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tags/tag37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notesSlides/notesSlide8.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560.xml" ContentType="application/vnd.openxmlformats-officedocument.presentationml.tags+xml"/>
  <Override PartName="/ppt/notesSlides/notesSlide10.xml" ContentType="application/vnd.openxmlformats-officedocument.presentationml.notesSlide+xml"/>
  <Override PartName="/ppt/tags/tag561.xml" ContentType="application/vnd.openxmlformats-officedocument.presentationml.tags+xml"/>
  <Override PartName="/ppt/tags/tag562.xml" ContentType="application/vnd.openxmlformats-officedocument.presentationml.tags+xml"/>
  <Override PartName="/ppt/notesSlides/notesSlide11.xml" ContentType="application/vnd.openxmlformats-officedocument.presentationml.notesSlid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charts/chart24.xml" ContentType="application/vnd.openxmlformats-officedocument.drawingml.chart+xml"/>
  <Override PartName="/ppt/tags/tag589.xml" ContentType="application/vnd.openxmlformats-officedocument.presentationml.tags+xml"/>
  <Override PartName="/ppt/notesSlides/notesSlide12.xml" ContentType="application/vnd.openxmlformats-officedocument.presentationml.notesSlide+xml"/>
  <Override PartName="/ppt/tags/tag590.xml" ContentType="application/vnd.openxmlformats-officedocument.presentationml.tags+xml"/>
  <Override PartName="/ppt/notesSlides/notesSlide13.xml" ContentType="application/vnd.openxmlformats-officedocument.presentationml.notesSlide+xml"/>
  <Override PartName="/ppt/tags/tag591.xml" ContentType="application/vnd.openxmlformats-officedocument.presentationml.tags+xml"/>
  <Override PartName="/ppt/notesSlides/notesSlide14.xml" ContentType="application/vnd.openxmlformats-officedocument.presentationml.notesSlide+xml"/>
  <Override PartName="/ppt/tags/tag592.xml" ContentType="application/vnd.openxmlformats-officedocument.presentationml.tags+xml"/>
  <Override PartName="/ppt/notesSlides/notesSlide15.xml" ContentType="application/vnd.openxmlformats-officedocument.presentationml.notesSlide+xml"/>
  <Override PartName="/ppt/tags/tag593.xml" ContentType="application/vnd.openxmlformats-officedocument.presentationml.tags+xml"/>
  <Override PartName="/ppt/notesSlides/notesSlide16.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notesSlides/notesSlide17.xml" ContentType="application/vnd.openxmlformats-officedocument.presentationml.notesSlide+xml"/>
  <Override PartName="/ppt/charts/chart25.xml" ContentType="application/vnd.openxmlformats-officedocument.drawingml.chart+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charts/chart26.xml" ContentType="application/vnd.openxmlformats-officedocument.drawingml.chart+xml"/>
  <Override PartName="/ppt/tags/tag693.xml" ContentType="application/vnd.openxmlformats-officedocument.presentationml.tags+xml"/>
  <Override PartName="/ppt/notesSlides/notesSlide18.xml" ContentType="application/vnd.openxmlformats-officedocument.presentationml.notesSlid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tags/tag694.xml" ContentType="application/vnd.openxmlformats-officedocument.presentationml.tags+xml"/>
  <Override PartName="/ppt/notesSlides/notesSlide19.xml" ContentType="application/vnd.openxmlformats-officedocument.presentationml.notesSlide+xml"/>
  <Override PartName="/ppt/tags/tag695.xml" ContentType="application/vnd.openxmlformats-officedocument.presentationml.tags+xml"/>
  <Override PartName="/ppt/notesSlides/notesSlide20.xml" ContentType="application/vnd.openxmlformats-officedocument.presentationml.notesSlid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tags/tag696.xml" ContentType="application/vnd.openxmlformats-officedocument.presentationml.tags+xml"/>
  <Override PartName="/ppt/notesSlides/notesSlide21.xml" ContentType="application/vnd.openxmlformats-officedocument.presentationml.notesSlide+xml"/>
  <Override PartName="/ppt/tags/tag697.xml" ContentType="application/vnd.openxmlformats-officedocument.presentationml.tags+xml"/>
  <Override PartName="/ppt/notesSlides/notesSlide22.xml" ContentType="application/vnd.openxmlformats-officedocument.presentationml.notesSlid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charts/chart33.xml" ContentType="application/vnd.openxmlformats-officedocument.drawingml.chart+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notesSlides/notesSlide23.xml" ContentType="application/vnd.openxmlformats-officedocument.presentationml.notesSlide+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charts/chart34.xml" ContentType="application/vnd.openxmlformats-officedocument.drawingml.chart+xml"/>
  <Override PartName="/ppt/charts/style9.xml" ContentType="application/vnd.ms-office.chartstyle+xml"/>
  <Override PartName="/ppt/charts/colors9.xml" ContentType="application/vnd.ms-office.chartcolorstyle+xml"/>
  <Override PartName="/ppt/tags/tag806.xml" ContentType="application/vnd.openxmlformats-officedocument.presentationml.tags+xml"/>
  <Override PartName="/ppt/notesSlides/notesSlide24.xml" ContentType="application/vnd.openxmlformats-officedocument.presentationml.notesSlide+xml"/>
  <Override PartName="/ppt/charts/chart3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7.xml" ContentType="application/vnd.openxmlformats-officedocument.drawingml.chart+xml"/>
  <Override PartName="/ppt/charts/style12.xml" ContentType="application/vnd.ms-office.chartstyle+xml"/>
  <Override PartName="/ppt/charts/colors12.xml" ContentType="application/vnd.ms-office.chartcolorstyle+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17"/>
  </p:notesMasterIdLst>
  <p:handoutMasterIdLst>
    <p:handoutMasterId r:id="rId118"/>
  </p:handoutMasterIdLst>
  <p:sldIdLst>
    <p:sldId id="568" r:id="rId2"/>
    <p:sldId id="2147470413" r:id="rId3"/>
    <p:sldId id="2147470414" r:id="rId4"/>
    <p:sldId id="381" r:id="rId5"/>
    <p:sldId id="2147470406" r:id="rId6"/>
    <p:sldId id="2147470403" r:id="rId7"/>
    <p:sldId id="2147470415" r:id="rId8"/>
    <p:sldId id="2147470404" r:id="rId9"/>
    <p:sldId id="2147470405" r:id="rId10"/>
    <p:sldId id="2147470407" r:id="rId11"/>
    <p:sldId id="2147470408" r:id="rId12"/>
    <p:sldId id="725" r:id="rId13"/>
    <p:sldId id="2147470409" r:id="rId14"/>
    <p:sldId id="382" r:id="rId15"/>
    <p:sldId id="681" r:id="rId16"/>
    <p:sldId id="715" r:id="rId17"/>
    <p:sldId id="743" r:id="rId18"/>
    <p:sldId id="2147472370" r:id="rId19"/>
    <p:sldId id="748" r:id="rId20"/>
    <p:sldId id="705" r:id="rId21"/>
    <p:sldId id="742" r:id="rId22"/>
    <p:sldId id="714" r:id="rId23"/>
    <p:sldId id="674" r:id="rId24"/>
    <p:sldId id="697" r:id="rId25"/>
    <p:sldId id="540" r:id="rId26"/>
    <p:sldId id="541" r:id="rId27"/>
    <p:sldId id="744" r:id="rId28"/>
    <p:sldId id="2147472371" r:id="rId29"/>
    <p:sldId id="749" r:id="rId30"/>
    <p:sldId id="745" r:id="rId31"/>
    <p:sldId id="698" r:id="rId32"/>
    <p:sldId id="2147470410" r:id="rId33"/>
    <p:sldId id="542" r:id="rId34"/>
    <p:sldId id="625" r:id="rId35"/>
    <p:sldId id="2147470332" r:id="rId36"/>
    <p:sldId id="2147472368" r:id="rId37"/>
    <p:sldId id="2147472369" r:id="rId38"/>
    <p:sldId id="701" r:id="rId39"/>
    <p:sldId id="702" r:id="rId40"/>
    <p:sldId id="703" r:id="rId41"/>
    <p:sldId id="477" r:id="rId42"/>
    <p:sldId id="2147472366" r:id="rId43"/>
    <p:sldId id="2147472367" r:id="rId44"/>
    <p:sldId id="626" r:id="rId45"/>
    <p:sldId id="628" r:id="rId46"/>
    <p:sldId id="662" r:id="rId47"/>
    <p:sldId id="629" r:id="rId48"/>
    <p:sldId id="630" r:id="rId49"/>
    <p:sldId id="727" r:id="rId50"/>
    <p:sldId id="633" r:id="rId51"/>
    <p:sldId id="634" r:id="rId52"/>
    <p:sldId id="635" r:id="rId53"/>
    <p:sldId id="530" r:id="rId54"/>
    <p:sldId id="746" r:id="rId55"/>
    <p:sldId id="752" r:id="rId56"/>
    <p:sldId id="648" r:id="rId57"/>
    <p:sldId id="687" r:id="rId58"/>
    <p:sldId id="688" r:id="rId59"/>
    <p:sldId id="2147470416" r:id="rId60"/>
    <p:sldId id="656" r:id="rId61"/>
    <p:sldId id="716" r:id="rId62"/>
    <p:sldId id="671" r:id="rId63"/>
    <p:sldId id="2147472365" r:id="rId64"/>
    <p:sldId id="2147472372" r:id="rId65"/>
    <p:sldId id="2147472373" r:id="rId66"/>
    <p:sldId id="2147472374" r:id="rId67"/>
    <p:sldId id="2147472375" r:id="rId68"/>
    <p:sldId id="672" r:id="rId69"/>
    <p:sldId id="732" r:id="rId70"/>
    <p:sldId id="536" r:id="rId71"/>
    <p:sldId id="2147470417" r:id="rId72"/>
    <p:sldId id="2147470418" r:id="rId73"/>
    <p:sldId id="2147470419" r:id="rId74"/>
    <p:sldId id="690" r:id="rId75"/>
    <p:sldId id="538" r:id="rId76"/>
    <p:sldId id="2147470412" r:id="rId77"/>
    <p:sldId id="2147470420" r:id="rId78"/>
    <p:sldId id="2147470421" r:id="rId79"/>
    <p:sldId id="655" r:id="rId80"/>
    <p:sldId id="680" r:id="rId81"/>
    <p:sldId id="737" r:id="rId82"/>
    <p:sldId id="641" r:id="rId83"/>
    <p:sldId id="2147470411" r:id="rId84"/>
    <p:sldId id="2147470308" r:id="rId85"/>
    <p:sldId id="747" r:id="rId86"/>
    <p:sldId id="552" r:id="rId87"/>
    <p:sldId id="581" r:id="rId88"/>
    <p:sldId id="677" r:id="rId89"/>
    <p:sldId id="451" r:id="rId90"/>
    <p:sldId id="753" r:id="rId91"/>
    <p:sldId id="754" r:id="rId92"/>
    <p:sldId id="712" r:id="rId93"/>
    <p:sldId id="664" r:id="rId94"/>
    <p:sldId id="665" r:id="rId95"/>
    <p:sldId id="666" r:id="rId96"/>
    <p:sldId id="667" r:id="rId97"/>
    <p:sldId id="713" r:id="rId98"/>
    <p:sldId id="560" r:id="rId99"/>
    <p:sldId id="608" r:id="rId100"/>
    <p:sldId id="708" r:id="rId101"/>
    <p:sldId id="709" r:id="rId102"/>
    <p:sldId id="710" r:id="rId103"/>
    <p:sldId id="610" r:id="rId104"/>
    <p:sldId id="611" r:id="rId105"/>
    <p:sldId id="612" r:id="rId106"/>
    <p:sldId id="613" r:id="rId107"/>
    <p:sldId id="614" r:id="rId108"/>
    <p:sldId id="615" r:id="rId109"/>
    <p:sldId id="741" r:id="rId110"/>
    <p:sldId id="711" r:id="rId111"/>
    <p:sldId id="617" r:id="rId112"/>
    <p:sldId id="618" r:id="rId113"/>
    <p:sldId id="735" r:id="rId114"/>
    <p:sldId id="734" r:id="rId115"/>
    <p:sldId id="619" r:id="rId116"/>
  </p:sldIdLst>
  <p:sldSz cx="9906000" cy="6858000" type="A4"/>
  <p:notesSz cx="6858000" cy="9945688"/>
  <p:custDataLst>
    <p:tags r:id="rId11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82" userDrawn="1">
          <p15:clr>
            <a:srgbClr val="A4A3A4"/>
          </p15:clr>
        </p15:guide>
        <p15:guide id="7" pos="6114" userDrawn="1">
          <p15:clr>
            <a:srgbClr val="A4A3A4"/>
          </p15:clr>
        </p15:guide>
        <p15:guide id="8" orient="horz" pos="1797"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1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5A9"/>
    <a:srgbClr val="96DC8C"/>
    <a:srgbClr val="5F8AC3"/>
    <a:srgbClr val="FFFFCC"/>
    <a:srgbClr val="FFEFCF"/>
    <a:srgbClr val="ECE5F4"/>
    <a:srgbClr val="D2E0E6"/>
    <a:srgbClr val="C0E6F4"/>
    <a:srgbClr val="80CCE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475" autoAdjust="0"/>
    <p:restoredTop sz="90991" autoAdjust="0"/>
  </p:normalViewPr>
  <p:slideViewPr>
    <p:cSldViewPr>
      <p:cViewPr varScale="1">
        <p:scale>
          <a:sx n="86" d="100"/>
          <a:sy n="86" d="100"/>
        </p:scale>
        <p:origin x="90" y="114"/>
      </p:cViewPr>
      <p:guideLst>
        <p:guide orient="horz" pos="4182"/>
        <p:guide pos="6114"/>
        <p:guide orient="horz" pos="1797"/>
        <p:guide pos="1669"/>
        <p:guide pos="126"/>
        <p:guide orient="horz" pos="709"/>
        <p:guide orient="horz" pos="4110"/>
        <p:guide orient="horz" pos="2387"/>
        <p:guide pos="3120"/>
        <p:guide pos="5524"/>
        <p:guide pos="716"/>
        <p:guide orient="horz" pos="211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8/10/relationships/authors" Targe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gs" Target="tags/tag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9.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2.xml"/><Relationship Id="rId1" Type="http://schemas.microsoft.com/office/2011/relationships/chartStyle" Target="style1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20559182990125E-2"/>
          <c:y val="7.1593533487297925E-2"/>
          <c:w val="0.90189184664322786"/>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01385681293302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D7D-4C62-AA48-1580CB213940}"/>
                </c:ext>
              </c:extLst>
            </c:dLbl>
            <c:dLbl>
              <c:idx val="1"/>
              <c:layout>
                <c:manualLayout>
                  <c:x val="0"/>
                  <c:y val="-0.304849884526558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D7D-4C62-AA48-1580CB213940}"/>
                </c:ext>
              </c:extLst>
            </c:dLbl>
            <c:dLbl>
              <c:idx val="2"/>
              <c:layout>
                <c:manualLayout>
                  <c:x val="0"/>
                  <c:y val="-0.620092378752886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D7D-4C62-AA48-1580CB213940}"/>
                </c:ext>
              </c:extLst>
            </c:dLbl>
            <c:dLbl>
              <c:idx val="3"/>
              <c:layout>
                <c:manualLayout>
                  <c:x val="0"/>
                  <c:y val="-0.592378752886836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D7D-4C62-AA48-1580CB213940}"/>
                </c:ext>
              </c:extLst>
            </c:dLbl>
            <c:dLbl>
              <c:idx val="4"/>
              <c:layout>
                <c:manualLayout>
                  <c:x val="0"/>
                  <c:y val="-0.565819861431870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D7D-4C62-AA48-1580CB213940}"/>
                </c:ext>
              </c:extLst>
            </c:dLbl>
            <c:dLbl>
              <c:idx val="5"/>
              <c:layout>
                <c:manualLayout>
                  <c:x val="0"/>
                  <c:y val="-0.531177829099307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D7D-4C62-AA48-1580CB213940}"/>
                </c:ext>
              </c:extLst>
            </c:dLbl>
            <c:dLbl>
              <c:idx val="6"/>
              <c:layout>
                <c:manualLayout>
                  <c:x val="0"/>
                  <c:y val="-0.493071593533487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D7D-4C62-AA48-1580CB213940}"/>
                </c:ext>
              </c:extLst>
            </c:dLbl>
            <c:dLbl>
              <c:idx val="7"/>
              <c:layout>
                <c:manualLayout>
                  <c:x val="0"/>
                  <c:y val="-0.46535796766743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D7D-4C62-AA48-1580CB213940}"/>
                </c:ext>
              </c:extLst>
            </c:dLbl>
            <c:dLbl>
              <c:idx val="8"/>
              <c:layout>
                <c:manualLayout>
                  <c:x val="0"/>
                  <c:y val="-0.442263279445727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D7D-4C62-AA48-1580CB213940}"/>
                </c:ext>
              </c:extLst>
            </c:dLbl>
            <c:dLbl>
              <c:idx val="9"/>
              <c:layout>
                <c:manualLayout>
                  <c:x val="0"/>
                  <c:y val="-0.42378752886836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D7D-4C62-AA48-1580CB213940}"/>
                </c:ext>
              </c:extLst>
            </c:dLbl>
            <c:dLbl>
              <c:idx val="10"/>
              <c:layout>
                <c:manualLayout>
                  <c:x val="0"/>
                  <c:y val="-0.414549653579676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D7D-4C62-AA48-1580CB213940}"/>
                </c:ext>
              </c:extLst>
            </c:dLbl>
            <c:dLbl>
              <c:idx val="11"/>
              <c:layout>
                <c:manualLayout>
                  <c:x val="0"/>
                  <c:y val="-0.404157043879907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D7D-4C62-AA48-1580CB213940}"/>
                </c:ext>
              </c:extLst>
            </c:dLbl>
            <c:dLbl>
              <c:idx val="12"/>
              <c:layout>
                <c:manualLayout>
                  <c:x val="0"/>
                  <c:y val="-0.387990762124711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D7D-4C62-AA48-1580CB213940}"/>
                </c:ext>
              </c:extLst>
            </c:dLbl>
            <c:dLbl>
              <c:idx val="13"/>
              <c:layout>
                <c:manualLayout>
                  <c:x val="0"/>
                  <c:y val="-0.3695150115473441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D7D-4C62-AA48-1580CB213940}"/>
                </c:ext>
              </c:extLst>
            </c:dLbl>
            <c:dLbl>
              <c:idx val="14"/>
              <c:layout>
                <c:manualLayout>
                  <c:x val="0"/>
                  <c:y val="-0.354503464203233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D7D-4C62-AA48-1580CB213940}"/>
                </c:ext>
              </c:extLst>
            </c:dLbl>
            <c:dLbl>
              <c:idx val="15"/>
              <c:layout>
                <c:manualLayout>
                  <c:x val="0"/>
                  <c:y val="-0.356812933025404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D7D-4C62-AA48-1580CB213940}"/>
                </c:ext>
              </c:extLst>
            </c:dLbl>
            <c:dLbl>
              <c:idx val="16"/>
              <c:layout>
                <c:manualLayout>
                  <c:x val="0"/>
                  <c:y val="-0.360277136258660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D7D-4C62-AA48-1580CB213940}"/>
                </c:ext>
              </c:extLst>
            </c:dLbl>
            <c:dLbl>
              <c:idx val="17"/>
              <c:layout>
                <c:manualLayout>
                  <c:x val="0"/>
                  <c:y val="-0.363741339491916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D7D-4C62-AA48-1580CB213940}"/>
                </c:ext>
              </c:extLst>
            </c:dLbl>
            <c:dLbl>
              <c:idx val="18"/>
              <c:layout>
                <c:manualLayout>
                  <c:x val="0"/>
                  <c:y val="-0.367205542725173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D7D-4C62-AA48-1580CB213940}"/>
                </c:ext>
              </c:extLst>
            </c:dLbl>
            <c:dLbl>
              <c:idx val="19"/>
              <c:layout>
                <c:manualLayout>
                  <c:x val="0"/>
                  <c:y val="-0.3706697459584295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D7D-4C62-AA48-1580CB213940}"/>
                </c:ext>
              </c:extLst>
            </c:dLbl>
            <c:dLbl>
              <c:idx val="20"/>
              <c:layout>
                <c:manualLayout>
                  <c:x val="0"/>
                  <c:y val="-0.37297921478060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D7D-4C62-AA48-1580CB213940}"/>
                </c:ext>
              </c:extLst>
            </c:dLbl>
            <c:dLbl>
              <c:idx val="21"/>
              <c:layout>
                <c:manualLayout>
                  <c:x val="0"/>
                  <c:y val="-0.375288683602771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D7D-4C62-AA48-1580CB213940}"/>
                </c:ext>
              </c:extLst>
            </c:dLbl>
            <c:dLbl>
              <c:idx val="22"/>
              <c:layout>
                <c:manualLayout>
                  <c:x val="0"/>
                  <c:y val="-0.398383371824480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D7D-4C62-AA48-1580CB213940}"/>
                </c:ext>
              </c:extLst>
            </c:dLbl>
            <c:dLbl>
              <c:idx val="23"/>
              <c:layout>
                <c:manualLayout>
                  <c:x val="0"/>
                  <c:y val="-0.418013856812933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D7D-4C62-AA48-1580CB213940}"/>
                </c:ext>
              </c:extLst>
            </c:dLbl>
            <c:dLbl>
              <c:idx val="24"/>
              <c:layout>
                <c:manualLayout>
                  <c:x val="0"/>
                  <c:y val="-0.431870669745958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D7D-4C62-AA48-1580CB21394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1059.633675</c:v>
                </c:pt>
                <c:pt idx="1">
                  <c:v>1078.9709069999999</c:v>
                </c:pt>
                <c:pt idx="2">
                  <c:v>1098.3130389999999</c:v>
                </c:pt>
                <c:pt idx="3">
                  <c:v>1117.4151240000001</c:v>
                </c:pt>
                <c:pt idx="4">
                  <c:v>1136.2645829999999</c:v>
                </c:pt>
                <c:pt idx="5">
                  <c:v>1154.6387130000001</c:v>
                </c:pt>
                <c:pt idx="6">
                  <c:v>1172.3737880000001</c:v>
                </c:pt>
                <c:pt idx="7">
                  <c:v>1189.69181</c:v>
                </c:pt>
                <c:pt idx="8">
                  <c:v>1206.7348059999999</c:v>
                </c:pt>
                <c:pt idx="9">
                  <c:v>1223.6401599999999</c:v>
                </c:pt>
                <c:pt idx="10">
                  <c:v>1240.6136200000001</c:v>
                </c:pt>
                <c:pt idx="11">
                  <c:v>1257.621191</c:v>
                </c:pt>
                <c:pt idx="12">
                  <c:v>1274.4872150000001</c:v>
                </c:pt>
                <c:pt idx="13">
                  <c:v>1291.1320639999999</c:v>
                </c:pt>
                <c:pt idx="14">
                  <c:v>1307.2465090000001</c:v>
                </c:pt>
                <c:pt idx="15">
                  <c:v>1322.866505</c:v>
                </c:pt>
                <c:pt idx="16">
                  <c:v>1338.63634</c:v>
                </c:pt>
                <c:pt idx="17">
                  <c:v>1354.19568</c:v>
                </c:pt>
                <c:pt idx="18">
                  <c:v>1369.0033069999999</c:v>
                </c:pt>
                <c:pt idx="19">
                  <c:v>1383.1120510000001</c:v>
                </c:pt>
                <c:pt idx="20">
                  <c:v>1396.387127</c:v>
                </c:pt>
                <c:pt idx="21">
                  <c:v>1407.563842</c:v>
                </c:pt>
                <c:pt idx="22">
                  <c:v>1514.9940810000001</c:v>
                </c:pt>
                <c:pt idx="23">
                  <c:v>1611.6763330000001</c:v>
                </c:pt>
                <c:pt idx="24">
                  <c:v>1670.4905960000001</c:v>
                </c:pt>
              </c:numCache>
            </c:numRef>
          </c:val>
          <c:extLst>
            <c:ext xmlns:c16="http://schemas.microsoft.com/office/drawing/2014/chart" uri="{C3380CC4-5D6E-409C-BE32-E72D297353CC}">
              <c16:uniqueId val="{00000019-CD7D-4C62-AA48-1580CB213940}"/>
            </c:ext>
          </c:extLst>
        </c:ser>
        <c:dLbls>
          <c:showLegendKey val="0"/>
          <c:showVal val="0"/>
          <c:showCatName val="0"/>
          <c:showSerName val="0"/>
          <c:showPercent val="0"/>
          <c:showBubbleSize val="0"/>
        </c:dLbls>
        <c:gapWidth val="60"/>
        <c:overlap val="100"/>
        <c:axId val="710219136"/>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D7D-4C62-AA48-1580CB213940}"/>
                </c:ext>
              </c:extLst>
            </c:dLbl>
            <c:dLbl>
              <c:idx val="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D7D-4C62-AA48-1580CB213940}"/>
                </c:ext>
              </c:extLst>
            </c:dLbl>
            <c:dLbl>
              <c:idx val="2"/>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D7D-4C62-AA48-1580CB213940}"/>
                </c:ext>
              </c:extLst>
            </c:dLbl>
            <c:dLbl>
              <c:idx val="3"/>
              <c:layout>
                <c:manualLayout>
                  <c:x val="0"/>
                  <c:y val="0.12471131639722864"/>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D7D-4C62-AA48-1580CB213940}"/>
                </c:ext>
              </c:extLst>
            </c:dLbl>
            <c:dLbl>
              <c:idx val="4"/>
              <c:layout>
                <c:manualLayout>
                  <c:x val="0"/>
                  <c:y val="0.12471131639722864"/>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D7D-4C62-AA48-1580CB213940}"/>
                </c:ext>
              </c:extLst>
            </c:dLbl>
            <c:dLbl>
              <c:idx val="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D7D-4C62-AA48-1580CB213940}"/>
                </c:ext>
              </c:extLst>
            </c:dLbl>
            <c:dLbl>
              <c:idx val="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D7D-4C62-AA48-1580CB213940}"/>
                </c:ext>
              </c:extLst>
            </c:dLbl>
            <c:dLbl>
              <c:idx val="1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D7D-4C62-AA48-1580CB213940}"/>
                </c:ext>
              </c:extLst>
            </c:dLbl>
            <c:dLbl>
              <c:idx val="1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D7D-4C62-AA48-1580CB213940}"/>
                </c:ext>
              </c:extLst>
            </c:dLbl>
            <c:dLbl>
              <c:idx val="12"/>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D7D-4C62-AA48-1580CB213940}"/>
                </c:ext>
              </c:extLst>
            </c:dLbl>
            <c:dLbl>
              <c:idx val="13"/>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D7D-4C62-AA48-1580CB213940}"/>
                </c:ext>
              </c:extLst>
            </c:dLbl>
            <c:dLbl>
              <c:idx val="14"/>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D7D-4C62-AA48-1580CB213940}"/>
                </c:ext>
              </c:extLst>
            </c:dLbl>
            <c:dLbl>
              <c:idx val="15"/>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D7D-4C62-AA48-1580CB213940}"/>
                </c:ext>
              </c:extLst>
            </c:dLbl>
            <c:dLbl>
              <c:idx val="16"/>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D7D-4C62-AA48-1580CB213940}"/>
                </c:ext>
              </c:extLst>
            </c:dLbl>
            <c:dLbl>
              <c:idx val="17"/>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D7D-4C62-AA48-1580CB213940}"/>
                </c:ext>
              </c:extLst>
            </c:dLbl>
            <c:dLbl>
              <c:idx val="18"/>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D7D-4C62-AA48-1580CB213940}"/>
                </c:ext>
              </c:extLst>
            </c:dLbl>
            <c:dLbl>
              <c:idx val="19"/>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D7D-4C62-AA48-1580CB213940}"/>
                </c:ext>
              </c:extLst>
            </c:dLbl>
            <c:dLbl>
              <c:idx val="20"/>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D7D-4C62-AA48-1580CB213940}"/>
                </c:ext>
              </c:extLst>
            </c:dLbl>
            <c:dLbl>
              <c:idx val="21"/>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D7D-4C62-AA48-1580CB213940}"/>
                </c:ext>
              </c:extLst>
            </c:dLbl>
            <c:dLbl>
              <c:idx val="22"/>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D7D-4C62-AA48-1580CB213940}"/>
                </c:ext>
              </c:extLst>
            </c:dLbl>
            <c:dLbl>
              <c:idx val="23"/>
              <c:layout>
                <c:manualLayout>
                  <c:x val="0"/>
                  <c:y val="0.1247113163972286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CD7D-4C62-AA48-1580CB21394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1.8388870741951946</c:v>
                </c:pt>
                <c:pt idx="1">
                  <c:v>1.8248978355656531</c:v>
                </c:pt>
                <c:pt idx="2">
                  <c:v>1.7926462960692113</c:v>
                </c:pt>
                <c:pt idx="3">
                  <c:v>1.7392204518843268</c:v>
                </c:pt>
                <c:pt idx="4">
                  <c:v>1.6868806046337115</c:v>
                </c:pt>
                <c:pt idx="5">
                  <c:v>1.6170643945874197</c:v>
                </c:pt>
                <c:pt idx="6">
                  <c:v>1.5359847890359157</c:v>
                </c:pt>
                <c:pt idx="7">
                  <c:v>1.4771758100753374</c:v>
                </c:pt>
                <c:pt idx="8">
                  <c:v>1.4325555456248695</c:v>
                </c:pt>
                <c:pt idx="9">
                  <c:v>1.4009170793736203</c:v>
                </c:pt>
                <c:pt idx="10">
                  <c:v>1.3871283858483574</c:v>
                </c:pt>
                <c:pt idx="11">
                  <c:v>1.370899909997747</c:v>
                </c:pt>
                <c:pt idx="12">
                  <c:v>1.3411052645025068</c:v>
                </c:pt>
                <c:pt idx="13">
                  <c:v>1.3060036071055992</c:v>
                </c:pt>
                <c:pt idx="14">
                  <c:v>1.2480865009328879</c:v>
                </c:pt>
                <c:pt idx="15">
                  <c:v>1.1948776219680823</c:v>
                </c:pt>
                <c:pt idx="16">
                  <c:v>1.1920957209510696</c:v>
                </c:pt>
                <c:pt idx="17">
                  <c:v>1.1623276266353288</c:v>
                </c:pt>
                <c:pt idx="18">
                  <c:v>1.0934628738440422</c:v>
                </c:pt>
                <c:pt idx="19">
                  <c:v>1.0305850926626059</c:v>
                </c:pt>
                <c:pt idx="20">
                  <c:v>0.95979758042032959</c:v>
                </c:pt>
                <c:pt idx="21">
                  <c:v>0.80040232281517465</c:v>
                </c:pt>
                <c:pt idx="22">
                  <c:v>0.7664588197021649</c:v>
                </c:pt>
                <c:pt idx="23">
                  <c:v>0.49957277233099173</c:v>
                </c:pt>
                <c:pt idx="24">
                  <c:v>0.2523938589508834</c:v>
                </c:pt>
              </c:numCache>
            </c:numRef>
          </c:val>
          <c:smooth val="0"/>
          <c:extLst>
            <c:ext xmlns:c16="http://schemas.microsoft.com/office/drawing/2014/chart" uri="{C3380CC4-5D6E-409C-BE32-E72D297353CC}">
              <c16:uniqueId val="{0000002F-CD7D-4C62-AA48-1580CB213940}"/>
            </c:ext>
          </c:extLst>
        </c:ser>
        <c:dLbls>
          <c:showLegendKey val="0"/>
          <c:showVal val="0"/>
          <c:showCatName val="0"/>
          <c:showSerName val="0"/>
          <c:showPercent val="0"/>
          <c:showBubbleSize val="0"/>
        </c:dLbls>
        <c:marker val="1"/>
        <c:smooth val="0"/>
        <c:axId val="3"/>
        <c:axId val="2"/>
      </c:lineChart>
      <c:catAx>
        <c:axId val="7102191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rgbClr val="000000"/>
                </a:solidFill>
                <a:latin typeface="+mn-lt"/>
                <a:ea typeface="+mn-ea"/>
                <a:cs typeface="+mn-cs"/>
                <a:sym typeface="+mn-lt"/>
              </a:defRPr>
            </a:pPr>
            <a:endParaRPr lang="ja-JP"/>
          </a:p>
        </c:txPr>
        <c:crossAx val="710219136"/>
        <c:crosses val="min"/>
        <c:crossBetween val="between"/>
        <c:majorUnit val="20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8992893924331"/>
          <c:y val="6.4797196839829208E-2"/>
          <c:w val="0.84562721243010952"/>
          <c:h val="0.85575540361583524"/>
        </c:manualLayout>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Sheet3!$E$4:$E$23</c:f>
              <c:numCache>
                <c:formatCode>#,##0_);[Red]\(#,##0\)</c:formatCode>
                <c:ptCount val="20"/>
                <c:pt idx="0">
                  <c:v>1208</c:v>
                </c:pt>
                <c:pt idx="1">
                  <c:v>1211</c:v>
                </c:pt>
                <c:pt idx="2">
                  <c:v>4596</c:v>
                </c:pt>
                <c:pt idx="3">
                  <c:v>3780</c:v>
                </c:pt>
                <c:pt idx="4">
                  <c:v>6980</c:v>
                </c:pt>
                <c:pt idx="5">
                  <c:v>4441</c:v>
                </c:pt>
                <c:pt idx="6">
                  <c:v>4000</c:v>
                </c:pt>
                <c:pt idx="7">
                  <c:v>4057</c:v>
                </c:pt>
                <c:pt idx="8">
                  <c:v>3309</c:v>
                </c:pt>
                <c:pt idx="9">
                  <c:v>2856</c:v>
                </c:pt>
                <c:pt idx="10">
                  <c:v>2084</c:v>
                </c:pt>
                <c:pt idx="11">
                  <c:v>3378</c:v>
                </c:pt>
                <c:pt idx="12">
                  <c:v>3457</c:v>
                </c:pt>
                <c:pt idx="13">
                  <c:v>1818</c:v>
                </c:pt>
                <c:pt idx="14">
                  <c:v>3459</c:v>
                </c:pt>
                <c:pt idx="15">
                  <c:v>1151</c:v>
                </c:pt>
                <c:pt idx="16">
                  <c:v>6870</c:v>
                </c:pt>
                <c:pt idx="17">
                  <c:v>7156</c:v>
                </c:pt>
                <c:pt idx="18">
                  <c:v>10087</c:v>
                </c:pt>
                <c:pt idx="19">
                  <c:v>12184</c:v>
                </c:pt>
              </c:numCache>
            </c:numRef>
          </c:val>
          <c:extLst>
            <c:ext xmlns:c16="http://schemas.microsoft.com/office/drawing/2014/chart" uri="{C3380CC4-5D6E-409C-BE32-E72D297353CC}">
              <c16:uniqueId val="{00000000-7F96-482A-B66E-D9BE08A096E8}"/>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7F96-482A-B66E-D9BE08A096E8}"/>
                </c:ext>
              </c:extLst>
            </c:dLbl>
            <c:dLbl>
              <c:idx val="1"/>
              <c:delete val="1"/>
              <c:extLst>
                <c:ext xmlns:c15="http://schemas.microsoft.com/office/drawing/2012/chart" uri="{CE6537A1-D6FC-4f65-9D91-7224C49458BB}"/>
                <c:ext xmlns:c16="http://schemas.microsoft.com/office/drawing/2014/chart" uri="{C3380CC4-5D6E-409C-BE32-E72D297353CC}">
                  <c16:uniqueId val="{0000001D-7F96-482A-B66E-D9BE08A096E8}"/>
                </c:ext>
              </c:extLst>
            </c:dLbl>
            <c:dLbl>
              <c:idx val="2"/>
              <c:delete val="1"/>
              <c:extLst>
                <c:ext xmlns:c15="http://schemas.microsoft.com/office/drawing/2012/chart" uri="{CE6537A1-D6FC-4f65-9D91-7224C49458BB}"/>
                <c:ext xmlns:c16="http://schemas.microsoft.com/office/drawing/2014/chart" uri="{C3380CC4-5D6E-409C-BE32-E72D297353CC}">
                  <c16:uniqueId val="{0000001E-7F96-482A-B66E-D9BE08A096E8}"/>
                </c:ext>
              </c:extLst>
            </c:dLbl>
            <c:dLbl>
              <c:idx val="3"/>
              <c:delete val="1"/>
              <c:extLst>
                <c:ext xmlns:c15="http://schemas.microsoft.com/office/drawing/2012/chart" uri="{CE6537A1-D6FC-4f65-9D91-7224C49458BB}"/>
                <c:ext xmlns:c16="http://schemas.microsoft.com/office/drawing/2014/chart" uri="{C3380CC4-5D6E-409C-BE32-E72D297353CC}">
                  <c16:uniqueId val="{0000001F-7F96-482A-B66E-D9BE08A096E8}"/>
                </c:ext>
              </c:extLst>
            </c:dLbl>
            <c:dLbl>
              <c:idx val="4"/>
              <c:layout>
                <c:manualLayout>
                  <c:x val="2.2141553448103556E-2"/>
                  <c:y val="2.0636049948990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96-482A-B66E-D9BE08A096E8}"/>
                </c:ext>
              </c:extLst>
            </c:dLbl>
            <c:dLbl>
              <c:idx val="5"/>
              <c:delete val="1"/>
              <c:extLst>
                <c:ext xmlns:c15="http://schemas.microsoft.com/office/drawing/2012/chart" uri="{CE6537A1-D6FC-4f65-9D91-7224C49458BB}"/>
                <c:ext xmlns:c16="http://schemas.microsoft.com/office/drawing/2014/chart" uri="{C3380CC4-5D6E-409C-BE32-E72D297353CC}">
                  <c16:uniqueId val="{00000020-7F96-482A-B66E-D9BE08A096E8}"/>
                </c:ext>
              </c:extLst>
            </c:dLbl>
            <c:dLbl>
              <c:idx val="6"/>
              <c:delete val="1"/>
              <c:extLst>
                <c:ext xmlns:c15="http://schemas.microsoft.com/office/drawing/2012/chart" uri="{CE6537A1-D6FC-4f65-9D91-7224C49458BB}"/>
                <c:ext xmlns:c16="http://schemas.microsoft.com/office/drawing/2014/chart" uri="{C3380CC4-5D6E-409C-BE32-E72D297353CC}">
                  <c16:uniqueId val="{00000021-7F96-482A-B66E-D9BE08A096E8}"/>
                </c:ext>
              </c:extLst>
            </c:dLbl>
            <c:dLbl>
              <c:idx val="7"/>
              <c:delete val="1"/>
              <c:extLst>
                <c:ext xmlns:c15="http://schemas.microsoft.com/office/drawing/2012/chart" uri="{CE6537A1-D6FC-4f65-9D91-7224C49458BB}"/>
                <c:ext xmlns:c16="http://schemas.microsoft.com/office/drawing/2014/chart" uri="{C3380CC4-5D6E-409C-BE32-E72D297353CC}">
                  <c16:uniqueId val="{00000022-7F96-482A-B66E-D9BE08A096E8}"/>
                </c:ext>
              </c:extLst>
            </c:dLbl>
            <c:dLbl>
              <c:idx val="8"/>
              <c:delete val="1"/>
              <c:extLst>
                <c:ext xmlns:c15="http://schemas.microsoft.com/office/drawing/2012/chart" uri="{CE6537A1-D6FC-4f65-9D91-7224C49458BB}"/>
                <c:ext xmlns:c16="http://schemas.microsoft.com/office/drawing/2014/chart" uri="{C3380CC4-5D6E-409C-BE32-E72D297353CC}">
                  <c16:uniqueId val="{00000023-7F96-482A-B66E-D9BE08A096E8}"/>
                </c:ext>
              </c:extLst>
            </c:dLbl>
            <c:dLbl>
              <c:idx val="9"/>
              <c:layout>
                <c:manualLayout>
                  <c:x val="-1.3360053440213762E-3"/>
                  <c:y val="-2.65318320935840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F96-482A-B66E-D9BE08A096E8}"/>
                </c:ext>
              </c:extLst>
            </c:dLbl>
            <c:dLbl>
              <c:idx val="10"/>
              <c:delete val="1"/>
              <c:extLst>
                <c:ext xmlns:c15="http://schemas.microsoft.com/office/drawing/2012/chart" uri="{CE6537A1-D6FC-4f65-9D91-7224C49458BB}"/>
                <c:ext xmlns:c16="http://schemas.microsoft.com/office/drawing/2014/chart" uri="{C3380CC4-5D6E-409C-BE32-E72D297353CC}">
                  <c16:uniqueId val="{00000024-7F96-482A-B66E-D9BE08A096E8}"/>
                </c:ext>
              </c:extLst>
            </c:dLbl>
            <c:dLbl>
              <c:idx val="11"/>
              <c:delete val="1"/>
              <c:extLst>
                <c:ext xmlns:c15="http://schemas.microsoft.com/office/drawing/2012/chart" uri="{CE6537A1-D6FC-4f65-9D91-7224C49458BB}"/>
                <c:ext xmlns:c16="http://schemas.microsoft.com/office/drawing/2014/chart" uri="{C3380CC4-5D6E-409C-BE32-E72D297353CC}">
                  <c16:uniqueId val="{00000025-7F96-482A-B66E-D9BE08A096E8}"/>
                </c:ext>
              </c:extLst>
            </c:dLbl>
            <c:dLbl>
              <c:idx val="12"/>
              <c:delete val="1"/>
              <c:extLst>
                <c:ext xmlns:c15="http://schemas.microsoft.com/office/drawing/2012/chart" uri="{CE6537A1-D6FC-4f65-9D91-7224C49458BB}"/>
                <c:ext xmlns:c16="http://schemas.microsoft.com/office/drawing/2014/chart" uri="{C3380CC4-5D6E-409C-BE32-E72D297353CC}">
                  <c16:uniqueId val="{00000026-7F96-482A-B66E-D9BE08A096E8}"/>
                </c:ext>
              </c:extLst>
            </c:dLbl>
            <c:dLbl>
              <c:idx val="13"/>
              <c:delete val="1"/>
              <c:extLst>
                <c:ext xmlns:c15="http://schemas.microsoft.com/office/drawing/2012/chart" uri="{CE6537A1-D6FC-4f65-9D91-7224C49458BB}"/>
                <c:ext xmlns:c16="http://schemas.microsoft.com/office/drawing/2014/chart" uri="{C3380CC4-5D6E-409C-BE32-E72D297353CC}">
                  <c16:uniqueId val="{00000027-7F96-482A-B66E-D9BE08A096E8}"/>
                </c:ext>
              </c:extLst>
            </c:dLbl>
            <c:dLbl>
              <c:idx val="14"/>
              <c:delete val="1"/>
              <c:extLst>
                <c:ext xmlns:c15="http://schemas.microsoft.com/office/drawing/2012/chart" uri="{CE6537A1-D6FC-4f65-9D91-7224C49458BB}"/>
                <c:ext xmlns:c16="http://schemas.microsoft.com/office/drawing/2014/chart" uri="{C3380CC4-5D6E-409C-BE32-E72D297353CC}">
                  <c16:uniqueId val="{00000028-7F96-482A-B66E-D9BE08A096E8}"/>
                </c:ext>
              </c:extLst>
            </c:dLbl>
            <c:dLbl>
              <c:idx val="15"/>
              <c:delete val="1"/>
              <c:extLst>
                <c:ext xmlns:c15="http://schemas.microsoft.com/office/drawing/2012/chart" uri="{CE6537A1-D6FC-4f65-9D91-7224C49458BB}"/>
                <c:ext xmlns:c16="http://schemas.microsoft.com/office/drawing/2014/chart" uri="{C3380CC4-5D6E-409C-BE32-E72D297353CC}">
                  <c16:uniqueId val="{00000029-7F96-482A-B66E-D9BE08A096E8}"/>
                </c:ext>
              </c:extLst>
            </c:dLbl>
            <c:dLbl>
              <c:idx val="16"/>
              <c:delete val="1"/>
              <c:extLst>
                <c:ext xmlns:c15="http://schemas.microsoft.com/office/drawing/2012/chart" uri="{CE6537A1-D6FC-4f65-9D91-7224C49458BB}"/>
                <c:ext xmlns:c16="http://schemas.microsoft.com/office/drawing/2014/chart" uri="{C3380CC4-5D6E-409C-BE32-E72D297353CC}">
                  <c16:uniqueId val="{0000002A-7F96-482A-B66E-D9BE08A096E8}"/>
                </c:ext>
              </c:extLst>
            </c:dLbl>
            <c:dLbl>
              <c:idx val="17"/>
              <c:delete val="1"/>
              <c:extLst>
                <c:ext xmlns:c15="http://schemas.microsoft.com/office/drawing/2012/chart" uri="{CE6537A1-D6FC-4f65-9D91-7224C49458BB}"/>
                <c:ext xmlns:c16="http://schemas.microsoft.com/office/drawing/2014/chart" uri="{C3380CC4-5D6E-409C-BE32-E72D297353CC}">
                  <c16:uniqueId val="{0000002B-7F96-482A-B66E-D9BE08A096E8}"/>
                </c:ext>
              </c:extLst>
            </c:dLbl>
            <c:dLbl>
              <c:idx val="18"/>
              <c:delete val="1"/>
              <c:extLst>
                <c:ext xmlns:c15="http://schemas.microsoft.com/office/drawing/2012/chart" uri="{CE6537A1-D6FC-4f65-9D91-7224C49458BB}"/>
                <c:ext xmlns:c16="http://schemas.microsoft.com/office/drawing/2014/chart" uri="{C3380CC4-5D6E-409C-BE32-E72D297353CC}">
                  <c16:uniqueId val="{0000002C-7F96-482A-B66E-D9BE08A096E8}"/>
                </c:ext>
              </c:extLst>
            </c:dLbl>
            <c:dLbl>
              <c:idx val="19"/>
              <c:delete val="1"/>
              <c:extLst>
                <c:ext xmlns:c15="http://schemas.microsoft.com/office/drawing/2012/chart" uri="{CE6537A1-D6FC-4f65-9D91-7224C49458BB}"/>
                <c:ext xmlns:c16="http://schemas.microsoft.com/office/drawing/2014/chart" uri="{C3380CC4-5D6E-409C-BE32-E72D297353CC}">
                  <c16:uniqueId val="{0000002D-7F96-482A-B66E-D9BE08A096E8}"/>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Sheet3!$F$4:$F$23</c:f>
              <c:numCache>
                <c:formatCode>#,##0_);[Red]\(#,##0\)</c:formatCode>
                <c:ptCount val="20"/>
                <c:pt idx="0">
                  <c:v>28883</c:v>
                </c:pt>
                <c:pt idx="1">
                  <c:v>19793</c:v>
                </c:pt>
                <c:pt idx="2">
                  <c:v>23008</c:v>
                </c:pt>
                <c:pt idx="3">
                  <c:v>12978</c:v>
                </c:pt>
                <c:pt idx="4">
                  <c:v>57067</c:v>
                </c:pt>
                <c:pt idx="5">
                  <c:v>27053</c:v>
                </c:pt>
                <c:pt idx="6">
                  <c:v>24602</c:v>
                </c:pt>
                <c:pt idx="7">
                  <c:v>16472</c:v>
                </c:pt>
                <c:pt idx="8">
                  <c:v>25239</c:v>
                </c:pt>
                <c:pt idx="9">
                  <c:v>62560</c:v>
                </c:pt>
                <c:pt idx="10">
                  <c:v>42912</c:v>
                </c:pt>
                <c:pt idx="11">
                  <c:v>23125</c:v>
                </c:pt>
                <c:pt idx="12">
                  <c:v>28584</c:v>
                </c:pt>
                <c:pt idx="13">
                  <c:v>35267</c:v>
                </c:pt>
                <c:pt idx="14">
                  <c:v>21746</c:v>
                </c:pt>
                <c:pt idx="15">
                  <c:v>23656</c:v>
                </c:pt>
                <c:pt idx="16">
                  <c:v>24924</c:v>
                </c:pt>
                <c:pt idx="17">
                  <c:v>24561</c:v>
                </c:pt>
                <c:pt idx="18">
                  <c:v>31152</c:v>
                </c:pt>
                <c:pt idx="19">
                  <c:v>31280</c:v>
                </c:pt>
              </c:numCache>
            </c:numRef>
          </c:val>
          <c:extLst>
            <c:ext xmlns:c16="http://schemas.microsoft.com/office/drawing/2014/chart" uri="{C3380CC4-5D6E-409C-BE32-E72D297353CC}">
              <c16:uniqueId val="{00000001-7F96-482A-B66E-D9BE08A096E8}"/>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7F96-482A-B66E-D9BE08A096E8}"/>
                </c:ext>
              </c:extLst>
            </c:dLbl>
            <c:dLbl>
              <c:idx val="1"/>
              <c:delete val="1"/>
              <c:extLst>
                <c:ext xmlns:c15="http://schemas.microsoft.com/office/drawing/2012/chart" uri="{CE6537A1-D6FC-4f65-9D91-7224C49458BB}"/>
                <c:ext xmlns:c16="http://schemas.microsoft.com/office/drawing/2014/chart" uri="{C3380CC4-5D6E-409C-BE32-E72D297353CC}">
                  <c16:uniqueId val="{00000009-7F96-482A-B66E-D9BE08A096E8}"/>
                </c:ext>
              </c:extLst>
            </c:dLbl>
            <c:dLbl>
              <c:idx val="2"/>
              <c:delete val="1"/>
              <c:extLst>
                <c:ext xmlns:c15="http://schemas.microsoft.com/office/drawing/2012/chart" uri="{CE6537A1-D6FC-4f65-9D91-7224C49458BB}"/>
                <c:ext xmlns:c16="http://schemas.microsoft.com/office/drawing/2014/chart" uri="{C3380CC4-5D6E-409C-BE32-E72D297353CC}">
                  <c16:uniqueId val="{0000000A-7F96-482A-B66E-D9BE08A096E8}"/>
                </c:ext>
              </c:extLst>
            </c:dLbl>
            <c:dLbl>
              <c:idx val="3"/>
              <c:delete val="1"/>
              <c:extLst>
                <c:ext xmlns:c15="http://schemas.microsoft.com/office/drawing/2012/chart" uri="{CE6537A1-D6FC-4f65-9D91-7224C49458BB}"/>
                <c:ext xmlns:c16="http://schemas.microsoft.com/office/drawing/2014/chart" uri="{C3380CC4-5D6E-409C-BE32-E72D297353CC}">
                  <c16:uniqueId val="{0000000B-7F96-482A-B66E-D9BE08A096E8}"/>
                </c:ext>
              </c:extLst>
            </c:dLbl>
            <c:dLbl>
              <c:idx val="4"/>
              <c:delete val="1"/>
              <c:extLst>
                <c:ext xmlns:c15="http://schemas.microsoft.com/office/drawing/2012/chart" uri="{CE6537A1-D6FC-4f65-9D91-7224C49458BB}"/>
                <c:ext xmlns:c16="http://schemas.microsoft.com/office/drawing/2014/chart" uri="{C3380CC4-5D6E-409C-BE32-E72D297353CC}">
                  <c16:uniqueId val="{0000000C-7F96-482A-B66E-D9BE08A096E8}"/>
                </c:ext>
              </c:extLst>
            </c:dLbl>
            <c:dLbl>
              <c:idx val="5"/>
              <c:delete val="1"/>
              <c:extLst>
                <c:ext xmlns:c15="http://schemas.microsoft.com/office/drawing/2012/chart" uri="{CE6537A1-D6FC-4f65-9D91-7224C49458BB}"/>
                <c:ext xmlns:c16="http://schemas.microsoft.com/office/drawing/2014/chart" uri="{C3380CC4-5D6E-409C-BE32-E72D297353CC}">
                  <c16:uniqueId val="{0000000D-7F96-482A-B66E-D9BE08A096E8}"/>
                </c:ext>
              </c:extLst>
            </c:dLbl>
            <c:dLbl>
              <c:idx val="6"/>
              <c:delete val="1"/>
              <c:extLst>
                <c:ext xmlns:c15="http://schemas.microsoft.com/office/drawing/2012/chart" uri="{CE6537A1-D6FC-4f65-9D91-7224C49458BB}"/>
                <c:ext xmlns:c16="http://schemas.microsoft.com/office/drawing/2014/chart" uri="{C3380CC4-5D6E-409C-BE32-E72D297353CC}">
                  <c16:uniqueId val="{0000000E-7F96-482A-B66E-D9BE08A096E8}"/>
                </c:ext>
              </c:extLst>
            </c:dLbl>
            <c:dLbl>
              <c:idx val="7"/>
              <c:delete val="1"/>
              <c:extLst>
                <c:ext xmlns:c15="http://schemas.microsoft.com/office/drawing/2012/chart" uri="{CE6537A1-D6FC-4f65-9D91-7224C49458BB}"/>
                <c:ext xmlns:c16="http://schemas.microsoft.com/office/drawing/2014/chart" uri="{C3380CC4-5D6E-409C-BE32-E72D297353CC}">
                  <c16:uniqueId val="{0000000F-7F96-482A-B66E-D9BE08A096E8}"/>
                </c:ext>
              </c:extLst>
            </c:dLbl>
            <c:dLbl>
              <c:idx val="8"/>
              <c:layout>
                <c:manualLayout>
                  <c:x val="0"/>
                  <c:y val="2.35845213376524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96-482A-B66E-D9BE08A096E8}"/>
                </c:ext>
              </c:extLst>
            </c:dLbl>
            <c:dLbl>
              <c:idx val="9"/>
              <c:delete val="1"/>
              <c:extLst>
                <c:ext xmlns:c15="http://schemas.microsoft.com/office/drawing/2012/chart" uri="{CE6537A1-D6FC-4f65-9D91-7224C49458BB}"/>
                <c:ext xmlns:c16="http://schemas.microsoft.com/office/drawing/2014/chart" uri="{C3380CC4-5D6E-409C-BE32-E72D297353CC}">
                  <c16:uniqueId val="{00000010-7F96-482A-B66E-D9BE08A096E8}"/>
                </c:ext>
              </c:extLst>
            </c:dLbl>
            <c:dLbl>
              <c:idx val="10"/>
              <c:delete val="1"/>
              <c:extLst>
                <c:ext xmlns:c15="http://schemas.microsoft.com/office/drawing/2012/chart" uri="{CE6537A1-D6FC-4f65-9D91-7224C49458BB}"/>
                <c:ext xmlns:c16="http://schemas.microsoft.com/office/drawing/2014/chart" uri="{C3380CC4-5D6E-409C-BE32-E72D297353CC}">
                  <c16:uniqueId val="{00000011-7F96-482A-B66E-D9BE08A096E8}"/>
                </c:ext>
              </c:extLst>
            </c:dLbl>
            <c:dLbl>
              <c:idx val="11"/>
              <c:delete val="1"/>
              <c:extLst>
                <c:ext xmlns:c15="http://schemas.microsoft.com/office/drawing/2012/chart" uri="{CE6537A1-D6FC-4f65-9D91-7224C49458BB}"/>
                <c:ext xmlns:c16="http://schemas.microsoft.com/office/drawing/2014/chart" uri="{C3380CC4-5D6E-409C-BE32-E72D297353CC}">
                  <c16:uniqueId val="{00000012-7F96-482A-B66E-D9BE08A096E8}"/>
                </c:ext>
              </c:extLst>
            </c:dLbl>
            <c:dLbl>
              <c:idx val="12"/>
              <c:delete val="1"/>
              <c:extLst>
                <c:ext xmlns:c15="http://schemas.microsoft.com/office/drawing/2012/chart" uri="{CE6537A1-D6FC-4f65-9D91-7224C49458BB}"/>
                <c:ext xmlns:c16="http://schemas.microsoft.com/office/drawing/2014/chart" uri="{C3380CC4-5D6E-409C-BE32-E72D297353CC}">
                  <c16:uniqueId val="{00000013-7F96-482A-B66E-D9BE08A096E8}"/>
                </c:ext>
              </c:extLst>
            </c:dLbl>
            <c:dLbl>
              <c:idx val="13"/>
              <c:delete val="1"/>
              <c:extLst>
                <c:ext xmlns:c15="http://schemas.microsoft.com/office/drawing/2012/chart" uri="{CE6537A1-D6FC-4f65-9D91-7224C49458BB}"/>
                <c:ext xmlns:c16="http://schemas.microsoft.com/office/drawing/2014/chart" uri="{C3380CC4-5D6E-409C-BE32-E72D297353CC}">
                  <c16:uniqueId val="{00000014-7F96-482A-B66E-D9BE08A096E8}"/>
                </c:ext>
              </c:extLst>
            </c:dLbl>
            <c:dLbl>
              <c:idx val="14"/>
              <c:delete val="1"/>
              <c:extLst>
                <c:ext xmlns:c15="http://schemas.microsoft.com/office/drawing/2012/chart" uri="{CE6537A1-D6FC-4f65-9D91-7224C49458BB}"/>
                <c:ext xmlns:c16="http://schemas.microsoft.com/office/drawing/2014/chart" uri="{C3380CC4-5D6E-409C-BE32-E72D297353CC}">
                  <c16:uniqueId val="{00000015-7F96-482A-B66E-D9BE08A096E8}"/>
                </c:ext>
              </c:extLst>
            </c:dLbl>
            <c:dLbl>
              <c:idx val="15"/>
              <c:delete val="1"/>
              <c:extLst>
                <c:ext xmlns:c15="http://schemas.microsoft.com/office/drawing/2012/chart" uri="{CE6537A1-D6FC-4f65-9D91-7224C49458BB}"/>
                <c:ext xmlns:c16="http://schemas.microsoft.com/office/drawing/2014/chart" uri="{C3380CC4-5D6E-409C-BE32-E72D297353CC}">
                  <c16:uniqueId val="{00000016-7F96-482A-B66E-D9BE08A096E8}"/>
                </c:ext>
              </c:extLst>
            </c:dLbl>
            <c:dLbl>
              <c:idx val="16"/>
              <c:delete val="1"/>
              <c:extLst>
                <c:ext xmlns:c15="http://schemas.microsoft.com/office/drawing/2012/chart" uri="{CE6537A1-D6FC-4f65-9D91-7224C49458BB}"/>
                <c:ext xmlns:c16="http://schemas.microsoft.com/office/drawing/2014/chart" uri="{C3380CC4-5D6E-409C-BE32-E72D297353CC}">
                  <c16:uniqueId val="{00000017-7F96-482A-B66E-D9BE08A096E8}"/>
                </c:ext>
              </c:extLst>
            </c:dLbl>
            <c:dLbl>
              <c:idx val="17"/>
              <c:delete val="1"/>
              <c:extLst>
                <c:ext xmlns:c15="http://schemas.microsoft.com/office/drawing/2012/chart" uri="{CE6537A1-D6FC-4f65-9D91-7224C49458BB}"/>
                <c:ext xmlns:c16="http://schemas.microsoft.com/office/drawing/2014/chart" uri="{C3380CC4-5D6E-409C-BE32-E72D297353CC}">
                  <c16:uniqueId val="{00000018-7F96-482A-B66E-D9BE08A096E8}"/>
                </c:ext>
              </c:extLst>
            </c:dLbl>
            <c:dLbl>
              <c:idx val="18"/>
              <c:delete val="1"/>
              <c:extLst>
                <c:ext xmlns:c15="http://schemas.microsoft.com/office/drawing/2012/chart" uri="{CE6537A1-D6FC-4f65-9D91-7224C49458BB}"/>
                <c:ext xmlns:c16="http://schemas.microsoft.com/office/drawing/2014/chart" uri="{C3380CC4-5D6E-409C-BE32-E72D297353CC}">
                  <c16:uniqueId val="{00000019-7F96-482A-B66E-D9BE08A096E8}"/>
                </c:ext>
              </c:extLst>
            </c:dLbl>
            <c:dLbl>
              <c:idx val="19"/>
              <c:delete val="1"/>
              <c:extLst>
                <c:ext xmlns:c15="http://schemas.microsoft.com/office/drawing/2012/chart" uri="{CE6537A1-D6FC-4f65-9D91-7224C49458BB}"/>
                <c:ext xmlns:c16="http://schemas.microsoft.com/office/drawing/2014/chart" uri="{C3380CC4-5D6E-409C-BE32-E72D297353CC}">
                  <c16:uniqueId val="{0000001A-7F96-482A-B66E-D9BE08A096E8}"/>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Sheet3!$G$4:$G$23</c:f>
              <c:numCache>
                <c:formatCode>#,##0_);[Red]\(#,##0\)</c:formatCode>
                <c:ptCount val="20"/>
                <c:pt idx="0">
                  <c:v>24019</c:v>
                </c:pt>
                <c:pt idx="1">
                  <c:v>6796</c:v>
                </c:pt>
                <c:pt idx="2">
                  <c:v>6354</c:v>
                </c:pt>
                <c:pt idx="3">
                  <c:v>5770</c:v>
                </c:pt>
                <c:pt idx="4">
                  <c:v>15305</c:v>
                </c:pt>
                <c:pt idx="5">
                  <c:v>7291</c:v>
                </c:pt>
                <c:pt idx="6">
                  <c:v>10161</c:v>
                </c:pt>
                <c:pt idx="7">
                  <c:v>10998</c:v>
                </c:pt>
                <c:pt idx="8">
                  <c:v>55478</c:v>
                </c:pt>
                <c:pt idx="9">
                  <c:v>11800</c:v>
                </c:pt>
                <c:pt idx="10">
                  <c:v>19060</c:v>
                </c:pt>
                <c:pt idx="11">
                  <c:v>0</c:v>
                </c:pt>
                <c:pt idx="12">
                  <c:v>0</c:v>
                </c:pt>
                <c:pt idx="13">
                  <c:v>0</c:v>
                </c:pt>
                <c:pt idx="14">
                  <c:v>10165</c:v>
                </c:pt>
                <c:pt idx="15">
                  <c:v>15543</c:v>
                </c:pt>
                <c:pt idx="16">
                  <c:v>23695</c:v>
                </c:pt>
                <c:pt idx="17">
                  <c:v>11099</c:v>
                </c:pt>
                <c:pt idx="18">
                  <c:v>4791</c:v>
                </c:pt>
                <c:pt idx="19">
                  <c:v>0</c:v>
                </c:pt>
              </c:numCache>
            </c:numRef>
          </c:val>
          <c:extLst>
            <c:ext xmlns:c16="http://schemas.microsoft.com/office/drawing/2014/chart" uri="{C3380CC4-5D6E-409C-BE32-E72D297353CC}">
              <c16:uniqueId val="{00000002-7F96-482A-B66E-D9BE08A096E8}"/>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Sheet3!$H$4:$H$23</c:f>
              <c:numCache>
                <c:formatCode>#,##0_);[Red]\(#,##0\)</c:formatCode>
                <c:ptCount val="20"/>
                <c:pt idx="0">
                  <c:v>19920</c:v>
                </c:pt>
                <c:pt idx="1">
                  <c:v>14682</c:v>
                </c:pt>
                <c:pt idx="2">
                  <c:v>5864</c:v>
                </c:pt>
                <c:pt idx="3">
                  <c:v>4426</c:v>
                </c:pt>
                <c:pt idx="4">
                  <c:v>31482</c:v>
                </c:pt>
                <c:pt idx="5">
                  <c:v>9363</c:v>
                </c:pt>
                <c:pt idx="6">
                  <c:v>17560</c:v>
                </c:pt>
                <c:pt idx="7">
                  <c:v>11588</c:v>
                </c:pt>
                <c:pt idx="8">
                  <c:v>17473</c:v>
                </c:pt>
                <c:pt idx="9">
                  <c:v>24765</c:v>
                </c:pt>
                <c:pt idx="10">
                  <c:v>17777</c:v>
                </c:pt>
                <c:pt idx="11">
                  <c:v>6135</c:v>
                </c:pt>
                <c:pt idx="12">
                  <c:v>13867</c:v>
                </c:pt>
                <c:pt idx="13">
                  <c:v>6850</c:v>
                </c:pt>
                <c:pt idx="14">
                  <c:v>16876</c:v>
                </c:pt>
                <c:pt idx="15">
                  <c:v>14123</c:v>
                </c:pt>
                <c:pt idx="16">
                  <c:v>21227</c:v>
                </c:pt>
                <c:pt idx="17">
                  <c:v>18017</c:v>
                </c:pt>
                <c:pt idx="18">
                  <c:v>14570</c:v>
                </c:pt>
                <c:pt idx="19">
                  <c:v>18458</c:v>
                </c:pt>
              </c:numCache>
            </c:numRef>
          </c:val>
          <c:extLst>
            <c:ext xmlns:c16="http://schemas.microsoft.com/office/drawing/2014/chart" uri="{C3380CC4-5D6E-409C-BE32-E72D297353CC}">
              <c16:uniqueId val="{00000003-7F96-482A-B66E-D9BE08A096E8}"/>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Sheet3!$C$4:$C$23</c15:sqref>
                        </c15:formulaRef>
                      </c:ext>
                    </c:extLst>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extLst>
                      <c:ext uri="{02D57815-91ED-43cb-92C2-25804820EDAC}">
                        <c15:formulaRef>
                          <c15:sqref>Sheet3!$D$4:$D$23</c15:sqref>
                        </c15:formulaRef>
                      </c:ext>
                    </c:extLst>
                    <c:numCache>
                      <c:formatCode>General</c:formatCode>
                      <c:ptCount val="20"/>
                    </c:numCache>
                  </c:numRef>
                </c:val>
                <c:extLst>
                  <c:ext xmlns:c16="http://schemas.microsoft.com/office/drawing/2014/chart" uri="{C3380CC4-5D6E-409C-BE32-E72D297353CC}">
                    <c16:uniqueId val="{00000004-7F96-482A-B66E-D9BE08A096E8}"/>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Sheet3!$E$24:$E$49</c:f>
              <c:numCache>
                <c:formatCode>#,##0_);[Red]\(#,##0\)</c:formatCode>
                <c:ptCount val="26"/>
                <c:pt idx="0">
                  <c:v>9147</c:v>
                </c:pt>
                <c:pt idx="1">
                  <c:v>4707</c:v>
                </c:pt>
                <c:pt idx="2">
                  <c:v>14212</c:v>
                </c:pt>
                <c:pt idx="3">
                  <c:v>3959</c:v>
                </c:pt>
                <c:pt idx="4">
                  <c:v>4056</c:v>
                </c:pt>
                <c:pt idx="5">
                  <c:v>3445</c:v>
                </c:pt>
                <c:pt idx="6">
                  <c:v>3353</c:v>
                </c:pt>
                <c:pt idx="7">
                  <c:v>3820</c:v>
                </c:pt>
                <c:pt idx="8">
                  <c:v>1889</c:v>
                </c:pt>
                <c:pt idx="9">
                  <c:v>2093</c:v>
                </c:pt>
                <c:pt idx="10">
                  <c:v>6952</c:v>
                </c:pt>
                <c:pt idx="11">
                  <c:v>5421</c:v>
                </c:pt>
                <c:pt idx="12">
                  <c:v>8712</c:v>
                </c:pt>
                <c:pt idx="13">
                  <c:v>5912</c:v>
                </c:pt>
                <c:pt idx="14">
                  <c:v>6798</c:v>
                </c:pt>
                <c:pt idx="15">
                  <c:v>590</c:v>
                </c:pt>
                <c:pt idx="16">
                  <c:v>3293</c:v>
                </c:pt>
                <c:pt idx="17">
                  <c:v>2944</c:v>
                </c:pt>
                <c:pt idx="18">
                  <c:v>4961</c:v>
                </c:pt>
                <c:pt idx="19">
                  <c:v>4438</c:v>
                </c:pt>
                <c:pt idx="20">
                  <c:v>6284</c:v>
                </c:pt>
                <c:pt idx="21">
                  <c:v>4826</c:v>
                </c:pt>
                <c:pt idx="22">
                  <c:v>9903</c:v>
                </c:pt>
                <c:pt idx="23">
                  <c:v>10143</c:v>
                </c:pt>
                <c:pt idx="24">
                  <c:v>6186</c:v>
                </c:pt>
                <c:pt idx="25">
                  <c:v>7309</c:v>
                </c:pt>
              </c:numCache>
            </c:numRef>
          </c:val>
          <c:extLst>
            <c:ext xmlns:c16="http://schemas.microsoft.com/office/drawing/2014/chart" uri="{C3380CC4-5D6E-409C-BE32-E72D297353CC}">
              <c16:uniqueId val="{00000000-06C8-4F3F-B51B-EB10A89E159B}"/>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6C8-4F3F-B51B-EB10A89E159B}"/>
                </c:ext>
              </c:extLst>
            </c:dLbl>
            <c:dLbl>
              <c:idx val="1"/>
              <c:layout>
                <c:manualLayout>
                  <c:x val="-2.925043088207555E-3"/>
                  <c:y val="2.71377516769560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C8-4F3F-B51B-EB10A89E159B}"/>
                </c:ext>
              </c:extLst>
            </c:dLbl>
            <c:dLbl>
              <c:idx val="2"/>
              <c:delete val="1"/>
              <c:extLst>
                <c:ext xmlns:c15="http://schemas.microsoft.com/office/drawing/2012/chart" uri="{CE6537A1-D6FC-4f65-9D91-7224C49458BB}"/>
                <c:ext xmlns:c16="http://schemas.microsoft.com/office/drawing/2014/chart" uri="{C3380CC4-5D6E-409C-BE32-E72D297353CC}">
                  <c16:uniqueId val="{00000008-06C8-4F3F-B51B-EB10A89E159B}"/>
                </c:ext>
              </c:extLst>
            </c:dLbl>
            <c:dLbl>
              <c:idx val="3"/>
              <c:delete val="1"/>
              <c:extLst>
                <c:ext xmlns:c15="http://schemas.microsoft.com/office/drawing/2012/chart" uri="{CE6537A1-D6FC-4f65-9D91-7224C49458BB}"/>
                <c:ext xmlns:c16="http://schemas.microsoft.com/office/drawing/2014/chart" uri="{C3380CC4-5D6E-409C-BE32-E72D297353CC}">
                  <c16:uniqueId val="{00000009-06C8-4F3F-B51B-EB10A89E159B}"/>
                </c:ext>
              </c:extLst>
            </c:dLbl>
            <c:dLbl>
              <c:idx val="4"/>
              <c:delete val="1"/>
              <c:extLst>
                <c:ext xmlns:c15="http://schemas.microsoft.com/office/drawing/2012/chart" uri="{CE6537A1-D6FC-4f65-9D91-7224C49458BB}"/>
                <c:ext xmlns:c16="http://schemas.microsoft.com/office/drawing/2014/chart" uri="{C3380CC4-5D6E-409C-BE32-E72D297353CC}">
                  <c16:uniqueId val="{0000000A-06C8-4F3F-B51B-EB10A89E159B}"/>
                </c:ext>
              </c:extLst>
            </c:dLbl>
            <c:dLbl>
              <c:idx val="5"/>
              <c:delete val="1"/>
              <c:extLst>
                <c:ext xmlns:c15="http://schemas.microsoft.com/office/drawing/2012/chart" uri="{CE6537A1-D6FC-4f65-9D91-7224C49458BB}"/>
                <c:ext xmlns:c16="http://schemas.microsoft.com/office/drawing/2014/chart" uri="{C3380CC4-5D6E-409C-BE32-E72D297353CC}">
                  <c16:uniqueId val="{0000000B-06C8-4F3F-B51B-EB10A89E159B}"/>
                </c:ext>
              </c:extLst>
            </c:dLbl>
            <c:dLbl>
              <c:idx val="6"/>
              <c:delete val="1"/>
              <c:extLst>
                <c:ext xmlns:c15="http://schemas.microsoft.com/office/drawing/2012/chart" uri="{CE6537A1-D6FC-4f65-9D91-7224C49458BB}"/>
                <c:ext xmlns:c16="http://schemas.microsoft.com/office/drawing/2014/chart" uri="{C3380CC4-5D6E-409C-BE32-E72D297353CC}">
                  <c16:uniqueId val="{0000000C-06C8-4F3F-B51B-EB10A89E159B}"/>
                </c:ext>
              </c:extLst>
            </c:dLbl>
            <c:dLbl>
              <c:idx val="7"/>
              <c:delete val="1"/>
              <c:extLst>
                <c:ext xmlns:c15="http://schemas.microsoft.com/office/drawing/2012/chart" uri="{CE6537A1-D6FC-4f65-9D91-7224C49458BB}"/>
                <c:ext xmlns:c16="http://schemas.microsoft.com/office/drawing/2014/chart" uri="{C3380CC4-5D6E-409C-BE32-E72D297353CC}">
                  <c16:uniqueId val="{0000000D-06C8-4F3F-B51B-EB10A89E159B}"/>
                </c:ext>
              </c:extLst>
            </c:dLbl>
            <c:dLbl>
              <c:idx val="8"/>
              <c:delete val="1"/>
              <c:extLst>
                <c:ext xmlns:c15="http://schemas.microsoft.com/office/drawing/2012/chart" uri="{CE6537A1-D6FC-4f65-9D91-7224C49458BB}"/>
                <c:ext xmlns:c16="http://schemas.microsoft.com/office/drawing/2014/chart" uri="{C3380CC4-5D6E-409C-BE32-E72D297353CC}">
                  <c16:uniqueId val="{0000000E-06C8-4F3F-B51B-EB10A89E159B}"/>
                </c:ext>
              </c:extLst>
            </c:dLbl>
            <c:dLbl>
              <c:idx val="9"/>
              <c:delete val="1"/>
              <c:extLst>
                <c:ext xmlns:c15="http://schemas.microsoft.com/office/drawing/2012/chart" uri="{CE6537A1-D6FC-4f65-9D91-7224C49458BB}"/>
                <c:ext xmlns:c16="http://schemas.microsoft.com/office/drawing/2014/chart" uri="{C3380CC4-5D6E-409C-BE32-E72D297353CC}">
                  <c16:uniqueId val="{0000000F-06C8-4F3F-B51B-EB10A89E159B}"/>
                </c:ext>
              </c:extLst>
            </c:dLbl>
            <c:dLbl>
              <c:idx val="10"/>
              <c:delete val="1"/>
              <c:extLst>
                <c:ext xmlns:c15="http://schemas.microsoft.com/office/drawing/2012/chart" uri="{CE6537A1-D6FC-4f65-9D91-7224C49458BB}"/>
                <c:ext xmlns:c16="http://schemas.microsoft.com/office/drawing/2014/chart" uri="{C3380CC4-5D6E-409C-BE32-E72D297353CC}">
                  <c16:uniqueId val="{00000010-06C8-4F3F-B51B-EB10A89E159B}"/>
                </c:ext>
              </c:extLst>
            </c:dLbl>
            <c:dLbl>
              <c:idx val="11"/>
              <c:delete val="1"/>
              <c:extLst>
                <c:ext xmlns:c15="http://schemas.microsoft.com/office/drawing/2012/chart" uri="{CE6537A1-D6FC-4f65-9D91-7224C49458BB}"/>
                <c:ext xmlns:c16="http://schemas.microsoft.com/office/drawing/2014/chart" uri="{C3380CC4-5D6E-409C-BE32-E72D297353CC}">
                  <c16:uniqueId val="{00000011-06C8-4F3F-B51B-EB10A89E159B}"/>
                </c:ext>
              </c:extLst>
            </c:dLbl>
            <c:dLbl>
              <c:idx val="12"/>
              <c:delete val="1"/>
              <c:extLst>
                <c:ext xmlns:c15="http://schemas.microsoft.com/office/drawing/2012/chart" uri="{CE6537A1-D6FC-4f65-9D91-7224C49458BB}"/>
                <c:ext xmlns:c16="http://schemas.microsoft.com/office/drawing/2014/chart" uri="{C3380CC4-5D6E-409C-BE32-E72D297353CC}">
                  <c16:uniqueId val="{00000012-06C8-4F3F-B51B-EB10A89E159B}"/>
                </c:ext>
              </c:extLst>
            </c:dLbl>
            <c:dLbl>
              <c:idx val="13"/>
              <c:layout>
                <c:manualLayout>
                  <c:x val="2.214291492894483E-2"/>
                  <c:y val="2.7137573608887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C8-4F3F-B51B-EB10A89E159B}"/>
                </c:ext>
              </c:extLst>
            </c:dLbl>
            <c:dLbl>
              <c:idx val="14"/>
              <c:delete val="1"/>
              <c:extLst>
                <c:ext xmlns:c15="http://schemas.microsoft.com/office/drawing/2012/chart" uri="{CE6537A1-D6FC-4f65-9D91-7224C49458BB}"/>
                <c:ext xmlns:c16="http://schemas.microsoft.com/office/drawing/2014/chart" uri="{C3380CC4-5D6E-409C-BE32-E72D297353CC}">
                  <c16:uniqueId val="{00000013-06C8-4F3F-B51B-EB10A89E159B}"/>
                </c:ext>
              </c:extLst>
            </c:dLbl>
            <c:dLbl>
              <c:idx val="15"/>
              <c:delete val="1"/>
              <c:extLst>
                <c:ext xmlns:c15="http://schemas.microsoft.com/office/drawing/2012/chart" uri="{CE6537A1-D6FC-4f65-9D91-7224C49458BB}"/>
                <c:ext xmlns:c16="http://schemas.microsoft.com/office/drawing/2014/chart" uri="{C3380CC4-5D6E-409C-BE32-E72D297353CC}">
                  <c16:uniqueId val="{00000014-06C8-4F3F-B51B-EB10A89E159B}"/>
                </c:ext>
              </c:extLst>
            </c:dLbl>
            <c:dLbl>
              <c:idx val="16"/>
              <c:delete val="1"/>
              <c:extLst>
                <c:ext xmlns:c15="http://schemas.microsoft.com/office/drawing/2012/chart" uri="{CE6537A1-D6FC-4f65-9D91-7224C49458BB}"/>
                <c:ext xmlns:c16="http://schemas.microsoft.com/office/drawing/2014/chart" uri="{C3380CC4-5D6E-409C-BE32-E72D297353CC}">
                  <c16:uniqueId val="{00000015-06C8-4F3F-B51B-EB10A89E159B}"/>
                </c:ext>
              </c:extLst>
            </c:dLbl>
            <c:dLbl>
              <c:idx val="17"/>
              <c:delete val="1"/>
              <c:extLst>
                <c:ext xmlns:c15="http://schemas.microsoft.com/office/drawing/2012/chart" uri="{CE6537A1-D6FC-4f65-9D91-7224C49458BB}"/>
                <c:ext xmlns:c16="http://schemas.microsoft.com/office/drawing/2014/chart" uri="{C3380CC4-5D6E-409C-BE32-E72D297353CC}">
                  <c16:uniqueId val="{00000016-06C8-4F3F-B51B-EB10A89E159B}"/>
                </c:ext>
              </c:extLst>
            </c:dLbl>
            <c:dLbl>
              <c:idx val="18"/>
              <c:delete val="1"/>
              <c:extLst>
                <c:ext xmlns:c15="http://schemas.microsoft.com/office/drawing/2012/chart" uri="{CE6537A1-D6FC-4f65-9D91-7224C49458BB}"/>
                <c:ext xmlns:c16="http://schemas.microsoft.com/office/drawing/2014/chart" uri="{C3380CC4-5D6E-409C-BE32-E72D297353CC}">
                  <c16:uniqueId val="{00000017-06C8-4F3F-B51B-EB10A89E159B}"/>
                </c:ext>
              </c:extLst>
            </c:dLbl>
            <c:dLbl>
              <c:idx val="19"/>
              <c:delete val="1"/>
              <c:extLst>
                <c:ext xmlns:c15="http://schemas.microsoft.com/office/drawing/2012/chart" uri="{CE6537A1-D6FC-4f65-9D91-7224C49458BB}"/>
                <c:ext xmlns:c16="http://schemas.microsoft.com/office/drawing/2014/chart" uri="{C3380CC4-5D6E-409C-BE32-E72D297353CC}">
                  <c16:uniqueId val="{00000018-06C8-4F3F-B51B-EB10A89E159B}"/>
                </c:ext>
              </c:extLst>
            </c:dLbl>
            <c:dLbl>
              <c:idx val="20"/>
              <c:delete val="1"/>
              <c:extLst>
                <c:ext xmlns:c15="http://schemas.microsoft.com/office/drawing/2012/chart" uri="{CE6537A1-D6FC-4f65-9D91-7224C49458BB}"/>
                <c:ext xmlns:c16="http://schemas.microsoft.com/office/drawing/2014/chart" uri="{C3380CC4-5D6E-409C-BE32-E72D297353CC}">
                  <c16:uniqueId val="{00000019-06C8-4F3F-B51B-EB10A89E159B}"/>
                </c:ext>
              </c:extLst>
            </c:dLbl>
            <c:dLbl>
              <c:idx val="21"/>
              <c:delete val="1"/>
              <c:extLst>
                <c:ext xmlns:c15="http://schemas.microsoft.com/office/drawing/2012/chart" uri="{CE6537A1-D6FC-4f65-9D91-7224C49458BB}"/>
                <c:ext xmlns:c16="http://schemas.microsoft.com/office/drawing/2014/chart" uri="{C3380CC4-5D6E-409C-BE32-E72D297353CC}">
                  <c16:uniqueId val="{0000001A-06C8-4F3F-B51B-EB10A89E159B}"/>
                </c:ext>
              </c:extLst>
            </c:dLbl>
            <c:dLbl>
              <c:idx val="22"/>
              <c:delete val="1"/>
              <c:extLst>
                <c:ext xmlns:c15="http://schemas.microsoft.com/office/drawing/2012/chart" uri="{CE6537A1-D6FC-4f65-9D91-7224C49458BB}"/>
                <c:ext xmlns:c16="http://schemas.microsoft.com/office/drawing/2014/chart" uri="{C3380CC4-5D6E-409C-BE32-E72D297353CC}">
                  <c16:uniqueId val="{0000001B-06C8-4F3F-B51B-EB10A89E159B}"/>
                </c:ext>
              </c:extLst>
            </c:dLbl>
            <c:dLbl>
              <c:idx val="23"/>
              <c:delete val="1"/>
              <c:extLst>
                <c:ext xmlns:c15="http://schemas.microsoft.com/office/drawing/2012/chart" uri="{CE6537A1-D6FC-4f65-9D91-7224C49458BB}"/>
                <c:ext xmlns:c16="http://schemas.microsoft.com/office/drawing/2014/chart" uri="{C3380CC4-5D6E-409C-BE32-E72D297353CC}">
                  <c16:uniqueId val="{0000001C-06C8-4F3F-B51B-EB10A89E159B}"/>
                </c:ext>
              </c:extLst>
            </c:dLbl>
            <c:dLbl>
              <c:idx val="24"/>
              <c:delete val="1"/>
              <c:extLst>
                <c:ext xmlns:c15="http://schemas.microsoft.com/office/drawing/2012/chart" uri="{CE6537A1-D6FC-4f65-9D91-7224C49458BB}"/>
                <c:ext xmlns:c16="http://schemas.microsoft.com/office/drawing/2014/chart" uri="{C3380CC4-5D6E-409C-BE32-E72D297353CC}">
                  <c16:uniqueId val="{0000001D-06C8-4F3F-B51B-EB10A89E159B}"/>
                </c:ext>
              </c:extLst>
            </c:dLbl>
            <c:dLbl>
              <c:idx val="25"/>
              <c:delete val="1"/>
              <c:extLst>
                <c:ext xmlns:c15="http://schemas.microsoft.com/office/drawing/2012/chart" uri="{CE6537A1-D6FC-4f65-9D91-7224C49458BB}"/>
                <c:ext xmlns:c16="http://schemas.microsoft.com/office/drawing/2014/chart" uri="{C3380CC4-5D6E-409C-BE32-E72D297353CC}">
                  <c16:uniqueId val="{0000001E-06C8-4F3F-B51B-EB10A89E159B}"/>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Sheet3!$F$24:$F$49</c:f>
              <c:numCache>
                <c:formatCode>#,##0_);[Red]\(#,##0\)</c:formatCode>
                <c:ptCount val="26"/>
                <c:pt idx="0">
                  <c:v>38970</c:v>
                </c:pt>
                <c:pt idx="1">
                  <c:v>49951</c:v>
                </c:pt>
                <c:pt idx="2">
                  <c:v>28708</c:v>
                </c:pt>
                <c:pt idx="3">
                  <c:v>26753</c:v>
                </c:pt>
                <c:pt idx="4">
                  <c:v>25412</c:v>
                </c:pt>
                <c:pt idx="5">
                  <c:v>15912</c:v>
                </c:pt>
                <c:pt idx="6">
                  <c:v>28934</c:v>
                </c:pt>
                <c:pt idx="7">
                  <c:v>23862</c:v>
                </c:pt>
                <c:pt idx="8">
                  <c:v>28603</c:v>
                </c:pt>
                <c:pt idx="9">
                  <c:v>24471</c:v>
                </c:pt>
                <c:pt idx="10">
                  <c:v>34608</c:v>
                </c:pt>
                <c:pt idx="11">
                  <c:v>23233</c:v>
                </c:pt>
                <c:pt idx="12">
                  <c:v>38424</c:v>
                </c:pt>
                <c:pt idx="13">
                  <c:v>59194</c:v>
                </c:pt>
                <c:pt idx="14">
                  <c:v>27453</c:v>
                </c:pt>
                <c:pt idx="15">
                  <c:v>12024</c:v>
                </c:pt>
                <c:pt idx="16">
                  <c:v>12691</c:v>
                </c:pt>
                <c:pt idx="17">
                  <c:v>7970</c:v>
                </c:pt>
                <c:pt idx="18">
                  <c:v>17980</c:v>
                </c:pt>
                <c:pt idx="19">
                  <c:v>13098</c:v>
                </c:pt>
                <c:pt idx="20">
                  <c:v>30538</c:v>
                </c:pt>
                <c:pt idx="21">
                  <c:v>28079</c:v>
                </c:pt>
                <c:pt idx="22">
                  <c:v>32061</c:v>
                </c:pt>
                <c:pt idx="23">
                  <c:v>39499</c:v>
                </c:pt>
                <c:pt idx="24">
                  <c:v>27862</c:v>
                </c:pt>
                <c:pt idx="25">
                  <c:v>24897</c:v>
                </c:pt>
              </c:numCache>
            </c:numRef>
          </c:val>
          <c:extLst>
            <c:ext xmlns:c16="http://schemas.microsoft.com/office/drawing/2014/chart" uri="{C3380CC4-5D6E-409C-BE32-E72D297353CC}">
              <c16:uniqueId val="{00000001-06C8-4F3F-B51B-EB10A89E159B}"/>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Sheet3!$G$24:$G$49</c:f>
              <c:numCache>
                <c:formatCode>#,##0_);[Red]\(#,##0\)</c:formatCode>
                <c:ptCount val="26"/>
                <c:pt idx="0">
                  <c:v>11928</c:v>
                </c:pt>
                <c:pt idx="1">
                  <c:v>7691</c:v>
                </c:pt>
                <c:pt idx="2">
                  <c:v>15441</c:v>
                </c:pt>
                <c:pt idx="3">
                  <c:v>22047</c:v>
                </c:pt>
                <c:pt idx="4">
                  <c:v>20350</c:v>
                </c:pt>
                <c:pt idx="5">
                  <c:v>17999</c:v>
                </c:pt>
                <c:pt idx="6">
                  <c:v>19587</c:v>
                </c:pt>
                <c:pt idx="7">
                  <c:v>14938</c:v>
                </c:pt>
                <c:pt idx="8">
                  <c:v>25741</c:v>
                </c:pt>
                <c:pt idx="9">
                  <c:v>34643</c:v>
                </c:pt>
                <c:pt idx="10">
                  <c:v>42123</c:v>
                </c:pt>
                <c:pt idx="11">
                  <c:v>30502</c:v>
                </c:pt>
                <c:pt idx="12">
                  <c:v>4000</c:v>
                </c:pt>
                <c:pt idx="13">
                  <c:v>12222</c:v>
                </c:pt>
                <c:pt idx="14">
                  <c:v>12211</c:v>
                </c:pt>
                <c:pt idx="15">
                  <c:v>1070</c:v>
                </c:pt>
                <c:pt idx="16">
                  <c:v>5234</c:v>
                </c:pt>
                <c:pt idx="17">
                  <c:v>6921</c:v>
                </c:pt>
                <c:pt idx="18">
                  <c:v>0</c:v>
                </c:pt>
                <c:pt idx="19">
                  <c:v>5531</c:v>
                </c:pt>
                <c:pt idx="20">
                  <c:v>15325</c:v>
                </c:pt>
                <c:pt idx="21">
                  <c:v>17140</c:v>
                </c:pt>
                <c:pt idx="22">
                  <c:v>28830</c:v>
                </c:pt>
                <c:pt idx="23">
                  <c:v>22160</c:v>
                </c:pt>
                <c:pt idx="24">
                  <c:v>21351</c:v>
                </c:pt>
                <c:pt idx="25">
                  <c:v>11780</c:v>
                </c:pt>
              </c:numCache>
            </c:numRef>
          </c:val>
          <c:extLst>
            <c:ext xmlns:c16="http://schemas.microsoft.com/office/drawing/2014/chart" uri="{C3380CC4-5D6E-409C-BE32-E72D297353CC}">
              <c16:uniqueId val="{00000002-06C8-4F3F-B51B-EB10A89E159B}"/>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Sheet3!$H$24:$H$49</c:f>
              <c:numCache>
                <c:formatCode>#,##0_);[Red]\(#,##0\)</c:formatCode>
                <c:ptCount val="26"/>
                <c:pt idx="0">
                  <c:v>15476</c:v>
                </c:pt>
                <c:pt idx="1">
                  <c:v>6355</c:v>
                </c:pt>
                <c:pt idx="2">
                  <c:v>22910</c:v>
                </c:pt>
                <c:pt idx="3">
                  <c:v>16554</c:v>
                </c:pt>
                <c:pt idx="4">
                  <c:v>21657</c:v>
                </c:pt>
                <c:pt idx="5">
                  <c:v>11930</c:v>
                </c:pt>
                <c:pt idx="6">
                  <c:v>19334</c:v>
                </c:pt>
                <c:pt idx="7">
                  <c:v>15574</c:v>
                </c:pt>
                <c:pt idx="8">
                  <c:v>16020</c:v>
                </c:pt>
                <c:pt idx="9">
                  <c:v>14031</c:v>
                </c:pt>
                <c:pt idx="10">
                  <c:v>30056</c:v>
                </c:pt>
                <c:pt idx="11">
                  <c:v>18898</c:v>
                </c:pt>
                <c:pt idx="12">
                  <c:v>16950</c:v>
                </c:pt>
                <c:pt idx="13">
                  <c:v>13977</c:v>
                </c:pt>
                <c:pt idx="14">
                  <c:v>17937</c:v>
                </c:pt>
                <c:pt idx="15">
                  <c:v>1381</c:v>
                </c:pt>
                <c:pt idx="16">
                  <c:v>5599</c:v>
                </c:pt>
                <c:pt idx="17">
                  <c:v>3444</c:v>
                </c:pt>
                <c:pt idx="18">
                  <c:v>11217</c:v>
                </c:pt>
                <c:pt idx="19">
                  <c:v>5845</c:v>
                </c:pt>
                <c:pt idx="20">
                  <c:v>17018</c:v>
                </c:pt>
                <c:pt idx="21">
                  <c:v>10500</c:v>
                </c:pt>
                <c:pt idx="22">
                  <c:v>25471</c:v>
                </c:pt>
                <c:pt idx="23">
                  <c:v>29829</c:v>
                </c:pt>
                <c:pt idx="24">
                  <c:v>16972</c:v>
                </c:pt>
                <c:pt idx="25">
                  <c:v>15802</c:v>
                </c:pt>
              </c:numCache>
            </c:numRef>
          </c:val>
          <c:extLst>
            <c:ext xmlns:c16="http://schemas.microsoft.com/office/drawing/2014/chart" uri="{C3380CC4-5D6E-409C-BE32-E72D297353CC}">
              <c16:uniqueId val="{00000003-06C8-4F3F-B51B-EB10A89E159B}"/>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Sheet3!$C$24:$C$49</c15:sqref>
                        </c15:formulaRef>
                      </c:ext>
                    </c:extLst>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extLst>
                      <c:ext uri="{02D57815-91ED-43cb-92C2-25804820EDAC}">
                        <c15:formulaRef>
                          <c15:sqref>Sheet3!$D$24:$D$49</c15:sqref>
                        </c15:formulaRef>
                      </c:ext>
                    </c:extLst>
                    <c:numCache>
                      <c:formatCode>General</c:formatCode>
                      <c:ptCount val="26"/>
                    </c:numCache>
                  </c:numRef>
                </c:val>
                <c:extLst>
                  <c:ext xmlns:c16="http://schemas.microsoft.com/office/drawing/2014/chart" uri="{C3380CC4-5D6E-409C-BE32-E72D297353CC}">
                    <c16:uniqueId val="{00000004-06C8-4F3F-B51B-EB10A89E159B}"/>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7252247276706"/>
          <c:y val="5.0351800253719707E-2"/>
          <c:w val="0.83094461889658577"/>
          <c:h val="0.88562140134594469"/>
        </c:manualLayout>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Sheet3!$E$50:$E$75</c:f>
              <c:numCache>
                <c:formatCode>#,##0_);[Red]\(#,##0\)</c:formatCode>
                <c:ptCount val="26"/>
                <c:pt idx="0">
                  <c:v>2669</c:v>
                </c:pt>
                <c:pt idx="1">
                  <c:v>3165</c:v>
                </c:pt>
                <c:pt idx="2">
                  <c:v>421</c:v>
                </c:pt>
                <c:pt idx="3">
                  <c:v>520</c:v>
                </c:pt>
                <c:pt idx="4">
                  <c:v>6868</c:v>
                </c:pt>
                <c:pt idx="5">
                  <c:v>1276</c:v>
                </c:pt>
                <c:pt idx="6">
                  <c:v>5987</c:v>
                </c:pt>
                <c:pt idx="7">
                  <c:v>3264</c:v>
                </c:pt>
                <c:pt idx="8">
                  <c:v>4143</c:v>
                </c:pt>
                <c:pt idx="9">
                  <c:v>2650</c:v>
                </c:pt>
                <c:pt idx="10">
                  <c:v>9653</c:v>
                </c:pt>
                <c:pt idx="11">
                  <c:v>6911</c:v>
                </c:pt>
                <c:pt idx="12">
                  <c:v>3862</c:v>
                </c:pt>
                <c:pt idx="13">
                  <c:v>2639</c:v>
                </c:pt>
                <c:pt idx="14">
                  <c:v>217</c:v>
                </c:pt>
                <c:pt idx="15">
                  <c:v>2639</c:v>
                </c:pt>
                <c:pt idx="16">
                  <c:v>19425</c:v>
                </c:pt>
                <c:pt idx="17">
                  <c:v>8495</c:v>
                </c:pt>
                <c:pt idx="18">
                  <c:v>424</c:v>
                </c:pt>
                <c:pt idx="19">
                  <c:v>103</c:v>
                </c:pt>
                <c:pt idx="20">
                  <c:v>34</c:v>
                </c:pt>
                <c:pt idx="21">
                  <c:v>270</c:v>
                </c:pt>
                <c:pt idx="22">
                  <c:v>175</c:v>
                </c:pt>
                <c:pt idx="23">
                  <c:v>512</c:v>
                </c:pt>
                <c:pt idx="24">
                  <c:v>2632</c:v>
                </c:pt>
                <c:pt idx="25">
                  <c:v>213</c:v>
                </c:pt>
              </c:numCache>
            </c:numRef>
          </c:val>
          <c:extLst>
            <c:ext xmlns:c16="http://schemas.microsoft.com/office/drawing/2014/chart" uri="{C3380CC4-5D6E-409C-BE32-E72D297353CC}">
              <c16:uniqueId val="{00000000-D171-4E19-9F19-35EDCF8BBB30}"/>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8-D171-4E19-9F19-35EDCF8BBB30}"/>
                </c:ext>
              </c:extLst>
            </c:dLbl>
            <c:dLbl>
              <c:idx val="1"/>
              <c:delete val="1"/>
              <c:extLst>
                <c:ext xmlns:c15="http://schemas.microsoft.com/office/drawing/2012/chart" uri="{CE6537A1-D6FC-4f65-9D91-7224C49458BB}"/>
                <c:ext xmlns:c16="http://schemas.microsoft.com/office/drawing/2014/chart" uri="{C3380CC4-5D6E-409C-BE32-E72D297353CC}">
                  <c16:uniqueId val="{00000037-D171-4E19-9F19-35EDCF8BBB30}"/>
                </c:ext>
              </c:extLst>
            </c:dLbl>
            <c:dLbl>
              <c:idx val="2"/>
              <c:delete val="1"/>
              <c:extLst>
                <c:ext xmlns:c15="http://schemas.microsoft.com/office/drawing/2012/chart" uri="{CE6537A1-D6FC-4f65-9D91-7224C49458BB}"/>
                <c:ext xmlns:c16="http://schemas.microsoft.com/office/drawing/2014/chart" uri="{C3380CC4-5D6E-409C-BE32-E72D297353CC}">
                  <c16:uniqueId val="{00000036-D171-4E19-9F19-35EDCF8BBB30}"/>
                </c:ext>
              </c:extLst>
            </c:dLbl>
            <c:dLbl>
              <c:idx val="3"/>
              <c:delete val="1"/>
              <c:extLst>
                <c:ext xmlns:c15="http://schemas.microsoft.com/office/drawing/2012/chart" uri="{CE6537A1-D6FC-4f65-9D91-7224C49458BB}"/>
                <c:ext xmlns:c16="http://schemas.microsoft.com/office/drawing/2014/chart" uri="{C3380CC4-5D6E-409C-BE32-E72D297353CC}">
                  <c16:uniqueId val="{00000035-D171-4E19-9F19-35EDCF8BBB30}"/>
                </c:ext>
              </c:extLst>
            </c:dLbl>
            <c:dLbl>
              <c:idx val="4"/>
              <c:delete val="1"/>
              <c:extLst>
                <c:ext xmlns:c15="http://schemas.microsoft.com/office/drawing/2012/chart" uri="{CE6537A1-D6FC-4f65-9D91-7224C49458BB}"/>
                <c:ext xmlns:c16="http://schemas.microsoft.com/office/drawing/2014/chart" uri="{C3380CC4-5D6E-409C-BE32-E72D297353CC}">
                  <c16:uniqueId val="{00000034-D171-4E19-9F19-35EDCF8BBB30}"/>
                </c:ext>
              </c:extLst>
            </c:dLbl>
            <c:dLbl>
              <c:idx val="5"/>
              <c:delete val="1"/>
              <c:extLst>
                <c:ext xmlns:c15="http://schemas.microsoft.com/office/drawing/2012/chart" uri="{CE6537A1-D6FC-4f65-9D91-7224C49458BB}"/>
                <c:ext xmlns:c16="http://schemas.microsoft.com/office/drawing/2014/chart" uri="{C3380CC4-5D6E-409C-BE32-E72D297353CC}">
                  <c16:uniqueId val="{00000033-D171-4E19-9F19-35EDCF8BBB30}"/>
                </c:ext>
              </c:extLst>
            </c:dLbl>
            <c:dLbl>
              <c:idx val="6"/>
              <c:layout>
                <c:manualLayout>
                  <c:x val="1.9456077509349409E-2"/>
                  <c:y val="1.6035605176343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171-4E19-9F19-35EDCF8BBB30}"/>
                </c:ext>
              </c:extLst>
            </c:dLbl>
            <c:dLbl>
              <c:idx val="7"/>
              <c:layout>
                <c:manualLayout>
                  <c:x val="-5.839500523356424E-4"/>
                  <c:y val="-1.37446240588551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171-4E19-9F19-35EDCF8BBB30}"/>
                </c:ext>
              </c:extLst>
            </c:dLbl>
            <c:dLbl>
              <c:idx val="8"/>
              <c:delete val="1"/>
              <c:extLst>
                <c:ext xmlns:c15="http://schemas.microsoft.com/office/drawing/2012/chart" uri="{CE6537A1-D6FC-4f65-9D91-7224C49458BB}"/>
                <c:ext xmlns:c16="http://schemas.microsoft.com/office/drawing/2014/chart" uri="{C3380CC4-5D6E-409C-BE32-E72D297353CC}">
                  <c16:uniqueId val="{00000032-D171-4E19-9F19-35EDCF8BBB30}"/>
                </c:ext>
              </c:extLst>
            </c:dLbl>
            <c:dLbl>
              <c:idx val="9"/>
              <c:delete val="1"/>
              <c:extLst>
                <c:ext xmlns:c15="http://schemas.microsoft.com/office/drawing/2012/chart" uri="{CE6537A1-D6FC-4f65-9D91-7224C49458BB}"/>
                <c:ext xmlns:c16="http://schemas.microsoft.com/office/drawing/2014/chart" uri="{C3380CC4-5D6E-409C-BE32-E72D297353CC}">
                  <c16:uniqueId val="{00000031-D171-4E19-9F19-35EDCF8BBB30}"/>
                </c:ext>
              </c:extLst>
            </c:dLbl>
            <c:dLbl>
              <c:idx val="10"/>
              <c:delete val="1"/>
              <c:extLst>
                <c:ext xmlns:c15="http://schemas.microsoft.com/office/drawing/2012/chart" uri="{CE6537A1-D6FC-4f65-9D91-7224C49458BB}"/>
                <c:ext xmlns:c16="http://schemas.microsoft.com/office/drawing/2014/chart" uri="{C3380CC4-5D6E-409C-BE32-E72D297353CC}">
                  <c16:uniqueId val="{00000030-D171-4E19-9F19-35EDCF8BBB30}"/>
                </c:ext>
              </c:extLst>
            </c:dLbl>
            <c:dLbl>
              <c:idx val="11"/>
              <c:delete val="1"/>
              <c:extLst>
                <c:ext xmlns:c15="http://schemas.microsoft.com/office/drawing/2012/chart" uri="{CE6537A1-D6FC-4f65-9D91-7224C49458BB}"/>
                <c:ext xmlns:c16="http://schemas.microsoft.com/office/drawing/2014/chart" uri="{C3380CC4-5D6E-409C-BE32-E72D297353CC}">
                  <c16:uniqueId val="{0000002F-D171-4E19-9F19-35EDCF8BBB30}"/>
                </c:ext>
              </c:extLst>
            </c:dLbl>
            <c:dLbl>
              <c:idx val="12"/>
              <c:delete val="1"/>
              <c:extLst>
                <c:ext xmlns:c15="http://schemas.microsoft.com/office/drawing/2012/chart" uri="{CE6537A1-D6FC-4f65-9D91-7224C49458BB}"/>
                <c:ext xmlns:c16="http://schemas.microsoft.com/office/drawing/2014/chart" uri="{C3380CC4-5D6E-409C-BE32-E72D297353CC}">
                  <c16:uniqueId val="{0000002E-D171-4E19-9F19-35EDCF8BBB30}"/>
                </c:ext>
              </c:extLst>
            </c:dLbl>
            <c:dLbl>
              <c:idx val="13"/>
              <c:delete val="1"/>
              <c:extLst>
                <c:ext xmlns:c15="http://schemas.microsoft.com/office/drawing/2012/chart" uri="{CE6537A1-D6FC-4f65-9D91-7224C49458BB}"/>
                <c:ext xmlns:c16="http://schemas.microsoft.com/office/drawing/2014/chart" uri="{C3380CC4-5D6E-409C-BE32-E72D297353CC}">
                  <c16:uniqueId val="{0000002D-D171-4E19-9F19-35EDCF8BBB30}"/>
                </c:ext>
              </c:extLst>
            </c:dLbl>
            <c:dLbl>
              <c:idx val="14"/>
              <c:layout>
                <c:manualLayout>
                  <c:x val="-1.9594518688094899E-16"/>
                  <c:y val="1.374498481487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171-4E19-9F19-35EDCF8BBB30}"/>
                </c:ext>
              </c:extLst>
            </c:dLbl>
            <c:dLbl>
              <c:idx val="15"/>
              <c:delete val="1"/>
              <c:extLst>
                <c:ext xmlns:c15="http://schemas.microsoft.com/office/drawing/2012/chart" uri="{CE6537A1-D6FC-4f65-9D91-7224C49458BB}"/>
                <c:ext xmlns:c16="http://schemas.microsoft.com/office/drawing/2014/chart" uri="{C3380CC4-5D6E-409C-BE32-E72D297353CC}">
                  <c16:uniqueId val="{0000002C-D171-4E19-9F19-35EDCF8BBB30}"/>
                </c:ext>
              </c:extLst>
            </c:dLbl>
            <c:dLbl>
              <c:idx val="16"/>
              <c:layout>
                <c:manualLayout>
                  <c:x val="2.0792082853370784E-2"/>
                  <c:y val="-9.16320295791069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171-4E19-9F19-35EDCF8BBB30}"/>
                </c:ext>
              </c:extLst>
            </c:dLbl>
            <c:dLbl>
              <c:idx val="17"/>
              <c:layout>
                <c:manualLayout>
                  <c:x val="2.2806189807436397E-2"/>
                  <c:y val="-1.37448044368661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171-4E19-9F19-35EDCF8BBB30}"/>
                </c:ext>
              </c:extLst>
            </c:dLbl>
            <c:dLbl>
              <c:idx val="18"/>
              <c:delete val="1"/>
              <c:extLst>
                <c:ext xmlns:c15="http://schemas.microsoft.com/office/drawing/2012/chart" uri="{CE6537A1-D6FC-4f65-9D91-7224C49458BB}"/>
                <c:ext xmlns:c16="http://schemas.microsoft.com/office/drawing/2014/chart" uri="{C3380CC4-5D6E-409C-BE32-E72D297353CC}">
                  <c16:uniqueId val="{0000002B-D171-4E19-9F19-35EDCF8BBB30}"/>
                </c:ext>
              </c:extLst>
            </c:dLbl>
            <c:dLbl>
              <c:idx val="19"/>
              <c:delete val="1"/>
              <c:extLst>
                <c:ext xmlns:c15="http://schemas.microsoft.com/office/drawing/2012/chart" uri="{CE6537A1-D6FC-4f65-9D91-7224C49458BB}"/>
                <c:ext xmlns:c16="http://schemas.microsoft.com/office/drawing/2014/chart" uri="{C3380CC4-5D6E-409C-BE32-E72D297353CC}">
                  <c16:uniqueId val="{0000002A-D171-4E19-9F19-35EDCF8BBB30}"/>
                </c:ext>
              </c:extLst>
            </c:dLbl>
            <c:dLbl>
              <c:idx val="20"/>
              <c:delete val="1"/>
              <c:extLst>
                <c:ext xmlns:c15="http://schemas.microsoft.com/office/drawing/2012/chart" uri="{CE6537A1-D6FC-4f65-9D91-7224C49458BB}"/>
                <c:ext xmlns:c16="http://schemas.microsoft.com/office/drawing/2014/chart" uri="{C3380CC4-5D6E-409C-BE32-E72D297353CC}">
                  <c16:uniqueId val="{00000029-D171-4E19-9F19-35EDCF8BBB30}"/>
                </c:ext>
              </c:extLst>
            </c:dLbl>
            <c:dLbl>
              <c:idx val="21"/>
              <c:delete val="1"/>
              <c:extLst>
                <c:ext xmlns:c15="http://schemas.microsoft.com/office/drawing/2012/chart" uri="{CE6537A1-D6FC-4f65-9D91-7224C49458BB}"/>
                <c:ext xmlns:c16="http://schemas.microsoft.com/office/drawing/2014/chart" uri="{C3380CC4-5D6E-409C-BE32-E72D297353CC}">
                  <c16:uniqueId val="{00000028-D171-4E19-9F19-35EDCF8BBB30}"/>
                </c:ext>
              </c:extLst>
            </c:dLbl>
            <c:dLbl>
              <c:idx val="22"/>
              <c:delete val="1"/>
              <c:extLst>
                <c:ext xmlns:c15="http://schemas.microsoft.com/office/drawing/2012/chart" uri="{CE6537A1-D6FC-4f65-9D91-7224C49458BB}"/>
                <c:ext xmlns:c16="http://schemas.microsoft.com/office/drawing/2014/chart" uri="{C3380CC4-5D6E-409C-BE32-E72D297353CC}">
                  <c16:uniqueId val="{00000027-D171-4E19-9F19-35EDCF8BBB30}"/>
                </c:ext>
              </c:extLst>
            </c:dLbl>
            <c:dLbl>
              <c:idx val="23"/>
              <c:delete val="1"/>
              <c:extLst>
                <c:ext xmlns:c15="http://schemas.microsoft.com/office/drawing/2012/chart" uri="{CE6537A1-D6FC-4f65-9D91-7224C49458BB}"/>
                <c:ext xmlns:c16="http://schemas.microsoft.com/office/drawing/2014/chart" uri="{C3380CC4-5D6E-409C-BE32-E72D297353CC}">
                  <c16:uniqueId val="{00000026-D171-4E19-9F19-35EDCF8BBB30}"/>
                </c:ext>
              </c:extLst>
            </c:dLbl>
            <c:dLbl>
              <c:idx val="24"/>
              <c:layout>
                <c:manualLayout>
                  <c:x val="2.2128088197392159E-2"/>
                  <c:y val="-1.3744804436865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171-4E19-9F19-35EDCF8BBB30}"/>
                </c:ext>
              </c:extLst>
            </c:dLbl>
            <c:dLbl>
              <c:idx val="25"/>
              <c:delete val="1"/>
              <c:extLst>
                <c:ext xmlns:c15="http://schemas.microsoft.com/office/drawing/2012/chart" uri="{CE6537A1-D6FC-4f65-9D91-7224C49458BB}"/>
                <c:ext xmlns:c16="http://schemas.microsoft.com/office/drawing/2014/chart" uri="{C3380CC4-5D6E-409C-BE32-E72D297353CC}">
                  <c16:uniqueId val="{00000025-D171-4E19-9F19-35EDCF8BBB3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Sheet3!$F$50:$F$75</c:f>
              <c:numCache>
                <c:formatCode>#,##0_);[Red]\(#,##0\)</c:formatCode>
                <c:ptCount val="26"/>
                <c:pt idx="0">
                  <c:v>16554</c:v>
                </c:pt>
                <c:pt idx="1">
                  <c:v>19332</c:v>
                </c:pt>
                <c:pt idx="2">
                  <c:v>35582</c:v>
                </c:pt>
                <c:pt idx="3">
                  <c:v>27684</c:v>
                </c:pt>
                <c:pt idx="4">
                  <c:v>30771</c:v>
                </c:pt>
                <c:pt idx="5">
                  <c:v>24891</c:v>
                </c:pt>
                <c:pt idx="6">
                  <c:v>55297</c:v>
                </c:pt>
                <c:pt idx="7">
                  <c:v>56776</c:v>
                </c:pt>
                <c:pt idx="8">
                  <c:v>27500</c:v>
                </c:pt>
                <c:pt idx="9">
                  <c:v>25231</c:v>
                </c:pt>
                <c:pt idx="10">
                  <c:v>36886</c:v>
                </c:pt>
                <c:pt idx="11">
                  <c:v>29261</c:v>
                </c:pt>
                <c:pt idx="12">
                  <c:v>40379</c:v>
                </c:pt>
                <c:pt idx="13">
                  <c:v>42981</c:v>
                </c:pt>
                <c:pt idx="14">
                  <c:v>93447</c:v>
                </c:pt>
                <c:pt idx="15">
                  <c:v>42981</c:v>
                </c:pt>
                <c:pt idx="16">
                  <c:v>77152</c:v>
                </c:pt>
                <c:pt idx="17">
                  <c:v>125349</c:v>
                </c:pt>
                <c:pt idx="18">
                  <c:v>15487</c:v>
                </c:pt>
                <c:pt idx="19">
                  <c:v>7224</c:v>
                </c:pt>
                <c:pt idx="20">
                  <c:v>19824</c:v>
                </c:pt>
                <c:pt idx="21">
                  <c:v>42785</c:v>
                </c:pt>
                <c:pt idx="22">
                  <c:v>37803</c:v>
                </c:pt>
                <c:pt idx="23">
                  <c:v>35823</c:v>
                </c:pt>
                <c:pt idx="24">
                  <c:v>71240</c:v>
                </c:pt>
                <c:pt idx="25">
                  <c:v>27246</c:v>
                </c:pt>
              </c:numCache>
            </c:numRef>
          </c:val>
          <c:extLst>
            <c:ext xmlns:c16="http://schemas.microsoft.com/office/drawing/2014/chart" uri="{C3380CC4-5D6E-409C-BE32-E72D297353CC}">
              <c16:uniqueId val="{00000001-D171-4E19-9F19-35EDCF8BBB30}"/>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171-4E19-9F19-35EDCF8BBB30}"/>
                </c:ext>
              </c:extLst>
            </c:dLbl>
            <c:dLbl>
              <c:idx val="1"/>
              <c:delete val="1"/>
              <c:extLst>
                <c:ext xmlns:c15="http://schemas.microsoft.com/office/drawing/2012/chart" uri="{CE6537A1-D6FC-4f65-9D91-7224C49458BB}"/>
                <c:ext xmlns:c16="http://schemas.microsoft.com/office/drawing/2014/chart" uri="{C3380CC4-5D6E-409C-BE32-E72D297353CC}">
                  <c16:uniqueId val="{00000006-D171-4E19-9F19-35EDCF8BBB30}"/>
                </c:ext>
              </c:extLst>
            </c:dLbl>
            <c:dLbl>
              <c:idx val="2"/>
              <c:delete val="1"/>
              <c:extLst>
                <c:ext xmlns:c15="http://schemas.microsoft.com/office/drawing/2012/chart" uri="{CE6537A1-D6FC-4f65-9D91-7224C49458BB}"/>
                <c:ext xmlns:c16="http://schemas.microsoft.com/office/drawing/2014/chart" uri="{C3380CC4-5D6E-409C-BE32-E72D297353CC}">
                  <c16:uniqueId val="{00000007-D171-4E19-9F19-35EDCF8BBB30}"/>
                </c:ext>
              </c:extLst>
            </c:dLbl>
            <c:dLbl>
              <c:idx val="3"/>
              <c:delete val="1"/>
              <c:extLst>
                <c:ext xmlns:c15="http://schemas.microsoft.com/office/drawing/2012/chart" uri="{CE6537A1-D6FC-4f65-9D91-7224C49458BB}"/>
                <c:ext xmlns:c16="http://schemas.microsoft.com/office/drawing/2014/chart" uri="{C3380CC4-5D6E-409C-BE32-E72D297353CC}">
                  <c16:uniqueId val="{00000008-D171-4E19-9F19-35EDCF8BBB30}"/>
                </c:ext>
              </c:extLst>
            </c:dLbl>
            <c:dLbl>
              <c:idx val="4"/>
              <c:delete val="1"/>
              <c:extLst>
                <c:ext xmlns:c15="http://schemas.microsoft.com/office/drawing/2012/chart" uri="{CE6537A1-D6FC-4f65-9D91-7224C49458BB}"/>
                <c:ext xmlns:c16="http://schemas.microsoft.com/office/drawing/2014/chart" uri="{C3380CC4-5D6E-409C-BE32-E72D297353CC}">
                  <c16:uniqueId val="{00000009-D171-4E19-9F19-35EDCF8BBB30}"/>
                </c:ext>
              </c:extLst>
            </c:dLbl>
            <c:dLbl>
              <c:idx val="5"/>
              <c:delete val="1"/>
              <c:extLst>
                <c:ext xmlns:c15="http://schemas.microsoft.com/office/drawing/2012/chart" uri="{CE6537A1-D6FC-4f65-9D91-7224C49458BB}"/>
                <c:ext xmlns:c16="http://schemas.microsoft.com/office/drawing/2014/chart" uri="{C3380CC4-5D6E-409C-BE32-E72D297353CC}">
                  <c16:uniqueId val="{0000000A-D171-4E19-9F19-35EDCF8BBB30}"/>
                </c:ext>
              </c:extLst>
            </c:dLbl>
            <c:dLbl>
              <c:idx val="6"/>
              <c:layout>
                <c:manualLayout>
                  <c:x val="-1.9594518688094899E-16"/>
                  <c:y val="-1.60352444203218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71-4E19-9F19-35EDCF8BBB30}"/>
                </c:ext>
              </c:extLst>
            </c:dLbl>
            <c:dLbl>
              <c:idx val="7"/>
              <c:delete val="1"/>
              <c:extLst>
                <c:ext xmlns:c15="http://schemas.microsoft.com/office/drawing/2012/chart" uri="{CE6537A1-D6FC-4f65-9D91-7224C49458BB}"/>
                <c:ext xmlns:c16="http://schemas.microsoft.com/office/drawing/2014/chart" uri="{C3380CC4-5D6E-409C-BE32-E72D297353CC}">
                  <c16:uniqueId val="{0000000C-D171-4E19-9F19-35EDCF8BBB30}"/>
                </c:ext>
              </c:extLst>
            </c:dLbl>
            <c:dLbl>
              <c:idx val="8"/>
              <c:delete val="1"/>
              <c:extLst>
                <c:ext xmlns:c15="http://schemas.microsoft.com/office/drawing/2012/chart" uri="{CE6537A1-D6FC-4f65-9D91-7224C49458BB}"/>
                <c:ext xmlns:c16="http://schemas.microsoft.com/office/drawing/2014/chart" uri="{C3380CC4-5D6E-409C-BE32-E72D297353CC}">
                  <c16:uniqueId val="{0000000D-D171-4E19-9F19-35EDCF8BBB30}"/>
                </c:ext>
              </c:extLst>
            </c:dLbl>
            <c:dLbl>
              <c:idx val="9"/>
              <c:delete val="1"/>
              <c:extLst>
                <c:ext xmlns:c15="http://schemas.microsoft.com/office/drawing/2012/chart" uri="{CE6537A1-D6FC-4f65-9D91-7224C49458BB}"/>
                <c:ext xmlns:c16="http://schemas.microsoft.com/office/drawing/2014/chart" uri="{C3380CC4-5D6E-409C-BE32-E72D297353CC}">
                  <c16:uniqueId val="{0000000E-D171-4E19-9F19-35EDCF8BBB30}"/>
                </c:ext>
              </c:extLst>
            </c:dLbl>
            <c:dLbl>
              <c:idx val="10"/>
              <c:delete val="1"/>
              <c:extLst>
                <c:ext xmlns:c15="http://schemas.microsoft.com/office/drawing/2012/chart" uri="{CE6537A1-D6FC-4f65-9D91-7224C49458BB}"/>
                <c:ext xmlns:c16="http://schemas.microsoft.com/office/drawing/2014/chart" uri="{C3380CC4-5D6E-409C-BE32-E72D297353CC}">
                  <c16:uniqueId val="{0000000F-D171-4E19-9F19-35EDCF8BBB30}"/>
                </c:ext>
              </c:extLst>
            </c:dLbl>
            <c:dLbl>
              <c:idx val="11"/>
              <c:delete val="1"/>
              <c:extLst>
                <c:ext xmlns:c15="http://schemas.microsoft.com/office/drawing/2012/chart" uri="{CE6537A1-D6FC-4f65-9D91-7224C49458BB}"/>
                <c:ext xmlns:c16="http://schemas.microsoft.com/office/drawing/2014/chart" uri="{C3380CC4-5D6E-409C-BE32-E72D297353CC}">
                  <c16:uniqueId val="{00000010-D171-4E19-9F19-35EDCF8BBB30}"/>
                </c:ext>
              </c:extLst>
            </c:dLbl>
            <c:dLbl>
              <c:idx val="12"/>
              <c:delete val="1"/>
              <c:extLst>
                <c:ext xmlns:c15="http://schemas.microsoft.com/office/drawing/2012/chart" uri="{CE6537A1-D6FC-4f65-9D91-7224C49458BB}"/>
                <c:ext xmlns:c16="http://schemas.microsoft.com/office/drawing/2014/chart" uri="{C3380CC4-5D6E-409C-BE32-E72D297353CC}">
                  <c16:uniqueId val="{00000011-D171-4E19-9F19-35EDCF8BBB30}"/>
                </c:ext>
              </c:extLst>
            </c:dLbl>
            <c:dLbl>
              <c:idx val="13"/>
              <c:delete val="1"/>
              <c:extLst>
                <c:ext xmlns:c15="http://schemas.microsoft.com/office/drawing/2012/chart" uri="{CE6537A1-D6FC-4f65-9D91-7224C49458BB}"/>
                <c:ext xmlns:c16="http://schemas.microsoft.com/office/drawing/2014/chart" uri="{C3380CC4-5D6E-409C-BE32-E72D297353CC}">
                  <c16:uniqueId val="{00000012-D171-4E19-9F19-35EDCF8BBB30}"/>
                </c:ext>
              </c:extLst>
            </c:dLbl>
            <c:dLbl>
              <c:idx val="14"/>
              <c:layout>
                <c:manualLayout>
                  <c:x val="2.5478200495479147E-2"/>
                  <c:y val="-1.83264059158215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71-4E19-9F19-35EDCF8BBB30}"/>
                </c:ext>
              </c:extLst>
            </c:dLbl>
            <c:dLbl>
              <c:idx val="15"/>
              <c:delete val="1"/>
              <c:extLst>
                <c:ext xmlns:c15="http://schemas.microsoft.com/office/drawing/2012/chart" uri="{CE6537A1-D6FC-4f65-9D91-7224C49458BB}"/>
                <c:ext xmlns:c16="http://schemas.microsoft.com/office/drawing/2014/chart" uri="{C3380CC4-5D6E-409C-BE32-E72D297353CC}">
                  <c16:uniqueId val="{00000014-D171-4E19-9F19-35EDCF8BBB30}"/>
                </c:ext>
              </c:extLst>
            </c:dLbl>
            <c:dLbl>
              <c:idx val="16"/>
              <c:delete val="1"/>
              <c:extLst>
                <c:ext xmlns:c15="http://schemas.microsoft.com/office/drawing/2012/chart" uri="{CE6537A1-D6FC-4f65-9D91-7224C49458BB}"/>
                <c:ext xmlns:c16="http://schemas.microsoft.com/office/drawing/2014/chart" uri="{C3380CC4-5D6E-409C-BE32-E72D297353CC}">
                  <c16:uniqueId val="{00000015-D171-4E19-9F19-35EDCF8BBB30}"/>
                </c:ext>
              </c:extLst>
            </c:dLbl>
            <c:dLbl>
              <c:idx val="17"/>
              <c:delete val="1"/>
              <c:extLst>
                <c:ext xmlns:c15="http://schemas.microsoft.com/office/drawing/2012/chart" uri="{CE6537A1-D6FC-4f65-9D91-7224C49458BB}"/>
                <c:ext xmlns:c16="http://schemas.microsoft.com/office/drawing/2014/chart" uri="{C3380CC4-5D6E-409C-BE32-E72D297353CC}">
                  <c16:uniqueId val="{00000016-D171-4E19-9F19-35EDCF8BBB30}"/>
                </c:ext>
              </c:extLst>
            </c:dLbl>
            <c:dLbl>
              <c:idx val="18"/>
              <c:delete val="1"/>
              <c:extLst>
                <c:ext xmlns:c15="http://schemas.microsoft.com/office/drawing/2012/chart" uri="{CE6537A1-D6FC-4f65-9D91-7224C49458BB}"/>
                <c:ext xmlns:c16="http://schemas.microsoft.com/office/drawing/2014/chart" uri="{C3380CC4-5D6E-409C-BE32-E72D297353CC}">
                  <c16:uniqueId val="{00000017-D171-4E19-9F19-35EDCF8BBB30}"/>
                </c:ext>
              </c:extLst>
            </c:dLbl>
            <c:dLbl>
              <c:idx val="19"/>
              <c:delete val="1"/>
              <c:extLst>
                <c:ext xmlns:c15="http://schemas.microsoft.com/office/drawing/2012/chart" uri="{CE6537A1-D6FC-4f65-9D91-7224C49458BB}"/>
                <c:ext xmlns:c16="http://schemas.microsoft.com/office/drawing/2014/chart" uri="{C3380CC4-5D6E-409C-BE32-E72D297353CC}">
                  <c16:uniqueId val="{00000018-D171-4E19-9F19-35EDCF8BBB30}"/>
                </c:ext>
              </c:extLst>
            </c:dLbl>
            <c:dLbl>
              <c:idx val="20"/>
              <c:delete val="1"/>
              <c:extLst>
                <c:ext xmlns:c15="http://schemas.microsoft.com/office/drawing/2012/chart" uri="{CE6537A1-D6FC-4f65-9D91-7224C49458BB}"/>
                <c:ext xmlns:c16="http://schemas.microsoft.com/office/drawing/2014/chart" uri="{C3380CC4-5D6E-409C-BE32-E72D297353CC}">
                  <c16:uniqueId val="{00000019-D171-4E19-9F19-35EDCF8BBB30}"/>
                </c:ext>
              </c:extLst>
            </c:dLbl>
            <c:dLbl>
              <c:idx val="21"/>
              <c:delete val="1"/>
              <c:extLst>
                <c:ext xmlns:c15="http://schemas.microsoft.com/office/drawing/2012/chart" uri="{CE6537A1-D6FC-4f65-9D91-7224C49458BB}"/>
                <c:ext xmlns:c16="http://schemas.microsoft.com/office/drawing/2014/chart" uri="{C3380CC4-5D6E-409C-BE32-E72D297353CC}">
                  <c16:uniqueId val="{0000001A-D171-4E19-9F19-35EDCF8BBB30}"/>
                </c:ext>
              </c:extLst>
            </c:dLbl>
            <c:dLbl>
              <c:idx val="22"/>
              <c:delete val="1"/>
              <c:extLst>
                <c:ext xmlns:c15="http://schemas.microsoft.com/office/drawing/2012/chart" uri="{CE6537A1-D6FC-4f65-9D91-7224C49458BB}"/>
                <c:ext xmlns:c16="http://schemas.microsoft.com/office/drawing/2014/chart" uri="{C3380CC4-5D6E-409C-BE32-E72D297353CC}">
                  <c16:uniqueId val="{0000001B-D171-4E19-9F19-35EDCF8BBB30}"/>
                </c:ext>
              </c:extLst>
            </c:dLbl>
            <c:dLbl>
              <c:idx val="23"/>
              <c:delete val="1"/>
              <c:extLst>
                <c:ext xmlns:c15="http://schemas.microsoft.com/office/drawing/2012/chart" uri="{CE6537A1-D6FC-4f65-9D91-7224C49458BB}"/>
                <c:ext xmlns:c16="http://schemas.microsoft.com/office/drawing/2014/chart" uri="{C3380CC4-5D6E-409C-BE32-E72D297353CC}">
                  <c16:uniqueId val="{0000001C-D171-4E19-9F19-35EDCF8BBB30}"/>
                </c:ext>
              </c:extLst>
            </c:dLbl>
            <c:dLbl>
              <c:idx val="24"/>
              <c:delete val="1"/>
              <c:extLst>
                <c:ext xmlns:c15="http://schemas.microsoft.com/office/drawing/2012/chart" uri="{CE6537A1-D6FC-4f65-9D91-7224C49458BB}"/>
                <c:ext xmlns:c16="http://schemas.microsoft.com/office/drawing/2014/chart" uri="{C3380CC4-5D6E-409C-BE32-E72D297353CC}">
                  <c16:uniqueId val="{0000001D-D171-4E19-9F19-35EDCF8BBB30}"/>
                </c:ext>
              </c:extLst>
            </c:dLbl>
            <c:dLbl>
              <c:idx val="25"/>
              <c:delete val="1"/>
              <c:extLst>
                <c:ext xmlns:c15="http://schemas.microsoft.com/office/drawing/2012/chart" uri="{CE6537A1-D6FC-4f65-9D91-7224C49458BB}"/>
                <c:ext xmlns:c16="http://schemas.microsoft.com/office/drawing/2014/chart" uri="{C3380CC4-5D6E-409C-BE32-E72D297353CC}">
                  <c16:uniqueId val="{0000001E-D171-4E19-9F19-35EDCF8BBB3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Sheet3!$G$50:$G$75</c:f>
              <c:numCache>
                <c:formatCode>#,##0_);[Red]\(#,##0\)</c:formatCode>
                <c:ptCount val="26"/>
                <c:pt idx="0">
                  <c:v>0</c:v>
                </c:pt>
                <c:pt idx="1">
                  <c:v>0</c:v>
                </c:pt>
                <c:pt idx="2">
                  <c:v>8939</c:v>
                </c:pt>
                <c:pt idx="3">
                  <c:v>12923</c:v>
                </c:pt>
                <c:pt idx="4">
                  <c:v>13184</c:v>
                </c:pt>
                <c:pt idx="5">
                  <c:v>5704</c:v>
                </c:pt>
                <c:pt idx="6">
                  <c:v>59283</c:v>
                </c:pt>
                <c:pt idx="7">
                  <c:v>20316</c:v>
                </c:pt>
                <c:pt idx="8">
                  <c:v>32804</c:v>
                </c:pt>
                <c:pt idx="9">
                  <c:v>30807</c:v>
                </c:pt>
                <c:pt idx="10">
                  <c:v>38015</c:v>
                </c:pt>
                <c:pt idx="11">
                  <c:v>24207</c:v>
                </c:pt>
                <c:pt idx="12">
                  <c:v>20062</c:v>
                </c:pt>
                <c:pt idx="13">
                  <c:v>12694</c:v>
                </c:pt>
                <c:pt idx="14">
                  <c:v>374500</c:v>
                </c:pt>
                <c:pt idx="15">
                  <c:v>12694</c:v>
                </c:pt>
                <c:pt idx="16">
                  <c:v>4140</c:v>
                </c:pt>
                <c:pt idx="17">
                  <c:v>11850</c:v>
                </c:pt>
                <c:pt idx="18">
                  <c:v>0</c:v>
                </c:pt>
                <c:pt idx="19">
                  <c:v>0</c:v>
                </c:pt>
                <c:pt idx="20">
                  <c:v>0</c:v>
                </c:pt>
                <c:pt idx="21">
                  <c:v>0</c:v>
                </c:pt>
                <c:pt idx="22">
                  <c:v>0</c:v>
                </c:pt>
                <c:pt idx="23">
                  <c:v>14594</c:v>
                </c:pt>
                <c:pt idx="24">
                  <c:v>28255</c:v>
                </c:pt>
                <c:pt idx="25">
                  <c:v>0</c:v>
                </c:pt>
              </c:numCache>
            </c:numRef>
          </c:val>
          <c:extLst>
            <c:ext xmlns:c16="http://schemas.microsoft.com/office/drawing/2014/chart" uri="{C3380CC4-5D6E-409C-BE32-E72D297353CC}">
              <c16:uniqueId val="{00000002-D171-4E19-9F19-35EDCF8BBB30}"/>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Sheet3!$H$50:$H$75</c:f>
              <c:numCache>
                <c:formatCode>#,##0_);[Red]\(#,##0\)</c:formatCode>
                <c:ptCount val="26"/>
                <c:pt idx="0">
                  <c:v>6759</c:v>
                </c:pt>
                <c:pt idx="1">
                  <c:v>6058</c:v>
                </c:pt>
                <c:pt idx="2">
                  <c:v>19963</c:v>
                </c:pt>
                <c:pt idx="3">
                  <c:v>12057</c:v>
                </c:pt>
                <c:pt idx="4">
                  <c:v>26461</c:v>
                </c:pt>
                <c:pt idx="5">
                  <c:v>19039</c:v>
                </c:pt>
                <c:pt idx="6">
                  <c:v>12132</c:v>
                </c:pt>
                <c:pt idx="7">
                  <c:v>4909</c:v>
                </c:pt>
                <c:pt idx="8">
                  <c:v>22005</c:v>
                </c:pt>
                <c:pt idx="9">
                  <c:v>15740</c:v>
                </c:pt>
                <c:pt idx="10">
                  <c:v>30358</c:v>
                </c:pt>
                <c:pt idx="11">
                  <c:v>22792</c:v>
                </c:pt>
                <c:pt idx="12">
                  <c:v>18466</c:v>
                </c:pt>
                <c:pt idx="13">
                  <c:v>12741</c:v>
                </c:pt>
                <c:pt idx="14">
                  <c:v>32141</c:v>
                </c:pt>
                <c:pt idx="15">
                  <c:v>12741</c:v>
                </c:pt>
                <c:pt idx="16">
                  <c:v>38256</c:v>
                </c:pt>
                <c:pt idx="17">
                  <c:v>19197</c:v>
                </c:pt>
                <c:pt idx="18">
                  <c:v>8721</c:v>
                </c:pt>
                <c:pt idx="19">
                  <c:v>474</c:v>
                </c:pt>
                <c:pt idx="20">
                  <c:v>17093</c:v>
                </c:pt>
                <c:pt idx="21">
                  <c:v>26222</c:v>
                </c:pt>
                <c:pt idx="22">
                  <c:v>11857</c:v>
                </c:pt>
                <c:pt idx="23">
                  <c:v>7223</c:v>
                </c:pt>
                <c:pt idx="24">
                  <c:v>29190</c:v>
                </c:pt>
                <c:pt idx="25">
                  <c:v>5352</c:v>
                </c:pt>
              </c:numCache>
            </c:numRef>
          </c:val>
          <c:extLst>
            <c:ext xmlns:c16="http://schemas.microsoft.com/office/drawing/2014/chart" uri="{C3380CC4-5D6E-409C-BE32-E72D297353CC}">
              <c16:uniqueId val="{00000003-D171-4E19-9F19-35EDCF8BBB30}"/>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Sheet3!$C$50:$C$75</c15:sqref>
                        </c15:formulaRef>
                      </c:ext>
                    </c:extLst>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extLst>
                      <c:ext uri="{02D57815-91ED-43cb-92C2-25804820EDAC}">
                        <c15:formulaRef>
                          <c15:sqref>Sheet3!$D$50:$D$75</c15:sqref>
                        </c15:formulaRef>
                      </c:ext>
                    </c:extLst>
                    <c:numCache>
                      <c:formatCode>General</c:formatCode>
                      <c:ptCount val="26"/>
                    </c:numCache>
                  </c:numRef>
                </c:val>
                <c:extLst>
                  <c:ext xmlns:c16="http://schemas.microsoft.com/office/drawing/2014/chart" uri="{C3380CC4-5D6E-409C-BE32-E72D297353CC}">
                    <c16:uniqueId val="{00000004-D171-4E19-9F19-35EDCF8BBB30}"/>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7A66-4BAB-B99F-CF3BD00D3C18}"/>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7A66-4BAB-B99F-CF3BD00D3C18}"/>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7A66-4BAB-B99F-CF3BD00D3C18}"/>
              </c:ext>
            </c:extLst>
          </c:dPt>
          <c:dLbls>
            <c:dLbl>
              <c:idx val="0"/>
              <c:layout>
                <c:manualLayout>
                  <c:x val="5.2852348993288591E-2"/>
                  <c:y val="-2.8668941979522185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66-4BAB-B99F-CF3BD00D3C18}"/>
                </c:ext>
              </c:extLst>
            </c:dLbl>
            <c:dLbl>
              <c:idx val="1"/>
              <c:layout>
                <c:manualLayout>
                  <c:x val="-4.6979865771812082E-2"/>
                  <c:y val="5.2559726962457337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66-4BAB-B99F-CF3BD00D3C1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39.700000000000003</c:v>
                </c:pt>
                <c:pt idx="1">
                  <c:v>51.5</c:v>
                </c:pt>
                <c:pt idx="2">
                  <c:v>8.9</c:v>
                </c:pt>
              </c:numCache>
            </c:numRef>
          </c:val>
          <c:extLst>
            <c:ext xmlns:c16="http://schemas.microsoft.com/office/drawing/2014/chart" uri="{C3380CC4-5D6E-409C-BE32-E72D297353CC}">
              <c16:uniqueId val="{00000003-7A66-4BAB-B99F-CF3BD00D3C1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34563758389261"/>
          <c:y val="3.5470668485675309E-2"/>
          <c:w val="0.57130872483221473"/>
          <c:h val="0.92905866302864937"/>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0B7E-4F62-90A5-B2DA953D0D60}"/>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0B7E-4F62-90A5-B2DA953D0D60}"/>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0B7E-4F62-90A5-B2DA953D0D60}"/>
              </c:ext>
            </c:extLst>
          </c:dPt>
          <c:dLbls>
            <c:dLbl>
              <c:idx val="0"/>
              <c:layout>
                <c:manualLayout>
                  <c:x val="4.9496644295302011E-2"/>
                  <c:y val="4.0927694406548434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B7E-4F62-90A5-B2DA953D0D60}"/>
                </c:ext>
              </c:extLst>
            </c:dLbl>
            <c:dLbl>
              <c:idx val="1"/>
              <c:layout>
                <c:manualLayout>
                  <c:x val="-5.6627516778523491E-2"/>
                  <c:y val="-1.432469304229195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B7E-4F62-90A5-B2DA953D0D6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64.940386799109348</c:v>
                </c:pt>
                <c:pt idx="1">
                  <c:v>25.000099978544259</c:v>
                </c:pt>
                <c:pt idx="2">
                  <c:v>10.059513222346387</c:v>
                </c:pt>
              </c:numCache>
            </c:numRef>
          </c:val>
          <c:extLst>
            <c:ext xmlns:c16="http://schemas.microsoft.com/office/drawing/2014/chart" uri="{C3380CC4-5D6E-409C-BE32-E72D297353CC}">
              <c16:uniqueId val="{00000003-0B7E-4F62-90A5-B2DA953D0D6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382797110965201E-2"/>
          <c:y val="4.9808429118773943E-2"/>
          <c:w val="0.9412344057780696"/>
          <c:h val="0.79501915708812265"/>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15.165500000000002</c:v>
                </c:pt>
              </c:numCache>
            </c:numRef>
          </c:val>
          <c:extLst>
            <c:ext xmlns:c16="http://schemas.microsoft.com/office/drawing/2014/chart" uri="{C3380CC4-5D6E-409C-BE32-E72D297353CC}">
              <c16:uniqueId val="{00000000-59BA-445D-86A9-78AE435DCD43}"/>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10.461299999999998</c:v>
                </c:pt>
              </c:numCache>
            </c:numRef>
          </c:val>
          <c:extLst>
            <c:ext xmlns:c16="http://schemas.microsoft.com/office/drawing/2014/chart" uri="{C3380CC4-5D6E-409C-BE32-E72D297353CC}">
              <c16:uniqueId val="{00000001-59BA-445D-86A9-78AE435DCD43}"/>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4.8049999999999979</c:v>
                </c:pt>
              </c:numCache>
            </c:numRef>
          </c:val>
          <c:extLst>
            <c:ext xmlns:c16="http://schemas.microsoft.com/office/drawing/2014/chart" uri="{C3380CC4-5D6E-409C-BE32-E72D297353CC}">
              <c16:uniqueId val="{00000002-59BA-445D-86A9-78AE435DCD43}"/>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3.0308999999999973</c:v>
                </c:pt>
              </c:numCache>
            </c:numRef>
          </c:val>
          <c:extLst>
            <c:ext xmlns:c16="http://schemas.microsoft.com/office/drawing/2014/chart" uri="{C3380CC4-5D6E-409C-BE32-E72D297353CC}">
              <c16:uniqueId val="{00000003-59BA-445D-86A9-78AE435DCD43}"/>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2.2712999999999983</c:v>
                </c:pt>
              </c:numCache>
            </c:numRef>
          </c:val>
          <c:extLst>
            <c:ext xmlns:c16="http://schemas.microsoft.com/office/drawing/2014/chart" uri="{C3380CC4-5D6E-409C-BE32-E72D297353CC}">
              <c16:uniqueId val="{00000004-59BA-445D-86A9-78AE435DCD43}"/>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2.2011999999999974</c:v>
                </c:pt>
              </c:numCache>
            </c:numRef>
          </c:val>
          <c:extLst>
            <c:ext xmlns:c16="http://schemas.microsoft.com/office/drawing/2014/chart" uri="{C3380CC4-5D6E-409C-BE32-E72D297353CC}">
              <c16:uniqueId val="{00000005-59BA-445D-86A9-78AE435DCD43}"/>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1.2570000000000026</c:v>
                </c:pt>
              </c:numCache>
            </c:numRef>
          </c:val>
          <c:extLst>
            <c:ext xmlns:c16="http://schemas.microsoft.com/office/drawing/2014/chart" uri="{C3380CC4-5D6E-409C-BE32-E72D297353CC}">
              <c16:uniqueId val="{00000006-59BA-445D-86A9-78AE435DCD43}"/>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0.19489999999999785</c:v>
                </c:pt>
              </c:numCache>
            </c:numRef>
          </c:val>
          <c:extLst>
            <c:ext xmlns:c16="http://schemas.microsoft.com/office/drawing/2014/chart" uri="{C3380CC4-5D6E-409C-BE32-E72D297353CC}">
              <c16:uniqueId val="{00000007-59BA-445D-86A9-78AE435DCD43}"/>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0.14680000000000248</c:v>
                </c:pt>
              </c:numCache>
            </c:numRef>
          </c:val>
          <c:extLst>
            <c:ext xmlns:c16="http://schemas.microsoft.com/office/drawing/2014/chart" uri="{C3380CC4-5D6E-409C-BE32-E72D297353CC}">
              <c16:uniqueId val="{00000008-59BA-445D-86A9-78AE435DCD43}"/>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0.11720000000000064</c:v>
                </c:pt>
              </c:numCache>
            </c:numRef>
          </c:val>
          <c:extLst>
            <c:ext xmlns:c16="http://schemas.microsoft.com/office/drawing/2014/chart" uri="{C3380CC4-5D6E-409C-BE32-E72D297353CC}">
              <c16:uniqueId val="{00000009-59BA-445D-86A9-78AE435DCD43}"/>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2.5487999999462829E-5</c:v>
                </c:pt>
              </c:numCache>
            </c:numRef>
          </c:val>
          <c:extLst>
            <c:ext xmlns:c16="http://schemas.microsoft.com/office/drawing/2014/chart" uri="{C3380CC4-5D6E-409C-BE32-E72D297353CC}">
              <c16:uniqueId val="{0000000A-59BA-445D-86A9-78AE435DCD43}"/>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59BA-445D-86A9-78AE435DCD43}"/>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15.984900000000001</c:v>
                </c:pt>
              </c:numCache>
            </c:numRef>
          </c:val>
          <c:extLst>
            <c:ext xmlns:c16="http://schemas.microsoft.com/office/drawing/2014/chart" uri="{C3380CC4-5D6E-409C-BE32-E72D297353CC}">
              <c16:uniqueId val="{0000000C-59BA-445D-86A9-78AE435DCD43}"/>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13.350899999999999</c:v>
                </c:pt>
              </c:numCache>
            </c:numRef>
          </c:val>
          <c:extLst>
            <c:ext xmlns:c16="http://schemas.microsoft.com/office/drawing/2014/chart" uri="{C3380CC4-5D6E-409C-BE32-E72D297353CC}">
              <c16:uniqueId val="{0000000D-59BA-445D-86A9-78AE435DCD43}"/>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11.428499999999996</c:v>
                </c:pt>
              </c:numCache>
            </c:numRef>
          </c:val>
          <c:extLst>
            <c:ext xmlns:c16="http://schemas.microsoft.com/office/drawing/2014/chart" uri="{C3380CC4-5D6E-409C-BE32-E72D297353CC}">
              <c16:uniqueId val="{0000000E-59BA-445D-86A9-78AE435DCD43}"/>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6.7489000000000026</c:v>
                </c:pt>
              </c:numCache>
            </c:numRef>
          </c:val>
          <c:extLst>
            <c:ext xmlns:c16="http://schemas.microsoft.com/office/drawing/2014/chart" uri="{C3380CC4-5D6E-409C-BE32-E72D297353CC}">
              <c16:uniqueId val="{0000000F-59BA-445D-86A9-78AE435DCD43}"/>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2.1635999999999989</c:v>
                </c:pt>
              </c:numCache>
            </c:numRef>
          </c:val>
          <c:extLst>
            <c:ext xmlns:c16="http://schemas.microsoft.com/office/drawing/2014/chart" uri="{C3380CC4-5D6E-409C-BE32-E72D297353CC}">
              <c16:uniqueId val="{00000010-59BA-445D-86A9-78AE435DCD43}"/>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1.4538000000000051</c:v>
                </c:pt>
              </c:numCache>
            </c:numRef>
          </c:val>
          <c:extLst>
            <c:ext xmlns:c16="http://schemas.microsoft.com/office/drawing/2014/chart" uri="{C3380CC4-5D6E-409C-BE32-E72D297353CC}">
              <c16:uniqueId val="{00000011-59BA-445D-86A9-78AE435DCD43}"/>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0.35150000000000459</c:v>
                </c:pt>
              </c:numCache>
            </c:numRef>
          </c:val>
          <c:extLst>
            <c:ext xmlns:c16="http://schemas.microsoft.com/office/drawing/2014/chart" uri="{C3380CC4-5D6E-409C-BE32-E72D297353CC}">
              <c16:uniqueId val="{00000012-59BA-445D-86A9-78AE435DCD43}"/>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4.5688999999999975</c:v>
                </c:pt>
              </c:numCache>
            </c:numRef>
          </c:val>
          <c:extLst>
            <c:ext xmlns:c16="http://schemas.microsoft.com/office/drawing/2014/chart" uri="{C3380CC4-5D6E-409C-BE32-E72D297353CC}">
              <c16:uniqueId val="{00000013-59BA-445D-86A9-78AE435DCD43}"/>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2.4453999999999976</c:v>
                </c:pt>
              </c:numCache>
            </c:numRef>
          </c:val>
          <c:extLst>
            <c:ext xmlns:c16="http://schemas.microsoft.com/office/drawing/2014/chart" uri="{C3380CC4-5D6E-409C-BE32-E72D297353CC}">
              <c16:uniqueId val="{00000014-59BA-445D-86A9-78AE435DCD43}"/>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1.8522999999999956</c:v>
                </c:pt>
              </c:numCache>
            </c:numRef>
          </c:val>
          <c:extLst>
            <c:ext xmlns:c16="http://schemas.microsoft.com/office/drawing/2014/chart" uri="{C3380CC4-5D6E-409C-BE32-E72D297353CC}">
              <c16:uniqueId val="{00000015-59BA-445D-86A9-78AE435DCD43}"/>
            </c:ext>
          </c:extLst>
        </c:ser>
        <c:dLbls>
          <c:showLegendKey val="0"/>
          <c:showVal val="0"/>
          <c:showCatName val="0"/>
          <c:showSerName val="0"/>
          <c:showPercent val="0"/>
          <c:showBubbleSize val="0"/>
        </c:dLbls>
        <c:gapWidth val="170"/>
        <c:overlap val="100"/>
        <c:axId val="44129551"/>
        <c:axId val="1"/>
      </c:barChart>
      <c:catAx>
        <c:axId val="44129551"/>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9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ja-JP"/>
          </a:p>
        </c:txPr>
        <c:crossAx val="44129551"/>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71599862966776E-3"/>
          <c:y val="6.2575210589651029E-2"/>
          <c:w val="0.98218568002740669"/>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27.411983814888263</c:v>
                </c:pt>
              </c:numCache>
            </c:numRef>
          </c:val>
          <c:extLst>
            <c:ext xmlns:c16="http://schemas.microsoft.com/office/drawing/2014/chart" uri="{C3380CC4-5D6E-409C-BE32-E72D297353CC}">
              <c16:uniqueId val="{00000000-8147-4FAD-964D-97FBA3B93168}"/>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12.440771642208098</c:v>
                </c:pt>
              </c:numCache>
            </c:numRef>
          </c:val>
          <c:extLst>
            <c:ext xmlns:c16="http://schemas.microsoft.com/office/drawing/2014/chart" uri="{C3380CC4-5D6E-409C-BE32-E72D297353CC}">
              <c16:uniqueId val="{00000001-8147-4FAD-964D-97FBA3B93168}"/>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9.9300627686227667</c:v>
                </c:pt>
              </c:numCache>
            </c:numRef>
          </c:val>
          <c:extLst>
            <c:ext xmlns:c16="http://schemas.microsoft.com/office/drawing/2014/chart" uri="{C3380CC4-5D6E-409C-BE32-E72D297353CC}">
              <c16:uniqueId val="{00000002-8147-4FAD-964D-97FBA3B93168}"/>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5.282822495465167</c:v>
                </c:pt>
              </c:numCache>
            </c:numRef>
          </c:val>
          <c:extLst>
            <c:ext xmlns:c16="http://schemas.microsoft.com/office/drawing/2014/chart" uri="{C3380CC4-5D6E-409C-BE32-E72D297353CC}">
              <c16:uniqueId val="{00000003-8147-4FAD-964D-97FBA3B93168}"/>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4.9503436602270963</c:v>
                </c:pt>
              </c:numCache>
            </c:numRef>
          </c:val>
          <c:extLst>
            <c:ext xmlns:c16="http://schemas.microsoft.com/office/drawing/2014/chart" uri="{C3380CC4-5D6E-409C-BE32-E72D297353CC}">
              <c16:uniqueId val="{00000004-8147-4FAD-964D-97FBA3B93168}"/>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2.3080339663014593</c:v>
                </c:pt>
              </c:numCache>
            </c:numRef>
          </c:val>
          <c:extLst>
            <c:ext xmlns:c16="http://schemas.microsoft.com/office/drawing/2014/chart" uri="{C3380CC4-5D6E-409C-BE32-E72D297353CC}">
              <c16:uniqueId val="{00000005-8147-4FAD-964D-97FBA3B93168}"/>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1.8056465157307855</c:v>
                </c:pt>
              </c:numCache>
            </c:numRef>
          </c:val>
          <c:extLst>
            <c:ext xmlns:c16="http://schemas.microsoft.com/office/drawing/2014/chart" uri="{C3380CC4-5D6E-409C-BE32-E72D297353CC}">
              <c16:uniqueId val="{00000006-8147-4FAD-964D-97FBA3B93168}"/>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0.33782097114393173</c:v>
                </c:pt>
              </c:numCache>
            </c:numRef>
          </c:val>
          <c:extLst>
            <c:ext xmlns:c16="http://schemas.microsoft.com/office/drawing/2014/chart" uri="{C3380CC4-5D6E-409C-BE32-E72D297353CC}">
              <c16:uniqueId val="{00000007-8147-4FAD-964D-97FBA3B93168}"/>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0.2792496035962877</c:v>
                </c:pt>
              </c:numCache>
            </c:numRef>
          </c:val>
          <c:extLst>
            <c:ext xmlns:c16="http://schemas.microsoft.com/office/drawing/2014/chart" uri="{C3380CC4-5D6E-409C-BE32-E72D297353CC}">
              <c16:uniqueId val="{00000008-8147-4FAD-964D-97FBA3B93168}"/>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0.19343848719465262</c:v>
                </c:pt>
              </c:numCache>
            </c:numRef>
          </c:val>
          <c:extLst>
            <c:ext xmlns:c16="http://schemas.microsoft.com/office/drawing/2014/chart" uri="{C3380CC4-5D6E-409C-BE32-E72D297353CC}">
              <c16:uniqueId val="{00000009-8147-4FAD-964D-97FBA3B93168}"/>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2.1287373083156425E-4</c:v>
                </c:pt>
              </c:numCache>
            </c:numRef>
          </c:val>
          <c:extLst>
            <c:ext xmlns:c16="http://schemas.microsoft.com/office/drawing/2014/chart" uri="{C3380CC4-5D6E-409C-BE32-E72D297353CC}">
              <c16:uniqueId val="{0000000A-8147-4FAD-964D-97FBA3B93168}"/>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9.1261439392050665</c:v>
                </c:pt>
              </c:numCache>
            </c:numRef>
          </c:val>
          <c:extLst>
            <c:ext xmlns:c16="http://schemas.microsoft.com/office/drawing/2014/chart" uri="{C3380CC4-5D6E-409C-BE32-E72D297353CC}">
              <c16:uniqueId val="{0000000B-8147-4FAD-964D-97FBA3B93168}"/>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7.4713055876202912</c:v>
                </c:pt>
              </c:numCache>
            </c:numRef>
          </c:val>
          <c:extLst>
            <c:ext xmlns:c16="http://schemas.microsoft.com/office/drawing/2014/chart" uri="{C3380CC4-5D6E-409C-BE32-E72D297353CC}">
              <c16:uniqueId val="{0000000C-8147-4FAD-964D-97FBA3B93168}"/>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5.1093437705247213</c:v>
                </c:pt>
              </c:numCache>
            </c:numRef>
          </c:val>
          <c:extLst>
            <c:ext xmlns:c16="http://schemas.microsoft.com/office/drawing/2014/chart" uri="{C3380CC4-5D6E-409C-BE32-E72D297353CC}">
              <c16:uniqueId val="{0000000D-8147-4FAD-964D-97FBA3B93168}"/>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1.7532418679697903</c:v>
                </c:pt>
              </c:numCache>
            </c:numRef>
          </c:val>
          <c:extLst>
            <c:ext xmlns:c16="http://schemas.microsoft.com/office/drawing/2014/chart" uri="{C3380CC4-5D6E-409C-BE32-E72D297353CC}">
              <c16:uniqueId val="{0000000E-8147-4FAD-964D-97FBA3B93168}"/>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0.65882247891958512</c:v>
                </c:pt>
              </c:numCache>
            </c:numRef>
          </c:val>
          <c:extLst>
            <c:ext xmlns:c16="http://schemas.microsoft.com/office/drawing/2014/chart" uri="{C3380CC4-5D6E-409C-BE32-E72D297353CC}">
              <c16:uniqueId val="{0000000F-8147-4FAD-964D-97FBA3B93168}"/>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0.59515319272367417</c:v>
                </c:pt>
              </c:numCache>
            </c:numRef>
          </c:val>
          <c:extLst>
            <c:ext xmlns:c16="http://schemas.microsoft.com/office/drawing/2014/chart" uri="{C3380CC4-5D6E-409C-BE32-E72D297353CC}">
              <c16:uniqueId val="{00000010-8147-4FAD-964D-97FBA3B93168}"/>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0.28608914158111398</c:v>
                </c:pt>
              </c:numCache>
            </c:numRef>
          </c:val>
          <c:extLst>
            <c:ext xmlns:c16="http://schemas.microsoft.com/office/drawing/2014/chart" uri="{C3380CC4-5D6E-409C-BE32-E72D297353CC}">
              <c16:uniqueId val="{00000011-8147-4FAD-964D-97FBA3B93168}"/>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5.0269584425219342</c:v>
                </c:pt>
              </c:numCache>
            </c:numRef>
          </c:val>
          <c:extLst>
            <c:ext xmlns:c16="http://schemas.microsoft.com/office/drawing/2014/chart" uri="{C3380CC4-5D6E-409C-BE32-E72D297353CC}">
              <c16:uniqueId val="{00000012-8147-4FAD-964D-97FBA3B93168}"/>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2.5255822223577029</c:v>
                </c:pt>
              </c:numCache>
            </c:numRef>
          </c:val>
          <c:extLst>
            <c:ext xmlns:c16="http://schemas.microsoft.com/office/drawing/2014/chart" uri="{C3380CC4-5D6E-409C-BE32-E72D297353CC}">
              <c16:uniqueId val="{00000013-8147-4FAD-964D-97FBA3B93168}"/>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2.5069725574667578</c:v>
                </c:pt>
              </c:numCache>
            </c:numRef>
          </c:val>
          <c:extLst>
            <c:ext xmlns:c16="http://schemas.microsoft.com/office/drawing/2014/chart" uri="{C3380CC4-5D6E-409C-BE32-E72D297353CC}">
              <c16:uniqueId val="{00000014-8147-4FAD-964D-97FBA3B93168}"/>
            </c:ext>
          </c:extLst>
        </c:ser>
        <c:dLbls>
          <c:showLegendKey val="0"/>
          <c:showVal val="0"/>
          <c:showCatName val="0"/>
          <c:showSerName val="0"/>
          <c:showPercent val="0"/>
          <c:showBubbleSize val="0"/>
        </c:dLbls>
        <c:gapWidth val="170"/>
        <c:overlap val="100"/>
        <c:axId val="2118434144"/>
        <c:axId val="1"/>
      </c:barChart>
      <c:catAx>
        <c:axId val="2118434144"/>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2118434144"/>
        <c:crosses val="max"/>
        <c:crossBetween val="between"/>
        <c:majorUnit val="1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6841233012926"/>
          <c:y val="2.7145359019264449E-2"/>
          <c:w val="0.84189592310241967"/>
          <c:h val="0.94570928196147108"/>
        </c:manualLayout>
      </c:layout>
      <c:barChart>
        <c:barDir val="col"/>
        <c:grouping val="stacked"/>
        <c:varyColors val="0"/>
        <c:ser>
          <c:idx val="0"/>
          <c:order val="0"/>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9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73-4EEF-9D73-8436AFAA8D3F}"/>
                </c:ext>
              </c:extLst>
            </c:dLbl>
            <c:dLbl>
              <c:idx val="1"/>
              <c:layout>
                <c:manualLayout>
                  <c:x val="0"/>
                  <c:y val="-4.3782837127845885E-4"/>
                </c:manualLayout>
              </c:layout>
              <c:numFmt formatCode="#,##0;&quot;-&quot;#,##0" sourceLinked="0"/>
              <c:spPr>
                <a:noFill/>
                <a:ln>
                  <a:noFill/>
                </a:ln>
              </c:spPr>
              <c:txPr>
                <a:bodyPr wrap="none"/>
                <a:lstStyle/>
                <a:p>
                  <a:pPr>
                    <a:defRPr kumimoji="1" lang="ja-JP" sz="9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73-4EEF-9D73-8436AFAA8D3F}"/>
                </c:ext>
              </c:extLst>
            </c:dLbl>
            <c:dLbl>
              <c:idx val="2"/>
              <c:layout>
                <c:manualLayout>
                  <c:x val="0"/>
                  <c:y val="0"/>
                </c:manualLayout>
              </c:layout>
              <c:numFmt formatCode="#,##0;&quot;-&quot;#,##0" sourceLinked="0"/>
              <c:spPr>
                <a:noFill/>
                <a:ln>
                  <a:noFill/>
                </a:ln>
              </c:spPr>
              <c:txPr>
                <a:bodyPr wrap="none"/>
                <a:lstStyle/>
                <a:p>
                  <a:pPr>
                    <a:defRPr kumimoji="1" lang="ja-JP" sz="9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773-4EEF-9D73-8436AFAA8D3F}"/>
                </c:ext>
              </c:extLst>
            </c:dLbl>
            <c:dLbl>
              <c:idx val="3"/>
              <c:layout>
                <c:manualLayout>
                  <c:x val="0"/>
                  <c:y val="0"/>
                </c:manualLayout>
              </c:layout>
              <c:numFmt formatCode="#,##0;&quot;-&quot;#,##0" sourceLinked="0"/>
              <c:spPr>
                <a:noFill/>
                <a:ln>
                  <a:noFill/>
                </a:ln>
              </c:spPr>
              <c:txPr>
                <a:bodyPr wrap="none"/>
                <a:lstStyle/>
                <a:p>
                  <a:pPr>
                    <a:defRPr kumimoji="1" lang="ja-JP" sz="9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773-4EEF-9D73-8436AFAA8D3F}"/>
                </c:ext>
              </c:extLst>
            </c:dLbl>
            <c:dLbl>
              <c:idx val="4"/>
              <c:layout>
                <c:manualLayout>
                  <c:x val="0"/>
                  <c:y val="0"/>
                </c:manualLayout>
              </c:layout>
              <c:numFmt formatCode="#,##0;&quot;-&quot;#,##0" sourceLinked="0"/>
              <c:spPr>
                <a:noFill/>
                <a:ln>
                  <a:noFill/>
                </a:ln>
              </c:spPr>
              <c:txPr>
                <a:bodyPr wrap="none"/>
                <a:lstStyle/>
                <a:p>
                  <a:pPr>
                    <a:defRPr kumimoji="1" lang="ja-JP" sz="9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773-4EEF-9D73-8436AFAA8D3F}"/>
                </c:ext>
              </c:extLst>
            </c:dLbl>
            <c:dLbl>
              <c:idx val="5"/>
              <c:spPr>
                <a:noFill/>
                <a:ln>
                  <a:noFill/>
                </a:ln>
                <a:effectLst/>
              </c:spPr>
              <c:txPr>
                <a:bodyPr wrap="square" lIns="38100" tIns="19050" rIns="38100" bIns="19050" anchor="ctr">
                  <a:spAutoFit/>
                </a:bodyPr>
                <a:lstStyle/>
                <a:p>
                  <a:pPr>
                    <a:defRPr lang="ja-JP" sz="900">
                      <a:solidFill>
                        <a:schemeClr val="bg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73-4EEF-9D73-8436AFAA8D3F}"/>
                </c:ext>
              </c:extLst>
            </c:dLbl>
            <c:dLbl>
              <c:idx val="6"/>
              <c:spPr>
                <a:noFill/>
                <a:ln>
                  <a:noFill/>
                </a:ln>
                <a:effectLst/>
              </c:spPr>
              <c:txPr>
                <a:bodyPr wrap="square" lIns="38100" tIns="19050" rIns="38100" bIns="19050" anchor="ctr">
                  <a:spAutoFit/>
                </a:bodyPr>
                <a:lstStyle/>
                <a:p>
                  <a:pPr>
                    <a:defRPr lang="ja-JP" sz="900">
                      <a:solidFill>
                        <a:schemeClr val="bg1"/>
                      </a:solidFill>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73-4EEF-9D73-8436AFAA8D3F}"/>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#,##0;"-"#,##0</c:formatCode>
                <c:ptCount val="7"/>
                <c:pt idx="0">
                  <c:v>153655</c:v>
                </c:pt>
                <c:pt idx="1">
                  <c:v>155069</c:v>
                </c:pt>
                <c:pt idx="2">
                  <c:v>156231</c:v>
                </c:pt>
                <c:pt idx="3">
                  <c:v>158417</c:v>
                </c:pt>
                <c:pt idx="4">
                  <c:v>152794</c:v>
                </c:pt>
                <c:pt idx="5" formatCode="#,##0">
                  <c:v>157921</c:v>
                </c:pt>
                <c:pt idx="6">
                  <c:v>157819</c:v>
                </c:pt>
              </c:numCache>
            </c:numRef>
          </c:val>
          <c:extLst>
            <c:ext xmlns:c16="http://schemas.microsoft.com/office/drawing/2014/chart" uri="{C3380CC4-5D6E-409C-BE32-E72D297353CC}">
              <c16:uniqueId val="{00000007-A773-4EEF-9D73-8436AFAA8D3F}"/>
            </c:ext>
          </c:extLst>
        </c:ser>
        <c:ser>
          <c:idx val="1"/>
          <c:order val="1"/>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773-4EEF-9D73-8436AFAA8D3F}"/>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773-4EEF-9D73-8436AFAA8D3F}"/>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773-4EEF-9D73-8436AFAA8D3F}"/>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773-4EEF-9D73-8436AFAA8D3F}"/>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773-4EEF-9D73-8436AFAA8D3F}"/>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73-4EEF-9D73-8436AFAA8D3F}"/>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73-4EEF-9D73-8436AFAA8D3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#,##0;"-"#,##0</c:formatCode>
                <c:ptCount val="7"/>
                <c:pt idx="0">
                  <c:v>25308</c:v>
                </c:pt>
                <c:pt idx="1">
                  <c:v>25354</c:v>
                </c:pt>
                <c:pt idx="2">
                  <c:v>25650</c:v>
                </c:pt>
                <c:pt idx="3">
                  <c:v>25743</c:v>
                </c:pt>
                <c:pt idx="4">
                  <c:v>20069</c:v>
                </c:pt>
                <c:pt idx="5">
                  <c:v>30813</c:v>
                </c:pt>
                <c:pt idx="6">
                  <c:v>30579</c:v>
                </c:pt>
              </c:numCache>
            </c:numRef>
          </c:val>
          <c:extLst>
            <c:ext xmlns:c16="http://schemas.microsoft.com/office/drawing/2014/chart" uri="{C3380CC4-5D6E-409C-BE32-E72D297353CC}">
              <c16:uniqueId val="{0000000F-A773-4EEF-9D73-8436AFAA8D3F}"/>
            </c:ext>
          </c:extLst>
        </c:ser>
        <c:ser>
          <c:idx val="2"/>
          <c:order val="2"/>
          <c:spPr>
            <a:solidFill>
              <a:schemeClr val="accent3"/>
            </a:solidFill>
            <a:ln>
              <a:noFill/>
            </a:ln>
          </c:spPr>
          <c:invertIfNegative val="0"/>
          <c:val>
            <c:numRef>
              <c:f>Sheet1!$A$3:$G$3</c:f>
              <c:numCache>
                <c:formatCode>General</c:formatCode>
                <c:ptCount val="7"/>
                <c:pt idx="0">
                  <c:v>5396</c:v>
                </c:pt>
                <c:pt idx="1">
                  <c:v>5510</c:v>
                </c:pt>
                <c:pt idx="2">
                  <c:v>5624</c:v>
                </c:pt>
                <c:pt idx="3">
                  <c:v>5624</c:v>
                </c:pt>
                <c:pt idx="4">
                  <c:v>5685</c:v>
                </c:pt>
                <c:pt idx="5">
                  <c:v>5649</c:v>
                </c:pt>
                <c:pt idx="6">
                  <c:v>5951</c:v>
                </c:pt>
              </c:numCache>
            </c:numRef>
          </c:val>
          <c:extLst>
            <c:ext xmlns:c16="http://schemas.microsoft.com/office/drawing/2014/chart" uri="{C3380CC4-5D6E-409C-BE32-E72D297353CC}">
              <c16:uniqueId val="{00000010-A773-4EEF-9D73-8436AFAA8D3F}"/>
            </c:ext>
          </c:extLst>
        </c:ser>
        <c:ser>
          <c:idx val="3"/>
          <c:order val="3"/>
          <c:spPr>
            <a:solidFill>
              <a:schemeClr val="tx2"/>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773-4EEF-9D73-8436AFAA8D3F}"/>
                </c:ext>
              </c:extLst>
            </c:dLbl>
            <c:dLbl>
              <c:idx val="1"/>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773-4EEF-9D73-8436AFAA8D3F}"/>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773-4EEF-9D73-8436AFAA8D3F}"/>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773-4EEF-9D73-8436AFAA8D3F}"/>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773-4EEF-9D73-8436AFAA8D3F}"/>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773-4EEF-9D73-8436AFAA8D3F}"/>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773-4EEF-9D73-8436AFAA8D3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Sheet1!$A$4:$G$4</c:f>
              <c:numCache>
                <c:formatCode>#,##0;"-"#,##0</c:formatCode>
                <c:ptCount val="7"/>
                <c:pt idx="0">
                  <c:v>20306</c:v>
                </c:pt>
                <c:pt idx="1">
                  <c:v>19653</c:v>
                </c:pt>
                <c:pt idx="2">
                  <c:v>14379</c:v>
                </c:pt>
                <c:pt idx="3">
                  <c:v>23582</c:v>
                </c:pt>
                <c:pt idx="4">
                  <c:v>25778</c:v>
                </c:pt>
                <c:pt idx="5">
                  <c:v>60621</c:v>
                </c:pt>
                <c:pt idx="6">
                  <c:v>41245</c:v>
                </c:pt>
              </c:numCache>
            </c:numRef>
          </c:val>
          <c:extLst>
            <c:ext xmlns:c16="http://schemas.microsoft.com/office/drawing/2014/chart" uri="{C3380CC4-5D6E-409C-BE32-E72D297353CC}">
              <c16:uniqueId val="{00000018-A773-4EEF-9D73-8436AFAA8D3F}"/>
            </c:ext>
          </c:extLst>
        </c:ser>
        <c:ser>
          <c:idx val="4"/>
          <c:order val="4"/>
          <c:spPr>
            <a:noFill/>
          </c:spPr>
          <c:invertIfNegative val="0"/>
          <c:dLbls>
            <c:spPr>
              <a:noFill/>
              <a:ln>
                <a:noFill/>
              </a:ln>
              <a:effectLst/>
            </c:spPr>
            <c:txPr>
              <a:bodyPr wrap="square" lIns="38100" tIns="19050" rIns="38100" bIns="19050" anchor="ctr">
                <a:spAutoFit/>
              </a:bodyPr>
              <a:lstStyle/>
              <a:p>
                <a:pPr>
                  <a:defRPr lang="ja-JP"/>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Sheet1!$A$5:$G$5</c:f>
              <c:numCache>
                <c:formatCode>#,##0_);[Red]\(#,##0\)</c:formatCode>
                <c:ptCount val="7"/>
                <c:pt idx="0">
                  <c:v>204665</c:v>
                </c:pt>
                <c:pt idx="1">
                  <c:v>205586</c:v>
                </c:pt>
                <c:pt idx="2">
                  <c:v>201884</c:v>
                </c:pt>
                <c:pt idx="3">
                  <c:v>213366</c:v>
                </c:pt>
                <c:pt idx="4">
                  <c:v>204326</c:v>
                </c:pt>
                <c:pt idx="5">
                  <c:v>255004</c:v>
                </c:pt>
                <c:pt idx="6">
                  <c:v>235594</c:v>
                </c:pt>
              </c:numCache>
            </c:numRef>
          </c:val>
          <c:extLst>
            <c:ext xmlns:c16="http://schemas.microsoft.com/office/drawing/2014/chart" uri="{C3380CC4-5D6E-409C-BE32-E72D297353CC}">
              <c16:uniqueId val="{00000000-53A0-49FE-9724-23FD3AD5903D}"/>
            </c:ext>
          </c:extLst>
        </c:ser>
        <c:dLbls>
          <c:showLegendKey val="0"/>
          <c:showVal val="0"/>
          <c:showCatName val="0"/>
          <c:showSerName val="0"/>
          <c:showPercent val="0"/>
          <c:showBubbleSize val="0"/>
        </c:dLbls>
        <c:gapWidth val="41"/>
        <c:overlap val="100"/>
        <c:axId val="2114567407"/>
        <c:axId val="1"/>
      </c:barChart>
      <c:catAx>
        <c:axId val="211456740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6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4567407"/>
        <c:crosses val="min"/>
        <c:crossBetween val="between"/>
        <c:majorUnit val="20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2960459614735"/>
          <c:y val="2.7145359019264449E-2"/>
          <c:w val="0.7722203447110510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2.4782858528073816E-17"/>
                  <c:y val="-0.38922928416785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45-4E88-A454-231D05C434C8}"/>
                </c:ext>
              </c:extLst>
            </c:dLbl>
            <c:dLbl>
              <c:idx val="1"/>
              <c:layout>
                <c:manualLayout>
                  <c:x val="0"/>
                  <c:y val="-0.425131210612683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45-4E88-A454-231D05C434C8}"/>
                </c:ext>
              </c:extLst>
            </c:dLbl>
            <c:dLbl>
              <c:idx val="2"/>
              <c:layout>
                <c:manualLayout>
                  <c:x val="-2.7036157987385821E-3"/>
                  <c:y val="-0.361208268406028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45-4E88-A454-231D05C434C8}"/>
                </c:ext>
              </c:extLst>
            </c:dLbl>
            <c:dLbl>
              <c:idx val="3"/>
              <c:layout>
                <c:manualLayout>
                  <c:x val="0"/>
                  <c:y val="-0.398861508335976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45-4E88-A454-231D05C434C8}"/>
                </c:ext>
              </c:extLst>
            </c:dLbl>
            <c:dLbl>
              <c:idx val="4"/>
              <c:layout>
                <c:manualLayout>
                  <c:x val="0"/>
                  <c:y val="-0.394045534150612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45-4E88-A454-231D05C434C8}"/>
                </c:ext>
              </c:extLst>
            </c:dLbl>
            <c:dLbl>
              <c:idx val="5"/>
              <c:layout>
                <c:manualLayout>
                  <c:x val="-8.1108473962157469E-3"/>
                  <c:y val="-0.45534150612959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45-4E88-A454-231D05C434C8}"/>
                </c:ext>
              </c:extLst>
            </c:dLbl>
            <c:dLbl>
              <c:idx val="6"/>
              <c:layout>
                <c:manualLayout>
                  <c:x val="-5.407231597477264E-3"/>
                  <c:y val="-0.465849387040280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45-4E88-A454-231D05C434C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#,##0;"-"#,##0</c:formatCode>
                <c:ptCount val="7"/>
                <c:pt idx="0">
                  <c:v>675779</c:v>
                </c:pt>
                <c:pt idx="1">
                  <c:v>754724</c:v>
                </c:pt>
                <c:pt idx="2">
                  <c:v>634879</c:v>
                </c:pt>
                <c:pt idx="3">
                  <c:v>710761</c:v>
                </c:pt>
                <c:pt idx="4">
                  <c:v>713986</c:v>
                </c:pt>
                <c:pt idx="5">
                  <c:v>825234</c:v>
                </c:pt>
                <c:pt idx="6">
                  <c:v>849206</c:v>
                </c:pt>
              </c:numCache>
            </c:numRef>
          </c:val>
          <c:extLst>
            <c:ext xmlns:c16="http://schemas.microsoft.com/office/drawing/2014/chart" uri="{C3380CC4-5D6E-409C-BE32-E72D297353CC}">
              <c16:uniqueId val="{00000007-4345-4E88-A454-231D05C434C8}"/>
            </c:ext>
          </c:extLst>
        </c:ser>
        <c:dLbls>
          <c:showLegendKey val="0"/>
          <c:showVal val="0"/>
          <c:showCatName val="0"/>
          <c:showSerName val="0"/>
          <c:showPercent val="0"/>
          <c:showBubbleSize val="0"/>
        </c:dLbls>
        <c:gapWidth val="60"/>
        <c:overlap val="100"/>
        <c:axId val="65757055"/>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4345-4E88-A454-231D05C434C8}"/>
              </c:ext>
            </c:extLst>
          </c:dPt>
          <c:dPt>
            <c:idx val="1"/>
            <c:marker>
              <c:symbol val="circle"/>
              <c:size val="6"/>
            </c:marker>
            <c:bubble3D val="0"/>
            <c:extLst>
              <c:ext xmlns:c16="http://schemas.microsoft.com/office/drawing/2014/chart" uri="{C3380CC4-5D6E-409C-BE32-E72D297353CC}">
                <c16:uniqueId val="{00000009-4345-4E88-A454-231D05C434C8}"/>
              </c:ext>
            </c:extLst>
          </c:dPt>
          <c:dPt>
            <c:idx val="2"/>
            <c:marker>
              <c:symbol val="circle"/>
              <c:size val="6"/>
            </c:marker>
            <c:bubble3D val="0"/>
            <c:extLst>
              <c:ext xmlns:c16="http://schemas.microsoft.com/office/drawing/2014/chart" uri="{C3380CC4-5D6E-409C-BE32-E72D297353CC}">
                <c16:uniqueId val="{0000000A-4345-4E88-A454-231D05C434C8}"/>
              </c:ext>
            </c:extLst>
          </c:dPt>
          <c:dPt>
            <c:idx val="3"/>
            <c:marker>
              <c:symbol val="circle"/>
              <c:size val="6"/>
            </c:marker>
            <c:bubble3D val="0"/>
            <c:extLst>
              <c:ext xmlns:c16="http://schemas.microsoft.com/office/drawing/2014/chart" uri="{C3380CC4-5D6E-409C-BE32-E72D297353CC}">
                <c16:uniqueId val="{0000000B-4345-4E88-A454-231D05C434C8}"/>
              </c:ext>
            </c:extLst>
          </c:dPt>
          <c:dPt>
            <c:idx val="4"/>
            <c:marker>
              <c:symbol val="circle"/>
              <c:size val="6"/>
            </c:marker>
            <c:bubble3D val="0"/>
            <c:extLst>
              <c:ext xmlns:c16="http://schemas.microsoft.com/office/drawing/2014/chart" uri="{C3380CC4-5D6E-409C-BE32-E72D297353CC}">
                <c16:uniqueId val="{0000000C-4345-4E88-A454-231D05C434C8}"/>
              </c:ext>
            </c:extLst>
          </c:dPt>
          <c:dLbls>
            <c:dLbl>
              <c:idx val="0"/>
              <c:layout>
                <c:manualLayout>
                  <c:x val="0"/>
                  <c:y val="-4.7285464098073555E-2"/>
                </c:manualLayout>
              </c:layout>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345-4E88-A454-231D05C434C8}"/>
                </c:ext>
              </c:extLst>
            </c:dLbl>
            <c:dLbl>
              <c:idx val="1"/>
              <c:layout>
                <c:manualLayout>
                  <c:x val="0"/>
                  <c:y val="-4.7285464098073555E-2"/>
                </c:manualLayout>
              </c:layout>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345-4E88-A454-231D05C434C8}"/>
                </c:ext>
              </c:extLst>
            </c:dLbl>
            <c:dLbl>
              <c:idx val="2"/>
              <c:layout>
                <c:manualLayout>
                  <c:x val="0"/>
                  <c:y val="-4.7285464098073555E-2"/>
                </c:manualLayout>
              </c:layout>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345-4E88-A454-231D05C434C8}"/>
                </c:ext>
              </c:extLst>
            </c:dLbl>
            <c:dLbl>
              <c:idx val="3"/>
              <c:layout>
                <c:manualLayout>
                  <c:x val="0"/>
                  <c:y val="-4.7285464098073555E-2"/>
                </c:manualLayout>
              </c:layout>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345-4E88-A454-231D05C434C8}"/>
                </c:ext>
              </c:extLst>
            </c:dLbl>
            <c:dLbl>
              <c:idx val="4"/>
              <c:layout>
                <c:manualLayout>
                  <c:x val="0"/>
                  <c:y val="-4.7285464098073555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345-4E88-A454-231D05C434C8}"/>
                </c:ext>
              </c:extLst>
            </c:dLbl>
            <c:dLbl>
              <c:idx val="5"/>
              <c:layout>
                <c:manualLayout>
                  <c:x val="-4.8665084377294478E-2"/>
                  <c:y val="-7.705779334500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45-4E88-A454-231D05C434C8}"/>
                </c:ext>
              </c:extLst>
            </c:dLbl>
            <c:dLbl>
              <c:idx val="6"/>
              <c:layout>
                <c:manualLayout>
                  <c:x val="-4.8665084377294478E-2"/>
                  <c:y val="-7.705779334500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45-4E88-A454-231D05C434C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#,##0.00;"-"#,##0.00</c:formatCode>
                <c:ptCount val="7"/>
                <c:pt idx="0">
                  <c:v>0.5158019832813292</c:v>
                </c:pt>
                <c:pt idx="1">
                  <c:v>0.56981073100609503</c:v>
                </c:pt>
                <c:pt idx="2">
                  <c:v>0.4742585403349725</c:v>
                </c:pt>
                <c:pt idx="3">
                  <c:v>0.52546128243836876</c:v>
                </c:pt>
                <c:pt idx="4">
                  <c:v>0.52252385434032633</c:v>
                </c:pt>
                <c:pt idx="5">
                  <c:v>0.6</c:v>
                </c:pt>
                <c:pt idx="6">
                  <c:v>0.5</c:v>
                </c:pt>
              </c:numCache>
            </c:numRef>
          </c:val>
          <c:smooth val="0"/>
          <c:extLst>
            <c:ext xmlns:c16="http://schemas.microsoft.com/office/drawing/2014/chart" uri="{C3380CC4-5D6E-409C-BE32-E72D297353CC}">
              <c16:uniqueId val="{0000000F-4345-4E88-A454-231D05C434C8}"/>
            </c:ext>
          </c:extLst>
        </c:ser>
        <c:dLbls>
          <c:showLegendKey val="0"/>
          <c:showVal val="0"/>
          <c:showCatName val="0"/>
          <c:showSerName val="0"/>
          <c:showPercent val="0"/>
          <c:showBubbleSize val="0"/>
        </c:dLbls>
        <c:marker val="1"/>
        <c:smooth val="0"/>
        <c:axId val="3"/>
        <c:axId val="2"/>
      </c:lineChart>
      <c:catAx>
        <c:axId val="6575705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5757055"/>
        <c:crosses val="min"/>
        <c:crossBetween val="between"/>
        <c:majorUnit val="50000"/>
      </c:valAx>
      <c:valAx>
        <c:axId val="2"/>
        <c:scaling>
          <c:orientation val="minMax"/>
          <c:max val="1.2000000000000002"/>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2076559344882"/>
          <c:y val="2.9919017336967592E-2"/>
          <c:w val="0.85523435458823338"/>
          <c:h val="0.92397978185459784"/>
        </c:manualLayout>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Sheet1!$D$7:$D$18</c:f>
            </c:numRef>
          </c:val>
          <c:extLst>
            <c:ext xmlns:c16="http://schemas.microsoft.com/office/drawing/2014/chart" uri="{C3380CC4-5D6E-409C-BE32-E72D297353CC}">
              <c16:uniqueId val="{00000000-E73E-4141-ADAE-5DEECA42A36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Sheet1!$E$7:$E$18</c:f>
            </c:numRef>
          </c:val>
          <c:extLst>
            <c:ext xmlns:c16="http://schemas.microsoft.com/office/drawing/2014/chart" uri="{C3380CC4-5D6E-409C-BE32-E72D297353CC}">
              <c16:uniqueId val="{00000001-E73E-4141-ADAE-5DEECA42A360}"/>
            </c:ext>
          </c:extLst>
        </c:ser>
        <c:ser>
          <c:idx val="2"/>
          <c:order val="2"/>
          <c:tx>
            <c:strRef>
              <c:f>Sheet1!$D$5</c:f>
              <c:strCache>
                <c:ptCount val="1"/>
                <c:pt idx="0">
                  <c:v>Sub Centre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Sheet1!$F$7:$F$18</c:f>
              <c:numCache>
                <c:formatCode>#,##0_);[Red]\(#,##0\)</c:formatCode>
                <c:ptCount val="12"/>
                <c:pt idx="0">
                  <c:v>7458</c:v>
                </c:pt>
                <c:pt idx="1">
                  <c:v>347</c:v>
                </c:pt>
                <c:pt idx="2">
                  <c:v>4678</c:v>
                </c:pt>
                <c:pt idx="3">
                  <c:v>10258</c:v>
                </c:pt>
                <c:pt idx="4">
                  <c:v>5485</c:v>
                </c:pt>
                <c:pt idx="5">
                  <c:v>15</c:v>
                </c:pt>
                <c:pt idx="6">
                  <c:v>219</c:v>
                </c:pt>
                <c:pt idx="7">
                  <c:v>9162</c:v>
                </c:pt>
                <c:pt idx="8">
                  <c:v>2626</c:v>
                </c:pt>
                <c:pt idx="9">
                  <c:v>2115</c:v>
                </c:pt>
                <c:pt idx="10">
                  <c:v>2471</c:v>
                </c:pt>
                <c:pt idx="11">
                  <c:v>3848</c:v>
                </c:pt>
              </c:numCache>
            </c:numRef>
          </c:val>
          <c:extLst>
            <c:ext xmlns:c16="http://schemas.microsoft.com/office/drawing/2014/chart" uri="{C3380CC4-5D6E-409C-BE32-E72D297353CC}">
              <c16:uniqueId val="{00000002-E73E-4141-ADAE-5DEECA42A360}"/>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Sheet1!$G$7:$G$18</c:f>
            </c:numRef>
          </c:val>
          <c:extLst>
            <c:ext xmlns:c16="http://schemas.microsoft.com/office/drawing/2014/chart" uri="{C3380CC4-5D6E-409C-BE32-E72D297353CC}">
              <c16:uniqueId val="{00000003-E73E-4141-ADAE-5DEECA42A360}"/>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Sheet1!$H$7:$H$18</c:f>
            </c:numRef>
          </c:val>
          <c:extLst>
            <c:ext xmlns:c16="http://schemas.microsoft.com/office/drawing/2014/chart" uri="{C3380CC4-5D6E-409C-BE32-E72D297353CC}">
              <c16:uniqueId val="{00000004-E73E-4141-ADAE-5DEECA42A360}"/>
            </c:ext>
          </c:extLst>
        </c:ser>
        <c:ser>
          <c:idx val="5"/>
          <c:order val="5"/>
          <c:tx>
            <c:strRef>
              <c:f>Sheet1!$G$5</c:f>
              <c:strCache>
                <c:ptCount val="1"/>
                <c:pt idx="0">
                  <c:v>Primary Health Centre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Sheet1!$I$7:$I$18</c:f>
              <c:numCache>
                <c:formatCode>#,##0_);[Red]\(#,##0\)</c:formatCode>
                <c:ptCount val="12"/>
                <c:pt idx="0">
                  <c:v>1401</c:v>
                </c:pt>
                <c:pt idx="1">
                  <c:v>127</c:v>
                </c:pt>
                <c:pt idx="2">
                  <c:v>1001</c:v>
                </c:pt>
                <c:pt idx="3">
                  <c:v>2034</c:v>
                </c:pt>
                <c:pt idx="4">
                  <c:v>821</c:v>
                </c:pt>
                <c:pt idx="5">
                  <c:v>549</c:v>
                </c:pt>
                <c:pt idx="6">
                  <c:v>27</c:v>
                </c:pt>
                <c:pt idx="7">
                  <c:v>1799</c:v>
                </c:pt>
                <c:pt idx="8">
                  <c:v>484</c:v>
                </c:pt>
                <c:pt idx="9">
                  <c:v>572</c:v>
                </c:pt>
                <c:pt idx="10">
                  <c:v>973</c:v>
                </c:pt>
                <c:pt idx="11">
                  <c:v>350</c:v>
                </c:pt>
              </c:numCache>
            </c:numRef>
          </c:val>
          <c:extLst>
            <c:ext xmlns:c16="http://schemas.microsoft.com/office/drawing/2014/chart" uri="{C3380CC4-5D6E-409C-BE32-E72D297353CC}">
              <c16:uniqueId val="{00000005-E73E-4141-ADAE-5DEECA42A360}"/>
            </c:ext>
          </c:extLst>
        </c:ser>
        <c: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Sheet1!$J$7:$J$18</c:f>
            </c:numRef>
          </c:val>
          <c:extLst>
            <c:ext xmlns:c16="http://schemas.microsoft.com/office/drawing/2014/chart" uri="{C3380CC4-5D6E-409C-BE32-E72D297353CC}">
              <c16:uniqueId val="{00000006-E73E-4141-ADAE-5DEECA42A360}"/>
            </c:ext>
          </c:extLst>
        </c:ser>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Sheet1!$K$7:$K$18</c:f>
            </c:numRef>
          </c:val>
          <c:extLst>
            <c:ext xmlns:c16="http://schemas.microsoft.com/office/drawing/2014/chart" uri="{C3380CC4-5D6E-409C-BE32-E72D297353CC}">
              <c16:uniqueId val="{00000007-E73E-4141-ADAE-5DEECA42A360}"/>
            </c:ext>
          </c:extLst>
        </c:ser>
        <c:ser>
          <c:idx val="8"/>
          <c:order val="8"/>
          <c:tx>
            <c:strRef>
              <c:f>Sheet1!$J$5</c:f>
              <c:strCache>
                <c:ptCount val="1"/>
                <c:pt idx="0">
                  <c:v>Community Health Centre</c:v>
                </c:pt>
              </c:strCache>
            </c:strRef>
          </c:tx>
          <c:spPr>
            <a:solidFill>
              <a:schemeClr val="accent3">
                <a:lumMod val="60000"/>
              </a:schemeClr>
            </a:solidFill>
            <a:ln>
              <a:noFill/>
            </a:ln>
            <a:effectLst/>
          </c:spPr>
          <c:invertIfNegative val="0"/>
          <c:dLbls>
            <c:dLbl>
              <c:idx val="0"/>
              <c:layout>
                <c:manualLayout>
                  <c:x val="-5.4045948463279717E-2"/>
                  <c:y val="3.53590528371559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73E-4141-ADAE-5DEECA42A360}"/>
                </c:ext>
              </c:extLst>
            </c:dLbl>
            <c:dLbl>
              <c:idx val="3"/>
              <c:layout>
                <c:manualLayout>
                  <c:x val="-6.5424042876601765E-2"/>
                  <c:y val="3.80787493379588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73E-4141-ADAE-5DEECA42A360}"/>
                </c:ext>
              </c:extLst>
            </c:dLbl>
            <c:dLbl>
              <c:idx val="4"/>
              <c:layout>
                <c:manualLayout>
                  <c:x val="-6.400178107493662E-2"/>
                  <c:y val="3.26389280039646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73E-4141-ADAE-5DEECA42A36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Sheet1!$L$7:$L$18</c:f>
              <c:numCache>
                <c:formatCode>#,##0_);[Red]\(#,##0\)</c:formatCode>
                <c:ptCount val="12"/>
                <c:pt idx="0">
                  <c:v>198</c:v>
                </c:pt>
                <c:pt idx="1">
                  <c:v>57</c:v>
                </c:pt>
                <c:pt idx="2">
                  <c:v>199</c:v>
                </c:pt>
                <c:pt idx="3">
                  <c:v>306</c:v>
                </c:pt>
                <c:pt idx="4">
                  <c:v>169</c:v>
                </c:pt>
                <c:pt idx="5">
                  <c:v>0</c:v>
                </c:pt>
                <c:pt idx="6">
                  <c:v>6</c:v>
                </c:pt>
                <c:pt idx="7">
                  <c:v>360</c:v>
                </c:pt>
                <c:pt idx="8">
                  <c:v>137</c:v>
                </c:pt>
                <c:pt idx="9">
                  <c:v>98</c:v>
                </c:pt>
                <c:pt idx="10">
                  <c:v>79</c:v>
                </c:pt>
                <c:pt idx="11">
                  <c:v>176</c:v>
                </c:pt>
              </c:numCache>
            </c:numRef>
          </c:val>
          <c:extLst>
            <c:ext xmlns:c16="http://schemas.microsoft.com/office/drawing/2014/chart" uri="{C3380CC4-5D6E-409C-BE32-E72D297353CC}">
              <c16:uniqueId val="{00000008-E73E-4141-ADAE-5DEECA42A360}"/>
            </c:ext>
          </c:extLst>
        </c:ser>
        <c:ser>
          <c:idx val="9"/>
          <c:order val="9"/>
          <c:tx>
            <c:strRef>
              <c:f>Sheet1!$M$5</c:f>
              <c:strCache>
                <c:ptCount val="1"/>
                <c:pt idx="0">
                  <c:v>Sub Divisional Hospital (SDH)</c:v>
                </c:pt>
              </c:strCache>
            </c:strRef>
          </c:tx>
          <c:spPr>
            <a:solidFill>
              <a:schemeClr val="accent4">
                <a:lumMod val="60000"/>
              </a:schemeClr>
            </a:solidFill>
            <a:ln>
              <a:noFill/>
            </a:ln>
            <a:effectLst/>
          </c:spPr>
          <c:invertIfNegative val="0"/>
          <c:dLbls>
            <c:dLbl>
              <c:idx val="0"/>
              <c:layout>
                <c:manualLayout>
                  <c:x val="-3.9823330446627163E-2"/>
                  <c:y val="3.53590528371559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3E-4141-ADAE-5DEECA42A360}"/>
                </c:ext>
              </c:extLst>
            </c:dLbl>
            <c:dLbl>
              <c:idx val="1"/>
              <c:delete val="1"/>
              <c:extLst>
                <c:ext xmlns:c15="http://schemas.microsoft.com/office/drawing/2012/chart" uri="{CE6537A1-D6FC-4f65-9D91-7224C49458BB}"/>
                <c:ext xmlns:c16="http://schemas.microsoft.com/office/drawing/2014/chart" uri="{C3380CC4-5D6E-409C-BE32-E72D297353CC}">
                  <c16:uniqueId val="{00000011-E73E-4141-ADAE-5DEECA42A360}"/>
                </c:ext>
              </c:extLst>
            </c:dLbl>
            <c:dLbl>
              <c:idx val="2"/>
              <c:layout>
                <c:manualLayout>
                  <c:x val="-3.4134283239966139E-2"/>
                  <c:y val="4.62384813389499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73E-4141-ADAE-5DEECA42A360}"/>
                </c:ext>
              </c:extLst>
            </c:dLbl>
            <c:dLbl>
              <c:idx val="3"/>
              <c:layout>
                <c:manualLayout>
                  <c:x val="-4.9779163058283955E-2"/>
                  <c:y val="3.80787493379588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73E-4141-ADAE-5DEECA42A360}"/>
                </c:ext>
              </c:extLst>
            </c:dLbl>
            <c:dLbl>
              <c:idx val="4"/>
              <c:layout>
                <c:manualLayout>
                  <c:x val="-4.6934639454953443E-2"/>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73E-4141-ADAE-5DEECA42A360}"/>
                </c:ext>
              </c:extLst>
            </c:dLbl>
            <c:dLbl>
              <c:idx val="6"/>
              <c:layout>
                <c:manualLayout>
                  <c:x val="-1.9911665223313581E-2"/>
                  <c:y val="3.80787493379587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73E-4141-ADAE-5DEECA42A360}"/>
                </c:ext>
              </c:extLst>
            </c:dLbl>
            <c:dLbl>
              <c:idx val="7"/>
              <c:layout>
                <c:manualLayout>
                  <c:x val="-4.6934639454953651E-2"/>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73E-4141-ADAE-5DEECA42A360}"/>
                </c:ext>
              </c:extLst>
            </c:dLbl>
            <c:dLbl>
              <c:idx val="8"/>
              <c:layout>
                <c:manualLayout>
                  <c:x val="-3.6978806843296755E-2"/>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73E-4141-ADAE-5DEECA42A360}"/>
                </c:ext>
              </c:extLst>
            </c:dLbl>
            <c:dLbl>
              <c:idx val="10"/>
              <c:delete val="1"/>
              <c:extLst>
                <c:ext xmlns:c15="http://schemas.microsoft.com/office/drawing/2012/chart" uri="{CE6537A1-D6FC-4f65-9D91-7224C49458BB}"/>
                <c:ext xmlns:c16="http://schemas.microsoft.com/office/drawing/2014/chart" uri="{C3380CC4-5D6E-409C-BE32-E72D297353CC}">
                  <c16:uniqueId val="{0000002B-E73E-4141-ADAE-5DEECA42A360}"/>
                </c:ext>
              </c:extLst>
            </c:dLbl>
            <c:dLbl>
              <c:idx val="11"/>
              <c:layout>
                <c:manualLayout>
                  <c:x val="-5.5468210264945077E-2"/>
                  <c:y val="3.53588386709617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73E-4141-ADAE-5DEECA42A36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Sheet1!$M$7:$M$18</c:f>
              <c:numCache>
                <c:formatCode>#,##0_);[Red]\(#,##0\)</c:formatCode>
                <c:ptCount val="12"/>
                <c:pt idx="0">
                  <c:v>28</c:v>
                </c:pt>
                <c:pt idx="1">
                  <c:v>0</c:v>
                </c:pt>
                <c:pt idx="2">
                  <c:v>14</c:v>
                </c:pt>
                <c:pt idx="3">
                  <c:v>45</c:v>
                </c:pt>
                <c:pt idx="4">
                  <c:v>12</c:v>
                </c:pt>
                <c:pt idx="5">
                  <c:v>9</c:v>
                </c:pt>
                <c:pt idx="6">
                  <c:v>2</c:v>
                </c:pt>
                <c:pt idx="7">
                  <c:v>54</c:v>
                </c:pt>
                <c:pt idx="8">
                  <c:v>23</c:v>
                </c:pt>
                <c:pt idx="9">
                  <c:v>83</c:v>
                </c:pt>
                <c:pt idx="10">
                  <c:v>0</c:v>
                </c:pt>
                <c:pt idx="11">
                  <c:v>13</c:v>
                </c:pt>
              </c:numCache>
            </c:numRef>
          </c:val>
          <c:extLst>
            <c:ext xmlns:c16="http://schemas.microsoft.com/office/drawing/2014/chart" uri="{C3380CC4-5D6E-409C-BE32-E72D297353CC}">
              <c16:uniqueId val="{00000009-E73E-4141-ADAE-5DEECA42A360}"/>
            </c:ext>
          </c:extLst>
        </c:ser>
        <c:ser>
          <c:idx val="10"/>
          <c:order val="10"/>
          <c:tx>
            <c:strRef>
              <c:f>Sheet1!$N$5</c:f>
              <c:strCache>
                <c:ptCount val="1"/>
                <c:pt idx="0">
                  <c:v>District Hospital (DH)</c:v>
                </c:pt>
              </c:strCache>
            </c:strRef>
          </c:tx>
          <c:spPr>
            <a:solidFill>
              <a:schemeClr val="accent4"/>
            </a:solidFill>
            <a:ln>
              <a:noFill/>
            </a:ln>
            <a:effectLst/>
          </c:spPr>
          <c:invertIfNegative val="0"/>
          <c:dLbls>
            <c:dLbl>
              <c:idx val="0"/>
              <c:layout>
                <c:manualLayout>
                  <c:x val="-1.4222618016652557E-2"/>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3E-4141-ADAE-5DEECA42A360}"/>
                </c:ext>
              </c:extLst>
            </c:dLbl>
            <c:dLbl>
              <c:idx val="2"/>
              <c:layout>
                <c:manualLayout>
                  <c:x val="-1.2800356214987511E-2"/>
                  <c:y val="4.62389096713384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73E-4141-ADAE-5DEECA42A360}"/>
                </c:ext>
              </c:extLst>
            </c:dLbl>
            <c:dLbl>
              <c:idx val="3"/>
              <c:layout>
                <c:manualLayout>
                  <c:x val="-2.417845062830935E-2"/>
                  <c:y val="3.80787493379588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73E-4141-ADAE-5DEECA42A360}"/>
                </c:ext>
              </c:extLst>
            </c:dLbl>
            <c:dLbl>
              <c:idx val="4"/>
              <c:layout>
                <c:manualLayout>
                  <c:x val="-2.417845062830935E-2"/>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73E-4141-ADAE-5DEECA42A360}"/>
                </c:ext>
              </c:extLst>
            </c:dLbl>
            <c:dLbl>
              <c:idx val="6"/>
              <c:layout>
                <c:manualLayout>
                  <c:x val="-1.1378094413322047E-2"/>
                  <c:y val="3.80787493379587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73E-4141-ADAE-5DEECA42A360}"/>
                </c:ext>
              </c:extLst>
            </c:dLbl>
            <c:dLbl>
              <c:idx val="7"/>
              <c:layout>
                <c:manualLayout>
                  <c:x val="-2.7022974231639858E-2"/>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73E-4141-ADAE-5DEECA42A360}"/>
                </c:ext>
              </c:extLst>
            </c:dLbl>
            <c:dLbl>
              <c:idx val="8"/>
              <c:layout>
                <c:manualLayout>
                  <c:x val="-1.4933692922926064E-2"/>
                  <c:y val="3.5359909501932948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4192673246325999E-2"/>
                      <c:h val="5.2616778936155115E-2"/>
                    </c:manualLayout>
                  </c15:layout>
                </c:ext>
                <c:ext xmlns:c16="http://schemas.microsoft.com/office/drawing/2014/chart" uri="{C3380CC4-5D6E-409C-BE32-E72D297353CC}">
                  <c16:uniqueId val="{00000025-E73E-4141-ADAE-5DEECA42A360}"/>
                </c:ext>
              </c:extLst>
            </c:dLbl>
            <c:dLbl>
              <c:idx val="9"/>
              <c:layout>
                <c:manualLayout>
                  <c:x val="-2.2756188826644094E-2"/>
                  <c:y val="2.71991066699704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73E-4141-ADAE-5DEECA42A360}"/>
                </c:ext>
              </c:extLst>
            </c:dLbl>
            <c:dLbl>
              <c:idx val="10"/>
              <c:layout>
                <c:manualLayout>
                  <c:x val="-1.7067141619983069E-2"/>
                  <c:y val="3.8078749337958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73E-4141-ADAE-5DEECA42A360}"/>
                </c:ext>
              </c:extLst>
            </c:dLbl>
            <c:dLbl>
              <c:idx val="11"/>
              <c:layout>
                <c:manualLayout>
                  <c:x val="-2.417845062830935E-2"/>
                  <c:y val="3.53588386709617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73E-4141-ADAE-5DEECA42A36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Sheet1!$N$7:$N$18</c:f>
              <c:numCache>
                <c:formatCode>#,##0_);[Red]\(#,##0\)</c:formatCode>
                <c:ptCount val="12"/>
                <c:pt idx="0">
                  <c:v>14</c:v>
                </c:pt>
                <c:pt idx="1">
                  <c:v>19</c:v>
                </c:pt>
                <c:pt idx="2">
                  <c:v>24</c:v>
                </c:pt>
                <c:pt idx="3">
                  <c:v>36</c:v>
                </c:pt>
                <c:pt idx="4">
                  <c:v>27</c:v>
                </c:pt>
                <c:pt idx="5">
                  <c:v>37</c:v>
                </c:pt>
                <c:pt idx="6">
                  <c:v>2</c:v>
                </c:pt>
                <c:pt idx="7">
                  <c:v>20</c:v>
                </c:pt>
                <c:pt idx="8">
                  <c:v>22</c:v>
                </c:pt>
                <c:pt idx="9">
                  <c:v>9</c:v>
                </c:pt>
                <c:pt idx="10">
                  <c:v>16</c:v>
                </c:pt>
                <c:pt idx="11">
                  <c:v>23</c:v>
                </c:pt>
              </c:numCache>
            </c:numRef>
          </c:val>
          <c:extLst>
            <c:ext xmlns:c16="http://schemas.microsoft.com/office/drawing/2014/chart" uri="{C3380CC4-5D6E-409C-BE32-E72D297353CC}">
              <c16:uniqueId val="{0000000A-E73E-4141-ADAE-5DEECA42A360}"/>
            </c:ext>
          </c:extLst>
        </c:ser>
        <c:ser>
          <c:idx val="11"/>
          <c:order val="11"/>
          <c:tx>
            <c:strRef>
              <c:f>Sheet1!$O$5</c:f>
              <c:strCache>
                <c:ptCount val="1"/>
                <c:pt idx="0">
                  <c:v>Medical College</c:v>
                </c:pt>
              </c:strCache>
            </c:strRef>
          </c:tx>
          <c:spPr>
            <a:solidFill>
              <a:schemeClr val="accent5">
                <a:lumMod val="20000"/>
                <a:lumOff val="80000"/>
              </a:schemeClr>
            </a:solidFill>
            <a:ln>
              <a:noFill/>
            </a:ln>
            <a:effectLst/>
          </c:spPr>
          <c:invertIfNegative val="0"/>
          <c:dLbls>
            <c:dLbl>
              <c:idx val="0"/>
              <c:layout>
                <c:manualLayout>
                  <c:x val="2.8445236033303031E-3"/>
                  <c:y val="3.53592670033502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3E-4141-ADAE-5DEECA42A360}"/>
                </c:ext>
              </c:extLst>
            </c:dLbl>
            <c:dLbl>
              <c:idx val="1"/>
              <c:delete val="1"/>
              <c:extLst>
                <c:ext xmlns:c15="http://schemas.microsoft.com/office/drawing/2012/chart" uri="{CE6537A1-D6FC-4f65-9D91-7224C49458BB}"/>
                <c:ext xmlns:c16="http://schemas.microsoft.com/office/drawing/2014/chart" uri="{C3380CC4-5D6E-409C-BE32-E72D297353CC}">
                  <c16:uniqueId val="{00000010-E73E-4141-ADAE-5DEECA42A360}"/>
                </c:ext>
              </c:extLst>
            </c:dLbl>
            <c:dLbl>
              <c:idx val="2"/>
              <c:layout>
                <c:manualLayout>
                  <c:x val="5.6890472066610234E-3"/>
                  <c:y val="4.62384813389499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73E-4141-ADAE-5DEECA42A360}"/>
                </c:ext>
              </c:extLst>
            </c:dLbl>
            <c:dLbl>
              <c:idx val="3"/>
              <c:layout>
                <c:manualLayout>
                  <c:x val="1.4222618016652558E-3"/>
                  <c:y val="3.80787493379588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73E-4141-ADAE-5DEECA42A360}"/>
                </c:ext>
              </c:extLst>
            </c:dLbl>
            <c:dLbl>
              <c:idx val="4"/>
              <c:layout>
                <c:manualLayout>
                  <c:x val="1.4222618016652558E-3"/>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73E-4141-ADAE-5DEECA42A360}"/>
                </c:ext>
              </c:extLst>
            </c:dLbl>
            <c:dLbl>
              <c:idx val="5"/>
              <c:layout>
                <c:manualLayout>
                  <c:x val="0"/>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73E-4141-ADAE-5DEECA42A360}"/>
                </c:ext>
              </c:extLst>
            </c:dLbl>
            <c:dLbl>
              <c:idx val="6"/>
              <c:layout>
                <c:manualLayout>
                  <c:x val="-4.2667854049957673E-3"/>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73E-4141-ADAE-5DEECA42A360}"/>
                </c:ext>
              </c:extLst>
            </c:dLbl>
            <c:dLbl>
              <c:idx val="7"/>
              <c:layout>
                <c:manualLayout>
                  <c:x val="-2.085959878589189E-16"/>
                  <c:y val="3.5358838670961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73E-4141-ADAE-5DEECA42A360}"/>
                </c:ext>
              </c:extLst>
            </c:dLbl>
            <c:dLbl>
              <c:idx val="8"/>
              <c:layout>
                <c:manualLayout>
                  <c:x val="2.1333927024978837E-3"/>
                  <c:y val="3.67191152537516E-2"/>
                </c:manualLayout>
              </c:layout>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1.7074196934432274E-2"/>
                      <c:h val="5.5336689603152169E-2"/>
                    </c:manualLayout>
                  </c15:layout>
                </c:ext>
                <c:ext xmlns:c16="http://schemas.microsoft.com/office/drawing/2014/chart" uri="{C3380CC4-5D6E-409C-BE32-E72D297353CC}">
                  <c16:uniqueId val="{00000024-E73E-4141-ADAE-5DEECA42A360}"/>
                </c:ext>
              </c:extLst>
            </c:dLbl>
            <c:dLbl>
              <c:idx val="9"/>
              <c:layout>
                <c:manualLayout>
                  <c:x val="-4.2667854049957673E-3"/>
                  <c:y val="2.71991066699704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73E-4141-ADAE-5DEECA42A360}"/>
                </c:ext>
              </c:extLst>
            </c:dLbl>
            <c:dLbl>
              <c:idx val="10"/>
              <c:layout>
                <c:manualLayout>
                  <c:x val="1.4222618016652558E-3"/>
                  <c:y val="3.8078749337958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73E-4141-ADAE-5DEECA42A360}"/>
                </c:ext>
              </c:extLst>
            </c:dLbl>
            <c:dLbl>
              <c:idx val="11"/>
              <c:layout>
                <c:manualLayout>
                  <c:x val="1.4222618016652558E-3"/>
                  <c:y val="3.53588386709617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73E-4141-ADAE-5DEECA42A36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Sheet1!$C$7:$C$18</c:f>
              <c:strCache>
                <c:ptCount val="12"/>
                <c:pt idx="0">
                  <c:v>Andhra Pradesh</c:v>
                </c:pt>
                <c:pt idx="1">
                  <c:v>Arunachal Pradesh</c:v>
                </c:pt>
                <c:pt idx="2">
                  <c:v>Assam</c:v>
                </c:pt>
                <c:pt idx="3">
                  <c:v>Bihar</c:v>
                </c:pt>
                <c:pt idx="4">
                  <c:v>Chattisgarh</c:v>
                </c:pt>
                <c:pt idx="5">
                  <c:v>Delhi</c:v>
                </c:pt>
                <c:pt idx="6">
                  <c:v>Goa</c:v>
                </c:pt>
                <c:pt idx="7">
                  <c:v>Gujarat</c:v>
                </c:pt>
                <c:pt idx="8">
                  <c:v>Haryana</c:v>
                </c:pt>
                <c:pt idx="9">
                  <c:v>Himachal Pradesh</c:v>
                </c:pt>
                <c:pt idx="10">
                  <c:v>Jammu &amp;Kashmir</c:v>
                </c:pt>
                <c:pt idx="11">
                  <c:v>Jharkhand</c:v>
                </c:pt>
              </c:strCache>
            </c:strRef>
          </c:cat>
          <c:val>
            <c:numRef>
              <c:f>Sheet1!$O$7:$O$18</c:f>
              <c:numCache>
                <c:formatCode>#,##0_);[Red]\(#,##0\)</c:formatCode>
                <c:ptCount val="12"/>
                <c:pt idx="0">
                  <c:v>12</c:v>
                </c:pt>
                <c:pt idx="1">
                  <c:v>0</c:v>
                </c:pt>
                <c:pt idx="2">
                  <c:v>8</c:v>
                </c:pt>
                <c:pt idx="3">
                  <c:v>10</c:v>
                </c:pt>
                <c:pt idx="4">
                  <c:v>8</c:v>
                </c:pt>
                <c:pt idx="5">
                  <c:v>10</c:v>
                </c:pt>
                <c:pt idx="6">
                  <c:v>1</c:v>
                </c:pt>
                <c:pt idx="7">
                  <c:v>20</c:v>
                </c:pt>
                <c:pt idx="8">
                  <c:v>6</c:v>
                </c:pt>
                <c:pt idx="9">
                  <c:v>6</c:v>
                </c:pt>
                <c:pt idx="10">
                  <c:v>8</c:v>
                </c:pt>
                <c:pt idx="11">
                  <c:v>6</c:v>
                </c:pt>
              </c:numCache>
            </c:numRef>
          </c:val>
          <c:extLst>
            <c:ext xmlns:c16="http://schemas.microsoft.com/office/drawing/2014/chart" uri="{C3380CC4-5D6E-409C-BE32-E72D297353CC}">
              <c16:uniqueId val="{0000000B-E73E-4141-ADAE-5DEECA42A360}"/>
            </c:ext>
          </c:extLst>
        </c:ser>
        <c:dLbls>
          <c:dLblPos val="ctr"/>
          <c:showLegendKey val="0"/>
          <c:showVal val="1"/>
          <c:showCatName val="0"/>
          <c:showSerName val="0"/>
          <c:showPercent val="0"/>
          <c:showBubbleSize val="0"/>
        </c:dLbls>
        <c:gapWidth val="100"/>
        <c:overlap val="100"/>
        <c:axId val="1519083600"/>
        <c:axId val="1519087760"/>
      </c:barChart>
      <c:catAx>
        <c:axId val="1519083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519087760"/>
        <c:crosses val="autoZero"/>
        <c:auto val="1"/>
        <c:lblAlgn val="ctr"/>
        <c:lblOffset val="100"/>
        <c:noMultiLvlLbl val="0"/>
      </c:catAx>
      <c:valAx>
        <c:axId val="151908776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19083600"/>
        <c:crosses val="autoZero"/>
        <c:crossBetween val="between"/>
      </c:valAx>
      <c:spPr>
        <a:noFill/>
        <a:ln>
          <a:noFill/>
        </a:ln>
        <a:effectLst/>
      </c:spPr>
    </c:plotArea>
    <c:legend>
      <c:legendPos val="b"/>
      <c:layout>
        <c:manualLayout>
          <c:xMode val="edge"/>
          <c:yMode val="edge"/>
          <c:x val="5.1422267401121179E-2"/>
          <c:y val="0.95389879919156551"/>
          <c:w val="0.89999998880108822"/>
          <c:h val="4.3381290141437497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35.049809909519055</c:v>
                </c:pt>
                <c:pt idx="1">
                  <c:v>34.677512734213842</c:v>
                </c:pt>
                <c:pt idx="2">
                  <c:v>34.300067676015303</c:v>
                </c:pt>
                <c:pt idx="3">
                  <c:v>33.916241424487929</c:v>
                </c:pt>
                <c:pt idx="4">
                  <c:v>33.51957116311879</c:v>
                </c:pt>
                <c:pt idx="5">
                  <c:v>33.117266872724365</c:v>
                </c:pt>
                <c:pt idx="6">
                  <c:v>32.700886178461715</c:v>
                </c:pt>
                <c:pt idx="7">
                  <c:v>32.26983256792775</c:v>
                </c:pt>
                <c:pt idx="8">
                  <c:v>31.840439030081498</c:v>
                </c:pt>
                <c:pt idx="9">
                  <c:v>31.413886796349455</c:v>
                </c:pt>
                <c:pt idx="10">
                  <c:v>30.978692544097658</c:v>
                </c:pt>
                <c:pt idx="11">
                  <c:v>30.533827017868688</c:v>
                </c:pt>
                <c:pt idx="12">
                  <c:v>30.081720486337606</c:v>
                </c:pt>
                <c:pt idx="13">
                  <c:v>29.620292208009282</c:v>
                </c:pt>
                <c:pt idx="14">
                  <c:v>29.137975804684284</c:v>
                </c:pt>
                <c:pt idx="15">
                  <c:v>28.634270707698604</c:v>
                </c:pt>
                <c:pt idx="16">
                  <c:v>28.118531403427511</c:v>
                </c:pt>
                <c:pt idx="17">
                  <c:v>27.59552224667986</c:v>
                </c:pt>
                <c:pt idx="18">
                  <c:v>27.087675299197677</c:v>
                </c:pt>
                <c:pt idx="19">
                  <c:v>26.594031941738187</c:v>
                </c:pt>
                <c:pt idx="20">
                  <c:v>26.112333531989083</c:v>
                </c:pt>
                <c:pt idx="21">
                  <c:v>25.687590978910642</c:v>
                </c:pt>
                <c:pt idx="22">
                  <c:v>22.318535026117551</c:v>
                </c:pt>
                <c:pt idx="23">
                  <c:v>20.051689038499919</c:v>
                </c:pt>
                <c:pt idx="24">
                  <c:v>18.042811633416346</c:v>
                </c:pt>
              </c:numCache>
            </c:numRef>
          </c:val>
          <c:extLst>
            <c:ext xmlns:c16="http://schemas.microsoft.com/office/drawing/2014/chart" uri="{C3380CC4-5D6E-409C-BE32-E72D297353CC}">
              <c16:uniqueId val="{00000000-3A32-4A4E-8FCD-164FEF398448}"/>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60.456507028027161</c:v>
                </c:pt>
                <c:pt idx="1">
                  <c:v>60.770604151595805</c:v>
                </c:pt>
                <c:pt idx="2">
                  <c:v>61.085941164487046</c:v>
                </c:pt>
                <c:pt idx="3">
                  <c:v>61.406045754131952</c:v>
                </c:pt>
                <c:pt idx="4">
                  <c:v>61.742755428292703</c:v>
                </c:pt>
                <c:pt idx="5">
                  <c:v>62.089690171335874</c:v>
                </c:pt>
                <c:pt idx="6">
                  <c:v>62.452783872714825</c:v>
                </c:pt>
                <c:pt idx="7">
                  <c:v>62.831824135543066</c:v>
                </c:pt>
                <c:pt idx="8">
                  <c:v>63.208883179925813</c:v>
                </c:pt>
                <c:pt idx="9">
                  <c:v>63.580426930242474</c:v>
                </c:pt>
                <c:pt idx="10">
                  <c:v>63.955320029454455</c:v>
                </c:pt>
                <c:pt idx="11">
                  <c:v>64.330776810200874</c:v>
                </c:pt>
                <c:pt idx="12">
                  <c:v>64.700841257438924</c:v>
                </c:pt>
                <c:pt idx="13">
                  <c:v>65.063868193526602</c:v>
                </c:pt>
                <c:pt idx="14">
                  <c:v>65.404606905704881</c:v>
                </c:pt>
                <c:pt idx="15">
                  <c:v>65.725434353531185</c:v>
                </c:pt>
                <c:pt idx="16">
                  <c:v>66.045951832611237</c:v>
                </c:pt>
                <c:pt idx="17">
                  <c:v>66.363681859612669</c:v>
                </c:pt>
                <c:pt idx="18">
                  <c:v>66.658255255280494</c:v>
                </c:pt>
                <c:pt idx="19">
                  <c:v>66.933943107887046</c:v>
                </c:pt>
                <c:pt idx="20">
                  <c:v>67.215346400139069</c:v>
                </c:pt>
                <c:pt idx="21">
                  <c:v>67.509944390856276</c:v>
                </c:pt>
                <c:pt idx="22">
                  <c:v>68.870578798278004</c:v>
                </c:pt>
                <c:pt idx="23">
                  <c:v>68.388569266279774</c:v>
                </c:pt>
                <c:pt idx="24">
                  <c:v>66.974973789967677</c:v>
                </c:pt>
              </c:numCache>
            </c:numRef>
          </c:val>
          <c:extLst>
            <c:ext xmlns:c16="http://schemas.microsoft.com/office/drawing/2014/chart" uri="{C3380CC4-5D6E-409C-BE32-E72D297353CC}">
              <c16:uniqueId val="{00000001-3A32-4A4E-8FCD-164FEF398448}"/>
            </c:ext>
          </c:extLst>
        </c:ser>
        <c:ser>
          <c:idx val="2"/>
          <c:order val="2"/>
          <c:spPr>
            <a:solidFill>
              <a:srgbClr val="C0E6F4"/>
            </a:solidFill>
            <a:ln w="9525" algn="ctr">
              <a:solidFill>
                <a:srgbClr val="808080"/>
              </a:solidFill>
              <a:prstDash val="solid"/>
            </a:ln>
          </c:spPr>
          <c:invertIfNegative val="0"/>
          <c:dLbls>
            <c:dLbl>
              <c:idx val="0"/>
              <c:layout>
                <c:manualLayout>
                  <c:x val="0"/>
                  <c:y val="-7.835820895522388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A32-4A4E-8FCD-164FEF398448}"/>
                </c:ext>
              </c:extLst>
            </c:dLbl>
            <c:dLbl>
              <c:idx val="1"/>
              <c:layout>
                <c:manualLayout>
                  <c:x val="0"/>
                  <c:y val="-7.835820895522388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A32-4A4E-8FCD-164FEF398448}"/>
                </c:ext>
              </c:extLst>
            </c:dLbl>
            <c:dLbl>
              <c:idx val="2"/>
              <c:layout>
                <c:manualLayout>
                  <c:x val="0"/>
                  <c:y val="-7.835820895522388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A32-4A4E-8FCD-164FEF398448}"/>
                </c:ext>
              </c:extLst>
            </c:dLbl>
            <c:dLbl>
              <c:idx val="3"/>
              <c:layout>
                <c:manualLayout>
                  <c:x val="0"/>
                  <c:y val="-7.92910447761194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A32-4A4E-8FCD-164FEF398448}"/>
                </c:ext>
              </c:extLst>
            </c:dLbl>
            <c:dLbl>
              <c:idx val="4"/>
              <c:layout>
                <c:manualLayout>
                  <c:x val="0"/>
                  <c:y val="-7.92910447761194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A32-4A4E-8FCD-164FEF398448}"/>
                </c:ext>
              </c:extLst>
            </c:dLbl>
            <c:dLbl>
              <c:idx val="5"/>
              <c:layout>
                <c:manualLayout>
                  <c:x val="0"/>
                  <c:y val="-7.92910447761194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A32-4A4E-8FCD-164FEF398448}"/>
                </c:ext>
              </c:extLst>
            </c:dLbl>
            <c:dLbl>
              <c:idx val="6"/>
              <c:layout>
                <c:manualLayout>
                  <c:x val="0"/>
                  <c:y val="-7.92910447761194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A32-4A4E-8FCD-164FEF398448}"/>
                </c:ext>
              </c:extLst>
            </c:dLbl>
            <c:dLbl>
              <c:idx val="7"/>
              <c:layout>
                <c:manualLayout>
                  <c:x val="0"/>
                  <c:y val="-7.92910447761194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A32-4A4E-8FCD-164FEF398448}"/>
                </c:ext>
              </c:extLst>
            </c:dLbl>
            <c:dLbl>
              <c:idx val="8"/>
              <c:layout>
                <c:manualLayout>
                  <c:x val="0"/>
                  <c:y val="-8.022388059701492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A32-4A4E-8FCD-164FEF398448}"/>
                </c:ext>
              </c:extLst>
            </c:dLbl>
            <c:dLbl>
              <c:idx val="9"/>
              <c:layout>
                <c:manualLayout>
                  <c:x val="0"/>
                  <c:y val="-8.022388059701492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A32-4A4E-8FCD-164FEF398448}"/>
                </c:ext>
              </c:extLst>
            </c:dLbl>
            <c:dLbl>
              <c:idx val="10"/>
              <c:layout>
                <c:manualLayout>
                  <c:x val="0"/>
                  <c:y val="-8.022388059701492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A32-4A4E-8FCD-164FEF398448}"/>
                </c:ext>
              </c:extLst>
            </c:dLbl>
            <c:dLbl>
              <c:idx val="11"/>
              <c:layout>
                <c:manualLayout>
                  <c:x val="0"/>
                  <c:y val="-8.115671641791044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A32-4A4E-8FCD-164FEF398448}"/>
                </c:ext>
              </c:extLst>
            </c:dLbl>
            <c:dLbl>
              <c:idx val="12"/>
              <c:layout>
                <c:manualLayout>
                  <c:x val="0"/>
                  <c:y val="-8.115671641791044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A32-4A4E-8FCD-164FEF398448}"/>
                </c:ext>
              </c:extLst>
            </c:dLbl>
            <c:dLbl>
              <c:idx val="13"/>
              <c:layout>
                <c:manualLayout>
                  <c:x val="0"/>
                  <c:y val="-8.1156716417910446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A32-4A4E-8FCD-164FEF398448}"/>
                </c:ext>
              </c:extLst>
            </c:dLbl>
            <c:dLbl>
              <c:idx val="14"/>
              <c:layout>
                <c:manualLayout>
                  <c:x val="0"/>
                  <c:y val="-8.208955223880597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A32-4A4E-8FCD-164FEF398448}"/>
                </c:ext>
              </c:extLst>
            </c:dLbl>
            <c:dLbl>
              <c:idx val="15"/>
              <c:layout>
                <c:manualLayout>
                  <c:x val="0"/>
                  <c:y val="-8.3022388059701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A32-4A4E-8FCD-164FEF398448}"/>
                </c:ext>
              </c:extLst>
            </c:dLbl>
            <c:dLbl>
              <c:idx val="16"/>
              <c:layout>
                <c:manualLayout>
                  <c:x val="0"/>
                  <c:y val="-8.395522388059702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A32-4A4E-8FCD-164FEF398448}"/>
                </c:ext>
              </c:extLst>
            </c:dLbl>
            <c:dLbl>
              <c:idx val="17"/>
              <c:layout>
                <c:manualLayout>
                  <c:x val="0"/>
                  <c:y val="-8.48880597014925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A32-4A4E-8FCD-164FEF398448}"/>
                </c:ext>
              </c:extLst>
            </c:dLbl>
            <c:dLbl>
              <c:idx val="18"/>
              <c:layout>
                <c:manualLayout>
                  <c:x val="0"/>
                  <c:y val="-8.48880597014925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A32-4A4E-8FCD-164FEF398448}"/>
                </c:ext>
              </c:extLst>
            </c:dLbl>
            <c:dLbl>
              <c:idx val="19"/>
              <c:layout>
                <c:manualLayout>
                  <c:x val="0"/>
                  <c:y val="-8.582089552238805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A32-4A4E-8FCD-164FEF398448}"/>
                </c:ext>
              </c:extLst>
            </c:dLbl>
            <c:dLbl>
              <c:idx val="20"/>
              <c:layout>
                <c:manualLayout>
                  <c:x val="0"/>
                  <c:y val="-8.675373134328358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A32-4A4E-8FCD-164FEF398448}"/>
                </c:ext>
              </c:extLst>
            </c:dLbl>
            <c:dLbl>
              <c:idx val="21"/>
              <c:layout>
                <c:manualLayout>
                  <c:x val="0"/>
                  <c:y val="-8.768656716417910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A32-4A4E-8FCD-164FEF398448}"/>
                </c:ext>
              </c:extLst>
            </c:dLbl>
            <c:dLbl>
              <c:idx val="22"/>
              <c:layout>
                <c:manualLayout>
                  <c:x val="0"/>
                  <c:y val="-9.60820895522388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A32-4A4E-8FCD-164FEF39844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4.4936830624537798</c:v>
                </c:pt>
                <c:pt idx="1">
                  <c:v>4.5518831141903471</c:v>
                </c:pt>
                <c:pt idx="2">
                  <c:v>4.6139911594976439</c:v>
                </c:pt>
                <c:pt idx="3">
                  <c:v>4.67771282138012</c:v>
                </c:pt>
                <c:pt idx="4">
                  <c:v>4.7376734085884937</c:v>
                </c:pt>
                <c:pt idx="5">
                  <c:v>4.7930429559397636</c:v>
                </c:pt>
                <c:pt idx="6">
                  <c:v>4.8463299488234579</c:v>
                </c:pt>
                <c:pt idx="7">
                  <c:v>4.898343296529184</c:v>
                </c:pt>
                <c:pt idx="8">
                  <c:v>4.9506777899926968</c:v>
                </c:pt>
                <c:pt idx="9">
                  <c:v>5.0056862734080614</c:v>
                </c:pt>
                <c:pt idx="10">
                  <c:v>5.0659874264478821</c:v>
                </c:pt>
                <c:pt idx="11">
                  <c:v>5.1353961719304397</c:v>
                </c:pt>
                <c:pt idx="12">
                  <c:v>5.2174382562234722</c:v>
                </c:pt>
                <c:pt idx="13">
                  <c:v>5.3158395984641231</c:v>
                </c:pt>
                <c:pt idx="14">
                  <c:v>5.457417289610822</c:v>
                </c:pt>
                <c:pt idx="15">
                  <c:v>5.6402949387702073</c:v>
                </c:pt>
                <c:pt idx="16">
                  <c:v>5.8355167639612793</c:v>
                </c:pt>
                <c:pt idx="17">
                  <c:v>6.0407958937074735</c:v>
                </c:pt>
                <c:pt idx="18">
                  <c:v>6.254069445521826</c:v>
                </c:pt>
                <c:pt idx="19">
                  <c:v>6.4720249503747551</c:v>
                </c:pt>
                <c:pt idx="20">
                  <c:v>6.6723200678718397</c:v>
                </c:pt>
                <c:pt idx="21">
                  <c:v>6.8024646302330849</c:v>
                </c:pt>
                <c:pt idx="22">
                  <c:v>8.8108861756044377</c:v>
                </c:pt>
                <c:pt idx="23">
                  <c:v>11.559741695220305</c:v>
                </c:pt>
                <c:pt idx="24">
                  <c:v>14.982214576615982</c:v>
                </c:pt>
              </c:numCache>
            </c:numRef>
          </c:val>
          <c:extLst>
            <c:ext xmlns:c16="http://schemas.microsoft.com/office/drawing/2014/chart" uri="{C3380CC4-5D6E-409C-BE32-E72D297353CC}">
              <c16:uniqueId val="{00000019-3A32-4A4E-8FCD-164FEF398448}"/>
            </c:ext>
          </c:extLst>
        </c:ser>
        <c:dLbls>
          <c:showLegendKey val="0"/>
          <c:showVal val="0"/>
          <c:showCatName val="0"/>
          <c:showSerName val="0"/>
          <c:showPercent val="0"/>
          <c:showBubbleSize val="0"/>
        </c:dLbls>
        <c:gapWidth val="60"/>
        <c:overlap val="100"/>
        <c:axId val="136039999"/>
        <c:axId val="1"/>
      </c:barChart>
      <c:catAx>
        <c:axId val="13603999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603999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4739528280588"/>
          <c:y val="2.5510381099893686E-2"/>
          <c:w val="0.86707694917855971"/>
          <c:h val="0.93518153640059298"/>
        </c:manualLayout>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Sheet1!$D$19:$D$30</c:f>
            </c:numRef>
          </c:val>
          <c:extLst>
            <c:ext xmlns:c16="http://schemas.microsoft.com/office/drawing/2014/chart" uri="{C3380CC4-5D6E-409C-BE32-E72D297353CC}">
              <c16:uniqueId val="{00000000-428A-4B3B-8A5E-D1B1D95BBCE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Sheet1!$E$19:$E$30</c:f>
            </c:numRef>
          </c:val>
          <c:extLst>
            <c:ext xmlns:c16="http://schemas.microsoft.com/office/drawing/2014/chart" uri="{C3380CC4-5D6E-409C-BE32-E72D297353CC}">
              <c16:uniqueId val="{00000001-428A-4B3B-8A5E-D1B1D95BBCE0}"/>
            </c:ext>
          </c:extLst>
        </c:ser>
        <c:ser>
          <c:idx val="2"/>
          <c:order val="2"/>
          <c:tx>
            <c:strRef>
              <c:f>Sheet1!$D$5</c:f>
              <c:strCache>
                <c:ptCount val="1"/>
                <c:pt idx="0">
                  <c:v>Sub Centre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Sheet1!$F$19:$F$30</c:f>
              <c:numCache>
                <c:formatCode>#,##0_);[Red]\(#,##0\)</c:formatCode>
                <c:ptCount val="12"/>
                <c:pt idx="0">
                  <c:v>9441</c:v>
                </c:pt>
                <c:pt idx="1">
                  <c:v>5484</c:v>
                </c:pt>
                <c:pt idx="2">
                  <c:v>10189</c:v>
                </c:pt>
                <c:pt idx="3">
                  <c:v>10673</c:v>
                </c:pt>
                <c:pt idx="4">
                  <c:v>416</c:v>
                </c:pt>
                <c:pt idx="5">
                  <c:v>451</c:v>
                </c:pt>
                <c:pt idx="6">
                  <c:v>377</c:v>
                </c:pt>
                <c:pt idx="7">
                  <c:v>445</c:v>
                </c:pt>
                <c:pt idx="8">
                  <c:v>6688</c:v>
                </c:pt>
                <c:pt idx="9">
                  <c:v>2951</c:v>
                </c:pt>
                <c:pt idx="10">
                  <c:v>13581</c:v>
                </c:pt>
                <c:pt idx="11">
                  <c:v>153</c:v>
                </c:pt>
              </c:numCache>
            </c:numRef>
          </c:val>
          <c:extLst>
            <c:ext xmlns:c16="http://schemas.microsoft.com/office/drawing/2014/chart" uri="{C3380CC4-5D6E-409C-BE32-E72D297353CC}">
              <c16:uniqueId val="{00000002-428A-4B3B-8A5E-D1B1D95BBCE0}"/>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Sheet1!$G$19:$G$30</c:f>
            </c:numRef>
          </c:val>
          <c:extLst>
            <c:ext xmlns:c16="http://schemas.microsoft.com/office/drawing/2014/chart" uri="{C3380CC4-5D6E-409C-BE32-E72D297353CC}">
              <c16:uniqueId val="{00000003-428A-4B3B-8A5E-D1B1D95BBCE0}"/>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Sheet1!$H$19:$H$30</c:f>
            </c:numRef>
          </c:val>
          <c:extLst>
            <c:ext xmlns:c16="http://schemas.microsoft.com/office/drawing/2014/chart" uri="{C3380CC4-5D6E-409C-BE32-E72D297353CC}">
              <c16:uniqueId val="{00000004-428A-4B3B-8A5E-D1B1D95BBCE0}"/>
            </c:ext>
          </c:extLst>
        </c:ser>
        <c:ser>
          <c:idx val="5"/>
          <c:order val="5"/>
          <c:tx>
            <c:strRef>
              <c:f>Sheet1!$G$5</c:f>
              <c:strCache>
                <c:ptCount val="1"/>
                <c:pt idx="0">
                  <c:v>Primary Health Centre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Sheet1!$I$19:$I$30</c:f>
              <c:numCache>
                <c:formatCode>#,##0_);[Red]\(#,##0\)</c:formatCode>
                <c:ptCount val="12"/>
                <c:pt idx="0">
                  <c:v>2531</c:v>
                </c:pt>
                <c:pt idx="1">
                  <c:v>940</c:v>
                </c:pt>
                <c:pt idx="2">
                  <c:v>1518</c:v>
                </c:pt>
                <c:pt idx="3">
                  <c:v>2490</c:v>
                </c:pt>
                <c:pt idx="4">
                  <c:v>95</c:v>
                </c:pt>
                <c:pt idx="5">
                  <c:v>145</c:v>
                </c:pt>
                <c:pt idx="6">
                  <c:v>68</c:v>
                </c:pt>
                <c:pt idx="7">
                  <c:v>138</c:v>
                </c:pt>
                <c:pt idx="8">
                  <c:v>1379</c:v>
                </c:pt>
                <c:pt idx="9">
                  <c:v>522</c:v>
                </c:pt>
                <c:pt idx="10">
                  <c:v>2394</c:v>
                </c:pt>
                <c:pt idx="11">
                  <c:v>26</c:v>
                </c:pt>
              </c:numCache>
            </c:numRef>
          </c:val>
          <c:extLst>
            <c:ext xmlns:c16="http://schemas.microsoft.com/office/drawing/2014/chart" uri="{C3380CC4-5D6E-409C-BE32-E72D297353CC}">
              <c16:uniqueId val="{00000005-428A-4B3B-8A5E-D1B1D95BBCE0}"/>
            </c:ext>
          </c:extLst>
        </c:ser>
        <c: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Sheet1!$J$19:$J$30</c:f>
            </c:numRef>
          </c:val>
          <c:extLst>
            <c:ext xmlns:c16="http://schemas.microsoft.com/office/drawing/2014/chart" uri="{C3380CC4-5D6E-409C-BE32-E72D297353CC}">
              <c16:uniqueId val="{00000006-428A-4B3B-8A5E-D1B1D95BBCE0}"/>
            </c:ext>
          </c:extLst>
        </c:ser>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Sheet1!$K$19:$K$30</c:f>
            </c:numRef>
          </c:val>
          <c:extLst>
            <c:ext xmlns:c16="http://schemas.microsoft.com/office/drawing/2014/chart" uri="{C3380CC4-5D6E-409C-BE32-E72D297353CC}">
              <c16:uniqueId val="{00000007-428A-4B3B-8A5E-D1B1D95BBCE0}"/>
            </c:ext>
          </c:extLst>
        </c:ser>
        <c:ser>
          <c:idx val="8"/>
          <c:order val="8"/>
          <c:tx>
            <c:strRef>
              <c:f>Sheet1!$J$5</c:f>
              <c:strCache>
                <c:ptCount val="1"/>
                <c:pt idx="0">
                  <c:v>Community Health Centre</c:v>
                </c:pt>
              </c:strCache>
            </c:strRef>
          </c:tx>
          <c:spPr>
            <a:solidFill>
              <a:schemeClr val="accent3">
                <a:lumMod val="60000"/>
              </a:schemeClr>
            </a:solidFill>
            <a:ln>
              <a:noFill/>
            </a:ln>
            <a:effectLst/>
          </c:spPr>
          <c:invertIfNegative val="0"/>
          <c:dLbls>
            <c:dLbl>
              <c:idx val="0"/>
              <c:layout>
                <c:manualLayout>
                  <c:x val="-7.8378277693171988E-2"/>
                  <c:y val="3.47868833180368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28A-4B3B-8A5E-D1B1D95BBCE0}"/>
                </c:ext>
              </c:extLst>
            </c:dLbl>
            <c:dLbl>
              <c:idx val="1"/>
              <c:layout>
                <c:manualLayout>
                  <c:x val="-6.5552741343380114E-2"/>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28A-4B3B-8A5E-D1B1D95BBCE0}"/>
                </c:ext>
              </c:extLst>
            </c:dLbl>
            <c:dLbl>
              <c:idx val="2"/>
              <c:layout>
                <c:manualLayout>
                  <c:x val="-6.8402860532222831E-2"/>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28A-4B3B-8A5E-D1B1D95BBCE0}"/>
                </c:ext>
              </c:extLst>
            </c:dLbl>
            <c:dLbl>
              <c:idx val="3"/>
              <c:layout>
                <c:manualLayout>
                  <c:x val="-7.6953218098750678E-2"/>
                  <c:y val="3.0148632208965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28A-4B3B-8A5E-D1B1D95BBCE0}"/>
                </c:ext>
              </c:extLst>
            </c:dLbl>
            <c:dLbl>
              <c:idx val="6"/>
              <c:layout>
                <c:manualLayout>
                  <c:x val="-4.560190702148182E-2"/>
                  <c:y val="4.1744259981644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28A-4B3B-8A5E-D1B1D95BBCE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Sheet1!$L$19:$L$30</c:f>
              <c:numCache>
                <c:formatCode>#,##0_);[Red]\(#,##0\)</c:formatCode>
                <c:ptCount val="12"/>
                <c:pt idx="0">
                  <c:v>212</c:v>
                </c:pt>
                <c:pt idx="1">
                  <c:v>229</c:v>
                </c:pt>
                <c:pt idx="2">
                  <c:v>320</c:v>
                </c:pt>
                <c:pt idx="3">
                  <c:v>401</c:v>
                </c:pt>
                <c:pt idx="4">
                  <c:v>17</c:v>
                </c:pt>
                <c:pt idx="5">
                  <c:v>28</c:v>
                </c:pt>
                <c:pt idx="6">
                  <c:v>9</c:v>
                </c:pt>
                <c:pt idx="7">
                  <c:v>21</c:v>
                </c:pt>
                <c:pt idx="8">
                  <c:v>384</c:v>
                </c:pt>
                <c:pt idx="9">
                  <c:v>160</c:v>
                </c:pt>
                <c:pt idx="10">
                  <c:v>657</c:v>
                </c:pt>
                <c:pt idx="11">
                  <c:v>2</c:v>
                </c:pt>
              </c:numCache>
            </c:numRef>
          </c:val>
          <c:extLst>
            <c:ext xmlns:c16="http://schemas.microsoft.com/office/drawing/2014/chart" uri="{C3380CC4-5D6E-409C-BE32-E72D297353CC}">
              <c16:uniqueId val="{00000008-428A-4B3B-8A5E-D1B1D95BBCE0}"/>
            </c:ext>
          </c:extLst>
        </c:ser>
        <c:ser>
          <c:idx val="9"/>
          <c:order val="9"/>
          <c:tx>
            <c:strRef>
              <c:f>Sheet1!$M$5</c:f>
              <c:strCache>
                <c:ptCount val="1"/>
                <c:pt idx="0">
                  <c:v>Sub Divisional Hospital (SDH)</c:v>
                </c:pt>
              </c:strCache>
            </c:strRef>
          </c:tx>
          <c:spPr>
            <a:solidFill>
              <a:schemeClr val="accent4">
                <a:lumMod val="60000"/>
              </a:schemeClr>
            </a:solidFill>
            <a:ln>
              <a:noFill/>
            </a:ln>
            <a:effectLst/>
          </c:spPr>
          <c:invertIfNegative val="0"/>
          <c:dLbls>
            <c:dLbl>
              <c:idx val="0"/>
              <c:layout>
                <c:manualLayout>
                  <c:x val="-5.9852502965694991E-2"/>
                  <c:y val="3.47868833180368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28A-4B3B-8A5E-D1B1D95BBCE0}"/>
                </c:ext>
              </c:extLst>
            </c:dLbl>
            <c:dLbl>
              <c:idx val="1"/>
              <c:layout>
                <c:manualLayout>
                  <c:x val="-5.2727204993588357E-2"/>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28A-4B3B-8A5E-D1B1D95BBCE0}"/>
                </c:ext>
              </c:extLst>
            </c:dLbl>
            <c:dLbl>
              <c:idx val="2"/>
              <c:layout>
                <c:manualLayout>
                  <c:x val="-5.4152264588009764E-2"/>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28A-4B3B-8A5E-D1B1D95BBCE0}"/>
                </c:ext>
              </c:extLst>
            </c:dLbl>
            <c:dLbl>
              <c:idx val="3"/>
              <c:layout>
                <c:manualLayout>
                  <c:x val="-5.8427443371273688E-2"/>
                  <c:y val="3.0148632208965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28A-4B3B-8A5E-D1B1D95BBCE0}"/>
                </c:ext>
              </c:extLst>
            </c:dLbl>
            <c:dLbl>
              <c:idx val="4"/>
              <c:layout>
                <c:manualLayout>
                  <c:x val="-3.7051549454953876E-2"/>
                  <c:y val="4.40633855361800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28A-4B3B-8A5E-D1B1D95BBCE0}"/>
                </c:ext>
              </c:extLst>
            </c:dLbl>
            <c:dLbl>
              <c:idx val="5"/>
              <c:delete val="1"/>
              <c:extLst>
                <c:ext xmlns:c15="http://schemas.microsoft.com/office/drawing/2012/chart" uri="{CE6537A1-D6FC-4f65-9D91-7224C49458BB}"/>
                <c:ext xmlns:c16="http://schemas.microsoft.com/office/drawing/2014/chart" uri="{C3380CC4-5D6E-409C-BE32-E72D297353CC}">
                  <c16:uniqueId val="{00000021-428A-4B3B-8A5E-D1B1D95BBCE0}"/>
                </c:ext>
              </c:extLst>
            </c:dLbl>
            <c:dLbl>
              <c:idx val="6"/>
              <c:layout>
                <c:manualLayout>
                  <c:x val="-3.562648986053267E-2"/>
                  <c:y val="3.94251344271085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28A-4B3B-8A5E-D1B1D95BBCE0}"/>
                </c:ext>
              </c:extLst>
            </c:dLbl>
            <c:dLbl>
              <c:idx val="7"/>
              <c:delete val="1"/>
              <c:extLst>
                <c:ext xmlns:c15="http://schemas.microsoft.com/office/drawing/2012/chart" uri="{CE6537A1-D6FC-4f65-9D91-7224C49458BB}"/>
                <c:ext xmlns:c16="http://schemas.microsoft.com/office/drawing/2014/chart" uri="{C3380CC4-5D6E-409C-BE32-E72D297353CC}">
                  <c16:uniqueId val="{00000028-428A-4B3B-8A5E-D1B1D95BBCE0}"/>
                </c:ext>
              </c:extLst>
            </c:dLbl>
            <c:dLbl>
              <c:idx val="8"/>
              <c:layout>
                <c:manualLayout>
                  <c:x val="-5.8427443371273584E-2"/>
                  <c:y val="3.94251344271085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428A-4B3B-8A5E-D1B1D95BBCE0}"/>
                </c:ext>
              </c:extLst>
            </c:dLbl>
            <c:dLbl>
              <c:idx val="9"/>
              <c:layout>
                <c:manualLayout>
                  <c:x val="-5.415226458800966E-2"/>
                  <c:y val="3.9425134427108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428A-4B3B-8A5E-D1B1D95BBCE0}"/>
                </c:ext>
              </c:extLst>
            </c:dLbl>
            <c:dLbl>
              <c:idx val="10"/>
              <c:layout>
                <c:manualLayout>
                  <c:x val="-5.9852502965694887E-2"/>
                  <c:y val="4.17442599816442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428A-4B3B-8A5E-D1B1D95BBCE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Sheet1!$M$19:$M$30</c:f>
              <c:numCache>
                <c:formatCode>#,##0_);[Red]\(#,##0\)</c:formatCode>
                <c:ptCount val="12"/>
                <c:pt idx="0">
                  <c:v>150</c:v>
                </c:pt>
                <c:pt idx="1">
                  <c:v>87</c:v>
                </c:pt>
                <c:pt idx="2">
                  <c:v>92</c:v>
                </c:pt>
                <c:pt idx="3">
                  <c:v>91</c:v>
                </c:pt>
                <c:pt idx="4">
                  <c:v>1</c:v>
                </c:pt>
                <c:pt idx="5">
                  <c:v>0</c:v>
                </c:pt>
                <c:pt idx="6">
                  <c:v>2</c:v>
                </c:pt>
                <c:pt idx="7">
                  <c:v>0</c:v>
                </c:pt>
                <c:pt idx="8">
                  <c:v>33</c:v>
                </c:pt>
                <c:pt idx="9">
                  <c:v>42</c:v>
                </c:pt>
                <c:pt idx="10">
                  <c:v>25</c:v>
                </c:pt>
                <c:pt idx="11">
                  <c:v>1</c:v>
                </c:pt>
              </c:numCache>
            </c:numRef>
          </c:val>
          <c:extLst>
            <c:ext xmlns:c16="http://schemas.microsoft.com/office/drawing/2014/chart" uri="{C3380CC4-5D6E-409C-BE32-E72D297353CC}">
              <c16:uniqueId val="{00000009-428A-4B3B-8A5E-D1B1D95BBCE0}"/>
            </c:ext>
          </c:extLst>
        </c:ser>
        <c:ser>
          <c:idx val="10"/>
          <c:order val="10"/>
          <c:tx>
            <c:strRef>
              <c:f>Sheet1!$N$5</c:f>
              <c:strCache>
                <c:ptCount val="1"/>
                <c:pt idx="0">
                  <c:v>District Hospital (DH)</c:v>
                </c:pt>
              </c:strCache>
            </c:strRef>
          </c:tx>
          <c:spPr>
            <a:solidFill>
              <a:schemeClr val="accent4"/>
            </a:solidFill>
            <a:ln>
              <a:noFill/>
            </a:ln>
            <a:effectLst/>
          </c:spPr>
          <c:invertIfNegative val="0"/>
          <c:dLbls>
            <c:dLbl>
              <c:idx val="0"/>
              <c:layout>
                <c:manualLayout>
                  <c:x val="-2.9926251482847548E-2"/>
                  <c:y val="3.47868833180368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28A-4B3B-8A5E-D1B1D95BBCE0}"/>
                </c:ext>
              </c:extLst>
            </c:dLbl>
            <c:dLbl>
              <c:idx val="1"/>
              <c:layout>
                <c:manualLayout>
                  <c:x val="-3.562648986053267E-2"/>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28A-4B3B-8A5E-D1B1D95BBCE0}"/>
                </c:ext>
              </c:extLst>
            </c:dLbl>
            <c:dLbl>
              <c:idx val="2"/>
              <c:layout>
                <c:manualLayout>
                  <c:x val="-2.9926251482847444E-2"/>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28A-4B3B-8A5E-D1B1D95BBCE0}"/>
                </c:ext>
              </c:extLst>
            </c:dLbl>
            <c:dLbl>
              <c:idx val="3"/>
              <c:layout>
                <c:manualLayout>
                  <c:x val="-2.9926251482847548E-2"/>
                  <c:y val="3.0148632208965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28A-4B3B-8A5E-D1B1D95BBCE0}"/>
                </c:ext>
              </c:extLst>
            </c:dLbl>
            <c:dLbl>
              <c:idx val="4"/>
              <c:layout>
                <c:manualLayout>
                  <c:x val="-2.4226013105162217E-2"/>
                  <c:y val="4.40633855361800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28A-4B3B-8A5E-D1B1D95BBCE0}"/>
                </c:ext>
              </c:extLst>
            </c:dLbl>
            <c:dLbl>
              <c:idx val="5"/>
              <c:layout>
                <c:manualLayout>
                  <c:x val="-2.1375893916319604E-2"/>
                  <c:y val="3.71060088725726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28A-4B3B-8A5E-D1B1D95BBCE0}"/>
                </c:ext>
              </c:extLst>
            </c:dLbl>
            <c:dLbl>
              <c:idx val="6"/>
              <c:layout>
                <c:manualLayout>
                  <c:x val="-1.9950834321898193E-2"/>
                  <c:y val="4.1744259981644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28A-4B3B-8A5E-D1B1D95BBCE0}"/>
                </c:ext>
              </c:extLst>
            </c:dLbl>
            <c:dLbl>
              <c:idx val="7"/>
              <c:layout>
                <c:manualLayout>
                  <c:x val="-1.4250595944213069E-3"/>
                  <c:y val="3.9425134427108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28A-4B3B-8A5E-D1B1D95BBCE0}"/>
                </c:ext>
              </c:extLst>
            </c:dLbl>
            <c:dLbl>
              <c:idx val="8"/>
              <c:layout>
                <c:manualLayout>
                  <c:x val="-2.9926251482847339E-2"/>
                  <c:y val="3.94251344271085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428A-4B3B-8A5E-D1B1D95BBCE0}"/>
                </c:ext>
              </c:extLst>
            </c:dLbl>
            <c:dLbl>
              <c:idx val="9"/>
              <c:layout>
                <c:manualLayout>
                  <c:x val="-3.1351311077268858E-2"/>
                  <c:y val="3.9425134427108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428A-4B3B-8A5E-D1B1D95BBCE0}"/>
                </c:ext>
              </c:extLst>
            </c:dLbl>
            <c:dLbl>
              <c:idx val="10"/>
              <c:layout>
                <c:manualLayout>
                  <c:x val="-3.705154945495398E-2"/>
                  <c:y val="4.17442599816442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428A-4B3B-8A5E-D1B1D95BBCE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Sheet1!$N$19:$N$30</c:f>
              <c:numCache>
                <c:formatCode>#,##0_);[Red]\(#,##0\)</c:formatCode>
                <c:ptCount val="12"/>
                <c:pt idx="0">
                  <c:v>22</c:v>
                </c:pt>
                <c:pt idx="1">
                  <c:v>47</c:v>
                </c:pt>
                <c:pt idx="2">
                  <c:v>51</c:v>
                </c:pt>
                <c:pt idx="3">
                  <c:v>23</c:v>
                </c:pt>
                <c:pt idx="4">
                  <c:v>7</c:v>
                </c:pt>
                <c:pt idx="5">
                  <c:v>11</c:v>
                </c:pt>
                <c:pt idx="6">
                  <c:v>12</c:v>
                </c:pt>
                <c:pt idx="7">
                  <c:v>11</c:v>
                </c:pt>
                <c:pt idx="8">
                  <c:v>32</c:v>
                </c:pt>
                <c:pt idx="9">
                  <c:v>22</c:v>
                </c:pt>
                <c:pt idx="10">
                  <c:v>28</c:v>
                </c:pt>
                <c:pt idx="11">
                  <c:v>4</c:v>
                </c:pt>
              </c:numCache>
            </c:numRef>
          </c:val>
          <c:extLst>
            <c:ext xmlns:c16="http://schemas.microsoft.com/office/drawing/2014/chart" uri="{C3380CC4-5D6E-409C-BE32-E72D297353CC}">
              <c16:uniqueId val="{0000000A-428A-4B3B-8A5E-D1B1D95BBCE0}"/>
            </c:ext>
          </c:extLst>
        </c:ser>
        <c:ser>
          <c:idx val="11"/>
          <c:order val="11"/>
          <c:tx>
            <c:strRef>
              <c:f>Sheet1!$O$5</c:f>
              <c:strCache>
                <c:ptCount val="1"/>
                <c:pt idx="0">
                  <c:v>Medical College</c:v>
                </c:pt>
              </c:strCache>
            </c:strRef>
          </c:tx>
          <c:spPr>
            <a:solidFill>
              <a:schemeClr val="accent5">
                <a:lumMod val="20000"/>
                <a:lumOff val="80000"/>
              </a:schemeClr>
            </a:solidFill>
            <a:ln>
              <a:noFill/>
            </a:ln>
            <a:effectLst/>
          </c:spPr>
          <c:invertIfNegative val="0"/>
          <c:dLbls>
            <c:dLbl>
              <c:idx val="0"/>
              <c:layout>
                <c:manualLayout>
                  <c:x val="-5.7002383776852275E-3"/>
                  <c:y val="3.47868833180368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28A-4B3B-8A5E-D1B1D95BBCE0}"/>
                </c:ext>
              </c:extLst>
            </c:dLbl>
            <c:dLbl>
              <c:idx val="1"/>
              <c:layout>
                <c:manualLayout>
                  <c:x val="-8.5503575665280499E-3"/>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28A-4B3B-8A5E-D1B1D95BBCE0}"/>
                </c:ext>
              </c:extLst>
            </c:dLbl>
            <c:dLbl>
              <c:idx val="2"/>
              <c:layout>
                <c:manualLayout>
                  <c:x val="-8.5503575665278417E-3"/>
                  <c:y val="3.2467757763501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28A-4B3B-8A5E-D1B1D95BBCE0}"/>
                </c:ext>
              </c:extLst>
            </c:dLbl>
            <c:dLbl>
              <c:idx val="3"/>
              <c:layout>
                <c:manualLayout>
                  <c:x val="-5.7002383776854366E-3"/>
                  <c:y val="3.0148632208965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28A-4B3B-8A5E-D1B1D95BBCE0}"/>
                </c:ext>
              </c:extLst>
            </c:dLbl>
            <c:dLbl>
              <c:idx val="4"/>
              <c:layout>
                <c:manualLayout>
                  <c:x val="-5.7002383776854366E-3"/>
                  <c:y val="4.40637507528027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28A-4B3B-8A5E-D1B1D95BBCE0}"/>
                </c:ext>
              </c:extLst>
            </c:dLbl>
            <c:dLbl>
              <c:idx val="5"/>
              <c:layout>
                <c:manualLayout>
                  <c:x val="-7.1252979721065342E-3"/>
                  <c:y val="3.71060088725726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28A-4B3B-8A5E-D1B1D95BBCE0}"/>
                </c:ext>
              </c:extLst>
            </c:dLbl>
            <c:dLbl>
              <c:idx val="6"/>
              <c:layout>
                <c:manualLayout>
                  <c:x val="-7.1252979721067432E-3"/>
                  <c:y val="4.17442599816442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28A-4B3B-8A5E-D1B1D95BBCE0}"/>
                </c:ext>
              </c:extLst>
            </c:dLbl>
            <c:dLbl>
              <c:idx val="7"/>
              <c:delete val="1"/>
              <c:extLst>
                <c:ext xmlns:c15="http://schemas.microsoft.com/office/drawing/2012/chart" uri="{CE6537A1-D6FC-4f65-9D91-7224C49458BB}"/>
                <c:ext xmlns:c16="http://schemas.microsoft.com/office/drawing/2014/chart" uri="{C3380CC4-5D6E-409C-BE32-E72D297353CC}">
                  <c16:uniqueId val="{00000026-428A-4B3B-8A5E-D1B1D95BBCE0}"/>
                </c:ext>
              </c:extLst>
            </c:dLbl>
            <c:dLbl>
              <c:idx val="8"/>
              <c:layout>
                <c:manualLayout>
                  <c:x val="-7.1252979721065342E-3"/>
                  <c:y val="3.94251344271085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428A-4B3B-8A5E-D1B1D95BBCE0}"/>
                </c:ext>
              </c:extLst>
            </c:dLbl>
            <c:dLbl>
              <c:idx val="9"/>
              <c:layout>
                <c:manualLayout>
                  <c:x val="-8.5503575665278417E-3"/>
                  <c:y val="3.4786883318036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428A-4B3B-8A5E-D1B1D95BBCE0}"/>
                </c:ext>
              </c:extLst>
            </c:dLbl>
            <c:dLbl>
              <c:idx val="10"/>
              <c:layout>
                <c:manualLayout>
                  <c:x val="-7.1252979721067432E-3"/>
                  <c:y val="4.17442599816442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428A-4B3B-8A5E-D1B1D95BBCE0}"/>
                </c:ext>
              </c:extLst>
            </c:dLbl>
            <c:dLbl>
              <c:idx val="11"/>
              <c:delete val="1"/>
              <c:extLst>
                <c:ext xmlns:c15="http://schemas.microsoft.com/office/drawing/2012/chart" uri="{CE6537A1-D6FC-4f65-9D91-7224C49458BB}"/>
                <c:ext xmlns:c16="http://schemas.microsoft.com/office/drawing/2014/chart" uri="{C3380CC4-5D6E-409C-BE32-E72D297353CC}">
                  <c16:uniqueId val="{00000032-428A-4B3B-8A5E-D1B1D95BBCE0}"/>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Sheet1!$C$19:$C$30</c:f>
              <c:strCache>
                <c:ptCount val="12"/>
                <c:pt idx="0">
                  <c:v>Karnataka</c:v>
                </c:pt>
                <c:pt idx="1">
                  <c:v>Kerala</c:v>
                </c:pt>
                <c:pt idx="2">
                  <c:v>Madhya Pradesh</c:v>
                </c:pt>
                <c:pt idx="3">
                  <c:v>Maharashtra</c:v>
                </c:pt>
                <c:pt idx="4">
                  <c:v>Manipur</c:v>
                </c:pt>
                <c:pt idx="5">
                  <c:v>Meghalaya</c:v>
                </c:pt>
                <c:pt idx="6">
                  <c:v>Mizoram</c:v>
                </c:pt>
                <c:pt idx="7">
                  <c:v>Nagaland</c:v>
                </c:pt>
                <c:pt idx="8">
                  <c:v>Odisha</c:v>
                </c:pt>
                <c:pt idx="9">
                  <c:v>Punjab</c:v>
                </c:pt>
                <c:pt idx="10">
                  <c:v>Rajasthan</c:v>
                </c:pt>
                <c:pt idx="11">
                  <c:v>Sikkim</c:v>
                </c:pt>
              </c:strCache>
            </c:strRef>
          </c:cat>
          <c:val>
            <c:numRef>
              <c:f>Sheet1!$O$19:$O$30</c:f>
              <c:numCache>
                <c:formatCode>#,##0_);[Red]\(#,##0\)</c:formatCode>
                <c:ptCount val="12"/>
                <c:pt idx="0">
                  <c:v>21</c:v>
                </c:pt>
                <c:pt idx="1">
                  <c:v>8</c:v>
                </c:pt>
                <c:pt idx="2">
                  <c:v>10</c:v>
                </c:pt>
                <c:pt idx="3">
                  <c:v>23</c:v>
                </c:pt>
                <c:pt idx="4">
                  <c:v>2</c:v>
                </c:pt>
                <c:pt idx="5">
                  <c:v>1</c:v>
                </c:pt>
                <c:pt idx="6">
                  <c:v>1</c:v>
                </c:pt>
                <c:pt idx="7">
                  <c:v>0</c:v>
                </c:pt>
                <c:pt idx="8">
                  <c:v>7</c:v>
                </c:pt>
                <c:pt idx="9">
                  <c:v>3</c:v>
                </c:pt>
                <c:pt idx="10">
                  <c:v>39</c:v>
                </c:pt>
                <c:pt idx="11">
                  <c:v>0</c:v>
                </c:pt>
              </c:numCache>
            </c:numRef>
          </c:val>
          <c:extLst>
            <c:ext xmlns:c16="http://schemas.microsoft.com/office/drawing/2014/chart" uri="{C3380CC4-5D6E-409C-BE32-E72D297353CC}">
              <c16:uniqueId val="{0000000B-428A-4B3B-8A5E-D1B1D95BBCE0}"/>
            </c:ext>
          </c:extLst>
        </c:ser>
        <c:dLbls>
          <c:dLblPos val="ctr"/>
          <c:showLegendKey val="0"/>
          <c:showVal val="1"/>
          <c:showCatName val="0"/>
          <c:showSerName val="0"/>
          <c:showPercent val="0"/>
          <c:showBubbleSize val="0"/>
        </c:dLbls>
        <c:gapWidth val="100"/>
        <c:overlap val="100"/>
        <c:axId val="1519083600"/>
        <c:axId val="1519087760"/>
      </c:barChart>
      <c:catAx>
        <c:axId val="1519083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519087760"/>
        <c:crosses val="autoZero"/>
        <c:auto val="1"/>
        <c:lblAlgn val="ctr"/>
        <c:lblOffset val="100"/>
        <c:noMultiLvlLbl val="0"/>
      </c:catAx>
      <c:valAx>
        <c:axId val="151908776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19083600"/>
        <c:crosses val="autoZero"/>
        <c:crossBetween val="between"/>
      </c:valAx>
      <c:spPr>
        <a:noFill/>
        <a:ln>
          <a:noFill/>
        </a:ln>
        <a:effectLst/>
      </c:spPr>
    </c:plotArea>
    <c:legend>
      <c:legendPos val="b"/>
      <c:layout>
        <c:manualLayout>
          <c:xMode val="edge"/>
          <c:yMode val="edge"/>
          <c:x val="4.9999955116233244E-2"/>
          <c:y val="0.96301104305502239"/>
          <c:w val="0.89999997755811667"/>
          <c:h val="3.6988956944977558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52691701934087"/>
          <c:y val="2.5423116546518024E-2"/>
          <c:w val="0.80079742744202476"/>
          <c:h val="0.93540326394963857"/>
        </c:manualLayout>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Sheet1!$D$31:$D$42</c:f>
            </c:numRef>
          </c:val>
          <c:extLst>
            <c:ext xmlns:c16="http://schemas.microsoft.com/office/drawing/2014/chart" uri="{C3380CC4-5D6E-409C-BE32-E72D297353CC}">
              <c16:uniqueId val="{00000000-10EF-406E-B500-0ADCDE9A0625}"/>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Sheet1!$E$31:$E$42</c:f>
            </c:numRef>
          </c:val>
          <c:extLst>
            <c:ext xmlns:c16="http://schemas.microsoft.com/office/drawing/2014/chart" uri="{C3380CC4-5D6E-409C-BE32-E72D297353CC}">
              <c16:uniqueId val="{00000001-10EF-406E-B500-0ADCDE9A0625}"/>
            </c:ext>
          </c:extLst>
        </c:ser>
        <c:ser>
          <c:idx val="2"/>
          <c:order val="2"/>
          <c:tx>
            <c:strRef>
              <c:f>Sheet1!$D$5</c:f>
              <c:strCache>
                <c:ptCount val="1"/>
                <c:pt idx="0">
                  <c:v>Sub Centre</c:v>
                </c:pt>
              </c:strCache>
            </c:strRef>
          </c:tx>
          <c:spPr>
            <a:solidFill>
              <a:schemeClr val="accent3"/>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27-10EF-406E-B500-0ADCDE9A062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Sheet1!$F$31:$F$42</c:f>
              <c:numCache>
                <c:formatCode>#,##0_);[Red]\(#,##0\)</c:formatCode>
                <c:ptCount val="12"/>
                <c:pt idx="0">
                  <c:v>8713</c:v>
                </c:pt>
                <c:pt idx="1">
                  <c:v>5000</c:v>
                </c:pt>
                <c:pt idx="2">
                  <c:v>999</c:v>
                </c:pt>
                <c:pt idx="3">
                  <c:v>20778</c:v>
                </c:pt>
                <c:pt idx="4">
                  <c:v>1843</c:v>
                </c:pt>
                <c:pt idx="5">
                  <c:v>10357</c:v>
                </c:pt>
                <c:pt idx="6">
                  <c:v>124</c:v>
                </c:pt>
                <c:pt idx="7">
                  <c:v>0</c:v>
                </c:pt>
                <c:pt idx="8">
                  <c:v>97</c:v>
                </c:pt>
                <c:pt idx="9">
                  <c:v>289</c:v>
                </c:pt>
                <c:pt idx="10">
                  <c:v>7</c:v>
                </c:pt>
                <c:pt idx="11">
                  <c:v>81</c:v>
                </c:pt>
              </c:numCache>
            </c:numRef>
          </c:val>
          <c:extLst>
            <c:ext xmlns:c16="http://schemas.microsoft.com/office/drawing/2014/chart" uri="{C3380CC4-5D6E-409C-BE32-E72D297353CC}">
              <c16:uniqueId val="{00000002-10EF-406E-B500-0ADCDE9A0625}"/>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Sheet1!$G$31:$G$42</c:f>
            </c:numRef>
          </c:val>
          <c:extLst>
            <c:ext xmlns:c16="http://schemas.microsoft.com/office/drawing/2014/chart" uri="{C3380CC4-5D6E-409C-BE32-E72D297353CC}">
              <c16:uniqueId val="{00000003-10EF-406E-B500-0ADCDE9A0625}"/>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Sheet1!$H$31:$H$42</c:f>
            </c:numRef>
          </c:val>
          <c:extLst>
            <c:ext xmlns:c16="http://schemas.microsoft.com/office/drawing/2014/chart" uri="{C3380CC4-5D6E-409C-BE32-E72D297353CC}">
              <c16:uniqueId val="{00000004-10EF-406E-B500-0ADCDE9A0625}"/>
            </c:ext>
          </c:extLst>
        </c:ser>
        <c:ser>
          <c:idx val="5"/>
          <c:order val="5"/>
          <c:tx>
            <c:strRef>
              <c:f>Sheet1!$G$5</c:f>
              <c:strCache>
                <c:ptCount val="1"/>
                <c:pt idx="0">
                  <c:v>Primary Health Centre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Sheet1!$I$31:$I$42</c:f>
              <c:numCache>
                <c:formatCode>#,##0_);[Red]\(#,##0\)</c:formatCode>
                <c:ptCount val="12"/>
                <c:pt idx="0">
                  <c:v>1886</c:v>
                </c:pt>
                <c:pt idx="1">
                  <c:v>863</c:v>
                </c:pt>
                <c:pt idx="2">
                  <c:v>116</c:v>
                </c:pt>
                <c:pt idx="3">
                  <c:v>3516</c:v>
                </c:pt>
                <c:pt idx="4">
                  <c:v>287</c:v>
                </c:pt>
                <c:pt idx="5">
                  <c:v>1369</c:v>
                </c:pt>
                <c:pt idx="6">
                  <c:v>27</c:v>
                </c:pt>
                <c:pt idx="7">
                  <c:v>42</c:v>
                </c:pt>
                <c:pt idx="8">
                  <c:v>14</c:v>
                </c:pt>
                <c:pt idx="9">
                  <c:v>32</c:v>
                </c:pt>
                <c:pt idx="10">
                  <c:v>4</c:v>
                </c:pt>
                <c:pt idx="11">
                  <c:v>39</c:v>
                </c:pt>
              </c:numCache>
            </c:numRef>
          </c:val>
          <c:extLst>
            <c:ext xmlns:c16="http://schemas.microsoft.com/office/drawing/2014/chart" uri="{C3380CC4-5D6E-409C-BE32-E72D297353CC}">
              <c16:uniqueId val="{00000005-10EF-406E-B500-0ADCDE9A0625}"/>
            </c:ext>
          </c:extLst>
        </c:ser>
        <c: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Sheet1!$J$31:$J$42</c:f>
            </c:numRef>
          </c:val>
          <c:extLst>
            <c:ext xmlns:c16="http://schemas.microsoft.com/office/drawing/2014/chart" uri="{C3380CC4-5D6E-409C-BE32-E72D297353CC}">
              <c16:uniqueId val="{00000006-10EF-406E-B500-0ADCDE9A0625}"/>
            </c:ext>
          </c:extLst>
        </c:ser>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Sheet1!$K$31:$K$42</c:f>
            </c:numRef>
          </c:val>
          <c:extLst>
            <c:ext xmlns:c16="http://schemas.microsoft.com/office/drawing/2014/chart" uri="{C3380CC4-5D6E-409C-BE32-E72D297353CC}">
              <c16:uniqueId val="{00000007-10EF-406E-B500-0ADCDE9A0625}"/>
            </c:ext>
          </c:extLst>
        </c:ser>
        <c:ser>
          <c:idx val="8"/>
          <c:order val="8"/>
          <c:tx>
            <c:strRef>
              <c:f>Sheet1!$J$5</c:f>
              <c:strCache>
                <c:ptCount val="1"/>
                <c:pt idx="0">
                  <c:v>Community Health Centre</c:v>
                </c:pt>
              </c:strCache>
            </c:strRef>
          </c:tx>
          <c:spPr>
            <a:solidFill>
              <a:schemeClr val="accent3">
                <a:lumMod val="60000"/>
              </a:schemeClr>
            </a:solidFill>
            <a:ln>
              <a:noFill/>
            </a:ln>
            <a:effectLst/>
          </c:spPr>
          <c:invertIfNegative val="0"/>
          <c:dLbls>
            <c:dLbl>
              <c:idx val="1"/>
              <c:layout>
                <c:manualLayout>
                  <c:x val="-8.1228396882014386E-2"/>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EF-406E-B500-0ADCDE9A0625}"/>
                </c:ext>
              </c:extLst>
            </c:dLbl>
            <c:dLbl>
              <c:idx val="2"/>
              <c:layout>
                <c:manualLayout>
                  <c:x val="-6.4127681748958804E-2"/>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EF-406E-B500-0ADCDE9A0625}"/>
                </c:ext>
              </c:extLst>
            </c:dLbl>
            <c:dLbl>
              <c:idx val="3"/>
              <c:layout>
                <c:manualLayout>
                  <c:x val="-6.4127681748958804E-2"/>
                  <c:y val="3.92902710264369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0EF-406E-B500-0ADCDE9A0625}"/>
                </c:ext>
              </c:extLst>
            </c:dLbl>
            <c:dLbl>
              <c:idx val="5"/>
              <c:layout>
                <c:manualLayout>
                  <c:x val="-8.1228396882014706E-2"/>
                  <c:y val="3.69792605967718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0EF-406E-B500-0ADCDE9A062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Sheet1!$L$31:$L$42</c:f>
              <c:numCache>
                <c:formatCode>#,##0_);[Red]\(#,##0\)</c:formatCode>
                <c:ptCount val="12"/>
                <c:pt idx="0">
                  <c:v>400</c:v>
                </c:pt>
                <c:pt idx="1">
                  <c:v>95</c:v>
                </c:pt>
                <c:pt idx="2">
                  <c:v>22</c:v>
                </c:pt>
                <c:pt idx="3">
                  <c:v>765</c:v>
                </c:pt>
                <c:pt idx="4">
                  <c:v>72</c:v>
                </c:pt>
                <c:pt idx="5">
                  <c:v>348</c:v>
                </c:pt>
                <c:pt idx="6">
                  <c:v>4</c:v>
                </c:pt>
                <c:pt idx="7">
                  <c:v>2</c:v>
                </c:pt>
                <c:pt idx="8">
                  <c:v>4</c:v>
                </c:pt>
                <c:pt idx="9">
                  <c:v>7</c:v>
                </c:pt>
                <c:pt idx="10">
                  <c:v>3</c:v>
                </c:pt>
                <c:pt idx="11">
                  <c:v>4</c:v>
                </c:pt>
              </c:numCache>
            </c:numRef>
          </c:val>
          <c:extLst>
            <c:ext xmlns:c16="http://schemas.microsoft.com/office/drawing/2014/chart" uri="{C3380CC4-5D6E-409C-BE32-E72D297353CC}">
              <c16:uniqueId val="{00000008-10EF-406E-B500-0ADCDE9A0625}"/>
            </c:ext>
          </c:extLst>
        </c:ser>
        <c:ser>
          <c:idx val="9"/>
          <c:order val="9"/>
          <c:tx>
            <c:strRef>
              <c:f>Sheet1!$M$5</c:f>
              <c:strCache>
                <c:ptCount val="1"/>
                <c:pt idx="0">
                  <c:v>Sub Divisional Hospital (SDH)</c:v>
                </c:pt>
              </c:strCache>
            </c:strRef>
          </c:tx>
          <c:spPr>
            <a:solidFill>
              <a:schemeClr val="accent4">
                <a:lumMod val="60000"/>
              </a:schemeClr>
            </a:solidFill>
            <a:ln>
              <a:noFill/>
            </a:ln>
            <a:effectLst/>
          </c:spPr>
          <c:invertIfNegative val="0"/>
          <c:dLbls>
            <c:dLbl>
              <c:idx val="1"/>
              <c:layout>
                <c:manualLayout>
                  <c:x val="-5.9852502965694991E-2"/>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0EF-406E-B500-0ADCDE9A0625}"/>
                </c:ext>
              </c:extLst>
            </c:dLbl>
            <c:dLbl>
              <c:idx val="2"/>
              <c:layout>
                <c:manualLayout>
                  <c:x val="-4.7026966615903228E-2"/>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0EF-406E-B500-0ADCDE9A0625}"/>
                </c:ext>
              </c:extLst>
            </c:dLbl>
            <c:dLbl>
              <c:idx val="3"/>
              <c:delete val="1"/>
              <c:extLst>
                <c:ext xmlns:c15="http://schemas.microsoft.com/office/drawing/2012/chart" uri="{CE6537A1-D6FC-4f65-9D91-7224C49458BB}"/>
                <c:ext xmlns:c16="http://schemas.microsoft.com/office/drawing/2014/chart" uri="{C3380CC4-5D6E-409C-BE32-E72D297353CC}">
                  <c16:uniqueId val="{00000019-10EF-406E-B500-0ADCDE9A0625}"/>
                </c:ext>
              </c:extLst>
            </c:dLbl>
            <c:dLbl>
              <c:idx val="4"/>
              <c:layout>
                <c:manualLayout>
                  <c:x val="-4.4176847427060406E-2"/>
                  <c:y val="4.16014634397568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0EF-406E-B500-0ADCDE9A0625}"/>
                </c:ext>
              </c:extLst>
            </c:dLbl>
            <c:dLbl>
              <c:idx val="5"/>
              <c:layout>
                <c:manualLayout>
                  <c:x val="-5.5577324182431075E-2"/>
                  <c:y val="3.69790786131171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0EF-406E-B500-0ADCDE9A0625}"/>
                </c:ext>
              </c:extLst>
            </c:dLbl>
            <c:dLbl>
              <c:idx val="6"/>
              <c:delete val="1"/>
              <c:extLst>
                <c:ext xmlns:c15="http://schemas.microsoft.com/office/drawing/2012/chart" uri="{CE6537A1-D6FC-4f65-9D91-7224C49458BB}"/>
                <c:ext xmlns:c16="http://schemas.microsoft.com/office/drawing/2014/chart" uri="{C3380CC4-5D6E-409C-BE32-E72D297353CC}">
                  <c16:uniqueId val="{00000022-10EF-406E-B500-0ADCDE9A0625}"/>
                </c:ext>
              </c:extLst>
            </c:dLbl>
            <c:dLbl>
              <c:idx val="9"/>
              <c:delete val="1"/>
              <c:extLst>
                <c:ext xmlns:c15="http://schemas.microsoft.com/office/drawing/2012/chart" uri="{CE6537A1-D6FC-4f65-9D91-7224C49458BB}"/>
                <c:ext xmlns:c16="http://schemas.microsoft.com/office/drawing/2014/chart" uri="{C3380CC4-5D6E-409C-BE32-E72D297353CC}">
                  <c16:uniqueId val="{00000025-10EF-406E-B500-0ADCDE9A062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Sheet1!$M$31:$M$42</c:f>
              <c:numCache>
                <c:formatCode>#,##0_);[Red]\(#,##0\)</c:formatCode>
                <c:ptCount val="12"/>
                <c:pt idx="0">
                  <c:v>282</c:v>
                </c:pt>
                <c:pt idx="1">
                  <c:v>37</c:v>
                </c:pt>
                <c:pt idx="2">
                  <c:v>12</c:v>
                </c:pt>
                <c:pt idx="3">
                  <c:v>0</c:v>
                </c:pt>
                <c:pt idx="4">
                  <c:v>19</c:v>
                </c:pt>
                <c:pt idx="5">
                  <c:v>60</c:v>
                </c:pt>
                <c:pt idx="6">
                  <c:v>0</c:v>
                </c:pt>
                <c:pt idx="7">
                  <c:v>1</c:v>
                </c:pt>
                <c:pt idx="8">
                  <c:v>1</c:v>
                </c:pt>
                <c:pt idx="9">
                  <c:v>0</c:v>
                </c:pt>
                <c:pt idx="10">
                  <c:v>2</c:v>
                </c:pt>
                <c:pt idx="11">
                  <c:v>3</c:v>
                </c:pt>
              </c:numCache>
            </c:numRef>
          </c:val>
          <c:extLst>
            <c:ext xmlns:c16="http://schemas.microsoft.com/office/drawing/2014/chart" uri="{C3380CC4-5D6E-409C-BE32-E72D297353CC}">
              <c16:uniqueId val="{00000009-10EF-406E-B500-0ADCDE9A0625}"/>
            </c:ext>
          </c:extLst>
        </c:ser>
        <c:ser>
          <c:idx val="10"/>
          <c:order val="10"/>
          <c:tx>
            <c:strRef>
              <c:f>Sheet1!$N$5</c:f>
              <c:strCache>
                <c:ptCount val="1"/>
                <c:pt idx="0">
                  <c:v>District Hospital (DH)</c:v>
                </c:pt>
              </c:strCache>
            </c:strRef>
          </c:tx>
          <c:spPr>
            <a:solidFill>
              <a:schemeClr val="accent4"/>
            </a:solidFill>
            <a:ln>
              <a:noFill/>
            </a:ln>
            <a:effectLst/>
          </c:spPr>
          <c:invertIfNegative val="0"/>
          <c:dLbls>
            <c:dLbl>
              <c:idx val="0"/>
              <c:layout>
                <c:manualLayout>
                  <c:x val="-2.9926251482847444E-2"/>
                  <c:y val="4.16014634397567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EF-406E-B500-0ADCDE9A0625}"/>
                </c:ext>
              </c:extLst>
            </c:dLbl>
            <c:dLbl>
              <c:idx val="1"/>
              <c:layout>
                <c:manualLayout>
                  <c:x val="-3.1351311077268962E-2"/>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EF-406E-B500-0ADCDE9A0625}"/>
                </c:ext>
              </c:extLst>
            </c:dLbl>
            <c:dLbl>
              <c:idx val="2"/>
              <c:layout>
                <c:manualLayout>
                  <c:x val="-2.9926251482847652E-2"/>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0EF-406E-B500-0ADCDE9A0625}"/>
                </c:ext>
              </c:extLst>
            </c:dLbl>
            <c:dLbl>
              <c:idx val="3"/>
              <c:layout>
                <c:manualLayout>
                  <c:x val="-4.2751787832639207E-2"/>
                  <c:y val="3.92906349937461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0EF-406E-B500-0ADCDE9A0625}"/>
                </c:ext>
              </c:extLst>
            </c:dLbl>
            <c:dLbl>
              <c:idx val="4"/>
              <c:layout>
                <c:manualLayout>
                  <c:x val="-2.5651072699583732E-2"/>
                  <c:y val="4.16014634397568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0EF-406E-B500-0ADCDE9A0625}"/>
                </c:ext>
              </c:extLst>
            </c:dLbl>
            <c:dLbl>
              <c:idx val="5"/>
              <c:layout>
                <c:manualLayout>
                  <c:x val="-3.1351311077268858E-2"/>
                  <c:y val="3.69790786131171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0EF-406E-B500-0ADCDE9A0625}"/>
                </c:ext>
              </c:extLst>
            </c:dLbl>
            <c:dLbl>
              <c:idx val="9"/>
              <c:layout>
                <c:manualLayout>
                  <c:x val="-5.7002383776852275E-3"/>
                  <c:y val="3.69792605967717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0EF-406E-B500-0ADCDE9A062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Sheet1!$N$31:$N$42</c:f>
              <c:numCache>
                <c:formatCode>#,##0_);[Red]\(#,##0\)</c:formatCode>
                <c:ptCount val="12"/>
                <c:pt idx="0">
                  <c:v>20</c:v>
                </c:pt>
                <c:pt idx="1">
                  <c:v>5</c:v>
                </c:pt>
                <c:pt idx="2">
                  <c:v>7</c:v>
                </c:pt>
                <c:pt idx="3">
                  <c:v>168</c:v>
                </c:pt>
                <c:pt idx="4">
                  <c:v>13</c:v>
                </c:pt>
                <c:pt idx="5">
                  <c:v>18</c:v>
                </c:pt>
                <c:pt idx="6">
                  <c:v>3</c:v>
                </c:pt>
                <c:pt idx="7">
                  <c:v>1</c:v>
                </c:pt>
                <c:pt idx="8">
                  <c:v>2</c:v>
                </c:pt>
                <c:pt idx="9">
                  <c:v>2</c:v>
                </c:pt>
                <c:pt idx="10">
                  <c:v>1</c:v>
                </c:pt>
                <c:pt idx="11">
                  <c:v>5</c:v>
                </c:pt>
              </c:numCache>
            </c:numRef>
          </c:val>
          <c:extLst>
            <c:ext xmlns:c16="http://schemas.microsoft.com/office/drawing/2014/chart" uri="{C3380CC4-5D6E-409C-BE32-E72D297353CC}">
              <c16:uniqueId val="{0000000A-10EF-406E-B500-0ADCDE9A0625}"/>
            </c:ext>
          </c:extLst>
        </c:ser>
        <c:ser>
          <c:idx val="11"/>
          <c:order val="11"/>
          <c:tx>
            <c:strRef>
              <c:f>Sheet1!$O$5</c:f>
              <c:strCache>
                <c:ptCount val="1"/>
                <c:pt idx="0">
                  <c:v>Medical College</c:v>
                </c:pt>
              </c:strCache>
            </c:strRef>
          </c:tx>
          <c:spPr>
            <a:solidFill>
              <a:schemeClr val="accent5">
                <a:lumMod val="20000"/>
                <a:lumOff val="80000"/>
              </a:schemeClr>
            </a:solidFill>
            <a:ln>
              <a:noFill/>
            </a:ln>
            <a:effectLst/>
          </c:spPr>
          <c:invertIfNegative val="0"/>
          <c:dLbls>
            <c:dLbl>
              <c:idx val="0"/>
              <c:layout>
                <c:manualLayout>
                  <c:x val="-4.2751787832641299E-3"/>
                  <c:y val="3.92902710264369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EF-406E-B500-0ADCDE9A0625}"/>
                </c:ext>
              </c:extLst>
            </c:dLbl>
            <c:dLbl>
              <c:idx val="1"/>
              <c:layout>
                <c:manualLayout>
                  <c:x val="-8.5503575665280499E-3"/>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EF-406E-B500-0ADCDE9A0625}"/>
                </c:ext>
              </c:extLst>
            </c:dLbl>
            <c:dLbl>
              <c:idx val="2"/>
              <c:layout>
                <c:manualLayout>
                  <c:x val="-4.2751787832641299E-3"/>
                  <c:y val="3.0045501373157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EF-406E-B500-0ADCDE9A0625}"/>
                </c:ext>
              </c:extLst>
            </c:dLbl>
            <c:dLbl>
              <c:idx val="3"/>
              <c:layout>
                <c:manualLayout>
                  <c:x val="-8.2403229476785446E-3"/>
                  <c:y val="4.16018274070659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0EF-406E-B500-0ADCDE9A0625}"/>
                </c:ext>
              </c:extLst>
            </c:dLbl>
            <c:dLbl>
              <c:idx val="4"/>
              <c:layout>
                <c:manualLayout>
                  <c:x val="-8.5503575665278417E-3"/>
                  <c:y val="4.16014634397568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0EF-406E-B500-0ADCDE9A0625}"/>
                </c:ext>
              </c:extLst>
            </c:dLbl>
            <c:dLbl>
              <c:idx val="5"/>
              <c:layout>
                <c:manualLayout>
                  <c:x val="-8.5503575665278417E-3"/>
                  <c:y val="3.69790786131171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EF-406E-B500-0ADCDE9A0625}"/>
                </c:ext>
              </c:extLst>
            </c:dLbl>
            <c:dLbl>
              <c:idx val="6"/>
              <c:delete val="1"/>
              <c:extLst>
                <c:ext xmlns:c15="http://schemas.microsoft.com/office/drawing/2012/chart" uri="{CE6537A1-D6FC-4f65-9D91-7224C49458BB}"/>
                <c:ext xmlns:c16="http://schemas.microsoft.com/office/drawing/2014/chart" uri="{C3380CC4-5D6E-409C-BE32-E72D297353CC}">
                  <c16:uniqueId val="{00000021-10EF-406E-B500-0ADCDE9A0625}"/>
                </c:ext>
              </c:extLst>
            </c:dLbl>
            <c:dLbl>
              <c:idx val="9"/>
              <c:delete val="1"/>
              <c:extLst>
                <c:ext xmlns:c15="http://schemas.microsoft.com/office/drawing/2012/chart" uri="{CE6537A1-D6FC-4f65-9D91-7224C49458BB}"/>
                <c:ext xmlns:c16="http://schemas.microsoft.com/office/drawing/2014/chart" uri="{C3380CC4-5D6E-409C-BE32-E72D297353CC}">
                  <c16:uniqueId val="{00000023-10EF-406E-B500-0ADCDE9A0625}"/>
                </c:ext>
              </c:extLst>
            </c:dLbl>
            <c:dLbl>
              <c:idx val="10"/>
              <c:delete val="1"/>
              <c:extLst>
                <c:ext xmlns:c15="http://schemas.microsoft.com/office/drawing/2012/chart" uri="{CE6537A1-D6FC-4f65-9D91-7224C49458BB}"/>
                <c:ext xmlns:c16="http://schemas.microsoft.com/office/drawing/2014/chart" uri="{C3380CC4-5D6E-409C-BE32-E72D297353CC}">
                  <c16:uniqueId val="{00000026-10EF-406E-B500-0ADCDE9A062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Sheet1!$C$31:$C$42</c:f>
              <c:strCache>
                <c:ptCount val="12"/>
                <c:pt idx="0">
                  <c:v>Tamil Nadu</c:v>
                </c:pt>
                <c:pt idx="1">
                  <c:v>Telangana</c:v>
                </c:pt>
                <c:pt idx="2">
                  <c:v>Tripura</c:v>
                </c:pt>
                <c:pt idx="3">
                  <c:v>Uttar Pradesh</c:v>
                </c:pt>
                <c:pt idx="4">
                  <c:v>Uttrakhand</c:v>
                </c:pt>
                <c:pt idx="5">
                  <c:v>West Bengal</c:v>
                </c:pt>
                <c:pt idx="6">
                  <c:v>A&amp;N Islands</c:v>
                </c:pt>
                <c:pt idx="7">
                  <c:v>Chandigarh</c:v>
                </c:pt>
                <c:pt idx="8">
                  <c:v>D &amp; N Haveli &amp; Daman &amp; diu</c:v>
                </c:pt>
                <c:pt idx="9">
                  <c:v>Ladakh</c:v>
                </c:pt>
                <c:pt idx="10">
                  <c:v>Lakshadweep</c:v>
                </c:pt>
                <c:pt idx="11">
                  <c:v>Puducherry</c:v>
                </c:pt>
              </c:strCache>
            </c:strRef>
          </c:cat>
          <c:val>
            <c:numRef>
              <c:f>Sheet1!$O$31:$O$42</c:f>
              <c:numCache>
                <c:formatCode>#,##0_);[Red]\(#,##0\)</c:formatCode>
                <c:ptCount val="12"/>
                <c:pt idx="0">
                  <c:v>40</c:v>
                </c:pt>
                <c:pt idx="1">
                  <c:v>9</c:v>
                </c:pt>
                <c:pt idx="2">
                  <c:v>2</c:v>
                </c:pt>
                <c:pt idx="3">
                  <c:v>20</c:v>
                </c:pt>
                <c:pt idx="4">
                  <c:v>3</c:v>
                </c:pt>
                <c:pt idx="5">
                  <c:v>18</c:v>
                </c:pt>
                <c:pt idx="6">
                  <c:v>0</c:v>
                </c:pt>
                <c:pt idx="7">
                  <c:v>2</c:v>
                </c:pt>
                <c:pt idx="8">
                  <c:v>1</c:v>
                </c:pt>
                <c:pt idx="9">
                  <c:v>0</c:v>
                </c:pt>
                <c:pt idx="10">
                  <c:v>0</c:v>
                </c:pt>
                <c:pt idx="11">
                  <c:v>2</c:v>
                </c:pt>
              </c:numCache>
            </c:numRef>
          </c:val>
          <c:extLst>
            <c:ext xmlns:c16="http://schemas.microsoft.com/office/drawing/2014/chart" uri="{C3380CC4-5D6E-409C-BE32-E72D297353CC}">
              <c16:uniqueId val="{0000000B-10EF-406E-B500-0ADCDE9A0625}"/>
            </c:ext>
          </c:extLst>
        </c:ser>
        <c:dLbls>
          <c:dLblPos val="ctr"/>
          <c:showLegendKey val="0"/>
          <c:showVal val="1"/>
          <c:showCatName val="0"/>
          <c:showSerName val="0"/>
          <c:showPercent val="0"/>
          <c:showBubbleSize val="0"/>
        </c:dLbls>
        <c:gapWidth val="100"/>
        <c:overlap val="100"/>
        <c:axId val="1519083600"/>
        <c:axId val="1519087760"/>
      </c:barChart>
      <c:catAx>
        <c:axId val="1519083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519087760"/>
        <c:crosses val="autoZero"/>
        <c:auto val="1"/>
        <c:lblAlgn val="ctr"/>
        <c:lblOffset val="100"/>
        <c:noMultiLvlLbl val="0"/>
      </c:catAx>
      <c:valAx>
        <c:axId val="151908776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19083600"/>
        <c:crosses val="autoZero"/>
        <c:crossBetween val="between"/>
      </c:valAx>
      <c:spPr>
        <a:noFill/>
        <a:ln>
          <a:noFill/>
        </a:ln>
        <a:effectLst/>
      </c:spPr>
    </c:plotArea>
    <c:legend>
      <c:legendPos val="b"/>
      <c:layout>
        <c:manualLayout>
          <c:xMode val="edge"/>
          <c:yMode val="edge"/>
          <c:x val="5.1425014710654547E-2"/>
          <c:y val="0.96082638049615665"/>
          <c:w val="0.89999997755811667"/>
          <c:h val="3.6862427090523585E-2"/>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443019682916E-2"/>
          <c:y val="7.0309243545204389E-2"/>
          <c:w val="0.88481494292632312"/>
          <c:h val="0.91120932101245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C0F9-4A44-A9E1-AF385A65F250}"/>
              </c:ext>
            </c:extLst>
          </c:dPt>
          <c:dPt>
            <c:idx val="1"/>
            <c:marker>
              <c:symbol val="none"/>
            </c:marker>
            <c:bubble3D val="0"/>
            <c:extLst>
              <c:ext xmlns:c16="http://schemas.microsoft.com/office/drawing/2014/chart" uri="{C3380CC4-5D6E-409C-BE32-E72D297353CC}">
                <c16:uniqueId val="{00000001-C0F9-4A44-A9E1-AF385A65F250}"/>
              </c:ext>
            </c:extLst>
          </c:dPt>
          <c:dPt>
            <c:idx val="2"/>
            <c:marker>
              <c:symbol val="none"/>
            </c:marker>
            <c:bubble3D val="0"/>
            <c:extLst>
              <c:ext xmlns:c16="http://schemas.microsoft.com/office/drawing/2014/chart" uri="{C3380CC4-5D6E-409C-BE32-E72D297353CC}">
                <c16:uniqueId val="{00000002-C0F9-4A44-A9E1-AF385A65F250}"/>
              </c:ext>
            </c:extLst>
          </c:dPt>
          <c:dPt>
            <c:idx val="3"/>
            <c:marker>
              <c:symbol val="none"/>
            </c:marker>
            <c:bubble3D val="0"/>
            <c:extLst>
              <c:ext xmlns:c16="http://schemas.microsoft.com/office/drawing/2014/chart" uri="{C3380CC4-5D6E-409C-BE32-E72D297353CC}">
                <c16:uniqueId val="{00000003-C0F9-4A44-A9E1-AF385A65F250}"/>
              </c:ext>
            </c:extLst>
          </c:dPt>
          <c:dPt>
            <c:idx val="4"/>
            <c:marker>
              <c:symbol val="none"/>
            </c:marker>
            <c:bubble3D val="0"/>
            <c:extLst>
              <c:ext xmlns:c16="http://schemas.microsoft.com/office/drawing/2014/chart" uri="{C3380CC4-5D6E-409C-BE32-E72D297353CC}">
                <c16:uniqueId val="{00000004-C0F9-4A44-A9E1-AF385A65F250}"/>
              </c:ext>
            </c:extLst>
          </c:dPt>
          <c:dLbls>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5" formatCode="#,##0.0;&quot;-&quot;#,##0.0">
                  <c:v>21.08</c:v>
                </c:pt>
                <c:pt idx="6">
                  <c:v>17.27</c:v>
                </c:pt>
                <c:pt idx="7" formatCode="#,##0.0;&quot;-&quot;#,##0.0">
                  <c:v>23.89</c:v>
                </c:pt>
                <c:pt idx="8" formatCode="#,##0.0;&quot;-&quot;#,##0.0">
                  <c:v>17.3</c:v>
                </c:pt>
              </c:numCache>
            </c:numRef>
          </c:val>
          <c:smooth val="0"/>
          <c:extLst>
            <c:ext xmlns:c16="http://schemas.microsoft.com/office/drawing/2014/chart" uri="{C3380CC4-5D6E-409C-BE32-E72D297353CC}">
              <c16:uniqueId val="{00000008-C0F9-4A44-A9E1-AF385A65F250}"/>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2.9747492217225873E-2"/>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F9-4A44-A9E1-AF385A65F250}"/>
                </c:ext>
              </c:extLst>
            </c:dLbl>
            <c:dLbl>
              <c:idx val="1"/>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F9-4A44-A9E1-AF385A65F250}"/>
                </c:ext>
              </c:extLst>
            </c:dLbl>
            <c:dLbl>
              <c:idx val="2"/>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0F9-4A44-A9E1-AF385A65F250}"/>
                </c:ext>
              </c:extLst>
            </c:dLbl>
            <c:dLbl>
              <c:idx val="3"/>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F9-4A44-A9E1-AF385A65F250}"/>
                </c:ext>
              </c:extLst>
            </c:dLbl>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F9-4A44-A9E1-AF385A65F250}"/>
                </c:ext>
              </c:extLst>
            </c:dLbl>
            <c:dLbl>
              <c:idx val="8"/>
              <c:layout>
                <c:manualLayout>
                  <c:x val="-9.1317893034085478E-3"/>
                  <c:y val="2.49096054019867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#,##0.0;"-"#,##0.0</c:formatCode>
                <c:ptCount val="9"/>
                <c:pt idx="0">
                  <c:v>6.98</c:v>
                </c:pt>
                <c:pt idx="1">
                  <c:v>7.17</c:v>
                </c:pt>
                <c:pt idx="2">
                  <c:v>7.25</c:v>
                </c:pt>
                <c:pt idx="3">
                  <c:v>7.33</c:v>
                </c:pt>
                <c:pt idx="4">
                  <c:v>7.59</c:v>
                </c:pt>
                <c:pt idx="5">
                  <c:v>7.78</c:v>
                </c:pt>
                <c:pt idx="6">
                  <c:v>6.86</c:v>
                </c:pt>
                <c:pt idx="7">
                  <c:v>9.2799999999999994</c:v>
                </c:pt>
                <c:pt idx="8">
                  <c:v>7.3</c:v>
                </c:pt>
              </c:numCache>
            </c:numRef>
          </c:val>
          <c:smooth val="0"/>
          <c:extLst>
            <c:ext xmlns:c16="http://schemas.microsoft.com/office/drawing/2014/chart" uri="{C3380CC4-5D6E-409C-BE32-E72D297353CC}">
              <c16:uniqueId val="{00000012-C0F9-4A44-A9E1-AF385A65F250}"/>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3-C0F9-4A44-A9E1-AF385A65F250}"/>
              </c:ext>
            </c:extLst>
          </c:dPt>
          <c:dPt>
            <c:idx val="1"/>
            <c:marker>
              <c:symbol val="none"/>
            </c:marker>
            <c:bubble3D val="0"/>
            <c:extLst>
              <c:ext xmlns:c16="http://schemas.microsoft.com/office/drawing/2014/chart" uri="{C3380CC4-5D6E-409C-BE32-E72D297353CC}">
                <c16:uniqueId val="{00000014-C0F9-4A44-A9E1-AF385A65F250}"/>
              </c:ext>
            </c:extLst>
          </c:dPt>
          <c:dPt>
            <c:idx val="2"/>
            <c:marker>
              <c:symbol val="none"/>
            </c:marker>
            <c:bubble3D val="0"/>
            <c:extLst>
              <c:ext xmlns:c16="http://schemas.microsoft.com/office/drawing/2014/chart" uri="{C3380CC4-5D6E-409C-BE32-E72D297353CC}">
                <c16:uniqueId val="{00000015-C0F9-4A44-A9E1-AF385A65F250}"/>
              </c:ext>
            </c:extLst>
          </c:dPt>
          <c:dPt>
            <c:idx val="3"/>
            <c:marker>
              <c:symbol val="none"/>
            </c:marker>
            <c:bubble3D val="0"/>
            <c:extLst>
              <c:ext xmlns:c16="http://schemas.microsoft.com/office/drawing/2014/chart" uri="{C3380CC4-5D6E-409C-BE32-E72D297353CC}">
                <c16:uniqueId val="{00000016-C0F9-4A44-A9E1-AF385A65F250}"/>
              </c:ext>
            </c:extLst>
          </c:dPt>
          <c:dLbls>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4" formatCode="#,##0.0;&quot;-&quot;#,##0.0">
                  <c:v>5.6</c:v>
                </c:pt>
                <c:pt idx="5" formatCode="#,##0.0;&quot;-&quot;#,##0.0">
                  <c:v>6.79</c:v>
                </c:pt>
                <c:pt idx="6" formatCode="#,##0.0;&quot;-&quot;#,##0.0">
                  <c:v>8.8699999999999992</c:v>
                </c:pt>
                <c:pt idx="7" formatCode="#,##0.0;&quot;-&quot;#,##0.0">
                  <c:v>8.7899999999999991</c:v>
                </c:pt>
                <c:pt idx="8" formatCode="#,##0.0;&quot;-&quot;#,##0.0">
                  <c:v>8.6</c:v>
                </c:pt>
              </c:numCache>
            </c:numRef>
          </c:val>
          <c:smooth val="0"/>
          <c:extLst>
            <c:ext xmlns:c16="http://schemas.microsoft.com/office/drawing/2014/chart" uri="{C3380CC4-5D6E-409C-BE32-E72D297353CC}">
              <c16:uniqueId val="{0000001C-C0F9-4A44-A9E1-AF385A65F250}"/>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D-C0F9-4A44-A9E1-AF385A65F250}"/>
              </c:ext>
            </c:extLst>
          </c:dPt>
          <c:dPt>
            <c:idx val="1"/>
            <c:marker>
              <c:symbol val="none"/>
            </c:marker>
            <c:bubble3D val="0"/>
            <c:extLst>
              <c:ext xmlns:c16="http://schemas.microsoft.com/office/drawing/2014/chart" uri="{C3380CC4-5D6E-409C-BE32-E72D297353CC}">
                <c16:uniqueId val="{0000001E-C0F9-4A44-A9E1-AF385A65F250}"/>
              </c:ext>
            </c:extLst>
          </c:dPt>
          <c:dPt>
            <c:idx val="2"/>
            <c:marker>
              <c:symbol val="none"/>
            </c:marker>
            <c:bubble3D val="0"/>
            <c:extLst>
              <c:ext xmlns:c16="http://schemas.microsoft.com/office/drawing/2014/chart" uri="{C3380CC4-5D6E-409C-BE32-E72D297353CC}">
                <c16:uniqueId val="{0000001F-C0F9-4A44-A9E1-AF385A65F250}"/>
              </c:ext>
            </c:extLst>
          </c:dPt>
          <c:dPt>
            <c:idx val="3"/>
            <c:marker>
              <c:symbol val="none"/>
            </c:marker>
            <c:bubble3D val="0"/>
            <c:extLst>
              <c:ext xmlns:c16="http://schemas.microsoft.com/office/drawing/2014/chart" uri="{C3380CC4-5D6E-409C-BE32-E72D297353CC}">
                <c16:uniqueId val="{00000020-C0F9-4A44-A9E1-AF385A65F250}"/>
              </c:ext>
            </c:extLst>
          </c:dPt>
          <c:dLbls>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4" formatCode="#,##0.0;&quot;-&quot;#,##0.0">
                  <c:v>1.49</c:v>
                </c:pt>
                <c:pt idx="5" formatCode="#,##0.0;&quot;-&quot;#,##0.0">
                  <c:v>1.88</c:v>
                </c:pt>
                <c:pt idx="6" formatCode="#,##0.0;&quot;-&quot;#,##0.0">
                  <c:v>1.61</c:v>
                </c:pt>
                <c:pt idx="7" formatCode="#,##0.0;&quot;-&quot;#,##0.0">
                  <c:v>2.04</c:v>
                </c:pt>
                <c:pt idx="8" formatCode="#,##0.0;&quot;-&quot;#,##0.0">
                  <c:v>1.6</c:v>
                </c:pt>
              </c:numCache>
            </c:numRef>
          </c:val>
          <c:smooth val="0"/>
          <c:extLst>
            <c:ext xmlns:c16="http://schemas.microsoft.com/office/drawing/2014/chart" uri="{C3380CC4-5D6E-409C-BE32-E72D297353CC}">
              <c16:uniqueId val="{00000026-C0F9-4A44-A9E1-AF385A65F250}"/>
            </c:ext>
          </c:extLst>
        </c:ser>
        <c:dLbls>
          <c:showLegendKey val="0"/>
          <c:showVal val="0"/>
          <c:showCatName val="0"/>
          <c:showSerName val="0"/>
          <c:showPercent val="0"/>
          <c:showBubbleSize val="0"/>
        </c:dLbls>
        <c:marker val="1"/>
        <c:smooth val="0"/>
        <c:axId val="2096535072"/>
        <c:axId val="1"/>
      </c:lineChart>
      <c:catAx>
        <c:axId val="209653507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4"/>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96535072"/>
        <c:crosses val="min"/>
        <c:crossBetween val="midCat"/>
        <c:majorUnit val="2"/>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89781536293158E-2"/>
          <c:y val="3.2392026578073087E-2"/>
          <c:w val="0.85940803382663844"/>
          <c:h val="0.9418604651162790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A0E5-4B30-84E6-90DCBEF2E6CF}"/>
              </c:ext>
            </c:extLst>
          </c:dPt>
          <c:dPt>
            <c:idx val="1"/>
            <c:marker>
              <c:symbol val="none"/>
            </c:marker>
            <c:bubble3D val="0"/>
            <c:extLst>
              <c:ext xmlns:c16="http://schemas.microsoft.com/office/drawing/2014/chart" uri="{C3380CC4-5D6E-409C-BE32-E72D297353CC}">
                <c16:uniqueId val="{00000001-A0E5-4B30-84E6-90DCBEF2E6CF}"/>
              </c:ext>
            </c:extLst>
          </c:dPt>
          <c:dPt>
            <c:idx val="2"/>
            <c:marker>
              <c:symbol val="none"/>
            </c:marker>
            <c:bubble3D val="0"/>
            <c:extLst>
              <c:ext xmlns:c16="http://schemas.microsoft.com/office/drawing/2014/chart" uri="{C3380CC4-5D6E-409C-BE32-E72D297353CC}">
                <c16:uniqueId val="{00000002-A0E5-4B30-84E6-90DCBEF2E6CF}"/>
              </c:ext>
            </c:extLst>
          </c:dPt>
          <c:dPt>
            <c:idx val="3"/>
            <c:marker>
              <c:symbol val="none"/>
            </c:marker>
            <c:bubble3D val="0"/>
            <c:extLst>
              <c:ext xmlns:c16="http://schemas.microsoft.com/office/drawing/2014/chart" uri="{C3380CC4-5D6E-409C-BE32-E72D297353CC}">
                <c16:uniqueId val="{00000003-A0E5-4B30-84E6-90DCBEF2E6CF}"/>
              </c:ext>
            </c:extLst>
          </c:dPt>
          <c:dPt>
            <c:idx val="4"/>
            <c:marker>
              <c:symbol val="none"/>
            </c:marker>
            <c:bubble3D val="0"/>
            <c:extLst>
              <c:ext xmlns:c16="http://schemas.microsoft.com/office/drawing/2014/chart" uri="{C3380CC4-5D6E-409C-BE32-E72D297353CC}">
                <c16:uniqueId val="{00000004-A0E5-4B30-84E6-90DCBEF2E6CF}"/>
              </c:ext>
            </c:extLst>
          </c:dPt>
          <c:dLbls>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E5-4B30-84E6-90DCBEF2E6C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5" formatCode="#,##0.0;&quot;-&quot;#,##0.0">
                  <c:v>282.18150000000003</c:v>
                </c:pt>
                <c:pt idx="6">
                  <c:v>233.5970402959704</c:v>
                </c:pt>
                <c:pt idx="7" formatCode="#,##0.0;&quot;-&quot;#,##0.0">
                  <c:v>326.29804039192163</c:v>
                </c:pt>
                <c:pt idx="8" formatCode="#,##0.0;&quot;-&quot;#,##0.0">
                  <c:v>241.3</c:v>
                </c:pt>
              </c:numCache>
            </c:numRef>
          </c:val>
          <c:smooth val="0"/>
          <c:extLst>
            <c:ext xmlns:c16="http://schemas.microsoft.com/office/drawing/2014/chart" uri="{C3380CC4-5D6E-409C-BE32-E72D297353CC}">
              <c16:uniqueId val="{00000008-A0E5-4B30-84E6-90DCBEF2E6CF}"/>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8054968287526428E-2"/>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E5-4B30-84E6-90DCBEF2E6CF}"/>
                </c:ext>
              </c:extLst>
            </c:dLbl>
            <c:dLbl>
              <c:idx val="1"/>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E5-4B30-84E6-90DCBEF2E6CF}"/>
                </c:ext>
              </c:extLst>
            </c:dLbl>
            <c:dLbl>
              <c:idx val="2"/>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E5-4B30-84E6-90DCBEF2E6CF}"/>
                </c:ext>
              </c:extLst>
            </c:dLbl>
            <c:dLbl>
              <c:idx val="3"/>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E5-4B30-84E6-90DCBEF2E6CF}"/>
                </c:ext>
              </c:extLst>
            </c:dLbl>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0E5-4B30-84E6-90DCBEF2E6CF}"/>
                </c:ext>
              </c:extLst>
            </c:dLbl>
            <c:dLbl>
              <c:idx val="8"/>
              <c:layout>
                <c:manualLayout>
                  <c:x val="-1.3810324449402575E-3"/>
                  <c:y val="3.9036544850498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#,##0.0;"-"#,##0.0</c:formatCode>
                <c:ptCount val="9"/>
                <c:pt idx="0">
                  <c:v>88.381200000000007</c:v>
                </c:pt>
                <c:pt idx="1">
                  <c:v>91.821117888211177</c:v>
                </c:pt>
                <c:pt idx="2">
                  <c:v>93.867326534693063</c:v>
                </c:pt>
                <c:pt idx="3">
                  <c:v>95.994501649505153</c:v>
                </c:pt>
                <c:pt idx="4">
                  <c:v>100.48790483806478</c:v>
                </c:pt>
                <c:pt idx="5">
                  <c:v>104.08745627186407</c:v>
                </c:pt>
                <c:pt idx="6">
                  <c:v>92.68908654807116</c:v>
                </c:pt>
                <c:pt idx="7">
                  <c:v>126.72849005696013</c:v>
                </c:pt>
                <c:pt idx="8">
                  <c:v>101.5</c:v>
                </c:pt>
              </c:numCache>
            </c:numRef>
          </c:val>
          <c:smooth val="0"/>
          <c:extLst>
            <c:ext xmlns:c16="http://schemas.microsoft.com/office/drawing/2014/chart" uri="{C3380CC4-5D6E-409C-BE32-E72D297353CC}">
              <c16:uniqueId val="{00000012-A0E5-4B30-84E6-90DCBEF2E6CF}"/>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3-A0E5-4B30-84E6-90DCBEF2E6CF}"/>
              </c:ext>
            </c:extLst>
          </c:dPt>
          <c:dPt>
            <c:idx val="1"/>
            <c:marker>
              <c:symbol val="none"/>
            </c:marker>
            <c:bubble3D val="0"/>
            <c:extLst>
              <c:ext xmlns:c16="http://schemas.microsoft.com/office/drawing/2014/chart" uri="{C3380CC4-5D6E-409C-BE32-E72D297353CC}">
                <c16:uniqueId val="{00000014-A0E5-4B30-84E6-90DCBEF2E6CF}"/>
              </c:ext>
            </c:extLst>
          </c:dPt>
          <c:dPt>
            <c:idx val="2"/>
            <c:marker>
              <c:symbol val="none"/>
            </c:marker>
            <c:bubble3D val="0"/>
            <c:extLst>
              <c:ext xmlns:c16="http://schemas.microsoft.com/office/drawing/2014/chart" uri="{C3380CC4-5D6E-409C-BE32-E72D297353CC}">
                <c16:uniqueId val="{00000015-A0E5-4B30-84E6-90DCBEF2E6CF}"/>
              </c:ext>
            </c:extLst>
          </c:dPt>
          <c:dPt>
            <c:idx val="3"/>
            <c:marker>
              <c:symbol val="none"/>
            </c:marker>
            <c:bubble3D val="0"/>
            <c:extLst>
              <c:ext xmlns:c16="http://schemas.microsoft.com/office/drawing/2014/chart" uri="{C3380CC4-5D6E-409C-BE32-E72D297353CC}">
                <c16:uniqueId val="{00000016-A0E5-4B30-84E6-90DCBEF2E6CF}"/>
              </c:ext>
            </c:extLst>
          </c:dPt>
          <c:dLbls>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0E5-4B30-84E6-90DCBEF2E6C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4" formatCode="#,##0.0;&quot;-&quot;#,##0.0">
                  <c:v>74.132560231930427</c:v>
                </c:pt>
                <c:pt idx="5" formatCode="#,##0.0;&quot;-&quot;#,##0.0">
                  <c:v>90.815973610555773</c:v>
                </c:pt>
                <c:pt idx="6" formatCode="#,##0.0;&quot;-&quot;#,##0.0">
                  <c:v>119.89185407296351</c:v>
                </c:pt>
                <c:pt idx="7" formatCode="#,##0.0;&quot;-&quot;#,##0.0">
                  <c:v>120.00939436338197</c:v>
                </c:pt>
                <c:pt idx="8" formatCode="#,##0.0;&quot;-&quot;#,##0.0">
                  <c:v>120.1</c:v>
                </c:pt>
              </c:numCache>
            </c:numRef>
          </c:val>
          <c:smooth val="0"/>
          <c:extLst>
            <c:ext xmlns:c16="http://schemas.microsoft.com/office/drawing/2014/chart" uri="{C3380CC4-5D6E-409C-BE32-E72D297353CC}">
              <c16:uniqueId val="{0000001C-A0E5-4B30-84E6-90DCBEF2E6CF}"/>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D-A0E5-4B30-84E6-90DCBEF2E6CF}"/>
              </c:ext>
            </c:extLst>
          </c:dPt>
          <c:dPt>
            <c:idx val="1"/>
            <c:marker>
              <c:symbol val="none"/>
            </c:marker>
            <c:bubble3D val="0"/>
            <c:extLst>
              <c:ext xmlns:c16="http://schemas.microsoft.com/office/drawing/2014/chart" uri="{C3380CC4-5D6E-409C-BE32-E72D297353CC}">
                <c16:uniqueId val="{0000001E-A0E5-4B30-84E6-90DCBEF2E6CF}"/>
              </c:ext>
            </c:extLst>
          </c:dPt>
          <c:dPt>
            <c:idx val="2"/>
            <c:marker>
              <c:symbol val="none"/>
            </c:marker>
            <c:bubble3D val="0"/>
            <c:extLst>
              <c:ext xmlns:c16="http://schemas.microsoft.com/office/drawing/2014/chart" uri="{C3380CC4-5D6E-409C-BE32-E72D297353CC}">
                <c16:uniqueId val="{0000001F-A0E5-4B30-84E6-90DCBEF2E6CF}"/>
              </c:ext>
            </c:extLst>
          </c:dPt>
          <c:dPt>
            <c:idx val="3"/>
            <c:marker>
              <c:symbol val="none"/>
            </c:marker>
            <c:bubble3D val="0"/>
            <c:extLst>
              <c:ext xmlns:c16="http://schemas.microsoft.com/office/drawing/2014/chart" uri="{C3380CC4-5D6E-409C-BE32-E72D297353CC}">
                <c16:uniqueId val="{00000020-A0E5-4B30-84E6-90DCBEF2E6CF}"/>
              </c:ext>
            </c:extLst>
          </c:dPt>
          <c:dLbls>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A0E5-4B30-84E6-90DCBEF2E6C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4" formatCode="#,##0.0;&quot;-&quot;#,##0.0">
                  <c:v>19.773399999999999</c:v>
                </c:pt>
                <c:pt idx="5" formatCode="#,##0.0;&quot;-&quot;#,##0.0">
                  <c:v>25.118188181181882</c:v>
                </c:pt>
                <c:pt idx="6" formatCode="#,##0.0;&quot;-&quot;#,##0.0">
                  <c:v>21.785742851429713</c:v>
                </c:pt>
                <c:pt idx="7" formatCode="#,##0.0;&quot;-&quot;#,##0.0">
                  <c:v>27.843646905928221</c:v>
                </c:pt>
                <c:pt idx="8" formatCode="#,##0.0;&quot;-&quot;#,##0.0">
                  <c:v>22.3</c:v>
                </c:pt>
              </c:numCache>
            </c:numRef>
          </c:val>
          <c:smooth val="0"/>
          <c:extLst>
            <c:ext xmlns:c16="http://schemas.microsoft.com/office/drawing/2014/chart" uri="{C3380CC4-5D6E-409C-BE32-E72D297353CC}">
              <c16:uniqueId val="{00000026-A0E5-4B30-84E6-90DCBEF2E6CF}"/>
            </c:ext>
          </c:extLst>
        </c:ser>
        <c:dLbls>
          <c:showLegendKey val="0"/>
          <c:showVal val="0"/>
          <c:showCatName val="0"/>
          <c:showSerName val="0"/>
          <c:showPercent val="0"/>
          <c:showBubbleSize val="0"/>
        </c:dLbls>
        <c:marker val="1"/>
        <c:smooth val="0"/>
        <c:axId val="2125757232"/>
        <c:axId val="1"/>
      </c:lineChart>
      <c:catAx>
        <c:axId val="212575723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4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25757232"/>
        <c:crosses val="min"/>
        <c:crossBetween val="midCat"/>
        <c:majorUnit val="2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805708562844266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E7-4A6B-AC1D-E38F3E3CCD9B}"/>
                </c:ext>
              </c:extLst>
            </c:dLbl>
            <c:dLbl>
              <c:idx val="1"/>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E7-4A6B-AC1D-E38F3E3CCD9B}"/>
                </c:ext>
              </c:extLst>
            </c:dLbl>
            <c:dLbl>
              <c:idx val="2"/>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E7-4A6B-AC1D-E38F3E3CCD9B}"/>
                </c:ext>
              </c:extLst>
            </c:dLbl>
            <c:dLbl>
              <c:idx val="3"/>
              <c:layout>
                <c:manualLayout>
                  <c:x val="0"/>
                  <c:y val="-4.456685027541312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E7-4A6B-AC1D-E38F3E3CCD9B}"/>
                </c:ext>
              </c:extLst>
            </c:dLbl>
            <c:dLbl>
              <c:idx val="4"/>
              <c:layout>
                <c:manualLayout>
                  <c:x val="0"/>
                  <c:y val="-4.807210816224336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E7-4A6B-AC1D-E38F3E3CCD9B}"/>
                </c:ext>
              </c:extLst>
            </c:dLbl>
            <c:dLbl>
              <c:idx val="5"/>
              <c:layout>
                <c:manualLayout>
                  <c:x val="0"/>
                  <c:y val="-5.157736604907361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E7-4A6B-AC1D-E38F3E3CCD9B}"/>
                </c:ext>
              </c:extLst>
            </c:dLbl>
            <c:dLbl>
              <c:idx val="6"/>
              <c:layout>
                <c:manualLayout>
                  <c:x val="0"/>
                  <c:y val="-5.7085628442663995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E7-4A6B-AC1D-E38F3E3CCD9B}"/>
                </c:ext>
              </c:extLst>
            </c:dLbl>
            <c:dLbl>
              <c:idx val="7"/>
              <c:layout>
                <c:manualLayout>
                  <c:x val="0"/>
                  <c:y val="-6.860290435653480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E7-4A6B-AC1D-E38F3E3CCD9B}"/>
                </c:ext>
              </c:extLst>
            </c:dLbl>
            <c:dLbl>
              <c:idx val="8"/>
              <c:layout>
                <c:manualLayout>
                  <c:x val="0"/>
                  <c:y val="-7.811717576364546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E7-4A6B-AC1D-E38F3E3CCD9B}"/>
                </c:ext>
              </c:extLst>
            </c:dLbl>
            <c:dLbl>
              <c:idx val="9"/>
              <c:layout>
                <c:manualLayout>
                  <c:x val="0"/>
                  <c:y val="-8.562844266399599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E7-4A6B-AC1D-E38F3E3CCD9B}"/>
                </c:ext>
              </c:extLst>
            </c:dLbl>
            <c:dLbl>
              <c:idx val="10"/>
              <c:layout>
                <c:manualLayout>
                  <c:x val="3.2275416890801506E-3"/>
                  <c:y val="-0.1041562343515272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E7-4A6B-AC1D-E38F3E3CCD9B}"/>
                </c:ext>
              </c:extLst>
            </c:dLbl>
            <c:dLbl>
              <c:idx val="11"/>
              <c:layout>
                <c:manualLayout>
                  <c:x val="6.4550833781603012E-3"/>
                  <c:y val="-0.1171757636454682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E7-4A6B-AC1D-E38F3E3CCD9B}"/>
                </c:ext>
              </c:extLst>
            </c:dLbl>
            <c:dLbl>
              <c:idx val="12"/>
              <c:layout>
                <c:manualLayout>
                  <c:x val="8.7860857091626322E-3"/>
                  <c:y val="-0.130195292939409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E7-4A6B-AC1D-E38F3E3CCD9B}"/>
                </c:ext>
              </c:extLst>
            </c:dLbl>
            <c:dLbl>
              <c:idx val="13"/>
              <c:layout>
                <c:manualLayout>
                  <c:x val="9.8619329388560158E-3"/>
                  <c:y val="-0.1437155733600400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E7-4A6B-AC1D-E38F3E3CCD9B}"/>
                </c:ext>
              </c:extLst>
            </c:dLbl>
            <c:dLbl>
              <c:idx val="14"/>
              <c:layout>
                <c:manualLayout>
                  <c:x val="0"/>
                  <c:y val="-0.184777165748622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DE7-4A6B-AC1D-E38F3E3CCD9B}"/>
                </c:ext>
              </c:extLst>
            </c:dLbl>
            <c:dLbl>
              <c:idx val="15"/>
              <c:layout>
                <c:manualLayout>
                  <c:x val="3.2275416890801506E-3"/>
                  <c:y val="-0.1872809213820731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E7-4A6B-AC1D-E38F3E3CCD9B}"/>
                </c:ext>
              </c:extLst>
            </c:dLbl>
            <c:dLbl>
              <c:idx val="16"/>
              <c:layout>
                <c:manualLayout>
                  <c:x val="0"/>
                  <c:y val="-0.2243365047571357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DE7-4A6B-AC1D-E38F3E3CCD9B}"/>
                </c:ext>
              </c:extLst>
            </c:dLbl>
            <c:dLbl>
              <c:idx val="17"/>
              <c:layout>
                <c:manualLayout>
                  <c:x val="0"/>
                  <c:y val="-0.26539809714571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DE7-4A6B-AC1D-E38F3E3CCD9B}"/>
                </c:ext>
              </c:extLst>
            </c:dLbl>
            <c:dLbl>
              <c:idx val="18"/>
              <c:layout>
                <c:manualLayout>
                  <c:x val="0"/>
                  <c:y val="-0.31397095643465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DE7-4A6B-AC1D-E38F3E3CCD9B}"/>
                </c:ext>
              </c:extLst>
            </c:dLbl>
            <c:dLbl>
              <c:idx val="19"/>
              <c:layout>
                <c:manualLayout>
                  <c:x val="0"/>
                  <c:y val="-0.3505257886830245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DE7-4A6B-AC1D-E38F3E3CCD9B}"/>
                </c:ext>
              </c:extLst>
            </c:dLbl>
            <c:dLbl>
              <c:idx val="20"/>
              <c:layout>
                <c:manualLayout>
                  <c:x val="0"/>
                  <c:y val="-0.3965948923385077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DE7-4A6B-AC1D-E38F3E3CCD9B}"/>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DE7-4A6B-AC1D-E38F3E3CCD9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123.89189999999999</c:v>
                </c:pt>
                <c:pt idx="1">
                  <c:v>142.96150000000003</c:v>
                </c:pt>
                <c:pt idx="2">
                  <c:v>144.6700577</c:v>
                </c:pt>
                <c:pt idx="3">
                  <c:v>193.13959345769999</c:v>
                </c:pt>
                <c:pt idx="4">
                  <c:v>245.47669653919999</c:v>
                </c:pt>
                <c:pt idx="5">
                  <c:v>322.013748139521</c:v>
                </c:pt>
                <c:pt idx="6">
                  <c:v>444.33682729999998</c:v>
                </c:pt>
                <c:pt idx="7">
                  <c:v>709.02309400000001</c:v>
                </c:pt>
                <c:pt idx="8">
                  <c:v>917.14228938464396</c:v>
                </c:pt>
                <c:pt idx="9">
                  <c:v>1095.11513105773</c:v>
                </c:pt>
                <c:pt idx="10">
                  <c:v>1503.00437498</c:v>
                </c:pt>
                <c:pt idx="11">
                  <c:v>1794.4292009999999</c:v>
                </c:pt>
                <c:pt idx="12">
                  <c:v>2077.8955764991101</c:v>
                </c:pt>
                <c:pt idx="13">
                  <c:v>2381.4981079999998</c:v>
                </c:pt>
                <c:pt idx="14">
                  <c:v>2740.8546000000001</c:v>
                </c:pt>
                <c:pt idx="15">
                  <c:v>3373.7428439999999</c:v>
                </c:pt>
                <c:pt idx="16">
                  <c:v>4198.45630325</c:v>
                </c:pt>
                <c:pt idx="17">
                  <c:v>5121.4989375568803</c:v>
                </c:pt>
                <c:pt idx="18">
                  <c:v>6211.6015897799498</c:v>
                </c:pt>
                <c:pt idx="19">
                  <c:v>7026.2876975068402</c:v>
                </c:pt>
                <c:pt idx="20">
                  <c:v>8061.6915578467697</c:v>
                </c:pt>
                <c:pt idx="21">
                  <c:v>10102.841086037701</c:v>
                </c:pt>
              </c:numCache>
            </c:numRef>
          </c:val>
          <c:extLst>
            <c:ext xmlns:c16="http://schemas.microsoft.com/office/drawing/2014/chart" uri="{C3380CC4-5D6E-409C-BE32-E72D297353CC}">
              <c16:uniqueId val="{00000016-5DE7-4A6B-AC1D-E38F3E3CCD9B}"/>
            </c:ext>
          </c:extLst>
        </c:ser>
        <c:dLbls>
          <c:showLegendKey val="0"/>
          <c:showVal val="0"/>
          <c:showCatName val="0"/>
          <c:showSerName val="0"/>
          <c:showPercent val="0"/>
          <c:showBubbleSize val="0"/>
        </c:dLbls>
        <c:gapWidth val="80"/>
        <c:overlap val="100"/>
        <c:axId val="1137744960"/>
        <c:axId val="1"/>
      </c:barChart>
      <c:catAx>
        <c:axId val="1137744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0102.841086037701"/>
          <c:min val="0"/>
        </c:scaling>
        <c:delete val="1"/>
        <c:axPos val="l"/>
        <c:numFmt formatCode="General" sourceLinked="1"/>
        <c:majorTickMark val="out"/>
        <c:minorTickMark val="none"/>
        <c:tickLblPos val="nextTo"/>
        <c:crossAx val="1137744960"/>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13546300040437E-2"/>
          <c:y val="2.4436090225563908E-2"/>
          <c:w val="0.97897290739991916"/>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Sheet1!$A$1:$U$1</c:f>
              <c:numCache>
                <c:formatCode>#,##0</c:formatCode>
                <c:ptCount val="21"/>
                <c:pt idx="0">
                  <c:v>31499</c:v>
                </c:pt>
                <c:pt idx="1">
                  <c:v>34923</c:v>
                </c:pt>
                <c:pt idx="2">
                  <c:v>36096</c:v>
                </c:pt>
                <c:pt idx="3">
                  <c:v>36834</c:v>
                </c:pt>
                <c:pt idx="4">
                  <c:v>39219</c:v>
                </c:pt>
                <c:pt idx="5">
                  <c:v>41060</c:v>
                </c:pt>
                <c:pt idx="6">
                  <c:v>43013</c:v>
                </c:pt>
                <c:pt idx="7">
                  <c:v>45706</c:v>
                </c:pt>
                <c:pt idx="8">
                  <c:v>47445</c:v>
                </c:pt>
                <c:pt idx="9">
                  <c:v>51040</c:v>
                </c:pt>
                <c:pt idx="10">
                  <c:v>52833</c:v>
                </c:pt>
                <c:pt idx="11">
                  <c:v>55896</c:v>
                </c:pt>
                <c:pt idx="12">
                  <c:v>60454</c:v>
                </c:pt>
                <c:pt idx="13">
                  <c:v>72429</c:v>
                </c:pt>
                <c:pt idx="14">
                  <c:v>75102</c:v>
                </c:pt>
                <c:pt idx="15">
                  <c:v>80571</c:v>
                </c:pt>
                <c:pt idx="16">
                  <c:v>85007</c:v>
                </c:pt>
                <c:pt idx="17">
                  <c:v>76060</c:v>
                </c:pt>
                <c:pt idx="18">
                  <c:v>78832</c:v>
                </c:pt>
                <c:pt idx="19">
                  <c:v>84212</c:v>
                </c:pt>
                <c:pt idx="20">
                  <c:v>79076</c:v>
                </c:pt>
              </c:numCache>
            </c:numRef>
          </c:val>
          <c:extLst>
            <c:ext xmlns:c16="http://schemas.microsoft.com/office/drawing/2014/chart" uri="{C3380CC4-5D6E-409C-BE32-E72D297353CC}">
              <c16:uniqueId val="{00000000-5FE0-4A99-A419-13E4F0B79F40}"/>
            </c:ext>
          </c:extLst>
        </c:ser>
        <c:dLbls>
          <c:showLegendKey val="0"/>
          <c:showVal val="0"/>
          <c:showCatName val="0"/>
          <c:showSerName val="0"/>
          <c:showPercent val="0"/>
          <c:showBubbleSize val="0"/>
        </c:dLbls>
        <c:gapWidth val="60"/>
        <c:overlap val="100"/>
        <c:axId val="862128112"/>
        <c:axId val="1"/>
      </c:barChart>
      <c:catAx>
        <c:axId val="8621281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2128112"/>
        <c:crosses val="min"/>
        <c:crossBetween val="between"/>
        <c:majorUnit val="1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34264432029797E-3"/>
          <c:y val="2.3255813953488372E-2"/>
          <c:w val="0.98063314711359406"/>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Sheet1!$A$1:$C$1</c:f>
              <c:numCache>
                <c:formatCode>General</c:formatCode>
                <c:ptCount val="3"/>
                <c:pt idx="0">
                  <c:v>8975</c:v>
                </c:pt>
                <c:pt idx="1">
                  <c:v>10360</c:v>
                </c:pt>
                <c:pt idx="2">
                  <c:v>11914</c:v>
                </c:pt>
              </c:numCache>
            </c:numRef>
          </c:val>
          <c:extLst>
            <c:ext xmlns:c16="http://schemas.microsoft.com/office/drawing/2014/chart" uri="{C3380CC4-5D6E-409C-BE32-E72D297353CC}">
              <c16:uniqueId val="{00000000-43D6-4EF5-8C29-A812DE64888C}"/>
            </c:ext>
          </c:extLst>
        </c:ser>
        <c:dLbls>
          <c:showLegendKey val="0"/>
          <c:showVal val="0"/>
          <c:showCatName val="0"/>
          <c:showSerName val="0"/>
          <c:showPercent val="0"/>
          <c:showBubbleSize val="0"/>
        </c:dLbls>
        <c:gapWidth val="60"/>
        <c:overlap val="100"/>
        <c:axId val="1520242208"/>
        <c:axId val="1"/>
      </c:barChart>
      <c:catAx>
        <c:axId val="152024220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520242208"/>
        <c:crosses val="min"/>
        <c:crossBetween val="between"/>
        <c:majorUnit val="1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en-US"/>
              <a:t>市場</a:t>
            </a:r>
            <a:r>
              <a:rPr lang="ja-JP"/>
              <a:t>収益</a:t>
            </a:r>
            <a:r>
              <a:rPr lang="en-US"/>
              <a:t> (億米ドル)</a:t>
            </a:r>
            <a:endParaRPr lang="ja-JP"/>
          </a:p>
        </c:rich>
      </c:tx>
      <c:layout>
        <c:manualLayout>
          <c:xMode val="edge"/>
          <c:yMode val="edge"/>
          <c:x val="0.38745623557027381"/>
          <c:y val="6.1428042979586268E-2"/>
        </c:manualLayout>
      </c:layout>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manualLayout>
          <c:layoutTarget val="inner"/>
          <c:xMode val="edge"/>
          <c:yMode val="edge"/>
          <c:x val="0.33383259038036622"/>
          <c:y val="0.11908106853915951"/>
          <c:w val="0.64658375715631766"/>
          <c:h val="0.8127004507743163"/>
        </c:manualLayout>
      </c:layout>
      <c:barChart>
        <c:barDir val="bar"/>
        <c:grouping val="clustered"/>
        <c:varyColors val="0"/>
        <c:ser>
          <c:idx val="0"/>
          <c:order val="0"/>
          <c:tx>
            <c:strRef>
              <c:f>Sheet1!$B$1</c:f>
              <c:strCache>
                <c:ptCount val="1"/>
                <c:pt idx="0">
                  <c:v>2028</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5-42FE-40FB-87AB-87FF698D3C1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4-42FE-40FB-87AB-87FF698D3C19}"/>
              </c:ext>
            </c:extLst>
          </c:dPt>
          <c:dLbls>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透析機器分野　　　　　　　</c:v>
                </c:pt>
                <c:pt idx="1">
                  <c:v>患者モニタリング機器分野　　　　　　　</c:v>
                </c:pt>
                <c:pt idx="2">
                  <c:v>体外診断（IVD)用機器分野　　　　　　　</c:v>
                </c:pt>
                <c:pt idx="3">
                  <c:v>眼科機器分野　　　　　　　</c:v>
                </c:pt>
                <c:pt idx="4">
                  <c:v>内視鏡デバイス分野　　　　　　　</c:v>
                </c:pt>
                <c:pt idx="5">
                  <c:v>心臓病学機器分野　　　　　　　</c:v>
                </c:pt>
                <c:pt idx="6">
                  <c:v>画像診断装置分野　　　　　　　</c:v>
                </c:pt>
              </c:strCache>
            </c:strRef>
          </c:cat>
          <c:val>
            <c:numRef>
              <c:f>Sheet1!$B$2:$B$8</c:f>
              <c:numCache>
                <c:formatCode>General</c:formatCode>
                <c:ptCount val="7"/>
                <c:pt idx="0">
                  <c:v>4.37</c:v>
                </c:pt>
                <c:pt idx="1">
                  <c:v>3.7</c:v>
                </c:pt>
                <c:pt idx="2">
                  <c:v>2.2400000000000002</c:v>
                </c:pt>
                <c:pt idx="3">
                  <c:v>0.74</c:v>
                </c:pt>
                <c:pt idx="4">
                  <c:v>1.81</c:v>
                </c:pt>
                <c:pt idx="5">
                  <c:v>1.46</c:v>
                </c:pt>
                <c:pt idx="6">
                  <c:v>0.92</c:v>
                </c:pt>
              </c:numCache>
            </c:numRef>
          </c:val>
          <c:extLst>
            <c:ext xmlns:c16="http://schemas.microsoft.com/office/drawing/2014/chart" uri="{C3380CC4-5D6E-409C-BE32-E72D297353CC}">
              <c16:uniqueId val="{00000000-9295-4309-9324-538701CAB58E}"/>
            </c:ext>
          </c:extLst>
        </c:ser>
        <c:ser>
          <c:idx val="1"/>
          <c:order val="1"/>
          <c:tx>
            <c:strRef>
              <c:f>Sheet1!$C$1</c:f>
              <c:strCache>
                <c:ptCount val="1"/>
                <c:pt idx="0">
                  <c:v>2023</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42FE-40FB-87AB-87FF698D3C1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42FE-40FB-87AB-87FF698D3C19}"/>
              </c:ext>
            </c:extLst>
          </c:dPt>
          <c:dLbls>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透析機器分野　　　　　　　</c:v>
                </c:pt>
                <c:pt idx="1">
                  <c:v>患者モニタリング機器分野　　　　　　　</c:v>
                </c:pt>
                <c:pt idx="2">
                  <c:v>体外診断（IVD)用機器分野　　　　　　　</c:v>
                </c:pt>
                <c:pt idx="3">
                  <c:v>眼科機器分野　　　　　　　</c:v>
                </c:pt>
                <c:pt idx="4">
                  <c:v>内視鏡デバイス分野　　　　　　　</c:v>
                </c:pt>
                <c:pt idx="5">
                  <c:v>心臓病学機器分野　　　　　　　</c:v>
                </c:pt>
                <c:pt idx="6">
                  <c:v>画像診断装置分野　　　　　　　</c:v>
                </c:pt>
              </c:strCache>
            </c:strRef>
          </c:cat>
          <c:val>
            <c:numRef>
              <c:f>Sheet1!$C$2:$C$8</c:f>
              <c:numCache>
                <c:formatCode>General</c:formatCode>
                <c:ptCount val="7"/>
                <c:pt idx="0">
                  <c:v>2.11</c:v>
                </c:pt>
                <c:pt idx="1">
                  <c:v>1.6</c:v>
                </c:pt>
                <c:pt idx="2">
                  <c:v>1.84</c:v>
                </c:pt>
                <c:pt idx="3">
                  <c:v>0.49</c:v>
                </c:pt>
                <c:pt idx="4">
                  <c:v>1.29</c:v>
                </c:pt>
                <c:pt idx="5">
                  <c:v>0.88</c:v>
                </c:pt>
                <c:pt idx="6">
                  <c:v>0.65</c:v>
                </c:pt>
              </c:numCache>
            </c:numRef>
          </c:val>
          <c:extLst>
            <c:ext xmlns:c16="http://schemas.microsoft.com/office/drawing/2014/chart" uri="{C3380CC4-5D6E-409C-BE32-E72D297353CC}">
              <c16:uniqueId val="{00000001-9295-4309-9324-538701CAB58E}"/>
            </c:ext>
          </c:extLst>
        </c:ser>
        <c:dLbls>
          <c:dLblPos val="outEnd"/>
          <c:showLegendKey val="0"/>
          <c:showVal val="1"/>
          <c:showCatName val="0"/>
          <c:showSerName val="0"/>
          <c:showPercent val="0"/>
          <c:showBubbleSize val="0"/>
        </c:dLbls>
        <c:gapWidth val="150"/>
        <c:axId val="88144032"/>
        <c:axId val="88146528"/>
      </c:barChart>
      <c:catAx>
        <c:axId val="8814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88146528"/>
        <c:crosses val="autoZero"/>
        <c:auto val="1"/>
        <c:lblAlgn val="ctr"/>
        <c:lblOffset val="100"/>
        <c:noMultiLvlLbl val="0"/>
      </c:catAx>
      <c:valAx>
        <c:axId val="881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88144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425618999819376"/>
          <c:w val="0.9695699486482664"/>
          <c:h val="0.39064901723225814"/>
        </c:manualLayout>
      </c:layout>
      <c:barChart>
        <c:barDir val="col"/>
        <c:grouping val="clustered"/>
        <c:varyColors val="0"/>
        <c:ser>
          <c:idx val="0"/>
          <c:order val="0"/>
          <c:tx>
            <c:strRef>
              <c:f>Sheet1!$B$1</c:f>
              <c:strCache>
                <c:ptCount val="1"/>
                <c:pt idx="0">
                  <c:v>シリーズ1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accent6">
                        <a:lumMod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2030</c:v>
                </c:pt>
                <c:pt idx="1">
                  <c:v>2040</c:v>
                </c:pt>
                <c:pt idx="2">
                  <c:v>2050</c:v>
                </c:pt>
              </c:numCache>
            </c:numRef>
          </c:cat>
          <c:val>
            <c:numRef>
              <c:f>Sheet1!$B$2:$B$4</c:f>
              <c:numCache>
                <c:formatCode>General</c:formatCode>
                <c:ptCount val="3"/>
                <c:pt idx="0">
                  <c:v>31.89</c:v>
                </c:pt>
                <c:pt idx="1">
                  <c:v>40.01</c:v>
                </c:pt>
                <c:pt idx="2">
                  <c:v>48.14</c:v>
                </c:pt>
              </c:numCache>
            </c:numRef>
          </c:val>
          <c:extLst>
            <c:ext xmlns:c16="http://schemas.microsoft.com/office/drawing/2014/chart" uri="{C3380CC4-5D6E-409C-BE32-E72D297353CC}">
              <c16:uniqueId val="{00000000-C123-43A8-A544-2BE44E4E305F}"/>
            </c:ext>
          </c:extLst>
        </c:ser>
        <c:dLbls>
          <c:dLblPos val="outEnd"/>
          <c:showLegendKey val="0"/>
          <c:showVal val="1"/>
          <c:showCatName val="0"/>
          <c:showSerName val="0"/>
          <c:showPercent val="0"/>
          <c:showBubbleSize val="0"/>
        </c:dLbls>
        <c:gapWidth val="119"/>
        <c:overlap val="43"/>
        <c:axId val="1058623407"/>
        <c:axId val="1058621327"/>
      </c:barChart>
      <c:catAx>
        <c:axId val="105862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1" i="0" u="none" strike="noStrike" kern="1200" baseline="0">
                <a:solidFill>
                  <a:schemeClr val="tx1">
                    <a:lumMod val="65000"/>
                    <a:lumOff val="35000"/>
                  </a:schemeClr>
                </a:solidFill>
                <a:latin typeface="+mn-lt"/>
                <a:ea typeface="+mn-ea"/>
                <a:cs typeface="+mn-cs"/>
              </a:defRPr>
            </a:pPr>
            <a:endParaRPr lang="ja-JP"/>
          </a:p>
        </c:txPr>
        <c:crossAx val="1058621327"/>
        <c:crosses val="autoZero"/>
        <c:auto val="1"/>
        <c:lblAlgn val="ctr"/>
        <c:lblOffset val="100"/>
        <c:noMultiLvlLbl val="0"/>
      </c:catAx>
      <c:valAx>
        <c:axId val="1058621327"/>
        <c:scaling>
          <c:orientation val="minMax"/>
          <c:min val="1.2"/>
        </c:scaling>
        <c:delete val="1"/>
        <c:axPos val="l"/>
        <c:numFmt formatCode="General" sourceLinked="1"/>
        <c:majorTickMark val="none"/>
        <c:minorTickMark val="none"/>
        <c:tickLblPos val="nextTo"/>
        <c:crossAx val="105862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26529213003014E-2"/>
          <c:y val="2.5316455696202531E-2"/>
          <c:w val="0.97170068027210887"/>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992663494</c:v>
                </c:pt>
                <c:pt idx="1">
                  <c:v>1228411939</c:v>
                </c:pt>
                <c:pt idx="2">
                  <c:v>1415695523</c:v>
                </c:pt>
                <c:pt idx="3">
                  <c:v>1371243003</c:v>
                </c:pt>
                <c:pt idx="4">
                  <c:v>1631539442</c:v>
                </c:pt>
                <c:pt idx="5">
                  <c:v>1853825269</c:v>
                </c:pt>
              </c:numCache>
            </c:numRef>
          </c:val>
          <c:extLst>
            <c:ext xmlns:c16="http://schemas.microsoft.com/office/drawing/2014/chart" uri="{C3380CC4-5D6E-409C-BE32-E72D297353CC}">
              <c16:uniqueId val="{00000000-8579-4852-AFAC-A9CD2D2A7019}"/>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2795393276</c:v>
                </c:pt>
                <c:pt idx="1">
                  <c:v>3226518786</c:v>
                </c:pt>
                <c:pt idx="2">
                  <c:v>3375319813</c:v>
                </c:pt>
                <c:pt idx="3">
                  <c:v>2675013921</c:v>
                </c:pt>
                <c:pt idx="4">
                  <c:v>4673172761</c:v>
                </c:pt>
                <c:pt idx="5">
                  <c:v>4207147279</c:v>
                </c:pt>
              </c:numCache>
            </c:numRef>
          </c:val>
          <c:extLst>
            <c:ext xmlns:c16="http://schemas.microsoft.com/office/drawing/2014/chart" uri="{C3380CC4-5D6E-409C-BE32-E72D297353CC}">
              <c16:uniqueId val="{00000001-8579-4852-AFAC-A9CD2D2A7019}"/>
            </c:ext>
          </c:extLst>
        </c:ser>
        <c:dLbls>
          <c:showLegendKey val="0"/>
          <c:showVal val="0"/>
          <c:showCatName val="0"/>
          <c:showSerName val="0"/>
          <c:showPercent val="0"/>
          <c:showBubbleSize val="0"/>
        </c:dLbls>
        <c:gapWidth val="60"/>
        <c:axId val="1518403744"/>
        <c:axId val="1"/>
      </c:barChart>
      <c:catAx>
        <c:axId val="15184037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518403744"/>
        <c:crosses val="min"/>
        <c:crossBetween val="between"/>
        <c:majorUnit val="5000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7859800274135E-2"/>
          <c:y val="0.10899653979238755"/>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176470588235294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10C-4D3B-B9CE-48603B5F05A5}"/>
                </c:ext>
              </c:extLst>
            </c:dLbl>
            <c:dLbl>
              <c:idx val="1"/>
              <c:layout>
                <c:manualLayout>
                  <c:x val="0"/>
                  <c:y val="-0.12110726643598616"/>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10C-4D3B-B9CE-48603B5F05A5}"/>
                </c:ext>
              </c:extLst>
            </c:dLbl>
            <c:dLbl>
              <c:idx val="2"/>
              <c:layout>
                <c:manualLayout>
                  <c:x val="0"/>
                  <c:y val="-0.1245674740484429"/>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10C-4D3B-B9CE-48603B5F05A5}"/>
                </c:ext>
              </c:extLst>
            </c:dLbl>
            <c:dLbl>
              <c:idx val="3"/>
              <c:layout>
                <c:manualLayout>
                  <c:x val="0"/>
                  <c:y val="-0.1375432525951557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10C-4D3B-B9CE-48603B5F05A5}"/>
                </c:ext>
              </c:extLst>
            </c:dLbl>
            <c:dLbl>
              <c:idx val="4"/>
              <c:layout>
                <c:manualLayout>
                  <c:x val="0"/>
                  <c:y val="-0.1505190311418685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10C-4D3B-B9CE-48603B5F05A5}"/>
                </c:ext>
              </c:extLst>
            </c:dLbl>
            <c:dLbl>
              <c:idx val="5"/>
              <c:layout>
                <c:manualLayout>
                  <c:x val="0"/>
                  <c:y val="-0.16522491349480969"/>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10C-4D3B-B9CE-48603B5F05A5}"/>
                </c:ext>
              </c:extLst>
            </c:dLbl>
            <c:dLbl>
              <c:idx val="6"/>
              <c:layout>
                <c:manualLayout>
                  <c:x val="0"/>
                  <c:y val="-0.17993079584775087"/>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10C-4D3B-B9CE-48603B5F05A5}"/>
                </c:ext>
              </c:extLst>
            </c:dLbl>
            <c:dLbl>
              <c:idx val="7"/>
              <c:layout>
                <c:manualLayout>
                  <c:x val="-3.1329547679655374E-3"/>
                  <c:y val="-0.21885813148788927"/>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10C-4D3B-B9CE-48603B5F05A5}"/>
                </c:ext>
              </c:extLst>
            </c:dLbl>
            <c:dLbl>
              <c:idx val="8"/>
              <c:layout>
                <c:manualLayout>
                  <c:x val="0"/>
                  <c:y val="-0.21626297577854672"/>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10C-4D3B-B9CE-48603B5F05A5}"/>
                </c:ext>
              </c:extLst>
            </c:dLbl>
            <c:dLbl>
              <c:idx val="9"/>
              <c:layout>
                <c:manualLayout>
                  <c:x val="4.5036224789504605E-3"/>
                  <c:y val="-0.23529411764705882"/>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10C-4D3B-B9CE-48603B5F05A5}"/>
                </c:ext>
              </c:extLst>
            </c:dLbl>
            <c:dLbl>
              <c:idx val="10"/>
              <c:layout>
                <c:manualLayout>
                  <c:x val="0"/>
                  <c:y val="-0.2811418685121107"/>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10C-4D3B-B9CE-48603B5F05A5}"/>
                </c:ext>
              </c:extLst>
            </c:dLbl>
            <c:dLbl>
              <c:idx val="11"/>
              <c:layout>
                <c:manualLayout>
                  <c:x val="-3.1329549611822521E-3"/>
                  <c:y val="-0.1401384083044982"/>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10C-4D3B-B9CE-48603B5F05A5}"/>
                </c:ext>
              </c:extLst>
            </c:dLbl>
            <c:dLbl>
              <c:idx val="12"/>
              <c:layout>
                <c:manualLayout>
                  <c:x val="-5.743684410634917E-17"/>
                  <c:y val="-0.18944609432471465"/>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10C-4D3B-B9CE-48603B5F05A5}"/>
                </c:ext>
              </c:extLst>
            </c:dLbl>
            <c:dLbl>
              <c:idx val="13"/>
              <c:layout>
                <c:manualLayout>
                  <c:x val="-1.9587135741564273E-4"/>
                  <c:y val="-9.9480696400839175E-2"/>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10C-4D3B-B9CE-48603B5F05A5}"/>
                </c:ext>
              </c:extLst>
            </c:dLbl>
            <c:dLbl>
              <c:idx val="14"/>
              <c:layout>
                <c:manualLayout>
                  <c:x val="0"/>
                  <c:y val="-0.19290630193717134"/>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10C-4D3B-B9CE-48603B5F05A5}"/>
                </c:ext>
              </c:extLst>
            </c:dLbl>
            <c:dLbl>
              <c:idx val="15"/>
              <c:layout>
                <c:manualLayout>
                  <c:x val="-1.7623488380067401E-3"/>
                  <c:y val="-9.3425605536332182E-2"/>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10C-4D3B-B9CE-48603B5F05A5}"/>
                </c:ext>
              </c:extLst>
            </c:dLbl>
            <c:dLbl>
              <c:idx val="16"/>
              <c:layout>
                <c:manualLayout>
                  <c:x val="-3.9161937014777431E-4"/>
                  <c:y val="-0.17474048442906576"/>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10C-4D3B-B9CE-48603B5F05A5}"/>
                </c:ext>
              </c:extLst>
            </c:dLbl>
            <c:dLbl>
              <c:idx val="17"/>
              <c:layout>
                <c:manualLayout>
                  <c:x val="1.5664774805909825E-3"/>
                  <c:y val="-2.4221453287197232E-2"/>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10C-4D3B-B9CE-48603B5F05A5}"/>
                </c:ext>
              </c:extLst>
            </c:dLbl>
            <c:dLbl>
              <c:idx val="18"/>
              <c:layout>
                <c:manualLayout>
                  <c:x val="1.5664774805910972E-3"/>
                  <c:y val="-0.15570934256055358"/>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10C-4D3B-B9CE-48603B5F05A5}"/>
                </c:ext>
              </c:extLst>
            </c:dLbl>
            <c:dLbl>
              <c:idx val="19"/>
              <c:layout>
                <c:manualLayout>
                  <c:x val="0"/>
                  <c:y val="-0.37802740920360733"/>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10C-4D3B-B9CE-48603B5F05A5}"/>
                </c:ext>
              </c:extLst>
            </c:dLbl>
            <c:dLbl>
              <c:idx val="20"/>
              <c:layout>
                <c:manualLayout>
                  <c:x val="-1.1487368821269834E-16"/>
                  <c:y val="-0.3235294117647059"/>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10C-4D3B-B9CE-48603B5F05A5}"/>
                </c:ext>
              </c:extLst>
            </c:dLbl>
            <c:dLbl>
              <c:idx val="21"/>
              <c:layout>
                <c:manualLayout>
                  <c:x val="-3.1329549611821945E-3"/>
                  <c:y val="-0.39792387543252594"/>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10C-4D3B-B9CE-48603B5F05A5}"/>
                </c:ext>
              </c:extLst>
            </c:dLbl>
            <c:dLbl>
              <c:idx val="22"/>
              <c:layout>
                <c:manualLayout>
                  <c:x val="-1.1487368821269834E-16"/>
                  <c:y val="-0.41522491349480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10C-4D3B-B9CE-48603B5F05A5}"/>
                </c:ext>
              </c:extLst>
            </c:dLbl>
            <c:dLbl>
              <c:idx val="23"/>
              <c:layout>
                <c:manualLayout>
                  <c:x val="-1.5664774805912122E-3"/>
                  <c:y val="-0.470588235294117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10C-4D3B-B9CE-48603B5F05A5}"/>
                </c:ext>
              </c:extLst>
            </c:dLbl>
            <c:numFmt formatCode="0" sourceLinked="0"/>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#,##0;"-"#,##0</c:formatCode>
                <c:ptCount val="24"/>
                <c:pt idx="0">
                  <c:v>476.61</c:v>
                </c:pt>
                <c:pt idx="1">
                  <c:v>493.95299999999997</c:v>
                </c:pt>
                <c:pt idx="2">
                  <c:v>523.97</c:v>
                </c:pt>
                <c:pt idx="3">
                  <c:v>618.35799999999995</c:v>
                </c:pt>
                <c:pt idx="4">
                  <c:v>721.58900000000006</c:v>
                </c:pt>
                <c:pt idx="5">
                  <c:v>834.21699999999998</c:v>
                </c:pt>
                <c:pt idx="6">
                  <c:v>949.11699999999996</c:v>
                </c:pt>
                <c:pt idx="7">
                  <c:v>1238.7</c:v>
                </c:pt>
                <c:pt idx="8">
                  <c:v>1224.096</c:v>
                </c:pt>
                <c:pt idx="9">
                  <c:v>1365.373</c:v>
                </c:pt>
                <c:pt idx="10">
                  <c:v>1708.46</c:v>
                </c:pt>
                <c:pt idx="11">
                  <c:v>1823.0519999999999</c:v>
                </c:pt>
                <c:pt idx="12">
                  <c:v>1827.6369999999999</c:v>
                </c:pt>
                <c:pt idx="13">
                  <c:v>1856.721</c:v>
                </c:pt>
                <c:pt idx="14">
                  <c:v>2039.127</c:v>
                </c:pt>
                <c:pt idx="15">
                  <c:v>2103.5880000000002</c:v>
                </c:pt>
                <c:pt idx="16">
                  <c:v>2294.797</c:v>
                </c:pt>
                <c:pt idx="17">
                  <c:v>2651.4740000000002</c:v>
                </c:pt>
                <c:pt idx="18">
                  <c:v>2702.93</c:v>
                </c:pt>
                <c:pt idx="19">
                  <c:v>2835.6060000000002</c:v>
                </c:pt>
                <c:pt idx="20">
                  <c:v>2671.596</c:v>
                </c:pt>
                <c:pt idx="21">
                  <c:v>3150.3069999999998</c:v>
                </c:pt>
                <c:pt idx="22" formatCode="#,##0.00">
                  <c:v>3389.6889999999999</c:v>
                </c:pt>
                <c:pt idx="23" formatCode="#,##0.00">
                  <c:v>3732.2240000000002</c:v>
                </c:pt>
              </c:numCache>
            </c:numRef>
          </c:val>
          <c:extLst>
            <c:ext xmlns:c16="http://schemas.microsoft.com/office/drawing/2014/chart" uri="{C3380CC4-5D6E-409C-BE32-E72D297353CC}">
              <c16:uniqueId val="{00000018-510C-4D3B-B9CE-48603B5F05A5}"/>
            </c:ext>
          </c:extLst>
        </c:ser>
        <c:dLbls>
          <c:showLegendKey val="0"/>
          <c:showVal val="0"/>
          <c:showCatName val="0"/>
          <c:showSerName val="0"/>
          <c:showPercent val="0"/>
          <c:showBubbleSize val="0"/>
        </c:dLbls>
        <c:gapWidth val="60"/>
        <c:overlap val="100"/>
        <c:axId val="16550110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2.3497162208866461E-2"/>
                  <c:y val="8.9965397923875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10C-4D3B-B9CE-48603B5F05A5}"/>
                </c:ext>
              </c:extLst>
            </c:dLbl>
            <c:dLbl>
              <c:idx val="1"/>
              <c:layout>
                <c:manualLayout>
                  <c:x val="-2.9763072131230865E-2"/>
                  <c:y val="-6.9204152249134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10C-4D3B-B9CE-48603B5F05A5}"/>
                </c:ext>
              </c:extLst>
            </c:dLbl>
            <c:dLbl>
              <c:idx val="2"/>
              <c:layout>
                <c:manualLayout>
                  <c:x val="-2.0364207247684264E-2"/>
                  <c:y val="6.9204152249134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10C-4D3B-B9CE-48603B5F05A5}"/>
                </c:ext>
              </c:extLst>
            </c:dLbl>
            <c:dLbl>
              <c:idx val="3"/>
              <c:layout>
                <c:manualLayout>
                  <c:x val="-3.1329549611821945E-2"/>
                  <c:y val="-5.5363321799307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10C-4D3B-B9CE-48603B5F05A5}"/>
                </c:ext>
              </c:extLst>
            </c:dLbl>
            <c:dLbl>
              <c:idx val="4"/>
              <c:layout>
                <c:manualLayout>
                  <c:x val="-2.6630117170048654E-2"/>
                  <c:y val="6.9204152249134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10C-4D3B-B9CE-48603B5F05A5}"/>
                </c:ext>
              </c:extLst>
            </c:dLbl>
            <c:dLbl>
              <c:idx val="5"/>
              <c:layout>
                <c:manualLayout>
                  <c:x val="-3.2896027092413044E-2"/>
                  <c:y val="-6.9204152249134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10C-4D3B-B9CE-48603B5F05A5}"/>
                </c:ext>
              </c:extLst>
            </c:dLbl>
            <c:dLbl>
              <c:idx val="6"/>
              <c:layout>
                <c:manualLayout>
                  <c:x val="-3.4462504573004142E-2"/>
                  <c:y val="7.6124567474048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10C-4D3B-B9CE-48603B5F05A5}"/>
                </c:ext>
              </c:extLst>
            </c:dLbl>
            <c:dLbl>
              <c:idx val="7"/>
              <c:layout>
                <c:manualLayout>
                  <c:x val="-2.5063639689457556E-2"/>
                  <c:y val="-6.228373702422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10C-4D3B-B9CE-48603B5F05A5}"/>
                </c:ext>
              </c:extLst>
            </c:dLbl>
            <c:dLbl>
              <c:idx val="8"/>
              <c:layout>
                <c:manualLayout>
                  <c:x val="-2.3497162208866516E-2"/>
                  <c:y val="-9.6885813148788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10C-4D3B-B9CE-48603B5F05A5}"/>
                </c:ext>
              </c:extLst>
            </c:dLbl>
            <c:dLbl>
              <c:idx val="9"/>
              <c:layout>
                <c:manualLayout>
                  <c:x val="-3.9161937014777493E-2"/>
                  <c:y val="-5.536332179930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10C-4D3B-B9CE-48603B5F05A5}"/>
                </c:ext>
              </c:extLst>
            </c:dLbl>
            <c:dLbl>
              <c:idx val="10"/>
              <c:layout>
                <c:manualLayout>
                  <c:x val="-2.1930684728275422E-2"/>
                  <c:y val="-5.536332179930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10C-4D3B-B9CE-48603B5F05A5}"/>
                </c:ext>
              </c:extLst>
            </c:dLbl>
            <c:dLbl>
              <c:idx val="11"/>
              <c:layout>
                <c:manualLayout>
                  <c:x val="-2.0364207247684323E-2"/>
                  <c:y val="-6.9204152249134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10C-4D3B-B9CE-48603B5F05A5}"/>
                </c:ext>
              </c:extLst>
            </c:dLbl>
            <c:dLbl>
              <c:idx val="12"/>
              <c:layout>
                <c:manualLayout>
                  <c:x val="-2.3497162208866461E-2"/>
                  <c:y val="-6.9204152249135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10C-4D3B-B9CE-48603B5F05A5}"/>
                </c:ext>
              </c:extLst>
            </c:dLbl>
            <c:dLbl>
              <c:idx val="13"/>
              <c:layout>
                <c:manualLayout>
                  <c:x val="-2.8196594650639752E-2"/>
                  <c:y val="-9.6885813148788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10C-4D3B-B9CE-48603B5F05A5}"/>
                </c:ext>
              </c:extLst>
            </c:dLbl>
            <c:dLbl>
              <c:idx val="14"/>
              <c:layout>
                <c:manualLayout>
                  <c:x val="-2.9763072131230851E-2"/>
                  <c:y val="-6.2283737024221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10C-4D3B-B9CE-48603B5F05A5}"/>
                </c:ext>
              </c:extLst>
            </c:dLbl>
            <c:dLbl>
              <c:idx val="15"/>
              <c:layout>
                <c:manualLayout>
                  <c:x val="-2.8196594650639752E-2"/>
                  <c:y val="-0.103806228373702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10C-4D3B-B9CE-48603B5F05A5}"/>
                </c:ext>
              </c:extLst>
            </c:dLbl>
            <c:dLbl>
              <c:idx val="16"/>
              <c:layout>
                <c:manualLayout>
                  <c:x val="-2.5063639689457556E-2"/>
                  <c:y val="-7.6124567474048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10C-4D3B-B9CE-48603B5F05A5}"/>
                </c:ext>
              </c:extLst>
            </c:dLbl>
            <c:dLbl>
              <c:idx val="17"/>
              <c:layout>
                <c:manualLayout>
                  <c:x val="-2.8196594650639867E-2"/>
                  <c:y val="-6.9204152249134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10C-4D3B-B9CE-48603B5F05A5}"/>
                </c:ext>
              </c:extLst>
            </c:dLbl>
            <c:dLbl>
              <c:idx val="18"/>
              <c:layout>
                <c:manualLayout>
                  <c:x val="-2.6630117170048654E-2"/>
                  <c:y val="-0.1245674740484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0B-41D7-BD2C-E51349E77FD7}"/>
                </c:ext>
              </c:extLst>
            </c:dLbl>
            <c:dLbl>
              <c:idx val="19"/>
              <c:layout>
                <c:manualLayout>
                  <c:x val="-2.3497162208866575E-2"/>
                  <c:y val="0.103806228373702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0B-41D7-BD2C-E51349E77FD7}"/>
                </c:ext>
              </c:extLst>
            </c:dLbl>
            <c:dLbl>
              <c:idx val="20"/>
              <c:layout>
                <c:manualLayout>
                  <c:x val="-2.8196594650639867E-2"/>
                  <c:y val="6.9204152249134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0B-41D7-BD2C-E51349E77FD7}"/>
                </c:ext>
              </c:extLst>
            </c:dLbl>
            <c:dLbl>
              <c:idx val="21"/>
              <c:layout>
                <c:manualLayout>
                  <c:x val="-1.8797729767093169E-2"/>
                  <c:y val="0.11764705882352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0B-41D7-BD2C-E51349E77FD7}"/>
                </c:ext>
              </c:extLst>
            </c:dLbl>
            <c:dLbl>
              <c:idx val="22"/>
              <c:layout>
                <c:manualLayout>
                  <c:x val="9.3988648835464685E-3"/>
                  <c:y val="-6.228373702422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10C-4D3B-B9CE-48603B5F05A5}"/>
                </c:ext>
              </c:extLst>
            </c:dLbl>
            <c:dLbl>
              <c:idx val="23"/>
              <c:layout>
                <c:manualLayout>
                  <c:x val="-2.5063639689457556E-2"/>
                  <c:y val="7.6124567474048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0B-41D7-BD2C-E51349E77FD7}"/>
                </c:ext>
              </c:extLst>
            </c:dLbl>
            <c:numFmt formatCode="0.0" sourceLinked="0"/>
            <c:spPr>
              <a:noFill/>
              <a:ln>
                <a:noFill/>
              </a:ln>
              <a:effectLst/>
            </c:spPr>
            <c:txPr>
              <a:bodyPr wrap="square" lIns="38100" tIns="19050" rIns="38100" bIns="19050" anchor="ctr">
                <a:spAutoFit/>
              </a:bodyPr>
              <a:lstStyle/>
              <a:p>
                <a:pPr>
                  <a:defRPr lang="ja-JP" sz="9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Sheet1!$A$2:$X$2</c:f>
              <c:numCache>
                <c:formatCode>#,##0.0;"-"#,##0.0</c:formatCode>
                <c:ptCount val="24"/>
                <c:pt idx="0">
                  <c:v>3.9750000000000001</c:v>
                </c:pt>
                <c:pt idx="1">
                  <c:v>4.944</c:v>
                </c:pt>
                <c:pt idx="2">
                  <c:v>3.907</c:v>
                </c:pt>
                <c:pt idx="3">
                  <c:v>7.944</c:v>
                </c:pt>
                <c:pt idx="4">
                  <c:v>7.8490000000000002</c:v>
                </c:pt>
                <c:pt idx="5">
                  <c:v>9.2850000000000001</c:v>
                </c:pt>
                <c:pt idx="6">
                  <c:v>9.2639999999999993</c:v>
                </c:pt>
                <c:pt idx="7">
                  <c:v>9.8010000000000002</c:v>
                </c:pt>
                <c:pt idx="8">
                  <c:v>3.891</c:v>
                </c:pt>
                <c:pt idx="9">
                  <c:v>8.48</c:v>
                </c:pt>
                <c:pt idx="10">
                  <c:v>10.26</c:v>
                </c:pt>
                <c:pt idx="11">
                  <c:v>6.6379999999999999</c:v>
                </c:pt>
                <c:pt idx="12">
                  <c:v>5.4560000000000004</c:v>
                </c:pt>
                <c:pt idx="13" formatCode="General">
                  <c:v>6.3860000000000001</c:v>
                </c:pt>
                <c:pt idx="14">
                  <c:v>7.41</c:v>
                </c:pt>
                <c:pt idx="15">
                  <c:v>7.9960000000000004</c:v>
                </c:pt>
                <c:pt idx="16">
                  <c:v>8.2560000000000002</c:v>
                </c:pt>
                <c:pt idx="17">
                  <c:v>6.7949999999999999</c:v>
                </c:pt>
                <c:pt idx="18">
                  <c:v>6.4539999999999997</c:v>
                </c:pt>
                <c:pt idx="19">
                  <c:v>3.871</c:v>
                </c:pt>
                <c:pt idx="20" formatCode="General">
                  <c:v>-5.8310000000000004</c:v>
                </c:pt>
                <c:pt idx="21">
                  <c:v>9.0500000000000007</c:v>
                </c:pt>
                <c:pt idx="22" formatCode="General">
                  <c:v>7.24</c:v>
                </c:pt>
                <c:pt idx="23">
                  <c:v>6.33</c:v>
                </c:pt>
              </c:numCache>
            </c:numRef>
          </c:val>
          <c:smooth val="0"/>
          <c:extLst>
            <c:ext xmlns:c16="http://schemas.microsoft.com/office/drawing/2014/chart" uri="{C3380CC4-5D6E-409C-BE32-E72D297353CC}">
              <c16:uniqueId val="{0000002C-510C-4D3B-B9CE-48603B5F05A5}"/>
            </c:ext>
          </c:extLst>
        </c:ser>
        <c:dLbls>
          <c:showLegendKey val="0"/>
          <c:showVal val="0"/>
          <c:showCatName val="0"/>
          <c:showSerName val="0"/>
          <c:showPercent val="0"/>
          <c:showBubbleSize val="0"/>
        </c:dLbls>
        <c:marker val="1"/>
        <c:smooth val="0"/>
        <c:axId val="3"/>
        <c:axId val="2"/>
      </c:lineChart>
      <c:catAx>
        <c:axId val="1655011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5501103"/>
        <c:crosses val="min"/>
        <c:crossBetween val="between"/>
        <c:majorUnit val="500"/>
      </c:valAx>
      <c:valAx>
        <c:axId val="2"/>
        <c:scaling>
          <c:orientation val="minMax"/>
          <c:max val="15"/>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11392405063293E-2"/>
          <c:y val="3.303684879288437E-2"/>
          <c:w val="0.93037974683544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08C-483F-8AAB-F1138550D7B5}"/>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08C-483F-8AAB-F1138550D7B5}"/>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08C-483F-8AAB-F1138550D7B5}"/>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08C-483F-8AAB-F1138550D7B5}"/>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08C-483F-8AAB-F1138550D7B5}"/>
              </c:ext>
            </c:extLst>
          </c:dPt>
          <c:dPt>
            <c:idx val="5"/>
            <c:bubble3D val="0"/>
            <c:spPr>
              <a:solidFill>
                <a:schemeClr val="accent4"/>
              </a:solidFill>
              <a:ln w="9525" algn="ctr">
                <a:solidFill>
                  <a:srgbClr val="808080"/>
                </a:solidFill>
                <a:prstDash val="solid"/>
              </a:ln>
            </c:spPr>
            <c:extLst>
              <c:ext xmlns:c16="http://schemas.microsoft.com/office/drawing/2014/chart" uri="{C3380CC4-5D6E-409C-BE32-E72D297353CC}">
                <c16:uniqueId val="{0000000B-608C-483F-8AAB-F1138550D7B5}"/>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608C-483F-8AAB-F1138550D7B5}"/>
              </c:ext>
            </c:extLst>
          </c:dPt>
          <c:dLbls>
            <c:dLbl>
              <c:idx val="0"/>
              <c:layout>
                <c:manualLayout>
                  <c:x val="0.10253164556962026"/>
                  <c:y val="-0.1359593392630241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8C-483F-8AAB-F1138550D7B5}"/>
                </c:ext>
              </c:extLst>
            </c:dLbl>
            <c:dLbl>
              <c:idx val="1"/>
              <c:layout>
                <c:manualLayout>
                  <c:x val="0.16898734177215191"/>
                  <c:y val="2.287166454891994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8C-483F-8AAB-F1138550D7B5}"/>
                </c:ext>
              </c:extLst>
            </c:dLbl>
            <c:dLbl>
              <c:idx val="2"/>
              <c:layout>
                <c:manualLayout>
                  <c:x val="0.10189873417721519"/>
                  <c:y val="0.1365946632782719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8C-483F-8AAB-F1138550D7B5}"/>
                </c:ext>
              </c:extLst>
            </c:dLbl>
            <c:dLbl>
              <c:idx val="3"/>
              <c:layout>
                <c:manualLayout>
                  <c:x val="-4.4303797468354432E-3"/>
                  <c:y val="0.1931385006353240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8C-483F-8AAB-F1138550D7B5}"/>
                </c:ext>
              </c:extLst>
            </c:dLbl>
            <c:dLbl>
              <c:idx val="4"/>
              <c:layout>
                <c:manualLayout>
                  <c:x val="-9.3670886075949367E-2"/>
                  <c:y val="0.1550190597204574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8C-483F-8AAB-F1138550D7B5}"/>
                </c:ext>
              </c:extLst>
            </c:dLbl>
            <c:dLbl>
              <c:idx val="5"/>
              <c:layout>
                <c:manualLayout>
                  <c:x val="-0.14493670886075949"/>
                  <c:y val="0.1041931385006353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8C-483F-8AAB-F1138550D7B5}"/>
                </c:ext>
              </c:extLst>
            </c:dLbl>
            <c:dLbl>
              <c:idx val="6"/>
              <c:layout>
                <c:manualLayout>
                  <c:x val="-0.14113924050632912"/>
                  <c:y val="-8.894536213468869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8C-483F-8AAB-F1138550D7B5}"/>
                </c:ext>
              </c:extLst>
            </c:dLbl>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val>
            <c:numRef>
              <c:f>Sheet1!$A$1:$A$7</c:f>
              <c:numCache>
                <c:formatCode>#,##0"%";"-"#,##0"%"</c:formatCode>
                <c:ptCount val="7"/>
                <c:pt idx="0">
                  <c:v>18.572199999999999</c:v>
                </c:pt>
                <c:pt idx="1">
                  <c:v>17.849</c:v>
                </c:pt>
                <c:pt idx="2">
                  <c:v>9.8290000000000006</c:v>
                </c:pt>
                <c:pt idx="3">
                  <c:v>7.8220000000000001</c:v>
                </c:pt>
                <c:pt idx="4">
                  <c:v>6.7884000000000002</c:v>
                </c:pt>
                <c:pt idx="5">
                  <c:v>4.6940999999999997</c:v>
                </c:pt>
                <c:pt idx="6">
                  <c:v>33</c:v>
                </c:pt>
              </c:numCache>
            </c:numRef>
          </c:val>
          <c:extLst>
            <c:ext xmlns:c16="http://schemas.microsoft.com/office/drawing/2014/chart" uri="{C3380CC4-5D6E-409C-BE32-E72D297353CC}">
              <c16:uniqueId val="{0000000E-608C-483F-8AAB-F1138550D7B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D119-4875-93EB-2BA9ECC91DC8}"/>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D119-4875-93EB-2BA9ECC91DC8}"/>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D119-4875-93EB-2BA9ECC91DC8}"/>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D119-4875-93EB-2BA9ECC91DC8}"/>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D119-4875-93EB-2BA9ECC91DC8}"/>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D119-4875-93EB-2BA9ECC91DC8}"/>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D119-4875-93EB-2BA9ECC91DC8}"/>
              </c:ext>
            </c:extLst>
          </c:dPt>
          <c:dLbls>
            <c:dLbl>
              <c:idx val="0"/>
              <c:layout>
                <c:manualLayout>
                  <c:x val="6.7979669631512071E-2"/>
                  <c:y val="-0.1632782719186785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19-4875-93EB-2BA9ECC91DC8}"/>
                </c:ext>
              </c:extLst>
            </c:dLbl>
            <c:dLbl>
              <c:idx val="1"/>
              <c:layout>
                <c:manualLayout>
                  <c:x val="0.1531130876747141"/>
                  <c:y val="-6.73443456162642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19-4875-93EB-2BA9ECC91DC8}"/>
                </c:ext>
              </c:extLst>
            </c:dLbl>
            <c:dLbl>
              <c:idx val="2"/>
              <c:layout>
                <c:manualLayout>
                  <c:x val="0.16010165184243966"/>
                  <c:y val="5.209656925031766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19-4875-93EB-2BA9ECC91DC8}"/>
                </c:ext>
              </c:extLst>
            </c:dLbl>
            <c:dLbl>
              <c:idx val="3"/>
              <c:layout>
                <c:manualLayout>
                  <c:x val="8.8310038119440909E-2"/>
                  <c:y val="0.1493011435832274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19-4875-93EB-2BA9ECC91DC8}"/>
                </c:ext>
              </c:extLst>
            </c:dLbl>
            <c:dLbl>
              <c:idx val="4"/>
              <c:layout>
                <c:manualLayout>
                  <c:x val="-2.0965692503176619E-2"/>
                  <c:y val="0.1893265565438373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19-4875-93EB-2BA9ECC91DC8}"/>
                </c:ext>
              </c:extLst>
            </c:dLbl>
            <c:dLbl>
              <c:idx val="5"/>
              <c:layout>
                <c:manualLayout>
                  <c:x val="-0.10546378653113088"/>
                  <c:y val="0.1461245235069885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19-4875-93EB-2BA9ECC91DC8}"/>
                </c:ext>
              </c:extLst>
            </c:dLbl>
            <c:dLbl>
              <c:idx val="6"/>
              <c:layout>
                <c:manualLayout>
                  <c:x val="-0.15247776365946633"/>
                  <c:y val="-6.925031766200762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19-4875-93EB-2BA9ECC91DC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Sheet1!$A$1:$A$7</c:f>
              <c:numCache>
                <c:formatCode>#,##0"%";"-"#,##0"%"</c:formatCode>
                <c:ptCount val="7"/>
                <c:pt idx="0">
                  <c:v>15.852600000000001</c:v>
                </c:pt>
                <c:pt idx="1">
                  <c:v>13.552899999999999</c:v>
                </c:pt>
                <c:pt idx="2">
                  <c:v>11.63</c:v>
                </c:pt>
                <c:pt idx="3">
                  <c:v>10.002359999999999</c:v>
                </c:pt>
                <c:pt idx="4">
                  <c:v>7.1760000000000002</c:v>
                </c:pt>
                <c:pt idx="5">
                  <c:v>6.5759999999999996</c:v>
                </c:pt>
                <c:pt idx="6">
                  <c:v>34.369186396962803</c:v>
                </c:pt>
              </c:numCache>
            </c:numRef>
          </c:val>
          <c:extLst>
            <c:ext xmlns:c16="http://schemas.microsoft.com/office/drawing/2014/chart" uri="{C3380CC4-5D6E-409C-BE32-E72D297353CC}">
              <c16:uniqueId val="{0000000E-D119-4875-93EB-2BA9ECC91DC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64534075104311E-2"/>
          <c:y val="2.3203926818384651E-2"/>
          <c:w val="0.97107093184979143"/>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Sheet1!$A$1:$F$1</c:f>
              <c:numCache>
                <c:formatCode>General</c:formatCode>
                <c:ptCount val="6"/>
                <c:pt idx="0">
                  <c:v>12884848379</c:v>
                </c:pt>
                <c:pt idx="1">
                  <c:v>14300419263</c:v>
                </c:pt>
                <c:pt idx="2">
                  <c:v>16264000297</c:v>
                </c:pt>
                <c:pt idx="3">
                  <c:v>18426747733</c:v>
                </c:pt>
                <c:pt idx="4">
                  <c:v>19460516245</c:v>
                </c:pt>
                <c:pt idx="5">
                  <c:v>19752791624</c:v>
                </c:pt>
              </c:numCache>
            </c:numRef>
          </c:val>
          <c:extLst>
            <c:ext xmlns:c16="http://schemas.microsoft.com/office/drawing/2014/chart" uri="{C3380CC4-5D6E-409C-BE32-E72D297353CC}">
              <c16:uniqueId val="{00000000-97B3-47F2-935A-8D7FCFC6B435}"/>
            </c:ext>
          </c:extLst>
        </c:ser>
        <c:ser>
          <c:idx val="1"/>
          <c:order val="1"/>
          <c:spPr>
            <a:solidFill>
              <a:srgbClr val="C0E6F4"/>
            </a:solidFill>
            <a:ln w="9525" algn="ctr">
              <a:solidFill>
                <a:srgbClr val="808080"/>
              </a:solidFill>
              <a:prstDash val="solid"/>
            </a:ln>
          </c:spPr>
          <c:invertIfNegative val="0"/>
          <c:val>
            <c:numRef>
              <c:f>Sheet1!$A$2:$F$2</c:f>
              <c:numCache>
                <c:formatCode>General</c:formatCode>
                <c:ptCount val="6"/>
                <c:pt idx="0">
                  <c:v>1809322574</c:v>
                </c:pt>
                <c:pt idx="1">
                  <c:v>2064096677</c:v>
                </c:pt>
                <c:pt idx="2">
                  <c:v>2525996360</c:v>
                </c:pt>
                <c:pt idx="3">
                  <c:v>2477412233</c:v>
                </c:pt>
                <c:pt idx="4">
                  <c:v>3297325337</c:v>
                </c:pt>
                <c:pt idx="5">
                  <c:v>2730438575</c:v>
                </c:pt>
              </c:numCache>
            </c:numRef>
          </c:val>
          <c:extLst>
            <c:ext xmlns:c16="http://schemas.microsoft.com/office/drawing/2014/chart" uri="{C3380CC4-5D6E-409C-BE32-E72D297353CC}">
              <c16:uniqueId val="{00000001-97B3-47F2-935A-8D7FCFC6B435}"/>
            </c:ext>
          </c:extLst>
        </c:ser>
        <c:dLbls>
          <c:showLegendKey val="0"/>
          <c:showVal val="0"/>
          <c:showCatName val="0"/>
          <c:showSerName val="0"/>
          <c:showPercent val="0"/>
          <c:showBubbleSize val="0"/>
        </c:dLbls>
        <c:gapWidth val="60"/>
        <c:axId val="1520238048"/>
        <c:axId val="1"/>
      </c:barChart>
      <c:catAx>
        <c:axId val="15202380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520238048"/>
        <c:crosses val="min"/>
        <c:crossBetween val="between"/>
        <c:majorUnit val="500000000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94633873672445E-2"/>
          <c:y val="2.8644719965797351E-2"/>
          <c:w val="0.9379541643376188"/>
          <c:h val="0.9448482257374946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6023849450344699E-2"/>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99-45ED-B496-04577B5D5A6B}"/>
                </c:ext>
              </c:extLst>
            </c:dLbl>
            <c:dLbl>
              <c:idx val="1"/>
              <c:layout>
                <c:manualLayout>
                  <c:x val="0"/>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99-45ED-B496-04577B5D5A6B}"/>
                </c:ext>
              </c:extLst>
            </c:dLbl>
            <c:dLbl>
              <c:idx val="2"/>
              <c:layout>
                <c:manualLayout>
                  <c:x val="0"/>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99-45ED-B496-04577B5D5A6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3.4494483499999999</c:v>
                </c:pt>
                <c:pt idx="1">
                  <c:v>2.01969281</c:v>
                </c:pt>
                <c:pt idx="2">
                  <c:v>4.7677327000000007</c:v>
                </c:pt>
              </c:numCache>
            </c:numRef>
          </c:val>
          <c:smooth val="0"/>
          <c:extLst>
            <c:ext xmlns:c16="http://schemas.microsoft.com/office/drawing/2014/chart" uri="{C3380CC4-5D6E-409C-BE32-E72D297353CC}">
              <c16:uniqueId val="{00000003-D499-45ED-B496-04577B5D5A6B}"/>
            </c:ext>
          </c:extLst>
        </c:ser>
        <c:dLbls>
          <c:showLegendKey val="0"/>
          <c:showVal val="0"/>
          <c:showCatName val="0"/>
          <c:showSerName val="0"/>
          <c:showPercent val="0"/>
          <c:showBubbleSize val="0"/>
        </c:dLbls>
        <c:marker val="1"/>
        <c:smooth val="0"/>
        <c:axId val="1672936976"/>
        <c:axId val="1"/>
      </c:lineChart>
      <c:catAx>
        <c:axId val="16729369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72936976"/>
        <c:crosses val="min"/>
        <c:crossBetween val="midCat"/>
        <c:majorUnit val="0.5"/>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53846153846162E-2"/>
          <c:y val="4.9464401794272507E-2"/>
          <c:w val="0.95769230769230773"/>
          <c:h val="0.74009258475790629"/>
        </c:manualLayout>
      </c:layout>
      <c:barChart>
        <c:barDir val="col"/>
        <c:grouping val="clustered"/>
        <c:varyColors val="0"/>
        <c:ser>
          <c:idx val="0"/>
          <c:order val="0"/>
          <c:tx>
            <c:strRef>
              <c:f>Sheet1!$B$1</c:f>
              <c:strCache>
                <c:ptCount val="1"/>
                <c:pt idx="0">
                  <c:v>人口</c:v>
                </c:pt>
              </c:strCache>
            </c:strRef>
          </c:tx>
          <c:spPr>
            <a:solidFill>
              <a:srgbClr val="5F8A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貧困層</c:v>
                </c:pt>
                <c:pt idx="1">
                  <c:v>やや貧困層</c:v>
                </c:pt>
                <c:pt idx="2">
                  <c:v>中・高所得層</c:v>
                </c:pt>
              </c:strCache>
            </c:strRef>
          </c:cat>
          <c:val>
            <c:numRef>
              <c:f>Sheet1!$B$2:$B$5</c:f>
              <c:numCache>
                <c:formatCode>General</c:formatCode>
                <c:ptCount val="3"/>
                <c:pt idx="0">
                  <c:v>355</c:v>
                </c:pt>
                <c:pt idx="1">
                  <c:v>601</c:v>
                </c:pt>
                <c:pt idx="2">
                  <c:v>285</c:v>
                </c:pt>
              </c:numCache>
            </c:numRef>
          </c:val>
          <c:extLst>
            <c:ext xmlns:c16="http://schemas.microsoft.com/office/drawing/2014/chart" uri="{C3380CC4-5D6E-409C-BE32-E72D297353CC}">
              <c16:uniqueId val="{00000000-59CE-4FFD-A27A-3049BC164278}"/>
            </c:ext>
          </c:extLst>
        </c:ser>
        <c:dLbls>
          <c:showLegendKey val="0"/>
          <c:showVal val="1"/>
          <c:showCatName val="0"/>
          <c:showSerName val="0"/>
          <c:showPercent val="0"/>
          <c:showBubbleSize val="0"/>
        </c:dLbls>
        <c:gapWidth val="219"/>
        <c:overlap val="-27"/>
        <c:axId val="562393120"/>
        <c:axId val="562402528"/>
      </c:barChart>
      <c:catAx>
        <c:axId val="56239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62402528"/>
        <c:crosses val="autoZero"/>
        <c:auto val="1"/>
        <c:lblAlgn val="ctr"/>
        <c:lblOffset val="100"/>
        <c:noMultiLvlLbl val="0"/>
      </c:catAx>
      <c:valAx>
        <c:axId val="562402528"/>
        <c:scaling>
          <c:orientation val="minMax"/>
        </c:scaling>
        <c:delete val="1"/>
        <c:axPos val="l"/>
        <c:numFmt formatCode="General" sourceLinked="1"/>
        <c:majorTickMark val="none"/>
        <c:minorTickMark val="none"/>
        <c:tickLblPos val="none"/>
        <c:crossAx val="56239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Sheet1!$A$2</c:f>
              <c:strCache>
                <c:ptCount val="1"/>
                <c:pt idx="0">
                  <c:v>分類 1</c:v>
                </c:pt>
              </c:strCache>
            </c:strRef>
          </c:tx>
          <c:dPt>
            <c:idx val="0"/>
            <c:bubble3D val="0"/>
            <c:spPr>
              <a:solidFill>
                <a:srgbClr val="FFFFCC"/>
              </a:solidFill>
              <a:ln>
                <a:noFill/>
              </a:ln>
              <a:effectLst/>
            </c:spPr>
            <c:extLst>
              <c:ext xmlns:c16="http://schemas.microsoft.com/office/drawing/2014/chart" uri="{C3380CC4-5D6E-409C-BE32-E72D297353CC}">
                <c16:uniqueId val="{00000001-EDC9-42A6-9B74-09BD81F2782D}"/>
              </c:ext>
            </c:extLst>
          </c:dPt>
          <c:dPt>
            <c:idx val="1"/>
            <c:bubble3D val="0"/>
            <c:spPr>
              <a:solidFill>
                <a:srgbClr val="FFEFCF"/>
              </a:solidFill>
              <a:ln>
                <a:noFill/>
              </a:ln>
              <a:effectLst/>
            </c:spPr>
            <c:extLst>
              <c:ext xmlns:c16="http://schemas.microsoft.com/office/drawing/2014/chart" uri="{C3380CC4-5D6E-409C-BE32-E72D297353CC}">
                <c16:uniqueId val="{00000003-EDC9-42A6-9B74-09BD81F2782D}"/>
              </c:ext>
            </c:extLst>
          </c:dPt>
          <c:dPt>
            <c:idx val="2"/>
            <c:bubble3D val="0"/>
            <c:spPr>
              <a:solidFill>
                <a:srgbClr val="ECE5F4"/>
              </a:solidFill>
              <a:ln>
                <a:noFill/>
              </a:ln>
              <a:effectLst/>
            </c:spPr>
            <c:extLst>
              <c:ext xmlns:c16="http://schemas.microsoft.com/office/drawing/2014/chart" uri="{C3380CC4-5D6E-409C-BE32-E72D297353CC}">
                <c16:uniqueId val="{00000005-EDC9-42A6-9B74-09BD81F2782D}"/>
              </c:ext>
            </c:extLst>
          </c:dPt>
          <c:dPt>
            <c:idx val="3"/>
            <c:bubble3D val="0"/>
            <c:spPr>
              <a:solidFill>
                <a:srgbClr val="D2E0E6"/>
              </a:solidFill>
              <a:ln>
                <a:noFill/>
              </a:ln>
              <a:effectLst/>
            </c:spPr>
            <c:extLst>
              <c:ext xmlns:c16="http://schemas.microsoft.com/office/drawing/2014/chart" uri="{C3380CC4-5D6E-409C-BE32-E72D297353CC}">
                <c16:uniqueId val="{00000007-EDC9-42A6-9B74-09BD81F2782D}"/>
              </c:ext>
            </c:extLst>
          </c:dPt>
          <c:dPt>
            <c:idx val="4"/>
            <c:bubble3D val="0"/>
            <c:spPr>
              <a:solidFill>
                <a:srgbClr val="C0E6F4"/>
              </a:solidFill>
              <a:ln>
                <a:noFill/>
              </a:ln>
              <a:effectLst/>
            </c:spPr>
            <c:extLst>
              <c:ext xmlns:c16="http://schemas.microsoft.com/office/drawing/2014/chart" uri="{C3380CC4-5D6E-409C-BE32-E72D297353CC}">
                <c16:uniqueId val="{00000009-EDC9-42A6-9B74-09BD81F2782D}"/>
              </c:ext>
            </c:extLst>
          </c:dPt>
          <c:dPt>
            <c:idx val="5"/>
            <c:bubble3D val="0"/>
            <c:spPr>
              <a:solidFill>
                <a:srgbClr val="80CCE8"/>
              </a:solidFill>
              <a:ln>
                <a:noFill/>
              </a:ln>
              <a:effectLst/>
            </c:spPr>
            <c:extLst>
              <c:ext xmlns:c16="http://schemas.microsoft.com/office/drawing/2014/chart" uri="{C3380CC4-5D6E-409C-BE32-E72D297353CC}">
                <c16:uniqueId val="{0000000B-EDC9-42A6-9B74-09BD81F2782D}"/>
              </c:ext>
            </c:extLst>
          </c:dPt>
          <c:dPt>
            <c:idx val="6"/>
            <c:bubble3D val="0"/>
            <c:spPr>
              <a:solidFill>
                <a:srgbClr val="1F497D"/>
              </a:solidFill>
              <a:ln>
                <a:noFill/>
              </a:ln>
              <a:effectLst/>
            </c:spPr>
            <c:extLst>
              <c:ext xmlns:c16="http://schemas.microsoft.com/office/drawing/2014/chart" uri="{C3380CC4-5D6E-409C-BE32-E72D297353CC}">
                <c16:uniqueId val="{0000000D-EDC9-42A6-9B74-09BD81F2782D}"/>
              </c:ext>
            </c:extLst>
          </c:dPt>
          <c:dLbls>
            <c:dLbl>
              <c:idx val="0"/>
              <c:layout>
                <c:manualLayout>
                  <c:x val="-2.437649046746744E-2"/>
                  <c:y val="0"/>
                </c:manualLayout>
              </c:layout>
              <c:tx>
                <c:rich>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fld id="{880671C5-B023-40D6-92F5-C202F77366D6}" type="VALUE">
                      <a:rPr lang="en-US" altLang="ja-JP"/>
                      <a:pPr>
                        <a:defRPr lang="ja-JP" sz="1050">
                          <a:solidFill>
                            <a:schemeClr val="bg2"/>
                          </a:solidFill>
                        </a:defRPr>
                      </a:pPr>
                      <a:t>[VALUE]</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C9-42A6-9B74-09BD81F2782D}"/>
                </c:ext>
              </c:extLst>
            </c:dLbl>
            <c:dLbl>
              <c:idx val="1"/>
              <c:layout>
                <c:manualLayout>
                  <c:x val="2.5292732332066546E-2"/>
                  <c:y val="1.7896211612083875E-3"/>
                </c:manualLayout>
              </c:layout>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C9-42A6-9B74-09BD81F2782D}"/>
                </c:ext>
              </c:extLst>
            </c:dLbl>
            <c:dLbl>
              <c:idx val="2"/>
              <c:layout>
                <c:manualLayout>
                  <c:x val="-3.9933224473766502E-2"/>
                  <c:y val="0"/>
                </c:manualLayout>
              </c:layout>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2"/>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C9-42A6-9B74-09BD81F2782D}"/>
                </c:ext>
              </c:extLst>
            </c:dLbl>
            <c:dLbl>
              <c:idx val="3"/>
              <c:tx>
                <c:rich>
                  <a:bodyPr/>
                  <a:lstStyle/>
                  <a:p>
                    <a:fld id="{F7C25865-AD62-4FF4-A569-8038ADE8F843}" type="VALUE">
                      <a:rPr lang="en-US" altLang="ja-JP">
                        <a:solidFill>
                          <a:schemeClr val="tx1"/>
                        </a:solidFill>
                      </a:rPr>
                      <a:pPr/>
                      <a:t>[VALUE]</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DC9-42A6-9B74-09BD81F2782D}"/>
                </c:ext>
              </c:extLst>
            </c:dLbl>
            <c:dLbl>
              <c:idx val="4"/>
              <c:tx>
                <c:rich>
                  <a:bodyPr/>
                  <a:lstStyle/>
                  <a:p>
                    <a:fld id="{AECC19F0-BE12-41A5-BFC5-C6C1FA4F39D7}" type="VALUE">
                      <a:rPr lang="en-US" altLang="ja-JP">
                        <a:solidFill>
                          <a:schemeClr val="tx1"/>
                        </a:solidFill>
                      </a:rPr>
                      <a:pPr/>
                      <a:t>[VALUE]</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DC9-42A6-9B74-09BD81F2782D}"/>
                </c:ext>
              </c:extLst>
            </c:dLbl>
            <c:dLbl>
              <c:idx val="5"/>
              <c:tx>
                <c:rich>
                  <a:bodyPr/>
                  <a:lstStyle/>
                  <a:p>
                    <a:fld id="{E392A6E2-689B-434C-8DA9-4D4F26D81FA0}" type="VALUE">
                      <a:rPr lang="en-US" altLang="ja-JP">
                        <a:solidFill>
                          <a:schemeClr val="tx1"/>
                        </a:solidFill>
                      </a:rPr>
                      <a:pPr/>
                      <a:t>[VALUE]</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DC9-42A6-9B74-09BD81F2782D}"/>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AYUSH</c:v>
                </c:pt>
                <c:pt idx="1">
                  <c:v>医療調査研究</c:v>
                </c:pt>
                <c:pt idx="2">
                  <c:v>エイズコントロール</c:v>
                </c:pt>
                <c:pt idx="3">
                  <c:v>HFW</c:v>
                </c:pt>
                <c:pt idx="4">
                  <c:v>その他の主要医療</c:v>
                </c:pt>
                <c:pt idx="5">
                  <c:v>NRHM</c:v>
                </c:pt>
                <c:pt idx="6">
                  <c:v>州による拠出</c:v>
                </c:pt>
              </c:strCache>
            </c:strRef>
          </c:cat>
          <c:val>
            <c:numRef>
              <c:f>Sheet1!$B$2:$H$2</c:f>
              <c:numCache>
                <c:formatCode>General</c:formatCode>
                <c:ptCount val="7"/>
                <c:pt idx="0">
                  <c:v>2</c:v>
                </c:pt>
                <c:pt idx="1">
                  <c:v>2</c:v>
                </c:pt>
                <c:pt idx="2">
                  <c:v>2</c:v>
                </c:pt>
                <c:pt idx="3">
                  <c:v>13</c:v>
                </c:pt>
                <c:pt idx="4">
                  <c:v>18</c:v>
                </c:pt>
                <c:pt idx="5">
                  <c:v>37</c:v>
                </c:pt>
                <c:pt idx="6">
                  <c:v>147</c:v>
                </c:pt>
              </c:numCache>
            </c:numRef>
          </c:val>
          <c:extLst>
            <c:ext xmlns:c16="http://schemas.microsoft.com/office/drawing/2014/chart" uri="{C3380CC4-5D6E-409C-BE32-E72D297353CC}">
              <c16:uniqueId val="{0000000E-EDC9-42A6-9B74-09BD81F2782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766332164643208"/>
          <c:y val="0.73871531046357541"/>
          <c:w val="0.72467335670713595"/>
          <c:h val="0.15799213000463597"/>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2007-2012実績値</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中央政府</c:v>
                </c:pt>
                <c:pt idx="1">
                  <c:v>州政府</c:v>
                </c:pt>
              </c:strCache>
            </c:strRef>
          </c:cat>
          <c:val>
            <c:numRef>
              <c:f>Sheet1!$B$2:$B$3</c:f>
              <c:numCache>
                <c:formatCode>General</c:formatCode>
                <c:ptCount val="2"/>
                <c:pt idx="0">
                  <c:v>22</c:v>
                </c:pt>
                <c:pt idx="1">
                  <c:v>42</c:v>
                </c:pt>
              </c:numCache>
            </c:numRef>
          </c:val>
          <c:extLst>
            <c:ext xmlns:c16="http://schemas.microsoft.com/office/drawing/2014/chart" uri="{C3380CC4-5D6E-409C-BE32-E72D297353CC}">
              <c16:uniqueId val="{00000000-9F13-4E0D-844F-277BBF3C4B1F}"/>
            </c:ext>
          </c:extLst>
        </c:ser>
        <c:ser>
          <c:idx val="1"/>
          <c:order val="1"/>
          <c:tx>
            <c:strRef>
              <c:f>Sheet1!$C$1</c:f>
              <c:strCache>
                <c:ptCount val="1"/>
                <c:pt idx="0">
                  <c:v>2012-2017目標値</c:v>
                </c:pt>
              </c:strCache>
            </c:strRef>
          </c:tx>
          <c:spPr>
            <a:solidFill>
              <a:srgbClr val="80C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中央政府</c:v>
                </c:pt>
                <c:pt idx="1">
                  <c:v>州政府</c:v>
                </c:pt>
              </c:strCache>
            </c:strRef>
          </c:cat>
          <c:val>
            <c:numRef>
              <c:f>Sheet1!$C$2:$C$3</c:f>
              <c:numCache>
                <c:formatCode>General</c:formatCode>
                <c:ptCount val="2"/>
                <c:pt idx="0">
                  <c:v>73</c:v>
                </c:pt>
                <c:pt idx="1">
                  <c:v>148</c:v>
                </c:pt>
              </c:numCache>
            </c:numRef>
          </c:val>
          <c:extLst>
            <c:ext xmlns:c16="http://schemas.microsoft.com/office/drawing/2014/chart" uri="{C3380CC4-5D6E-409C-BE32-E72D297353CC}">
              <c16:uniqueId val="{00000001-9F13-4E0D-844F-277BBF3C4B1F}"/>
            </c:ext>
          </c:extLst>
        </c:ser>
        <c:dLbls>
          <c:showLegendKey val="0"/>
          <c:showVal val="1"/>
          <c:showCatName val="0"/>
          <c:showSerName val="0"/>
          <c:showPercent val="0"/>
          <c:showBubbleSize val="0"/>
        </c:dLbls>
        <c:gapWidth val="219"/>
        <c:overlap val="-27"/>
        <c:axId val="479093936"/>
        <c:axId val="479207040"/>
      </c:barChart>
      <c:catAx>
        <c:axId val="47909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479207040"/>
        <c:crosses val="autoZero"/>
        <c:auto val="1"/>
        <c:lblAlgn val="ctr"/>
        <c:lblOffset val="100"/>
        <c:noMultiLvlLbl val="0"/>
      </c:catAx>
      <c:valAx>
        <c:axId val="479207040"/>
        <c:scaling>
          <c:orientation val="minMax"/>
        </c:scaling>
        <c:delete val="1"/>
        <c:axPos val="l"/>
        <c:numFmt formatCode="General" sourceLinked="1"/>
        <c:majorTickMark val="none"/>
        <c:minorTickMark val="none"/>
        <c:tickLblPos val="none"/>
        <c:crossAx val="47909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0CCE8"/>
            </a:solidFill>
            <a:ln>
              <a:noFill/>
            </a:ln>
            <a:effectLst/>
          </c:spPr>
          <c:invertIfNegative val="0"/>
          <c:dPt>
            <c:idx val="3"/>
            <c:invertIfNegative val="0"/>
            <c:bubble3D val="0"/>
            <c:spPr>
              <a:solidFill>
                <a:srgbClr val="1F497D"/>
              </a:solidFill>
              <a:ln>
                <a:noFill/>
              </a:ln>
              <a:effectLst/>
            </c:spPr>
            <c:extLst>
              <c:ext xmlns:c16="http://schemas.microsoft.com/office/drawing/2014/chart" uri="{C3380CC4-5D6E-409C-BE32-E72D297353CC}">
                <c16:uniqueId val="{00000001-AF83-438F-B1CA-3367C4AA09FC}"/>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Sheet1!$A$1:$F$1</c:f>
              <c:strCache>
                <c:ptCount val="5"/>
                <c:pt idx="0">
                  <c:v>2012-2013</c:v>
                </c:pt>
                <c:pt idx="1">
                  <c:v>2013-2014</c:v>
                </c:pt>
                <c:pt idx="2">
                  <c:v>2014-2015</c:v>
                </c:pt>
                <c:pt idx="3">
                  <c:v>2015-2016</c:v>
                </c:pt>
                <c:pt idx="4">
                  <c:v>12FYP予算</c:v>
                </c:pt>
              </c:strCache>
            </c:strRef>
          </c:cat>
          <c:val>
            <c:numRef>
              <c:f>Sheet1!$A$2:$F$2</c:f>
              <c:numCache>
                <c:formatCode>General</c:formatCode>
                <c:ptCount val="5"/>
                <c:pt idx="0">
                  <c:v>27127</c:v>
                </c:pt>
                <c:pt idx="1">
                  <c:v>29165</c:v>
                </c:pt>
                <c:pt idx="2">
                  <c:v>30645</c:v>
                </c:pt>
                <c:pt idx="3">
                  <c:v>24549</c:v>
                </c:pt>
                <c:pt idx="4">
                  <c:v>268551</c:v>
                </c:pt>
              </c:numCache>
            </c:numRef>
          </c:val>
          <c:extLst>
            <c:ext xmlns:c16="http://schemas.microsoft.com/office/drawing/2014/chart" uri="{C3380CC4-5D6E-409C-BE32-E72D297353CC}">
              <c16:uniqueId val="{00000002-AF83-438F-B1CA-3367C4AA09FC}"/>
            </c:ext>
          </c:extLst>
        </c:ser>
        <c:dLbls>
          <c:showLegendKey val="0"/>
          <c:showVal val="1"/>
          <c:showCatName val="0"/>
          <c:showSerName val="0"/>
          <c:showPercent val="0"/>
          <c:showBubbleSize val="0"/>
        </c:dLbls>
        <c:gapWidth val="219"/>
        <c:overlap val="-27"/>
        <c:axId val="639280800"/>
        <c:axId val="639274528"/>
      </c:barChart>
      <c:catAx>
        <c:axId val="6392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639274528"/>
        <c:crosses val="autoZero"/>
        <c:auto val="1"/>
        <c:lblAlgn val="ctr"/>
        <c:lblOffset val="100"/>
        <c:noMultiLvlLbl val="0"/>
      </c:catAx>
      <c:valAx>
        <c:axId val="639274528"/>
        <c:scaling>
          <c:orientation val="minMax"/>
        </c:scaling>
        <c:delete val="1"/>
        <c:axPos val="l"/>
        <c:numFmt formatCode="General" sourceLinked="1"/>
        <c:majorTickMark val="none"/>
        <c:minorTickMark val="none"/>
        <c:tickLblPos val="none"/>
        <c:crossAx val="6392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83489072462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790035587188612"/>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AB1-4924-A757-B36E142AB203}"/>
                </c:ext>
              </c:extLst>
            </c:dLbl>
            <c:dLbl>
              <c:idx val="1"/>
              <c:layout>
                <c:manualLayout>
                  <c:x val="0"/>
                  <c:y val="-0.1387900355871886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AB1-4924-A757-B36E142AB203}"/>
                </c:ext>
              </c:extLst>
            </c:dLbl>
            <c:dLbl>
              <c:idx val="2"/>
              <c:layout>
                <c:manualLayout>
                  <c:x val="0"/>
                  <c:y val="-0.14234875444839859"/>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AB1-4924-A757-B36E142AB203}"/>
                </c:ext>
              </c:extLst>
            </c:dLbl>
            <c:dLbl>
              <c:idx val="3"/>
              <c:layout>
                <c:manualLayout>
                  <c:x val="0"/>
                  <c:y val="-0.15658362989323843"/>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AB1-4924-A757-B36E142AB203}"/>
                </c:ext>
              </c:extLst>
            </c:dLbl>
            <c:dLbl>
              <c:idx val="4"/>
              <c:layout>
                <c:manualLayout>
                  <c:x val="0"/>
                  <c:y val="-0.1708185053380783"/>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AB1-4924-A757-B36E142AB203}"/>
                </c:ext>
              </c:extLst>
            </c:dLbl>
            <c:dLbl>
              <c:idx val="5"/>
              <c:layout>
                <c:manualLayout>
                  <c:x val="0"/>
                  <c:y val="-0.1859430604982206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AB1-4924-A757-B36E142AB203}"/>
                </c:ext>
              </c:extLst>
            </c:dLbl>
            <c:dLbl>
              <c:idx val="6"/>
              <c:layout>
                <c:manualLayout>
                  <c:x val="0"/>
                  <c:y val="-0.20195729537366547"/>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AB1-4924-A757-B36E142AB203}"/>
                </c:ext>
              </c:extLst>
            </c:dLbl>
            <c:dLbl>
              <c:idx val="7"/>
              <c:layout>
                <c:manualLayout>
                  <c:x val="-3.2760032760032762E-3"/>
                  <c:y val="-0.24288256227758007"/>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AB1-4924-A757-B36E142AB203}"/>
                </c:ext>
              </c:extLst>
            </c:dLbl>
            <c:dLbl>
              <c:idx val="8"/>
              <c:layout>
                <c:manualLayout>
                  <c:x val="0"/>
                  <c:y val="-0.23843416370106763"/>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AB1-4924-A757-B36E142AB203}"/>
                </c:ext>
              </c:extLst>
            </c:dLbl>
            <c:dLbl>
              <c:idx val="9"/>
              <c:layout>
                <c:manualLayout>
                  <c:x val="4.5045045045045045E-3"/>
                  <c:y val="-0.2571174377224199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AB1-4924-A757-B36E142AB203}"/>
                </c:ext>
              </c:extLst>
            </c:dLbl>
            <c:dLbl>
              <c:idx val="10"/>
              <c:layout>
                <c:manualLayout>
                  <c:x val="0"/>
                  <c:y val="-0.30338078291814946"/>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AB1-4924-A757-B36E142AB203}"/>
                </c:ext>
              </c:extLst>
            </c:dLbl>
            <c:dLbl>
              <c:idx val="11"/>
              <c:layout>
                <c:manualLayout>
                  <c:x val="-1.2285012285013486E-3"/>
                  <c:y val="-0.3042704626334519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AB1-4924-A757-B36E142AB203}"/>
                </c:ext>
              </c:extLst>
            </c:dLbl>
            <c:dLbl>
              <c:idx val="12"/>
              <c:layout>
                <c:manualLayout>
                  <c:x val="0"/>
                  <c:y val="-0.3140569395017793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AB1-4924-A757-B36E142AB203}"/>
                </c:ext>
              </c:extLst>
            </c:dLbl>
            <c:dLbl>
              <c:idx val="13"/>
              <c:layout>
                <c:manualLayout>
                  <c:x val="4.5045045045045045E-3"/>
                  <c:y val="-0.31494661921708184"/>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AB1-4924-A757-B36E142AB203}"/>
                </c:ext>
              </c:extLst>
            </c:dLbl>
            <c:dLbl>
              <c:idx val="14"/>
              <c:layout>
                <c:manualLayout>
                  <c:x val="7.1662571662571665E-3"/>
                  <c:y val="-0.33718861209964412"/>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AB1-4924-A757-B36E142AB203}"/>
                </c:ext>
              </c:extLst>
            </c:dLbl>
            <c:dLbl>
              <c:idx val="15"/>
              <c:layout>
                <c:manualLayout>
                  <c:x val="8.1900081900081901E-3"/>
                  <c:y val="-0.3425266903914590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AB1-4924-A757-B36E142AB203}"/>
                </c:ext>
              </c:extLst>
            </c:dLbl>
            <c:dLbl>
              <c:idx val="16"/>
              <c:layout>
                <c:manualLayout>
                  <c:x val="0"/>
                  <c:y val="-0.4048042704626334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AB1-4924-A757-B36E142AB203}"/>
                </c:ext>
              </c:extLst>
            </c:dLbl>
            <c:dLbl>
              <c:idx val="17"/>
              <c:layout>
                <c:manualLayout>
                  <c:x val="-4.095004095005296E-4"/>
                  <c:y val="-0.40213523131672596"/>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AB1-4924-A757-B36E142AB203}"/>
                </c:ext>
              </c:extLst>
            </c:dLbl>
            <c:dLbl>
              <c:idx val="18"/>
              <c:layout>
                <c:manualLayout>
                  <c:x val="4.0950040950040953E-4"/>
                  <c:y val="-0.4119214279709698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AB1-4924-A757-B36E142AB203}"/>
                </c:ext>
              </c:extLst>
            </c:dLbl>
            <c:dLbl>
              <c:idx val="19"/>
              <c:layout>
                <c:manualLayout>
                  <c:x val="4.9140049140047942E-3"/>
                  <c:y val="-0.4644125311738168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6068796068796066E-2"/>
                      <c:h val="8.7865048897357564E-2"/>
                    </c:manualLayout>
                  </c15:layout>
                </c:ext>
                <c:ext xmlns:c16="http://schemas.microsoft.com/office/drawing/2014/chart" uri="{C3380CC4-5D6E-409C-BE32-E72D297353CC}">
                  <c16:uniqueId val="{00000013-1AB1-4924-A757-B36E142AB203}"/>
                </c:ext>
              </c:extLst>
            </c:dLbl>
            <c:dLbl>
              <c:idx val="20"/>
              <c:layout>
                <c:manualLayout>
                  <c:x val="0"/>
                  <c:y val="-0.4003558718861209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AB1-4924-A757-B36E142AB203}"/>
                </c:ext>
              </c:extLst>
            </c:dLbl>
            <c:dLbl>
              <c:idx val="21"/>
              <c:layout>
                <c:manualLayout>
                  <c:x val="0"/>
                  <c:y val="-0.4626334519572953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AB1-4924-A757-B36E142AB203}"/>
                </c:ext>
              </c:extLst>
            </c:dLbl>
            <c:dLbl>
              <c:idx val="22"/>
              <c:layout>
                <c:manualLayout>
                  <c:x val="0"/>
                  <c:y val="-0.448398576512455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AB1-4924-A757-B36E142AB203}"/>
                </c:ext>
              </c:extLst>
            </c:dLbl>
            <c:dLbl>
              <c:idx val="23"/>
              <c:layout>
                <c:manualLayout>
                  <c:x val="0"/>
                  <c:y val="-0.462633451957295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AB1-4924-A757-B36E142AB203}"/>
                </c:ext>
              </c:extLst>
            </c:dLbl>
            <c:numFmt formatCode="0" sourceLinked="0"/>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449.78699999999998</c:v>
                </c:pt>
                <c:pt idx="1">
                  <c:v>457.8</c:v>
                </c:pt>
                <c:pt idx="2">
                  <c:v>477.06799999999998</c:v>
                </c:pt>
                <c:pt idx="3">
                  <c:v>553.38199999999995</c:v>
                </c:pt>
                <c:pt idx="4">
                  <c:v>635.05399999999997</c:v>
                </c:pt>
                <c:pt idx="5">
                  <c:v>722.49199999999996</c:v>
                </c:pt>
                <c:pt idx="6">
                  <c:v>809.56799999999998</c:v>
                </c:pt>
                <c:pt idx="7" formatCode="#,##0.00">
                  <c:v>1041.194</c:v>
                </c:pt>
                <c:pt idx="8" formatCode="#,##0.00">
                  <c:v>1014.3869999999999</c:v>
                </c:pt>
                <c:pt idx="9" formatCode="#,##0.00">
                  <c:v>1115.829</c:v>
                </c:pt>
                <c:pt idx="10" formatCode="#,##0.00">
                  <c:v>1377.1089999999999</c:v>
                </c:pt>
                <c:pt idx="11" formatCode="#,##0.00">
                  <c:v>1449.604</c:v>
                </c:pt>
                <c:pt idx="12" formatCode="#,##0.00">
                  <c:v>1434.018</c:v>
                </c:pt>
                <c:pt idx="13" formatCode="#,##0.00">
                  <c:v>1438.057</c:v>
                </c:pt>
                <c:pt idx="14" formatCode="#,##0.00">
                  <c:v>1559.864</c:v>
                </c:pt>
                <c:pt idx="15" formatCode="#,##0.00">
                  <c:v>1590.174</c:v>
                </c:pt>
                <c:pt idx="16" formatCode="#,##0.00">
                  <c:v>1714.28</c:v>
                </c:pt>
                <c:pt idx="17" formatCode="#,##0.00">
                  <c:v>1957.97</c:v>
                </c:pt>
                <c:pt idx="18" formatCode="#,##0.00">
                  <c:v>1974.3779999999999</c:v>
                </c:pt>
                <c:pt idx="19" formatCode="#,##0.00">
                  <c:v>2050.163</c:v>
                </c:pt>
                <c:pt idx="20" formatCode="#,##0.00">
                  <c:v>1913.22</c:v>
                </c:pt>
                <c:pt idx="21" formatCode="#,##0.00">
                  <c:v>2238.127</c:v>
                </c:pt>
                <c:pt idx="22" formatCode="#,##0.00">
                  <c:v>2391.866</c:v>
                </c:pt>
                <c:pt idx="23" formatCode="#,##0.00">
                  <c:v>2612.4540000000002</c:v>
                </c:pt>
              </c:numCache>
            </c:numRef>
          </c:val>
          <c:extLst>
            <c:ext xmlns:c16="http://schemas.microsoft.com/office/drawing/2014/chart" uri="{C3380CC4-5D6E-409C-BE32-E72D297353CC}">
              <c16:uniqueId val="{00000018-1AB1-4924-A757-B36E142AB203}"/>
            </c:ext>
          </c:extLst>
        </c:ser>
        <c:dLbls>
          <c:showLegendKey val="0"/>
          <c:showVal val="0"/>
          <c:showCatName val="0"/>
          <c:showSerName val="0"/>
          <c:showPercent val="0"/>
          <c:showBubbleSize val="0"/>
        </c:dLbls>
        <c:gapWidth val="60"/>
        <c:overlap val="100"/>
        <c:axId val="822170671"/>
        <c:axId val="1"/>
      </c:barChart>
      <c:catAx>
        <c:axId val="822170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7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22170671"/>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07491856677524E-2"/>
          <c:y val="2.6260059296908091E-2"/>
          <c:w val="0.891530944625407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013029315960912E-2"/>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F0-4436-8523-8BA34AD79BAE}"/>
                </c:ext>
              </c:extLst>
            </c:dLbl>
            <c:dLbl>
              <c:idx val="1"/>
              <c:layout>
                <c:manualLayout>
                  <c:x val="0"/>
                  <c:y val="4.574332909783989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F0-4436-8523-8BA34AD79BAE}"/>
                </c:ext>
              </c:extLst>
            </c:dLbl>
            <c:dLbl>
              <c:idx val="2"/>
              <c:layout>
                <c:manualLayout>
                  <c:x val="-1.4983713355048859E-2"/>
                  <c:y val="-4.78610758153324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F0-4436-8523-8BA34AD79BAE}"/>
                </c:ext>
              </c:extLst>
            </c:dLbl>
            <c:dLbl>
              <c:idx val="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F0-4436-8523-8BA34AD79BAE}"/>
                </c:ext>
              </c:extLst>
            </c:dLbl>
            <c:dLbl>
              <c:idx val="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F0-4436-8523-8BA34AD79BAE}"/>
                </c:ext>
              </c:extLst>
            </c:dLbl>
            <c:dLbl>
              <c:idx val="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F0-4436-8523-8BA34AD79BAE}"/>
                </c:ext>
              </c:extLst>
            </c:dLbl>
            <c:dLbl>
              <c:idx val="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F0-4436-8523-8BA34AD79BAE}"/>
                </c:ext>
              </c:extLst>
            </c:dLbl>
            <c:dLbl>
              <c:idx val="1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F0-4436-8523-8BA34AD79BAE}"/>
                </c:ext>
              </c:extLst>
            </c:dLbl>
            <c:dLbl>
              <c:idx val="1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F0-4436-8523-8BA34AD79BAE}"/>
                </c:ext>
              </c:extLst>
            </c:dLbl>
            <c:dLbl>
              <c:idx val="12"/>
              <c:layout>
                <c:manualLayout>
                  <c:x val="0"/>
                  <c:y val="-4.574332909783989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F0-4436-8523-8BA34AD79BAE}"/>
                </c:ext>
              </c:extLst>
            </c:dLbl>
            <c:dLbl>
              <c:idx val="13"/>
              <c:layout>
                <c:manualLayout>
                  <c:x val="0"/>
                  <c:y val="-4.574332909783989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F0-4436-8523-8BA34AD79BAE}"/>
                </c:ext>
              </c:extLst>
            </c:dLbl>
            <c:dLbl>
              <c:idx val="14"/>
              <c:layout>
                <c:manualLayout>
                  <c:x val="0"/>
                  <c:y val="-4.5743329097839895E-2"/>
                </c:manualLayout>
              </c:layout>
              <c:numFmt formatCode="#,##0.0;&quot;-&quot;#,##0.0" sourceLinked="0"/>
              <c:spPr>
                <a:noFill/>
                <a:ln>
                  <a:noFill/>
                </a:ln>
              </c:spPr>
              <c:txPr>
                <a:bodyPr wrap="none"/>
                <a:lstStyle/>
                <a:p>
                  <a:pPr>
                    <a:defRPr kumimoji="1" lang="ja-JP" sz="1000"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F0-4436-8523-8BA34AD79BAE}"/>
                </c:ext>
              </c:extLst>
            </c:dLbl>
            <c:dLbl>
              <c:idx val="1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F0-4436-8523-8BA34AD79BAE}"/>
                </c:ext>
              </c:extLst>
            </c:dLbl>
            <c:dLbl>
              <c:idx val="17"/>
              <c:layout>
                <c:manualLayout>
                  <c:x val="1.726384364820847E-2"/>
                  <c:y val="-5.760271071579838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F0-4436-8523-8BA34AD79BAE}"/>
                </c:ext>
              </c:extLst>
            </c:dLbl>
            <c:dLbl>
              <c:idx val="1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F0-4436-8523-8BA34AD79BAE}"/>
                </c:ext>
              </c:extLst>
            </c:dLbl>
            <c:dLbl>
              <c:idx val="1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CF0-4436-8523-8BA34AD79BAE}"/>
                </c:ext>
              </c:extLst>
            </c:dLbl>
            <c:dLbl>
              <c:idx val="2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F0-4436-8523-8BA34AD79BAE}"/>
                </c:ext>
              </c:extLst>
            </c:dLbl>
            <c:dLbl>
              <c:idx val="2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F0-4436-8523-8BA34AD79BAE}"/>
                </c:ext>
              </c:extLst>
            </c:dLbl>
            <c:dLbl>
              <c:idx val="2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F0-4436-8523-8BA34AD79BA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2.4043416666666668</c:v>
                </c:pt>
                <c:pt idx="1">
                  <c:v>2.5904916666666664</c:v>
                </c:pt>
                <c:pt idx="2">
                  <c:v>2.5684166666666668</c:v>
                </c:pt>
                <c:pt idx="3">
                  <c:v>2.4899916666666662</c:v>
                </c:pt>
                <c:pt idx="4">
                  <c:v>2.3820333333333337</c:v>
                </c:pt>
                <c:pt idx="5">
                  <c:v>2.5139250000000004</c:v>
                </c:pt>
                <c:pt idx="6">
                  <c:v>2.5716749999999999</c:v>
                </c:pt>
                <c:pt idx="7">
                  <c:v>2.8659833333333338</c:v>
                </c:pt>
                <c:pt idx="8">
                  <c:v>2.3679250000000001</c:v>
                </c:pt>
                <c:pt idx="9">
                  <c:v>1.9402333333333335</c:v>
                </c:pt>
                <c:pt idx="10">
                  <c:v>1.9117166666666667</c:v>
                </c:pt>
                <c:pt idx="11">
                  <c:v>1.7025083333333335</c:v>
                </c:pt>
                <c:pt idx="12">
                  <c:v>1.5033166666666666</c:v>
                </c:pt>
                <c:pt idx="13">
                  <c:v>1.6683083333333331</c:v>
                </c:pt>
                <c:pt idx="14">
                  <c:v>1.742658333333333</c:v>
                </c:pt>
                <c:pt idx="15">
                  <c:v>1.8842666666666668</c:v>
                </c:pt>
                <c:pt idx="16">
                  <c:v>1.6221499999999998</c:v>
                </c:pt>
                <c:pt idx="17">
                  <c:v>1.7239416666666667</c:v>
                </c:pt>
                <c:pt idx="18">
                  <c:v>1.6128916666666664</c:v>
                </c:pt>
                <c:pt idx="19">
                  <c:v>1.5494583333333336</c:v>
                </c:pt>
                <c:pt idx="20">
                  <c:v>1.4356666666666669</c:v>
                </c:pt>
                <c:pt idx="21">
                  <c:v>1.4937166666666666</c:v>
                </c:pt>
                <c:pt idx="22">
                  <c:v>1.6738166666666665</c:v>
                </c:pt>
              </c:numCache>
            </c:numRef>
          </c:val>
          <c:smooth val="0"/>
          <c:extLst>
            <c:ext xmlns:c16="http://schemas.microsoft.com/office/drawing/2014/chart" uri="{C3380CC4-5D6E-409C-BE32-E72D297353CC}">
              <c16:uniqueId val="{00000013-ECF0-4436-8523-8BA34AD79BAE}"/>
            </c:ext>
          </c:extLst>
        </c:ser>
        <c:dLbls>
          <c:showLegendKey val="0"/>
          <c:showVal val="0"/>
          <c:showCatName val="0"/>
          <c:showSerName val="0"/>
          <c:showPercent val="0"/>
          <c:showBubbleSize val="0"/>
        </c:dLbls>
        <c:marker val="1"/>
        <c:smooth val="0"/>
        <c:axId val="1335842672"/>
        <c:axId val="1"/>
      </c:lineChart>
      <c:catAx>
        <c:axId val="13358426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400000000000000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35842672"/>
        <c:crosses val="min"/>
        <c:crossBetween val="midCat"/>
        <c:majorUnit val="0.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8317836010143701E-2"/>
          <c:w val="0.87905036894449795"/>
          <c:h val="0.94547759932375319"/>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7837662618491686E-2"/>
                  <c:y val="3.2967032967032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3-45D4-BD16-62DD857783C7}"/>
                </c:ext>
              </c:extLst>
            </c:dLbl>
            <c:dLbl>
              <c:idx val="3"/>
              <c:layout>
                <c:manualLayout>
                  <c:x val="-3.0670513423161964E-2"/>
                  <c:y val="-4.8182586644125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33-45D4-BD16-62DD857783C7}"/>
                </c:ext>
              </c:extLst>
            </c:dLbl>
            <c:dLbl>
              <c:idx val="4"/>
              <c:layout>
                <c:manualLayout>
                  <c:x val="-3.3237083584095994E-2"/>
                  <c:y val="3.2967032967032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33-45D4-BD16-62DD857783C7}"/>
                </c:ext>
              </c:extLst>
            </c:dLbl>
            <c:dLbl>
              <c:idx val="5"/>
              <c:layout>
                <c:manualLayout>
                  <c:x val="-7.5713819747555058E-3"/>
                  <c:y val="-1.0989010989011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3-45D4-BD16-62DD857783C7}"/>
                </c:ext>
              </c:extLst>
            </c:dLbl>
            <c:dLbl>
              <c:idx val="18"/>
              <c:layout>
                <c:manualLayout>
                  <c:x val="-1.7837662618491672E-2"/>
                  <c:y val="9.298393913778405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33-45D4-BD16-62DD857783C7}"/>
                </c:ext>
              </c:extLst>
            </c:dLbl>
            <c:numFmt formatCode="0.0" sourceLinked="0"/>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#,##0.0;"-"#,##0.0</c:formatCode>
                <c:ptCount val="26"/>
                <c:pt idx="0" formatCode="General">
                  <c:v>3.831</c:v>
                </c:pt>
                <c:pt idx="1">
                  <c:v>4.3109999999999999</c:v>
                </c:pt>
                <c:pt idx="2">
                  <c:v>3.9809999999999999</c:v>
                </c:pt>
                <c:pt idx="3">
                  <c:v>3.8639999999999999</c:v>
                </c:pt>
                <c:pt idx="4">
                  <c:v>3.8239999999999998</c:v>
                </c:pt>
                <c:pt idx="5" formatCode="General">
                  <c:v>4.4039999999999999</c:v>
                </c:pt>
                <c:pt idx="6">
                  <c:v>6.6970000000000001</c:v>
                </c:pt>
                <c:pt idx="7" formatCode="General">
                  <c:v>6.2039999999999997</c:v>
                </c:pt>
                <c:pt idx="8" formatCode="General">
                  <c:v>9.0890000000000004</c:v>
                </c:pt>
                <c:pt idx="9">
                  <c:v>12.314</c:v>
                </c:pt>
                <c:pt idx="10" formatCode="General">
                  <c:v>10.528</c:v>
                </c:pt>
                <c:pt idx="11" formatCode="General">
                  <c:v>9.5</c:v>
                </c:pt>
                <c:pt idx="12">
                  <c:v>10</c:v>
                </c:pt>
                <c:pt idx="13">
                  <c:v>9.4</c:v>
                </c:pt>
                <c:pt idx="14" formatCode="General">
                  <c:v>5.8</c:v>
                </c:pt>
                <c:pt idx="15">
                  <c:v>4.9000000000000004</c:v>
                </c:pt>
                <c:pt idx="16">
                  <c:v>4.5</c:v>
                </c:pt>
                <c:pt idx="17">
                  <c:v>3.6019999999999999</c:v>
                </c:pt>
                <c:pt idx="18" formatCode="General">
                  <c:v>3.4279999999999999</c:v>
                </c:pt>
                <c:pt idx="19" formatCode="General">
                  <c:v>4.7619999999999996</c:v>
                </c:pt>
                <c:pt idx="20">
                  <c:v>6.1749999999999998</c:v>
                </c:pt>
                <c:pt idx="21" formatCode="General">
                  <c:v>5.5069999999999997</c:v>
                </c:pt>
                <c:pt idx="22">
                  <c:v>6.6609999999999996</c:v>
                </c:pt>
                <c:pt idx="23" formatCode="General">
                  <c:v>5.4640000000000004</c:v>
                </c:pt>
                <c:pt idx="24">
                  <c:v>4.5540000000000003</c:v>
                </c:pt>
                <c:pt idx="25">
                  <c:v>4.0919999999999996</c:v>
                </c:pt>
              </c:numCache>
            </c:numRef>
          </c:val>
          <c:smooth val="0"/>
          <c:extLst>
            <c:ext xmlns:c16="http://schemas.microsoft.com/office/drawing/2014/chart" uri="{C3380CC4-5D6E-409C-BE32-E72D297353CC}">
              <c16:uniqueId val="{00000005-A733-45D4-BD16-62DD857783C7}"/>
            </c:ext>
          </c:extLst>
        </c:ser>
        <c:dLbls>
          <c:dLblPos val="t"/>
          <c:showLegendKey val="0"/>
          <c:showVal val="1"/>
          <c:showCatName val="0"/>
          <c:showSerName val="0"/>
          <c:showPercent val="0"/>
          <c:showBubbleSize val="0"/>
        </c:dLbls>
        <c:marker val="1"/>
        <c:smooth val="0"/>
        <c:axId val="2115223887"/>
        <c:axId val="1"/>
      </c:lineChart>
      <c:catAx>
        <c:axId val="21152238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3"/>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5223887"/>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21406991799741E-2"/>
          <c:y val="6.5957446808510636E-2"/>
          <c:w val="0.93979283556322835"/>
          <c:h val="0.86808510638297876"/>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B8-49FD-898B-B2526400CCA3}"/>
                </c:ext>
              </c:extLst>
            </c:dLbl>
            <c:dLbl>
              <c:idx val="1"/>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B8-49FD-898B-B2526400CCA3}"/>
                </c:ext>
              </c:extLst>
            </c:dLbl>
            <c:dLbl>
              <c:idx val="2"/>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B8-49FD-898B-B2526400CCA3}"/>
                </c:ext>
              </c:extLst>
            </c:dLbl>
            <c:dLbl>
              <c:idx val="3"/>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B8-49FD-898B-B2526400CCA3}"/>
                </c:ext>
              </c:extLst>
            </c:dLbl>
            <c:dLbl>
              <c:idx val="4"/>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6B8-49FD-898B-B2526400CCA3}"/>
                </c:ext>
              </c:extLst>
            </c:dLbl>
            <c:dLbl>
              <c:idx val="5"/>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B8-49FD-898B-B2526400CCA3}"/>
                </c:ext>
              </c:extLst>
            </c:dLbl>
            <c:dLbl>
              <c:idx val="6"/>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B8-49FD-898B-B2526400CCA3}"/>
                </c:ext>
              </c:extLst>
            </c:dLbl>
            <c:dLbl>
              <c:idx val="7"/>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B8-49FD-898B-B2526400CCA3}"/>
                </c:ext>
              </c:extLst>
            </c:dLbl>
            <c:dLbl>
              <c:idx val="8"/>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B8-49FD-898B-B2526400CCA3}"/>
                </c:ext>
              </c:extLst>
            </c:dLbl>
            <c:dLbl>
              <c:idx val="9"/>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B8-49FD-898B-B2526400CCA3}"/>
                </c:ext>
              </c:extLst>
            </c:dLbl>
            <c:dLbl>
              <c:idx val="10"/>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6B8-49FD-898B-B2526400CCA3}"/>
                </c:ext>
              </c:extLst>
            </c:dLbl>
            <c:dLbl>
              <c:idx val="11"/>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6B8-49FD-898B-B2526400CCA3}"/>
                </c:ext>
              </c:extLst>
            </c:dLbl>
            <c:dLbl>
              <c:idx val="12"/>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6B8-49FD-898B-B2526400CCA3}"/>
                </c:ext>
              </c:extLst>
            </c:dLbl>
            <c:dLbl>
              <c:idx val="13"/>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6B8-49FD-898B-B2526400CCA3}"/>
                </c:ext>
              </c:extLst>
            </c:dLbl>
            <c:dLbl>
              <c:idx val="14"/>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6B8-49FD-898B-B2526400CCA3}"/>
                </c:ext>
              </c:extLst>
            </c:dLbl>
            <c:dLbl>
              <c:idx val="15"/>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6B8-49FD-898B-B2526400CCA3}"/>
                </c:ext>
              </c:extLst>
            </c:dLbl>
            <c:dLbl>
              <c:idx val="16"/>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6B8-49FD-898B-B2526400CCA3}"/>
                </c:ext>
              </c:extLst>
            </c:dLbl>
            <c:dLbl>
              <c:idx val="17"/>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6B8-49FD-898B-B2526400CCA3}"/>
                </c:ext>
              </c:extLst>
            </c:dLbl>
            <c:dLbl>
              <c:idx val="18"/>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6B8-49FD-898B-B2526400CCA3}"/>
                </c:ext>
              </c:extLst>
            </c:dLbl>
            <c:dLbl>
              <c:idx val="19"/>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6B8-49FD-898B-B2526400CCA3}"/>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BE-4727-9C99-EC22508EAEA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c:v>20.68</c:v>
                </c:pt>
                <c:pt idx="1">
                  <c:v>18.88</c:v>
                </c:pt>
                <c:pt idx="2">
                  <c:v>18.16</c:v>
                </c:pt>
                <c:pt idx="3">
                  <c:v>18.72</c:v>
                </c:pt>
                <c:pt idx="4">
                  <c:v>17.98</c:v>
                </c:pt>
                <c:pt idx="5">
                  <c:v>20.13</c:v>
                </c:pt>
                <c:pt idx="6">
                  <c:v>20.51</c:v>
                </c:pt>
                <c:pt idx="7">
                  <c:v>20.9</c:v>
                </c:pt>
                <c:pt idx="8">
                  <c:v>22.63</c:v>
                </c:pt>
                <c:pt idx="9">
                  <c:v>25.61</c:v>
                </c:pt>
                <c:pt idx="10">
                  <c:v>26.206314750874871</c:v>
                </c:pt>
                <c:pt idx="11">
                  <c:v>28.87</c:v>
                </c:pt>
                <c:pt idx="12">
                  <c:v>27.99</c:v>
                </c:pt>
                <c:pt idx="13">
                  <c:v>23.07</c:v>
                </c:pt>
                <c:pt idx="14">
                  <c:v>23.66</c:v>
                </c:pt>
                <c:pt idx="15">
                  <c:v>25.64</c:v>
                </c:pt>
                <c:pt idx="16">
                  <c:v>26.84</c:v>
                </c:pt>
                <c:pt idx="17">
                  <c:v>32.950000000000003</c:v>
                </c:pt>
                <c:pt idx="18">
                  <c:v>34.29</c:v>
                </c:pt>
                <c:pt idx="19">
                  <c:v>33.479999999999997</c:v>
                </c:pt>
                <c:pt idx="20">
                  <c:v>36.65</c:v>
                </c:pt>
              </c:numCache>
            </c:numRef>
          </c:val>
          <c:smooth val="0"/>
          <c:extLst>
            <c:ext xmlns:c16="http://schemas.microsoft.com/office/drawing/2014/chart" uri="{C3380CC4-5D6E-409C-BE32-E72D297353CC}">
              <c16:uniqueId val="{00000014-46B8-49FD-898B-B2526400CCA3}"/>
            </c:ext>
          </c:extLst>
        </c:ser>
        <c:dLbls>
          <c:showLegendKey val="0"/>
          <c:showVal val="0"/>
          <c:showCatName val="0"/>
          <c:showSerName val="0"/>
          <c:showPercent val="0"/>
          <c:showBubbleSize val="0"/>
        </c:dLbls>
        <c:marker val="1"/>
        <c:smooth val="0"/>
        <c:axId val="804707312"/>
        <c:axId val="1"/>
      </c:lineChart>
      <c:catAx>
        <c:axId val="804707312"/>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4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04707312"/>
        <c:crosses val="max"/>
        <c:crossBetween val="between"/>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19630380887988E-2"/>
          <c:y val="7.492795389048991E-2"/>
          <c:w val="0.97656073923822406"/>
          <c:h val="0.85014409221902021"/>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c:formatCode>
                <c:ptCount val="21"/>
                <c:pt idx="0">
                  <c:v>6.5140000000000002</c:v>
                </c:pt>
                <c:pt idx="1">
                  <c:v>6.5919999999999996</c:v>
                </c:pt>
                <c:pt idx="2">
                  <c:v>6.5570000000000004</c:v>
                </c:pt>
                <c:pt idx="3">
                  <c:v>6.8940000000000001</c:v>
                </c:pt>
                <c:pt idx="4">
                  <c:v>7.0529999999999999</c:v>
                </c:pt>
                <c:pt idx="5">
                  <c:v>8.2639999999999993</c:v>
                </c:pt>
                <c:pt idx="6">
                  <c:v>8.82</c:v>
                </c:pt>
                <c:pt idx="7">
                  <c:v>9.5519999999999996</c:v>
                </c:pt>
                <c:pt idx="8">
                  <c:v>10.736000000000001</c:v>
                </c:pt>
                <c:pt idx="9">
                  <c:v>13.071</c:v>
                </c:pt>
                <c:pt idx="10">
                  <c:v>13.846</c:v>
                </c:pt>
                <c:pt idx="11">
                  <c:v>16.138999999999999</c:v>
                </c:pt>
                <c:pt idx="12">
                  <c:v>16.920999999999999</c:v>
                </c:pt>
                <c:pt idx="13">
                  <c:v>16.71</c:v>
                </c:pt>
                <c:pt idx="14">
                  <c:v>17.771999999999998</c:v>
                </c:pt>
                <c:pt idx="15">
                  <c:v>20.658999999999999</c:v>
                </c:pt>
                <c:pt idx="16">
                  <c:v>22.815000000000001</c:v>
                </c:pt>
                <c:pt idx="17">
                  <c:v>25.06</c:v>
                </c:pt>
                <c:pt idx="18">
                  <c:v>27.033999999999999</c:v>
                </c:pt>
                <c:pt idx="19">
                  <c:v>28.192</c:v>
                </c:pt>
                <c:pt idx="20">
                  <c:v>28.98</c:v>
                </c:pt>
              </c:numCache>
            </c:numRef>
          </c:val>
          <c:extLst>
            <c:ext xmlns:c16="http://schemas.microsoft.com/office/drawing/2014/chart" uri="{C3380CC4-5D6E-409C-BE32-E72D297353CC}">
              <c16:uniqueId val="{00000000-E365-4E98-B292-07AE0FD7E385}"/>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Sheet1!$A$2:$U$2</c:f>
              <c:numCache>
                <c:formatCode>#,##0</c:formatCode>
                <c:ptCount val="21"/>
                <c:pt idx="0">
                  <c:v>24.140999999999998</c:v>
                </c:pt>
                <c:pt idx="1">
                  <c:v>27.516999999999999</c:v>
                </c:pt>
                <c:pt idx="2">
                  <c:v>28.654</c:v>
                </c:pt>
                <c:pt idx="3">
                  <c:v>29.381</c:v>
                </c:pt>
                <c:pt idx="4">
                  <c:v>31.29</c:v>
                </c:pt>
                <c:pt idx="5">
                  <c:v>32.167000000000002</c:v>
                </c:pt>
                <c:pt idx="6">
                  <c:v>33.575000000000003</c:v>
                </c:pt>
                <c:pt idx="7">
                  <c:v>35.462000000000003</c:v>
                </c:pt>
                <c:pt idx="8">
                  <c:v>35.822000000000003</c:v>
                </c:pt>
                <c:pt idx="9">
                  <c:v>37.448</c:v>
                </c:pt>
                <c:pt idx="10">
                  <c:v>38.475000000000001</c:v>
                </c:pt>
                <c:pt idx="11">
                  <c:v>39.271000000000001</c:v>
                </c:pt>
                <c:pt idx="12">
                  <c:v>42.963000000000001</c:v>
                </c:pt>
                <c:pt idx="13">
                  <c:v>55.523000000000003</c:v>
                </c:pt>
                <c:pt idx="14">
                  <c:v>56.768000000000001</c:v>
                </c:pt>
                <c:pt idx="15">
                  <c:v>59.338999999999999</c:v>
                </c:pt>
                <c:pt idx="16">
                  <c:v>61.646999999999998</c:v>
                </c:pt>
                <c:pt idx="17">
                  <c:v>50.552</c:v>
                </c:pt>
                <c:pt idx="18">
                  <c:v>51.435000000000002</c:v>
                </c:pt>
                <c:pt idx="19">
                  <c:v>55.283999999999999</c:v>
                </c:pt>
                <c:pt idx="20">
                  <c:v>49.314999999999998</c:v>
                </c:pt>
              </c:numCache>
            </c:numRef>
          </c:val>
          <c:extLst>
            <c:ext xmlns:c16="http://schemas.microsoft.com/office/drawing/2014/chart" uri="{C3380CC4-5D6E-409C-BE32-E72D297353CC}">
              <c16:uniqueId val="{00000001-E365-4E98-B292-07AE0FD7E385}"/>
            </c:ext>
          </c:extLst>
        </c:ser>
        <c:ser>
          <c:idx val="2"/>
          <c:order val="2"/>
          <c:spPr>
            <a:noFill/>
          </c:spPr>
          <c:invertIfNegative val="0"/>
          <c:dLbls>
            <c:dLbl>
              <c:idx val="13"/>
              <c:layout>
                <c:manualLayout>
                  <c:x val="-1.2720292487457964E-16"/>
                  <c:y val="0.159255324151533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9D-4457-BD2A-158A1C38C689}"/>
                </c:ext>
              </c:extLst>
            </c:dLbl>
            <c:dLbl>
              <c:idx val="14"/>
              <c:layout>
                <c:manualLayout>
                  <c:x val="0"/>
                  <c:y val="0.157137181111452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9D-4457-BD2A-158A1C38C689}"/>
                </c:ext>
              </c:extLst>
            </c:dLbl>
            <c:dLbl>
              <c:idx val="15"/>
              <c:layout>
                <c:manualLayout>
                  <c:x val="0"/>
                  <c:y val="0.181259340990361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9D-4457-BD2A-158A1C38C689}"/>
                </c:ext>
              </c:extLst>
            </c:dLbl>
            <c:dLbl>
              <c:idx val="16"/>
              <c:layout>
                <c:manualLayout>
                  <c:x val="0"/>
                  <c:y val="0.185255052909277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9D-4457-BD2A-158A1C38C689}"/>
                </c:ext>
              </c:extLst>
            </c:dLbl>
            <c:spPr>
              <a:noFill/>
              <a:ln>
                <a:noFill/>
              </a:ln>
              <a:effectLst/>
            </c:spPr>
            <c:txPr>
              <a:bodyPr wrap="square" lIns="38100" tIns="19050" rIns="38100" bIns="19050" anchor="ctr">
                <a:spAutoFit/>
              </a:bodyPr>
              <a:lstStyle/>
              <a:p>
                <a:pPr>
                  <a:defRPr lang="ja-JP"/>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Sheet1!$A$3:$U$3</c:f>
              <c:numCache>
                <c:formatCode>0</c:formatCode>
                <c:ptCount val="21"/>
                <c:pt idx="0" formatCode="#,##0">
                  <c:v>30.654999999999998</c:v>
                </c:pt>
                <c:pt idx="1">
                  <c:v>34.109000000000002</c:v>
                </c:pt>
                <c:pt idx="2">
                  <c:v>35.210999999999999</c:v>
                </c:pt>
                <c:pt idx="3">
                  <c:v>36.274999999999999</c:v>
                </c:pt>
                <c:pt idx="4">
                  <c:v>38.342999999999996</c:v>
                </c:pt>
                <c:pt idx="5">
                  <c:v>40.430999999999997</c:v>
                </c:pt>
                <c:pt idx="6">
                  <c:v>42.395000000000003</c:v>
                </c:pt>
                <c:pt idx="7">
                  <c:v>45.014000000000003</c:v>
                </c:pt>
                <c:pt idx="8">
                  <c:v>46.558000000000007</c:v>
                </c:pt>
                <c:pt idx="9">
                  <c:v>50.518999999999998</c:v>
                </c:pt>
                <c:pt idx="10">
                  <c:v>52.320999999999998</c:v>
                </c:pt>
                <c:pt idx="11">
                  <c:v>55.41</c:v>
                </c:pt>
                <c:pt idx="12">
                  <c:v>59.884</c:v>
                </c:pt>
                <c:pt idx="13">
                  <c:v>72.233000000000004</c:v>
                </c:pt>
                <c:pt idx="14">
                  <c:v>74.539999999999992</c:v>
                </c:pt>
                <c:pt idx="15">
                  <c:v>79.99799999999999</c:v>
                </c:pt>
                <c:pt idx="16">
                  <c:v>84.462000000000003</c:v>
                </c:pt>
                <c:pt idx="17">
                  <c:v>75.611999999999995</c:v>
                </c:pt>
                <c:pt idx="18">
                  <c:v>78.468999999999994</c:v>
                </c:pt>
                <c:pt idx="19">
                  <c:v>83.475999999999999</c:v>
                </c:pt>
                <c:pt idx="20">
                  <c:v>78.295000000000002</c:v>
                </c:pt>
              </c:numCache>
            </c:numRef>
          </c:val>
          <c:extLst>
            <c:ext xmlns:c16="http://schemas.microsoft.com/office/drawing/2014/chart" uri="{C3380CC4-5D6E-409C-BE32-E72D297353CC}">
              <c16:uniqueId val="{00000000-D49D-4457-BD2A-158A1C38C689}"/>
            </c:ext>
          </c:extLst>
        </c:ser>
        <c:dLbls>
          <c:dLblPos val="ctr"/>
          <c:showLegendKey val="0"/>
          <c:showVal val="1"/>
          <c:showCatName val="0"/>
          <c:showSerName val="0"/>
          <c:showPercent val="0"/>
          <c:showBubbleSize val="0"/>
        </c:dLbls>
        <c:gapWidth val="60"/>
        <c:overlap val="100"/>
        <c:axId val="1335838512"/>
        <c:axId val="1"/>
      </c:barChart>
      <c:catAx>
        <c:axId val="1335838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
        </c:scaling>
        <c:delete val="0"/>
        <c:axPos val="l"/>
        <c:majorGridlines>
          <c:spPr>
            <a:ln>
              <a:noFill/>
            </a:ln>
          </c:spPr>
        </c:majorGridlines>
        <c:numFmt formatCode="#,##0"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335838512"/>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94245385450595E-2"/>
          <c:y val="5.904761904761905E-2"/>
          <c:w val="0.93941368078175891"/>
          <c:h val="0.8819047619047618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ED-4331-8300-FAD27EA3E62C}"/>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ED-4331-8300-FAD27EA3E62C}"/>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ED-4331-8300-FAD27EA3E62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EED-4331-8300-FAD27EA3E62C}"/>
                </c:ext>
              </c:extLst>
            </c:dLbl>
            <c:dLbl>
              <c:idx val="4"/>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ED-4331-8300-FAD27EA3E62C}"/>
                </c:ext>
              </c:extLst>
            </c:dLbl>
            <c:dLbl>
              <c:idx val="5"/>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EED-4331-8300-FAD27EA3E62C}"/>
                </c:ext>
              </c:extLst>
            </c:dLbl>
            <c:dLbl>
              <c:idx val="6"/>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EED-4331-8300-FAD27EA3E62C}"/>
                </c:ext>
              </c:extLst>
            </c:dLbl>
            <c:dLbl>
              <c:idx val="7"/>
              <c:layout>
                <c:manualLayout>
                  <c:x val="0"/>
                  <c:y val="0"/>
                </c:manualLayout>
              </c:layout>
              <c:numFmt formatCode="#,##0;&quot;-&quot;#,##0" sourceLinked="0"/>
              <c:spPr>
                <a:noFill/>
                <a:ln>
                  <a:noFill/>
                </a:ln>
              </c:spPr>
              <c:txPr>
                <a:bodyPr wrap="none"/>
                <a:lstStyle/>
                <a:p>
                  <a:pPr>
                    <a:defRPr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EED-4331-8300-FAD27EA3E62C}"/>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EED-4331-8300-FAD27EA3E62C}"/>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EED-4331-8300-FAD27EA3E62C}"/>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EED-4331-8300-FAD27EA3E62C}"/>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EED-4331-8300-FAD27EA3E62C}"/>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EED-4331-8300-FAD27EA3E62C}"/>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EED-4331-8300-FAD27EA3E62C}"/>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EED-4331-8300-FAD27EA3E62C}"/>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EED-4331-8300-FAD27EA3E62C}"/>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EED-4331-8300-FAD27EA3E62C}"/>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EED-4331-8300-FAD27EA3E62C}"/>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EED-4331-8300-FAD27EA3E62C}"/>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EED-4331-8300-FAD27EA3E62C}"/>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EED-4331-8300-FAD27EA3E62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c:v>6</c:v>
                </c:pt>
                <c:pt idx="1">
                  <c:v>6</c:v>
                </c:pt>
                <c:pt idx="2" formatCode="General">
                  <c:v>6</c:v>
                </c:pt>
                <c:pt idx="3">
                  <c:v>6</c:v>
                </c:pt>
                <c:pt idx="4">
                  <c:v>6</c:v>
                </c:pt>
                <c:pt idx="5">
                  <c:v>7</c:v>
                </c:pt>
                <c:pt idx="6">
                  <c:v>8</c:v>
                </c:pt>
                <c:pt idx="7">
                  <c:v>8</c:v>
                </c:pt>
                <c:pt idx="8">
                  <c:v>9</c:v>
                </c:pt>
                <c:pt idx="9">
                  <c:v>11</c:v>
                </c:pt>
                <c:pt idx="10">
                  <c:v>11</c:v>
                </c:pt>
                <c:pt idx="11">
                  <c:v>13</c:v>
                </c:pt>
                <c:pt idx="12">
                  <c:v>13</c:v>
                </c:pt>
                <c:pt idx="13">
                  <c:v>13</c:v>
                </c:pt>
                <c:pt idx="14">
                  <c:v>14</c:v>
                </c:pt>
                <c:pt idx="15">
                  <c:v>16</c:v>
                </c:pt>
                <c:pt idx="16">
                  <c:v>17</c:v>
                </c:pt>
                <c:pt idx="17">
                  <c:v>19</c:v>
                </c:pt>
                <c:pt idx="18">
                  <c:v>20</c:v>
                </c:pt>
                <c:pt idx="19">
                  <c:v>20</c:v>
                </c:pt>
                <c:pt idx="20" formatCode="General">
                  <c:v>21</c:v>
                </c:pt>
              </c:numCache>
            </c:numRef>
          </c:val>
          <c:extLst>
            <c:ext xmlns:c16="http://schemas.microsoft.com/office/drawing/2014/chart" uri="{C3380CC4-5D6E-409C-BE32-E72D297353CC}">
              <c16:uniqueId val="{00000015-DEED-4331-8300-FAD27EA3E62C}"/>
            </c:ext>
          </c:extLst>
        </c:ser>
        <c:ser>
          <c:idx val="1"/>
          <c:order val="1"/>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EED-4331-8300-FAD27EA3E62C}"/>
                </c:ext>
              </c:extLst>
            </c:dLbl>
            <c:dLbl>
              <c:idx val="1"/>
              <c:layout>
                <c:manualLayout>
                  <c:x val="0"/>
                  <c:y val="-9.523809523809523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EED-4331-8300-FAD27EA3E62C}"/>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EED-4331-8300-FAD27EA3E62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EED-4331-8300-FAD27EA3E62C}"/>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EED-4331-8300-FAD27EA3E62C}"/>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EED-4331-8300-FAD27EA3E62C}"/>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EED-4331-8300-FAD27EA3E62C}"/>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EED-4331-8300-FAD27EA3E62C}"/>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EED-4331-8300-FAD27EA3E62C}"/>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EED-4331-8300-FAD27EA3E62C}"/>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EED-4331-8300-FAD27EA3E62C}"/>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EED-4331-8300-FAD27EA3E62C}"/>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EED-4331-8300-FAD27EA3E62C}"/>
                </c:ext>
              </c:extLst>
            </c:dLbl>
            <c:dLbl>
              <c:idx val="13"/>
              <c:layout>
                <c:manualLayout>
                  <c:x val="0"/>
                  <c:y val="-9.523809523809523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EED-4331-8300-FAD27EA3E62C}"/>
                </c:ext>
              </c:extLst>
            </c:dLbl>
            <c:dLbl>
              <c:idx val="14"/>
              <c:layout>
                <c:manualLayout>
                  <c:x val="0"/>
                  <c:y val="-9.523809523809523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EED-4331-8300-FAD27EA3E62C}"/>
                </c:ext>
              </c:extLst>
            </c:dLbl>
            <c:dLbl>
              <c:idx val="15"/>
              <c:layout>
                <c:manualLayout>
                  <c:x val="0"/>
                  <c:y val="-9.523809523809523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EED-4331-8300-FAD27EA3E62C}"/>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EED-4331-8300-FAD27EA3E62C}"/>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EED-4331-8300-FAD27EA3E62C}"/>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EED-4331-8300-FAD27EA3E62C}"/>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EED-4331-8300-FAD27EA3E62C}"/>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EED-4331-8300-FAD27EA3E62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Sheet1!$A$2:$U$2</c:f>
              <c:numCache>
                <c:formatCode>#,##0;"-"#,##0</c:formatCode>
                <c:ptCount val="21"/>
                <c:pt idx="0">
                  <c:v>23</c:v>
                </c:pt>
                <c:pt idx="1">
                  <c:v>26</c:v>
                </c:pt>
                <c:pt idx="2">
                  <c:v>26</c:v>
                </c:pt>
                <c:pt idx="3">
                  <c:v>26</c:v>
                </c:pt>
                <c:pt idx="4">
                  <c:v>28</c:v>
                </c:pt>
                <c:pt idx="5">
                  <c:v>28</c:v>
                </c:pt>
                <c:pt idx="6">
                  <c:v>29</c:v>
                </c:pt>
                <c:pt idx="7">
                  <c:v>30</c:v>
                </c:pt>
                <c:pt idx="8">
                  <c:v>30</c:v>
                </c:pt>
                <c:pt idx="9">
                  <c:v>31</c:v>
                </c:pt>
                <c:pt idx="10">
                  <c:v>31</c:v>
                </c:pt>
                <c:pt idx="11">
                  <c:v>31</c:v>
                </c:pt>
                <c:pt idx="12">
                  <c:v>34</c:v>
                </c:pt>
                <c:pt idx="13">
                  <c:v>43</c:v>
                </c:pt>
                <c:pt idx="14">
                  <c:v>43</c:v>
                </c:pt>
                <c:pt idx="15">
                  <c:v>45</c:v>
                </c:pt>
                <c:pt idx="16">
                  <c:v>46</c:v>
                </c:pt>
                <c:pt idx="17">
                  <c:v>37</c:v>
                </c:pt>
                <c:pt idx="18">
                  <c:v>38</c:v>
                </c:pt>
                <c:pt idx="19">
                  <c:v>40</c:v>
                </c:pt>
                <c:pt idx="20" formatCode="General">
                  <c:v>35</c:v>
                </c:pt>
              </c:numCache>
            </c:numRef>
          </c:val>
          <c:extLst>
            <c:ext xmlns:c16="http://schemas.microsoft.com/office/drawing/2014/chart" uri="{C3380CC4-5D6E-409C-BE32-E72D297353CC}">
              <c16:uniqueId val="{0000002B-DEED-4331-8300-FAD27EA3E62C}"/>
            </c:ext>
          </c:extLst>
        </c:ser>
        <c:dLbls>
          <c:showLegendKey val="0"/>
          <c:showVal val="0"/>
          <c:showCatName val="0"/>
          <c:showSerName val="0"/>
          <c:showPercent val="0"/>
          <c:showBubbleSize val="0"/>
        </c:dLbls>
        <c:gapWidth val="60"/>
        <c:overlap val="100"/>
        <c:axId val="851894144"/>
        <c:axId val="1"/>
      </c:barChart>
      <c:catAx>
        <c:axId val="8518941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7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51894144"/>
        <c:crosses val="min"/>
        <c:crossBetween val="between"/>
        <c:majorUnit val="1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72393" cy="499284"/>
          </a:xfrm>
          <a:prstGeom prst="rect">
            <a:avLst/>
          </a:prstGeom>
        </p:spPr>
        <p:txBody>
          <a:bodyPr vert="horz" lIns="92512" tIns="46255" rIns="92512" bIns="46255"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3"/>
            <a:ext cx="2972392" cy="499284"/>
          </a:xfrm>
          <a:prstGeom prst="rect">
            <a:avLst/>
          </a:prstGeom>
        </p:spPr>
        <p:txBody>
          <a:bodyPr vert="horz" lIns="92512" tIns="46255" rIns="92512" bIns="46255"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5"/>
            <a:ext cx="2972393" cy="499284"/>
          </a:xfrm>
          <a:prstGeom prst="rect">
            <a:avLst/>
          </a:prstGeom>
        </p:spPr>
        <p:txBody>
          <a:bodyPr vert="horz" lIns="92512" tIns="46255" rIns="92512" bIns="46255"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5"/>
            <a:ext cx="2972392" cy="499284"/>
          </a:xfrm>
          <a:prstGeom prst="rect">
            <a:avLst/>
          </a:prstGeom>
        </p:spPr>
        <p:txBody>
          <a:bodyPr vert="horz" lIns="92512" tIns="46255" rIns="92512" bIns="46255"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27" tIns="45912" rIns="91827" bIns="45912"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4" y="5"/>
            <a:ext cx="2972548" cy="497842"/>
          </a:xfrm>
          <a:prstGeom prst="rect">
            <a:avLst/>
          </a:prstGeom>
        </p:spPr>
        <p:txBody>
          <a:bodyPr vert="horz" lIns="91827" tIns="45912" rIns="91827" bIns="45912"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7" tIns="45912" rIns="91827" bIns="45912" rtlCol="0" anchor="ctr"/>
          <a:lstStyle/>
          <a:p>
            <a:endParaRPr lang="ja-JP" altLang="en-US" dirty="0"/>
          </a:p>
        </p:txBody>
      </p:sp>
      <p:sp>
        <p:nvSpPr>
          <p:cNvPr id="5" name="ノート プレースホルダ 4"/>
          <p:cNvSpPr>
            <a:spLocks noGrp="1"/>
          </p:cNvSpPr>
          <p:nvPr>
            <p:ph type="body" sz="quarter" idx="3"/>
          </p:nvPr>
        </p:nvSpPr>
        <p:spPr>
          <a:xfrm>
            <a:off x="685481" y="4723927"/>
            <a:ext cx="5487041" cy="4475797"/>
          </a:xfrm>
          <a:prstGeom prst="rect">
            <a:avLst/>
          </a:prstGeom>
        </p:spPr>
        <p:txBody>
          <a:bodyPr vert="horz" lIns="91827" tIns="45912" rIns="91827" bIns="459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1"/>
            <a:ext cx="2972548" cy="497841"/>
          </a:xfrm>
          <a:prstGeom prst="rect">
            <a:avLst/>
          </a:prstGeom>
        </p:spPr>
        <p:txBody>
          <a:bodyPr vert="horz" lIns="91827" tIns="45912" rIns="91827" bIns="45912"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4" y="9446261"/>
            <a:ext cx="2972548" cy="497841"/>
          </a:xfrm>
          <a:prstGeom prst="rect">
            <a:avLst/>
          </a:prstGeom>
        </p:spPr>
        <p:txBody>
          <a:bodyPr vert="horz" lIns="91827" tIns="45912" rIns="91827" bIns="45912"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9216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32</a:t>
            </a:fld>
            <a:endParaRPr lang="ja-JP" altLang="en-US" dirty="0"/>
          </a:p>
        </p:txBody>
      </p:sp>
    </p:spTree>
    <p:extLst>
      <p:ext uri="{BB962C8B-B14F-4D97-AF65-F5344CB8AC3E}">
        <p14:creationId xmlns:p14="http://schemas.microsoft.com/office/powerpoint/2010/main" val="2765960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147045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35</a:t>
            </a:fld>
            <a:endParaRPr kumimoji="1" lang="ja-JP" altLang="en-US"/>
          </a:p>
        </p:txBody>
      </p:sp>
    </p:spTree>
    <p:extLst>
      <p:ext uri="{BB962C8B-B14F-4D97-AF65-F5344CB8AC3E}">
        <p14:creationId xmlns:p14="http://schemas.microsoft.com/office/powerpoint/2010/main" val="115359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36</a:t>
            </a:fld>
            <a:endParaRPr kumimoji="1" lang="ja-JP" altLang="en-US"/>
          </a:p>
        </p:txBody>
      </p:sp>
    </p:spTree>
    <p:extLst>
      <p:ext uri="{BB962C8B-B14F-4D97-AF65-F5344CB8AC3E}">
        <p14:creationId xmlns:p14="http://schemas.microsoft.com/office/powerpoint/2010/main" val="4267773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40</a:t>
            </a:fld>
            <a:endParaRPr kumimoji="1" lang="ja-JP" altLang="en-US"/>
          </a:p>
        </p:txBody>
      </p:sp>
    </p:spTree>
    <p:extLst>
      <p:ext uri="{BB962C8B-B14F-4D97-AF65-F5344CB8AC3E}">
        <p14:creationId xmlns:p14="http://schemas.microsoft.com/office/powerpoint/2010/main" val="3658334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41</a:t>
            </a:fld>
            <a:endParaRPr kumimoji="1" lang="ja-JP" altLang="en-US"/>
          </a:p>
        </p:txBody>
      </p:sp>
    </p:spTree>
    <p:extLst>
      <p:ext uri="{BB962C8B-B14F-4D97-AF65-F5344CB8AC3E}">
        <p14:creationId xmlns:p14="http://schemas.microsoft.com/office/powerpoint/2010/main" val="139924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42</a:t>
            </a:fld>
            <a:endParaRPr kumimoji="1" lang="ja-JP" altLang="en-US"/>
          </a:p>
        </p:txBody>
      </p:sp>
    </p:spTree>
    <p:extLst>
      <p:ext uri="{BB962C8B-B14F-4D97-AF65-F5344CB8AC3E}">
        <p14:creationId xmlns:p14="http://schemas.microsoft.com/office/powerpoint/2010/main" val="1055100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10491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62</a:t>
            </a:fld>
            <a:endParaRPr kumimoji="1" lang="ja-JP" altLang="en-US"/>
          </a:p>
        </p:txBody>
      </p:sp>
    </p:spTree>
    <p:extLst>
      <p:ext uri="{BB962C8B-B14F-4D97-AF65-F5344CB8AC3E}">
        <p14:creationId xmlns:p14="http://schemas.microsoft.com/office/powerpoint/2010/main" val="643769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63</a:t>
            </a:fld>
            <a:endParaRPr kumimoji="1" lang="ja-JP" altLang="en-US"/>
          </a:p>
        </p:txBody>
      </p:sp>
    </p:spTree>
    <p:extLst>
      <p:ext uri="{BB962C8B-B14F-4D97-AF65-F5344CB8AC3E}">
        <p14:creationId xmlns:p14="http://schemas.microsoft.com/office/powerpoint/2010/main" val="267125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59917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64</a:t>
            </a:fld>
            <a:endParaRPr kumimoji="1" lang="ja-JP" altLang="en-US"/>
          </a:p>
        </p:txBody>
      </p:sp>
    </p:spTree>
    <p:extLst>
      <p:ext uri="{BB962C8B-B14F-4D97-AF65-F5344CB8AC3E}">
        <p14:creationId xmlns:p14="http://schemas.microsoft.com/office/powerpoint/2010/main" val="417332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65</a:t>
            </a:fld>
            <a:endParaRPr kumimoji="1" lang="ja-JP" altLang="en-US"/>
          </a:p>
        </p:txBody>
      </p:sp>
    </p:spTree>
    <p:extLst>
      <p:ext uri="{BB962C8B-B14F-4D97-AF65-F5344CB8AC3E}">
        <p14:creationId xmlns:p14="http://schemas.microsoft.com/office/powerpoint/2010/main" val="312413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66</a:t>
            </a:fld>
            <a:endParaRPr kumimoji="1" lang="ja-JP" altLang="en-US"/>
          </a:p>
        </p:txBody>
      </p:sp>
    </p:spTree>
    <p:extLst>
      <p:ext uri="{BB962C8B-B14F-4D97-AF65-F5344CB8AC3E}">
        <p14:creationId xmlns:p14="http://schemas.microsoft.com/office/powerpoint/2010/main" val="697891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91128" indent="-191128" algn="just">
              <a:lnSpc>
                <a:spcPct val="110000"/>
              </a:lnSpc>
              <a:spcAft>
                <a:spcPts val="200"/>
              </a:spcAft>
              <a:buClr>
                <a:srgbClr val="5F8AC3"/>
              </a:buClr>
              <a:buFont typeface="Wingdings" panose="05000000000000000000" pitchFamily="2" charset="2"/>
              <a:buChar char="n"/>
            </a:pPr>
            <a:endParaRPr lang="ja-JP" altLang="en-US" dirty="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87</a:t>
            </a:fld>
            <a:endParaRPr lang="ja-JP" altLang="en-US" dirty="0"/>
          </a:p>
        </p:txBody>
      </p:sp>
    </p:spTree>
    <p:extLst>
      <p:ext uri="{BB962C8B-B14F-4D97-AF65-F5344CB8AC3E}">
        <p14:creationId xmlns:p14="http://schemas.microsoft.com/office/powerpoint/2010/main" val="68231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96</a:t>
            </a:fld>
            <a:endParaRPr lang="ja-JP" altLang="en-US" dirty="0"/>
          </a:p>
        </p:txBody>
      </p:sp>
    </p:spTree>
    <p:extLst>
      <p:ext uri="{BB962C8B-B14F-4D97-AF65-F5344CB8AC3E}">
        <p14:creationId xmlns:p14="http://schemas.microsoft.com/office/powerpoint/2010/main" val="331025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3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76934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9</a:t>
            </a:fld>
            <a:endParaRPr lang="ja-JP" altLang="en-US" dirty="0"/>
          </a:p>
        </p:txBody>
      </p:sp>
    </p:spTree>
    <p:extLst>
      <p:ext uri="{BB962C8B-B14F-4D97-AF65-F5344CB8AC3E}">
        <p14:creationId xmlns:p14="http://schemas.microsoft.com/office/powerpoint/2010/main" val="17047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11</a:t>
            </a:fld>
            <a:endParaRPr lang="ja-JP" altLang="en-US" dirty="0"/>
          </a:p>
        </p:txBody>
      </p:sp>
    </p:spTree>
    <p:extLst>
      <p:ext uri="{BB962C8B-B14F-4D97-AF65-F5344CB8AC3E}">
        <p14:creationId xmlns:p14="http://schemas.microsoft.com/office/powerpoint/2010/main" val="85668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407217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71178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defTabSz="917413">
              <a:defRPr/>
            </a:pPr>
            <a:endParaRPr lang="ja-JP" altLang="en-US" sz="900"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77958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21361855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807.xml"/><Relationship Id="rId4" Type="http://schemas.openxmlformats.org/officeDocument/2006/relationships/image" Target="../media/image1.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tags" Target="../tags/tag808.xml"/><Relationship Id="rId4" Type="http://schemas.openxmlformats.org/officeDocument/2006/relationships/image" Target="../media/image1.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tags" Target="../tags/tag809.xml"/><Relationship Id="rId4" Type="http://schemas.openxmlformats.org/officeDocument/2006/relationships/image" Target="../media/image39.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70.xml"/><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hyperlink" Target="http://www.fsez.gov.in/home.html" TargetMode="External"/><Relationship Id="rId3" Type="http://schemas.openxmlformats.org/officeDocument/2006/relationships/hyperlink" Target="http://www.kasez.com/" TargetMode="External"/><Relationship Id="rId7" Type="http://schemas.openxmlformats.org/officeDocument/2006/relationships/hyperlink" Target="http://vsez.gov.in/index.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mepz.gov.in/" TargetMode="External"/><Relationship Id="rId5" Type="http://schemas.openxmlformats.org/officeDocument/2006/relationships/hyperlink" Target="http://www.csez.com/" TargetMode="External"/><Relationship Id="rId4" Type="http://schemas.openxmlformats.org/officeDocument/2006/relationships/hyperlink" Target="http://www.seepz.com/" TargetMode="External"/><Relationship Id="rId9" Type="http://schemas.openxmlformats.org/officeDocument/2006/relationships/hyperlink" Target="http://www.nsez.gov.in/nsezwebsit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6" Type="http://schemas.openxmlformats.org/officeDocument/2006/relationships/tags" Target="../tags/tag396.xml"/><Relationship Id="rId21" Type="http://schemas.openxmlformats.org/officeDocument/2006/relationships/tags" Target="../tags/tag391.xml"/><Relationship Id="rId42" Type="http://schemas.openxmlformats.org/officeDocument/2006/relationships/tags" Target="../tags/tag412.xml"/><Relationship Id="rId47" Type="http://schemas.openxmlformats.org/officeDocument/2006/relationships/tags" Target="../tags/tag417.xml"/><Relationship Id="rId63" Type="http://schemas.openxmlformats.org/officeDocument/2006/relationships/tags" Target="../tags/tag433.xml"/><Relationship Id="rId68" Type="http://schemas.openxmlformats.org/officeDocument/2006/relationships/tags" Target="../tags/tag438.xml"/><Relationship Id="rId84" Type="http://schemas.openxmlformats.org/officeDocument/2006/relationships/chart" Target="../charts/chart7.xml"/><Relationship Id="rId16" Type="http://schemas.openxmlformats.org/officeDocument/2006/relationships/tags" Target="../tags/tag386.xml"/><Relationship Id="rId11" Type="http://schemas.openxmlformats.org/officeDocument/2006/relationships/tags" Target="../tags/tag381.xml"/><Relationship Id="rId32" Type="http://schemas.openxmlformats.org/officeDocument/2006/relationships/tags" Target="../tags/tag402.xml"/><Relationship Id="rId37" Type="http://schemas.openxmlformats.org/officeDocument/2006/relationships/tags" Target="../tags/tag407.xml"/><Relationship Id="rId53" Type="http://schemas.openxmlformats.org/officeDocument/2006/relationships/tags" Target="../tags/tag423.xml"/><Relationship Id="rId58" Type="http://schemas.openxmlformats.org/officeDocument/2006/relationships/tags" Target="../tags/tag428.xml"/><Relationship Id="rId74" Type="http://schemas.openxmlformats.org/officeDocument/2006/relationships/tags" Target="../tags/tag444.xml"/><Relationship Id="rId79" Type="http://schemas.openxmlformats.org/officeDocument/2006/relationships/tags" Target="../tags/tag449.xml"/><Relationship Id="rId5" Type="http://schemas.openxmlformats.org/officeDocument/2006/relationships/tags" Target="../tags/tag375.xml"/><Relationship Id="rId19" Type="http://schemas.openxmlformats.org/officeDocument/2006/relationships/tags" Target="../tags/tag389.xml"/><Relationship Id="rId14" Type="http://schemas.openxmlformats.org/officeDocument/2006/relationships/tags" Target="../tags/tag384.xml"/><Relationship Id="rId22" Type="http://schemas.openxmlformats.org/officeDocument/2006/relationships/tags" Target="../tags/tag392.xml"/><Relationship Id="rId27" Type="http://schemas.openxmlformats.org/officeDocument/2006/relationships/tags" Target="../tags/tag397.xml"/><Relationship Id="rId30" Type="http://schemas.openxmlformats.org/officeDocument/2006/relationships/tags" Target="../tags/tag400.xml"/><Relationship Id="rId35" Type="http://schemas.openxmlformats.org/officeDocument/2006/relationships/tags" Target="../tags/tag405.xml"/><Relationship Id="rId43" Type="http://schemas.openxmlformats.org/officeDocument/2006/relationships/tags" Target="../tags/tag413.xml"/><Relationship Id="rId48" Type="http://schemas.openxmlformats.org/officeDocument/2006/relationships/tags" Target="../tags/tag418.xml"/><Relationship Id="rId56" Type="http://schemas.openxmlformats.org/officeDocument/2006/relationships/tags" Target="../tags/tag426.xml"/><Relationship Id="rId64" Type="http://schemas.openxmlformats.org/officeDocument/2006/relationships/tags" Target="../tags/tag434.xml"/><Relationship Id="rId69" Type="http://schemas.openxmlformats.org/officeDocument/2006/relationships/tags" Target="../tags/tag439.xml"/><Relationship Id="rId77" Type="http://schemas.openxmlformats.org/officeDocument/2006/relationships/tags" Target="../tags/tag447.xml"/><Relationship Id="rId8" Type="http://schemas.openxmlformats.org/officeDocument/2006/relationships/tags" Target="../tags/tag378.xml"/><Relationship Id="rId51" Type="http://schemas.openxmlformats.org/officeDocument/2006/relationships/tags" Target="../tags/tag421.xml"/><Relationship Id="rId72" Type="http://schemas.openxmlformats.org/officeDocument/2006/relationships/tags" Target="../tags/tag442.xml"/><Relationship Id="rId80" Type="http://schemas.openxmlformats.org/officeDocument/2006/relationships/slideLayout" Target="../slideLayouts/slideLayout3.xml"/><Relationship Id="rId85" Type="http://schemas.openxmlformats.org/officeDocument/2006/relationships/chart" Target="../charts/chart8.xml"/><Relationship Id="rId3" Type="http://schemas.openxmlformats.org/officeDocument/2006/relationships/tags" Target="../tags/tag373.xml"/><Relationship Id="rId12" Type="http://schemas.openxmlformats.org/officeDocument/2006/relationships/tags" Target="../tags/tag382.xml"/><Relationship Id="rId17" Type="http://schemas.openxmlformats.org/officeDocument/2006/relationships/tags" Target="../tags/tag387.xml"/><Relationship Id="rId25" Type="http://schemas.openxmlformats.org/officeDocument/2006/relationships/tags" Target="../tags/tag395.xml"/><Relationship Id="rId33" Type="http://schemas.openxmlformats.org/officeDocument/2006/relationships/tags" Target="../tags/tag403.xml"/><Relationship Id="rId38" Type="http://schemas.openxmlformats.org/officeDocument/2006/relationships/tags" Target="../tags/tag408.xml"/><Relationship Id="rId46" Type="http://schemas.openxmlformats.org/officeDocument/2006/relationships/tags" Target="../tags/tag416.xml"/><Relationship Id="rId59" Type="http://schemas.openxmlformats.org/officeDocument/2006/relationships/tags" Target="../tags/tag429.xml"/><Relationship Id="rId67" Type="http://schemas.openxmlformats.org/officeDocument/2006/relationships/tags" Target="../tags/tag437.xml"/><Relationship Id="rId20" Type="http://schemas.openxmlformats.org/officeDocument/2006/relationships/tags" Target="../tags/tag390.xml"/><Relationship Id="rId41" Type="http://schemas.openxmlformats.org/officeDocument/2006/relationships/tags" Target="../tags/tag411.xml"/><Relationship Id="rId54" Type="http://schemas.openxmlformats.org/officeDocument/2006/relationships/tags" Target="../tags/tag424.xml"/><Relationship Id="rId62" Type="http://schemas.openxmlformats.org/officeDocument/2006/relationships/tags" Target="../tags/tag432.xml"/><Relationship Id="rId70" Type="http://schemas.openxmlformats.org/officeDocument/2006/relationships/tags" Target="../tags/tag440.xml"/><Relationship Id="rId75" Type="http://schemas.openxmlformats.org/officeDocument/2006/relationships/tags" Target="../tags/tag445.xml"/><Relationship Id="rId83" Type="http://schemas.openxmlformats.org/officeDocument/2006/relationships/image" Target="../media/image1.emf"/><Relationship Id="rId1" Type="http://schemas.openxmlformats.org/officeDocument/2006/relationships/tags" Target="../tags/tag371.xml"/><Relationship Id="rId6" Type="http://schemas.openxmlformats.org/officeDocument/2006/relationships/tags" Target="../tags/tag376.xml"/><Relationship Id="rId15" Type="http://schemas.openxmlformats.org/officeDocument/2006/relationships/tags" Target="../tags/tag385.xml"/><Relationship Id="rId23" Type="http://schemas.openxmlformats.org/officeDocument/2006/relationships/tags" Target="../tags/tag393.xml"/><Relationship Id="rId28" Type="http://schemas.openxmlformats.org/officeDocument/2006/relationships/tags" Target="../tags/tag398.xml"/><Relationship Id="rId36" Type="http://schemas.openxmlformats.org/officeDocument/2006/relationships/tags" Target="../tags/tag406.xml"/><Relationship Id="rId49" Type="http://schemas.openxmlformats.org/officeDocument/2006/relationships/tags" Target="../tags/tag419.xml"/><Relationship Id="rId57" Type="http://schemas.openxmlformats.org/officeDocument/2006/relationships/tags" Target="../tags/tag427.xml"/><Relationship Id="rId10" Type="http://schemas.openxmlformats.org/officeDocument/2006/relationships/tags" Target="../tags/tag380.xml"/><Relationship Id="rId31" Type="http://schemas.openxmlformats.org/officeDocument/2006/relationships/tags" Target="../tags/tag401.xml"/><Relationship Id="rId44" Type="http://schemas.openxmlformats.org/officeDocument/2006/relationships/tags" Target="../tags/tag414.xml"/><Relationship Id="rId52" Type="http://schemas.openxmlformats.org/officeDocument/2006/relationships/tags" Target="../tags/tag422.xml"/><Relationship Id="rId60" Type="http://schemas.openxmlformats.org/officeDocument/2006/relationships/tags" Target="../tags/tag430.xml"/><Relationship Id="rId65" Type="http://schemas.openxmlformats.org/officeDocument/2006/relationships/tags" Target="../tags/tag435.xml"/><Relationship Id="rId73" Type="http://schemas.openxmlformats.org/officeDocument/2006/relationships/tags" Target="../tags/tag443.xml"/><Relationship Id="rId78" Type="http://schemas.openxmlformats.org/officeDocument/2006/relationships/tags" Target="../tags/tag448.xml"/><Relationship Id="rId81" Type="http://schemas.openxmlformats.org/officeDocument/2006/relationships/notesSlide" Target="../notesSlides/notesSlide7.xml"/><Relationship Id="rId86" Type="http://schemas.openxmlformats.org/officeDocument/2006/relationships/chart" Target="../charts/chart9.xml"/><Relationship Id="rId4" Type="http://schemas.openxmlformats.org/officeDocument/2006/relationships/tags" Target="../tags/tag374.xml"/><Relationship Id="rId9" Type="http://schemas.openxmlformats.org/officeDocument/2006/relationships/tags" Target="../tags/tag379.xml"/><Relationship Id="rId13" Type="http://schemas.openxmlformats.org/officeDocument/2006/relationships/tags" Target="../tags/tag383.xml"/><Relationship Id="rId18" Type="http://schemas.openxmlformats.org/officeDocument/2006/relationships/tags" Target="../tags/tag388.xml"/><Relationship Id="rId39" Type="http://schemas.openxmlformats.org/officeDocument/2006/relationships/tags" Target="../tags/tag409.xml"/><Relationship Id="rId34" Type="http://schemas.openxmlformats.org/officeDocument/2006/relationships/tags" Target="../tags/tag404.xml"/><Relationship Id="rId50" Type="http://schemas.openxmlformats.org/officeDocument/2006/relationships/tags" Target="../tags/tag420.xml"/><Relationship Id="rId55" Type="http://schemas.openxmlformats.org/officeDocument/2006/relationships/tags" Target="../tags/tag425.xml"/><Relationship Id="rId76" Type="http://schemas.openxmlformats.org/officeDocument/2006/relationships/tags" Target="../tags/tag446.xml"/><Relationship Id="rId7" Type="http://schemas.openxmlformats.org/officeDocument/2006/relationships/tags" Target="../tags/tag377.xml"/><Relationship Id="rId71" Type="http://schemas.openxmlformats.org/officeDocument/2006/relationships/tags" Target="../tags/tag441.xml"/><Relationship Id="rId2" Type="http://schemas.openxmlformats.org/officeDocument/2006/relationships/tags" Target="../tags/tag372.xml"/><Relationship Id="rId29" Type="http://schemas.openxmlformats.org/officeDocument/2006/relationships/tags" Target="../tags/tag399.xml"/><Relationship Id="rId24" Type="http://schemas.openxmlformats.org/officeDocument/2006/relationships/tags" Target="../tags/tag394.xml"/><Relationship Id="rId40" Type="http://schemas.openxmlformats.org/officeDocument/2006/relationships/tags" Target="../tags/tag410.xml"/><Relationship Id="rId45" Type="http://schemas.openxmlformats.org/officeDocument/2006/relationships/tags" Target="../tags/tag415.xml"/><Relationship Id="rId66" Type="http://schemas.openxmlformats.org/officeDocument/2006/relationships/tags" Target="../tags/tag436.xml"/><Relationship Id="rId61" Type="http://schemas.openxmlformats.org/officeDocument/2006/relationships/tags" Target="../tags/tag431.xml"/><Relationship Id="rId82"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tags" Target="../tags/tag457.xml"/><Relationship Id="rId13" Type="http://schemas.openxmlformats.org/officeDocument/2006/relationships/slideLayout" Target="../slideLayouts/slideLayout3.xml"/><Relationship Id="rId3" Type="http://schemas.openxmlformats.org/officeDocument/2006/relationships/tags" Target="../tags/tag452.xml"/><Relationship Id="rId7" Type="http://schemas.openxmlformats.org/officeDocument/2006/relationships/tags" Target="../tags/tag456.xml"/><Relationship Id="rId12" Type="http://schemas.openxmlformats.org/officeDocument/2006/relationships/tags" Target="../tags/tag461.xml"/><Relationship Id="rId17" Type="http://schemas.openxmlformats.org/officeDocument/2006/relationships/chart" Target="../charts/chart14.xml"/><Relationship Id="rId2" Type="http://schemas.openxmlformats.org/officeDocument/2006/relationships/tags" Target="../tags/tag451.xml"/><Relationship Id="rId16" Type="http://schemas.openxmlformats.org/officeDocument/2006/relationships/chart" Target="../charts/chart13.xml"/><Relationship Id="rId1" Type="http://schemas.openxmlformats.org/officeDocument/2006/relationships/tags" Target="../tags/tag450.xml"/><Relationship Id="rId6" Type="http://schemas.openxmlformats.org/officeDocument/2006/relationships/tags" Target="../tags/tag455.xml"/><Relationship Id="rId11" Type="http://schemas.openxmlformats.org/officeDocument/2006/relationships/tags" Target="../tags/tag460.xml"/><Relationship Id="rId5" Type="http://schemas.openxmlformats.org/officeDocument/2006/relationships/tags" Target="../tags/tag454.xml"/><Relationship Id="rId15" Type="http://schemas.openxmlformats.org/officeDocument/2006/relationships/image" Target="../media/image18.emf"/><Relationship Id="rId10" Type="http://schemas.openxmlformats.org/officeDocument/2006/relationships/tags" Target="../tags/tag459.xml"/><Relationship Id="rId4" Type="http://schemas.openxmlformats.org/officeDocument/2006/relationships/tags" Target="../tags/tag453.xml"/><Relationship Id="rId9" Type="http://schemas.openxmlformats.org/officeDocument/2006/relationships/tags" Target="../tags/tag458.xml"/><Relationship Id="rId1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tags" Target="../tags/tag464.xml"/><Relationship Id="rId7" Type="http://schemas.openxmlformats.org/officeDocument/2006/relationships/image" Target="../media/image18.emf"/><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oleObject" Target="../embeddings/oleObject13.bin"/><Relationship Id="rId5" Type="http://schemas.openxmlformats.org/officeDocument/2006/relationships/slideLayout" Target="../slideLayouts/slideLayout3.xml"/><Relationship Id="rId4" Type="http://schemas.openxmlformats.org/officeDocument/2006/relationships/tags" Target="../tags/tag465.xml"/><Relationship Id="rId9" Type="http://schemas.openxmlformats.org/officeDocument/2006/relationships/chart" Target="../charts/char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478.xml"/><Relationship Id="rId18" Type="http://schemas.openxmlformats.org/officeDocument/2006/relationships/tags" Target="../tags/tag483.xml"/><Relationship Id="rId26" Type="http://schemas.openxmlformats.org/officeDocument/2006/relationships/tags" Target="../tags/tag491.xml"/><Relationship Id="rId21" Type="http://schemas.openxmlformats.org/officeDocument/2006/relationships/tags" Target="../tags/tag486.xml"/><Relationship Id="rId34" Type="http://schemas.openxmlformats.org/officeDocument/2006/relationships/oleObject" Target="../embeddings/oleObject14.bin"/><Relationship Id="rId7" Type="http://schemas.openxmlformats.org/officeDocument/2006/relationships/tags" Target="../tags/tag472.xml"/><Relationship Id="rId12" Type="http://schemas.openxmlformats.org/officeDocument/2006/relationships/tags" Target="../tags/tag477.xml"/><Relationship Id="rId17" Type="http://schemas.openxmlformats.org/officeDocument/2006/relationships/tags" Target="../tags/tag482.xml"/><Relationship Id="rId25" Type="http://schemas.openxmlformats.org/officeDocument/2006/relationships/tags" Target="../tags/tag490.xml"/><Relationship Id="rId33" Type="http://schemas.openxmlformats.org/officeDocument/2006/relationships/notesSlide" Target="../notesSlides/notesSlide9.xml"/><Relationship Id="rId2" Type="http://schemas.openxmlformats.org/officeDocument/2006/relationships/tags" Target="../tags/tag467.xml"/><Relationship Id="rId16" Type="http://schemas.openxmlformats.org/officeDocument/2006/relationships/tags" Target="../tags/tag481.xml"/><Relationship Id="rId20" Type="http://schemas.openxmlformats.org/officeDocument/2006/relationships/tags" Target="../tags/tag485.xml"/><Relationship Id="rId29" Type="http://schemas.openxmlformats.org/officeDocument/2006/relationships/tags" Target="../tags/tag494.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24" Type="http://schemas.openxmlformats.org/officeDocument/2006/relationships/tags" Target="../tags/tag489.xml"/><Relationship Id="rId32" Type="http://schemas.openxmlformats.org/officeDocument/2006/relationships/slideLayout" Target="../slideLayouts/slideLayout3.xml"/><Relationship Id="rId37" Type="http://schemas.openxmlformats.org/officeDocument/2006/relationships/chart" Target="../charts/chart18.xml"/><Relationship Id="rId5" Type="http://schemas.openxmlformats.org/officeDocument/2006/relationships/tags" Target="../tags/tag470.xml"/><Relationship Id="rId15" Type="http://schemas.openxmlformats.org/officeDocument/2006/relationships/tags" Target="../tags/tag480.xml"/><Relationship Id="rId23" Type="http://schemas.openxmlformats.org/officeDocument/2006/relationships/tags" Target="../tags/tag488.xml"/><Relationship Id="rId28" Type="http://schemas.openxmlformats.org/officeDocument/2006/relationships/tags" Target="../tags/tag493.xml"/><Relationship Id="rId36" Type="http://schemas.openxmlformats.org/officeDocument/2006/relationships/chart" Target="../charts/chart17.xml"/><Relationship Id="rId10" Type="http://schemas.openxmlformats.org/officeDocument/2006/relationships/tags" Target="../tags/tag475.xml"/><Relationship Id="rId19" Type="http://schemas.openxmlformats.org/officeDocument/2006/relationships/tags" Target="../tags/tag484.xml"/><Relationship Id="rId31" Type="http://schemas.openxmlformats.org/officeDocument/2006/relationships/tags" Target="../tags/tag496.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 Id="rId22" Type="http://schemas.openxmlformats.org/officeDocument/2006/relationships/tags" Target="../tags/tag487.xml"/><Relationship Id="rId27" Type="http://schemas.openxmlformats.org/officeDocument/2006/relationships/tags" Target="../tags/tag492.xml"/><Relationship Id="rId30" Type="http://schemas.openxmlformats.org/officeDocument/2006/relationships/tags" Target="../tags/tag495.xml"/><Relationship Id="rId35" Type="http://schemas.openxmlformats.org/officeDocument/2006/relationships/image" Target="../media/image18.emf"/><Relationship Id="rId8" Type="http://schemas.openxmlformats.org/officeDocument/2006/relationships/tags" Target="../tags/tag473.xml"/><Relationship Id="rId3" Type="http://schemas.openxmlformats.org/officeDocument/2006/relationships/tags" Target="../tags/tag4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6" Type="http://schemas.openxmlformats.org/officeDocument/2006/relationships/tags" Target="../tags/tag522.xml"/><Relationship Id="rId21" Type="http://schemas.openxmlformats.org/officeDocument/2006/relationships/tags" Target="../tags/tag517.xml"/><Relationship Id="rId34" Type="http://schemas.openxmlformats.org/officeDocument/2006/relationships/tags" Target="../tags/tag530.xml"/><Relationship Id="rId42" Type="http://schemas.openxmlformats.org/officeDocument/2006/relationships/tags" Target="../tags/tag538.xml"/><Relationship Id="rId47" Type="http://schemas.openxmlformats.org/officeDocument/2006/relationships/tags" Target="../tags/tag543.xml"/><Relationship Id="rId50" Type="http://schemas.openxmlformats.org/officeDocument/2006/relationships/tags" Target="../tags/tag546.xml"/><Relationship Id="rId55" Type="http://schemas.openxmlformats.org/officeDocument/2006/relationships/tags" Target="../tags/tag551.xml"/><Relationship Id="rId63" Type="http://schemas.openxmlformats.org/officeDocument/2006/relationships/tags" Target="../tags/tag559.xml"/><Relationship Id="rId68" Type="http://schemas.openxmlformats.org/officeDocument/2006/relationships/chart" Target="../charts/chart23.xml"/><Relationship Id="rId7" Type="http://schemas.openxmlformats.org/officeDocument/2006/relationships/tags" Target="../tags/tag503.xml"/><Relationship Id="rId2" Type="http://schemas.openxmlformats.org/officeDocument/2006/relationships/tags" Target="../tags/tag498.xml"/><Relationship Id="rId16" Type="http://schemas.openxmlformats.org/officeDocument/2006/relationships/tags" Target="../tags/tag512.xml"/><Relationship Id="rId29" Type="http://schemas.openxmlformats.org/officeDocument/2006/relationships/tags" Target="../tags/tag525.xml"/><Relationship Id="rId11" Type="http://schemas.openxmlformats.org/officeDocument/2006/relationships/tags" Target="../tags/tag507.xml"/><Relationship Id="rId24" Type="http://schemas.openxmlformats.org/officeDocument/2006/relationships/tags" Target="../tags/tag520.xml"/><Relationship Id="rId32" Type="http://schemas.openxmlformats.org/officeDocument/2006/relationships/tags" Target="../tags/tag528.xml"/><Relationship Id="rId37" Type="http://schemas.openxmlformats.org/officeDocument/2006/relationships/tags" Target="../tags/tag533.xml"/><Relationship Id="rId40" Type="http://schemas.openxmlformats.org/officeDocument/2006/relationships/tags" Target="../tags/tag536.xml"/><Relationship Id="rId45" Type="http://schemas.openxmlformats.org/officeDocument/2006/relationships/tags" Target="../tags/tag541.xml"/><Relationship Id="rId53" Type="http://schemas.openxmlformats.org/officeDocument/2006/relationships/tags" Target="../tags/tag549.xml"/><Relationship Id="rId58" Type="http://schemas.openxmlformats.org/officeDocument/2006/relationships/tags" Target="../tags/tag554.xml"/><Relationship Id="rId66" Type="http://schemas.openxmlformats.org/officeDocument/2006/relationships/oleObject" Target="../embeddings/oleObject15.bin"/><Relationship Id="rId5" Type="http://schemas.openxmlformats.org/officeDocument/2006/relationships/tags" Target="../tags/tag501.xml"/><Relationship Id="rId61" Type="http://schemas.openxmlformats.org/officeDocument/2006/relationships/tags" Target="../tags/tag557.xml"/><Relationship Id="rId19" Type="http://schemas.openxmlformats.org/officeDocument/2006/relationships/tags" Target="../tags/tag515.xml"/><Relationship Id="rId14" Type="http://schemas.openxmlformats.org/officeDocument/2006/relationships/tags" Target="../tags/tag510.xml"/><Relationship Id="rId22" Type="http://schemas.openxmlformats.org/officeDocument/2006/relationships/tags" Target="../tags/tag518.xml"/><Relationship Id="rId27" Type="http://schemas.openxmlformats.org/officeDocument/2006/relationships/tags" Target="../tags/tag523.xml"/><Relationship Id="rId30" Type="http://schemas.openxmlformats.org/officeDocument/2006/relationships/tags" Target="../tags/tag526.xml"/><Relationship Id="rId35" Type="http://schemas.openxmlformats.org/officeDocument/2006/relationships/tags" Target="../tags/tag531.xml"/><Relationship Id="rId43" Type="http://schemas.openxmlformats.org/officeDocument/2006/relationships/tags" Target="../tags/tag539.xml"/><Relationship Id="rId48" Type="http://schemas.openxmlformats.org/officeDocument/2006/relationships/tags" Target="../tags/tag544.xml"/><Relationship Id="rId56" Type="http://schemas.openxmlformats.org/officeDocument/2006/relationships/tags" Target="../tags/tag552.xml"/><Relationship Id="rId64" Type="http://schemas.openxmlformats.org/officeDocument/2006/relationships/slideLayout" Target="../slideLayouts/slideLayout3.xml"/><Relationship Id="rId8" Type="http://schemas.openxmlformats.org/officeDocument/2006/relationships/tags" Target="../tags/tag504.xml"/><Relationship Id="rId51" Type="http://schemas.openxmlformats.org/officeDocument/2006/relationships/tags" Target="../tags/tag547.xml"/><Relationship Id="rId3" Type="http://schemas.openxmlformats.org/officeDocument/2006/relationships/tags" Target="../tags/tag499.xml"/><Relationship Id="rId12" Type="http://schemas.openxmlformats.org/officeDocument/2006/relationships/tags" Target="../tags/tag508.xml"/><Relationship Id="rId17" Type="http://schemas.openxmlformats.org/officeDocument/2006/relationships/tags" Target="../tags/tag513.xml"/><Relationship Id="rId25" Type="http://schemas.openxmlformats.org/officeDocument/2006/relationships/tags" Target="../tags/tag521.xml"/><Relationship Id="rId33" Type="http://schemas.openxmlformats.org/officeDocument/2006/relationships/tags" Target="../tags/tag529.xml"/><Relationship Id="rId38" Type="http://schemas.openxmlformats.org/officeDocument/2006/relationships/tags" Target="../tags/tag534.xml"/><Relationship Id="rId46" Type="http://schemas.openxmlformats.org/officeDocument/2006/relationships/tags" Target="../tags/tag542.xml"/><Relationship Id="rId59" Type="http://schemas.openxmlformats.org/officeDocument/2006/relationships/tags" Target="../tags/tag555.xml"/><Relationship Id="rId67" Type="http://schemas.openxmlformats.org/officeDocument/2006/relationships/image" Target="../media/image18.emf"/><Relationship Id="rId20" Type="http://schemas.openxmlformats.org/officeDocument/2006/relationships/tags" Target="../tags/tag516.xml"/><Relationship Id="rId41" Type="http://schemas.openxmlformats.org/officeDocument/2006/relationships/tags" Target="../tags/tag537.xml"/><Relationship Id="rId54" Type="http://schemas.openxmlformats.org/officeDocument/2006/relationships/tags" Target="../tags/tag550.xml"/><Relationship Id="rId62" Type="http://schemas.openxmlformats.org/officeDocument/2006/relationships/tags" Target="../tags/tag558.xml"/><Relationship Id="rId1" Type="http://schemas.openxmlformats.org/officeDocument/2006/relationships/tags" Target="../tags/tag497.xml"/><Relationship Id="rId6" Type="http://schemas.openxmlformats.org/officeDocument/2006/relationships/tags" Target="../tags/tag502.xml"/><Relationship Id="rId15" Type="http://schemas.openxmlformats.org/officeDocument/2006/relationships/tags" Target="../tags/tag511.xml"/><Relationship Id="rId23" Type="http://schemas.openxmlformats.org/officeDocument/2006/relationships/tags" Target="../tags/tag519.xml"/><Relationship Id="rId28" Type="http://schemas.openxmlformats.org/officeDocument/2006/relationships/tags" Target="../tags/tag524.xml"/><Relationship Id="rId36" Type="http://schemas.openxmlformats.org/officeDocument/2006/relationships/tags" Target="../tags/tag532.xml"/><Relationship Id="rId49" Type="http://schemas.openxmlformats.org/officeDocument/2006/relationships/tags" Target="../tags/tag545.xml"/><Relationship Id="rId57" Type="http://schemas.openxmlformats.org/officeDocument/2006/relationships/tags" Target="../tags/tag553.xml"/><Relationship Id="rId10" Type="http://schemas.openxmlformats.org/officeDocument/2006/relationships/tags" Target="../tags/tag506.xml"/><Relationship Id="rId31" Type="http://schemas.openxmlformats.org/officeDocument/2006/relationships/tags" Target="../tags/tag527.xml"/><Relationship Id="rId44" Type="http://schemas.openxmlformats.org/officeDocument/2006/relationships/tags" Target="../tags/tag540.xml"/><Relationship Id="rId52" Type="http://schemas.openxmlformats.org/officeDocument/2006/relationships/tags" Target="../tags/tag548.xml"/><Relationship Id="rId60" Type="http://schemas.openxmlformats.org/officeDocument/2006/relationships/tags" Target="../tags/tag556.xml"/><Relationship Id="rId65" Type="http://schemas.openxmlformats.org/officeDocument/2006/relationships/chart" Target="../charts/chart22.xml"/><Relationship Id="rId4" Type="http://schemas.openxmlformats.org/officeDocument/2006/relationships/tags" Target="../tags/tag500.xml"/><Relationship Id="rId9" Type="http://schemas.openxmlformats.org/officeDocument/2006/relationships/tags" Target="../tags/tag505.xml"/><Relationship Id="rId13" Type="http://schemas.openxmlformats.org/officeDocument/2006/relationships/tags" Target="../tags/tag509.xml"/><Relationship Id="rId18" Type="http://schemas.openxmlformats.org/officeDocument/2006/relationships/tags" Target="../tags/tag514.xml"/><Relationship Id="rId39" Type="http://schemas.openxmlformats.org/officeDocument/2006/relationships/tags" Target="../tags/tag53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560.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8" Type="http://schemas.openxmlformats.org/officeDocument/2006/relationships/tags" Target="../tags/tag570.xml"/><Relationship Id="rId13" Type="http://schemas.openxmlformats.org/officeDocument/2006/relationships/tags" Target="../tags/tag575.xml"/><Relationship Id="rId18" Type="http://schemas.openxmlformats.org/officeDocument/2006/relationships/tags" Target="../tags/tag580.xml"/><Relationship Id="rId26" Type="http://schemas.openxmlformats.org/officeDocument/2006/relationships/tags" Target="../tags/tag588.xml"/><Relationship Id="rId3" Type="http://schemas.openxmlformats.org/officeDocument/2006/relationships/tags" Target="../tags/tag565.xml"/><Relationship Id="rId21" Type="http://schemas.openxmlformats.org/officeDocument/2006/relationships/tags" Target="../tags/tag583.xml"/><Relationship Id="rId7" Type="http://schemas.openxmlformats.org/officeDocument/2006/relationships/tags" Target="../tags/tag569.xml"/><Relationship Id="rId12" Type="http://schemas.openxmlformats.org/officeDocument/2006/relationships/tags" Target="../tags/tag574.xml"/><Relationship Id="rId17" Type="http://schemas.openxmlformats.org/officeDocument/2006/relationships/tags" Target="../tags/tag579.xml"/><Relationship Id="rId25" Type="http://schemas.openxmlformats.org/officeDocument/2006/relationships/tags" Target="../tags/tag587.xml"/><Relationship Id="rId2" Type="http://schemas.openxmlformats.org/officeDocument/2006/relationships/tags" Target="../tags/tag564.xml"/><Relationship Id="rId16" Type="http://schemas.openxmlformats.org/officeDocument/2006/relationships/tags" Target="../tags/tag578.xml"/><Relationship Id="rId20" Type="http://schemas.openxmlformats.org/officeDocument/2006/relationships/tags" Target="../tags/tag582.xml"/><Relationship Id="rId29" Type="http://schemas.openxmlformats.org/officeDocument/2006/relationships/image" Target="../media/image20.emf"/><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tags" Target="../tags/tag573.xml"/><Relationship Id="rId24" Type="http://schemas.openxmlformats.org/officeDocument/2006/relationships/tags" Target="../tags/tag586.xml"/><Relationship Id="rId5" Type="http://schemas.openxmlformats.org/officeDocument/2006/relationships/tags" Target="../tags/tag567.xml"/><Relationship Id="rId15" Type="http://schemas.openxmlformats.org/officeDocument/2006/relationships/tags" Target="../tags/tag577.xml"/><Relationship Id="rId23" Type="http://schemas.openxmlformats.org/officeDocument/2006/relationships/tags" Target="../tags/tag585.xml"/><Relationship Id="rId28" Type="http://schemas.openxmlformats.org/officeDocument/2006/relationships/oleObject" Target="../embeddings/oleObject18.bin"/><Relationship Id="rId10" Type="http://schemas.openxmlformats.org/officeDocument/2006/relationships/tags" Target="../tags/tag572.xml"/><Relationship Id="rId19" Type="http://schemas.openxmlformats.org/officeDocument/2006/relationships/tags" Target="../tags/tag581.xml"/><Relationship Id="rId4" Type="http://schemas.openxmlformats.org/officeDocument/2006/relationships/tags" Target="../tags/tag566.xml"/><Relationship Id="rId9" Type="http://schemas.openxmlformats.org/officeDocument/2006/relationships/tags" Target="../tags/tag571.xml"/><Relationship Id="rId14" Type="http://schemas.openxmlformats.org/officeDocument/2006/relationships/tags" Target="../tags/tag576.xml"/><Relationship Id="rId22" Type="http://schemas.openxmlformats.org/officeDocument/2006/relationships/tags" Target="../tags/tag584.xml"/><Relationship Id="rId27" Type="http://schemas.openxmlformats.org/officeDocument/2006/relationships/slideLayout" Target="../slideLayouts/slideLayout3.xml"/><Relationship Id="rId30" Type="http://schemas.openxmlformats.org/officeDocument/2006/relationships/chart" Target="../charts/chart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89.xml"/><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590.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591.xml"/><Relationship Id="rId6" Type="http://schemas.openxmlformats.org/officeDocument/2006/relationships/image" Target="../media/image22.png"/><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592.xml"/><Relationship Id="rId5" Type="http://schemas.openxmlformats.org/officeDocument/2006/relationships/image" Target="../media/image20.emf"/><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593.xml"/><Relationship Id="rId5" Type="http://schemas.openxmlformats.org/officeDocument/2006/relationships/image" Target="../media/image20.emf"/><Relationship Id="rId4" Type="http://schemas.openxmlformats.org/officeDocument/2006/relationships/oleObject" Target="../embeddings/oleObject2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5.xml"/><Relationship Id="rId1" Type="http://schemas.openxmlformats.org/officeDocument/2006/relationships/tags" Target="../tags/tag594.xml"/><Relationship Id="rId5" Type="http://schemas.openxmlformats.org/officeDocument/2006/relationships/image" Target="../media/image20.emf"/><Relationship Id="rId4" Type="http://schemas.openxmlformats.org/officeDocument/2006/relationships/oleObject" Target="../embeddings/oleObject24.bin"/></Relationships>
</file>

<file path=ppt/slides/_rels/slide55.xml.rels><?xml version="1.0" encoding="UTF-8" standalone="yes"?>
<Relationships xmlns="http://schemas.openxmlformats.org/package/2006/relationships"><Relationship Id="rId8" Type="http://schemas.openxmlformats.org/officeDocument/2006/relationships/tags" Target="../tags/tag603.xml"/><Relationship Id="rId13" Type="http://schemas.openxmlformats.org/officeDocument/2006/relationships/tags" Target="../tags/tag608.xml"/><Relationship Id="rId18" Type="http://schemas.openxmlformats.org/officeDocument/2006/relationships/oleObject" Target="../embeddings/oleObject25.bin"/><Relationship Id="rId3" Type="http://schemas.openxmlformats.org/officeDocument/2006/relationships/tags" Target="../tags/tag598.xml"/><Relationship Id="rId21" Type="http://schemas.openxmlformats.org/officeDocument/2006/relationships/image" Target="../media/image24.png"/><Relationship Id="rId7" Type="http://schemas.openxmlformats.org/officeDocument/2006/relationships/tags" Target="../tags/tag602.xml"/><Relationship Id="rId12" Type="http://schemas.openxmlformats.org/officeDocument/2006/relationships/tags" Target="../tags/tag607.xml"/><Relationship Id="rId17" Type="http://schemas.openxmlformats.org/officeDocument/2006/relationships/slideLayout" Target="../slideLayouts/slideLayout3.xml"/><Relationship Id="rId2" Type="http://schemas.openxmlformats.org/officeDocument/2006/relationships/tags" Target="../tags/tag597.xml"/><Relationship Id="rId16" Type="http://schemas.openxmlformats.org/officeDocument/2006/relationships/tags" Target="../tags/tag611.xml"/><Relationship Id="rId20" Type="http://schemas.openxmlformats.org/officeDocument/2006/relationships/image" Target="../media/image23.png"/><Relationship Id="rId1" Type="http://schemas.openxmlformats.org/officeDocument/2006/relationships/tags" Target="../tags/tag596.xml"/><Relationship Id="rId6" Type="http://schemas.openxmlformats.org/officeDocument/2006/relationships/tags" Target="../tags/tag601.xml"/><Relationship Id="rId11" Type="http://schemas.openxmlformats.org/officeDocument/2006/relationships/tags" Target="../tags/tag606.xml"/><Relationship Id="rId5" Type="http://schemas.openxmlformats.org/officeDocument/2006/relationships/tags" Target="../tags/tag600.xml"/><Relationship Id="rId15" Type="http://schemas.openxmlformats.org/officeDocument/2006/relationships/tags" Target="../tags/tag610.xml"/><Relationship Id="rId10" Type="http://schemas.openxmlformats.org/officeDocument/2006/relationships/tags" Target="../tags/tag605.xml"/><Relationship Id="rId19" Type="http://schemas.openxmlformats.org/officeDocument/2006/relationships/image" Target="../media/image20.emf"/><Relationship Id="rId4" Type="http://schemas.openxmlformats.org/officeDocument/2006/relationships/tags" Target="../tags/tag599.xml"/><Relationship Id="rId9" Type="http://schemas.openxmlformats.org/officeDocument/2006/relationships/tags" Target="../tags/tag604.xml"/><Relationship Id="rId14" Type="http://schemas.openxmlformats.org/officeDocument/2006/relationships/tags" Target="../tags/tag609.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612.xml"/><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613.xml"/><Relationship Id="rId4" Type="http://schemas.openxmlformats.org/officeDocument/2006/relationships/image" Target="../media/image25.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226" Type="http://schemas.openxmlformats.org/officeDocument/2006/relationships/image" Target="../media/image1.emf"/><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227" Type="http://schemas.openxmlformats.org/officeDocument/2006/relationships/chart" Target="../charts/chart1.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chart" Target="../charts/chart2.xml"/><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3" Type="http://schemas.openxmlformats.org/officeDocument/2006/relationships/tags" Target="../tags/tag9.xml"/><Relationship Id="rId214" Type="http://schemas.openxmlformats.org/officeDocument/2006/relationships/tags" Target="../tags/tag220.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220" Type="http://schemas.openxmlformats.org/officeDocument/2006/relationships/tags" Target="../tags/tag226.xml"/><Relationship Id="rId225" Type="http://schemas.openxmlformats.org/officeDocument/2006/relationships/oleObject" Target="../embeddings/oleObject5.bin"/><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tags" Target="../tags/tag221.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slideLayout" Target="../slideLayouts/slideLayout3.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3" Type="http://schemas.openxmlformats.org/officeDocument/2006/relationships/tags" Target="../tags/tag626.xml"/><Relationship Id="rId18" Type="http://schemas.openxmlformats.org/officeDocument/2006/relationships/tags" Target="../tags/tag631.xml"/><Relationship Id="rId26" Type="http://schemas.openxmlformats.org/officeDocument/2006/relationships/tags" Target="../tags/tag639.xml"/><Relationship Id="rId39" Type="http://schemas.openxmlformats.org/officeDocument/2006/relationships/tags" Target="../tags/tag652.xml"/><Relationship Id="rId21" Type="http://schemas.openxmlformats.org/officeDocument/2006/relationships/tags" Target="../tags/tag634.xml"/><Relationship Id="rId34" Type="http://schemas.openxmlformats.org/officeDocument/2006/relationships/tags" Target="../tags/tag647.xml"/><Relationship Id="rId42" Type="http://schemas.openxmlformats.org/officeDocument/2006/relationships/tags" Target="../tags/tag655.xml"/><Relationship Id="rId47" Type="http://schemas.openxmlformats.org/officeDocument/2006/relationships/tags" Target="../tags/tag660.xml"/><Relationship Id="rId50" Type="http://schemas.openxmlformats.org/officeDocument/2006/relationships/tags" Target="../tags/tag663.xml"/><Relationship Id="rId55" Type="http://schemas.openxmlformats.org/officeDocument/2006/relationships/tags" Target="../tags/tag668.xml"/><Relationship Id="rId7" Type="http://schemas.openxmlformats.org/officeDocument/2006/relationships/tags" Target="../tags/tag620.xml"/><Relationship Id="rId2" Type="http://schemas.openxmlformats.org/officeDocument/2006/relationships/tags" Target="../tags/tag615.xml"/><Relationship Id="rId16" Type="http://schemas.openxmlformats.org/officeDocument/2006/relationships/tags" Target="../tags/tag629.xml"/><Relationship Id="rId29" Type="http://schemas.openxmlformats.org/officeDocument/2006/relationships/tags" Target="../tags/tag642.xml"/><Relationship Id="rId11" Type="http://schemas.openxmlformats.org/officeDocument/2006/relationships/tags" Target="../tags/tag624.xml"/><Relationship Id="rId24" Type="http://schemas.openxmlformats.org/officeDocument/2006/relationships/tags" Target="../tags/tag637.xml"/><Relationship Id="rId32" Type="http://schemas.openxmlformats.org/officeDocument/2006/relationships/tags" Target="../tags/tag645.xml"/><Relationship Id="rId37" Type="http://schemas.openxmlformats.org/officeDocument/2006/relationships/tags" Target="../tags/tag650.xml"/><Relationship Id="rId40" Type="http://schemas.openxmlformats.org/officeDocument/2006/relationships/tags" Target="../tags/tag653.xml"/><Relationship Id="rId45" Type="http://schemas.openxmlformats.org/officeDocument/2006/relationships/tags" Target="../tags/tag658.xml"/><Relationship Id="rId53" Type="http://schemas.openxmlformats.org/officeDocument/2006/relationships/tags" Target="../tags/tag666.xml"/><Relationship Id="rId58" Type="http://schemas.openxmlformats.org/officeDocument/2006/relationships/oleObject" Target="../embeddings/oleObject28.bin"/><Relationship Id="rId5" Type="http://schemas.openxmlformats.org/officeDocument/2006/relationships/tags" Target="../tags/tag618.xml"/><Relationship Id="rId19" Type="http://schemas.openxmlformats.org/officeDocument/2006/relationships/tags" Target="../tags/tag632.xml"/><Relationship Id="rId4" Type="http://schemas.openxmlformats.org/officeDocument/2006/relationships/tags" Target="../tags/tag617.xml"/><Relationship Id="rId9" Type="http://schemas.openxmlformats.org/officeDocument/2006/relationships/tags" Target="../tags/tag622.xml"/><Relationship Id="rId14" Type="http://schemas.openxmlformats.org/officeDocument/2006/relationships/tags" Target="../tags/tag627.xml"/><Relationship Id="rId22" Type="http://schemas.openxmlformats.org/officeDocument/2006/relationships/tags" Target="../tags/tag635.xml"/><Relationship Id="rId27" Type="http://schemas.openxmlformats.org/officeDocument/2006/relationships/tags" Target="../tags/tag640.xml"/><Relationship Id="rId30" Type="http://schemas.openxmlformats.org/officeDocument/2006/relationships/tags" Target="../tags/tag643.xml"/><Relationship Id="rId35" Type="http://schemas.openxmlformats.org/officeDocument/2006/relationships/tags" Target="../tags/tag648.xml"/><Relationship Id="rId43" Type="http://schemas.openxmlformats.org/officeDocument/2006/relationships/tags" Target="../tags/tag656.xml"/><Relationship Id="rId48" Type="http://schemas.openxmlformats.org/officeDocument/2006/relationships/tags" Target="../tags/tag661.xml"/><Relationship Id="rId56" Type="http://schemas.openxmlformats.org/officeDocument/2006/relationships/slideLayout" Target="../slideLayouts/slideLayout3.xml"/><Relationship Id="rId8" Type="http://schemas.openxmlformats.org/officeDocument/2006/relationships/tags" Target="../tags/tag621.xml"/><Relationship Id="rId51" Type="http://schemas.openxmlformats.org/officeDocument/2006/relationships/tags" Target="../tags/tag664.xml"/><Relationship Id="rId3" Type="http://schemas.openxmlformats.org/officeDocument/2006/relationships/tags" Target="../tags/tag616.xml"/><Relationship Id="rId12" Type="http://schemas.openxmlformats.org/officeDocument/2006/relationships/tags" Target="../tags/tag625.xml"/><Relationship Id="rId17" Type="http://schemas.openxmlformats.org/officeDocument/2006/relationships/tags" Target="../tags/tag630.xml"/><Relationship Id="rId25" Type="http://schemas.openxmlformats.org/officeDocument/2006/relationships/tags" Target="../tags/tag638.xml"/><Relationship Id="rId33" Type="http://schemas.openxmlformats.org/officeDocument/2006/relationships/tags" Target="../tags/tag646.xml"/><Relationship Id="rId38" Type="http://schemas.openxmlformats.org/officeDocument/2006/relationships/tags" Target="../tags/tag651.xml"/><Relationship Id="rId46" Type="http://schemas.openxmlformats.org/officeDocument/2006/relationships/tags" Target="../tags/tag659.xml"/><Relationship Id="rId59" Type="http://schemas.openxmlformats.org/officeDocument/2006/relationships/image" Target="../media/image18.emf"/><Relationship Id="rId20" Type="http://schemas.openxmlformats.org/officeDocument/2006/relationships/tags" Target="../tags/tag633.xml"/><Relationship Id="rId41" Type="http://schemas.openxmlformats.org/officeDocument/2006/relationships/tags" Target="../tags/tag654.xml"/><Relationship Id="rId54" Type="http://schemas.openxmlformats.org/officeDocument/2006/relationships/tags" Target="../tags/tag667.xml"/><Relationship Id="rId1" Type="http://schemas.openxmlformats.org/officeDocument/2006/relationships/tags" Target="../tags/tag614.xml"/><Relationship Id="rId6" Type="http://schemas.openxmlformats.org/officeDocument/2006/relationships/tags" Target="../tags/tag619.xml"/><Relationship Id="rId15" Type="http://schemas.openxmlformats.org/officeDocument/2006/relationships/tags" Target="../tags/tag628.xml"/><Relationship Id="rId23" Type="http://schemas.openxmlformats.org/officeDocument/2006/relationships/tags" Target="../tags/tag636.xml"/><Relationship Id="rId28" Type="http://schemas.openxmlformats.org/officeDocument/2006/relationships/tags" Target="../tags/tag641.xml"/><Relationship Id="rId36" Type="http://schemas.openxmlformats.org/officeDocument/2006/relationships/tags" Target="../tags/tag649.xml"/><Relationship Id="rId49" Type="http://schemas.openxmlformats.org/officeDocument/2006/relationships/tags" Target="../tags/tag662.xml"/><Relationship Id="rId57" Type="http://schemas.openxmlformats.org/officeDocument/2006/relationships/notesSlide" Target="../notesSlides/notesSlide17.xml"/><Relationship Id="rId10" Type="http://schemas.openxmlformats.org/officeDocument/2006/relationships/tags" Target="../tags/tag623.xml"/><Relationship Id="rId31" Type="http://schemas.openxmlformats.org/officeDocument/2006/relationships/tags" Target="../tags/tag644.xml"/><Relationship Id="rId44" Type="http://schemas.openxmlformats.org/officeDocument/2006/relationships/tags" Target="../tags/tag657.xml"/><Relationship Id="rId52" Type="http://schemas.openxmlformats.org/officeDocument/2006/relationships/tags" Target="../tags/tag665.xml"/><Relationship Id="rId60" Type="http://schemas.openxmlformats.org/officeDocument/2006/relationships/chart" Target="../charts/chart25.xml"/></Relationships>
</file>

<file path=ppt/slides/_rels/slide62.xml.rels><?xml version="1.0" encoding="UTF-8" standalone="yes"?>
<Relationships xmlns="http://schemas.openxmlformats.org/package/2006/relationships"><Relationship Id="rId8" Type="http://schemas.openxmlformats.org/officeDocument/2006/relationships/tags" Target="../tags/tag676.xml"/><Relationship Id="rId13" Type="http://schemas.openxmlformats.org/officeDocument/2006/relationships/tags" Target="../tags/tag681.xml"/><Relationship Id="rId18" Type="http://schemas.openxmlformats.org/officeDocument/2006/relationships/tags" Target="../tags/tag686.xml"/><Relationship Id="rId26" Type="http://schemas.openxmlformats.org/officeDocument/2006/relationships/oleObject" Target="../embeddings/oleObject29.bin"/><Relationship Id="rId3" Type="http://schemas.openxmlformats.org/officeDocument/2006/relationships/tags" Target="../tags/tag671.xml"/><Relationship Id="rId21" Type="http://schemas.openxmlformats.org/officeDocument/2006/relationships/tags" Target="../tags/tag689.xml"/><Relationship Id="rId7" Type="http://schemas.openxmlformats.org/officeDocument/2006/relationships/tags" Target="../tags/tag675.xml"/><Relationship Id="rId12" Type="http://schemas.openxmlformats.org/officeDocument/2006/relationships/tags" Target="../tags/tag680.xml"/><Relationship Id="rId17" Type="http://schemas.openxmlformats.org/officeDocument/2006/relationships/tags" Target="../tags/tag685.xml"/><Relationship Id="rId25" Type="http://schemas.openxmlformats.org/officeDocument/2006/relationships/slideLayout" Target="../slideLayouts/slideLayout3.xml"/><Relationship Id="rId2" Type="http://schemas.openxmlformats.org/officeDocument/2006/relationships/tags" Target="../tags/tag670.xml"/><Relationship Id="rId16" Type="http://schemas.openxmlformats.org/officeDocument/2006/relationships/tags" Target="../tags/tag684.xml"/><Relationship Id="rId20" Type="http://schemas.openxmlformats.org/officeDocument/2006/relationships/tags" Target="../tags/tag688.xml"/><Relationship Id="rId1" Type="http://schemas.openxmlformats.org/officeDocument/2006/relationships/tags" Target="../tags/tag669.xml"/><Relationship Id="rId6" Type="http://schemas.openxmlformats.org/officeDocument/2006/relationships/tags" Target="../tags/tag674.xml"/><Relationship Id="rId11" Type="http://schemas.openxmlformats.org/officeDocument/2006/relationships/tags" Target="../tags/tag679.xml"/><Relationship Id="rId24" Type="http://schemas.openxmlformats.org/officeDocument/2006/relationships/tags" Target="../tags/tag692.xml"/><Relationship Id="rId5" Type="http://schemas.openxmlformats.org/officeDocument/2006/relationships/tags" Target="../tags/tag673.xml"/><Relationship Id="rId15" Type="http://schemas.openxmlformats.org/officeDocument/2006/relationships/tags" Target="../tags/tag683.xml"/><Relationship Id="rId23" Type="http://schemas.openxmlformats.org/officeDocument/2006/relationships/tags" Target="../tags/tag691.xml"/><Relationship Id="rId28" Type="http://schemas.openxmlformats.org/officeDocument/2006/relationships/chart" Target="../charts/chart26.xml"/><Relationship Id="rId10" Type="http://schemas.openxmlformats.org/officeDocument/2006/relationships/tags" Target="../tags/tag678.xml"/><Relationship Id="rId19" Type="http://schemas.openxmlformats.org/officeDocument/2006/relationships/tags" Target="../tags/tag687.xml"/><Relationship Id="rId4" Type="http://schemas.openxmlformats.org/officeDocument/2006/relationships/tags" Target="../tags/tag672.xml"/><Relationship Id="rId9" Type="http://schemas.openxmlformats.org/officeDocument/2006/relationships/tags" Target="../tags/tag677.xml"/><Relationship Id="rId14" Type="http://schemas.openxmlformats.org/officeDocument/2006/relationships/tags" Target="../tags/tag682.xml"/><Relationship Id="rId22" Type="http://schemas.openxmlformats.org/officeDocument/2006/relationships/tags" Target="../tags/tag690.xml"/><Relationship Id="rId27" Type="http://schemas.openxmlformats.org/officeDocument/2006/relationships/image" Target="../media/image1.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693.xml"/><Relationship Id="rId6" Type="http://schemas.openxmlformats.org/officeDocument/2006/relationships/chart" Target="../charts/chart27.xml"/><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94.xm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hart" Target="../charts/chart28.xml"/><Relationship Id="rId2" Type="http://schemas.openxmlformats.org/officeDocument/2006/relationships/slideLayout" Target="../slideLayouts/slideLayout3.xml"/><Relationship Id="rId1" Type="http://schemas.openxmlformats.org/officeDocument/2006/relationships/tags" Target="../tags/tag695.xml"/><Relationship Id="rId6" Type="http://schemas.openxmlformats.org/officeDocument/2006/relationships/hyperlink" Target="https://www.kamisusaisei.jp/patient/diagnosis/ophthalmology/oshirase1/" TargetMode="External"/><Relationship Id="rId5" Type="http://schemas.openxmlformats.org/officeDocument/2006/relationships/image" Target="../media/image20.emf"/><Relationship Id="rId4" Type="http://schemas.openxmlformats.org/officeDocument/2006/relationships/oleObject" Target="../embeddings/oleObject3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696.xml"/><Relationship Id="rId5" Type="http://schemas.openxmlformats.org/officeDocument/2006/relationships/image" Target="../media/image20.emf"/><Relationship Id="rId4" Type="http://schemas.openxmlformats.org/officeDocument/2006/relationships/oleObject" Target="../embeddings/oleObject3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697.xml"/><Relationship Id="rId5" Type="http://schemas.openxmlformats.org/officeDocument/2006/relationships/image" Target="../media/image20.emf"/><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13" Type="http://schemas.openxmlformats.org/officeDocument/2006/relationships/tags" Target="../tags/tag710.xml"/><Relationship Id="rId18" Type="http://schemas.openxmlformats.org/officeDocument/2006/relationships/tags" Target="../tags/tag715.xml"/><Relationship Id="rId26" Type="http://schemas.openxmlformats.org/officeDocument/2006/relationships/tags" Target="../tags/tag723.xml"/><Relationship Id="rId39" Type="http://schemas.openxmlformats.org/officeDocument/2006/relationships/tags" Target="../tags/tag736.xml"/><Relationship Id="rId21" Type="http://schemas.openxmlformats.org/officeDocument/2006/relationships/tags" Target="../tags/tag718.xml"/><Relationship Id="rId34" Type="http://schemas.openxmlformats.org/officeDocument/2006/relationships/tags" Target="../tags/tag731.xml"/><Relationship Id="rId42" Type="http://schemas.openxmlformats.org/officeDocument/2006/relationships/tags" Target="../tags/tag739.xml"/><Relationship Id="rId47" Type="http://schemas.openxmlformats.org/officeDocument/2006/relationships/image" Target="../media/image18.emf"/><Relationship Id="rId7" Type="http://schemas.openxmlformats.org/officeDocument/2006/relationships/tags" Target="../tags/tag704.xml"/><Relationship Id="rId2" Type="http://schemas.openxmlformats.org/officeDocument/2006/relationships/tags" Target="../tags/tag699.xml"/><Relationship Id="rId16" Type="http://schemas.openxmlformats.org/officeDocument/2006/relationships/tags" Target="../tags/tag713.xml"/><Relationship Id="rId29" Type="http://schemas.openxmlformats.org/officeDocument/2006/relationships/tags" Target="../tags/tag726.xml"/><Relationship Id="rId11" Type="http://schemas.openxmlformats.org/officeDocument/2006/relationships/tags" Target="../tags/tag708.xml"/><Relationship Id="rId24" Type="http://schemas.openxmlformats.org/officeDocument/2006/relationships/tags" Target="../tags/tag721.xml"/><Relationship Id="rId32" Type="http://schemas.openxmlformats.org/officeDocument/2006/relationships/tags" Target="../tags/tag729.xml"/><Relationship Id="rId37" Type="http://schemas.openxmlformats.org/officeDocument/2006/relationships/tags" Target="../tags/tag734.xml"/><Relationship Id="rId40" Type="http://schemas.openxmlformats.org/officeDocument/2006/relationships/tags" Target="../tags/tag737.xml"/><Relationship Id="rId45" Type="http://schemas.openxmlformats.org/officeDocument/2006/relationships/slideLayout" Target="../slideLayouts/slideLayout3.xml"/><Relationship Id="rId5" Type="http://schemas.openxmlformats.org/officeDocument/2006/relationships/tags" Target="../tags/tag702.xml"/><Relationship Id="rId15" Type="http://schemas.openxmlformats.org/officeDocument/2006/relationships/tags" Target="../tags/tag712.xml"/><Relationship Id="rId23" Type="http://schemas.openxmlformats.org/officeDocument/2006/relationships/tags" Target="../tags/tag720.xml"/><Relationship Id="rId28" Type="http://schemas.openxmlformats.org/officeDocument/2006/relationships/tags" Target="../tags/tag725.xml"/><Relationship Id="rId36" Type="http://schemas.openxmlformats.org/officeDocument/2006/relationships/tags" Target="../tags/tag733.xml"/><Relationship Id="rId49" Type="http://schemas.openxmlformats.org/officeDocument/2006/relationships/chart" Target="../charts/chart30.xml"/><Relationship Id="rId10" Type="http://schemas.openxmlformats.org/officeDocument/2006/relationships/tags" Target="../tags/tag707.xml"/><Relationship Id="rId19" Type="http://schemas.openxmlformats.org/officeDocument/2006/relationships/tags" Target="../tags/tag716.xml"/><Relationship Id="rId31" Type="http://schemas.openxmlformats.org/officeDocument/2006/relationships/tags" Target="../tags/tag728.xml"/><Relationship Id="rId44" Type="http://schemas.openxmlformats.org/officeDocument/2006/relationships/tags" Target="../tags/tag741.xml"/><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tags" Target="../tags/tag711.xml"/><Relationship Id="rId22" Type="http://schemas.openxmlformats.org/officeDocument/2006/relationships/tags" Target="../tags/tag719.xml"/><Relationship Id="rId27" Type="http://schemas.openxmlformats.org/officeDocument/2006/relationships/tags" Target="../tags/tag724.xml"/><Relationship Id="rId30" Type="http://schemas.openxmlformats.org/officeDocument/2006/relationships/tags" Target="../tags/tag727.xml"/><Relationship Id="rId35" Type="http://schemas.openxmlformats.org/officeDocument/2006/relationships/tags" Target="../tags/tag732.xml"/><Relationship Id="rId43" Type="http://schemas.openxmlformats.org/officeDocument/2006/relationships/tags" Target="../tags/tag740.xml"/><Relationship Id="rId48" Type="http://schemas.openxmlformats.org/officeDocument/2006/relationships/chart" Target="../charts/chart29.xml"/><Relationship Id="rId8" Type="http://schemas.openxmlformats.org/officeDocument/2006/relationships/tags" Target="../tags/tag705.xml"/><Relationship Id="rId3" Type="http://schemas.openxmlformats.org/officeDocument/2006/relationships/tags" Target="../tags/tag700.xml"/><Relationship Id="rId12" Type="http://schemas.openxmlformats.org/officeDocument/2006/relationships/tags" Target="../tags/tag709.xml"/><Relationship Id="rId17" Type="http://schemas.openxmlformats.org/officeDocument/2006/relationships/tags" Target="../tags/tag714.xml"/><Relationship Id="rId25" Type="http://schemas.openxmlformats.org/officeDocument/2006/relationships/tags" Target="../tags/tag722.xml"/><Relationship Id="rId33" Type="http://schemas.openxmlformats.org/officeDocument/2006/relationships/tags" Target="../tags/tag730.xml"/><Relationship Id="rId38" Type="http://schemas.openxmlformats.org/officeDocument/2006/relationships/tags" Target="../tags/tag735.xml"/><Relationship Id="rId46" Type="http://schemas.openxmlformats.org/officeDocument/2006/relationships/oleObject" Target="../embeddings/oleObject34.bin"/><Relationship Id="rId20" Type="http://schemas.openxmlformats.org/officeDocument/2006/relationships/tags" Target="../tags/tag717.xml"/><Relationship Id="rId41" Type="http://schemas.openxmlformats.org/officeDocument/2006/relationships/tags" Target="../tags/tag738.xml"/><Relationship Id="rId1" Type="http://schemas.openxmlformats.org/officeDocument/2006/relationships/tags" Target="../tags/tag698.xml"/><Relationship Id="rId6" Type="http://schemas.openxmlformats.org/officeDocument/2006/relationships/tags" Target="../tags/tag703.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3.xml"/><Relationship Id="rId1" Type="http://schemas.openxmlformats.org/officeDocument/2006/relationships/tags" Target="../tags/tag742.x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7.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image" Target="../media/image21.emf"/><Relationship Id="rId3" Type="http://schemas.openxmlformats.org/officeDocument/2006/relationships/tags" Target="../tags/tag232.xml"/><Relationship Id="rId21" Type="http://schemas.openxmlformats.org/officeDocument/2006/relationships/tags" Target="../tags/tag250.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oleObject" Target="../embeddings/oleObject7.bin"/><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image" Target="../media/image18.emf"/><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oleObject" Target="../embeddings/oleObject6.bin"/><Relationship Id="rId10" Type="http://schemas.openxmlformats.org/officeDocument/2006/relationships/tags" Target="../tags/tag239.xml"/><Relationship Id="rId19" Type="http://schemas.openxmlformats.org/officeDocument/2006/relationships/tags" Target="../tags/tag248.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3" Type="http://schemas.openxmlformats.org/officeDocument/2006/relationships/tags" Target="../tags/tag756.xml"/><Relationship Id="rId18" Type="http://schemas.openxmlformats.org/officeDocument/2006/relationships/tags" Target="../tags/tag761.xml"/><Relationship Id="rId26" Type="http://schemas.openxmlformats.org/officeDocument/2006/relationships/tags" Target="../tags/tag769.xml"/><Relationship Id="rId39" Type="http://schemas.openxmlformats.org/officeDocument/2006/relationships/slideLayout" Target="../slideLayouts/slideLayout3.xml"/><Relationship Id="rId21" Type="http://schemas.openxmlformats.org/officeDocument/2006/relationships/tags" Target="../tags/tag764.xml"/><Relationship Id="rId34" Type="http://schemas.openxmlformats.org/officeDocument/2006/relationships/tags" Target="../tags/tag777.xml"/><Relationship Id="rId42" Type="http://schemas.openxmlformats.org/officeDocument/2006/relationships/image" Target="../media/image18.emf"/><Relationship Id="rId7" Type="http://schemas.openxmlformats.org/officeDocument/2006/relationships/tags" Target="../tags/tag750.xml"/><Relationship Id="rId2" Type="http://schemas.openxmlformats.org/officeDocument/2006/relationships/tags" Target="../tags/tag745.xml"/><Relationship Id="rId16" Type="http://schemas.openxmlformats.org/officeDocument/2006/relationships/tags" Target="../tags/tag759.xml"/><Relationship Id="rId20" Type="http://schemas.openxmlformats.org/officeDocument/2006/relationships/tags" Target="../tags/tag763.xml"/><Relationship Id="rId29" Type="http://schemas.openxmlformats.org/officeDocument/2006/relationships/tags" Target="../tags/tag772.xml"/><Relationship Id="rId41" Type="http://schemas.openxmlformats.org/officeDocument/2006/relationships/oleObject" Target="../embeddings/oleObject36.bin"/><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tags" Target="../tags/tag754.xml"/><Relationship Id="rId24" Type="http://schemas.openxmlformats.org/officeDocument/2006/relationships/tags" Target="../tags/tag767.xml"/><Relationship Id="rId32" Type="http://schemas.openxmlformats.org/officeDocument/2006/relationships/tags" Target="../tags/tag775.xml"/><Relationship Id="rId37" Type="http://schemas.openxmlformats.org/officeDocument/2006/relationships/tags" Target="../tags/tag780.xml"/><Relationship Id="rId40" Type="http://schemas.openxmlformats.org/officeDocument/2006/relationships/chart" Target="../charts/chart31.xml"/><Relationship Id="rId5" Type="http://schemas.openxmlformats.org/officeDocument/2006/relationships/tags" Target="../tags/tag748.xml"/><Relationship Id="rId15" Type="http://schemas.openxmlformats.org/officeDocument/2006/relationships/tags" Target="../tags/tag758.xml"/><Relationship Id="rId23" Type="http://schemas.openxmlformats.org/officeDocument/2006/relationships/tags" Target="../tags/tag766.xml"/><Relationship Id="rId28" Type="http://schemas.openxmlformats.org/officeDocument/2006/relationships/tags" Target="../tags/tag771.xml"/><Relationship Id="rId36" Type="http://schemas.openxmlformats.org/officeDocument/2006/relationships/tags" Target="../tags/tag779.xml"/><Relationship Id="rId10" Type="http://schemas.openxmlformats.org/officeDocument/2006/relationships/tags" Target="../tags/tag753.xml"/><Relationship Id="rId19" Type="http://schemas.openxmlformats.org/officeDocument/2006/relationships/tags" Target="../tags/tag762.xml"/><Relationship Id="rId31" Type="http://schemas.openxmlformats.org/officeDocument/2006/relationships/tags" Target="../tags/tag774.xml"/><Relationship Id="rId4" Type="http://schemas.openxmlformats.org/officeDocument/2006/relationships/tags" Target="../tags/tag747.xml"/><Relationship Id="rId9" Type="http://schemas.openxmlformats.org/officeDocument/2006/relationships/tags" Target="../tags/tag752.xml"/><Relationship Id="rId14" Type="http://schemas.openxmlformats.org/officeDocument/2006/relationships/tags" Target="../tags/tag757.xml"/><Relationship Id="rId22" Type="http://schemas.openxmlformats.org/officeDocument/2006/relationships/tags" Target="../tags/tag765.xml"/><Relationship Id="rId27" Type="http://schemas.openxmlformats.org/officeDocument/2006/relationships/tags" Target="../tags/tag770.xml"/><Relationship Id="rId30" Type="http://schemas.openxmlformats.org/officeDocument/2006/relationships/tags" Target="../tags/tag773.xml"/><Relationship Id="rId35" Type="http://schemas.openxmlformats.org/officeDocument/2006/relationships/tags" Target="../tags/tag778.xml"/><Relationship Id="rId43" Type="http://schemas.openxmlformats.org/officeDocument/2006/relationships/chart" Target="../charts/chart32.xml"/><Relationship Id="rId8" Type="http://schemas.openxmlformats.org/officeDocument/2006/relationships/tags" Target="../tags/tag751.xml"/><Relationship Id="rId3" Type="http://schemas.openxmlformats.org/officeDocument/2006/relationships/tags" Target="../tags/tag746.xml"/><Relationship Id="rId12" Type="http://schemas.openxmlformats.org/officeDocument/2006/relationships/tags" Target="../tags/tag755.xml"/><Relationship Id="rId17" Type="http://schemas.openxmlformats.org/officeDocument/2006/relationships/tags" Target="../tags/tag760.xml"/><Relationship Id="rId25" Type="http://schemas.openxmlformats.org/officeDocument/2006/relationships/tags" Target="../tags/tag768.xml"/><Relationship Id="rId33" Type="http://schemas.openxmlformats.org/officeDocument/2006/relationships/tags" Target="../tags/tag776.xml"/><Relationship Id="rId38" Type="http://schemas.openxmlformats.org/officeDocument/2006/relationships/tags" Target="../tags/tag78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782.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26" Type="http://schemas.openxmlformats.org/officeDocument/2006/relationships/tags" Target="../tags/tag276.xml"/><Relationship Id="rId21" Type="http://schemas.openxmlformats.org/officeDocument/2006/relationships/tags" Target="../tags/tag271.xml"/><Relationship Id="rId34" Type="http://schemas.openxmlformats.org/officeDocument/2006/relationships/tags" Target="../tags/tag284.xml"/><Relationship Id="rId42" Type="http://schemas.openxmlformats.org/officeDocument/2006/relationships/tags" Target="../tags/tag292.xml"/><Relationship Id="rId47" Type="http://schemas.openxmlformats.org/officeDocument/2006/relationships/tags" Target="../tags/tag297.xml"/><Relationship Id="rId50" Type="http://schemas.openxmlformats.org/officeDocument/2006/relationships/tags" Target="../tags/tag300.xml"/><Relationship Id="rId55" Type="http://schemas.openxmlformats.org/officeDocument/2006/relationships/tags" Target="../tags/tag305.xml"/><Relationship Id="rId63" Type="http://schemas.openxmlformats.org/officeDocument/2006/relationships/image" Target="../media/image18.emf"/><Relationship Id="rId7" Type="http://schemas.openxmlformats.org/officeDocument/2006/relationships/tags" Target="../tags/tag257.xml"/><Relationship Id="rId2" Type="http://schemas.openxmlformats.org/officeDocument/2006/relationships/tags" Target="../tags/tag252.xml"/><Relationship Id="rId16" Type="http://schemas.openxmlformats.org/officeDocument/2006/relationships/tags" Target="../tags/tag266.xml"/><Relationship Id="rId29" Type="http://schemas.openxmlformats.org/officeDocument/2006/relationships/tags" Target="../tags/tag279.xml"/><Relationship Id="rId11" Type="http://schemas.openxmlformats.org/officeDocument/2006/relationships/tags" Target="../tags/tag261.xml"/><Relationship Id="rId24" Type="http://schemas.openxmlformats.org/officeDocument/2006/relationships/tags" Target="../tags/tag274.xml"/><Relationship Id="rId32" Type="http://schemas.openxmlformats.org/officeDocument/2006/relationships/tags" Target="../tags/tag282.xml"/><Relationship Id="rId37" Type="http://schemas.openxmlformats.org/officeDocument/2006/relationships/tags" Target="../tags/tag287.xml"/><Relationship Id="rId40" Type="http://schemas.openxmlformats.org/officeDocument/2006/relationships/tags" Target="../tags/tag290.xml"/><Relationship Id="rId45" Type="http://schemas.openxmlformats.org/officeDocument/2006/relationships/tags" Target="../tags/tag295.xml"/><Relationship Id="rId53" Type="http://schemas.openxmlformats.org/officeDocument/2006/relationships/tags" Target="../tags/tag303.xml"/><Relationship Id="rId58" Type="http://schemas.openxmlformats.org/officeDocument/2006/relationships/tags" Target="../tags/tag308.xml"/><Relationship Id="rId5" Type="http://schemas.openxmlformats.org/officeDocument/2006/relationships/tags" Target="../tags/tag255.xml"/><Relationship Id="rId61" Type="http://schemas.openxmlformats.org/officeDocument/2006/relationships/slideLayout" Target="../slideLayouts/slideLayout3.xml"/><Relationship Id="rId19" Type="http://schemas.openxmlformats.org/officeDocument/2006/relationships/tags" Target="../tags/tag26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tags" Target="../tags/tag277.xml"/><Relationship Id="rId30" Type="http://schemas.openxmlformats.org/officeDocument/2006/relationships/tags" Target="../tags/tag280.xml"/><Relationship Id="rId35" Type="http://schemas.openxmlformats.org/officeDocument/2006/relationships/tags" Target="../tags/tag285.xml"/><Relationship Id="rId43" Type="http://schemas.openxmlformats.org/officeDocument/2006/relationships/tags" Target="../tags/tag293.xml"/><Relationship Id="rId48" Type="http://schemas.openxmlformats.org/officeDocument/2006/relationships/tags" Target="../tags/tag298.xml"/><Relationship Id="rId56" Type="http://schemas.openxmlformats.org/officeDocument/2006/relationships/tags" Target="../tags/tag306.xml"/><Relationship Id="rId64" Type="http://schemas.openxmlformats.org/officeDocument/2006/relationships/chart" Target="../charts/chart3.xml"/><Relationship Id="rId8" Type="http://schemas.openxmlformats.org/officeDocument/2006/relationships/tags" Target="../tags/tag258.xml"/><Relationship Id="rId51" Type="http://schemas.openxmlformats.org/officeDocument/2006/relationships/tags" Target="../tags/tag301.xml"/><Relationship Id="rId3" Type="http://schemas.openxmlformats.org/officeDocument/2006/relationships/tags" Target="../tags/tag253.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tags" Target="../tags/tag275.xml"/><Relationship Id="rId33" Type="http://schemas.openxmlformats.org/officeDocument/2006/relationships/tags" Target="../tags/tag283.xml"/><Relationship Id="rId38" Type="http://schemas.openxmlformats.org/officeDocument/2006/relationships/tags" Target="../tags/tag288.xml"/><Relationship Id="rId46" Type="http://schemas.openxmlformats.org/officeDocument/2006/relationships/tags" Target="../tags/tag296.xml"/><Relationship Id="rId59" Type="http://schemas.openxmlformats.org/officeDocument/2006/relationships/tags" Target="../tags/tag309.xml"/><Relationship Id="rId20" Type="http://schemas.openxmlformats.org/officeDocument/2006/relationships/tags" Target="../tags/tag270.xml"/><Relationship Id="rId41" Type="http://schemas.openxmlformats.org/officeDocument/2006/relationships/tags" Target="../tags/tag291.xml"/><Relationship Id="rId54" Type="http://schemas.openxmlformats.org/officeDocument/2006/relationships/tags" Target="../tags/tag304.xml"/><Relationship Id="rId62" Type="http://schemas.openxmlformats.org/officeDocument/2006/relationships/oleObject" Target="../embeddings/oleObject8.bin"/><Relationship Id="rId1" Type="http://schemas.openxmlformats.org/officeDocument/2006/relationships/tags" Target="../tags/tag251.xml"/><Relationship Id="rId6" Type="http://schemas.openxmlformats.org/officeDocument/2006/relationships/tags" Target="../tags/tag256.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tags" Target="../tags/tag278.xml"/><Relationship Id="rId36" Type="http://schemas.openxmlformats.org/officeDocument/2006/relationships/tags" Target="../tags/tag286.xml"/><Relationship Id="rId49" Type="http://schemas.openxmlformats.org/officeDocument/2006/relationships/tags" Target="../tags/tag299.xml"/><Relationship Id="rId57" Type="http://schemas.openxmlformats.org/officeDocument/2006/relationships/tags" Target="../tags/tag307.xml"/><Relationship Id="rId10" Type="http://schemas.openxmlformats.org/officeDocument/2006/relationships/tags" Target="../tags/tag260.xml"/><Relationship Id="rId31" Type="http://schemas.openxmlformats.org/officeDocument/2006/relationships/tags" Target="../tags/tag281.xml"/><Relationship Id="rId44" Type="http://schemas.openxmlformats.org/officeDocument/2006/relationships/tags" Target="../tags/tag294.xml"/><Relationship Id="rId52" Type="http://schemas.openxmlformats.org/officeDocument/2006/relationships/tags" Target="../tags/tag302.xml"/><Relationship Id="rId60" Type="http://schemas.openxmlformats.org/officeDocument/2006/relationships/tags" Target="../tags/tag310.xml"/><Relationship Id="rId65" Type="http://schemas.openxmlformats.org/officeDocument/2006/relationships/chart" Target="../charts/chart4.xml"/><Relationship Id="rId4" Type="http://schemas.openxmlformats.org/officeDocument/2006/relationships/tags" Target="../tags/tag254.xml"/><Relationship Id="rId9" Type="http://schemas.openxmlformats.org/officeDocument/2006/relationships/tags" Target="../tags/tag259.xml"/><Relationship Id="rId13" Type="http://schemas.openxmlformats.org/officeDocument/2006/relationships/tags" Target="../tags/tag263.xml"/><Relationship Id="rId18" Type="http://schemas.openxmlformats.org/officeDocument/2006/relationships/tags" Target="../tags/tag268.xml"/><Relationship Id="rId39" Type="http://schemas.openxmlformats.org/officeDocument/2006/relationships/tags" Target="../tags/tag289.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785.xml"/><Relationship Id="rId7" Type="http://schemas.openxmlformats.org/officeDocument/2006/relationships/slideLayout" Target="../slideLayouts/slideLayout3.xml"/><Relationship Id="rId2" Type="http://schemas.openxmlformats.org/officeDocument/2006/relationships/tags" Target="../tags/tag784.xml"/><Relationship Id="rId1" Type="http://schemas.openxmlformats.org/officeDocument/2006/relationships/tags" Target="../tags/tag783.xml"/><Relationship Id="rId6" Type="http://schemas.openxmlformats.org/officeDocument/2006/relationships/tags" Target="../tags/tag788.xml"/><Relationship Id="rId5" Type="http://schemas.openxmlformats.org/officeDocument/2006/relationships/tags" Target="../tags/tag787.xml"/><Relationship Id="rId10" Type="http://schemas.openxmlformats.org/officeDocument/2006/relationships/chart" Target="../charts/chart33.xml"/><Relationship Id="rId4" Type="http://schemas.openxmlformats.org/officeDocument/2006/relationships/tags" Target="../tags/tag786.xml"/><Relationship Id="rId9" Type="http://schemas.openxmlformats.org/officeDocument/2006/relationships/image" Target="../media/image27.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789.xml"/><Relationship Id="rId4" Type="http://schemas.openxmlformats.org/officeDocument/2006/relationships/image" Target="../media/image27.emf"/></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1.xml"/><Relationship Id="rId1" Type="http://schemas.openxmlformats.org/officeDocument/2006/relationships/tags" Target="../tags/tag790.x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792.xml"/><Relationship Id="rId4" Type="http://schemas.openxmlformats.org/officeDocument/2006/relationships/image" Target="../media/image20.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793.xml"/><Relationship Id="rId4" Type="http://schemas.openxmlformats.org/officeDocument/2006/relationships/image" Target="../media/image20.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794.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8" Type="http://schemas.openxmlformats.org/officeDocument/2006/relationships/hyperlink" Target="http://www.medicall.in/" TargetMode="External"/><Relationship Id="rId3" Type="http://schemas.openxmlformats.org/officeDocument/2006/relationships/hyperlink" Target="http://www.ahcindia.in/" TargetMode="External"/><Relationship Id="rId7" Type="http://schemas.openxmlformats.org/officeDocument/2006/relationships/hyperlink" Target="http://indiamediexpo.in/" TargetMode="External"/><Relationship Id="rId2" Type="http://schemas.openxmlformats.org/officeDocument/2006/relationships/hyperlink" Target="http://www.ficci-heal.com/more1.html" TargetMode="External"/><Relationship Id="rId1" Type="http://schemas.openxmlformats.org/officeDocument/2006/relationships/slideLayout" Target="../slideLayouts/slideLayout3.xml"/><Relationship Id="rId6" Type="http://schemas.openxmlformats.org/officeDocument/2006/relationships/hyperlink" Target="http://www.indiapharmaexpo.in/" TargetMode="External"/><Relationship Id="rId11" Type="http://schemas.openxmlformats.org/officeDocument/2006/relationships/hyperlink" Target="http://www.cphi.com/p-mec-india/" TargetMode="External"/><Relationship Id="rId5" Type="http://schemas.openxmlformats.org/officeDocument/2006/relationships/hyperlink" Target="http://bioasia.in/" TargetMode="External"/><Relationship Id="rId10" Type="http://schemas.openxmlformats.org/officeDocument/2006/relationships/hyperlink" Target="http://www.analyticaindia.com/" TargetMode="External"/><Relationship Id="rId4" Type="http://schemas.openxmlformats.org/officeDocument/2006/relationships/hyperlink" Target="http://vibrantgujarat.com/" TargetMode="External"/><Relationship Id="rId9" Type="http://schemas.openxmlformats.org/officeDocument/2006/relationships/hyperlink" Target="http://www.world-of-photonics-india.com/"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tags" Target="../tags/tag336.xml"/><Relationship Id="rId39" Type="http://schemas.openxmlformats.org/officeDocument/2006/relationships/tags" Target="../tags/tag349.xml"/><Relationship Id="rId21" Type="http://schemas.openxmlformats.org/officeDocument/2006/relationships/tags" Target="../tags/tag331.xml"/><Relationship Id="rId34" Type="http://schemas.openxmlformats.org/officeDocument/2006/relationships/tags" Target="../tags/tag344.xml"/><Relationship Id="rId42" Type="http://schemas.openxmlformats.org/officeDocument/2006/relationships/tags" Target="../tags/tag352.xml"/><Relationship Id="rId47" Type="http://schemas.openxmlformats.org/officeDocument/2006/relationships/tags" Target="../tags/tag357.xml"/><Relationship Id="rId50" Type="http://schemas.openxmlformats.org/officeDocument/2006/relationships/tags" Target="../tags/tag360.xml"/><Relationship Id="rId55" Type="http://schemas.openxmlformats.org/officeDocument/2006/relationships/tags" Target="../tags/tag365.xml"/><Relationship Id="rId63" Type="http://schemas.openxmlformats.org/officeDocument/2006/relationships/chart" Target="../charts/chart5.xml"/><Relationship Id="rId7" Type="http://schemas.openxmlformats.org/officeDocument/2006/relationships/tags" Target="../tags/tag317.xml"/><Relationship Id="rId2" Type="http://schemas.openxmlformats.org/officeDocument/2006/relationships/tags" Target="../tags/tag312.xml"/><Relationship Id="rId16" Type="http://schemas.openxmlformats.org/officeDocument/2006/relationships/tags" Target="../tags/tag326.xml"/><Relationship Id="rId29" Type="http://schemas.openxmlformats.org/officeDocument/2006/relationships/tags" Target="../tags/tag339.xml"/><Relationship Id="rId11" Type="http://schemas.openxmlformats.org/officeDocument/2006/relationships/tags" Target="../tags/tag321.xml"/><Relationship Id="rId24" Type="http://schemas.openxmlformats.org/officeDocument/2006/relationships/tags" Target="../tags/tag334.xml"/><Relationship Id="rId32" Type="http://schemas.openxmlformats.org/officeDocument/2006/relationships/tags" Target="../tags/tag342.xml"/><Relationship Id="rId37" Type="http://schemas.openxmlformats.org/officeDocument/2006/relationships/tags" Target="../tags/tag347.xml"/><Relationship Id="rId40" Type="http://schemas.openxmlformats.org/officeDocument/2006/relationships/tags" Target="../tags/tag350.xml"/><Relationship Id="rId45" Type="http://schemas.openxmlformats.org/officeDocument/2006/relationships/tags" Target="../tags/tag355.xml"/><Relationship Id="rId53" Type="http://schemas.openxmlformats.org/officeDocument/2006/relationships/tags" Target="../tags/tag363.xml"/><Relationship Id="rId58" Type="http://schemas.openxmlformats.org/officeDocument/2006/relationships/tags" Target="../tags/tag368.xml"/><Relationship Id="rId5" Type="http://schemas.openxmlformats.org/officeDocument/2006/relationships/tags" Target="../tags/tag315.xml"/><Relationship Id="rId61" Type="http://schemas.openxmlformats.org/officeDocument/2006/relationships/oleObject" Target="../embeddings/oleObject9.bin"/><Relationship Id="rId19" Type="http://schemas.openxmlformats.org/officeDocument/2006/relationships/tags" Target="../tags/tag32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tags" Target="../tags/tag337.xml"/><Relationship Id="rId30" Type="http://schemas.openxmlformats.org/officeDocument/2006/relationships/tags" Target="../tags/tag340.xml"/><Relationship Id="rId35" Type="http://schemas.openxmlformats.org/officeDocument/2006/relationships/tags" Target="../tags/tag345.xml"/><Relationship Id="rId43" Type="http://schemas.openxmlformats.org/officeDocument/2006/relationships/tags" Target="../tags/tag353.xml"/><Relationship Id="rId48" Type="http://schemas.openxmlformats.org/officeDocument/2006/relationships/tags" Target="../tags/tag358.xml"/><Relationship Id="rId56" Type="http://schemas.openxmlformats.org/officeDocument/2006/relationships/tags" Target="../tags/tag366.xml"/><Relationship Id="rId64" Type="http://schemas.openxmlformats.org/officeDocument/2006/relationships/chart" Target="../charts/chart6.xml"/><Relationship Id="rId8" Type="http://schemas.openxmlformats.org/officeDocument/2006/relationships/tags" Target="../tags/tag318.xml"/><Relationship Id="rId51" Type="http://schemas.openxmlformats.org/officeDocument/2006/relationships/tags" Target="../tags/tag361.xml"/><Relationship Id="rId3" Type="http://schemas.openxmlformats.org/officeDocument/2006/relationships/tags" Target="../tags/tag313.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tags" Target="../tags/tag335.xml"/><Relationship Id="rId33" Type="http://schemas.openxmlformats.org/officeDocument/2006/relationships/tags" Target="../tags/tag343.xml"/><Relationship Id="rId38" Type="http://schemas.openxmlformats.org/officeDocument/2006/relationships/tags" Target="../tags/tag348.xml"/><Relationship Id="rId46" Type="http://schemas.openxmlformats.org/officeDocument/2006/relationships/tags" Target="../tags/tag356.xml"/><Relationship Id="rId59" Type="http://schemas.openxmlformats.org/officeDocument/2006/relationships/tags" Target="../tags/tag369.xml"/><Relationship Id="rId20" Type="http://schemas.openxmlformats.org/officeDocument/2006/relationships/tags" Target="../tags/tag330.xml"/><Relationship Id="rId41" Type="http://schemas.openxmlformats.org/officeDocument/2006/relationships/tags" Target="../tags/tag351.xml"/><Relationship Id="rId54" Type="http://schemas.openxmlformats.org/officeDocument/2006/relationships/tags" Target="../tags/tag364.xml"/><Relationship Id="rId62" Type="http://schemas.openxmlformats.org/officeDocument/2006/relationships/image" Target="../media/image18.emf"/><Relationship Id="rId1" Type="http://schemas.openxmlformats.org/officeDocument/2006/relationships/tags" Target="../tags/tag311.xml"/><Relationship Id="rId6" Type="http://schemas.openxmlformats.org/officeDocument/2006/relationships/tags" Target="../tags/tag316.xml"/><Relationship Id="rId15" Type="http://schemas.openxmlformats.org/officeDocument/2006/relationships/tags" Target="../tags/tag325.xml"/><Relationship Id="rId23" Type="http://schemas.openxmlformats.org/officeDocument/2006/relationships/tags" Target="../tags/tag333.xml"/><Relationship Id="rId28" Type="http://schemas.openxmlformats.org/officeDocument/2006/relationships/tags" Target="../tags/tag338.xml"/><Relationship Id="rId36" Type="http://schemas.openxmlformats.org/officeDocument/2006/relationships/tags" Target="../tags/tag346.xml"/><Relationship Id="rId49" Type="http://schemas.openxmlformats.org/officeDocument/2006/relationships/tags" Target="../tags/tag359.xml"/><Relationship Id="rId57" Type="http://schemas.openxmlformats.org/officeDocument/2006/relationships/tags" Target="../tags/tag367.xml"/><Relationship Id="rId10" Type="http://schemas.openxmlformats.org/officeDocument/2006/relationships/tags" Target="../tags/tag320.xml"/><Relationship Id="rId31" Type="http://schemas.openxmlformats.org/officeDocument/2006/relationships/tags" Target="../tags/tag341.xml"/><Relationship Id="rId44" Type="http://schemas.openxmlformats.org/officeDocument/2006/relationships/tags" Target="../tags/tag354.xml"/><Relationship Id="rId52" Type="http://schemas.openxmlformats.org/officeDocument/2006/relationships/tags" Target="../tags/tag362.xml"/><Relationship Id="rId60" Type="http://schemas.openxmlformats.org/officeDocument/2006/relationships/slideLayout" Target="../slideLayouts/slideLayout3.xml"/><Relationship Id="rId4" Type="http://schemas.openxmlformats.org/officeDocument/2006/relationships/tags" Target="../tags/tag314.xml"/><Relationship Id="rId9" Type="http://schemas.openxmlformats.org/officeDocument/2006/relationships/tags" Target="../tags/tag319.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6.xml"/><Relationship Id="rId1" Type="http://schemas.openxmlformats.org/officeDocument/2006/relationships/tags" Target="../tags/tag795.xml"/><Relationship Id="rId5" Type="http://schemas.openxmlformats.org/officeDocument/2006/relationships/image" Target="../media/image20.emf"/><Relationship Id="rId4" Type="http://schemas.openxmlformats.org/officeDocument/2006/relationships/oleObject" Target="../embeddings/oleObject44.bin"/></Relationships>
</file>

<file path=ppt/slides/_rels/slide91.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tags" Target="../tags/tag799.xml"/><Relationship Id="rId7" Type="http://schemas.openxmlformats.org/officeDocument/2006/relationships/tags" Target="../tags/tag803.xml"/><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tags" Target="../tags/tag798.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tags" Target="../tags/tag797.xml"/><Relationship Id="rId6" Type="http://schemas.openxmlformats.org/officeDocument/2006/relationships/tags" Target="../tags/tag802.xml"/><Relationship Id="rId11" Type="http://schemas.openxmlformats.org/officeDocument/2006/relationships/image" Target="../media/image29.png"/><Relationship Id="rId5" Type="http://schemas.openxmlformats.org/officeDocument/2006/relationships/tags" Target="../tags/tag801.xml"/><Relationship Id="rId15" Type="http://schemas.openxmlformats.org/officeDocument/2006/relationships/image" Target="../media/image33.png"/><Relationship Id="rId10" Type="http://schemas.openxmlformats.org/officeDocument/2006/relationships/image" Target="../media/image28.emf"/><Relationship Id="rId19" Type="http://schemas.openxmlformats.org/officeDocument/2006/relationships/image" Target="../media/image37.png"/><Relationship Id="rId4" Type="http://schemas.openxmlformats.org/officeDocument/2006/relationships/tags" Target="../tags/tag800.xml"/><Relationship Id="rId9" Type="http://schemas.openxmlformats.org/officeDocument/2006/relationships/oleObject" Target="../embeddings/oleObject45.bin"/><Relationship Id="rId14" Type="http://schemas.openxmlformats.org/officeDocument/2006/relationships/image" Target="../media/image32.sv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0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05.xml"/></Relationships>
</file>

<file path=ppt/slides/_rels/slide9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806.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インド</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4099417989"/>
              </p:ext>
            </p:extLst>
          </p:nvPr>
        </p:nvGraphicFramePr>
        <p:xfrm>
          <a:off x="200025" y="1373976"/>
          <a:ext cx="9504000" cy="445008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8352000">
                  <a:extLst>
                    <a:ext uri="{9D8B030D-6E8A-4147-A177-3AD203B41FA5}">
                      <a16:colId xmlns:a16="http://schemas.microsoft.com/office/drawing/2014/main" val="20001"/>
                    </a:ext>
                  </a:extLst>
                </a:gridCol>
              </a:tblGrid>
              <a:tr h="144016">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外国企業による対内直接投資（</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）を所管する商工省産業政策促進局（</a:t>
                      </a:r>
                      <a:r>
                        <a:rPr kumimoji="1" lang="en-US" altLang="ja-JP" sz="1000" b="0" kern="1200" dirty="0">
                          <a:solidFill>
                            <a:srgbClr val="000000"/>
                          </a:solidFill>
                          <a:latin typeface="+mn-lt"/>
                          <a:ea typeface="ＭＳ Ｐゴシック" charset="-128"/>
                          <a:cs typeface="Arial" pitchFamily="34" charset="0"/>
                        </a:rPr>
                        <a:t>DIPP</a:t>
                      </a:r>
                      <a:r>
                        <a:rPr kumimoji="1" lang="ja-JP" altLang="en-US" sz="1000" b="0" kern="1200" dirty="0">
                          <a:solidFill>
                            <a:srgbClr val="000000"/>
                          </a:solidFill>
                          <a:latin typeface="+mn-lt"/>
                          <a:ea typeface="ＭＳ Ｐゴシック" charset="-128"/>
                          <a:cs typeface="Arial" pitchFamily="34" charset="0"/>
                        </a:rPr>
                        <a:t>）が、</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政策を一本化した統合版</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a:t>
                      </a:r>
                      <a:r>
                        <a:rPr kumimoji="1" lang="en-US" altLang="ja-JP" sz="1000" b="0" kern="1200" dirty="0">
                          <a:solidFill>
                            <a:srgbClr val="000000"/>
                          </a:solidFill>
                          <a:latin typeface="+mn-lt"/>
                          <a:ea typeface="ＭＳ Ｐゴシック" charset="-128"/>
                          <a:cs typeface="Arial" pitchFamily="34" charset="0"/>
                        </a:rPr>
                        <a:t>Consolidated FDI Policy</a:t>
                      </a:r>
                      <a:r>
                        <a:rPr kumimoji="1" lang="ja-JP" altLang="en-US" sz="1000" b="0" kern="1200" dirty="0">
                          <a:solidFill>
                            <a:srgbClr val="000000"/>
                          </a:solidFill>
                          <a:latin typeface="+mn-lt"/>
                          <a:ea typeface="ＭＳ Ｐゴシック" charset="-128"/>
                          <a:cs typeface="Arial" pitchFamily="34" charset="0"/>
                        </a:rPr>
                        <a:t>）を発表しており、唯一の政策判断の拠り所となる（毎年</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回、</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月末に改訂）。</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規則の法的根拠は、インド準備銀行が所管する外為管理法（</a:t>
                      </a:r>
                      <a:r>
                        <a:rPr kumimoji="1" lang="en-US" altLang="ja-JP" sz="1000" b="0" kern="1200" dirty="0">
                          <a:solidFill>
                            <a:srgbClr val="000000"/>
                          </a:solidFill>
                          <a:latin typeface="+mn-lt"/>
                          <a:ea typeface="ＭＳ Ｐゴシック" charset="-128"/>
                          <a:cs typeface="Arial" pitchFamily="34" charset="0"/>
                        </a:rPr>
                        <a:t>FEMA1999</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ネガティブ・リスト方式（自動認可制度）により、外国直接投資が禁止・規制されている業種・形態、上限出資比率がある業種、外国投資促進委員会（</a:t>
                      </a:r>
                      <a:r>
                        <a:rPr kumimoji="1" lang="en-US" altLang="ja-JP" sz="1000" b="0" kern="1200" dirty="0">
                          <a:solidFill>
                            <a:srgbClr val="000000"/>
                          </a:solidFill>
                          <a:latin typeface="+mn-lt"/>
                          <a:ea typeface="ＭＳ Ｐゴシック" charset="-128"/>
                          <a:cs typeface="Arial" pitchFamily="34" charset="0"/>
                        </a:rPr>
                        <a:t>FIPB</a:t>
                      </a:r>
                      <a:r>
                        <a:rPr kumimoji="1" lang="ja-JP" altLang="en-US" sz="1000" b="0" kern="1200" dirty="0">
                          <a:solidFill>
                            <a:srgbClr val="000000"/>
                          </a:solidFill>
                          <a:latin typeface="+mn-lt"/>
                          <a:ea typeface="ＭＳ Ｐゴシック" charset="-128"/>
                          <a:cs typeface="Arial" pitchFamily="34" charset="0"/>
                        </a:rPr>
                        <a:t>）の個別認可が必要な業種などが規定されている。ネガティブ・リストに該当しなければ外資出資比率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％までが自動認可される。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薬品・医薬品については、未開発プロジェクト（</a:t>
                      </a:r>
                      <a:r>
                        <a:rPr kumimoji="1" lang="en-US" altLang="ja-JP" sz="1000" b="0" kern="1200" dirty="0">
                          <a:solidFill>
                            <a:srgbClr val="000000"/>
                          </a:solidFill>
                          <a:latin typeface="+mn-lt"/>
                          <a:ea typeface="ＭＳ Ｐゴシック" charset="-128"/>
                          <a:cs typeface="Arial" pitchFamily="34" charset="0"/>
                        </a:rPr>
                        <a:t>Greenfield Project</a:t>
                      </a:r>
                      <a:r>
                        <a:rPr kumimoji="1" lang="ja-JP" altLang="en-US" sz="1000" b="0" kern="1200" dirty="0">
                          <a:solidFill>
                            <a:srgbClr val="000000"/>
                          </a:solidFill>
                          <a:latin typeface="+mn-lt"/>
                          <a:ea typeface="ＭＳ Ｐゴシック" charset="-128"/>
                          <a:cs typeface="Arial" pitchFamily="34" charset="0"/>
                        </a:rPr>
                        <a:t>）において自動認可ルートで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％まで出資が可能。開発済みプロジェクト（</a:t>
                      </a:r>
                      <a:r>
                        <a:rPr kumimoji="1" lang="en-US" altLang="ja-JP" sz="1000" b="0" kern="1200" dirty="0">
                          <a:solidFill>
                            <a:srgbClr val="000000"/>
                          </a:solidFill>
                          <a:latin typeface="+mn-lt"/>
                          <a:ea typeface="ＭＳ Ｐゴシック" charset="-128"/>
                          <a:cs typeface="Arial" pitchFamily="34" charset="0"/>
                        </a:rPr>
                        <a:t>Brownfield Project</a:t>
                      </a:r>
                      <a:r>
                        <a:rPr kumimoji="1" lang="ja-JP" altLang="en-US" sz="1000" b="0" kern="1200" dirty="0">
                          <a:solidFill>
                            <a:srgbClr val="000000"/>
                          </a:solidFill>
                          <a:latin typeface="+mn-lt"/>
                          <a:ea typeface="ＭＳ Ｐゴシック" charset="-128"/>
                          <a:cs typeface="Arial" pitchFamily="34" charset="0"/>
                        </a:rPr>
                        <a:t>）では、</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％以下の出資は自動認可ルートで、</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％超の出資は</a:t>
                      </a:r>
                      <a:r>
                        <a:rPr kumimoji="1" lang="en-US" altLang="ja-JP" sz="1000" b="0" kern="1200" dirty="0">
                          <a:solidFill>
                            <a:srgbClr val="000000"/>
                          </a:solidFill>
                          <a:latin typeface="+mn-lt"/>
                          <a:ea typeface="ＭＳ Ｐゴシック" charset="-128"/>
                          <a:cs typeface="Arial" pitchFamily="34" charset="0"/>
                        </a:rPr>
                        <a:t>Press Note</a:t>
                      </a:r>
                      <a:r>
                        <a:rPr kumimoji="1" lang="ja-JP" altLang="en-US" sz="1000" b="0" kern="1200" dirty="0">
                          <a:solidFill>
                            <a:srgbClr val="000000"/>
                          </a:solidFill>
                          <a:latin typeface="+mn-lt"/>
                          <a:ea typeface="ＭＳ Ｐゴシック" charset="-128"/>
                          <a:cs typeface="Arial" pitchFamily="34" charset="0"/>
                        </a:rPr>
                        <a:t>の条件付き政府認可ルートで、外資が認められる。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医療機器の製造については、未開発プロジェクト、開発済みプロジェクトともに、自動認可ルートで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％出資が可能。 </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6041">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外国直接投資はネガティブ・リストや禁止リストに該当しなければ、出資比率</a:t>
                      </a:r>
                      <a:r>
                        <a:rPr lang="en-US" altLang="ja-JP" sz="1000" dirty="0"/>
                        <a:t>100</a:t>
                      </a:r>
                      <a:r>
                        <a:rPr lang="ja-JP" altLang="en-US" sz="1000" dirty="0"/>
                        <a:t>％までの直接投資が自動認可される。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外国機関投資家（</a:t>
                      </a:r>
                      <a:r>
                        <a:rPr lang="en-US" altLang="ja-JP" sz="1000" dirty="0"/>
                        <a:t>FII</a:t>
                      </a:r>
                      <a:r>
                        <a:rPr lang="ja-JP" altLang="en-US" sz="1000" dirty="0"/>
                        <a:t>）・外国ポートフォリオ投資家（</a:t>
                      </a:r>
                      <a:r>
                        <a:rPr lang="en-US" altLang="ja-JP" sz="1000" dirty="0"/>
                        <a:t>FPI</a:t>
                      </a:r>
                      <a:r>
                        <a:rPr lang="ja-JP" altLang="en-US" sz="1000" dirty="0"/>
                        <a:t>）、適格国外投資家（</a:t>
                      </a:r>
                      <a:r>
                        <a:rPr lang="en-US" altLang="ja-JP" sz="1000" dirty="0"/>
                        <a:t>QFI</a:t>
                      </a:r>
                      <a:r>
                        <a:rPr lang="ja-JP" altLang="en-US" sz="1000" dirty="0"/>
                        <a:t>）によるインド企業の株式取得については、証券取引管理局 （</a:t>
                      </a:r>
                      <a:r>
                        <a:rPr lang="en-US" altLang="ja-JP" sz="1000" dirty="0"/>
                        <a:t>SEBI</a:t>
                      </a:r>
                      <a:r>
                        <a:rPr lang="ja-JP" altLang="en-US" sz="1000" dirty="0"/>
                        <a:t>）への登録を条件として、原則として出資比率</a:t>
                      </a:r>
                      <a:r>
                        <a:rPr lang="en-US" altLang="ja-JP" sz="1000" dirty="0"/>
                        <a:t>24</a:t>
                      </a:r>
                      <a:r>
                        <a:rPr lang="ja-JP" altLang="en-US" sz="1000" dirty="0"/>
                        <a:t>％まで、各投資家は</a:t>
                      </a:r>
                      <a:r>
                        <a:rPr lang="en-US" altLang="ja-JP" sz="1000" dirty="0"/>
                        <a:t>10</a:t>
                      </a:r>
                      <a:r>
                        <a:rPr lang="ja-JP" altLang="en-US" sz="1000" dirty="0"/>
                        <a:t>％まで自動認可となる（条件により</a:t>
                      </a:r>
                      <a:r>
                        <a:rPr lang="en-US" altLang="ja-JP" sz="1000" dirty="0"/>
                        <a:t>100</a:t>
                      </a:r>
                      <a:r>
                        <a:rPr lang="ja-JP" altLang="en-US" sz="1000" dirty="0"/>
                        <a:t>％まで可能）。</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2151">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会社法（</a:t>
                      </a:r>
                      <a:r>
                        <a:rPr lang="en-US" altLang="ja-JP" sz="1000" dirty="0">
                          <a:solidFill>
                            <a:schemeClr val="tx1"/>
                          </a:solidFill>
                        </a:rPr>
                        <a:t>Companies Act</a:t>
                      </a:r>
                      <a:r>
                        <a:rPr lang="ja-JP" altLang="en-US" sz="1000" dirty="0">
                          <a:solidFill>
                            <a:schemeClr val="tx1"/>
                          </a:solidFill>
                        </a:rPr>
                        <a:t>）</a:t>
                      </a:r>
                      <a:r>
                        <a:rPr lang="en-US" altLang="ja-JP" sz="1000" dirty="0">
                          <a:solidFill>
                            <a:schemeClr val="tx1"/>
                          </a:solidFill>
                        </a:rPr>
                        <a:t>2015</a:t>
                      </a:r>
                      <a:r>
                        <a:rPr lang="ja-JP" altLang="en-US" sz="1000" dirty="0">
                          <a:solidFill>
                            <a:schemeClr val="tx1"/>
                          </a:solidFill>
                        </a:rPr>
                        <a:t>の改正に基づき、会社形態によって最低資本金規制はなくなったが、</a:t>
                      </a:r>
                      <a:r>
                        <a:rPr kumimoji="1" lang="ja-JP" altLang="en-US" sz="1000" kern="1200" dirty="0">
                          <a:solidFill>
                            <a:schemeClr val="tx1"/>
                          </a:solidFill>
                          <a:latin typeface="+mn-lt"/>
                          <a:ea typeface="+mn-ea"/>
                          <a:cs typeface="+mn-cs"/>
                        </a:rPr>
                        <a:t>企業省（</a:t>
                      </a:r>
                      <a:r>
                        <a:rPr kumimoji="1" lang="en-US" altLang="ja-JP" sz="1000" kern="1200" dirty="0">
                          <a:solidFill>
                            <a:schemeClr val="tx1"/>
                          </a:solidFill>
                          <a:latin typeface="+mn-lt"/>
                          <a:ea typeface="+mn-ea"/>
                          <a:cs typeface="+mn-cs"/>
                        </a:rPr>
                        <a:t>Ministry of corporate affairs</a:t>
                      </a:r>
                      <a:r>
                        <a:rPr kumimoji="1" lang="ja-JP" altLang="en-US" sz="1000" kern="1200" dirty="0">
                          <a:solidFill>
                            <a:schemeClr val="tx1"/>
                          </a:solidFill>
                          <a:latin typeface="+mn-lt"/>
                          <a:ea typeface="+mn-ea"/>
                          <a:cs typeface="+mn-cs"/>
                        </a:rPr>
                        <a:t>：</a:t>
                      </a:r>
                      <a:r>
                        <a:rPr kumimoji="1" lang="en-US" altLang="ja-JP" sz="1000" kern="1200" dirty="0">
                          <a:solidFill>
                            <a:schemeClr val="tx1"/>
                          </a:solidFill>
                          <a:latin typeface="+mn-lt"/>
                          <a:ea typeface="+mn-ea"/>
                          <a:cs typeface="+mn-cs"/>
                        </a:rPr>
                        <a:t>MCA</a:t>
                      </a:r>
                      <a:r>
                        <a:rPr kumimoji="1" lang="ja-JP" altLang="en-US" sz="1000" kern="1200" dirty="0">
                          <a:solidFill>
                            <a:schemeClr val="tx1"/>
                          </a:solidFill>
                          <a:latin typeface="+mn-lt"/>
                          <a:ea typeface="+mn-ea"/>
                          <a:cs typeface="+mn-cs"/>
                        </a:rPr>
                        <a:t>）は、最低資本の金額を規定することができる。</a:t>
                      </a:r>
                      <a:endParaRPr kumimoji="1" lang="en-US" altLang="ja-JP" sz="1000" kern="1200" dirty="0">
                        <a:solidFill>
                          <a:schemeClr val="tx1"/>
                        </a:solidFill>
                        <a:latin typeface="+mn-lt"/>
                        <a:ea typeface="+mn-ea"/>
                        <a:cs typeface="+mn-cs"/>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証券取引所に上場する場合は、公募による資本金額が</a:t>
                      </a:r>
                      <a:r>
                        <a:rPr kumimoji="1" lang="en-US" altLang="ja-JP" sz="1000" b="0" kern="1200" dirty="0">
                          <a:solidFill>
                            <a:schemeClr val="tx1"/>
                          </a:solidFill>
                          <a:latin typeface="+mn-lt"/>
                          <a:ea typeface="ＭＳ Ｐゴシック" charset="-128"/>
                          <a:cs typeface="Arial" pitchFamily="34" charset="0"/>
                        </a:rPr>
                        <a:t>3,000</a:t>
                      </a:r>
                      <a:r>
                        <a:rPr kumimoji="1" lang="ja-JP" altLang="en-US" sz="1000" b="0" kern="1200" dirty="0">
                          <a:solidFill>
                            <a:schemeClr val="tx1"/>
                          </a:solidFill>
                          <a:latin typeface="+mn-lt"/>
                          <a:ea typeface="ＭＳ Ｐゴシック" charset="-128"/>
                          <a:cs typeface="Arial" pitchFamily="34" charset="0"/>
                        </a:rPr>
                        <a:t>万ルピー以上で、かつ、総資本金額の内</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％以上が公募される必要がある（ボンベイ証券取引所の場合は、総資本金額は</a:t>
                      </a:r>
                      <a:r>
                        <a:rPr kumimoji="1" lang="en-US" altLang="ja-JP" sz="1000" b="0" kern="1200" dirty="0">
                          <a:solidFill>
                            <a:schemeClr val="tx1"/>
                          </a:solidFill>
                          <a:latin typeface="+mn-lt"/>
                          <a:ea typeface="ＭＳ Ｐゴシック" charset="-128"/>
                          <a:cs typeface="Arial" pitchFamily="34" charset="0"/>
                        </a:rPr>
                        <a:t>1</a:t>
                      </a:r>
                      <a:r>
                        <a:rPr kumimoji="1" lang="ja-JP" altLang="en-US" sz="1000" b="0" kern="1200" dirty="0">
                          <a:solidFill>
                            <a:schemeClr val="tx1"/>
                          </a:solidFill>
                          <a:latin typeface="+mn-lt"/>
                          <a:ea typeface="ＭＳ Ｐゴシック" charset="-128"/>
                          <a:cs typeface="Arial" pitchFamily="34" charset="0"/>
                        </a:rPr>
                        <a:t>億ルピー以上）。</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現物出資に関する規制：機械などの設備、ならびに会社設立・登記にかかる前払費用を、資本金へ繰り入れることが可能となっている。</a:t>
                      </a:r>
                      <a:endParaRPr lang="en-US" altLang="ja-JP" sz="1000" dirty="0">
                        <a:solidFill>
                          <a:schemeClr val="tx1"/>
                        </a:solidFill>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機械、設備などの輸入資本財を資本金に繰り入れることができる。輸入資本財に中古機械・設備は含まない。政府認可が必要なセクターの場合、当該繰入れは産業国内取引促進局（</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）の許可を条件とし、申請は当該資本財の船積み後、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日以内に行わなければならない。自動認可が認められているセクターの場合、機械、設備、資本財（中古機械含まず）の輸入に対する普通株の発行は自動認可ルートが認められる。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海外投資家による、会社の設立準備ならびに登記にかかる前払い費用（家賃も含む）を資本金に繰り入れることができる。政府認可が必要なセクターの場合、繰入れは</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の許可を条件とし、申請は会社登記後、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日以内に行わなければならない。自動認可が認められているセクターの場合、会社の操業および設立準備にかかる前払い費用に対する普通株の発行は自動認可ルートが認められる。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6041">
                <a:tc>
                  <a:txBody>
                    <a:bodyPr/>
                    <a:lstStyle/>
                    <a:p>
                      <a:r>
                        <a:rPr kumimoji="1" lang="ja-JP" altLang="en-US" sz="1100" b="1" dirty="0">
                          <a:solidFill>
                            <a:schemeClr val="bg1"/>
                          </a:solidFill>
                        </a:rPr>
                        <a:t>その他の規制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特別経済区（</a:t>
                      </a:r>
                      <a:r>
                        <a:rPr lang="en-US" altLang="ja-JP" sz="1000" dirty="0">
                          <a:solidFill>
                            <a:schemeClr val="tx1"/>
                          </a:solidFill>
                        </a:rPr>
                        <a:t>SEZ</a:t>
                      </a:r>
                      <a:r>
                        <a:rPr lang="ja-JP" altLang="en-US" sz="1000" dirty="0">
                          <a:solidFill>
                            <a:schemeClr val="tx1"/>
                          </a:solidFill>
                        </a:rPr>
                        <a:t>）内企業、</a:t>
                      </a:r>
                      <a:r>
                        <a:rPr lang="en-US" altLang="ja-JP" sz="1000" dirty="0">
                          <a:solidFill>
                            <a:schemeClr val="tx1"/>
                          </a:solidFill>
                        </a:rPr>
                        <a:t>100</a:t>
                      </a:r>
                      <a:r>
                        <a:rPr lang="ja-JP" altLang="en-US" sz="1000" dirty="0">
                          <a:solidFill>
                            <a:schemeClr val="tx1"/>
                          </a:solidFill>
                        </a:rPr>
                        <a:t>％輸出指向型企業（</a:t>
                      </a:r>
                      <a:r>
                        <a:rPr lang="en-US" altLang="ja-JP" sz="1000" dirty="0">
                          <a:solidFill>
                            <a:schemeClr val="tx1"/>
                          </a:solidFill>
                        </a:rPr>
                        <a:t>EOU</a:t>
                      </a:r>
                      <a:r>
                        <a:rPr lang="ja-JP" altLang="en-US" sz="1000" dirty="0">
                          <a:solidFill>
                            <a:schemeClr val="tx1"/>
                          </a:solidFill>
                        </a:rPr>
                        <a:t>）等は、各種税優遇を得られる条件として、輸出入収支をプラスに保つことが義務付けられる。</a:t>
                      </a:r>
                      <a:endParaRPr lang="en-US" altLang="ja-JP" sz="1000" dirty="0">
                        <a:solidFill>
                          <a:schemeClr val="tx1"/>
                        </a:solidFill>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再投資に関しては、</a:t>
                      </a:r>
                      <a:r>
                        <a:rPr lang="en-US" altLang="ja-JP" sz="1000" dirty="0">
                          <a:solidFill>
                            <a:schemeClr val="tx1"/>
                          </a:solidFill>
                        </a:rPr>
                        <a:t>2009</a:t>
                      </a:r>
                      <a:r>
                        <a:rPr lang="ja-JP" altLang="en-US" sz="1000" dirty="0">
                          <a:solidFill>
                            <a:schemeClr val="tx1"/>
                          </a:solidFill>
                        </a:rPr>
                        <a:t>年</a:t>
                      </a:r>
                      <a:r>
                        <a:rPr lang="en-US" altLang="ja-JP" sz="1000" dirty="0">
                          <a:solidFill>
                            <a:schemeClr val="tx1"/>
                          </a:solidFill>
                        </a:rPr>
                        <a:t>2</a:t>
                      </a:r>
                      <a:r>
                        <a:rPr lang="ja-JP" altLang="en-US" sz="1000" dirty="0">
                          <a:solidFill>
                            <a:schemeClr val="tx1"/>
                          </a:solidFill>
                        </a:rPr>
                        <a:t>月に新規則が発表され、外国企業による再投資の定義が明確化されるとともに承認手続きが簡素化された。</a:t>
                      </a:r>
                      <a:endParaRPr kumimoji="1" lang="ja-JP" altLang="en-US" sz="1000" b="0" kern="1200" dirty="0">
                        <a:solidFill>
                          <a:schemeClr val="tx1"/>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124744"/>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インド担当者へのヒアリング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165304"/>
            <a:ext cx="9505950" cy="400110"/>
          </a:xfrm>
          <a:prstGeom prst="rect">
            <a:avLst/>
          </a:prstGeom>
          <a:solidFill>
            <a:srgbClr val="CCDAEC"/>
          </a:solidFill>
        </p:spPr>
        <p:txBody>
          <a:bodyPr wrap="squar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上記規制は、インド中央政府が全ての州に対して適用するように定めている。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　 各州政府は、上記規制に従う一方で、外資誘致に積極的な州などは、中央政府からの承認を得た上で、州</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VAT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（付加価値税）のコントロールを行うことが可能である。</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66338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1/3</a:t>
            </a:r>
            <a:r>
              <a:rPr lang="ja-JP" altLang="en-US" dirty="0"/>
              <a:t>）</a:t>
            </a:r>
            <a:endParaRPr lang="en-US" altLang="ja-JP" dirty="0"/>
          </a:p>
        </p:txBody>
      </p:sp>
      <p:sp>
        <p:nvSpPr>
          <p:cNvPr id="11" name="テキスト ボックス 1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月の森総理訪印の際に「日印グローバル・パートナーシップ」構築に合意。その後、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月の小泉総理訪印以降、ほぼ毎年交互に首脳が相手国を訪問し、年次首脳会談を実施している。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endParaRPr lang="en-US" altLang="ja-JP" sz="800" dirty="0"/>
          </a:p>
        </p:txBody>
      </p:sp>
      <p:sp>
        <p:nvSpPr>
          <p:cNvPr id="13" name="片側の 2 つの角を丸めた四角形 12"/>
          <p:cNvSpPr/>
          <p:nvPr/>
        </p:nvSpPr>
        <p:spPr>
          <a:xfrm>
            <a:off x="920552" y="1844824"/>
            <a:ext cx="4392488" cy="256669"/>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44824"/>
            <a:ext cx="4392488" cy="25666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34422957"/>
              </p:ext>
            </p:extLst>
          </p:nvPr>
        </p:nvGraphicFramePr>
        <p:xfrm>
          <a:off x="200472" y="2104082"/>
          <a:ext cx="9504000" cy="4565278"/>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72836">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ナート道路交通・高速道路相、シン首相、チョプラ沿岸警備隊長官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原口総務大臣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鈴木海上保安庁長官</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北澤防衛大臣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74674">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バンサル議会担当相、シャルマ商工相、クマール下院議長、クリシュナ外相、</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アントニー国防相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74674">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サハイ観光相、ナート都市開発相、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M.K.</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アラギリ化学・肥料相、</a:t>
                      </a: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レッディ国家災害管理副委員長、クリシュナ外相、モディ・グジャラート州首相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900" dirty="0">
                          <a:latin typeface="Arial" panose="020B0604020202020204" pitchFamily="34" charset="0"/>
                          <a:ea typeface="ＭＳ Ｐゴシック" panose="020B0600070205080204" pitchFamily="50" charset="-128"/>
                          <a:cs typeface="Arial" panose="020B0604020202020204" pitchFamily="34" charset="0"/>
                        </a:rPr>
                        <a:t>枝野経済産業大臣（</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回）、前田国土交通大臣、鈴木海上保安庁長官、</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900" dirty="0">
                          <a:latin typeface="Arial" panose="020B0604020202020204" pitchFamily="34" charset="0"/>
                          <a:ea typeface="ＭＳ Ｐゴシック" panose="020B0600070205080204" pitchFamily="50" charset="-128"/>
                          <a:cs typeface="Arial" panose="020B0604020202020204" pitchFamily="34" charset="0"/>
                        </a:rPr>
                        <a:t>玄葉外務大臣、自見金融・郵政改革担当大臣</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19801">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ムラリダラン沿岸警備隊長官、シバル通信</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相、クルシード外相、チダムバラム財務相、シャルマ商工相、シン首相、クマール・インド首相対日関係特使、</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モイリー石油天然ガス相、ヴァサン海運相、ラオ繊維相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10000"/>
                        </a:lnSpc>
                        <a:spcBef>
                          <a:spcPts val="0"/>
                        </a:spcBef>
                        <a:spcAft>
                          <a:spcPts val="0"/>
                        </a:spcAft>
                        <a:buClrTx/>
                        <a:buSzTx/>
                        <a:buFontTx/>
                        <a:buNone/>
                        <a:tabLst/>
                        <a:defRPr/>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麻生副総理兼財務大臣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茂木経済産業大臣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zh-TW" altLang="en-US" sz="9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31179">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モディ首相、ナイク文化・観光相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CN" altLang="en-US" sz="900" dirty="0">
                          <a:latin typeface="Arial" panose="020B0604020202020204" pitchFamily="34" charset="0"/>
                          <a:ea typeface="ＭＳ Ｐゴシック" panose="020B0600070205080204" pitchFamily="50" charset="-128"/>
                          <a:cs typeface="Arial" panose="020B0604020202020204" pitchFamily="34" charset="0"/>
                        </a:rPr>
                        <a:t>安倍元総理大臣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太田国土交通大臣</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31179">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シン内相、パリカル国防相、シンハ財務閣外相、プラブー鉄道相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安倍元総理大臣</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40858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モディ首相、ゴヤル・電力・石炭・新エネルギー・再生エネルギー閣外相、</a:t>
                      </a:r>
                      <a:endParaRPr lang="en-US" altLang="ja-JP" sz="900" b="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リジジュ内務閣外相、パナガリヤ行政委員会副委員長、タクル最高裁長官、ジャイトリー財務相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馳文部科学大臣</a:t>
                      </a:r>
                      <a:r>
                        <a:rPr lang="ja-JP" altLang="en-US" sz="9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 中谷防衛大臣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31179">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シタラマン商工相、ジャイトリー財務相兼国防相、ジャイトリー財務相兼国防相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安倍元総理大臣</a:t>
                      </a:r>
                      <a:r>
                        <a:rPr lang="ja-JP" altLang="en-US" sz="9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世耕経済産業大臣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3117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モディ首相、スワラージ外務大臣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小野寺防衛大臣</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44249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モディ首相及びジャイシャンカル外相、シン国防相、ヴァルダン保健・家庭福祉相、コヴィンド大統領、プラダ</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ン石油・天然ガス兼鉄鋼相、ジャイシャンカル外相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河野外務大臣、山下法務大臣、茂木外務大臣、梶山経済産業大臣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87696018"/>
                  </a:ext>
                </a:extLst>
              </a:tr>
              <a:tr h="23117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ジャイシャンカル外相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26450559"/>
                  </a:ext>
                </a:extLst>
              </a:tr>
              <a:tr h="3181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モディ首相及びジャイシャンカル外相、ジャイシャンカル外相及びシン国防相、モディ首相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94579110"/>
                  </a:ext>
                </a:extLst>
              </a:tr>
              <a:tr h="5668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ヤーダブ環境・森林・気候変動相、ヴァイシュナウ鉄道相兼通信相兼電子・</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相、シタラマン財務相、マンダビヤ保健・家族福祉相、モディ首相及びジャイシャンカル外相、ゴヤル商工相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0E5A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鈴木財務大臣、林外務大臣、河野デジタル大臣、岸田総理大臣、野村農林水産大臣、永岡文部科学大臣、加藤厚生労働大臣、西村明宏環境大臣</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77688566"/>
                  </a:ext>
                </a:extLst>
              </a:tr>
            </a:tbl>
          </a:graphicData>
        </a:graphic>
      </p:graphicFrame>
      <p:grpSp>
        <p:nvGrpSpPr>
          <p:cNvPr id="18" name="グループ化 17"/>
          <p:cNvGrpSpPr/>
          <p:nvPr/>
        </p:nvGrpSpPr>
        <p:grpSpPr>
          <a:xfrm>
            <a:off x="200025" y="1556792"/>
            <a:ext cx="9505056" cy="286411"/>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5972534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ナレンドラ・モディ・インド首相と安倍元総理は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首脳会談後の共同声明においては、医療･保健分野の具体的なプロジェクトにも言及されている。</a:t>
            </a:r>
          </a:p>
        </p:txBody>
      </p:sp>
      <p:grpSp>
        <p:nvGrpSpPr>
          <p:cNvPr id="8" name="グループ化 7"/>
          <p:cNvGrpSpPr/>
          <p:nvPr/>
        </p:nvGrpSpPr>
        <p:grpSpPr>
          <a:xfrm>
            <a:off x="225873" y="2278894"/>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モディ首相と安倍元総理との間での首脳会談（</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520955" y="1710018"/>
            <a:ext cx="546237" cy="1925320"/>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44204" h="1615473">
                <a:moveTo>
                  <a:pt x="718018" y="0"/>
                </a:moveTo>
                <a:lnTo>
                  <a:pt x="4605" y="1011340"/>
                </a:lnTo>
                <a:cubicBezTo>
                  <a:pt x="15332" y="1277714"/>
                  <a:pt x="-7814" y="1264607"/>
                  <a:pt x="2913" y="1530981"/>
                </a:cubicBezTo>
                <a:cubicBezTo>
                  <a:pt x="24392" y="1562776"/>
                  <a:pt x="709015" y="1560549"/>
                  <a:pt x="744204"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2050501"/>
            <a:ext cx="4759241" cy="159224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双方は、日本の厚生労働省とインドの保健・家族福祉省との間の医療・保健分野における協力に関する覚書の署名を歓迎した。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）と大阪大学との医療機器に関する共同研究・開発の新たなイニシアティブを通じ、インドのニーズを満たす医療機器開発の強化への期待を表明した。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双方は、また、インドにおけるがん診断・治療センターの設立に関する日本企業とインドの病院との協力枠組みの下でのビジネス促進の最近の進展に満足感を持って留意した。</a:t>
            </a:r>
          </a:p>
        </p:txBody>
      </p:sp>
      <p:sp>
        <p:nvSpPr>
          <p:cNvPr id="14" name="円/楕円 13"/>
          <p:cNvSpPr/>
          <p:nvPr/>
        </p:nvSpPr>
        <p:spPr>
          <a:xfrm>
            <a:off x="5162314" y="212251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55455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310510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70080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日インド特別戦略的グローバル・パートナーシップのための東京宣言</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sp>
        <p:nvSpPr>
          <p:cNvPr id="25" name="フリーフォーム 24"/>
          <p:cNvSpPr/>
          <p:nvPr/>
        </p:nvSpPr>
        <p:spPr>
          <a:xfrm>
            <a:off x="4499930" y="3899888"/>
            <a:ext cx="620602" cy="271301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lnTo>
                  <a:pt x="0" y="853733"/>
                </a:lnTo>
                <a:cubicBezTo>
                  <a:pt x="10727" y="1120107"/>
                  <a:pt x="-2990" y="1124921"/>
                  <a:pt x="7737" y="1391295"/>
                </a:cubicBezTo>
                <a:cubicBezTo>
                  <a:pt x="29216" y="1423090"/>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26" name="片側の 2 つの角を丸めた四角形 25"/>
          <p:cNvSpPr/>
          <p:nvPr/>
        </p:nvSpPr>
        <p:spPr>
          <a:xfrm>
            <a:off x="5018293" y="4210741"/>
            <a:ext cx="4759241" cy="24105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月，保健・医療分野に関する協力覚書に基づき，第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回保健・医療協力に関する合同作業部会が開催され，両国間における医薬品セクターのビジネスパートナーシップとして，具体的プロジェクトの早期実施に対する両国の希望を表明した。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月，医薬品規制対話・協力枠組みが署名され，両国は，インドの規制当局の能力構築を含む協力に対する両国の期待を表明した。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両国は，インドの医療ニーズに即した大阪大学と全インド医科大学（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）との間における共同研究及び医療機器開発の顕著な進展を歓迎した。インド側は，</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NEDO</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が日立と提携して，グリーン</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プロジェクトに支援することに対する期待を表明した。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両国は，日本政府が目指す日本におけるジェネリック医薬品の定量目標が，インドと日本の製薬会社間の協力のための絶好の機会になることに留意した。</a:t>
            </a:r>
          </a:p>
        </p:txBody>
      </p:sp>
      <p:sp>
        <p:nvSpPr>
          <p:cNvPr id="27" name="円/楕円 26"/>
          <p:cNvSpPr/>
          <p:nvPr/>
        </p:nvSpPr>
        <p:spPr>
          <a:xfrm>
            <a:off x="5162312" y="435475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5162312" y="50748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円/楕円 28"/>
          <p:cNvSpPr/>
          <p:nvPr/>
        </p:nvSpPr>
        <p:spPr>
          <a:xfrm>
            <a:off x="5162312" y="548136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5162312" y="62140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片側の 2 つの角を丸めた四角形 30"/>
          <p:cNvSpPr/>
          <p:nvPr/>
        </p:nvSpPr>
        <p:spPr>
          <a:xfrm>
            <a:off x="5018293" y="3861048"/>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特別戦略的グローバル・パートナーシップ，インド太平洋地域と世界の平和と繁栄のための協働</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graphicFrame>
        <p:nvGraphicFramePr>
          <p:cNvPr id="7" name="表 6"/>
          <p:cNvGraphicFramePr>
            <a:graphicFrameLocks noGrp="1"/>
          </p:cNvGraphicFramePr>
          <p:nvPr/>
        </p:nvGraphicFramePr>
        <p:xfrm>
          <a:off x="200472" y="2675522"/>
          <a:ext cx="4320480" cy="3319272"/>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14493">
                  <a:extLst>
                    <a:ext uri="{9D8B030D-6E8A-4147-A177-3AD203B41FA5}">
                      <a16:colId xmlns:a16="http://schemas.microsoft.com/office/drawing/2014/main" val="20001"/>
                    </a:ext>
                  </a:extLst>
                </a:gridCol>
                <a:gridCol w="1167538">
                  <a:extLst>
                    <a:ext uri="{9D8B030D-6E8A-4147-A177-3AD203B41FA5}">
                      <a16:colId xmlns:a16="http://schemas.microsoft.com/office/drawing/2014/main" val="20002"/>
                    </a:ext>
                  </a:extLst>
                </a:gridCol>
                <a:gridCol w="2150728">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「日インド特別戦略的グローバル・パートナーシップのための東京宣言」と題する共同声明に署名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t>G20</a:t>
                      </a:r>
                      <a:r>
                        <a:rPr lang="ja-JP" altLang="en-US" sz="1000" dirty="0"/>
                        <a:t>首脳会議出席のため訪問中の豪州ブリスベン</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首脳会談出席のため訪問中のマレーシア・クアラルンプール</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3034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COP21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出席のため訪問中のパリ</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r h="62164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ニューデリー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000" dirty="0"/>
                        <a:t>「日印新時代」の道しる</a:t>
                      </a:r>
                      <a:r>
                        <a:rPr lang="ja-JP" altLang="en-US" sz="1000" dirty="0" err="1"/>
                        <a:t>べ</a:t>
                      </a:r>
                      <a:r>
                        <a:rPr lang="ja-JP" altLang="en-US" sz="1000" dirty="0"/>
                        <a:t>となる共同声明「日印ビジョン</a:t>
                      </a:r>
                      <a:r>
                        <a:rPr lang="en-US" altLang="ja-JP" sz="1000" dirty="0"/>
                        <a:t>2025 </a:t>
                      </a:r>
                      <a:r>
                        <a:rPr lang="ja-JP" altLang="en-US" sz="1000" dirty="0"/>
                        <a:t>特別戦略的グローバル・パートナーシップ，インド太平洋地域と世界の平和と繁栄のための協働」に署名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10829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grpSp>
        <p:nvGrpSpPr>
          <p:cNvPr id="8" name="グループ化 7"/>
          <p:cNvGrpSpPr/>
          <p:nvPr/>
        </p:nvGrpSpPr>
        <p:grpSpPr>
          <a:xfrm>
            <a:off x="225873" y="1124744"/>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モディ首相と安倍元総理との間での首脳会談（</a:t>
              </a:r>
              <a:r>
                <a:rPr lang="en-US" altLang="ja-JP" sz="1400" dirty="0">
                  <a:solidFill>
                    <a:srgbClr val="000000"/>
                  </a:solidFill>
                  <a:latin typeface="Arial Black" pitchFamily="34" charset="0"/>
                  <a:ea typeface="HGP創英角ｺﾞｼｯｸUB" pitchFamily="50" charset="-128"/>
                </a:rPr>
                <a:t>2/2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495202" y="1349978"/>
            <a:ext cx="571990" cy="2540581"/>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354866 h 1615473"/>
              <a:gd name="connsiteX3" fmla="*/ 744204 w 744204"/>
              <a:gd name="connsiteY3" fmla="*/ 1615473 h 1615473"/>
              <a:gd name="connsiteX0" fmla="*/ 737370 w 763556"/>
              <a:gd name="connsiteY0" fmla="*/ 0 h 1615473"/>
              <a:gd name="connsiteX1" fmla="*/ 0 w 763556"/>
              <a:gd name="connsiteY1" fmla="*/ 1060872 h 1615473"/>
              <a:gd name="connsiteX2" fmla="*/ 22265 w 763556"/>
              <a:gd name="connsiteY2" fmla="*/ 1354866 h 1615473"/>
              <a:gd name="connsiteX3" fmla="*/ 763556 w 763556"/>
              <a:gd name="connsiteY3" fmla="*/ 1615473 h 1615473"/>
              <a:gd name="connsiteX0" fmla="*/ 753105 w 779291"/>
              <a:gd name="connsiteY0" fmla="*/ 0 h 1615473"/>
              <a:gd name="connsiteX1" fmla="*/ 15735 w 779291"/>
              <a:gd name="connsiteY1" fmla="*/ 1060872 h 1615473"/>
              <a:gd name="connsiteX2" fmla="*/ 2063 w 779291"/>
              <a:gd name="connsiteY2" fmla="*/ 1338355 h 1615473"/>
              <a:gd name="connsiteX3" fmla="*/ 779291 w 779291"/>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79291" h="1615473">
                <a:moveTo>
                  <a:pt x="753105" y="0"/>
                </a:moveTo>
                <a:lnTo>
                  <a:pt x="15735" y="1060872"/>
                </a:lnTo>
                <a:cubicBezTo>
                  <a:pt x="26462" y="1327246"/>
                  <a:pt x="-8664" y="1071981"/>
                  <a:pt x="2063" y="1338355"/>
                </a:cubicBezTo>
                <a:cubicBezTo>
                  <a:pt x="23542" y="1370150"/>
                  <a:pt x="744102" y="1560549"/>
                  <a:pt x="779291"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1690461"/>
            <a:ext cx="4759241" cy="2240321"/>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両首脳は，インド政府支援のインド・クオリティ・カウンシルが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月にインド国外で初めて東京で行ったヨガ認定試験に留意した。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月の厚生労働省と中央医薬品基準管理機構間で締結された協力覚書に基づき，「第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回日インド医療製品規制に関するシンポジウム」が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月にニューデリーで開催された。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インド医療評議会（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）と我が国国立感染症研究所（</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NIID</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）の間で，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（薬剤耐性）に関する研究を共同で行うことについて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月に趣意書に署名した。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月，全インド医科大学，大阪大学，大阪私立大学，鳥取大学，我が国国立病院機構災害医療センターの間で，医療機器開発や災害救急医療等の協力プログラムに係る円卓会議を開催した。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5162314" y="181450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24655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279709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34076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“保健”における内容</a:t>
            </a:r>
          </a:p>
        </p:txBody>
      </p:sp>
      <p:graphicFrame>
        <p:nvGraphicFramePr>
          <p:cNvPr id="7" name="表 6"/>
          <p:cNvGraphicFramePr>
            <a:graphicFrameLocks noGrp="1"/>
          </p:cNvGraphicFramePr>
          <p:nvPr>
            <p:extLst>
              <p:ext uri="{D42A27DB-BD31-4B8C-83A1-F6EECF244321}">
                <p14:modId xmlns:p14="http://schemas.microsoft.com/office/powerpoint/2010/main" val="1338841738"/>
              </p:ext>
            </p:extLst>
          </p:nvPr>
        </p:nvGraphicFramePr>
        <p:xfrm>
          <a:off x="200472" y="1521372"/>
          <a:ext cx="4311721" cy="4932428"/>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核セキュリティ・サミット出席のため訪問中のワシントン</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baseline="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関連首脳会議出席のため訪問中のラオス・ビエンチャン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AE4D9"/>
                    </a:solidFill>
                  </a:tcPr>
                </a:tc>
                <a:extLst>
                  <a:ext uri="{0D108BD9-81ED-4DB2-BD59-A6C34878D82A}">
                    <a16:rowId xmlns:a16="http://schemas.microsoft.com/office/drawing/2014/main" val="10003"/>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t>G20</a:t>
                      </a:r>
                      <a:r>
                        <a:rPr lang="ja-JP" altLang="en-US" sz="1000" dirty="0"/>
                        <a:t>出席のため訪問中のドイツ・ハンブルク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algn="ctr" fontAlgn="ctr">
                        <a:spcAft>
                          <a:spcPts val="400"/>
                        </a:spcAft>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t>インド・グジャラート州</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関連首脳会議出席のために訪問中のフィリピン・マニラ</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ctr" fontAlgn="ctr">
                        <a:spcAft>
                          <a:spcPts val="400"/>
                        </a:spcAft>
                      </a:pPr>
                      <a:r>
                        <a:rPr lang="ja-JP" altLang="en-US" sz="1000" dirty="0"/>
                        <a:t>－</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00" dirty="0"/>
                        <a:t>G20</a:t>
                      </a:r>
                      <a:r>
                        <a:rPr lang="ja-JP" altLang="en-US" sz="1000" dirty="0"/>
                        <a:t>出席のため訪問中のアルゼンチン・ブエノスアイレス</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トランプ米国大統領、モディ・インド首相と初の日米印首脳会合を実施</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4" name="円/楕円 23"/>
          <p:cNvSpPr/>
          <p:nvPr/>
        </p:nvSpPr>
        <p:spPr>
          <a:xfrm>
            <a:off x="5162314" y="336663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25"/>
          <p:cNvSpPr/>
          <p:nvPr/>
        </p:nvSpPr>
        <p:spPr>
          <a:xfrm>
            <a:off x="5018293" y="4354757"/>
            <a:ext cx="4759241" cy="22746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両首脳は，発展及び社会的課題の両方に対処する科学技術の重要な役割を認識し，</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IoT</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海洋科学，生物科学，遺伝学，細胞技術，理論生物学，重粒子線がん治療等の分野における二国間協力の発展の重要性を強調した。この観点から，両首脳は，デリーで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月に開催された第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回日・インド科学技術協力合同委員会の開催の成功を歓迎した。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保健分野における進展及び医療機器の開発に関する両国の医療専門家による合同の努力を，満足の意をもって留意した。また，両首脳は，日本におけるジェネリック医薬品の数量シェアに関する目標を踏まえ，インドと日本の製薬会社間との協力の機会について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モディ首相は，日本における国際ヨガデーを祝賀することへの増大する関心を歓迎し，特に，</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月に，初となる，ヨガを推進するための議員連盟が立ち上げられたことを歓迎した。 </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円/楕円 26"/>
          <p:cNvSpPr/>
          <p:nvPr/>
        </p:nvSpPr>
        <p:spPr>
          <a:xfrm>
            <a:off x="5162312" y="449877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27"/>
          <p:cNvSpPr/>
          <p:nvPr/>
        </p:nvSpPr>
        <p:spPr>
          <a:xfrm>
            <a:off x="5162312" y="54452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28"/>
          <p:cNvSpPr/>
          <p:nvPr/>
        </p:nvSpPr>
        <p:spPr>
          <a:xfrm>
            <a:off x="5162312" y="6211790"/>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片側の 2 つの角を丸めた四角形 30"/>
          <p:cNvSpPr/>
          <p:nvPr/>
        </p:nvSpPr>
        <p:spPr>
          <a:xfrm>
            <a:off x="5018293" y="4005064"/>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の“医療・保健”における内容</a:t>
            </a:r>
          </a:p>
        </p:txBody>
      </p:sp>
      <p:sp>
        <p:nvSpPr>
          <p:cNvPr id="28" name="Rectangle 27"/>
          <p:cNvSpPr/>
          <p:nvPr/>
        </p:nvSpPr>
        <p:spPr>
          <a:xfrm>
            <a:off x="4520951" y="4068377"/>
            <a:ext cx="497341" cy="564707"/>
          </a:xfrm>
          <a:prstGeom prst="rect">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ight Triangle 28"/>
          <p:cNvSpPr/>
          <p:nvPr/>
        </p:nvSpPr>
        <p:spPr>
          <a:xfrm rot="10800000">
            <a:off x="4520947" y="4633084"/>
            <a:ext cx="497341" cy="1921772"/>
          </a:xfrm>
          <a:prstGeom prst="rtTriangle">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936387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1/4</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「医療国際化事業」や「官民ミッション」を実施している。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2036076"/>
          <a:ext cx="9504000" cy="358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がん総合診断・治療センター</a:t>
                      </a:r>
                      <a:endParaRPr lang="ja-JP"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日立製作所</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インドのがん疾病状況調査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簡易実証事業（育成プログラム、国内トレーニング、提供サービスの実現可能性の検証など）</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出資方法と利益配分の方法、ＳＰＣ設立準備及び設立形態の検討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日本式医療の受容性確認を行うため、内視鏡や超音波等のトレーニングを行った結果、日本のよい医療を受入れる素地があることが判明した。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日本への研修招聘によって、低侵襲手術への認知や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QOL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への意識付けなどを行い、日本式医療への高い期待を引き出すことが出来た。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日本式がん診療の拠点化に向けて、現地医療機関と病院設置計画、人員計画、売上計画、機器導入計画等の事業計画について詳細な協議を行い、事業の加速化を推進した。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家庭用簡易型医療機器普及促進</a:t>
                      </a:r>
                      <a:endParaRPr lang="zh-TW"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タニタ</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タニタ健康プロジェクトの実証内容、現地協力体制の調整</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団体を対象とした実証実験の実施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導入条件・料金体系の考察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データ送受信に関する法規制調査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現地パートナー・国内パートナーの選定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割が「健康を気にするようになった」という実証調査協力先もあり、インドでもタニタ健康プロジェクトが有用であることが明らかになった。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タニタ健康プロジェクトを提供する価格帯については、日本と同程度で受け入れられる可能性があることがわかった。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タニタ健康プロジェクトのプラットフォームを活用し、タニタとともにインドでの事業展開を推進できそうな企業が見つかった。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63867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2/4</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04740"/>
          <a:ext cx="9504000" cy="3824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日本製医療機器メンテナンス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鴻池運輸</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医療機器市場調査（中古市場含む）</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病院ニーズ・課題調査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メーカ・流通実態調査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情報交換セミナー開催（日印両国）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メンテナンス人材教育実態調査・分析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世界的に見て中古品の流通は拡大基調であり、特にインドは最有力市場。欧米系メーカは自社中古品の再生プログラムを開発・提供しており、病院の囲い込みの動きが盛ん。主流は治療系よりも診断系機器。</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海外からの輸入に関しては比較的法規制は緩やか、中古も含む医療機器の輸出拡大は十分に可能。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とされる零細中間流通業者が生み出す複雑な流通構造に加えて、現地代理店におけるメンテナンス技術者が質・量ともに不足しており、日系メーカの進出拡大の阻害要因になっている。物流インフラも脆弱。</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民間ハイエンド病院と公立病院の医療現場管理レベルにおける格差は歴然。医師とコ・メディカルの待遇格差、チーム医療体制の弱さも散見される。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医療機器の保守・メンテナンスサービス機能も脆弱で、メーカのアフターサービスに大きく依存している。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透析治療や母子医療に関する現地ニーズが高まっており、透析クリニックの新規開設や妊産婦の施設分娩の動きが盛んであることも判明。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インド連邦政府やパンジャブ州政府の高官、現地病院・クリニックや医療学会におけるキーマンとの人脈も開拓・獲得した。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73964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3/4</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12776"/>
          <a:ext cx="9504000" cy="522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高度放射線医療支援ネットワーク</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三菱重工</a:t>
                      </a:r>
                      <a:r>
                        <a:rPr kumimoji="1" lang="ja-JP" altLang="en-US" sz="1000" kern="1200" dirty="0">
                          <a:solidFill>
                            <a:schemeClr val="dk1"/>
                          </a:solidFill>
                          <a:latin typeface="+mn-lt"/>
                          <a:ea typeface="+mn-ea"/>
                          <a:cs typeface="+mn-cs"/>
                        </a:rPr>
                        <a:t>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社会風土、医療環境、関連規制、</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インフラ等、事業環境調査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現地調査および放射線医療関係者研修ガイダンス</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放射線医療関係者招聘研修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高度放射線医療支援ネットワーク構想策定、合意形成</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インドでは、政策としてがん医療関連の設備投資が進行中であり、複数の病院で新病院設立や放射線治療装置導入を計画していることがわかった。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次医療機関では、放射線治療に関する設備、人員配置とも充実し、高度な放射線治療を提供していること、および放射線治療の実施割合が増加していることが確認できた。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放射線医師、医学物理士を招聘し、日本式高度放射線治療に関する研修を実施することで、研修者が十分な実施能力を有すること等が確認できた。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日本式高度放射線治療の導入段階に応じ、初期、導入期、普及期の支援メニューと体制を計画した。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簡易検査サービス・機器プロモーション拠点化</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ケアプロ</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日本式セルフ健康チェック事業の拠点設立／セルフ健康チェックサービスの事業化</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日本式医療機器のプロモーションに関する実証調査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日本式予防医療のプロモーションと予防医療研修プログラムの実施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ケアプロの現地法人をバンガロール（国土の南部に位置するインド第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の都市）に設立。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サービスの事業化に着手。インドの文化的背景・風土、医療機関で使用されている各検査の基準値に合わせるローカライズを実施した上で、①企業出張型、②市内出張型、③病院出張型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つの事業モデルの実証調査を実施。それぞれにおいて有用性と課題を確認した。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インド商工会議所主催のシンポジウムで講演を行い、日本式予防医療に関する認知度向上に努めた。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セルフ健康チェックサービスで使用している医療機器等のプロモーションを行い、個人向け医療機器や健康関連製品の購買を促進するための実証調査を実施。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当事業に関わるインド人を日本に招聘。日本式予防医療の理念・現場・実態等を視察・理解してもらい、インドでの事業推進につなげることを目的とした研修プログラムを受けてもらった。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6777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9454772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4/4</a:t>
            </a:r>
            <a:r>
              <a:rPr lang="ja-JP" altLang="en-US" dirty="0"/>
              <a:t>）</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ホームページ、ほか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472" y="1701676"/>
          <a:ext cx="9505056" cy="20514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インドの医療関係者</a:t>
                      </a:r>
                      <a:r>
                        <a:rPr lang="en-US" altLang="ja-JP" sz="1000" dirty="0"/>
                        <a:t>4</a:t>
                      </a:r>
                      <a:r>
                        <a:rPr lang="ja-JP" altLang="en-US" sz="1000" dirty="0"/>
                        <a:t>社</a:t>
                      </a:r>
                      <a:endParaRPr lang="en-US" altLang="ja-JP" sz="1000" dirty="0"/>
                    </a:p>
                    <a:p>
                      <a:pPr fontAlgn="ctr">
                        <a:spcAft>
                          <a:spcPts val="400"/>
                        </a:spcAft>
                      </a:pPr>
                      <a:r>
                        <a:rPr lang="ja-JP" altLang="en-US" sz="1000" dirty="0"/>
                        <a:t>日本の医療関連企業</a:t>
                      </a:r>
                      <a:r>
                        <a:rPr lang="en-US" altLang="ja-JP" sz="1000" dirty="0"/>
                        <a:t>8</a:t>
                      </a:r>
                      <a:r>
                        <a:rPr lang="ja-JP" altLang="en-US" sz="1000" dirty="0"/>
                        <a:t>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シバル通信</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担当大臣によるスピーチ</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茂木経済産業大臣によるスピーチ</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ヘルスケアシンポジウム「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医療機関訪問</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r>
                        <a:rPr kumimoji="1" lang="zh-CN" altLang="en-US" sz="1000" kern="1200" spc="-30" baseline="0" dirty="0">
                          <a:solidFill>
                            <a:schemeClr val="dk1"/>
                          </a:solidFill>
                          <a:latin typeface="+mn-lt"/>
                          <a:ea typeface="+mn-ea"/>
                          <a:cs typeface="+mn-cs"/>
                        </a:rPr>
                        <a:t>京都大学大学院医学研究科</a:t>
                      </a:r>
                      <a:r>
                        <a:rPr kumimoji="1" lang="ja-JP" altLang="en-US" sz="1000" kern="1200" spc="-30" baseline="0" dirty="0">
                          <a:solidFill>
                            <a:schemeClr val="dk1"/>
                          </a:solidFill>
                          <a:latin typeface="+mn-lt"/>
                          <a:ea typeface="+mn-ea"/>
                          <a:cs typeface="+mn-cs"/>
                        </a:rPr>
                        <a:t>　</a:t>
                      </a:r>
                      <a:r>
                        <a:rPr kumimoji="1" lang="zh-TW" altLang="en-US" sz="1000" kern="1200" spc="-30" baseline="0" dirty="0">
                          <a:solidFill>
                            <a:schemeClr val="dk1"/>
                          </a:solidFill>
                          <a:latin typeface="+mn-lt"/>
                          <a:ea typeface="+mn-ea"/>
                          <a:cs typeface="+mn-cs"/>
                        </a:rPr>
                        <a:t>平岡真寛 教授</a:t>
                      </a:r>
                      <a:endParaRPr kumimoji="1" lang="en-US" altLang="zh-TW" sz="1000" kern="1200" spc="-30" baseline="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a:t>
                      </a:r>
                      <a:r>
                        <a:rPr lang="ja-JP" altLang="en-US" sz="1000" dirty="0"/>
                        <a:t>日本の最新がん診断・治療</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がん研究会 経営企画本部 　</a:t>
                      </a:r>
                      <a:r>
                        <a:rPr kumimoji="1" lang="zh-TW" altLang="en-US" sz="1000" kern="1200" dirty="0">
                          <a:solidFill>
                            <a:schemeClr val="dk1"/>
                          </a:solidFill>
                          <a:latin typeface="+mn-lt"/>
                          <a:ea typeface="+mn-ea"/>
                          <a:cs typeface="+mn-cs"/>
                        </a:rPr>
                        <a:t>太田隆博 常務理事</a:t>
                      </a:r>
                      <a:endParaRPr kumimoji="1" lang="en-US" altLang="ja-JP" sz="1000" kern="120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「日本のがん専門病院としての病院経営」</a:t>
                      </a:r>
                      <a:endParaRPr kumimoji="1" lang="zh-TW"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0" name="Rectangle 6"/>
          <p:cNvSpPr>
            <a:spLocks noChangeArrowheads="1"/>
          </p:cNvSpPr>
          <p:nvPr/>
        </p:nvSpPr>
        <p:spPr bwMode="auto">
          <a:xfrm>
            <a:off x="200472" y="13406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11"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インド</a:t>
            </a:r>
            <a:r>
              <a:rPr lang="ja-JP" altLang="en-US" sz="800" b="0" dirty="0"/>
              <a:t>）」（</a:t>
            </a:r>
            <a:r>
              <a:rPr lang="en-US" altLang="ja-JP" sz="800" b="0" dirty="0"/>
              <a:t>2013</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5639335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nvGraphicFramePr>
        <p:xfrm>
          <a:off x="200472" y="1737892"/>
          <a:ext cx="9505056" cy="48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アイスバッテリー・システムによるメディカル・コールド・チェーン強化</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アイ・ティ・イー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アイスバッテリー・システム導入に関する調査。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の間で自由に温度設定でき、その温度を最長で</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まで維持できる「アイスバッテリーシステム」をインドの病院、保健所、血液銀行を対象に導入し、都市部から地方の医療機関にワクチンや血液を供給するメディカル・コールド・チェーンの整備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高性能定温輸送容器によるワクチン及び臨床検体・治験検体の輸送品質改善に関わる調査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スギヤマゲン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ワクチン及び臨床検体、治験検体の輸送品質改善に関する調査。主要都市において高性能定温輸送容器を紹介し、ワクチンや検体等の効果的かつ効率的な定温輸送体制の構築を目指す。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Rectangle 6"/>
          <p:cNvSpPr>
            <a:spLocks noChangeArrowheads="1"/>
          </p:cNvSpPr>
          <p:nvPr/>
        </p:nvSpPr>
        <p:spPr bwMode="auto">
          <a:xfrm>
            <a:off x="200472" y="13778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2367163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厚生労働省とインド保健省の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222801" y="2133597"/>
            <a:ext cx="732705" cy="358931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824534" cy="3182738"/>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人材開発（医師・看護師・公衆衛生専門職などの訓練プログラムなど）</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ユニバーサル・ヘルス・カバレッジを目指した医療財政（公的医療保険システムについての経験の共有による）</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医療サービスの提供内容（ケアの質の向上のための専門知識の交換を含む）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医療制度の管理（病院・保健所管理のノウハウの共有を含む）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医療情報システム（遠隔医療や電子カルテシステムに関する経験と技術の共有を含む）</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医薬品および医療機器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疾病調査</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相互に合意したその他の分野</a:t>
            </a:r>
          </a:p>
          <a:p>
            <a:pPr marL="269875" algn="just">
              <a:lnSpc>
                <a:spcPct val="114000"/>
              </a:lnSpc>
              <a:spcAft>
                <a:spcPts val="400"/>
              </a:spcAft>
              <a:buClr>
                <a:srgbClr val="868686"/>
              </a:buClr>
              <a:buSzPct val="90000"/>
            </a:pP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34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48031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9097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MOC</a:t>
              </a: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824534"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9</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415259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5812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83647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508958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532561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555337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5718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731535326"/>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664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日本国法務省・外務省・厚生労働省とインド技能開発・起業促進省との間の技能実習に関する協力覚書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技能開発・起業促進省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インド側が認定した送出機関及び認定を取り消した送出機関を日本で公表し、インド側が認定した送出機関からの技能実習生のみを受け入れる。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監理団体・実習実施者に対して、許認可の取消や改善命令を行った場合は、その結果をインド側に通知する。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84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日本国内閣官房健康・医療戦略室及び日本国厚生労働省とインド共和国保健家族福祉省との間のヘルスケアと健康分野における協力覚書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保健家族福祉省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政府が推進しているアユシュマン・バラット・プログラムを始めとするヘルスケアに関する取組と日本政府が推進しているアジア健康構想を通じ、日印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救急医療分野における人材交流</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介護技能実習の円滑な実施</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インドにおけるヘルスケア物流システムの高度化</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9034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2013</a:t>
            </a:r>
            <a:r>
              <a:rPr lang="ja-JP" altLang="en-US" dirty="0"/>
              <a:t>年</a:t>
            </a:r>
            <a:r>
              <a:rPr lang="en-US" altLang="ja-JP" dirty="0"/>
              <a:t>8</a:t>
            </a:r>
            <a:r>
              <a:rPr lang="ja-JP" altLang="en-US" dirty="0"/>
              <a:t>月、約</a:t>
            </a:r>
            <a:r>
              <a:rPr lang="en-US" altLang="ja-JP" dirty="0"/>
              <a:t>60</a:t>
            </a:r>
            <a:r>
              <a:rPr lang="ja-JP" altLang="en-US" dirty="0"/>
              <a:t>年ぶりに全面改正され、新会社法（</a:t>
            </a:r>
            <a:r>
              <a:rPr lang="en-US" altLang="ja-JP" dirty="0"/>
              <a:t>Companies Act, 2013</a:t>
            </a:r>
            <a:r>
              <a:rPr lang="ja-JP" altLang="en-US" dirty="0"/>
              <a:t>）として成立。その後、いくつか改正されている。</a:t>
            </a:r>
            <a:endParaRPr lang="en-US" altLang="ja-JP" dirty="0"/>
          </a:p>
        </p:txBody>
      </p:sp>
      <p:grpSp>
        <p:nvGrpSpPr>
          <p:cNvPr id="6" name="グループ化 7"/>
          <p:cNvGrpSpPr/>
          <p:nvPr/>
        </p:nvGrpSpPr>
        <p:grpSpPr>
          <a:xfrm>
            <a:off x="199708" y="1628800"/>
            <a:ext cx="9468000" cy="288032"/>
            <a:chOff x="4944173" y="2157678"/>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事業拠点の形態別の概要と規制内容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460533646"/>
              </p:ext>
            </p:extLst>
          </p:nvPr>
        </p:nvGraphicFramePr>
        <p:xfrm>
          <a:off x="200472" y="1944968"/>
          <a:ext cx="9468983" cy="467640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520279">
                  <a:extLst>
                    <a:ext uri="{9D8B030D-6E8A-4147-A177-3AD203B41FA5}">
                      <a16:colId xmlns:a16="http://schemas.microsoft.com/office/drawing/2014/main" val="20003"/>
                    </a:ext>
                  </a:extLst>
                </a:gridCol>
                <a:gridCol w="2808312">
                  <a:extLst>
                    <a:ext uri="{9D8B030D-6E8A-4147-A177-3AD203B41FA5}">
                      <a16:colId xmlns:a16="http://schemas.microsoft.com/office/drawing/2014/main" val="20004"/>
                    </a:ext>
                  </a:extLst>
                </a:gridCol>
              </a:tblGrid>
              <a:tr h="216000">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拠点の種類</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規制事項</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設立許可</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2">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現地法人</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Company</a:t>
                      </a: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公開</a:t>
                      </a:r>
                      <a:b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7</a:t>
                      </a:r>
                      <a:r>
                        <a:rPr lang="ja-JP" altLang="en-US" sz="900" dirty="0">
                          <a:solidFill>
                            <a:schemeClr val="tx1"/>
                          </a:solidFill>
                        </a:rPr>
                        <a:t>人以上、取締役は</a:t>
                      </a:r>
                      <a:r>
                        <a:rPr lang="en-US" altLang="ja-JP" sz="900" dirty="0">
                          <a:solidFill>
                            <a:schemeClr val="tx1"/>
                          </a:solidFill>
                        </a:rPr>
                        <a:t>3</a:t>
                      </a:r>
                      <a:r>
                        <a:rPr lang="ja-JP" altLang="en-US" sz="900" dirty="0">
                          <a:solidFill>
                            <a:schemeClr val="tx1"/>
                          </a:solidFill>
                        </a:rPr>
                        <a:t>人以上必要である。その取締役</a:t>
                      </a:r>
                      <a:r>
                        <a:rPr lang="en-US" altLang="ja-JP" sz="900" dirty="0">
                          <a:solidFill>
                            <a:schemeClr val="tx1"/>
                          </a:solidFill>
                        </a:rPr>
                        <a:t>3</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一定の規模以上の公開（有限責任）会社については、独立取締役、女性取締役、監査委員会、重要な管理職等の設置が要求される。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国内での会社の設立手続きは、外資による法人設立を含め、基本的には、</a:t>
                      </a:r>
                      <a:r>
                        <a:rPr lang="en-US" altLang="ja-JP" sz="900" dirty="0">
                          <a:solidFill>
                            <a:schemeClr val="tx1"/>
                          </a:solidFill>
                        </a:rPr>
                        <a:t>2013</a:t>
                      </a:r>
                      <a:r>
                        <a:rPr lang="ja-JP" altLang="en-US" sz="900" dirty="0">
                          <a:solidFill>
                            <a:schemeClr val="tx1"/>
                          </a:solidFill>
                        </a:rPr>
                        <a:t>年会社法（</a:t>
                      </a:r>
                      <a:r>
                        <a:rPr lang="en-US" altLang="ja-JP" sz="900" dirty="0">
                          <a:solidFill>
                            <a:schemeClr val="tx1"/>
                          </a:solidFill>
                        </a:rPr>
                        <a:t>Companies Act, 2013</a:t>
                      </a:r>
                      <a:r>
                        <a:rPr lang="ja-JP" altLang="en-US" sz="900" dirty="0">
                          <a:solidFill>
                            <a:schemeClr val="tx1"/>
                          </a:solidFill>
                        </a:rPr>
                        <a:t>）で示された規定（既に部分施行が始まっている）に従う必要がある。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spcAft>
                          <a:spcPts val="0"/>
                        </a:spcAft>
                        <a:buClr>
                          <a:srgbClr val="3D6AA7"/>
                        </a:buClr>
                        <a:buFont typeface="Wingdings" panose="05000000000000000000" pitchFamily="2" charset="2"/>
                        <a:buChar char="l"/>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設立に向けては、</a:t>
                      </a:r>
                      <a:r>
                        <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段階の手続きが必要になる。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271463" indent="-180975" algn="l" fontAlgn="ctr" hangingPunct="0">
                        <a:spcAft>
                          <a:spcPts val="0"/>
                        </a:spcAft>
                        <a:buClr>
                          <a:srgbClr val="3D6AA7"/>
                        </a:buClr>
                        <a:buFont typeface="Arial" panose="020B0604020202020204" pitchFamily="34" charset="0"/>
                        <a:buChar char="•"/>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会社名の承認→会社設立証明書→事業開始（企業登録局への住所登録等）の取得</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76000">
                <a:tc vMerge="1">
                  <a:txBody>
                    <a:bodyPr/>
                    <a:lstStyle/>
                    <a:p>
                      <a:endParaRPr kumimoji="1" lang="ja-JP" altLang="en-US"/>
                    </a:p>
                  </a:txBody>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非公開</a:t>
                      </a:r>
                      <a:endPar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2</a:t>
                      </a:r>
                      <a:r>
                        <a:rPr lang="ja-JP" altLang="en-US" sz="900" dirty="0">
                          <a:solidFill>
                            <a:schemeClr val="tx1"/>
                          </a:solidFill>
                        </a:rPr>
                        <a:t>人以上、取締役は</a:t>
                      </a:r>
                      <a:r>
                        <a:rPr lang="en-US" altLang="ja-JP" sz="900" dirty="0">
                          <a:solidFill>
                            <a:schemeClr val="tx1"/>
                          </a:solidFill>
                        </a:rPr>
                        <a:t>2</a:t>
                      </a:r>
                      <a:r>
                        <a:rPr lang="ja-JP" altLang="en-US" sz="900" dirty="0">
                          <a:solidFill>
                            <a:schemeClr val="tx1"/>
                          </a:solidFill>
                        </a:rPr>
                        <a:t>人以上必要である。その取締役</a:t>
                      </a:r>
                      <a:r>
                        <a:rPr lang="en-US" altLang="ja-JP" sz="900" dirty="0">
                          <a:solidFill>
                            <a:schemeClr val="tx1"/>
                          </a:solidFill>
                        </a:rPr>
                        <a:t>2</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一定条件のもと、「みなし公開会社」と規定される場合は、公開会社に求められるコンプライアンスと、ほぼ同様のそれが求められる。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171450" indent="-171450" algn="l" fontAlgn="ctr" hangingPunct="0">
                        <a:spcAft>
                          <a:spcPts val="0"/>
                        </a:spcAft>
                        <a:buClr>
                          <a:srgbClr val="3D6AA7"/>
                        </a:buClr>
                        <a:buFont typeface="Wingdings" panose="05000000000000000000" pitchFamily="2" charset="2"/>
                        <a:buChar char="l"/>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48000">
                <a:tc gridSpan="2">
                  <a:txBody>
                    <a:bodyPr/>
                    <a:lstStyle/>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駐在員事務所</a:t>
                      </a:r>
                      <a:endPar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Liaison</a:t>
                      </a:r>
                      <a:r>
                        <a:rPr lang="en-US" altLang="zh-TW" sz="1100" b="1" kern="10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ビジネス環境や投資環境を理解することを目的に設立され、インド国外の本社と現地の顧客を結ぶ連絡拠点として活動する。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営業活動や売買活動といった商業活動は一切禁止されている。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駐在員事務所の経費は</a:t>
                      </a:r>
                      <a:r>
                        <a:rPr lang="ja-JP" altLang="en-US" sz="900" dirty="0">
                          <a:solidFill>
                            <a:schemeClr val="tx1"/>
                          </a:solidFill>
                        </a:rPr>
                        <a:t>インド国外の本社からインド国内への外国為替送金によってすべて賄わなければならない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％まで認められている分野の場合には、承認取引銀行（</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承認は、通常</a:t>
                      </a:r>
                      <a:r>
                        <a:rPr lang="en-US" altLang="ja-JP" sz="900" dirty="0">
                          <a:solidFill>
                            <a:schemeClr val="tx1"/>
                          </a:solidFill>
                        </a:rPr>
                        <a:t>3</a:t>
                      </a:r>
                      <a:r>
                        <a:rPr lang="ja-JP" altLang="en-US" sz="900" dirty="0">
                          <a:solidFill>
                            <a:schemeClr val="tx1"/>
                          </a:solidFill>
                        </a:rPr>
                        <a:t>年間で、</a:t>
                      </a:r>
                      <a:r>
                        <a:rPr lang="en-US" altLang="ja-JP" sz="900" dirty="0">
                          <a:solidFill>
                            <a:schemeClr val="tx1"/>
                          </a:solidFill>
                        </a:rPr>
                        <a:t>3</a:t>
                      </a:r>
                      <a:r>
                        <a:rPr lang="ja-JP" altLang="en-US" sz="900" dirty="0">
                          <a:solidFill>
                            <a:schemeClr val="tx1"/>
                          </a:solidFill>
                        </a:rPr>
                        <a:t>年ごとに更新する必要。</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支店</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Branch</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本社を代理して貿易、または各種サービスの提供等の商取引を行うことを目的に設立される。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支店は、インドで製造・加工活動を行うことができない。</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ただし、</a:t>
                      </a:r>
                      <a:r>
                        <a:rPr kumimoji="1" lang="en-US" altLang="ja-JP" sz="900" kern="1200" dirty="0">
                          <a:solidFill>
                            <a:schemeClr val="tx1"/>
                          </a:solidFill>
                          <a:latin typeface="+mn-lt"/>
                          <a:ea typeface="+mn-ea"/>
                          <a:cs typeface="+mn-cs"/>
                        </a:rPr>
                        <a:t>SEZ</a:t>
                      </a:r>
                      <a:r>
                        <a:rPr kumimoji="1" lang="ja-JP" altLang="en-US" sz="900" kern="1200" dirty="0">
                          <a:solidFill>
                            <a:schemeClr val="tx1"/>
                          </a:solidFill>
                          <a:latin typeface="+mn-lt"/>
                          <a:ea typeface="+mn-ea"/>
                          <a:cs typeface="+mn-cs"/>
                        </a:rPr>
                        <a:t>内に設立する外国企業の支店については、製造・販売活動も認められている。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％まで認められているセクターに該当する場合には、正規の代理人（</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）の事前の承認が必要であり、インドでの事業内容について、承認取引銀行またはインド準備銀行が審査する。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1152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プロジェクト・オフィス</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Project</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通常、プロジェクト・オフィスは、大規模な建設事業、土木工事およびイン フラ整備といった大規模プロジェクトを実施するために設立される。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プロジェクト終了後は、インドから撤退することを前提としている。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インド準備銀行（</a:t>
                      </a:r>
                      <a:r>
                        <a:rPr lang="en-US" altLang="ja-JP" sz="900" dirty="0">
                          <a:solidFill>
                            <a:schemeClr val="tx1"/>
                          </a:solidFill>
                        </a:rPr>
                        <a:t>RBI</a:t>
                      </a:r>
                      <a:r>
                        <a:rPr lang="ja-JP" altLang="en-US" sz="900" dirty="0">
                          <a:solidFill>
                            <a:schemeClr val="tx1"/>
                          </a:solidFill>
                        </a:rPr>
                        <a:t>）が指定する条件を満たす場合、自動認可ルートで認められる。そうでない場合には、インド準備銀行の事前承認が必要となる。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ただし、 ともに、インド国外の本社がインドのパートナーとの間でプロジェクト実施のための契約を締結していなければ、設立の許可は出ない。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93600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有限責任事業組合</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Limited</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Liability partnership</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会社の有限責任性を有しつつ、その構成員により、企業登録局への最低限の報告により、柔軟な事業運営が可能な事業体の設立が可能</a:t>
                      </a:r>
                      <a:endParaRPr kumimoji="1" lang="en-US" altLang="ja-JP" sz="900" kern="1200" dirty="0">
                        <a:solidFill>
                          <a:schemeClr val="tx1"/>
                        </a:solidFill>
                        <a:latin typeface="+mn-lt"/>
                        <a:ea typeface="+mn-ea"/>
                        <a:cs typeface="+mn-cs"/>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配当分配時の法定準備金に制限がなく、配 当分配税も課せられないため、大きな設備投資を必要としない事業形態では、現地法人設立に比べてより効率的な運営が可能。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en-US" altLang="ja-JP" sz="900" dirty="0">
                          <a:solidFill>
                            <a:schemeClr val="tx1"/>
                          </a:solidFill>
                        </a:rPr>
                        <a:t>LLP</a:t>
                      </a:r>
                      <a:r>
                        <a:rPr lang="ja-JP" altLang="en-US" sz="900" dirty="0">
                          <a:solidFill>
                            <a:schemeClr val="tx1"/>
                          </a:solidFill>
                        </a:rPr>
                        <a:t>は対外商業借入れ（</a:t>
                      </a:r>
                      <a:r>
                        <a:rPr lang="en-US" altLang="ja-JP" sz="900" dirty="0">
                          <a:solidFill>
                            <a:schemeClr val="tx1"/>
                          </a:solidFill>
                        </a:rPr>
                        <a:t>ECB</a:t>
                      </a:r>
                      <a:r>
                        <a:rPr lang="ja-JP" altLang="en-US" sz="900" dirty="0">
                          <a:solidFill>
                            <a:schemeClr val="tx1"/>
                          </a:solidFill>
                        </a:rPr>
                        <a:t>）ができない。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外国直接投資（</a:t>
                      </a:r>
                      <a:r>
                        <a:rPr lang="en-US" altLang="ja-JP" sz="900" dirty="0">
                          <a:solidFill>
                            <a:schemeClr val="tx1"/>
                          </a:solidFill>
                        </a:rPr>
                        <a:t>FDI</a:t>
                      </a:r>
                      <a:r>
                        <a:rPr lang="ja-JP" altLang="en-US" sz="900" dirty="0">
                          <a:solidFill>
                            <a:schemeClr val="tx1"/>
                          </a:solidFill>
                        </a:rPr>
                        <a:t>）が自動認可ルートで</a:t>
                      </a:r>
                      <a:r>
                        <a:rPr lang="en-US" altLang="ja-JP" sz="900" dirty="0">
                          <a:solidFill>
                            <a:schemeClr val="tx1"/>
                          </a:solidFill>
                        </a:rPr>
                        <a:t>100</a:t>
                      </a:r>
                      <a:r>
                        <a:rPr lang="ja-JP" altLang="en-US" sz="900" dirty="0">
                          <a:solidFill>
                            <a:schemeClr val="tx1"/>
                          </a:solidFill>
                        </a:rPr>
                        <a:t>％出資まで認められる分野については外国投資促進委員会（</a:t>
                      </a:r>
                      <a:r>
                        <a:rPr lang="en-US" altLang="ja-JP" sz="900" dirty="0">
                          <a:solidFill>
                            <a:schemeClr val="tx1"/>
                          </a:solidFill>
                        </a:rPr>
                        <a:t>FIPB</a:t>
                      </a:r>
                      <a:r>
                        <a:rPr lang="ja-JP" altLang="en-US" sz="900" dirty="0">
                          <a:solidFill>
                            <a:schemeClr val="tx1"/>
                          </a:solidFill>
                        </a:rPr>
                        <a:t>）の事前認可を取得する必要はなく</a:t>
                      </a:r>
                      <a:r>
                        <a:rPr lang="en-US" altLang="ja-JP" sz="900" dirty="0">
                          <a:solidFill>
                            <a:schemeClr val="tx1"/>
                          </a:solidFill>
                        </a:rPr>
                        <a:t>LLP</a:t>
                      </a:r>
                      <a:r>
                        <a:rPr lang="ja-JP" altLang="en-US" sz="900" dirty="0" err="1">
                          <a:solidFill>
                            <a:schemeClr val="tx1"/>
                          </a:solidFill>
                        </a:rPr>
                        <a:t>での進</a:t>
                      </a:r>
                      <a:r>
                        <a:rPr lang="ja-JP" altLang="en-US" sz="900" dirty="0">
                          <a:solidFill>
                            <a:schemeClr val="tx1"/>
                          </a:solidFill>
                        </a:rPr>
                        <a:t>出ができるようになった。</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9190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931832"/>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9" name="Rectangle 6"/>
          <p:cNvSpPr>
            <a:spLocks noChangeArrowheads="1"/>
          </p:cNvSpPr>
          <p:nvPr/>
        </p:nvSpPr>
        <p:spPr bwMode="auto">
          <a:xfrm>
            <a:off x="704528" y="344494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86055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0070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9318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932564"/>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348904"/>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348904"/>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348880"/>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インドを対象と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5038111" y="2395627"/>
            <a:ext cx="1331697" cy="425034"/>
            <a:chOff x="4163270" y="3200558"/>
            <a:chExt cx="1331697" cy="425034"/>
          </a:xfrm>
        </p:grpSpPr>
        <p:sp>
          <p:nvSpPr>
            <p:cNvPr id="32" name="正方形/長方形 31"/>
            <p:cNvSpPr/>
            <p:nvPr/>
          </p:nvSpPr>
          <p:spPr>
            <a:xfrm>
              <a:off x="4327412" y="3271649"/>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163270" y="3200558"/>
              <a:ext cx="192360"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4</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5" name="表 24"/>
          <p:cNvGraphicFramePr>
            <a:graphicFrameLocks noGrp="1"/>
          </p:cNvGraphicFramePr>
          <p:nvPr>
            <p:extLst>
              <p:ext uri="{D42A27DB-BD31-4B8C-83A1-F6EECF244321}">
                <p14:modId xmlns:p14="http://schemas.microsoft.com/office/powerpoint/2010/main" val="1339064905"/>
              </p:ext>
            </p:extLst>
          </p:nvPr>
        </p:nvGraphicFramePr>
        <p:xfrm>
          <a:off x="704528" y="3717240"/>
          <a:ext cx="8496000" cy="2376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360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日産厚生会 玉川病院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）トレーニングプログラムの構築に向けた日印医療人材</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交流事業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大阪市立大学大学院医学研究科</a:t>
                      </a:r>
                      <a:endPar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大阪・デリー救急医療人材育成プロジェクト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鴻池運輸株式会社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インド国における国際検体事業実現に向けた技術研修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4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大阪市立大学大学院医学研究科</a:t>
                      </a:r>
                      <a:endPar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大阪・デリー救急医療人材育成プロジェクト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9271194"/>
                  </a:ext>
                </a:extLst>
              </a:tr>
            </a:tbl>
          </a:graphicData>
        </a:graphic>
      </p:graphicFrame>
    </p:spTree>
    <p:extLst>
      <p:ext uri="{BB962C8B-B14F-4D97-AF65-F5344CB8AC3E}">
        <p14:creationId xmlns:p14="http://schemas.microsoft.com/office/powerpoint/2010/main" val="42125949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国立研究開発法人日本医療研究開発機構（</a:t>
            </a:r>
            <a:r>
              <a:rPr lang="en-US" altLang="ja-JP" sz="800" dirty="0"/>
              <a:t>AMED</a:t>
            </a:r>
            <a:r>
              <a:rPr lang="ja-JP" altLang="en-US" sz="800" dirty="0"/>
              <a:t>）ホームページ、岡山大学インド感染症共同研究センターホームページ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484784"/>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感染症研究国際展開戦略プログラム</a:t>
              </a:r>
            </a:p>
          </p:txBody>
        </p:sp>
      </p:grpSp>
      <p:sp>
        <p:nvSpPr>
          <p:cNvPr id="94" name="正方形/長方形 93"/>
          <p:cNvSpPr/>
          <p:nvPr/>
        </p:nvSpPr>
        <p:spPr>
          <a:xfrm>
            <a:off x="272480" y="1772816"/>
            <a:ext cx="9361040" cy="600164"/>
          </a:xfrm>
          <a:prstGeom prst="rect">
            <a:avLst/>
          </a:prstGeom>
        </p:spPr>
        <p:txBody>
          <a:bodyPr wrap="square">
            <a:spAutoFit/>
          </a:bodyPr>
          <a:lstStyle/>
          <a:p>
            <a:pPr algn="just" fontAlgn="ctr"/>
            <a:r>
              <a:rPr lang="ja-JP" altLang="en-US" sz="1100" dirty="0"/>
              <a:t>岡山大学は「新興・再興感染症研究拠点形成プログラム」に採択され、</a:t>
            </a:r>
            <a:r>
              <a:rPr lang="en-US" altLang="ja-JP" sz="1100" dirty="0"/>
              <a:t>2007</a:t>
            </a:r>
            <a:r>
              <a:rPr lang="ja-JP" altLang="en-US" sz="1100" dirty="0"/>
              <a:t>年にインド感染症共同研究センターを開設。その後、「感染症研究国際ネットワーク推進プログラム」を経て、</a:t>
            </a:r>
            <a:r>
              <a:rPr lang="en-US" altLang="ja-JP" sz="1100" dirty="0"/>
              <a:t>2015</a:t>
            </a:r>
            <a:r>
              <a:rPr lang="ja-JP" altLang="en-US" sz="1100" dirty="0"/>
              <a:t>年度からは、日本医療研究開発機構「感染症研究国際展開</a:t>
            </a:r>
            <a:r>
              <a:rPr lang="ja-JP" altLang="en-US" sz="1100"/>
              <a:t>戦略プログラム」</a:t>
            </a:r>
            <a:r>
              <a:rPr lang="ja-JP" altLang="en-US" sz="1100" dirty="0"/>
              <a:t>に参画している。本プログラムで岡山大学は、研究者</a:t>
            </a:r>
            <a:r>
              <a:rPr lang="en-US" altLang="ja-JP" sz="1100" dirty="0"/>
              <a:t>2</a:t>
            </a:r>
            <a:r>
              <a:rPr lang="ja-JP" altLang="en-US" sz="1100" dirty="0"/>
              <a:t>名と事務職員</a:t>
            </a:r>
            <a:r>
              <a:rPr lang="en-US" altLang="ja-JP" sz="1100" dirty="0"/>
              <a:t>1</a:t>
            </a:r>
            <a:r>
              <a:rPr lang="ja-JP" altLang="en-US" sz="1100" dirty="0"/>
              <a:t>名をインド・コルカタ市に常駐させ、</a:t>
            </a:r>
            <a:r>
              <a:rPr lang="en-US" altLang="ja-JP" sz="1100" dirty="0"/>
              <a:t>『</a:t>
            </a:r>
            <a:r>
              <a:rPr lang="ja-JP" altLang="en-US" sz="1100" dirty="0"/>
              <a:t>インド国を拠点とした下痢症感染症の予防</a:t>
            </a:r>
            <a:r>
              <a:rPr lang="en-US" altLang="ja-JP" sz="1100" dirty="0"/>
              <a:t>-</a:t>
            </a:r>
            <a:r>
              <a:rPr lang="ja-JP" altLang="en-US" sz="1100" dirty="0"/>
              <a:t>診断</a:t>
            </a:r>
            <a:r>
              <a:rPr lang="en-US" altLang="ja-JP" sz="1100" dirty="0"/>
              <a:t>-</a:t>
            </a:r>
            <a:r>
              <a:rPr lang="ja-JP" altLang="en-US" sz="1100" dirty="0"/>
              <a:t>創薬における国際協同研究</a:t>
            </a:r>
            <a:r>
              <a:rPr lang="en-US" altLang="ja-JP" sz="1100" dirty="0"/>
              <a:t>』</a:t>
            </a:r>
            <a:r>
              <a:rPr lang="ja-JP" altLang="en-US" sz="1100" dirty="0"/>
              <a:t>を実施している。</a:t>
            </a:r>
          </a:p>
        </p:txBody>
      </p:sp>
      <p:sp>
        <p:nvSpPr>
          <p:cNvPr id="96" name="テキスト ボックス 9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年度より、「感染症研究国際展開戦略プログラム</a:t>
            </a:r>
            <a:r>
              <a:rPr kumimoji="1"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3" name="テキスト ボックス 252"/>
          <p:cNvSpPr txBox="1"/>
          <p:nvPr/>
        </p:nvSpPr>
        <p:spPr>
          <a:xfrm>
            <a:off x="200472" y="5733256"/>
            <a:ext cx="9504000" cy="528794"/>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国立研究開発法人日本医療研究開発機構の事業（</a:t>
            </a:r>
            <a:r>
              <a:rPr lang="en-US" altLang="ja-JP" dirty="0"/>
              <a:t>2015</a:t>
            </a:r>
            <a:r>
              <a:rPr lang="ja-JP" altLang="en-US" dirty="0"/>
              <a:t>～</a:t>
            </a:r>
            <a:r>
              <a:rPr lang="en-US" altLang="ja-JP" dirty="0"/>
              <a:t>2019</a:t>
            </a:r>
            <a:r>
              <a:rPr lang="ja-JP" altLang="en-US" dirty="0"/>
              <a:t>年度）。アジア・アフリカに整備した海外研究拠点を活用し、各地で蔓延する感染症の病原体に対する疫学研究、診断治療薬等の基礎的研究を推進し、感染制御に向けた予防や診断治療に資する新しい技術の開発、高度専門人材の育成を図る。また、全国の大学・研究機関との共同研究体制を強化するとともに、海外研究拠点における研究課題の重点化及び研究基盤の強化を推進する。本事業は第</a:t>
            </a:r>
            <a:r>
              <a:rPr lang="en-US" altLang="ja-JP" dirty="0"/>
              <a:t>3</a:t>
            </a:r>
            <a:r>
              <a:rPr lang="ja-JP" altLang="en-US" dirty="0"/>
              <a:t>期にあたり、第</a:t>
            </a:r>
            <a:r>
              <a:rPr lang="en-US" altLang="ja-JP" dirty="0"/>
              <a:t>1</a:t>
            </a:r>
            <a:r>
              <a:rPr lang="ja-JP" altLang="en-US" dirty="0"/>
              <a:t>期「新興・再興感染症研究拠点形成プログラム（</a:t>
            </a:r>
            <a:r>
              <a:rPr lang="en-US" altLang="ja-JP" dirty="0"/>
              <a:t>2005</a:t>
            </a:r>
            <a:r>
              <a:rPr lang="ja-JP" altLang="en-US" dirty="0"/>
              <a:t>～</a:t>
            </a:r>
            <a:r>
              <a:rPr lang="en-US" altLang="ja-JP" dirty="0"/>
              <a:t>2009</a:t>
            </a:r>
            <a:r>
              <a:rPr lang="ja-JP" altLang="en-US" dirty="0"/>
              <a:t>年度）」、第</a:t>
            </a:r>
            <a:r>
              <a:rPr lang="en-US" altLang="ja-JP" dirty="0"/>
              <a:t>2</a:t>
            </a:r>
            <a:r>
              <a:rPr lang="ja-JP" altLang="en-US" dirty="0"/>
              <a:t>期「感染症研究国際ネットワーク推進プログラム（</a:t>
            </a:r>
            <a:r>
              <a:rPr lang="en-US" altLang="ja-JP" dirty="0"/>
              <a:t>2010</a:t>
            </a:r>
            <a:r>
              <a:rPr lang="ja-JP" altLang="en-US" dirty="0"/>
              <a:t>～</a:t>
            </a:r>
            <a:r>
              <a:rPr lang="en-US" altLang="ja-JP" dirty="0"/>
              <a:t>2014</a:t>
            </a:r>
            <a:r>
              <a:rPr lang="ja-JP" altLang="en-US" dirty="0"/>
              <a:t>年度）」を文部科学省の事業として実施した。</a:t>
            </a:r>
          </a:p>
        </p:txBody>
      </p:sp>
      <p:grpSp>
        <p:nvGrpSpPr>
          <p:cNvPr id="4" name="グループ化 3"/>
          <p:cNvGrpSpPr/>
          <p:nvPr/>
        </p:nvGrpSpPr>
        <p:grpSpPr>
          <a:xfrm>
            <a:off x="1856656" y="2420888"/>
            <a:ext cx="6264696" cy="3240360"/>
            <a:chOff x="1568624" y="2420888"/>
            <a:chExt cx="6264696" cy="3240360"/>
          </a:xfrm>
        </p:grpSpPr>
        <p:sp>
          <p:nvSpPr>
            <p:cNvPr id="261" name="角丸四角形 260"/>
            <p:cNvSpPr/>
            <p:nvPr/>
          </p:nvSpPr>
          <p:spPr>
            <a:xfrm>
              <a:off x="4376936" y="2420888"/>
              <a:ext cx="3456384" cy="3240360"/>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520952" y="2708920"/>
              <a:ext cx="3168000" cy="2829275"/>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520952" y="2708920"/>
              <a:ext cx="3168352"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インド感染症共同研究センター</a:t>
              </a:r>
              <a:endParaRPr lang="zh-CN" altLang="en-US" sz="1400" dirty="0">
                <a:latin typeface="Arial Black" pitchFamily="34" charset="0"/>
                <a:ea typeface="HGP創英角ｺﾞｼｯｸUB" panose="020B0900000000000000" pitchFamily="50" charset="-128"/>
              </a:endParaRPr>
            </a:p>
          </p:txBody>
        </p:sp>
        <p:grpSp>
          <p:nvGrpSpPr>
            <p:cNvPr id="496" name="グループ化 495"/>
            <p:cNvGrpSpPr/>
            <p:nvPr/>
          </p:nvGrpSpPr>
          <p:grpSpPr>
            <a:xfrm>
              <a:off x="2884161" y="3645024"/>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 name="正方形/長方形 17"/>
            <p:cNvSpPr/>
            <p:nvPr/>
          </p:nvSpPr>
          <p:spPr>
            <a:xfrm>
              <a:off x="3368824" y="3284984"/>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年設置</a:t>
              </a:r>
            </a:p>
          </p:txBody>
        </p:sp>
        <p:sp>
          <p:nvSpPr>
            <p:cNvPr id="458" name="円/楕円 457"/>
            <p:cNvSpPr/>
            <p:nvPr/>
          </p:nvSpPr>
          <p:spPr>
            <a:xfrm>
              <a:off x="1568624" y="3501009"/>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1856350" y="3717033"/>
              <a:ext cx="1224748" cy="216024"/>
            </a:xfrm>
            <a:prstGeom prst="rect">
              <a:avLst/>
            </a:prstGeom>
            <a:noFill/>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岡山</a:t>
              </a:r>
              <a:r>
                <a:rPr lang="zh-CN" altLang="en-US" sz="1100" b="1" dirty="0">
                  <a:latin typeface="Arial" panose="020B0604020202020204" pitchFamily="34" charset="0"/>
                  <a:ea typeface="ＭＳ Ｐゴシック" panose="020B0600070205080204" pitchFamily="50" charset="-128"/>
                  <a:cs typeface="Arial" panose="020B0604020202020204" pitchFamily="34" charset="0"/>
                </a:rPr>
                <a:t>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1870365" y="2852936"/>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4520952" y="2420888"/>
              <a:ext cx="3168352"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インド国立コレラ及び腸管感染症研究所</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(NICED)</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4736976" y="3068960"/>
              <a:ext cx="2736304" cy="1800199"/>
            </a:xfrm>
            <a:prstGeom prst="rect">
              <a:avLst/>
            </a:prstGeom>
          </p:spPr>
          <p:txBody>
            <a:bodyPr wrap="square" lIns="0" tIns="0" rIns="72000" bIns="0">
              <a:noAutofit/>
            </a:bodyPr>
            <a:lstStyle/>
            <a:p>
              <a:pPr algn="just" fontAlgn="ctr" hangingPunct="0">
                <a:lnSpc>
                  <a:spcPct val="110000"/>
                </a:lnSpc>
              </a:pPr>
              <a:r>
                <a:rPr lang="en-US" altLang="ja-JP" sz="1050" dirty="0">
                  <a:ea typeface="+mj-ea"/>
                  <a:cs typeface="Arial" panose="020B0604020202020204" pitchFamily="34" charset="0"/>
                </a:rPr>
                <a:t>1998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2008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JICA</a:t>
              </a:r>
              <a:r>
                <a:rPr lang="ja-JP" altLang="en-US" sz="1050" dirty="0">
                  <a:ea typeface="+mj-ea"/>
                  <a:cs typeface="Arial" panose="020B0604020202020204" pitchFamily="34" charset="0"/>
                </a:rPr>
                <a:t>の</a:t>
              </a:r>
              <a:r>
                <a:rPr lang="en-US" altLang="ja-JP" sz="1050" dirty="0">
                  <a:ea typeface="+mj-ea"/>
                  <a:cs typeface="Arial" panose="020B0604020202020204" pitchFamily="34" charset="0"/>
                </a:rPr>
                <a:t>ODA</a:t>
              </a:r>
              <a:r>
                <a:rPr lang="ja-JP" altLang="en-US" sz="1050" dirty="0">
                  <a:ea typeface="+mj-ea"/>
                  <a:cs typeface="Arial" panose="020B0604020202020204" pitchFamily="34" charset="0"/>
                </a:rPr>
                <a:t>事業として</a:t>
              </a:r>
              <a:r>
                <a:rPr lang="en-US" altLang="ja-JP" sz="1050" dirty="0">
                  <a:ea typeface="+mj-ea"/>
                  <a:cs typeface="Arial" panose="020B0604020202020204" pitchFamily="34" charset="0"/>
                </a:rPr>
                <a:t>NICED</a:t>
              </a:r>
              <a:r>
                <a:rPr lang="ja-JP" altLang="en-US" sz="1050" dirty="0">
                  <a:ea typeface="+mj-ea"/>
                  <a:cs typeface="Arial" panose="020B0604020202020204" pitchFamily="34" charset="0"/>
                </a:rPr>
                <a:t>を拠点に実施された「インド下痢症制圧プロジェクト」の成果が基盤になって発足した</a:t>
              </a:r>
              <a:endParaRPr lang="ja-JP" altLang="en-US" sz="1000" dirty="0">
                <a:ea typeface="+mj-ea"/>
                <a:cs typeface="Arial" panose="020B0604020202020204" pitchFamily="34" charset="0"/>
              </a:endParaRPr>
            </a:p>
          </p:txBody>
        </p:sp>
        <p:sp>
          <p:nvSpPr>
            <p:cNvPr id="2" name="正方形/長方形 1"/>
            <p:cNvSpPr/>
            <p:nvPr/>
          </p:nvSpPr>
          <p:spPr>
            <a:xfrm>
              <a:off x="4736976" y="3789041"/>
              <a:ext cx="2736304" cy="1560076"/>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37708" y="4077096"/>
              <a:ext cx="216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下痢症感染症</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4857688" y="3861048"/>
              <a:ext cx="360040" cy="144016"/>
            </a:xfrm>
            <a:prstGeom prst="rect">
              <a:avLst/>
            </a:prstGeom>
          </p:spPr>
          <p:txBody>
            <a:bodyPr wrap="none" rIns="0" anchor="ctr" anchorCtr="0">
              <a:noAutofit/>
            </a:bodyPr>
            <a:lstStyle/>
            <a:p>
              <a:pPr fontAlgn="ctr">
                <a:buClr>
                  <a:srgbClr val="3D6AA7"/>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254" name="正方形/長方形 253"/>
            <p:cNvSpPr/>
            <p:nvPr/>
          </p:nvSpPr>
          <p:spPr>
            <a:xfrm>
              <a:off x="5050408" y="4317195"/>
              <a:ext cx="2147300" cy="1056021"/>
            </a:xfrm>
            <a:prstGeom prst="rect">
              <a:avLst/>
            </a:prstGeom>
          </p:spPr>
          <p:txBody>
            <a:bodyPr wrap="non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下痢症の積極的動向調査</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代謝酵素の環境適応及び病原性への関与</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安価なワクチンの開発研究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VBNC</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新型コレラ菌の研究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下痢原因微生物の増殖機構</a:t>
              </a:r>
            </a:p>
          </p:txBody>
        </p:sp>
      </p:grpSp>
    </p:spTree>
    <p:extLst>
      <p:ext uri="{BB962C8B-B14F-4D97-AF65-F5344CB8AC3E}">
        <p14:creationId xmlns:p14="http://schemas.microsoft.com/office/powerpoint/2010/main" val="10175645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695185992"/>
              </p:ext>
            </p:extLst>
          </p:nvPr>
        </p:nvGraphicFramePr>
        <p:xfrm>
          <a:off x="200023" y="1052736"/>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イ国北部における女性たちの保健衛生ジェンダー意識向上のためのモバイルセンターとヘルスキャンプ活動</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特定非営利活動法人地球市民</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ACT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かながわ</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Mamta Samjik Sanstha</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北インドの農村栄養と母子保健改善プロジェクト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アラハバード農業大学継続教育学部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行政主導化をめざしたインド･ウッタール・プラデシュ州における総合的砒素汚染対策実施事業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宮崎大学国際連携室</a:t>
                      </a:r>
                    </a:p>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アジア砒素ネットワーク</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エコ・フレンズ、バライチ県水道局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政府保健機関スタッフと農村保健ボランティアの協働による統合的母子保健事業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サム・ヒッギンボトム農工科学大学継続教育学部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15.2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（日本側；</a:t>
                      </a:r>
                      <a:r>
                        <a:rPr lang="en-US" altLang="ja-JP" sz="900" dirty="0"/>
                        <a:t>14.9</a:t>
                      </a:r>
                      <a:r>
                        <a:rPr lang="ja-JP" altLang="en-US" sz="900" dirty="0"/>
                        <a:t>、インド側；</a:t>
                      </a:r>
                      <a:r>
                        <a:rPr lang="en-US" altLang="ja-JP" sz="900" dirty="0"/>
                        <a:t>0.3</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無償資金協力</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endParaRPr lang="ja-JP" altLang="en-US" sz="1000" b="0" i="0" u="none" strike="noStrike"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タミル・ナド州保健局、チェンナイ小児病院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院内感染管理指導者養成研修</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（国別研修（本邦））</a:t>
                      </a:r>
                      <a:endParaRPr kumimoji="1" lang="ja-JP"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東京、独立行政法人国立国際医療研究センター</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237312"/>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21858496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356429013"/>
              </p:ext>
            </p:extLst>
          </p:nvPr>
        </p:nvGraphicFramePr>
        <p:xfrm>
          <a:off x="200023" y="1052736"/>
          <a:ext cx="9508778" cy="3273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病院経営・財務管理</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（国別研修（本邦））</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九州、社会医療法人雪の聖母会聖マリア病院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タミル・ナド州　都市保健強化事業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300.6</a:t>
                      </a:r>
                      <a:b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255.37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タミル・ナド州保健家族福祉局、マドゥライ医科大学病院、キルポーク医科大学病院、コインバトール医科大学病院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インドの農村地域における糖尿病予防・改善プロジェクト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特定非営利活動法人インド福祉村協会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アーナンダ　ミッション　チャリタブル　トラスト</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mn-lt"/>
                          <a:ea typeface="+mn-ea"/>
                          <a:cs typeface="+mn-cs"/>
                        </a:rPr>
                        <a:t>新型コロナウイルス感染症危機対応緊急支援借款</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500</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mn-lt"/>
                          <a:ea typeface="+mn-ea"/>
                          <a:cs typeface="+mn-cs"/>
                        </a:rPr>
                        <a:t>インド保健・家族福祉省</a:t>
                      </a:r>
                      <a:endParaRPr kumimoji="1" lang="ja-JP" altLang="en-US" sz="1000" kern="1200" noProof="0" dirty="0">
                        <a:solidFill>
                          <a:schemeClr val="dk1"/>
                        </a:solidFill>
                        <a:latin typeface="+mn-lt"/>
                        <a:ea typeface="+mn-ea"/>
                        <a:cs typeface="+mn-cs"/>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1167772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マハラシュトラ州における </a:t>
                      </a:r>
                      <a:r>
                        <a:rPr lang="en-US" altLang="ja-JP" sz="1000" dirty="0"/>
                        <a:t>HIV/TB </a:t>
                      </a:r>
                      <a:r>
                        <a:rPr lang="ja-JP" altLang="en-US" sz="1000" dirty="0"/>
                        <a:t>の治療成績改善プロジェクト </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学校法人順正学園吉備国際大学</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dirty="0"/>
                        <a:t>NARI</a:t>
                      </a:r>
                      <a:r>
                        <a:rPr lang="ja-JP" altLang="en-US" sz="1000" dirty="0"/>
                        <a:t>（</a:t>
                      </a:r>
                      <a:r>
                        <a:rPr lang="en-US" altLang="ja-JP" sz="1000" dirty="0"/>
                        <a:t>National AIDS Research Institute</a:t>
                      </a:r>
                      <a:r>
                        <a:rPr lang="ja-JP" altLang="en-US" sz="1000" dirty="0"/>
                        <a:t>） </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14153159"/>
                  </a:ext>
                </a:extLst>
              </a:tr>
            </a:tbl>
          </a:graphicData>
        </a:graphic>
      </p:graphicFrame>
      <p:sp>
        <p:nvSpPr>
          <p:cNvPr id="7" name="テキスト ボックス 6"/>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792236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648350576"/>
              </p:ext>
            </p:extLst>
          </p:nvPr>
        </p:nvGraphicFramePr>
        <p:xfrm>
          <a:off x="200472" y="1340768"/>
          <a:ext cx="9504000" cy="226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インドにおける高品質迅速診断キットの普及によるデングウイルス、チクングンヤウイルス、 及びインフルエンザウイルスなどのウイルス感染症に対する鑑別診断法の精度向上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ウイルス、チクングンヤウイルス、及びインフルエンザウイルス感染症は発症初期には似た症状を示すが、異なった対策・治療を行う必要がある。これら感染症の簡易迅速診断キット開発を通じて、臨床現場へ診断キットを普及させることで、疫学的調査を行い、防疫に有益な診断基盤体制の構築を目指す</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インド国を拠点とした下痢症感染症の予防</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創薬における国際協同研究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岡山大学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下痢症の積極的動向調査、安価な経口ワクチンの開発研究、コレラ菌の環境適応に関する研究、下痢原因微生物等の変異、病原性、薬剤耐性に関する研究等を実施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「文部科学省の主な医療国際化関連事業」に詳細記載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066605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rot="767249">
            <a:off x="4112733" y="3242058"/>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rot="767249">
            <a:off x="4640878" y="3746114"/>
            <a:ext cx="1224136" cy="1656184"/>
            <a:chOff x="2432720" y="3429000"/>
            <a:chExt cx="1224136" cy="1656184"/>
          </a:xfrm>
        </p:grpSpPr>
        <p:sp>
          <p:nvSpPr>
            <p:cNvPr id="39" name="正方形/長方形 3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0" name="直線コネクタ 3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dirty="0"/>
              <a:t>インド／日本との関わり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調査レポートの公開などを行っている。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2576736" y="2348880"/>
            <a:ext cx="4788000" cy="1228541"/>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「インドの医療機器市場と規制」（</a:t>
            </a:r>
            <a:r>
              <a:rPr lang="en-US" altLang="ja-JP" sz="1400" dirty="0"/>
              <a:t>2012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インド電子・医療機器・医薬品製造に関するインセンティブ制度（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1" name="グループ化 7"/>
          <p:cNvGrpSpPr/>
          <p:nvPr/>
        </p:nvGrpSpPr>
        <p:grpSpPr>
          <a:xfrm>
            <a:off x="2576736" y="1916832"/>
            <a:ext cx="4788000"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28052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B85BB3-6168-4FCB-B79B-149EBA4CC8D3}"/>
              </a:ext>
            </a:extLst>
          </p:cNvPr>
          <p:cNvGraphicFramePr>
            <a:graphicFrameLocks noChangeAspect="1"/>
          </p:cNvGraphicFramePr>
          <p:nvPr>
            <p:custDataLst>
              <p:tags r:id="rId1"/>
            </p:custDataLst>
            <p:extLst>
              <p:ext uri="{D42A27DB-BD31-4B8C-83A1-F6EECF244321}">
                <p14:modId xmlns:p14="http://schemas.microsoft.com/office/powerpoint/2010/main" val="3363278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49B85BB3-6168-4FCB-B79B-149EBA4C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815" name="グループ化 814"/>
          <p:cNvGrpSpPr/>
          <p:nvPr/>
        </p:nvGrpSpPr>
        <p:grpSpPr>
          <a:xfrm>
            <a:off x="6005307" y="2274373"/>
            <a:ext cx="3678165" cy="3935549"/>
            <a:chOff x="5863483" y="2119302"/>
            <a:chExt cx="3678165" cy="3935549"/>
          </a:xfrm>
          <a:solidFill>
            <a:srgbClr val="5F8AC3"/>
          </a:solidFill>
        </p:grpSpPr>
        <p:sp>
          <p:nvSpPr>
            <p:cNvPr id="816" name="Oval 58"/>
            <p:cNvSpPr>
              <a:spLocks noChangeArrowheads="1"/>
            </p:cNvSpPr>
            <p:nvPr/>
          </p:nvSpPr>
          <p:spPr bwMode="auto">
            <a:xfrm>
              <a:off x="6719891"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0"/>
            <p:cNvSpPr>
              <a:spLocks noChangeArrowheads="1"/>
            </p:cNvSpPr>
            <p:nvPr/>
          </p:nvSpPr>
          <p:spPr bwMode="auto">
            <a:xfrm>
              <a:off x="6807453"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1"/>
            <p:cNvSpPr>
              <a:spLocks noChangeArrowheads="1"/>
            </p:cNvSpPr>
            <p:nvPr/>
          </p:nvSpPr>
          <p:spPr bwMode="auto">
            <a:xfrm>
              <a:off x="6892478"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2"/>
            <p:cNvSpPr>
              <a:spLocks noChangeArrowheads="1"/>
            </p:cNvSpPr>
            <p:nvPr/>
          </p:nvSpPr>
          <p:spPr bwMode="auto">
            <a:xfrm>
              <a:off x="6977502"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3"/>
            <p:cNvSpPr>
              <a:spLocks noChangeArrowheads="1"/>
            </p:cNvSpPr>
            <p:nvPr/>
          </p:nvSpPr>
          <p:spPr bwMode="auto">
            <a:xfrm>
              <a:off x="7063796"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64"/>
            <p:cNvSpPr>
              <a:spLocks noChangeArrowheads="1"/>
            </p:cNvSpPr>
            <p:nvPr/>
          </p:nvSpPr>
          <p:spPr bwMode="auto">
            <a:xfrm>
              <a:off x="7148820"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65"/>
            <p:cNvSpPr>
              <a:spLocks noChangeArrowheads="1"/>
            </p:cNvSpPr>
            <p:nvPr/>
          </p:nvSpPr>
          <p:spPr bwMode="auto">
            <a:xfrm>
              <a:off x="7233844" y="271372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82"/>
            <p:cNvSpPr>
              <a:spLocks noChangeArrowheads="1"/>
            </p:cNvSpPr>
            <p:nvPr/>
          </p:nvSpPr>
          <p:spPr bwMode="auto">
            <a:xfrm>
              <a:off x="6634866"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3"/>
            <p:cNvSpPr>
              <a:spLocks noChangeArrowheads="1"/>
            </p:cNvSpPr>
            <p:nvPr/>
          </p:nvSpPr>
          <p:spPr bwMode="auto">
            <a:xfrm>
              <a:off x="6719891"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4"/>
            <p:cNvSpPr>
              <a:spLocks noChangeArrowheads="1"/>
            </p:cNvSpPr>
            <p:nvPr/>
          </p:nvSpPr>
          <p:spPr bwMode="auto">
            <a:xfrm>
              <a:off x="6807453"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5"/>
            <p:cNvSpPr>
              <a:spLocks noChangeArrowheads="1"/>
            </p:cNvSpPr>
            <p:nvPr/>
          </p:nvSpPr>
          <p:spPr bwMode="auto">
            <a:xfrm>
              <a:off x="6892478"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6"/>
            <p:cNvSpPr>
              <a:spLocks noChangeArrowheads="1"/>
            </p:cNvSpPr>
            <p:nvPr/>
          </p:nvSpPr>
          <p:spPr bwMode="auto">
            <a:xfrm>
              <a:off x="6977502"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87"/>
            <p:cNvSpPr>
              <a:spLocks noChangeArrowheads="1"/>
            </p:cNvSpPr>
            <p:nvPr/>
          </p:nvSpPr>
          <p:spPr bwMode="auto">
            <a:xfrm>
              <a:off x="7063796"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88"/>
            <p:cNvSpPr>
              <a:spLocks noChangeArrowheads="1"/>
            </p:cNvSpPr>
            <p:nvPr/>
          </p:nvSpPr>
          <p:spPr bwMode="auto">
            <a:xfrm>
              <a:off x="7148820"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89"/>
            <p:cNvSpPr>
              <a:spLocks noChangeArrowheads="1"/>
            </p:cNvSpPr>
            <p:nvPr/>
          </p:nvSpPr>
          <p:spPr bwMode="auto">
            <a:xfrm>
              <a:off x="7233844" y="27987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90"/>
            <p:cNvSpPr>
              <a:spLocks noChangeArrowheads="1"/>
            </p:cNvSpPr>
            <p:nvPr/>
          </p:nvSpPr>
          <p:spPr bwMode="auto">
            <a:xfrm>
              <a:off x="7321407"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91"/>
            <p:cNvSpPr>
              <a:spLocks noChangeArrowheads="1"/>
            </p:cNvSpPr>
            <p:nvPr/>
          </p:nvSpPr>
          <p:spPr bwMode="auto">
            <a:xfrm>
              <a:off x="7406431"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101"/>
            <p:cNvSpPr>
              <a:spLocks noChangeArrowheads="1"/>
            </p:cNvSpPr>
            <p:nvPr/>
          </p:nvSpPr>
          <p:spPr bwMode="auto">
            <a:xfrm>
              <a:off x="6634866"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102"/>
            <p:cNvSpPr>
              <a:spLocks noChangeArrowheads="1"/>
            </p:cNvSpPr>
            <p:nvPr/>
          </p:nvSpPr>
          <p:spPr bwMode="auto">
            <a:xfrm>
              <a:off x="6719891"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103"/>
            <p:cNvSpPr>
              <a:spLocks noChangeArrowheads="1"/>
            </p:cNvSpPr>
            <p:nvPr/>
          </p:nvSpPr>
          <p:spPr bwMode="auto">
            <a:xfrm>
              <a:off x="6807453"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104"/>
            <p:cNvSpPr>
              <a:spLocks noChangeArrowheads="1"/>
            </p:cNvSpPr>
            <p:nvPr/>
          </p:nvSpPr>
          <p:spPr bwMode="auto">
            <a:xfrm>
              <a:off x="6892478"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105"/>
            <p:cNvSpPr>
              <a:spLocks noChangeArrowheads="1"/>
            </p:cNvSpPr>
            <p:nvPr/>
          </p:nvSpPr>
          <p:spPr bwMode="auto">
            <a:xfrm>
              <a:off x="6977502"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106"/>
            <p:cNvSpPr>
              <a:spLocks noChangeArrowheads="1"/>
            </p:cNvSpPr>
            <p:nvPr/>
          </p:nvSpPr>
          <p:spPr bwMode="auto">
            <a:xfrm>
              <a:off x="7063796"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107"/>
            <p:cNvSpPr>
              <a:spLocks noChangeArrowheads="1"/>
            </p:cNvSpPr>
            <p:nvPr/>
          </p:nvSpPr>
          <p:spPr bwMode="auto">
            <a:xfrm>
              <a:off x="7148820"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108"/>
            <p:cNvSpPr>
              <a:spLocks noChangeArrowheads="1"/>
            </p:cNvSpPr>
            <p:nvPr/>
          </p:nvSpPr>
          <p:spPr bwMode="auto">
            <a:xfrm>
              <a:off x="7233844" y="288377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109"/>
            <p:cNvSpPr>
              <a:spLocks noChangeArrowheads="1"/>
            </p:cNvSpPr>
            <p:nvPr/>
          </p:nvSpPr>
          <p:spPr bwMode="auto">
            <a:xfrm>
              <a:off x="7321407"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110"/>
            <p:cNvSpPr>
              <a:spLocks noChangeArrowheads="1"/>
            </p:cNvSpPr>
            <p:nvPr/>
          </p:nvSpPr>
          <p:spPr bwMode="auto">
            <a:xfrm>
              <a:off x="7406431"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120"/>
            <p:cNvSpPr>
              <a:spLocks noChangeArrowheads="1"/>
            </p:cNvSpPr>
            <p:nvPr/>
          </p:nvSpPr>
          <p:spPr bwMode="auto">
            <a:xfrm>
              <a:off x="6549842"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121"/>
            <p:cNvSpPr>
              <a:spLocks noChangeArrowheads="1"/>
            </p:cNvSpPr>
            <p:nvPr/>
          </p:nvSpPr>
          <p:spPr bwMode="auto">
            <a:xfrm>
              <a:off x="6634866"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122"/>
            <p:cNvSpPr>
              <a:spLocks noChangeArrowheads="1"/>
            </p:cNvSpPr>
            <p:nvPr/>
          </p:nvSpPr>
          <p:spPr bwMode="auto">
            <a:xfrm>
              <a:off x="6719891"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123"/>
            <p:cNvSpPr>
              <a:spLocks noChangeArrowheads="1"/>
            </p:cNvSpPr>
            <p:nvPr/>
          </p:nvSpPr>
          <p:spPr bwMode="auto">
            <a:xfrm>
              <a:off x="6807453"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124"/>
            <p:cNvSpPr>
              <a:spLocks noChangeArrowheads="1"/>
            </p:cNvSpPr>
            <p:nvPr/>
          </p:nvSpPr>
          <p:spPr bwMode="auto">
            <a:xfrm>
              <a:off x="6892478"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125"/>
            <p:cNvSpPr>
              <a:spLocks noChangeArrowheads="1"/>
            </p:cNvSpPr>
            <p:nvPr/>
          </p:nvSpPr>
          <p:spPr bwMode="auto">
            <a:xfrm>
              <a:off x="6977502"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126"/>
            <p:cNvSpPr>
              <a:spLocks noChangeArrowheads="1"/>
            </p:cNvSpPr>
            <p:nvPr/>
          </p:nvSpPr>
          <p:spPr bwMode="auto">
            <a:xfrm>
              <a:off x="7063796"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127"/>
            <p:cNvSpPr>
              <a:spLocks noChangeArrowheads="1"/>
            </p:cNvSpPr>
            <p:nvPr/>
          </p:nvSpPr>
          <p:spPr bwMode="auto">
            <a:xfrm>
              <a:off x="7148820"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128"/>
            <p:cNvSpPr>
              <a:spLocks noChangeArrowheads="1"/>
            </p:cNvSpPr>
            <p:nvPr/>
          </p:nvSpPr>
          <p:spPr bwMode="auto">
            <a:xfrm>
              <a:off x="7233844" y="297133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129"/>
            <p:cNvSpPr>
              <a:spLocks noChangeArrowheads="1"/>
            </p:cNvSpPr>
            <p:nvPr/>
          </p:nvSpPr>
          <p:spPr bwMode="auto">
            <a:xfrm>
              <a:off x="7321407"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130"/>
            <p:cNvSpPr>
              <a:spLocks noChangeArrowheads="1"/>
            </p:cNvSpPr>
            <p:nvPr/>
          </p:nvSpPr>
          <p:spPr bwMode="auto">
            <a:xfrm>
              <a:off x="7406431"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127"/>
            <p:cNvSpPr>
              <a:spLocks noChangeArrowheads="1"/>
            </p:cNvSpPr>
            <p:nvPr/>
          </p:nvSpPr>
          <p:spPr bwMode="auto">
            <a:xfrm>
              <a:off x="9036760"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128"/>
            <p:cNvSpPr>
              <a:spLocks noChangeArrowheads="1"/>
            </p:cNvSpPr>
            <p:nvPr/>
          </p:nvSpPr>
          <p:spPr bwMode="auto">
            <a:xfrm>
              <a:off x="9121784" y="296224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129"/>
            <p:cNvSpPr>
              <a:spLocks noChangeArrowheads="1"/>
            </p:cNvSpPr>
            <p:nvPr/>
          </p:nvSpPr>
          <p:spPr bwMode="auto">
            <a:xfrm>
              <a:off x="9209347"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130"/>
            <p:cNvSpPr>
              <a:spLocks noChangeArrowheads="1"/>
            </p:cNvSpPr>
            <p:nvPr/>
          </p:nvSpPr>
          <p:spPr bwMode="auto">
            <a:xfrm>
              <a:off x="9294371"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120"/>
            <p:cNvSpPr>
              <a:spLocks noChangeArrowheads="1"/>
            </p:cNvSpPr>
            <p:nvPr/>
          </p:nvSpPr>
          <p:spPr bwMode="auto">
            <a:xfrm>
              <a:off x="9381752" y="295769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67"/>
            <p:cNvSpPr>
              <a:spLocks noChangeArrowheads="1"/>
            </p:cNvSpPr>
            <p:nvPr/>
          </p:nvSpPr>
          <p:spPr bwMode="auto">
            <a:xfrm>
              <a:off x="6462461" y="305947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90"/>
            <p:cNvSpPr>
              <a:spLocks noChangeArrowheads="1"/>
            </p:cNvSpPr>
            <p:nvPr/>
          </p:nvSpPr>
          <p:spPr bwMode="auto">
            <a:xfrm>
              <a:off x="6377437"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91"/>
            <p:cNvSpPr>
              <a:spLocks noChangeArrowheads="1"/>
            </p:cNvSpPr>
            <p:nvPr/>
          </p:nvSpPr>
          <p:spPr bwMode="auto">
            <a:xfrm>
              <a:off x="6462461"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106"/>
            <p:cNvSpPr>
              <a:spLocks noChangeArrowheads="1"/>
            </p:cNvSpPr>
            <p:nvPr/>
          </p:nvSpPr>
          <p:spPr bwMode="auto">
            <a:xfrm>
              <a:off x="6119826"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107"/>
            <p:cNvSpPr>
              <a:spLocks noChangeArrowheads="1"/>
            </p:cNvSpPr>
            <p:nvPr/>
          </p:nvSpPr>
          <p:spPr bwMode="auto">
            <a:xfrm>
              <a:off x="6204850"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108"/>
            <p:cNvSpPr>
              <a:spLocks noChangeArrowheads="1"/>
            </p:cNvSpPr>
            <p:nvPr/>
          </p:nvSpPr>
          <p:spPr bwMode="auto">
            <a:xfrm>
              <a:off x="6289874" y="322951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109"/>
            <p:cNvSpPr>
              <a:spLocks noChangeArrowheads="1"/>
            </p:cNvSpPr>
            <p:nvPr/>
          </p:nvSpPr>
          <p:spPr bwMode="auto">
            <a:xfrm>
              <a:off x="6377437"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110"/>
            <p:cNvSpPr>
              <a:spLocks noChangeArrowheads="1"/>
            </p:cNvSpPr>
            <p:nvPr/>
          </p:nvSpPr>
          <p:spPr bwMode="auto">
            <a:xfrm>
              <a:off x="6462461"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126"/>
            <p:cNvSpPr>
              <a:spLocks noChangeArrowheads="1"/>
            </p:cNvSpPr>
            <p:nvPr/>
          </p:nvSpPr>
          <p:spPr bwMode="auto">
            <a:xfrm>
              <a:off x="6119826"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127"/>
            <p:cNvSpPr>
              <a:spLocks noChangeArrowheads="1"/>
            </p:cNvSpPr>
            <p:nvPr/>
          </p:nvSpPr>
          <p:spPr bwMode="auto">
            <a:xfrm>
              <a:off x="6204850"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128"/>
            <p:cNvSpPr>
              <a:spLocks noChangeArrowheads="1"/>
            </p:cNvSpPr>
            <p:nvPr/>
          </p:nvSpPr>
          <p:spPr bwMode="auto">
            <a:xfrm>
              <a:off x="6289874" y="331708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129"/>
            <p:cNvSpPr>
              <a:spLocks noChangeArrowheads="1"/>
            </p:cNvSpPr>
            <p:nvPr/>
          </p:nvSpPr>
          <p:spPr bwMode="auto">
            <a:xfrm>
              <a:off x="6377437"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130"/>
            <p:cNvSpPr>
              <a:spLocks noChangeArrowheads="1"/>
            </p:cNvSpPr>
            <p:nvPr/>
          </p:nvSpPr>
          <p:spPr bwMode="auto">
            <a:xfrm>
              <a:off x="6462461"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57"/>
            <p:cNvSpPr>
              <a:spLocks noChangeArrowheads="1"/>
            </p:cNvSpPr>
            <p:nvPr/>
          </p:nvSpPr>
          <p:spPr bwMode="auto">
            <a:xfrm>
              <a:off x="6549842"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58"/>
            <p:cNvSpPr>
              <a:spLocks noChangeArrowheads="1"/>
            </p:cNvSpPr>
            <p:nvPr/>
          </p:nvSpPr>
          <p:spPr bwMode="auto">
            <a:xfrm>
              <a:off x="6719891"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59"/>
            <p:cNvSpPr>
              <a:spLocks noChangeArrowheads="1"/>
            </p:cNvSpPr>
            <p:nvPr/>
          </p:nvSpPr>
          <p:spPr bwMode="auto">
            <a:xfrm>
              <a:off x="6634866"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60"/>
            <p:cNvSpPr>
              <a:spLocks noChangeArrowheads="1"/>
            </p:cNvSpPr>
            <p:nvPr/>
          </p:nvSpPr>
          <p:spPr bwMode="auto">
            <a:xfrm>
              <a:off x="6807453"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61"/>
            <p:cNvSpPr>
              <a:spLocks noChangeArrowheads="1"/>
            </p:cNvSpPr>
            <p:nvPr/>
          </p:nvSpPr>
          <p:spPr bwMode="auto">
            <a:xfrm>
              <a:off x="6892478"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62"/>
            <p:cNvSpPr>
              <a:spLocks noChangeArrowheads="1"/>
            </p:cNvSpPr>
            <p:nvPr/>
          </p:nvSpPr>
          <p:spPr bwMode="auto">
            <a:xfrm>
              <a:off x="6977502"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63"/>
            <p:cNvSpPr>
              <a:spLocks noChangeArrowheads="1"/>
            </p:cNvSpPr>
            <p:nvPr/>
          </p:nvSpPr>
          <p:spPr bwMode="auto">
            <a:xfrm>
              <a:off x="7063796"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64"/>
            <p:cNvSpPr>
              <a:spLocks noChangeArrowheads="1"/>
            </p:cNvSpPr>
            <p:nvPr/>
          </p:nvSpPr>
          <p:spPr bwMode="auto">
            <a:xfrm>
              <a:off x="7148820"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65"/>
            <p:cNvSpPr>
              <a:spLocks noChangeArrowheads="1"/>
            </p:cNvSpPr>
            <p:nvPr/>
          </p:nvSpPr>
          <p:spPr bwMode="auto">
            <a:xfrm>
              <a:off x="7233844" y="305492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81" name="Oval 66"/>
            <p:cNvSpPr>
              <a:spLocks noChangeArrowheads="1"/>
            </p:cNvSpPr>
            <p:nvPr/>
          </p:nvSpPr>
          <p:spPr bwMode="auto">
            <a:xfrm>
              <a:off x="7321407"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67"/>
            <p:cNvSpPr>
              <a:spLocks noChangeArrowheads="1"/>
            </p:cNvSpPr>
            <p:nvPr/>
          </p:nvSpPr>
          <p:spPr bwMode="auto">
            <a:xfrm>
              <a:off x="7406431"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81"/>
            <p:cNvSpPr>
              <a:spLocks noChangeArrowheads="1"/>
            </p:cNvSpPr>
            <p:nvPr/>
          </p:nvSpPr>
          <p:spPr bwMode="auto">
            <a:xfrm>
              <a:off x="6549842"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82"/>
            <p:cNvSpPr>
              <a:spLocks noChangeArrowheads="1"/>
            </p:cNvSpPr>
            <p:nvPr/>
          </p:nvSpPr>
          <p:spPr bwMode="auto">
            <a:xfrm>
              <a:off x="6634866"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83"/>
            <p:cNvSpPr>
              <a:spLocks noChangeArrowheads="1"/>
            </p:cNvSpPr>
            <p:nvPr/>
          </p:nvSpPr>
          <p:spPr bwMode="auto">
            <a:xfrm>
              <a:off x="6719891"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84"/>
            <p:cNvSpPr>
              <a:spLocks noChangeArrowheads="1"/>
            </p:cNvSpPr>
            <p:nvPr/>
          </p:nvSpPr>
          <p:spPr bwMode="auto">
            <a:xfrm>
              <a:off x="6807453"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85"/>
            <p:cNvSpPr>
              <a:spLocks noChangeArrowheads="1"/>
            </p:cNvSpPr>
            <p:nvPr/>
          </p:nvSpPr>
          <p:spPr bwMode="auto">
            <a:xfrm>
              <a:off x="6892478"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86"/>
            <p:cNvSpPr>
              <a:spLocks noChangeArrowheads="1"/>
            </p:cNvSpPr>
            <p:nvPr/>
          </p:nvSpPr>
          <p:spPr bwMode="auto">
            <a:xfrm>
              <a:off x="6977502"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87"/>
            <p:cNvSpPr>
              <a:spLocks noChangeArrowheads="1"/>
            </p:cNvSpPr>
            <p:nvPr/>
          </p:nvSpPr>
          <p:spPr bwMode="auto">
            <a:xfrm>
              <a:off x="7063796"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88"/>
            <p:cNvSpPr>
              <a:spLocks noChangeArrowheads="1"/>
            </p:cNvSpPr>
            <p:nvPr/>
          </p:nvSpPr>
          <p:spPr bwMode="auto">
            <a:xfrm>
              <a:off x="7148820"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89"/>
            <p:cNvSpPr>
              <a:spLocks noChangeArrowheads="1"/>
            </p:cNvSpPr>
            <p:nvPr/>
          </p:nvSpPr>
          <p:spPr bwMode="auto">
            <a:xfrm>
              <a:off x="7233844" y="313994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90"/>
            <p:cNvSpPr>
              <a:spLocks noChangeArrowheads="1"/>
            </p:cNvSpPr>
            <p:nvPr/>
          </p:nvSpPr>
          <p:spPr bwMode="auto">
            <a:xfrm>
              <a:off x="7321407"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91"/>
            <p:cNvSpPr>
              <a:spLocks noChangeArrowheads="1"/>
            </p:cNvSpPr>
            <p:nvPr/>
          </p:nvSpPr>
          <p:spPr bwMode="auto">
            <a:xfrm>
              <a:off x="7406431"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00"/>
            <p:cNvSpPr>
              <a:spLocks noChangeArrowheads="1"/>
            </p:cNvSpPr>
            <p:nvPr/>
          </p:nvSpPr>
          <p:spPr bwMode="auto">
            <a:xfrm>
              <a:off x="6549842"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95" name="Oval 101"/>
            <p:cNvSpPr>
              <a:spLocks noChangeArrowheads="1"/>
            </p:cNvSpPr>
            <p:nvPr/>
          </p:nvSpPr>
          <p:spPr bwMode="auto">
            <a:xfrm>
              <a:off x="6634866"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02"/>
            <p:cNvSpPr>
              <a:spLocks noChangeArrowheads="1"/>
            </p:cNvSpPr>
            <p:nvPr/>
          </p:nvSpPr>
          <p:spPr bwMode="auto">
            <a:xfrm>
              <a:off x="6719891"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03"/>
            <p:cNvSpPr>
              <a:spLocks noChangeArrowheads="1"/>
            </p:cNvSpPr>
            <p:nvPr/>
          </p:nvSpPr>
          <p:spPr bwMode="auto">
            <a:xfrm>
              <a:off x="6807453"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04"/>
            <p:cNvSpPr>
              <a:spLocks noChangeArrowheads="1"/>
            </p:cNvSpPr>
            <p:nvPr/>
          </p:nvSpPr>
          <p:spPr bwMode="auto">
            <a:xfrm>
              <a:off x="6892478"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05"/>
            <p:cNvSpPr>
              <a:spLocks noChangeArrowheads="1"/>
            </p:cNvSpPr>
            <p:nvPr/>
          </p:nvSpPr>
          <p:spPr bwMode="auto">
            <a:xfrm>
              <a:off x="6977502"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06"/>
            <p:cNvSpPr>
              <a:spLocks noChangeArrowheads="1"/>
            </p:cNvSpPr>
            <p:nvPr/>
          </p:nvSpPr>
          <p:spPr bwMode="auto">
            <a:xfrm>
              <a:off x="7063796"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07"/>
            <p:cNvSpPr>
              <a:spLocks noChangeArrowheads="1"/>
            </p:cNvSpPr>
            <p:nvPr/>
          </p:nvSpPr>
          <p:spPr bwMode="auto">
            <a:xfrm>
              <a:off x="7148820"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08"/>
            <p:cNvSpPr>
              <a:spLocks noChangeArrowheads="1"/>
            </p:cNvSpPr>
            <p:nvPr/>
          </p:nvSpPr>
          <p:spPr bwMode="auto">
            <a:xfrm>
              <a:off x="7233844" y="322497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09"/>
            <p:cNvSpPr>
              <a:spLocks noChangeArrowheads="1"/>
            </p:cNvSpPr>
            <p:nvPr/>
          </p:nvSpPr>
          <p:spPr bwMode="auto">
            <a:xfrm>
              <a:off x="7321407"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10"/>
            <p:cNvSpPr>
              <a:spLocks noChangeArrowheads="1"/>
            </p:cNvSpPr>
            <p:nvPr/>
          </p:nvSpPr>
          <p:spPr bwMode="auto">
            <a:xfrm>
              <a:off x="7406431"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0"/>
            <p:cNvSpPr>
              <a:spLocks noChangeArrowheads="1"/>
            </p:cNvSpPr>
            <p:nvPr/>
          </p:nvSpPr>
          <p:spPr bwMode="auto">
            <a:xfrm>
              <a:off x="6549842"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1"/>
            <p:cNvSpPr>
              <a:spLocks noChangeArrowheads="1"/>
            </p:cNvSpPr>
            <p:nvPr/>
          </p:nvSpPr>
          <p:spPr bwMode="auto">
            <a:xfrm>
              <a:off x="6634866"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2"/>
            <p:cNvSpPr>
              <a:spLocks noChangeArrowheads="1"/>
            </p:cNvSpPr>
            <p:nvPr/>
          </p:nvSpPr>
          <p:spPr bwMode="auto">
            <a:xfrm>
              <a:off x="6719891"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3"/>
            <p:cNvSpPr>
              <a:spLocks noChangeArrowheads="1"/>
            </p:cNvSpPr>
            <p:nvPr/>
          </p:nvSpPr>
          <p:spPr bwMode="auto">
            <a:xfrm>
              <a:off x="6807453"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4"/>
            <p:cNvSpPr>
              <a:spLocks noChangeArrowheads="1"/>
            </p:cNvSpPr>
            <p:nvPr/>
          </p:nvSpPr>
          <p:spPr bwMode="auto">
            <a:xfrm>
              <a:off x="6892478"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5"/>
            <p:cNvSpPr>
              <a:spLocks noChangeArrowheads="1"/>
            </p:cNvSpPr>
            <p:nvPr/>
          </p:nvSpPr>
          <p:spPr bwMode="auto">
            <a:xfrm>
              <a:off x="6977502"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6"/>
            <p:cNvSpPr>
              <a:spLocks noChangeArrowheads="1"/>
            </p:cNvSpPr>
            <p:nvPr/>
          </p:nvSpPr>
          <p:spPr bwMode="auto">
            <a:xfrm>
              <a:off x="7063796"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7"/>
            <p:cNvSpPr>
              <a:spLocks noChangeArrowheads="1"/>
            </p:cNvSpPr>
            <p:nvPr/>
          </p:nvSpPr>
          <p:spPr bwMode="auto">
            <a:xfrm>
              <a:off x="7148820"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28"/>
            <p:cNvSpPr>
              <a:spLocks noChangeArrowheads="1"/>
            </p:cNvSpPr>
            <p:nvPr/>
          </p:nvSpPr>
          <p:spPr bwMode="auto">
            <a:xfrm>
              <a:off x="7233844" y="331253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29"/>
            <p:cNvSpPr>
              <a:spLocks noChangeArrowheads="1"/>
            </p:cNvSpPr>
            <p:nvPr/>
          </p:nvSpPr>
          <p:spPr bwMode="auto">
            <a:xfrm>
              <a:off x="7321407"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0"/>
            <p:cNvSpPr>
              <a:spLocks noChangeArrowheads="1"/>
            </p:cNvSpPr>
            <p:nvPr/>
          </p:nvSpPr>
          <p:spPr bwMode="auto">
            <a:xfrm>
              <a:off x="7406431"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81"/>
            <p:cNvSpPr>
              <a:spLocks noChangeArrowheads="1"/>
            </p:cNvSpPr>
            <p:nvPr/>
          </p:nvSpPr>
          <p:spPr bwMode="auto">
            <a:xfrm>
              <a:off x="7493812" y="313539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00"/>
            <p:cNvSpPr>
              <a:spLocks noChangeArrowheads="1"/>
            </p:cNvSpPr>
            <p:nvPr/>
          </p:nvSpPr>
          <p:spPr bwMode="auto">
            <a:xfrm>
              <a:off x="7493812"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01"/>
            <p:cNvSpPr>
              <a:spLocks noChangeArrowheads="1"/>
            </p:cNvSpPr>
            <p:nvPr/>
          </p:nvSpPr>
          <p:spPr bwMode="auto">
            <a:xfrm>
              <a:off x="7578836"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20"/>
            <p:cNvSpPr>
              <a:spLocks noChangeArrowheads="1"/>
            </p:cNvSpPr>
            <p:nvPr/>
          </p:nvSpPr>
          <p:spPr bwMode="auto">
            <a:xfrm>
              <a:off x="7493812"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21"/>
            <p:cNvSpPr>
              <a:spLocks noChangeArrowheads="1"/>
            </p:cNvSpPr>
            <p:nvPr/>
          </p:nvSpPr>
          <p:spPr bwMode="auto">
            <a:xfrm>
              <a:off x="7578836"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22"/>
            <p:cNvSpPr>
              <a:spLocks noChangeArrowheads="1"/>
            </p:cNvSpPr>
            <p:nvPr/>
          </p:nvSpPr>
          <p:spPr bwMode="auto">
            <a:xfrm>
              <a:off x="7663861"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23"/>
            <p:cNvSpPr>
              <a:spLocks noChangeArrowheads="1"/>
            </p:cNvSpPr>
            <p:nvPr/>
          </p:nvSpPr>
          <p:spPr bwMode="auto">
            <a:xfrm>
              <a:off x="7751423"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24"/>
            <p:cNvSpPr>
              <a:spLocks noChangeArrowheads="1"/>
            </p:cNvSpPr>
            <p:nvPr/>
          </p:nvSpPr>
          <p:spPr bwMode="auto">
            <a:xfrm>
              <a:off x="7836448"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25"/>
            <p:cNvSpPr>
              <a:spLocks noChangeArrowheads="1"/>
            </p:cNvSpPr>
            <p:nvPr/>
          </p:nvSpPr>
          <p:spPr bwMode="auto">
            <a:xfrm>
              <a:off x="7921472"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30"/>
            <p:cNvSpPr>
              <a:spLocks noChangeArrowheads="1"/>
            </p:cNvSpPr>
            <p:nvPr/>
          </p:nvSpPr>
          <p:spPr bwMode="auto">
            <a:xfrm>
              <a:off x="8350401" y="330798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63"/>
            <p:cNvSpPr>
              <a:spLocks noChangeArrowheads="1"/>
            </p:cNvSpPr>
            <p:nvPr/>
          </p:nvSpPr>
          <p:spPr bwMode="auto">
            <a:xfrm>
              <a:off x="8951736"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64"/>
            <p:cNvSpPr>
              <a:spLocks noChangeArrowheads="1"/>
            </p:cNvSpPr>
            <p:nvPr/>
          </p:nvSpPr>
          <p:spPr bwMode="auto">
            <a:xfrm>
              <a:off x="9036760"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65"/>
            <p:cNvSpPr>
              <a:spLocks noChangeArrowheads="1"/>
            </p:cNvSpPr>
            <p:nvPr/>
          </p:nvSpPr>
          <p:spPr bwMode="auto">
            <a:xfrm>
              <a:off x="9121784" y="304582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66"/>
            <p:cNvSpPr>
              <a:spLocks noChangeArrowheads="1"/>
            </p:cNvSpPr>
            <p:nvPr/>
          </p:nvSpPr>
          <p:spPr bwMode="auto">
            <a:xfrm>
              <a:off x="9209347"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67"/>
            <p:cNvSpPr>
              <a:spLocks noChangeArrowheads="1"/>
            </p:cNvSpPr>
            <p:nvPr/>
          </p:nvSpPr>
          <p:spPr bwMode="auto">
            <a:xfrm>
              <a:off x="9294371"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86"/>
            <p:cNvSpPr>
              <a:spLocks noChangeArrowheads="1"/>
            </p:cNvSpPr>
            <p:nvPr/>
          </p:nvSpPr>
          <p:spPr bwMode="auto">
            <a:xfrm>
              <a:off x="8865442" y="313084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87"/>
            <p:cNvSpPr>
              <a:spLocks noChangeArrowheads="1"/>
            </p:cNvSpPr>
            <p:nvPr/>
          </p:nvSpPr>
          <p:spPr bwMode="auto">
            <a:xfrm>
              <a:off x="8951736"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88"/>
            <p:cNvSpPr>
              <a:spLocks noChangeArrowheads="1"/>
            </p:cNvSpPr>
            <p:nvPr/>
          </p:nvSpPr>
          <p:spPr bwMode="auto">
            <a:xfrm>
              <a:off x="9036760"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89"/>
            <p:cNvSpPr>
              <a:spLocks noChangeArrowheads="1"/>
            </p:cNvSpPr>
            <p:nvPr/>
          </p:nvSpPr>
          <p:spPr bwMode="auto">
            <a:xfrm>
              <a:off x="9121784" y="313084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90"/>
            <p:cNvSpPr>
              <a:spLocks noChangeArrowheads="1"/>
            </p:cNvSpPr>
            <p:nvPr/>
          </p:nvSpPr>
          <p:spPr bwMode="auto">
            <a:xfrm>
              <a:off x="9209347"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91"/>
            <p:cNvSpPr>
              <a:spLocks noChangeArrowheads="1"/>
            </p:cNvSpPr>
            <p:nvPr/>
          </p:nvSpPr>
          <p:spPr bwMode="auto">
            <a:xfrm>
              <a:off x="9294371"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00"/>
            <p:cNvSpPr>
              <a:spLocks noChangeArrowheads="1"/>
            </p:cNvSpPr>
            <p:nvPr/>
          </p:nvSpPr>
          <p:spPr bwMode="auto">
            <a:xfrm>
              <a:off x="8437782"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04"/>
            <p:cNvSpPr>
              <a:spLocks noChangeArrowheads="1"/>
            </p:cNvSpPr>
            <p:nvPr/>
          </p:nvSpPr>
          <p:spPr bwMode="auto">
            <a:xfrm>
              <a:off x="8780418"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05"/>
            <p:cNvSpPr>
              <a:spLocks noChangeArrowheads="1"/>
            </p:cNvSpPr>
            <p:nvPr/>
          </p:nvSpPr>
          <p:spPr bwMode="auto">
            <a:xfrm>
              <a:off x="8865442" y="321587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06"/>
            <p:cNvSpPr>
              <a:spLocks noChangeArrowheads="1"/>
            </p:cNvSpPr>
            <p:nvPr/>
          </p:nvSpPr>
          <p:spPr bwMode="auto">
            <a:xfrm>
              <a:off x="8951736"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07"/>
            <p:cNvSpPr>
              <a:spLocks noChangeArrowheads="1"/>
            </p:cNvSpPr>
            <p:nvPr/>
          </p:nvSpPr>
          <p:spPr bwMode="auto">
            <a:xfrm>
              <a:off x="9036760"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08"/>
            <p:cNvSpPr>
              <a:spLocks noChangeArrowheads="1"/>
            </p:cNvSpPr>
            <p:nvPr/>
          </p:nvSpPr>
          <p:spPr bwMode="auto">
            <a:xfrm>
              <a:off x="9121784" y="321587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09"/>
            <p:cNvSpPr>
              <a:spLocks noChangeArrowheads="1"/>
            </p:cNvSpPr>
            <p:nvPr/>
          </p:nvSpPr>
          <p:spPr bwMode="auto">
            <a:xfrm>
              <a:off x="9209347"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10"/>
            <p:cNvSpPr>
              <a:spLocks noChangeArrowheads="1"/>
            </p:cNvSpPr>
            <p:nvPr/>
          </p:nvSpPr>
          <p:spPr bwMode="auto">
            <a:xfrm>
              <a:off x="9294371"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20"/>
            <p:cNvSpPr>
              <a:spLocks noChangeArrowheads="1"/>
            </p:cNvSpPr>
            <p:nvPr/>
          </p:nvSpPr>
          <p:spPr bwMode="auto">
            <a:xfrm>
              <a:off x="8437782"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21"/>
            <p:cNvSpPr>
              <a:spLocks noChangeArrowheads="1"/>
            </p:cNvSpPr>
            <p:nvPr/>
          </p:nvSpPr>
          <p:spPr bwMode="auto">
            <a:xfrm>
              <a:off x="8522806"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23"/>
            <p:cNvSpPr>
              <a:spLocks noChangeArrowheads="1"/>
            </p:cNvSpPr>
            <p:nvPr/>
          </p:nvSpPr>
          <p:spPr bwMode="auto">
            <a:xfrm>
              <a:off x="8695393"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24"/>
            <p:cNvSpPr>
              <a:spLocks noChangeArrowheads="1"/>
            </p:cNvSpPr>
            <p:nvPr/>
          </p:nvSpPr>
          <p:spPr bwMode="auto">
            <a:xfrm>
              <a:off x="8780418"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25"/>
            <p:cNvSpPr>
              <a:spLocks noChangeArrowheads="1"/>
            </p:cNvSpPr>
            <p:nvPr/>
          </p:nvSpPr>
          <p:spPr bwMode="auto">
            <a:xfrm>
              <a:off x="8865442" y="33034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26"/>
            <p:cNvSpPr>
              <a:spLocks noChangeArrowheads="1"/>
            </p:cNvSpPr>
            <p:nvPr/>
          </p:nvSpPr>
          <p:spPr bwMode="auto">
            <a:xfrm>
              <a:off x="8951736"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27"/>
            <p:cNvSpPr>
              <a:spLocks noChangeArrowheads="1"/>
            </p:cNvSpPr>
            <p:nvPr/>
          </p:nvSpPr>
          <p:spPr bwMode="auto">
            <a:xfrm>
              <a:off x="9036760"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28"/>
            <p:cNvSpPr>
              <a:spLocks noChangeArrowheads="1"/>
            </p:cNvSpPr>
            <p:nvPr/>
          </p:nvSpPr>
          <p:spPr bwMode="auto">
            <a:xfrm>
              <a:off x="9121784" y="330343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29"/>
            <p:cNvSpPr>
              <a:spLocks noChangeArrowheads="1"/>
            </p:cNvSpPr>
            <p:nvPr/>
          </p:nvSpPr>
          <p:spPr bwMode="auto">
            <a:xfrm>
              <a:off x="9209347"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30"/>
            <p:cNvSpPr>
              <a:spLocks noChangeArrowheads="1"/>
            </p:cNvSpPr>
            <p:nvPr/>
          </p:nvSpPr>
          <p:spPr bwMode="auto">
            <a:xfrm>
              <a:off x="9294371"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57"/>
            <p:cNvSpPr>
              <a:spLocks noChangeArrowheads="1"/>
            </p:cNvSpPr>
            <p:nvPr/>
          </p:nvSpPr>
          <p:spPr bwMode="auto">
            <a:xfrm>
              <a:off x="9381752" y="304127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81"/>
            <p:cNvSpPr>
              <a:spLocks noChangeArrowheads="1"/>
            </p:cNvSpPr>
            <p:nvPr/>
          </p:nvSpPr>
          <p:spPr bwMode="auto">
            <a:xfrm>
              <a:off x="9381752"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82"/>
            <p:cNvSpPr>
              <a:spLocks noChangeArrowheads="1"/>
            </p:cNvSpPr>
            <p:nvPr/>
          </p:nvSpPr>
          <p:spPr bwMode="auto">
            <a:xfrm>
              <a:off x="9466776"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00"/>
            <p:cNvSpPr>
              <a:spLocks noChangeArrowheads="1"/>
            </p:cNvSpPr>
            <p:nvPr/>
          </p:nvSpPr>
          <p:spPr bwMode="auto">
            <a:xfrm>
              <a:off x="9381752"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01"/>
            <p:cNvSpPr>
              <a:spLocks noChangeArrowheads="1"/>
            </p:cNvSpPr>
            <p:nvPr/>
          </p:nvSpPr>
          <p:spPr bwMode="auto">
            <a:xfrm>
              <a:off x="9466776"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63"/>
            <p:cNvSpPr>
              <a:spLocks noChangeArrowheads="1"/>
            </p:cNvSpPr>
            <p:nvPr/>
          </p:nvSpPr>
          <p:spPr bwMode="auto">
            <a:xfrm>
              <a:off x="6119826"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64"/>
            <p:cNvSpPr>
              <a:spLocks noChangeArrowheads="1"/>
            </p:cNvSpPr>
            <p:nvPr/>
          </p:nvSpPr>
          <p:spPr bwMode="auto">
            <a:xfrm>
              <a:off x="6204850"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65"/>
            <p:cNvSpPr>
              <a:spLocks noChangeArrowheads="1"/>
            </p:cNvSpPr>
            <p:nvPr/>
          </p:nvSpPr>
          <p:spPr bwMode="auto">
            <a:xfrm>
              <a:off x="6289874" y="34074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66"/>
            <p:cNvSpPr>
              <a:spLocks noChangeArrowheads="1"/>
            </p:cNvSpPr>
            <p:nvPr/>
          </p:nvSpPr>
          <p:spPr bwMode="auto">
            <a:xfrm>
              <a:off x="6377437"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67"/>
            <p:cNvSpPr>
              <a:spLocks noChangeArrowheads="1"/>
            </p:cNvSpPr>
            <p:nvPr/>
          </p:nvSpPr>
          <p:spPr bwMode="auto">
            <a:xfrm>
              <a:off x="6462461"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87"/>
            <p:cNvSpPr>
              <a:spLocks noChangeArrowheads="1"/>
            </p:cNvSpPr>
            <p:nvPr/>
          </p:nvSpPr>
          <p:spPr bwMode="auto">
            <a:xfrm>
              <a:off x="6119826"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88"/>
            <p:cNvSpPr>
              <a:spLocks noChangeArrowheads="1"/>
            </p:cNvSpPr>
            <p:nvPr/>
          </p:nvSpPr>
          <p:spPr bwMode="auto">
            <a:xfrm>
              <a:off x="6204850"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89"/>
            <p:cNvSpPr>
              <a:spLocks noChangeArrowheads="1"/>
            </p:cNvSpPr>
            <p:nvPr/>
          </p:nvSpPr>
          <p:spPr bwMode="auto">
            <a:xfrm>
              <a:off x="6289874" y="349251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90"/>
            <p:cNvSpPr>
              <a:spLocks noChangeArrowheads="1"/>
            </p:cNvSpPr>
            <p:nvPr/>
          </p:nvSpPr>
          <p:spPr bwMode="auto">
            <a:xfrm>
              <a:off x="6377437"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91"/>
            <p:cNvSpPr>
              <a:spLocks noChangeArrowheads="1"/>
            </p:cNvSpPr>
            <p:nvPr/>
          </p:nvSpPr>
          <p:spPr bwMode="auto">
            <a:xfrm>
              <a:off x="6462461"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08"/>
            <p:cNvSpPr>
              <a:spLocks noChangeArrowheads="1"/>
            </p:cNvSpPr>
            <p:nvPr/>
          </p:nvSpPr>
          <p:spPr bwMode="auto">
            <a:xfrm>
              <a:off x="6289874" y="357753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09"/>
            <p:cNvSpPr>
              <a:spLocks noChangeArrowheads="1"/>
            </p:cNvSpPr>
            <p:nvPr/>
          </p:nvSpPr>
          <p:spPr bwMode="auto">
            <a:xfrm>
              <a:off x="6377437"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10"/>
            <p:cNvSpPr>
              <a:spLocks noChangeArrowheads="1"/>
            </p:cNvSpPr>
            <p:nvPr/>
          </p:nvSpPr>
          <p:spPr bwMode="auto">
            <a:xfrm>
              <a:off x="6462461"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23"/>
            <p:cNvSpPr>
              <a:spLocks noChangeArrowheads="1"/>
            </p:cNvSpPr>
            <p:nvPr/>
          </p:nvSpPr>
          <p:spPr bwMode="auto">
            <a:xfrm>
              <a:off x="5863483"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24"/>
            <p:cNvSpPr>
              <a:spLocks noChangeArrowheads="1"/>
            </p:cNvSpPr>
            <p:nvPr/>
          </p:nvSpPr>
          <p:spPr bwMode="auto">
            <a:xfrm>
              <a:off x="5948508"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25"/>
            <p:cNvSpPr>
              <a:spLocks noChangeArrowheads="1"/>
            </p:cNvSpPr>
            <p:nvPr/>
          </p:nvSpPr>
          <p:spPr bwMode="auto">
            <a:xfrm>
              <a:off x="6033532" y="3665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26"/>
            <p:cNvSpPr>
              <a:spLocks noChangeArrowheads="1"/>
            </p:cNvSpPr>
            <p:nvPr/>
          </p:nvSpPr>
          <p:spPr bwMode="auto">
            <a:xfrm>
              <a:off x="6119826"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27"/>
            <p:cNvSpPr>
              <a:spLocks noChangeArrowheads="1"/>
            </p:cNvSpPr>
            <p:nvPr/>
          </p:nvSpPr>
          <p:spPr bwMode="auto">
            <a:xfrm>
              <a:off x="6204850"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28"/>
            <p:cNvSpPr>
              <a:spLocks noChangeArrowheads="1"/>
            </p:cNvSpPr>
            <p:nvPr/>
          </p:nvSpPr>
          <p:spPr bwMode="auto">
            <a:xfrm>
              <a:off x="6289874" y="3665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29"/>
            <p:cNvSpPr>
              <a:spLocks noChangeArrowheads="1"/>
            </p:cNvSpPr>
            <p:nvPr/>
          </p:nvSpPr>
          <p:spPr bwMode="auto">
            <a:xfrm>
              <a:off x="6377437"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30"/>
            <p:cNvSpPr>
              <a:spLocks noChangeArrowheads="1"/>
            </p:cNvSpPr>
            <p:nvPr/>
          </p:nvSpPr>
          <p:spPr bwMode="auto">
            <a:xfrm>
              <a:off x="6462461"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57"/>
            <p:cNvSpPr>
              <a:spLocks noChangeArrowheads="1"/>
            </p:cNvSpPr>
            <p:nvPr/>
          </p:nvSpPr>
          <p:spPr bwMode="auto">
            <a:xfrm>
              <a:off x="6549842"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58"/>
            <p:cNvSpPr>
              <a:spLocks noChangeArrowheads="1"/>
            </p:cNvSpPr>
            <p:nvPr/>
          </p:nvSpPr>
          <p:spPr bwMode="auto">
            <a:xfrm>
              <a:off x="6719891"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59"/>
            <p:cNvSpPr>
              <a:spLocks noChangeArrowheads="1"/>
            </p:cNvSpPr>
            <p:nvPr/>
          </p:nvSpPr>
          <p:spPr bwMode="auto">
            <a:xfrm>
              <a:off x="6634866"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60"/>
            <p:cNvSpPr>
              <a:spLocks noChangeArrowheads="1"/>
            </p:cNvSpPr>
            <p:nvPr/>
          </p:nvSpPr>
          <p:spPr bwMode="auto">
            <a:xfrm>
              <a:off x="6807453"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61"/>
            <p:cNvSpPr>
              <a:spLocks noChangeArrowheads="1"/>
            </p:cNvSpPr>
            <p:nvPr/>
          </p:nvSpPr>
          <p:spPr bwMode="auto">
            <a:xfrm>
              <a:off x="6892478"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62"/>
            <p:cNvSpPr>
              <a:spLocks noChangeArrowheads="1"/>
            </p:cNvSpPr>
            <p:nvPr/>
          </p:nvSpPr>
          <p:spPr bwMode="auto">
            <a:xfrm>
              <a:off x="6977502"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63"/>
            <p:cNvSpPr>
              <a:spLocks noChangeArrowheads="1"/>
            </p:cNvSpPr>
            <p:nvPr/>
          </p:nvSpPr>
          <p:spPr bwMode="auto">
            <a:xfrm>
              <a:off x="7063796"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64"/>
            <p:cNvSpPr>
              <a:spLocks noChangeArrowheads="1"/>
            </p:cNvSpPr>
            <p:nvPr/>
          </p:nvSpPr>
          <p:spPr bwMode="auto">
            <a:xfrm>
              <a:off x="7148820"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9" name="Oval 65"/>
            <p:cNvSpPr>
              <a:spLocks noChangeArrowheads="1"/>
            </p:cNvSpPr>
            <p:nvPr/>
          </p:nvSpPr>
          <p:spPr bwMode="auto">
            <a:xfrm>
              <a:off x="7233844" y="34029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0" name="Oval 66"/>
            <p:cNvSpPr>
              <a:spLocks noChangeArrowheads="1"/>
            </p:cNvSpPr>
            <p:nvPr/>
          </p:nvSpPr>
          <p:spPr bwMode="auto">
            <a:xfrm>
              <a:off x="7321407"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1" name="Oval 67"/>
            <p:cNvSpPr>
              <a:spLocks noChangeArrowheads="1"/>
            </p:cNvSpPr>
            <p:nvPr/>
          </p:nvSpPr>
          <p:spPr bwMode="auto">
            <a:xfrm>
              <a:off x="7406431"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81"/>
            <p:cNvSpPr>
              <a:spLocks noChangeArrowheads="1"/>
            </p:cNvSpPr>
            <p:nvPr/>
          </p:nvSpPr>
          <p:spPr bwMode="auto">
            <a:xfrm>
              <a:off x="6549842"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82"/>
            <p:cNvSpPr>
              <a:spLocks noChangeArrowheads="1"/>
            </p:cNvSpPr>
            <p:nvPr/>
          </p:nvSpPr>
          <p:spPr bwMode="auto">
            <a:xfrm>
              <a:off x="6634866"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83"/>
            <p:cNvSpPr>
              <a:spLocks noChangeArrowheads="1"/>
            </p:cNvSpPr>
            <p:nvPr/>
          </p:nvSpPr>
          <p:spPr bwMode="auto">
            <a:xfrm>
              <a:off x="6719891"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84"/>
            <p:cNvSpPr>
              <a:spLocks noChangeArrowheads="1"/>
            </p:cNvSpPr>
            <p:nvPr/>
          </p:nvSpPr>
          <p:spPr bwMode="auto">
            <a:xfrm>
              <a:off x="6807453"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85"/>
            <p:cNvSpPr>
              <a:spLocks noChangeArrowheads="1"/>
            </p:cNvSpPr>
            <p:nvPr/>
          </p:nvSpPr>
          <p:spPr bwMode="auto">
            <a:xfrm>
              <a:off x="6892478"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86"/>
            <p:cNvSpPr>
              <a:spLocks noChangeArrowheads="1"/>
            </p:cNvSpPr>
            <p:nvPr/>
          </p:nvSpPr>
          <p:spPr bwMode="auto">
            <a:xfrm>
              <a:off x="6977502"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87"/>
            <p:cNvSpPr>
              <a:spLocks noChangeArrowheads="1"/>
            </p:cNvSpPr>
            <p:nvPr/>
          </p:nvSpPr>
          <p:spPr bwMode="auto">
            <a:xfrm>
              <a:off x="7063796"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88"/>
            <p:cNvSpPr>
              <a:spLocks noChangeArrowheads="1"/>
            </p:cNvSpPr>
            <p:nvPr/>
          </p:nvSpPr>
          <p:spPr bwMode="auto">
            <a:xfrm>
              <a:off x="7148820"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89"/>
            <p:cNvSpPr>
              <a:spLocks noChangeArrowheads="1"/>
            </p:cNvSpPr>
            <p:nvPr/>
          </p:nvSpPr>
          <p:spPr bwMode="auto">
            <a:xfrm>
              <a:off x="7233844" y="348796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90"/>
            <p:cNvSpPr>
              <a:spLocks noChangeArrowheads="1"/>
            </p:cNvSpPr>
            <p:nvPr/>
          </p:nvSpPr>
          <p:spPr bwMode="auto">
            <a:xfrm>
              <a:off x="7321407"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91"/>
            <p:cNvSpPr>
              <a:spLocks noChangeArrowheads="1"/>
            </p:cNvSpPr>
            <p:nvPr/>
          </p:nvSpPr>
          <p:spPr bwMode="auto">
            <a:xfrm>
              <a:off x="7406431"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100"/>
            <p:cNvSpPr>
              <a:spLocks noChangeArrowheads="1"/>
            </p:cNvSpPr>
            <p:nvPr/>
          </p:nvSpPr>
          <p:spPr bwMode="auto">
            <a:xfrm>
              <a:off x="6549842"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101"/>
            <p:cNvSpPr>
              <a:spLocks noChangeArrowheads="1"/>
            </p:cNvSpPr>
            <p:nvPr/>
          </p:nvSpPr>
          <p:spPr bwMode="auto">
            <a:xfrm>
              <a:off x="6634866"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102"/>
            <p:cNvSpPr>
              <a:spLocks noChangeArrowheads="1"/>
            </p:cNvSpPr>
            <p:nvPr/>
          </p:nvSpPr>
          <p:spPr bwMode="auto">
            <a:xfrm>
              <a:off x="6719891"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103"/>
            <p:cNvSpPr>
              <a:spLocks noChangeArrowheads="1"/>
            </p:cNvSpPr>
            <p:nvPr/>
          </p:nvSpPr>
          <p:spPr bwMode="auto">
            <a:xfrm>
              <a:off x="6807453"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104"/>
            <p:cNvSpPr>
              <a:spLocks noChangeArrowheads="1"/>
            </p:cNvSpPr>
            <p:nvPr/>
          </p:nvSpPr>
          <p:spPr bwMode="auto">
            <a:xfrm>
              <a:off x="6892478"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105"/>
            <p:cNvSpPr>
              <a:spLocks noChangeArrowheads="1"/>
            </p:cNvSpPr>
            <p:nvPr/>
          </p:nvSpPr>
          <p:spPr bwMode="auto">
            <a:xfrm>
              <a:off x="6977502"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106"/>
            <p:cNvSpPr>
              <a:spLocks noChangeArrowheads="1"/>
            </p:cNvSpPr>
            <p:nvPr/>
          </p:nvSpPr>
          <p:spPr bwMode="auto">
            <a:xfrm>
              <a:off x="7063796"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107"/>
            <p:cNvSpPr>
              <a:spLocks noChangeArrowheads="1"/>
            </p:cNvSpPr>
            <p:nvPr/>
          </p:nvSpPr>
          <p:spPr bwMode="auto">
            <a:xfrm>
              <a:off x="7148820"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108"/>
            <p:cNvSpPr>
              <a:spLocks noChangeArrowheads="1"/>
            </p:cNvSpPr>
            <p:nvPr/>
          </p:nvSpPr>
          <p:spPr bwMode="auto">
            <a:xfrm>
              <a:off x="7233844" y="357298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109"/>
            <p:cNvSpPr>
              <a:spLocks noChangeArrowheads="1"/>
            </p:cNvSpPr>
            <p:nvPr/>
          </p:nvSpPr>
          <p:spPr bwMode="auto">
            <a:xfrm>
              <a:off x="7321407"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110"/>
            <p:cNvSpPr>
              <a:spLocks noChangeArrowheads="1"/>
            </p:cNvSpPr>
            <p:nvPr/>
          </p:nvSpPr>
          <p:spPr bwMode="auto">
            <a:xfrm>
              <a:off x="7406431"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120"/>
            <p:cNvSpPr>
              <a:spLocks noChangeArrowheads="1"/>
            </p:cNvSpPr>
            <p:nvPr/>
          </p:nvSpPr>
          <p:spPr bwMode="auto">
            <a:xfrm>
              <a:off x="6549842"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121"/>
            <p:cNvSpPr>
              <a:spLocks noChangeArrowheads="1"/>
            </p:cNvSpPr>
            <p:nvPr/>
          </p:nvSpPr>
          <p:spPr bwMode="auto">
            <a:xfrm>
              <a:off x="6634866"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122"/>
            <p:cNvSpPr>
              <a:spLocks noChangeArrowheads="1"/>
            </p:cNvSpPr>
            <p:nvPr/>
          </p:nvSpPr>
          <p:spPr bwMode="auto">
            <a:xfrm>
              <a:off x="6719891"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123"/>
            <p:cNvSpPr>
              <a:spLocks noChangeArrowheads="1"/>
            </p:cNvSpPr>
            <p:nvPr/>
          </p:nvSpPr>
          <p:spPr bwMode="auto">
            <a:xfrm>
              <a:off x="6807453"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124"/>
            <p:cNvSpPr>
              <a:spLocks noChangeArrowheads="1"/>
            </p:cNvSpPr>
            <p:nvPr/>
          </p:nvSpPr>
          <p:spPr bwMode="auto">
            <a:xfrm>
              <a:off x="6892478"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125"/>
            <p:cNvSpPr>
              <a:spLocks noChangeArrowheads="1"/>
            </p:cNvSpPr>
            <p:nvPr/>
          </p:nvSpPr>
          <p:spPr bwMode="auto">
            <a:xfrm>
              <a:off x="6977502"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126"/>
            <p:cNvSpPr>
              <a:spLocks noChangeArrowheads="1"/>
            </p:cNvSpPr>
            <p:nvPr/>
          </p:nvSpPr>
          <p:spPr bwMode="auto">
            <a:xfrm>
              <a:off x="7063796"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127"/>
            <p:cNvSpPr>
              <a:spLocks noChangeArrowheads="1"/>
            </p:cNvSpPr>
            <p:nvPr/>
          </p:nvSpPr>
          <p:spPr bwMode="auto">
            <a:xfrm>
              <a:off x="7148820"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128"/>
            <p:cNvSpPr>
              <a:spLocks noChangeArrowheads="1"/>
            </p:cNvSpPr>
            <p:nvPr/>
          </p:nvSpPr>
          <p:spPr bwMode="auto">
            <a:xfrm>
              <a:off x="7233844" y="366055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129"/>
            <p:cNvSpPr>
              <a:spLocks noChangeArrowheads="1"/>
            </p:cNvSpPr>
            <p:nvPr/>
          </p:nvSpPr>
          <p:spPr bwMode="auto">
            <a:xfrm>
              <a:off x="7321407"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30"/>
            <p:cNvSpPr>
              <a:spLocks noChangeArrowheads="1"/>
            </p:cNvSpPr>
            <p:nvPr/>
          </p:nvSpPr>
          <p:spPr bwMode="auto">
            <a:xfrm>
              <a:off x="7406431"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57"/>
            <p:cNvSpPr>
              <a:spLocks noChangeArrowheads="1"/>
            </p:cNvSpPr>
            <p:nvPr/>
          </p:nvSpPr>
          <p:spPr bwMode="auto">
            <a:xfrm>
              <a:off x="7493812"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58"/>
            <p:cNvSpPr>
              <a:spLocks noChangeArrowheads="1"/>
            </p:cNvSpPr>
            <p:nvPr/>
          </p:nvSpPr>
          <p:spPr bwMode="auto">
            <a:xfrm>
              <a:off x="7663861"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59"/>
            <p:cNvSpPr>
              <a:spLocks noChangeArrowheads="1"/>
            </p:cNvSpPr>
            <p:nvPr/>
          </p:nvSpPr>
          <p:spPr bwMode="auto">
            <a:xfrm>
              <a:off x="7578836"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60"/>
            <p:cNvSpPr>
              <a:spLocks noChangeArrowheads="1"/>
            </p:cNvSpPr>
            <p:nvPr/>
          </p:nvSpPr>
          <p:spPr bwMode="auto">
            <a:xfrm>
              <a:off x="7751423"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61"/>
            <p:cNvSpPr>
              <a:spLocks noChangeArrowheads="1"/>
            </p:cNvSpPr>
            <p:nvPr/>
          </p:nvSpPr>
          <p:spPr bwMode="auto">
            <a:xfrm>
              <a:off x="7836448"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62"/>
            <p:cNvSpPr>
              <a:spLocks noChangeArrowheads="1"/>
            </p:cNvSpPr>
            <p:nvPr/>
          </p:nvSpPr>
          <p:spPr bwMode="auto">
            <a:xfrm>
              <a:off x="7921472"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63"/>
            <p:cNvSpPr>
              <a:spLocks noChangeArrowheads="1"/>
            </p:cNvSpPr>
            <p:nvPr/>
          </p:nvSpPr>
          <p:spPr bwMode="auto">
            <a:xfrm>
              <a:off x="8007766"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64"/>
            <p:cNvSpPr>
              <a:spLocks noChangeArrowheads="1"/>
            </p:cNvSpPr>
            <p:nvPr/>
          </p:nvSpPr>
          <p:spPr bwMode="auto">
            <a:xfrm>
              <a:off x="8092790"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65"/>
            <p:cNvSpPr>
              <a:spLocks noChangeArrowheads="1"/>
            </p:cNvSpPr>
            <p:nvPr/>
          </p:nvSpPr>
          <p:spPr bwMode="auto">
            <a:xfrm>
              <a:off x="8177814" y="33983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66"/>
            <p:cNvSpPr>
              <a:spLocks noChangeArrowheads="1"/>
            </p:cNvSpPr>
            <p:nvPr/>
          </p:nvSpPr>
          <p:spPr bwMode="auto">
            <a:xfrm>
              <a:off x="8265377"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67"/>
            <p:cNvSpPr>
              <a:spLocks noChangeArrowheads="1"/>
            </p:cNvSpPr>
            <p:nvPr/>
          </p:nvSpPr>
          <p:spPr bwMode="auto">
            <a:xfrm>
              <a:off x="8350401"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81"/>
            <p:cNvSpPr>
              <a:spLocks noChangeArrowheads="1"/>
            </p:cNvSpPr>
            <p:nvPr/>
          </p:nvSpPr>
          <p:spPr bwMode="auto">
            <a:xfrm>
              <a:off x="7493812"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82"/>
            <p:cNvSpPr>
              <a:spLocks noChangeArrowheads="1"/>
            </p:cNvSpPr>
            <p:nvPr/>
          </p:nvSpPr>
          <p:spPr bwMode="auto">
            <a:xfrm>
              <a:off x="7578836"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83"/>
            <p:cNvSpPr>
              <a:spLocks noChangeArrowheads="1"/>
            </p:cNvSpPr>
            <p:nvPr/>
          </p:nvSpPr>
          <p:spPr bwMode="auto">
            <a:xfrm>
              <a:off x="7663861"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84"/>
            <p:cNvSpPr>
              <a:spLocks noChangeArrowheads="1"/>
            </p:cNvSpPr>
            <p:nvPr/>
          </p:nvSpPr>
          <p:spPr bwMode="auto">
            <a:xfrm>
              <a:off x="7751423"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85"/>
            <p:cNvSpPr>
              <a:spLocks noChangeArrowheads="1"/>
            </p:cNvSpPr>
            <p:nvPr/>
          </p:nvSpPr>
          <p:spPr bwMode="auto">
            <a:xfrm>
              <a:off x="7836448"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86"/>
            <p:cNvSpPr>
              <a:spLocks noChangeArrowheads="1"/>
            </p:cNvSpPr>
            <p:nvPr/>
          </p:nvSpPr>
          <p:spPr bwMode="auto">
            <a:xfrm>
              <a:off x="7921472"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87"/>
            <p:cNvSpPr>
              <a:spLocks noChangeArrowheads="1"/>
            </p:cNvSpPr>
            <p:nvPr/>
          </p:nvSpPr>
          <p:spPr bwMode="auto">
            <a:xfrm>
              <a:off x="8007766"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88"/>
            <p:cNvSpPr>
              <a:spLocks noChangeArrowheads="1"/>
            </p:cNvSpPr>
            <p:nvPr/>
          </p:nvSpPr>
          <p:spPr bwMode="auto">
            <a:xfrm>
              <a:off x="8092790"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89"/>
            <p:cNvSpPr>
              <a:spLocks noChangeArrowheads="1"/>
            </p:cNvSpPr>
            <p:nvPr/>
          </p:nvSpPr>
          <p:spPr bwMode="auto">
            <a:xfrm>
              <a:off x="8177814" y="348341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90"/>
            <p:cNvSpPr>
              <a:spLocks noChangeArrowheads="1"/>
            </p:cNvSpPr>
            <p:nvPr/>
          </p:nvSpPr>
          <p:spPr bwMode="auto">
            <a:xfrm>
              <a:off x="8265377"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91"/>
            <p:cNvSpPr>
              <a:spLocks noChangeArrowheads="1"/>
            </p:cNvSpPr>
            <p:nvPr/>
          </p:nvSpPr>
          <p:spPr bwMode="auto">
            <a:xfrm>
              <a:off x="8350401"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00"/>
            <p:cNvSpPr>
              <a:spLocks noChangeArrowheads="1"/>
            </p:cNvSpPr>
            <p:nvPr/>
          </p:nvSpPr>
          <p:spPr bwMode="auto">
            <a:xfrm>
              <a:off x="7493812"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01"/>
            <p:cNvSpPr>
              <a:spLocks noChangeArrowheads="1"/>
            </p:cNvSpPr>
            <p:nvPr/>
          </p:nvSpPr>
          <p:spPr bwMode="auto">
            <a:xfrm>
              <a:off x="7578836"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02"/>
            <p:cNvSpPr>
              <a:spLocks noChangeArrowheads="1"/>
            </p:cNvSpPr>
            <p:nvPr/>
          </p:nvSpPr>
          <p:spPr bwMode="auto">
            <a:xfrm>
              <a:off x="7663861"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03"/>
            <p:cNvSpPr>
              <a:spLocks noChangeArrowheads="1"/>
            </p:cNvSpPr>
            <p:nvPr/>
          </p:nvSpPr>
          <p:spPr bwMode="auto">
            <a:xfrm>
              <a:off x="7751423"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04"/>
            <p:cNvSpPr>
              <a:spLocks noChangeArrowheads="1"/>
            </p:cNvSpPr>
            <p:nvPr/>
          </p:nvSpPr>
          <p:spPr bwMode="auto">
            <a:xfrm>
              <a:off x="7836448"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05"/>
            <p:cNvSpPr>
              <a:spLocks noChangeArrowheads="1"/>
            </p:cNvSpPr>
            <p:nvPr/>
          </p:nvSpPr>
          <p:spPr bwMode="auto">
            <a:xfrm>
              <a:off x="7921472"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06"/>
            <p:cNvSpPr>
              <a:spLocks noChangeArrowheads="1"/>
            </p:cNvSpPr>
            <p:nvPr/>
          </p:nvSpPr>
          <p:spPr bwMode="auto">
            <a:xfrm>
              <a:off x="8007766"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07"/>
            <p:cNvSpPr>
              <a:spLocks noChangeArrowheads="1"/>
            </p:cNvSpPr>
            <p:nvPr/>
          </p:nvSpPr>
          <p:spPr bwMode="auto">
            <a:xfrm>
              <a:off x="8092790"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08"/>
            <p:cNvSpPr>
              <a:spLocks noChangeArrowheads="1"/>
            </p:cNvSpPr>
            <p:nvPr/>
          </p:nvSpPr>
          <p:spPr bwMode="auto">
            <a:xfrm>
              <a:off x="8177814" y="356843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109"/>
            <p:cNvSpPr>
              <a:spLocks noChangeArrowheads="1"/>
            </p:cNvSpPr>
            <p:nvPr/>
          </p:nvSpPr>
          <p:spPr bwMode="auto">
            <a:xfrm>
              <a:off x="8265377"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110"/>
            <p:cNvSpPr>
              <a:spLocks noChangeArrowheads="1"/>
            </p:cNvSpPr>
            <p:nvPr/>
          </p:nvSpPr>
          <p:spPr bwMode="auto">
            <a:xfrm>
              <a:off x="8350401"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120"/>
            <p:cNvSpPr>
              <a:spLocks noChangeArrowheads="1"/>
            </p:cNvSpPr>
            <p:nvPr/>
          </p:nvSpPr>
          <p:spPr bwMode="auto">
            <a:xfrm>
              <a:off x="7493812"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121"/>
            <p:cNvSpPr>
              <a:spLocks noChangeArrowheads="1"/>
            </p:cNvSpPr>
            <p:nvPr/>
          </p:nvSpPr>
          <p:spPr bwMode="auto">
            <a:xfrm>
              <a:off x="7578836"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122"/>
            <p:cNvSpPr>
              <a:spLocks noChangeArrowheads="1"/>
            </p:cNvSpPr>
            <p:nvPr/>
          </p:nvSpPr>
          <p:spPr bwMode="auto">
            <a:xfrm>
              <a:off x="7663861"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123"/>
            <p:cNvSpPr>
              <a:spLocks noChangeArrowheads="1"/>
            </p:cNvSpPr>
            <p:nvPr/>
          </p:nvSpPr>
          <p:spPr bwMode="auto">
            <a:xfrm>
              <a:off x="7751423"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124"/>
            <p:cNvSpPr>
              <a:spLocks noChangeArrowheads="1"/>
            </p:cNvSpPr>
            <p:nvPr/>
          </p:nvSpPr>
          <p:spPr bwMode="auto">
            <a:xfrm>
              <a:off x="7836448"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125"/>
            <p:cNvSpPr>
              <a:spLocks noChangeArrowheads="1"/>
            </p:cNvSpPr>
            <p:nvPr/>
          </p:nvSpPr>
          <p:spPr bwMode="auto">
            <a:xfrm>
              <a:off x="7921472"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126"/>
            <p:cNvSpPr>
              <a:spLocks noChangeArrowheads="1"/>
            </p:cNvSpPr>
            <p:nvPr/>
          </p:nvSpPr>
          <p:spPr bwMode="auto">
            <a:xfrm>
              <a:off x="8007766"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127"/>
            <p:cNvSpPr>
              <a:spLocks noChangeArrowheads="1"/>
            </p:cNvSpPr>
            <p:nvPr/>
          </p:nvSpPr>
          <p:spPr bwMode="auto">
            <a:xfrm>
              <a:off x="8092790"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128"/>
            <p:cNvSpPr>
              <a:spLocks noChangeArrowheads="1"/>
            </p:cNvSpPr>
            <p:nvPr/>
          </p:nvSpPr>
          <p:spPr bwMode="auto">
            <a:xfrm>
              <a:off x="8177814" y="365600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129"/>
            <p:cNvSpPr>
              <a:spLocks noChangeArrowheads="1"/>
            </p:cNvSpPr>
            <p:nvPr/>
          </p:nvSpPr>
          <p:spPr bwMode="auto">
            <a:xfrm>
              <a:off x="8265377"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130"/>
            <p:cNvSpPr>
              <a:spLocks noChangeArrowheads="1"/>
            </p:cNvSpPr>
            <p:nvPr/>
          </p:nvSpPr>
          <p:spPr bwMode="auto">
            <a:xfrm>
              <a:off x="8350401"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57"/>
            <p:cNvSpPr>
              <a:spLocks noChangeArrowheads="1"/>
            </p:cNvSpPr>
            <p:nvPr/>
          </p:nvSpPr>
          <p:spPr bwMode="auto">
            <a:xfrm>
              <a:off x="8437782"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58"/>
            <p:cNvSpPr>
              <a:spLocks noChangeArrowheads="1"/>
            </p:cNvSpPr>
            <p:nvPr/>
          </p:nvSpPr>
          <p:spPr bwMode="auto">
            <a:xfrm>
              <a:off x="8607831"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59"/>
            <p:cNvSpPr>
              <a:spLocks noChangeArrowheads="1"/>
            </p:cNvSpPr>
            <p:nvPr/>
          </p:nvSpPr>
          <p:spPr bwMode="auto">
            <a:xfrm>
              <a:off x="8522806"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60"/>
            <p:cNvSpPr>
              <a:spLocks noChangeArrowheads="1"/>
            </p:cNvSpPr>
            <p:nvPr/>
          </p:nvSpPr>
          <p:spPr bwMode="auto">
            <a:xfrm>
              <a:off x="8695393"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61"/>
            <p:cNvSpPr>
              <a:spLocks noChangeArrowheads="1"/>
            </p:cNvSpPr>
            <p:nvPr/>
          </p:nvSpPr>
          <p:spPr bwMode="auto">
            <a:xfrm>
              <a:off x="8780418"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62"/>
            <p:cNvSpPr>
              <a:spLocks noChangeArrowheads="1"/>
            </p:cNvSpPr>
            <p:nvPr/>
          </p:nvSpPr>
          <p:spPr bwMode="auto">
            <a:xfrm>
              <a:off x="8865442"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63"/>
            <p:cNvSpPr>
              <a:spLocks noChangeArrowheads="1"/>
            </p:cNvSpPr>
            <p:nvPr/>
          </p:nvSpPr>
          <p:spPr bwMode="auto">
            <a:xfrm>
              <a:off x="8951736"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64"/>
            <p:cNvSpPr>
              <a:spLocks noChangeArrowheads="1"/>
            </p:cNvSpPr>
            <p:nvPr/>
          </p:nvSpPr>
          <p:spPr bwMode="auto">
            <a:xfrm>
              <a:off x="9036760"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65"/>
            <p:cNvSpPr>
              <a:spLocks noChangeArrowheads="1"/>
            </p:cNvSpPr>
            <p:nvPr/>
          </p:nvSpPr>
          <p:spPr bwMode="auto">
            <a:xfrm>
              <a:off x="9121784" y="33938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66"/>
            <p:cNvSpPr>
              <a:spLocks noChangeArrowheads="1"/>
            </p:cNvSpPr>
            <p:nvPr/>
          </p:nvSpPr>
          <p:spPr bwMode="auto">
            <a:xfrm>
              <a:off x="9209347"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83"/>
            <p:cNvSpPr>
              <a:spLocks noChangeArrowheads="1"/>
            </p:cNvSpPr>
            <p:nvPr/>
          </p:nvSpPr>
          <p:spPr bwMode="auto">
            <a:xfrm>
              <a:off x="8607831"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84"/>
            <p:cNvSpPr>
              <a:spLocks noChangeArrowheads="1"/>
            </p:cNvSpPr>
            <p:nvPr/>
          </p:nvSpPr>
          <p:spPr bwMode="auto">
            <a:xfrm>
              <a:off x="8695393"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85"/>
            <p:cNvSpPr>
              <a:spLocks noChangeArrowheads="1"/>
            </p:cNvSpPr>
            <p:nvPr/>
          </p:nvSpPr>
          <p:spPr bwMode="auto">
            <a:xfrm>
              <a:off x="8780418"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86"/>
            <p:cNvSpPr>
              <a:spLocks noChangeArrowheads="1"/>
            </p:cNvSpPr>
            <p:nvPr/>
          </p:nvSpPr>
          <p:spPr bwMode="auto">
            <a:xfrm>
              <a:off x="8865442"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87"/>
            <p:cNvSpPr>
              <a:spLocks noChangeArrowheads="1"/>
            </p:cNvSpPr>
            <p:nvPr/>
          </p:nvSpPr>
          <p:spPr bwMode="auto">
            <a:xfrm>
              <a:off x="8951736"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88"/>
            <p:cNvSpPr>
              <a:spLocks noChangeArrowheads="1"/>
            </p:cNvSpPr>
            <p:nvPr/>
          </p:nvSpPr>
          <p:spPr bwMode="auto">
            <a:xfrm>
              <a:off x="9036760"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89"/>
            <p:cNvSpPr>
              <a:spLocks noChangeArrowheads="1"/>
            </p:cNvSpPr>
            <p:nvPr/>
          </p:nvSpPr>
          <p:spPr bwMode="auto">
            <a:xfrm>
              <a:off x="9121784" y="347886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103"/>
            <p:cNvSpPr>
              <a:spLocks noChangeArrowheads="1"/>
            </p:cNvSpPr>
            <p:nvPr/>
          </p:nvSpPr>
          <p:spPr bwMode="auto">
            <a:xfrm>
              <a:off x="8695393"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104"/>
            <p:cNvSpPr>
              <a:spLocks noChangeArrowheads="1"/>
            </p:cNvSpPr>
            <p:nvPr/>
          </p:nvSpPr>
          <p:spPr bwMode="auto">
            <a:xfrm>
              <a:off x="8780418"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105"/>
            <p:cNvSpPr>
              <a:spLocks noChangeArrowheads="1"/>
            </p:cNvSpPr>
            <p:nvPr/>
          </p:nvSpPr>
          <p:spPr bwMode="auto">
            <a:xfrm>
              <a:off x="8865442" y="35638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106"/>
            <p:cNvSpPr>
              <a:spLocks noChangeArrowheads="1"/>
            </p:cNvSpPr>
            <p:nvPr/>
          </p:nvSpPr>
          <p:spPr bwMode="auto">
            <a:xfrm>
              <a:off x="8951736"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107"/>
            <p:cNvSpPr>
              <a:spLocks noChangeArrowheads="1"/>
            </p:cNvSpPr>
            <p:nvPr/>
          </p:nvSpPr>
          <p:spPr bwMode="auto">
            <a:xfrm>
              <a:off x="9036760"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108"/>
            <p:cNvSpPr>
              <a:spLocks noChangeArrowheads="1"/>
            </p:cNvSpPr>
            <p:nvPr/>
          </p:nvSpPr>
          <p:spPr bwMode="auto">
            <a:xfrm>
              <a:off x="9121784" y="356389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125"/>
            <p:cNvSpPr>
              <a:spLocks noChangeArrowheads="1"/>
            </p:cNvSpPr>
            <p:nvPr/>
          </p:nvSpPr>
          <p:spPr bwMode="auto">
            <a:xfrm>
              <a:off x="8865442" y="36514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126"/>
            <p:cNvSpPr>
              <a:spLocks noChangeArrowheads="1"/>
            </p:cNvSpPr>
            <p:nvPr/>
          </p:nvSpPr>
          <p:spPr bwMode="auto">
            <a:xfrm>
              <a:off x="8951736"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127"/>
            <p:cNvSpPr>
              <a:spLocks noChangeArrowheads="1"/>
            </p:cNvSpPr>
            <p:nvPr/>
          </p:nvSpPr>
          <p:spPr bwMode="auto">
            <a:xfrm>
              <a:off x="9036760"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128"/>
            <p:cNvSpPr>
              <a:spLocks noChangeArrowheads="1"/>
            </p:cNvSpPr>
            <p:nvPr/>
          </p:nvSpPr>
          <p:spPr bwMode="auto">
            <a:xfrm>
              <a:off x="9121784" y="36514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60"/>
            <p:cNvSpPr>
              <a:spLocks noChangeArrowheads="1"/>
            </p:cNvSpPr>
            <p:nvPr/>
          </p:nvSpPr>
          <p:spPr bwMode="auto">
            <a:xfrm>
              <a:off x="5863483"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61"/>
            <p:cNvSpPr>
              <a:spLocks noChangeArrowheads="1"/>
            </p:cNvSpPr>
            <p:nvPr/>
          </p:nvSpPr>
          <p:spPr bwMode="auto">
            <a:xfrm>
              <a:off x="5948508"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62"/>
            <p:cNvSpPr>
              <a:spLocks noChangeArrowheads="1"/>
            </p:cNvSpPr>
            <p:nvPr/>
          </p:nvSpPr>
          <p:spPr bwMode="auto">
            <a:xfrm>
              <a:off x="6033532" y="37486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63"/>
            <p:cNvSpPr>
              <a:spLocks noChangeArrowheads="1"/>
            </p:cNvSpPr>
            <p:nvPr/>
          </p:nvSpPr>
          <p:spPr bwMode="auto">
            <a:xfrm>
              <a:off x="6119826"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64"/>
            <p:cNvSpPr>
              <a:spLocks noChangeArrowheads="1"/>
            </p:cNvSpPr>
            <p:nvPr/>
          </p:nvSpPr>
          <p:spPr bwMode="auto">
            <a:xfrm>
              <a:off x="6204850"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65"/>
            <p:cNvSpPr>
              <a:spLocks noChangeArrowheads="1"/>
            </p:cNvSpPr>
            <p:nvPr/>
          </p:nvSpPr>
          <p:spPr bwMode="auto">
            <a:xfrm>
              <a:off x="6289874" y="37486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66"/>
            <p:cNvSpPr>
              <a:spLocks noChangeArrowheads="1"/>
            </p:cNvSpPr>
            <p:nvPr/>
          </p:nvSpPr>
          <p:spPr bwMode="auto">
            <a:xfrm>
              <a:off x="6377437"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67"/>
            <p:cNvSpPr>
              <a:spLocks noChangeArrowheads="1"/>
            </p:cNvSpPr>
            <p:nvPr/>
          </p:nvSpPr>
          <p:spPr bwMode="auto">
            <a:xfrm>
              <a:off x="6462461"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85"/>
            <p:cNvSpPr>
              <a:spLocks noChangeArrowheads="1"/>
            </p:cNvSpPr>
            <p:nvPr/>
          </p:nvSpPr>
          <p:spPr bwMode="auto">
            <a:xfrm>
              <a:off x="5948508" y="383370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86"/>
            <p:cNvSpPr>
              <a:spLocks noChangeArrowheads="1"/>
            </p:cNvSpPr>
            <p:nvPr/>
          </p:nvSpPr>
          <p:spPr bwMode="auto">
            <a:xfrm>
              <a:off x="6033532" y="383370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87"/>
            <p:cNvSpPr>
              <a:spLocks noChangeArrowheads="1"/>
            </p:cNvSpPr>
            <p:nvPr/>
          </p:nvSpPr>
          <p:spPr bwMode="auto">
            <a:xfrm>
              <a:off x="6119826"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88"/>
            <p:cNvSpPr>
              <a:spLocks noChangeArrowheads="1"/>
            </p:cNvSpPr>
            <p:nvPr/>
          </p:nvSpPr>
          <p:spPr bwMode="auto">
            <a:xfrm>
              <a:off x="6204850"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89"/>
            <p:cNvSpPr>
              <a:spLocks noChangeArrowheads="1"/>
            </p:cNvSpPr>
            <p:nvPr/>
          </p:nvSpPr>
          <p:spPr bwMode="auto">
            <a:xfrm>
              <a:off x="6289874" y="383370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90"/>
            <p:cNvSpPr>
              <a:spLocks noChangeArrowheads="1"/>
            </p:cNvSpPr>
            <p:nvPr/>
          </p:nvSpPr>
          <p:spPr bwMode="auto">
            <a:xfrm>
              <a:off x="6377437"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91"/>
            <p:cNvSpPr>
              <a:spLocks noChangeArrowheads="1"/>
            </p:cNvSpPr>
            <p:nvPr/>
          </p:nvSpPr>
          <p:spPr bwMode="auto">
            <a:xfrm>
              <a:off x="6462461"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106"/>
            <p:cNvSpPr>
              <a:spLocks noChangeArrowheads="1"/>
            </p:cNvSpPr>
            <p:nvPr/>
          </p:nvSpPr>
          <p:spPr bwMode="auto">
            <a:xfrm>
              <a:off x="6119826"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107"/>
            <p:cNvSpPr>
              <a:spLocks noChangeArrowheads="1"/>
            </p:cNvSpPr>
            <p:nvPr/>
          </p:nvSpPr>
          <p:spPr bwMode="auto">
            <a:xfrm>
              <a:off x="6204850"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108"/>
            <p:cNvSpPr>
              <a:spLocks noChangeArrowheads="1"/>
            </p:cNvSpPr>
            <p:nvPr/>
          </p:nvSpPr>
          <p:spPr bwMode="auto">
            <a:xfrm>
              <a:off x="6289874" y="3918731"/>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109"/>
            <p:cNvSpPr>
              <a:spLocks noChangeArrowheads="1"/>
            </p:cNvSpPr>
            <p:nvPr/>
          </p:nvSpPr>
          <p:spPr bwMode="auto">
            <a:xfrm>
              <a:off x="6377437"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110"/>
            <p:cNvSpPr>
              <a:spLocks noChangeArrowheads="1"/>
            </p:cNvSpPr>
            <p:nvPr/>
          </p:nvSpPr>
          <p:spPr bwMode="auto">
            <a:xfrm>
              <a:off x="6462461"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124"/>
            <p:cNvSpPr>
              <a:spLocks noChangeArrowheads="1"/>
            </p:cNvSpPr>
            <p:nvPr/>
          </p:nvSpPr>
          <p:spPr bwMode="auto">
            <a:xfrm>
              <a:off x="5948508" y="40062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125"/>
            <p:cNvSpPr>
              <a:spLocks noChangeArrowheads="1"/>
            </p:cNvSpPr>
            <p:nvPr/>
          </p:nvSpPr>
          <p:spPr bwMode="auto">
            <a:xfrm>
              <a:off x="6033532" y="40062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126"/>
            <p:cNvSpPr>
              <a:spLocks noChangeArrowheads="1"/>
            </p:cNvSpPr>
            <p:nvPr/>
          </p:nvSpPr>
          <p:spPr bwMode="auto">
            <a:xfrm>
              <a:off x="6119826"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127"/>
            <p:cNvSpPr>
              <a:spLocks noChangeArrowheads="1"/>
            </p:cNvSpPr>
            <p:nvPr/>
          </p:nvSpPr>
          <p:spPr bwMode="auto">
            <a:xfrm>
              <a:off x="6204850"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128"/>
            <p:cNvSpPr>
              <a:spLocks noChangeArrowheads="1"/>
            </p:cNvSpPr>
            <p:nvPr/>
          </p:nvSpPr>
          <p:spPr bwMode="auto">
            <a:xfrm>
              <a:off x="6289874" y="40062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129"/>
            <p:cNvSpPr>
              <a:spLocks noChangeArrowheads="1"/>
            </p:cNvSpPr>
            <p:nvPr/>
          </p:nvSpPr>
          <p:spPr bwMode="auto">
            <a:xfrm>
              <a:off x="6377437"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130"/>
            <p:cNvSpPr>
              <a:spLocks noChangeArrowheads="1"/>
            </p:cNvSpPr>
            <p:nvPr/>
          </p:nvSpPr>
          <p:spPr bwMode="auto">
            <a:xfrm>
              <a:off x="6462461"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57"/>
            <p:cNvSpPr>
              <a:spLocks noChangeArrowheads="1"/>
            </p:cNvSpPr>
            <p:nvPr/>
          </p:nvSpPr>
          <p:spPr bwMode="auto">
            <a:xfrm>
              <a:off x="6549842"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58"/>
            <p:cNvSpPr>
              <a:spLocks noChangeArrowheads="1"/>
            </p:cNvSpPr>
            <p:nvPr/>
          </p:nvSpPr>
          <p:spPr bwMode="auto">
            <a:xfrm>
              <a:off x="6719891"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59"/>
            <p:cNvSpPr>
              <a:spLocks noChangeArrowheads="1"/>
            </p:cNvSpPr>
            <p:nvPr/>
          </p:nvSpPr>
          <p:spPr bwMode="auto">
            <a:xfrm>
              <a:off x="6634866"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60"/>
            <p:cNvSpPr>
              <a:spLocks noChangeArrowheads="1"/>
            </p:cNvSpPr>
            <p:nvPr/>
          </p:nvSpPr>
          <p:spPr bwMode="auto">
            <a:xfrm>
              <a:off x="6807453"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61"/>
            <p:cNvSpPr>
              <a:spLocks noChangeArrowheads="1"/>
            </p:cNvSpPr>
            <p:nvPr/>
          </p:nvSpPr>
          <p:spPr bwMode="auto">
            <a:xfrm>
              <a:off x="6892478"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62"/>
            <p:cNvSpPr>
              <a:spLocks noChangeArrowheads="1"/>
            </p:cNvSpPr>
            <p:nvPr/>
          </p:nvSpPr>
          <p:spPr bwMode="auto">
            <a:xfrm>
              <a:off x="6977502"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63"/>
            <p:cNvSpPr>
              <a:spLocks noChangeArrowheads="1"/>
            </p:cNvSpPr>
            <p:nvPr/>
          </p:nvSpPr>
          <p:spPr bwMode="auto">
            <a:xfrm>
              <a:off x="7063796"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64"/>
            <p:cNvSpPr>
              <a:spLocks noChangeArrowheads="1"/>
            </p:cNvSpPr>
            <p:nvPr/>
          </p:nvSpPr>
          <p:spPr bwMode="auto">
            <a:xfrm>
              <a:off x="7148820"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65"/>
            <p:cNvSpPr>
              <a:spLocks noChangeArrowheads="1"/>
            </p:cNvSpPr>
            <p:nvPr/>
          </p:nvSpPr>
          <p:spPr bwMode="auto">
            <a:xfrm>
              <a:off x="7233844" y="374413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66"/>
            <p:cNvSpPr>
              <a:spLocks noChangeArrowheads="1"/>
            </p:cNvSpPr>
            <p:nvPr/>
          </p:nvSpPr>
          <p:spPr bwMode="auto">
            <a:xfrm>
              <a:off x="7321407"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67"/>
            <p:cNvSpPr>
              <a:spLocks noChangeArrowheads="1"/>
            </p:cNvSpPr>
            <p:nvPr/>
          </p:nvSpPr>
          <p:spPr bwMode="auto">
            <a:xfrm>
              <a:off x="7406431"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81"/>
            <p:cNvSpPr>
              <a:spLocks noChangeArrowheads="1"/>
            </p:cNvSpPr>
            <p:nvPr/>
          </p:nvSpPr>
          <p:spPr bwMode="auto">
            <a:xfrm>
              <a:off x="6549842"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82"/>
            <p:cNvSpPr>
              <a:spLocks noChangeArrowheads="1"/>
            </p:cNvSpPr>
            <p:nvPr/>
          </p:nvSpPr>
          <p:spPr bwMode="auto">
            <a:xfrm>
              <a:off x="6634866"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83"/>
            <p:cNvSpPr>
              <a:spLocks noChangeArrowheads="1"/>
            </p:cNvSpPr>
            <p:nvPr/>
          </p:nvSpPr>
          <p:spPr bwMode="auto">
            <a:xfrm>
              <a:off x="6719891"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84"/>
            <p:cNvSpPr>
              <a:spLocks noChangeArrowheads="1"/>
            </p:cNvSpPr>
            <p:nvPr/>
          </p:nvSpPr>
          <p:spPr bwMode="auto">
            <a:xfrm>
              <a:off x="6807453"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85"/>
            <p:cNvSpPr>
              <a:spLocks noChangeArrowheads="1"/>
            </p:cNvSpPr>
            <p:nvPr/>
          </p:nvSpPr>
          <p:spPr bwMode="auto">
            <a:xfrm>
              <a:off x="6892478"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86"/>
            <p:cNvSpPr>
              <a:spLocks noChangeArrowheads="1"/>
            </p:cNvSpPr>
            <p:nvPr/>
          </p:nvSpPr>
          <p:spPr bwMode="auto">
            <a:xfrm>
              <a:off x="6977502"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87"/>
            <p:cNvSpPr>
              <a:spLocks noChangeArrowheads="1"/>
            </p:cNvSpPr>
            <p:nvPr/>
          </p:nvSpPr>
          <p:spPr bwMode="auto">
            <a:xfrm>
              <a:off x="7063796"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88"/>
            <p:cNvSpPr>
              <a:spLocks noChangeArrowheads="1"/>
            </p:cNvSpPr>
            <p:nvPr/>
          </p:nvSpPr>
          <p:spPr bwMode="auto">
            <a:xfrm>
              <a:off x="7148820"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89"/>
            <p:cNvSpPr>
              <a:spLocks noChangeArrowheads="1"/>
            </p:cNvSpPr>
            <p:nvPr/>
          </p:nvSpPr>
          <p:spPr bwMode="auto">
            <a:xfrm>
              <a:off x="7233844" y="382915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90"/>
            <p:cNvSpPr>
              <a:spLocks noChangeArrowheads="1"/>
            </p:cNvSpPr>
            <p:nvPr/>
          </p:nvSpPr>
          <p:spPr bwMode="auto">
            <a:xfrm>
              <a:off x="7321407"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91"/>
            <p:cNvSpPr>
              <a:spLocks noChangeArrowheads="1"/>
            </p:cNvSpPr>
            <p:nvPr/>
          </p:nvSpPr>
          <p:spPr bwMode="auto">
            <a:xfrm>
              <a:off x="7406431"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100"/>
            <p:cNvSpPr>
              <a:spLocks noChangeArrowheads="1"/>
            </p:cNvSpPr>
            <p:nvPr/>
          </p:nvSpPr>
          <p:spPr bwMode="auto">
            <a:xfrm>
              <a:off x="6549842"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101"/>
            <p:cNvSpPr>
              <a:spLocks noChangeArrowheads="1"/>
            </p:cNvSpPr>
            <p:nvPr/>
          </p:nvSpPr>
          <p:spPr bwMode="auto">
            <a:xfrm>
              <a:off x="6634866"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102"/>
            <p:cNvSpPr>
              <a:spLocks noChangeArrowheads="1"/>
            </p:cNvSpPr>
            <p:nvPr/>
          </p:nvSpPr>
          <p:spPr bwMode="auto">
            <a:xfrm>
              <a:off x="6719891"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103"/>
            <p:cNvSpPr>
              <a:spLocks noChangeArrowheads="1"/>
            </p:cNvSpPr>
            <p:nvPr/>
          </p:nvSpPr>
          <p:spPr bwMode="auto">
            <a:xfrm>
              <a:off x="6807453"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104"/>
            <p:cNvSpPr>
              <a:spLocks noChangeArrowheads="1"/>
            </p:cNvSpPr>
            <p:nvPr/>
          </p:nvSpPr>
          <p:spPr bwMode="auto">
            <a:xfrm>
              <a:off x="6892478"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105"/>
            <p:cNvSpPr>
              <a:spLocks noChangeArrowheads="1"/>
            </p:cNvSpPr>
            <p:nvPr/>
          </p:nvSpPr>
          <p:spPr bwMode="auto">
            <a:xfrm>
              <a:off x="6977502"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106"/>
            <p:cNvSpPr>
              <a:spLocks noChangeArrowheads="1"/>
            </p:cNvSpPr>
            <p:nvPr/>
          </p:nvSpPr>
          <p:spPr bwMode="auto">
            <a:xfrm>
              <a:off x="7063796"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107"/>
            <p:cNvSpPr>
              <a:spLocks noChangeArrowheads="1"/>
            </p:cNvSpPr>
            <p:nvPr/>
          </p:nvSpPr>
          <p:spPr bwMode="auto">
            <a:xfrm>
              <a:off x="7148820"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108"/>
            <p:cNvSpPr>
              <a:spLocks noChangeArrowheads="1"/>
            </p:cNvSpPr>
            <p:nvPr/>
          </p:nvSpPr>
          <p:spPr bwMode="auto">
            <a:xfrm>
              <a:off x="7233844" y="391418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109"/>
            <p:cNvSpPr>
              <a:spLocks noChangeArrowheads="1"/>
            </p:cNvSpPr>
            <p:nvPr/>
          </p:nvSpPr>
          <p:spPr bwMode="auto">
            <a:xfrm>
              <a:off x="7321407"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110"/>
            <p:cNvSpPr>
              <a:spLocks noChangeArrowheads="1"/>
            </p:cNvSpPr>
            <p:nvPr/>
          </p:nvSpPr>
          <p:spPr bwMode="auto">
            <a:xfrm>
              <a:off x="7406431"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120"/>
            <p:cNvSpPr>
              <a:spLocks noChangeArrowheads="1"/>
            </p:cNvSpPr>
            <p:nvPr/>
          </p:nvSpPr>
          <p:spPr bwMode="auto">
            <a:xfrm>
              <a:off x="6549842"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121"/>
            <p:cNvSpPr>
              <a:spLocks noChangeArrowheads="1"/>
            </p:cNvSpPr>
            <p:nvPr/>
          </p:nvSpPr>
          <p:spPr bwMode="auto">
            <a:xfrm>
              <a:off x="6634866"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122"/>
            <p:cNvSpPr>
              <a:spLocks noChangeArrowheads="1"/>
            </p:cNvSpPr>
            <p:nvPr/>
          </p:nvSpPr>
          <p:spPr bwMode="auto">
            <a:xfrm>
              <a:off x="6719891"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123"/>
            <p:cNvSpPr>
              <a:spLocks noChangeArrowheads="1"/>
            </p:cNvSpPr>
            <p:nvPr/>
          </p:nvSpPr>
          <p:spPr bwMode="auto">
            <a:xfrm>
              <a:off x="6807453"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124"/>
            <p:cNvSpPr>
              <a:spLocks noChangeArrowheads="1"/>
            </p:cNvSpPr>
            <p:nvPr/>
          </p:nvSpPr>
          <p:spPr bwMode="auto">
            <a:xfrm>
              <a:off x="6892478"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125"/>
            <p:cNvSpPr>
              <a:spLocks noChangeArrowheads="1"/>
            </p:cNvSpPr>
            <p:nvPr/>
          </p:nvSpPr>
          <p:spPr bwMode="auto">
            <a:xfrm>
              <a:off x="6977502"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126"/>
            <p:cNvSpPr>
              <a:spLocks noChangeArrowheads="1"/>
            </p:cNvSpPr>
            <p:nvPr/>
          </p:nvSpPr>
          <p:spPr bwMode="auto">
            <a:xfrm>
              <a:off x="7063796"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127"/>
            <p:cNvSpPr>
              <a:spLocks noChangeArrowheads="1"/>
            </p:cNvSpPr>
            <p:nvPr/>
          </p:nvSpPr>
          <p:spPr bwMode="auto">
            <a:xfrm>
              <a:off x="7148820"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128"/>
            <p:cNvSpPr>
              <a:spLocks noChangeArrowheads="1"/>
            </p:cNvSpPr>
            <p:nvPr/>
          </p:nvSpPr>
          <p:spPr bwMode="auto">
            <a:xfrm>
              <a:off x="7233844" y="40017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129"/>
            <p:cNvSpPr>
              <a:spLocks noChangeArrowheads="1"/>
            </p:cNvSpPr>
            <p:nvPr/>
          </p:nvSpPr>
          <p:spPr bwMode="auto">
            <a:xfrm>
              <a:off x="7321407"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130"/>
            <p:cNvSpPr>
              <a:spLocks noChangeArrowheads="1"/>
            </p:cNvSpPr>
            <p:nvPr/>
          </p:nvSpPr>
          <p:spPr bwMode="auto">
            <a:xfrm>
              <a:off x="7406431"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57"/>
            <p:cNvSpPr>
              <a:spLocks noChangeArrowheads="1"/>
            </p:cNvSpPr>
            <p:nvPr/>
          </p:nvSpPr>
          <p:spPr bwMode="auto">
            <a:xfrm>
              <a:off x="7493812"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58"/>
            <p:cNvSpPr>
              <a:spLocks noChangeArrowheads="1"/>
            </p:cNvSpPr>
            <p:nvPr/>
          </p:nvSpPr>
          <p:spPr bwMode="auto">
            <a:xfrm>
              <a:off x="7663861"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59"/>
            <p:cNvSpPr>
              <a:spLocks noChangeArrowheads="1"/>
            </p:cNvSpPr>
            <p:nvPr/>
          </p:nvSpPr>
          <p:spPr bwMode="auto">
            <a:xfrm>
              <a:off x="7578836"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60"/>
            <p:cNvSpPr>
              <a:spLocks noChangeArrowheads="1"/>
            </p:cNvSpPr>
            <p:nvPr/>
          </p:nvSpPr>
          <p:spPr bwMode="auto">
            <a:xfrm>
              <a:off x="7751423"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61"/>
            <p:cNvSpPr>
              <a:spLocks noChangeArrowheads="1"/>
            </p:cNvSpPr>
            <p:nvPr/>
          </p:nvSpPr>
          <p:spPr bwMode="auto">
            <a:xfrm>
              <a:off x="7836448"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62"/>
            <p:cNvSpPr>
              <a:spLocks noChangeArrowheads="1"/>
            </p:cNvSpPr>
            <p:nvPr/>
          </p:nvSpPr>
          <p:spPr bwMode="auto">
            <a:xfrm>
              <a:off x="7921472"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63"/>
            <p:cNvSpPr>
              <a:spLocks noChangeArrowheads="1"/>
            </p:cNvSpPr>
            <p:nvPr/>
          </p:nvSpPr>
          <p:spPr bwMode="auto">
            <a:xfrm>
              <a:off x="8007766"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64"/>
            <p:cNvSpPr>
              <a:spLocks noChangeArrowheads="1"/>
            </p:cNvSpPr>
            <p:nvPr/>
          </p:nvSpPr>
          <p:spPr bwMode="auto">
            <a:xfrm>
              <a:off x="8092790"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5"/>
            <p:cNvSpPr>
              <a:spLocks noChangeArrowheads="1"/>
            </p:cNvSpPr>
            <p:nvPr/>
          </p:nvSpPr>
          <p:spPr bwMode="auto">
            <a:xfrm>
              <a:off x="8177814" y="373958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6"/>
            <p:cNvSpPr>
              <a:spLocks noChangeArrowheads="1"/>
            </p:cNvSpPr>
            <p:nvPr/>
          </p:nvSpPr>
          <p:spPr bwMode="auto">
            <a:xfrm>
              <a:off x="8265377"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7"/>
            <p:cNvSpPr>
              <a:spLocks noChangeArrowheads="1"/>
            </p:cNvSpPr>
            <p:nvPr/>
          </p:nvSpPr>
          <p:spPr bwMode="auto">
            <a:xfrm>
              <a:off x="8350401"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81"/>
            <p:cNvSpPr>
              <a:spLocks noChangeArrowheads="1"/>
            </p:cNvSpPr>
            <p:nvPr/>
          </p:nvSpPr>
          <p:spPr bwMode="auto">
            <a:xfrm>
              <a:off x="7493812"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82"/>
            <p:cNvSpPr>
              <a:spLocks noChangeArrowheads="1"/>
            </p:cNvSpPr>
            <p:nvPr/>
          </p:nvSpPr>
          <p:spPr bwMode="auto">
            <a:xfrm>
              <a:off x="7578836"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83"/>
            <p:cNvSpPr>
              <a:spLocks noChangeArrowheads="1"/>
            </p:cNvSpPr>
            <p:nvPr/>
          </p:nvSpPr>
          <p:spPr bwMode="auto">
            <a:xfrm>
              <a:off x="7663861"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4"/>
            <p:cNvSpPr>
              <a:spLocks noChangeArrowheads="1"/>
            </p:cNvSpPr>
            <p:nvPr/>
          </p:nvSpPr>
          <p:spPr bwMode="auto">
            <a:xfrm>
              <a:off x="7751423"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5"/>
            <p:cNvSpPr>
              <a:spLocks noChangeArrowheads="1"/>
            </p:cNvSpPr>
            <p:nvPr/>
          </p:nvSpPr>
          <p:spPr bwMode="auto">
            <a:xfrm>
              <a:off x="7836448"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6"/>
            <p:cNvSpPr>
              <a:spLocks noChangeArrowheads="1"/>
            </p:cNvSpPr>
            <p:nvPr/>
          </p:nvSpPr>
          <p:spPr bwMode="auto">
            <a:xfrm>
              <a:off x="7921472"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7"/>
            <p:cNvSpPr>
              <a:spLocks noChangeArrowheads="1"/>
            </p:cNvSpPr>
            <p:nvPr/>
          </p:nvSpPr>
          <p:spPr bwMode="auto">
            <a:xfrm>
              <a:off x="8007766"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8"/>
            <p:cNvSpPr>
              <a:spLocks noChangeArrowheads="1"/>
            </p:cNvSpPr>
            <p:nvPr/>
          </p:nvSpPr>
          <p:spPr bwMode="auto">
            <a:xfrm>
              <a:off x="8092790"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89"/>
            <p:cNvSpPr>
              <a:spLocks noChangeArrowheads="1"/>
            </p:cNvSpPr>
            <p:nvPr/>
          </p:nvSpPr>
          <p:spPr bwMode="auto">
            <a:xfrm>
              <a:off x="8177814" y="382460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90"/>
            <p:cNvSpPr>
              <a:spLocks noChangeArrowheads="1"/>
            </p:cNvSpPr>
            <p:nvPr/>
          </p:nvSpPr>
          <p:spPr bwMode="auto">
            <a:xfrm>
              <a:off x="8265377"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91"/>
            <p:cNvSpPr>
              <a:spLocks noChangeArrowheads="1"/>
            </p:cNvSpPr>
            <p:nvPr/>
          </p:nvSpPr>
          <p:spPr bwMode="auto">
            <a:xfrm>
              <a:off x="8350401"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100"/>
            <p:cNvSpPr>
              <a:spLocks noChangeArrowheads="1"/>
            </p:cNvSpPr>
            <p:nvPr/>
          </p:nvSpPr>
          <p:spPr bwMode="auto">
            <a:xfrm>
              <a:off x="7493812"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101"/>
            <p:cNvSpPr>
              <a:spLocks noChangeArrowheads="1"/>
            </p:cNvSpPr>
            <p:nvPr/>
          </p:nvSpPr>
          <p:spPr bwMode="auto">
            <a:xfrm>
              <a:off x="7578836"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2"/>
            <p:cNvSpPr>
              <a:spLocks noChangeArrowheads="1"/>
            </p:cNvSpPr>
            <p:nvPr/>
          </p:nvSpPr>
          <p:spPr bwMode="auto">
            <a:xfrm>
              <a:off x="7663861"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3"/>
            <p:cNvSpPr>
              <a:spLocks noChangeArrowheads="1"/>
            </p:cNvSpPr>
            <p:nvPr/>
          </p:nvSpPr>
          <p:spPr bwMode="auto">
            <a:xfrm>
              <a:off x="7751423"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104"/>
            <p:cNvSpPr>
              <a:spLocks noChangeArrowheads="1"/>
            </p:cNvSpPr>
            <p:nvPr/>
          </p:nvSpPr>
          <p:spPr bwMode="auto">
            <a:xfrm>
              <a:off x="7836448"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5"/>
            <p:cNvSpPr>
              <a:spLocks noChangeArrowheads="1"/>
            </p:cNvSpPr>
            <p:nvPr/>
          </p:nvSpPr>
          <p:spPr bwMode="auto">
            <a:xfrm>
              <a:off x="7921472"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6"/>
            <p:cNvSpPr>
              <a:spLocks noChangeArrowheads="1"/>
            </p:cNvSpPr>
            <p:nvPr/>
          </p:nvSpPr>
          <p:spPr bwMode="auto">
            <a:xfrm>
              <a:off x="8007766"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7"/>
            <p:cNvSpPr>
              <a:spLocks noChangeArrowheads="1"/>
            </p:cNvSpPr>
            <p:nvPr/>
          </p:nvSpPr>
          <p:spPr bwMode="auto">
            <a:xfrm>
              <a:off x="8092790"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8"/>
            <p:cNvSpPr>
              <a:spLocks noChangeArrowheads="1"/>
            </p:cNvSpPr>
            <p:nvPr/>
          </p:nvSpPr>
          <p:spPr bwMode="auto">
            <a:xfrm>
              <a:off x="8177814" y="390963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9"/>
            <p:cNvSpPr>
              <a:spLocks noChangeArrowheads="1"/>
            </p:cNvSpPr>
            <p:nvPr/>
          </p:nvSpPr>
          <p:spPr bwMode="auto">
            <a:xfrm>
              <a:off x="8265377"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10"/>
            <p:cNvSpPr>
              <a:spLocks noChangeArrowheads="1"/>
            </p:cNvSpPr>
            <p:nvPr/>
          </p:nvSpPr>
          <p:spPr bwMode="auto">
            <a:xfrm>
              <a:off x="8350401"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20"/>
            <p:cNvSpPr>
              <a:spLocks noChangeArrowheads="1"/>
            </p:cNvSpPr>
            <p:nvPr/>
          </p:nvSpPr>
          <p:spPr bwMode="auto">
            <a:xfrm>
              <a:off x="7493812"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1"/>
            <p:cNvSpPr>
              <a:spLocks noChangeArrowheads="1"/>
            </p:cNvSpPr>
            <p:nvPr/>
          </p:nvSpPr>
          <p:spPr bwMode="auto">
            <a:xfrm>
              <a:off x="7578836"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2"/>
            <p:cNvSpPr>
              <a:spLocks noChangeArrowheads="1"/>
            </p:cNvSpPr>
            <p:nvPr/>
          </p:nvSpPr>
          <p:spPr bwMode="auto">
            <a:xfrm>
              <a:off x="7663861"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123"/>
            <p:cNvSpPr>
              <a:spLocks noChangeArrowheads="1"/>
            </p:cNvSpPr>
            <p:nvPr/>
          </p:nvSpPr>
          <p:spPr bwMode="auto">
            <a:xfrm>
              <a:off x="7751423"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4"/>
            <p:cNvSpPr>
              <a:spLocks noChangeArrowheads="1"/>
            </p:cNvSpPr>
            <p:nvPr/>
          </p:nvSpPr>
          <p:spPr bwMode="auto">
            <a:xfrm>
              <a:off x="7836448"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5"/>
            <p:cNvSpPr>
              <a:spLocks noChangeArrowheads="1"/>
            </p:cNvSpPr>
            <p:nvPr/>
          </p:nvSpPr>
          <p:spPr bwMode="auto">
            <a:xfrm>
              <a:off x="7921472"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126"/>
            <p:cNvSpPr>
              <a:spLocks noChangeArrowheads="1"/>
            </p:cNvSpPr>
            <p:nvPr/>
          </p:nvSpPr>
          <p:spPr bwMode="auto">
            <a:xfrm>
              <a:off x="8007766"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7"/>
            <p:cNvSpPr>
              <a:spLocks noChangeArrowheads="1"/>
            </p:cNvSpPr>
            <p:nvPr/>
          </p:nvSpPr>
          <p:spPr bwMode="auto">
            <a:xfrm>
              <a:off x="8092790"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8"/>
            <p:cNvSpPr>
              <a:spLocks noChangeArrowheads="1"/>
            </p:cNvSpPr>
            <p:nvPr/>
          </p:nvSpPr>
          <p:spPr bwMode="auto">
            <a:xfrm>
              <a:off x="8177814" y="399719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9"/>
            <p:cNvSpPr>
              <a:spLocks noChangeArrowheads="1"/>
            </p:cNvSpPr>
            <p:nvPr/>
          </p:nvSpPr>
          <p:spPr bwMode="auto">
            <a:xfrm>
              <a:off x="8265377"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30"/>
            <p:cNvSpPr>
              <a:spLocks noChangeArrowheads="1"/>
            </p:cNvSpPr>
            <p:nvPr/>
          </p:nvSpPr>
          <p:spPr bwMode="auto">
            <a:xfrm>
              <a:off x="8350401"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57"/>
            <p:cNvSpPr>
              <a:spLocks noChangeArrowheads="1"/>
            </p:cNvSpPr>
            <p:nvPr/>
          </p:nvSpPr>
          <p:spPr bwMode="auto">
            <a:xfrm>
              <a:off x="8437782"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61"/>
            <p:cNvSpPr>
              <a:spLocks noChangeArrowheads="1"/>
            </p:cNvSpPr>
            <p:nvPr/>
          </p:nvSpPr>
          <p:spPr bwMode="auto">
            <a:xfrm>
              <a:off x="8780418"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62"/>
            <p:cNvSpPr>
              <a:spLocks noChangeArrowheads="1"/>
            </p:cNvSpPr>
            <p:nvPr/>
          </p:nvSpPr>
          <p:spPr bwMode="auto">
            <a:xfrm>
              <a:off x="8865442" y="37350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63"/>
            <p:cNvSpPr>
              <a:spLocks noChangeArrowheads="1"/>
            </p:cNvSpPr>
            <p:nvPr/>
          </p:nvSpPr>
          <p:spPr bwMode="auto">
            <a:xfrm>
              <a:off x="8951736"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64"/>
            <p:cNvSpPr>
              <a:spLocks noChangeArrowheads="1"/>
            </p:cNvSpPr>
            <p:nvPr/>
          </p:nvSpPr>
          <p:spPr bwMode="auto">
            <a:xfrm>
              <a:off x="9036760"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65"/>
            <p:cNvSpPr>
              <a:spLocks noChangeArrowheads="1"/>
            </p:cNvSpPr>
            <p:nvPr/>
          </p:nvSpPr>
          <p:spPr bwMode="auto">
            <a:xfrm>
              <a:off x="9121784" y="373503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81"/>
            <p:cNvSpPr>
              <a:spLocks noChangeArrowheads="1"/>
            </p:cNvSpPr>
            <p:nvPr/>
          </p:nvSpPr>
          <p:spPr bwMode="auto">
            <a:xfrm>
              <a:off x="8437782"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85"/>
            <p:cNvSpPr>
              <a:spLocks noChangeArrowheads="1"/>
            </p:cNvSpPr>
            <p:nvPr/>
          </p:nvSpPr>
          <p:spPr bwMode="auto">
            <a:xfrm>
              <a:off x="8780418"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86"/>
            <p:cNvSpPr>
              <a:spLocks noChangeArrowheads="1"/>
            </p:cNvSpPr>
            <p:nvPr/>
          </p:nvSpPr>
          <p:spPr bwMode="auto">
            <a:xfrm>
              <a:off x="8865442" y="38200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87"/>
            <p:cNvSpPr>
              <a:spLocks noChangeArrowheads="1"/>
            </p:cNvSpPr>
            <p:nvPr/>
          </p:nvSpPr>
          <p:spPr bwMode="auto">
            <a:xfrm>
              <a:off x="8951736"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88"/>
            <p:cNvSpPr>
              <a:spLocks noChangeArrowheads="1"/>
            </p:cNvSpPr>
            <p:nvPr/>
          </p:nvSpPr>
          <p:spPr bwMode="auto">
            <a:xfrm>
              <a:off x="9036760"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0"/>
            <p:cNvSpPr>
              <a:spLocks noChangeArrowheads="1"/>
            </p:cNvSpPr>
            <p:nvPr/>
          </p:nvSpPr>
          <p:spPr bwMode="auto">
            <a:xfrm>
              <a:off x="8437782" y="39050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6"/>
            <p:cNvSpPr>
              <a:spLocks noChangeArrowheads="1"/>
            </p:cNvSpPr>
            <p:nvPr/>
          </p:nvSpPr>
          <p:spPr bwMode="auto">
            <a:xfrm>
              <a:off x="8951736"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07"/>
            <p:cNvSpPr>
              <a:spLocks noChangeArrowheads="1"/>
            </p:cNvSpPr>
            <p:nvPr/>
          </p:nvSpPr>
          <p:spPr bwMode="auto">
            <a:xfrm>
              <a:off x="9036760"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0"/>
            <p:cNvSpPr>
              <a:spLocks noChangeArrowheads="1"/>
            </p:cNvSpPr>
            <p:nvPr/>
          </p:nvSpPr>
          <p:spPr bwMode="auto">
            <a:xfrm>
              <a:off x="8437782" y="39926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6"/>
            <p:cNvSpPr>
              <a:spLocks noChangeArrowheads="1"/>
            </p:cNvSpPr>
            <p:nvPr/>
          </p:nvSpPr>
          <p:spPr bwMode="auto">
            <a:xfrm>
              <a:off x="8951736"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7"/>
            <p:cNvSpPr>
              <a:spLocks noChangeArrowheads="1"/>
            </p:cNvSpPr>
            <p:nvPr/>
          </p:nvSpPr>
          <p:spPr bwMode="auto">
            <a:xfrm>
              <a:off x="9036760"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62"/>
            <p:cNvSpPr>
              <a:spLocks noChangeArrowheads="1"/>
            </p:cNvSpPr>
            <p:nvPr/>
          </p:nvSpPr>
          <p:spPr bwMode="auto">
            <a:xfrm>
              <a:off x="6033532" y="409834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63"/>
            <p:cNvSpPr>
              <a:spLocks noChangeArrowheads="1"/>
            </p:cNvSpPr>
            <p:nvPr/>
          </p:nvSpPr>
          <p:spPr bwMode="auto">
            <a:xfrm>
              <a:off x="6119826"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64"/>
            <p:cNvSpPr>
              <a:spLocks noChangeArrowheads="1"/>
            </p:cNvSpPr>
            <p:nvPr/>
          </p:nvSpPr>
          <p:spPr bwMode="auto">
            <a:xfrm>
              <a:off x="6204850"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65"/>
            <p:cNvSpPr>
              <a:spLocks noChangeArrowheads="1"/>
            </p:cNvSpPr>
            <p:nvPr/>
          </p:nvSpPr>
          <p:spPr bwMode="auto">
            <a:xfrm>
              <a:off x="6289874" y="409834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67"/>
            <p:cNvSpPr>
              <a:spLocks noChangeArrowheads="1"/>
            </p:cNvSpPr>
            <p:nvPr/>
          </p:nvSpPr>
          <p:spPr bwMode="auto">
            <a:xfrm>
              <a:off x="6462461"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88"/>
            <p:cNvSpPr>
              <a:spLocks noChangeArrowheads="1"/>
            </p:cNvSpPr>
            <p:nvPr/>
          </p:nvSpPr>
          <p:spPr bwMode="auto">
            <a:xfrm>
              <a:off x="6204850"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91"/>
            <p:cNvSpPr>
              <a:spLocks noChangeArrowheads="1"/>
            </p:cNvSpPr>
            <p:nvPr/>
          </p:nvSpPr>
          <p:spPr bwMode="auto">
            <a:xfrm>
              <a:off x="6462461"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110"/>
            <p:cNvSpPr>
              <a:spLocks noChangeArrowheads="1"/>
            </p:cNvSpPr>
            <p:nvPr/>
          </p:nvSpPr>
          <p:spPr bwMode="auto">
            <a:xfrm>
              <a:off x="6462461" y="426839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130"/>
            <p:cNvSpPr>
              <a:spLocks noChangeArrowheads="1"/>
            </p:cNvSpPr>
            <p:nvPr/>
          </p:nvSpPr>
          <p:spPr bwMode="auto">
            <a:xfrm>
              <a:off x="6462461" y="43559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57"/>
            <p:cNvSpPr>
              <a:spLocks noChangeArrowheads="1"/>
            </p:cNvSpPr>
            <p:nvPr/>
          </p:nvSpPr>
          <p:spPr bwMode="auto">
            <a:xfrm>
              <a:off x="6549842"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58"/>
            <p:cNvSpPr>
              <a:spLocks noChangeArrowheads="1"/>
            </p:cNvSpPr>
            <p:nvPr/>
          </p:nvSpPr>
          <p:spPr bwMode="auto">
            <a:xfrm>
              <a:off x="6719891"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59"/>
            <p:cNvSpPr>
              <a:spLocks noChangeArrowheads="1"/>
            </p:cNvSpPr>
            <p:nvPr/>
          </p:nvSpPr>
          <p:spPr bwMode="auto">
            <a:xfrm>
              <a:off x="6634866"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0"/>
            <p:cNvSpPr>
              <a:spLocks noChangeArrowheads="1"/>
            </p:cNvSpPr>
            <p:nvPr/>
          </p:nvSpPr>
          <p:spPr bwMode="auto">
            <a:xfrm>
              <a:off x="6807453"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1"/>
            <p:cNvSpPr>
              <a:spLocks noChangeArrowheads="1"/>
            </p:cNvSpPr>
            <p:nvPr/>
          </p:nvSpPr>
          <p:spPr bwMode="auto">
            <a:xfrm>
              <a:off x="6892478"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2"/>
            <p:cNvSpPr>
              <a:spLocks noChangeArrowheads="1"/>
            </p:cNvSpPr>
            <p:nvPr/>
          </p:nvSpPr>
          <p:spPr bwMode="auto">
            <a:xfrm>
              <a:off x="6977502"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3"/>
            <p:cNvSpPr>
              <a:spLocks noChangeArrowheads="1"/>
            </p:cNvSpPr>
            <p:nvPr/>
          </p:nvSpPr>
          <p:spPr bwMode="auto">
            <a:xfrm>
              <a:off x="7063796"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64"/>
            <p:cNvSpPr>
              <a:spLocks noChangeArrowheads="1"/>
            </p:cNvSpPr>
            <p:nvPr/>
          </p:nvSpPr>
          <p:spPr bwMode="auto">
            <a:xfrm>
              <a:off x="7148820"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65"/>
            <p:cNvSpPr>
              <a:spLocks noChangeArrowheads="1"/>
            </p:cNvSpPr>
            <p:nvPr/>
          </p:nvSpPr>
          <p:spPr bwMode="auto">
            <a:xfrm>
              <a:off x="7233844" y="40937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66"/>
            <p:cNvSpPr>
              <a:spLocks noChangeArrowheads="1"/>
            </p:cNvSpPr>
            <p:nvPr/>
          </p:nvSpPr>
          <p:spPr bwMode="auto">
            <a:xfrm>
              <a:off x="7321407"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67"/>
            <p:cNvSpPr>
              <a:spLocks noChangeArrowheads="1"/>
            </p:cNvSpPr>
            <p:nvPr/>
          </p:nvSpPr>
          <p:spPr bwMode="auto">
            <a:xfrm>
              <a:off x="7406431"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1"/>
            <p:cNvSpPr>
              <a:spLocks noChangeArrowheads="1"/>
            </p:cNvSpPr>
            <p:nvPr/>
          </p:nvSpPr>
          <p:spPr bwMode="auto">
            <a:xfrm>
              <a:off x="6549842"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2"/>
            <p:cNvSpPr>
              <a:spLocks noChangeArrowheads="1"/>
            </p:cNvSpPr>
            <p:nvPr/>
          </p:nvSpPr>
          <p:spPr bwMode="auto">
            <a:xfrm>
              <a:off x="6634866"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3"/>
            <p:cNvSpPr>
              <a:spLocks noChangeArrowheads="1"/>
            </p:cNvSpPr>
            <p:nvPr/>
          </p:nvSpPr>
          <p:spPr bwMode="auto">
            <a:xfrm>
              <a:off x="6719891"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4"/>
            <p:cNvSpPr>
              <a:spLocks noChangeArrowheads="1"/>
            </p:cNvSpPr>
            <p:nvPr/>
          </p:nvSpPr>
          <p:spPr bwMode="auto">
            <a:xfrm>
              <a:off x="6807453"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5"/>
            <p:cNvSpPr>
              <a:spLocks noChangeArrowheads="1"/>
            </p:cNvSpPr>
            <p:nvPr/>
          </p:nvSpPr>
          <p:spPr bwMode="auto">
            <a:xfrm>
              <a:off x="6892478"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86"/>
            <p:cNvSpPr>
              <a:spLocks noChangeArrowheads="1"/>
            </p:cNvSpPr>
            <p:nvPr/>
          </p:nvSpPr>
          <p:spPr bwMode="auto">
            <a:xfrm>
              <a:off x="6977502"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87"/>
            <p:cNvSpPr>
              <a:spLocks noChangeArrowheads="1"/>
            </p:cNvSpPr>
            <p:nvPr/>
          </p:nvSpPr>
          <p:spPr bwMode="auto">
            <a:xfrm>
              <a:off x="7063796"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88"/>
            <p:cNvSpPr>
              <a:spLocks noChangeArrowheads="1"/>
            </p:cNvSpPr>
            <p:nvPr/>
          </p:nvSpPr>
          <p:spPr bwMode="auto">
            <a:xfrm>
              <a:off x="7148820"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89"/>
            <p:cNvSpPr>
              <a:spLocks noChangeArrowheads="1"/>
            </p:cNvSpPr>
            <p:nvPr/>
          </p:nvSpPr>
          <p:spPr bwMode="auto">
            <a:xfrm>
              <a:off x="7233844" y="417881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90"/>
            <p:cNvSpPr>
              <a:spLocks noChangeArrowheads="1"/>
            </p:cNvSpPr>
            <p:nvPr/>
          </p:nvSpPr>
          <p:spPr bwMode="auto">
            <a:xfrm>
              <a:off x="7321407"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91"/>
            <p:cNvSpPr>
              <a:spLocks noChangeArrowheads="1"/>
            </p:cNvSpPr>
            <p:nvPr/>
          </p:nvSpPr>
          <p:spPr bwMode="auto">
            <a:xfrm>
              <a:off x="7406431"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0"/>
            <p:cNvSpPr>
              <a:spLocks noChangeArrowheads="1"/>
            </p:cNvSpPr>
            <p:nvPr/>
          </p:nvSpPr>
          <p:spPr bwMode="auto">
            <a:xfrm>
              <a:off x="6549842"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1"/>
            <p:cNvSpPr>
              <a:spLocks noChangeArrowheads="1"/>
            </p:cNvSpPr>
            <p:nvPr/>
          </p:nvSpPr>
          <p:spPr bwMode="auto">
            <a:xfrm>
              <a:off x="6634866"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2"/>
            <p:cNvSpPr>
              <a:spLocks noChangeArrowheads="1"/>
            </p:cNvSpPr>
            <p:nvPr/>
          </p:nvSpPr>
          <p:spPr bwMode="auto">
            <a:xfrm>
              <a:off x="6719891"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3"/>
            <p:cNvSpPr>
              <a:spLocks noChangeArrowheads="1"/>
            </p:cNvSpPr>
            <p:nvPr/>
          </p:nvSpPr>
          <p:spPr bwMode="auto">
            <a:xfrm>
              <a:off x="6807453"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4"/>
            <p:cNvSpPr>
              <a:spLocks noChangeArrowheads="1"/>
            </p:cNvSpPr>
            <p:nvPr/>
          </p:nvSpPr>
          <p:spPr bwMode="auto">
            <a:xfrm>
              <a:off x="6892478"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5"/>
            <p:cNvSpPr>
              <a:spLocks noChangeArrowheads="1"/>
            </p:cNvSpPr>
            <p:nvPr/>
          </p:nvSpPr>
          <p:spPr bwMode="auto">
            <a:xfrm>
              <a:off x="6977502"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06"/>
            <p:cNvSpPr>
              <a:spLocks noChangeArrowheads="1"/>
            </p:cNvSpPr>
            <p:nvPr/>
          </p:nvSpPr>
          <p:spPr bwMode="auto">
            <a:xfrm>
              <a:off x="7063796"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07"/>
            <p:cNvSpPr>
              <a:spLocks noChangeArrowheads="1"/>
            </p:cNvSpPr>
            <p:nvPr/>
          </p:nvSpPr>
          <p:spPr bwMode="auto">
            <a:xfrm>
              <a:off x="7148820"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08"/>
            <p:cNvSpPr>
              <a:spLocks noChangeArrowheads="1"/>
            </p:cNvSpPr>
            <p:nvPr/>
          </p:nvSpPr>
          <p:spPr bwMode="auto">
            <a:xfrm>
              <a:off x="7233844" y="426384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09"/>
            <p:cNvSpPr>
              <a:spLocks noChangeArrowheads="1"/>
            </p:cNvSpPr>
            <p:nvPr/>
          </p:nvSpPr>
          <p:spPr bwMode="auto">
            <a:xfrm>
              <a:off x="7321407"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10"/>
            <p:cNvSpPr>
              <a:spLocks noChangeArrowheads="1"/>
            </p:cNvSpPr>
            <p:nvPr/>
          </p:nvSpPr>
          <p:spPr bwMode="auto">
            <a:xfrm>
              <a:off x="7406431"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0"/>
            <p:cNvSpPr>
              <a:spLocks noChangeArrowheads="1"/>
            </p:cNvSpPr>
            <p:nvPr/>
          </p:nvSpPr>
          <p:spPr bwMode="auto">
            <a:xfrm>
              <a:off x="6549842"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1"/>
            <p:cNvSpPr>
              <a:spLocks noChangeArrowheads="1"/>
            </p:cNvSpPr>
            <p:nvPr/>
          </p:nvSpPr>
          <p:spPr bwMode="auto">
            <a:xfrm>
              <a:off x="6634866"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2"/>
            <p:cNvSpPr>
              <a:spLocks noChangeArrowheads="1"/>
            </p:cNvSpPr>
            <p:nvPr/>
          </p:nvSpPr>
          <p:spPr bwMode="auto">
            <a:xfrm>
              <a:off x="6719891"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3"/>
            <p:cNvSpPr>
              <a:spLocks noChangeArrowheads="1"/>
            </p:cNvSpPr>
            <p:nvPr/>
          </p:nvSpPr>
          <p:spPr bwMode="auto">
            <a:xfrm>
              <a:off x="6807453"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4"/>
            <p:cNvSpPr>
              <a:spLocks noChangeArrowheads="1"/>
            </p:cNvSpPr>
            <p:nvPr/>
          </p:nvSpPr>
          <p:spPr bwMode="auto">
            <a:xfrm>
              <a:off x="6892478"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5"/>
            <p:cNvSpPr>
              <a:spLocks noChangeArrowheads="1"/>
            </p:cNvSpPr>
            <p:nvPr/>
          </p:nvSpPr>
          <p:spPr bwMode="auto">
            <a:xfrm>
              <a:off x="6977502"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26"/>
            <p:cNvSpPr>
              <a:spLocks noChangeArrowheads="1"/>
            </p:cNvSpPr>
            <p:nvPr/>
          </p:nvSpPr>
          <p:spPr bwMode="auto">
            <a:xfrm>
              <a:off x="7063796"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7"/>
            <p:cNvSpPr>
              <a:spLocks noChangeArrowheads="1"/>
            </p:cNvSpPr>
            <p:nvPr/>
          </p:nvSpPr>
          <p:spPr bwMode="auto">
            <a:xfrm>
              <a:off x="7148820"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8"/>
            <p:cNvSpPr>
              <a:spLocks noChangeArrowheads="1"/>
            </p:cNvSpPr>
            <p:nvPr/>
          </p:nvSpPr>
          <p:spPr bwMode="auto">
            <a:xfrm>
              <a:off x="7233844" y="435140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9"/>
            <p:cNvSpPr>
              <a:spLocks noChangeArrowheads="1"/>
            </p:cNvSpPr>
            <p:nvPr/>
          </p:nvSpPr>
          <p:spPr bwMode="auto">
            <a:xfrm>
              <a:off x="7321407"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
            <p:cNvSpPr>
              <a:spLocks noChangeArrowheads="1"/>
            </p:cNvSpPr>
            <p:nvPr/>
          </p:nvSpPr>
          <p:spPr bwMode="auto">
            <a:xfrm>
              <a:off x="7406431"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57"/>
            <p:cNvSpPr>
              <a:spLocks noChangeArrowheads="1"/>
            </p:cNvSpPr>
            <p:nvPr/>
          </p:nvSpPr>
          <p:spPr bwMode="auto">
            <a:xfrm>
              <a:off x="7493812"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58"/>
            <p:cNvSpPr>
              <a:spLocks noChangeArrowheads="1"/>
            </p:cNvSpPr>
            <p:nvPr/>
          </p:nvSpPr>
          <p:spPr bwMode="auto">
            <a:xfrm>
              <a:off x="7663861"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59"/>
            <p:cNvSpPr>
              <a:spLocks noChangeArrowheads="1"/>
            </p:cNvSpPr>
            <p:nvPr/>
          </p:nvSpPr>
          <p:spPr bwMode="auto">
            <a:xfrm>
              <a:off x="7578836"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0"/>
            <p:cNvSpPr>
              <a:spLocks noChangeArrowheads="1"/>
            </p:cNvSpPr>
            <p:nvPr/>
          </p:nvSpPr>
          <p:spPr bwMode="auto">
            <a:xfrm>
              <a:off x="7751423"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1"/>
            <p:cNvSpPr>
              <a:spLocks noChangeArrowheads="1"/>
            </p:cNvSpPr>
            <p:nvPr/>
          </p:nvSpPr>
          <p:spPr bwMode="auto">
            <a:xfrm>
              <a:off x="7836448"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2"/>
            <p:cNvSpPr>
              <a:spLocks noChangeArrowheads="1"/>
            </p:cNvSpPr>
            <p:nvPr/>
          </p:nvSpPr>
          <p:spPr bwMode="auto">
            <a:xfrm>
              <a:off x="7921472"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3"/>
            <p:cNvSpPr>
              <a:spLocks noChangeArrowheads="1"/>
            </p:cNvSpPr>
            <p:nvPr/>
          </p:nvSpPr>
          <p:spPr bwMode="auto">
            <a:xfrm>
              <a:off x="8007766"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4"/>
            <p:cNvSpPr>
              <a:spLocks noChangeArrowheads="1"/>
            </p:cNvSpPr>
            <p:nvPr/>
          </p:nvSpPr>
          <p:spPr bwMode="auto">
            <a:xfrm>
              <a:off x="8092790"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65"/>
            <p:cNvSpPr>
              <a:spLocks noChangeArrowheads="1"/>
            </p:cNvSpPr>
            <p:nvPr/>
          </p:nvSpPr>
          <p:spPr bwMode="auto">
            <a:xfrm>
              <a:off x="8177814" y="40892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66"/>
            <p:cNvSpPr>
              <a:spLocks noChangeArrowheads="1"/>
            </p:cNvSpPr>
            <p:nvPr/>
          </p:nvSpPr>
          <p:spPr bwMode="auto">
            <a:xfrm>
              <a:off x="8265377"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67"/>
            <p:cNvSpPr>
              <a:spLocks noChangeArrowheads="1"/>
            </p:cNvSpPr>
            <p:nvPr/>
          </p:nvSpPr>
          <p:spPr bwMode="auto">
            <a:xfrm>
              <a:off x="8350401"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1"/>
            <p:cNvSpPr>
              <a:spLocks noChangeArrowheads="1"/>
            </p:cNvSpPr>
            <p:nvPr/>
          </p:nvSpPr>
          <p:spPr bwMode="auto">
            <a:xfrm>
              <a:off x="7493812"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82"/>
            <p:cNvSpPr>
              <a:spLocks noChangeArrowheads="1"/>
            </p:cNvSpPr>
            <p:nvPr/>
          </p:nvSpPr>
          <p:spPr bwMode="auto">
            <a:xfrm>
              <a:off x="7578836"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83"/>
            <p:cNvSpPr>
              <a:spLocks noChangeArrowheads="1"/>
            </p:cNvSpPr>
            <p:nvPr/>
          </p:nvSpPr>
          <p:spPr bwMode="auto">
            <a:xfrm>
              <a:off x="7663861"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84"/>
            <p:cNvSpPr>
              <a:spLocks noChangeArrowheads="1"/>
            </p:cNvSpPr>
            <p:nvPr/>
          </p:nvSpPr>
          <p:spPr bwMode="auto">
            <a:xfrm>
              <a:off x="7751423"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85"/>
            <p:cNvSpPr>
              <a:spLocks noChangeArrowheads="1"/>
            </p:cNvSpPr>
            <p:nvPr/>
          </p:nvSpPr>
          <p:spPr bwMode="auto">
            <a:xfrm>
              <a:off x="7836448"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86"/>
            <p:cNvSpPr>
              <a:spLocks noChangeArrowheads="1"/>
            </p:cNvSpPr>
            <p:nvPr/>
          </p:nvSpPr>
          <p:spPr bwMode="auto">
            <a:xfrm>
              <a:off x="7921472"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87"/>
            <p:cNvSpPr>
              <a:spLocks noChangeArrowheads="1"/>
            </p:cNvSpPr>
            <p:nvPr/>
          </p:nvSpPr>
          <p:spPr bwMode="auto">
            <a:xfrm>
              <a:off x="8007766"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88"/>
            <p:cNvSpPr>
              <a:spLocks noChangeArrowheads="1"/>
            </p:cNvSpPr>
            <p:nvPr/>
          </p:nvSpPr>
          <p:spPr bwMode="auto">
            <a:xfrm>
              <a:off x="8092790"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89"/>
            <p:cNvSpPr>
              <a:spLocks noChangeArrowheads="1"/>
            </p:cNvSpPr>
            <p:nvPr/>
          </p:nvSpPr>
          <p:spPr bwMode="auto">
            <a:xfrm>
              <a:off x="8177814" y="417426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0"/>
            <p:cNvSpPr>
              <a:spLocks noChangeArrowheads="1"/>
            </p:cNvSpPr>
            <p:nvPr/>
          </p:nvSpPr>
          <p:spPr bwMode="auto">
            <a:xfrm>
              <a:off x="7493812"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01"/>
            <p:cNvSpPr>
              <a:spLocks noChangeArrowheads="1"/>
            </p:cNvSpPr>
            <p:nvPr/>
          </p:nvSpPr>
          <p:spPr bwMode="auto">
            <a:xfrm>
              <a:off x="7578836"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02"/>
            <p:cNvSpPr>
              <a:spLocks noChangeArrowheads="1"/>
            </p:cNvSpPr>
            <p:nvPr/>
          </p:nvSpPr>
          <p:spPr bwMode="auto">
            <a:xfrm>
              <a:off x="7663861"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03"/>
            <p:cNvSpPr>
              <a:spLocks noChangeArrowheads="1"/>
            </p:cNvSpPr>
            <p:nvPr/>
          </p:nvSpPr>
          <p:spPr bwMode="auto">
            <a:xfrm>
              <a:off x="7751423"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04"/>
            <p:cNvSpPr>
              <a:spLocks noChangeArrowheads="1"/>
            </p:cNvSpPr>
            <p:nvPr/>
          </p:nvSpPr>
          <p:spPr bwMode="auto">
            <a:xfrm>
              <a:off x="7836448"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05"/>
            <p:cNvSpPr>
              <a:spLocks noChangeArrowheads="1"/>
            </p:cNvSpPr>
            <p:nvPr/>
          </p:nvSpPr>
          <p:spPr bwMode="auto">
            <a:xfrm>
              <a:off x="7921472"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06"/>
            <p:cNvSpPr>
              <a:spLocks noChangeArrowheads="1"/>
            </p:cNvSpPr>
            <p:nvPr/>
          </p:nvSpPr>
          <p:spPr bwMode="auto">
            <a:xfrm>
              <a:off x="8007766"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07"/>
            <p:cNvSpPr>
              <a:spLocks noChangeArrowheads="1"/>
            </p:cNvSpPr>
            <p:nvPr/>
          </p:nvSpPr>
          <p:spPr bwMode="auto">
            <a:xfrm>
              <a:off x="8092790"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08"/>
            <p:cNvSpPr>
              <a:spLocks noChangeArrowheads="1"/>
            </p:cNvSpPr>
            <p:nvPr/>
          </p:nvSpPr>
          <p:spPr bwMode="auto">
            <a:xfrm>
              <a:off x="8177814" y="425929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0"/>
            <p:cNvSpPr>
              <a:spLocks noChangeArrowheads="1"/>
            </p:cNvSpPr>
            <p:nvPr/>
          </p:nvSpPr>
          <p:spPr bwMode="auto">
            <a:xfrm>
              <a:off x="7493812"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1"/>
            <p:cNvSpPr>
              <a:spLocks noChangeArrowheads="1"/>
            </p:cNvSpPr>
            <p:nvPr/>
          </p:nvSpPr>
          <p:spPr bwMode="auto">
            <a:xfrm>
              <a:off x="7578836"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22"/>
            <p:cNvSpPr>
              <a:spLocks noChangeArrowheads="1"/>
            </p:cNvSpPr>
            <p:nvPr/>
          </p:nvSpPr>
          <p:spPr bwMode="auto">
            <a:xfrm>
              <a:off x="7663861"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123"/>
            <p:cNvSpPr>
              <a:spLocks noChangeArrowheads="1"/>
            </p:cNvSpPr>
            <p:nvPr/>
          </p:nvSpPr>
          <p:spPr bwMode="auto">
            <a:xfrm>
              <a:off x="7751423"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124"/>
            <p:cNvSpPr>
              <a:spLocks noChangeArrowheads="1"/>
            </p:cNvSpPr>
            <p:nvPr/>
          </p:nvSpPr>
          <p:spPr bwMode="auto">
            <a:xfrm>
              <a:off x="7836448"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125"/>
            <p:cNvSpPr>
              <a:spLocks noChangeArrowheads="1"/>
            </p:cNvSpPr>
            <p:nvPr/>
          </p:nvSpPr>
          <p:spPr bwMode="auto">
            <a:xfrm>
              <a:off x="7921472"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26"/>
            <p:cNvSpPr>
              <a:spLocks noChangeArrowheads="1"/>
            </p:cNvSpPr>
            <p:nvPr/>
          </p:nvSpPr>
          <p:spPr bwMode="auto">
            <a:xfrm>
              <a:off x="8007766"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27"/>
            <p:cNvSpPr>
              <a:spLocks noChangeArrowheads="1"/>
            </p:cNvSpPr>
            <p:nvPr/>
          </p:nvSpPr>
          <p:spPr bwMode="auto">
            <a:xfrm>
              <a:off x="8092790"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28"/>
            <p:cNvSpPr>
              <a:spLocks noChangeArrowheads="1"/>
            </p:cNvSpPr>
            <p:nvPr/>
          </p:nvSpPr>
          <p:spPr bwMode="auto">
            <a:xfrm>
              <a:off x="8177814" y="434685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57"/>
            <p:cNvSpPr>
              <a:spLocks noChangeArrowheads="1"/>
            </p:cNvSpPr>
            <p:nvPr/>
          </p:nvSpPr>
          <p:spPr bwMode="auto">
            <a:xfrm>
              <a:off x="8437782" y="40846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7"/>
            <p:cNvSpPr>
              <a:spLocks noChangeArrowheads="1"/>
            </p:cNvSpPr>
            <p:nvPr/>
          </p:nvSpPr>
          <p:spPr bwMode="auto">
            <a:xfrm>
              <a:off x="6462461" y="44395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91"/>
            <p:cNvSpPr>
              <a:spLocks noChangeArrowheads="1"/>
            </p:cNvSpPr>
            <p:nvPr/>
          </p:nvSpPr>
          <p:spPr bwMode="auto">
            <a:xfrm>
              <a:off x="6462461" y="45245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10"/>
            <p:cNvSpPr>
              <a:spLocks noChangeArrowheads="1"/>
            </p:cNvSpPr>
            <p:nvPr/>
          </p:nvSpPr>
          <p:spPr bwMode="auto">
            <a:xfrm>
              <a:off x="6462461" y="46095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30"/>
            <p:cNvSpPr>
              <a:spLocks noChangeArrowheads="1"/>
            </p:cNvSpPr>
            <p:nvPr/>
          </p:nvSpPr>
          <p:spPr bwMode="auto">
            <a:xfrm>
              <a:off x="6462461" y="46971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57"/>
            <p:cNvSpPr>
              <a:spLocks noChangeArrowheads="1"/>
            </p:cNvSpPr>
            <p:nvPr/>
          </p:nvSpPr>
          <p:spPr bwMode="auto">
            <a:xfrm>
              <a:off x="6549842"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58"/>
            <p:cNvSpPr>
              <a:spLocks noChangeArrowheads="1"/>
            </p:cNvSpPr>
            <p:nvPr/>
          </p:nvSpPr>
          <p:spPr bwMode="auto">
            <a:xfrm>
              <a:off x="6719891"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59"/>
            <p:cNvSpPr>
              <a:spLocks noChangeArrowheads="1"/>
            </p:cNvSpPr>
            <p:nvPr/>
          </p:nvSpPr>
          <p:spPr bwMode="auto">
            <a:xfrm>
              <a:off x="6634866"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60"/>
            <p:cNvSpPr>
              <a:spLocks noChangeArrowheads="1"/>
            </p:cNvSpPr>
            <p:nvPr/>
          </p:nvSpPr>
          <p:spPr bwMode="auto">
            <a:xfrm>
              <a:off x="6807453"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61"/>
            <p:cNvSpPr>
              <a:spLocks noChangeArrowheads="1"/>
            </p:cNvSpPr>
            <p:nvPr/>
          </p:nvSpPr>
          <p:spPr bwMode="auto">
            <a:xfrm>
              <a:off x="6892478"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62"/>
            <p:cNvSpPr>
              <a:spLocks noChangeArrowheads="1"/>
            </p:cNvSpPr>
            <p:nvPr/>
          </p:nvSpPr>
          <p:spPr bwMode="auto">
            <a:xfrm>
              <a:off x="6977502"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63"/>
            <p:cNvSpPr>
              <a:spLocks noChangeArrowheads="1"/>
            </p:cNvSpPr>
            <p:nvPr/>
          </p:nvSpPr>
          <p:spPr bwMode="auto">
            <a:xfrm>
              <a:off x="7063796"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64"/>
            <p:cNvSpPr>
              <a:spLocks noChangeArrowheads="1"/>
            </p:cNvSpPr>
            <p:nvPr/>
          </p:nvSpPr>
          <p:spPr bwMode="auto">
            <a:xfrm>
              <a:off x="7148820"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65"/>
            <p:cNvSpPr>
              <a:spLocks noChangeArrowheads="1"/>
            </p:cNvSpPr>
            <p:nvPr/>
          </p:nvSpPr>
          <p:spPr bwMode="auto">
            <a:xfrm>
              <a:off x="7233844" y="443498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66"/>
            <p:cNvSpPr>
              <a:spLocks noChangeArrowheads="1"/>
            </p:cNvSpPr>
            <p:nvPr/>
          </p:nvSpPr>
          <p:spPr bwMode="auto">
            <a:xfrm>
              <a:off x="7321407"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67"/>
            <p:cNvSpPr>
              <a:spLocks noChangeArrowheads="1"/>
            </p:cNvSpPr>
            <p:nvPr/>
          </p:nvSpPr>
          <p:spPr bwMode="auto">
            <a:xfrm>
              <a:off x="7406431"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81"/>
            <p:cNvSpPr>
              <a:spLocks noChangeArrowheads="1"/>
            </p:cNvSpPr>
            <p:nvPr/>
          </p:nvSpPr>
          <p:spPr bwMode="auto">
            <a:xfrm>
              <a:off x="6549842"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82"/>
            <p:cNvSpPr>
              <a:spLocks noChangeArrowheads="1"/>
            </p:cNvSpPr>
            <p:nvPr/>
          </p:nvSpPr>
          <p:spPr bwMode="auto">
            <a:xfrm>
              <a:off x="6634866"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83"/>
            <p:cNvSpPr>
              <a:spLocks noChangeArrowheads="1"/>
            </p:cNvSpPr>
            <p:nvPr/>
          </p:nvSpPr>
          <p:spPr bwMode="auto">
            <a:xfrm>
              <a:off x="6719891"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84"/>
            <p:cNvSpPr>
              <a:spLocks noChangeArrowheads="1"/>
            </p:cNvSpPr>
            <p:nvPr/>
          </p:nvSpPr>
          <p:spPr bwMode="auto">
            <a:xfrm>
              <a:off x="6807453"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85"/>
            <p:cNvSpPr>
              <a:spLocks noChangeArrowheads="1"/>
            </p:cNvSpPr>
            <p:nvPr/>
          </p:nvSpPr>
          <p:spPr bwMode="auto">
            <a:xfrm>
              <a:off x="6892478"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6"/>
            <p:cNvSpPr>
              <a:spLocks noChangeArrowheads="1"/>
            </p:cNvSpPr>
            <p:nvPr/>
          </p:nvSpPr>
          <p:spPr bwMode="auto">
            <a:xfrm>
              <a:off x="6977502"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7"/>
            <p:cNvSpPr>
              <a:spLocks noChangeArrowheads="1"/>
            </p:cNvSpPr>
            <p:nvPr/>
          </p:nvSpPr>
          <p:spPr bwMode="auto">
            <a:xfrm>
              <a:off x="7063796"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8"/>
            <p:cNvSpPr>
              <a:spLocks noChangeArrowheads="1"/>
            </p:cNvSpPr>
            <p:nvPr/>
          </p:nvSpPr>
          <p:spPr bwMode="auto">
            <a:xfrm>
              <a:off x="7148820"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9"/>
            <p:cNvSpPr>
              <a:spLocks noChangeArrowheads="1"/>
            </p:cNvSpPr>
            <p:nvPr/>
          </p:nvSpPr>
          <p:spPr bwMode="auto">
            <a:xfrm>
              <a:off x="7233844" y="452001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90"/>
            <p:cNvSpPr>
              <a:spLocks noChangeArrowheads="1"/>
            </p:cNvSpPr>
            <p:nvPr/>
          </p:nvSpPr>
          <p:spPr bwMode="auto">
            <a:xfrm>
              <a:off x="7321407"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91"/>
            <p:cNvSpPr>
              <a:spLocks noChangeArrowheads="1"/>
            </p:cNvSpPr>
            <p:nvPr/>
          </p:nvSpPr>
          <p:spPr bwMode="auto">
            <a:xfrm>
              <a:off x="7406431"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100"/>
            <p:cNvSpPr>
              <a:spLocks noChangeArrowheads="1"/>
            </p:cNvSpPr>
            <p:nvPr/>
          </p:nvSpPr>
          <p:spPr bwMode="auto">
            <a:xfrm>
              <a:off x="6549842"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101"/>
            <p:cNvSpPr>
              <a:spLocks noChangeArrowheads="1"/>
            </p:cNvSpPr>
            <p:nvPr/>
          </p:nvSpPr>
          <p:spPr bwMode="auto">
            <a:xfrm>
              <a:off x="6634866"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2"/>
            <p:cNvSpPr>
              <a:spLocks noChangeArrowheads="1"/>
            </p:cNvSpPr>
            <p:nvPr/>
          </p:nvSpPr>
          <p:spPr bwMode="auto">
            <a:xfrm>
              <a:off x="6719891"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3"/>
            <p:cNvSpPr>
              <a:spLocks noChangeArrowheads="1"/>
            </p:cNvSpPr>
            <p:nvPr/>
          </p:nvSpPr>
          <p:spPr bwMode="auto">
            <a:xfrm>
              <a:off x="6807453"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4"/>
            <p:cNvSpPr>
              <a:spLocks noChangeArrowheads="1"/>
            </p:cNvSpPr>
            <p:nvPr/>
          </p:nvSpPr>
          <p:spPr bwMode="auto">
            <a:xfrm>
              <a:off x="6892478"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5"/>
            <p:cNvSpPr>
              <a:spLocks noChangeArrowheads="1"/>
            </p:cNvSpPr>
            <p:nvPr/>
          </p:nvSpPr>
          <p:spPr bwMode="auto">
            <a:xfrm>
              <a:off x="6977502"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6"/>
            <p:cNvSpPr>
              <a:spLocks noChangeArrowheads="1"/>
            </p:cNvSpPr>
            <p:nvPr/>
          </p:nvSpPr>
          <p:spPr bwMode="auto">
            <a:xfrm>
              <a:off x="7063796"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7"/>
            <p:cNvSpPr>
              <a:spLocks noChangeArrowheads="1"/>
            </p:cNvSpPr>
            <p:nvPr/>
          </p:nvSpPr>
          <p:spPr bwMode="auto">
            <a:xfrm>
              <a:off x="7148820"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8"/>
            <p:cNvSpPr>
              <a:spLocks noChangeArrowheads="1"/>
            </p:cNvSpPr>
            <p:nvPr/>
          </p:nvSpPr>
          <p:spPr bwMode="auto">
            <a:xfrm>
              <a:off x="7233844" y="460503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9"/>
            <p:cNvSpPr>
              <a:spLocks noChangeArrowheads="1"/>
            </p:cNvSpPr>
            <p:nvPr/>
          </p:nvSpPr>
          <p:spPr bwMode="auto">
            <a:xfrm>
              <a:off x="7321407"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10"/>
            <p:cNvSpPr>
              <a:spLocks noChangeArrowheads="1"/>
            </p:cNvSpPr>
            <p:nvPr/>
          </p:nvSpPr>
          <p:spPr bwMode="auto">
            <a:xfrm>
              <a:off x="7406431"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0"/>
            <p:cNvSpPr>
              <a:spLocks noChangeArrowheads="1"/>
            </p:cNvSpPr>
            <p:nvPr/>
          </p:nvSpPr>
          <p:spPr bwMode="auto">
            <a:xfrm>
              <a:off x="6549842"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1"/>
            <p:cNvSpPr>
              <a:spLocks noChangeArrowheads="1"/>
            </p:cNvSpPr>
            <p:nvPr/>
          </p:nvSpPr>
          <p:spPr bwMode="auto">
            <a:xfrm>
              <a:off x="6634866"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2"/>
            <p:cNvSpPr>
              <a:spLocks noChangeArrowheads="1"/>
            </p:cNvSpPr>
            <p:nvPr/>
          </p:nvSpPr>
          <p:spPr bwMode="auto">
            <a:xfrm>
              <a:off x="6719891"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3"/>
            <p:cNvSpPr>
              <a:spLocks noChangeArrowheads="1"/>
            </p:cNvSpPr>
            <p:nvPr/>
          </p:nvSpPr>
          <p:spPr bwMode="auto">
            <a:xfrm>
              <a:off x="6807453"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4"/>
            <p:cNvSpPr>
              <a:spLocks noChangeArrowheads="1"/>
            </p:cNvSpPr>
            <p:nvPr/>
          </p:nvSpPr>
          <p:spPr bwMode="auto">
            <a:xfrm>
              <a:off x="6892478"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5"/>
            <p:cNvSpPr>
              <a:spLocks noChangeArrowheads="1"/>
            </p:cNvSpPr>
            <p:nvPr/>
          </p:nvSpPr>
          <p:spPr bwMode="auto">
            <a:xfrm>
              <a:off x="6977502"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6"/>
            <p:cNvSpPr>
              <a:spLocks noChangeArrowheads="1"/>
            </p:cNvSpPr>
            <p:nvPr/>
          </p:nvSpPr>
          <p:spPr bwMode="auto">
            <a:xfrm>
              <a:off x="7063796"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7"/>
            <p:cNvSpPr>
              <a:spLocks noChangeArrowheads="1"/>
            </p:cNvSpPr>
            <p:nvPr/>
          </p:nvSpPr>
          <p:spPr bwMode="auto">
            <a:xfrm>
              <a:off x="7148820"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28"/>
            <p:cNvSpPr>
              <a:spLocks noChangeArrowheads="1"/>
            </p:cNvSpPr>
            <p:nvPr/>
          </p:nvSpPr>
          <p:spPr bwMode="auto">
            <a:xfrm>
              <a:off x="7233844" y="469259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29"/>
            <p:cNvSpPr>
              <a:spLocks noChangeArrowheads="1"/>
            </p:cNvSpPr>
            <p:nvPr/>
          </p:nvSpPr>
          <p:spPr bwMode="auto">
            <a:xfrm>
              <a:off x="7321407"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30"/>
            <p:cNvSpPr>
              <a:spLocks noChangeArrowheads="1"/>
            </p:cNvSpPr>
            <p:nvPr/>
          </p:nvSpPr>
          <p:spPr bwMode="auto">
            <a:xfrm>
              <a:off x="7406431"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57"/>
            <p:cNvSpPr>
              <a:spLocks noChangeArrowheads="1"/>
            </p:cNvSpPr>
            <p:nvPr/>
          </p:nvSpPr>
          <p:spPr bwMode="auto">
            <a:xfrm>
              <a:off x="7493812"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58"/>
            <p:cNvSpPr>
              <a:spLocks noChangeArrowheads="1"/>
            </p:cNvSpPr>
            <p:nvPr/>
          </p:nvSpPr>
          <p:spPr bwMode="auto">
            <a:xfrm>
              <a:off x="7663861"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59"/>
            <p:cNvSpPr>
              <a:spLocks noChangeArrowheads="1"/>
            </p:cNvSpPr>
            <p:nvPr/>
          </p:nvSpPr>
          <p:spPr bwMode="auto">
            <a:xfrm>
              <a:off x="7578836"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60"/>
            <p:cNvSpPr>
              <a:spLocks noChangeArrowheads="1"/>
            </p:cNvSpPr>
            <p:nvPr/>
          </p:nvSpPr>
          <p:spPr bwMode="auto">
            <a:xfrm>
              <a:off x="7751423"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61"/>
            <p:cNvSpPr>
              <a:spLocks noChangeArrowheads="1"/>
            </p:cNvSpPr>
            <p:nvPr/>
          </p:nvSpPr>
          <p:spPr bwMode="auto">
            <a:xfrm>
              <a:off x="7836448"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2"/>
            <p:cNvSpPr>
              <a:spLocks noChangeArrowheads="1"/>
            </p:cNvSpPr>
            <p:nvPr/>
          </p:nvSpPr>
          <p:spPr bwMode="auto">
            <a:xfrm>
              <a:off x="7921472"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3"/>
            <p:cNvSpPr>
              <a:spLocks noChangeArrowheads="1"/>
            </p:cNvSpPr>
            <p:nvPr/>
          </p:nvSpPr>
          <p:spPr bwMode="auto">
            <a:xfrm>
              <a:off x="8007766" y="44304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81"/>
            <p:cNvSpPr>
              <a:spLocks noChangeArrowheads="1"/>
            </p:cNvSpPr>
            <p:nvPr/>
          </p:nvSpPr>
          <p:spPr bwMode="auto">
            <a:xfrm>
              <a:off x="7493812"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82"/>
            <p:cNvSpPr>
              <a:spLocks noChangeArrowheads="1"/>
            </p:cNvSpPr>
            <p:nvPr/>
          </p:nvSpPr>
          <p:spPr bwMode="auto">
            <a:xfrm>
              <a:off x="7578836"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83"/>
            <p:cNvSpPr>
              <a:spLocks noChangeArrowheads="1"/>
            </p:cNvSpPr>
            <p:nvPr/>
          </p:nvSpPr>
          <p:spPr bwMode="auto">
            <a:xfrm>
              <a:off x="7663861"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84"/>
            <p:cNvSpPr>
              <a:spLocks noChangeArrowheads="1"/>
            </p:cNvSpPr>
            <p:nvPr/>
          </p:nvSpPr>
          <p:spPr bwMode="auto">
            <a:xfrm>
              <a:off x="7751423"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85"/>
            <p:cNvSpPr>
              <a:spLocks noChangeArrowheads="1"/>
            </p:cNvSpPr>
            <p:nvPr/>
          </p:nvSpPr>
          <p:spPr bwMode="auto">
            <a:xfrm>
              <a:off x="7836448"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86"/>
            <p:cNvSpPr>
              <a:spLocks noChangeArrowheads="1"/>
            </p:cNvSpPr>
            <p:nvPr/>
          </p:nvSpPr>
          <p:spPr bwMode="auto">
            <a:xfrm>
              <a:off x="7921472"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100"/>
            <p:cNvSpPr>
              <a:spLocks noChangeArrowheads="1"/>
            </p:cNvSpPr>
            <p:nvPr/>
          </p:nvSpPr>
          <p:spPr bwMode="auto">
            <a:xfrm>
              <a:off x="7493812"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101"/>
            <p:cNvSpPr>
              <a:spLocks noChangeArrowheads="1"/>
            </p:cNvSpPr>
            <p:nvPr/>
          </p:nvSpPr>
          <p:spPr bwMode="auto">
            <a:xfrm>
              <a:off x="7578836"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102"/>
            <p:cNvSpPr>
              <a:spLocks noChangeArrowheads="1"/>
            </p:cNvSpPr>
            <p:nvPr/>
          </p:nvSpPr>
          <p:spPr bwMode="auto">
            <a:xfrm>
              <a:off x="7663861" y="46004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103"/>
            <p:cNvSpPr>
              <a:spLocks noChangeArrowheads="1"/>
            </p:cNvSpPr>
            <p:nvPr/>
          </p:nvSpPr>
          <p:spPr bwMode="auto">
            <a:xfrm>
              <a:off x="7751423"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104"/>
            <p:cNvSpPr>
              <a:spLocks noChangeArrowheads="1"/>
            </p:cNvSpPr>
            <p:nvPr/>
          </p:nvSpPr>
          <p:spPr bwMode="auto">
            <a:xfrm>
              <a:off x="7836448"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120"/>
            <p:cNvSpPr>
              <a:spLocks noChangeArrowheads="1"/>
            </p:cNvSpPr>
            <p:nvPr/>
          </p:nvSpPr>
          <p:spPr bwMode="auto">
            <a:xfrm>
              <a:off x="7493812"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121"/>
            <p:cNvSpPr>
              <a:spLocks noChangeArrowheads="1"/>
            </p:cNvSpPr>
            <p:nvPr/>
          </p:nvSpPr>
          <p:spPr bwMode="auto">
            <a:xfrm>
              <a:off x="7578836"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22"/>
            <p:cNvSpPr>
              <a:spLocks noChangeArrowheads="1"/>
            </p:cNvSpPr>
            <p:nvPr/>
          </p:nvSpPr>
          <p:spPr bwMode="auto">
            <a:xfrm>
              <a:off x="7663861" y="46880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23"/>
            <p:cNvSpPr>
              <a:spLocks noChangeArrowheads="1"/>
            </p:cNvSpPr>
            <p:nvPr/>
          </p:nvSpPr>
          <p:spPr bwMode="auto">
            <a:xfrm>
              <a:off x="7751423"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67"/>
            <p:cNvSpPr>
              <a:spLocks noChangeArrowheads="1"/>
            </p:cNvSpPr>
            <p:nvPr/>
          </p:nvSpPr>
          <p:spPr bwMode="auto">
            <a:xfrm>
              <a:off x="6462461" y="478755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91"/>
            <p:cNvSpPr>
              <a:spLocks noChangeArrowheads="1"/>
            </p:cNvSpPr>
            <p:nvPr/>
          </p:nvSpPr>
          <p:spPr bwMode="auto">
            <a:xfrm>
              <a:off x="6462461" y="48725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10"/>
            <p:cNvSpPr>
              <a:spLocks noChangeArrowheads="1"/>
            </p:cNvSpPr>
            <p:nvPr/>
          </p:nvSpPr>
          <p:spPr bwMode="auto">
            <a:xfrm>
              <a:off x="6462461" y="495760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57"/>
            <p:cNvSpPr>
              <a:spLocks noChangeArrowheads="1"/>
            </p:cNvSpPr>
            <p:nvPr/>
          </p:nvSpPr>
          <p:spPr bwMode="auto">
            <a:xfrm>
              <a:off x="6549842"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58"/>
            <p:cNvSpPr>
              <a:spLocks noChangeArrowheads="1"/>
            </p:cNvSpPr>
            <p:nvPr/>
          </p:nvSpPr>
          <p:spPr bwMode="auto">
            <a:xfrm>
              <a:off x="6719891"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59"/>
            <p:cNvSpPr>
              <a:spLocks noChangeArrowheads="1"/>
            </p:cNvSpPr>
            <p:nvPr/>
          </p:nvSpPr>
          <p:spPr bwMode="auto">
            <a:xfrm>
              <a:off x="6634866"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60"/>
            <p:cNvSpPr>
              <a:spLocks noChangeArrowheads="1"/>
            </p:cNvSpPr>
            <p:nvPr/>
          </p:nvSpPr>
          <p:spPr bwMode="auto">
            <a:xfrm>
              <a:off x="6807453"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61"/>
            <p:cNvSpPr>
              <a:spLocks noChangeArrowheads="1"/>
            </p:cNvSpPr>
            <p:nvPr/>
          </p:nvSpPr>
          <p:spPr bwMode="auto">
            <a:xfrm>
              <a:off x="6892478"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62"/>
            <p:cNvSpPr>
              <a:spLocks noChangeArrowheads="1"/>
            </p:cNvSpPr>
            <p:nvPr/>
          </p:nvSpPr>
          <p:spPr bwMode="auto">
            <a:xfrm>
              <a:off x="6977502"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63"/>
            <p:cNvSpPr>
              <a:spLocks noChangeArrowheads="1"/>
            </p:cNvSpPr>
            <p:nvPr/>
          </p:nvSpPr>
          <p:spPr bwMode="auto">
            <a:xfrm>
              <a:off x="7063796"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64"/>
            <p:cNvSpPr>
              <a:spLocks noChangeArrowheads="1"/>
            </p:cNvSpPr>
            <p:nvPr/>
          </p:nvSpPr>
          <p:spPr bwMode="auto">
            <a:xfrm>
              <a:off x="7148820"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65"/>
            <p:cNvSpPr>
              <a:spLocks noChangeArrowheads="1"/>
            </p:cNvSpPr>
            <p:nvPr/>
          </p:nvSpPr>
          <p:spPr bwMode="auto">
            <a:xfrm>
              <a:off x="7233844" y="478300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66"/>
            <p:cNvSpPr>
              <a:spLocks noChangeArrowheads="1"/>
            </p:cNvSpPr>
            <p:nvPr/>
          </p:nvSpPr>
          <p:spPr bwMode="auto">
            <a:xfrm>
              <a:off x="7321407"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67"/>
            <p:cNvSpPr>
              <a:spLocks noChangeArrowheads="1"/>
            </p:cNvSpPr>
            <p:nvPr/>
          </p:nvSpPr>
          <p:spPr bwMode="auto">
            <a:xfrm>
              <a:off x="7406431"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81"/>
            <p:cNvSpPr>
              <a:spLocks noChangeArrowheads="1"/>
            </p:cNvSpPr>
            <p:nvPr/>
          </p:nvSpPr>
          <p:spPr bwMode="auto">
            <a:xfrm>
              <a:off x="6549842"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82"/>
            <p:cNvSpPr>
              <a:spLocks noChangeArrowheads="1"/>
            </p:cNvSpPr>
            <p:nvPr/>
          </p:nvSpPr>
          <p:spPr bwMode="auto">
            <a:xfrm>
              <a:off x="6634866"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83"/>
            <p:cNvSpPr>
              <a:spLocks noChangeArrowheads="1"/>
            </p:cNvSpPr>
            <p:nvPr/>
          </p:nvSpPr>
          <p:spPr bwMode="auto">
            <a:xfrm>
              <a:off x="6719891"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84"/>
            <p:cNvSpPr>
              <a:spLocks noChangeArrowheads="1"/>
            </p:cNvSpPr>
            <p:nvPr/>
          </p:nvSpPr>
          <p:spPr bwMode="auto">
            <a:xfrm>
              <a:off x="6807453"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85"/>
            <p:cNvSpPr>
              <a:spLocks noChangeArrowheads="1"/>
            </p:cNvSpPr>
            <p:nvPr/>
          </p:nvSpPr>
          <p:spPr bwMode="auto">
            <a:xfrm>
              <a:off x="6892478"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86"/>
            <p:cNvSpPr>
              <a:spLocks noChangeArrowheads="1"/>
            </p:cNvSpPr>
            <p:nvPr/>
          </p:nvSpPr>
          <p:spPr bwMode="auto">
            <a:xfrm>
              <a:off x="6977502"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87"/>
            <p:cNvSpPr>
              <a:spLocks noChangeArrowheads="1"/>
            </p:cNvSpPr>
            <p:nvPr/>
          </p:nvSpPr>
          <p:spPr bwMode="auto">
            <a:xfrm>
              <a:off x="7063796"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88"/>
            <p:cNvSpPr>
              <a:spLocks noChangeArrowheads="1"/>
            </p:cNvSpPr>
            <p:nvPr/>
          </p:nvSpPr>
          <p:spPr bwMode="auto">
            <a:xfrm>
              <a:off x="7148820"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89"/>
            <p:cNvSpPr>
              <a:spLocks noChangeArrowheads="1"/>
            </p:cNvSpPr>
            <p:nvPr/>
          </p:nvSpPr>
          <p:spPr bwMode="auto">
            <a:xfrm>
              <a:off x="7233844" y="48680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90"/>
            <p:cNvSpPr>
              <a:spLocks noChangeArrowheads="1"/>
            </p:cNvSpPr>
            <p:nvPr/>
          </p:nvSpPr>
          <p:spPr bwMode="auto">
            <a:xfrm>
              <a:off x="7321407"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91"/>
            <p:cNvSpPr>
              <a:spLocks noChangeArrowheads="1"/>
            </p:cNvSpPr>
            <p:nvPr/>
          </p:nvSpPr>
          <p:spPr bwMode="auto">
            <a:xfrm>
              <a:off x="7406431"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00"/>
            <p:cNvSpPr>
              <a:spLocks noChangeArrowheads="1"/>
            </p:cNvSpPr>
            <p:nvPr/>
          </p:nvSpPr>
          <p:spPr bwMode="auto">
            <a:xfrm>
              <a:off x="6549842"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01"/>
            <p:cNvSpPr>
              <a:spLocks noChangeArrowheads="1"/>
            </p:cNvSpPr>
            <p:nvPr/>
          </p:nvSpPr>
          <p:spPr bwMode="auto">
            <a:xfrm>
              <a:off x="6634866"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02"/>
            <p:cNvSpPr>
              <a:spLocks noChangeArrowheads="1"/>
            </p:cNvSpPr>
            <p:nvPr/>
          </p:nvSpPr>
          <p:spPr bwMode="auto">
            <a:xfrm>
              <a:off x="6719891"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03"/>
            <p:cNvSpPr>
              <a:spLocks noChangeArrowheads="1"/>
            </p:cNvSpPr>
            <p:nvPr/>
          </p:nvSpPr>
          <p:spPr bwMode="auto">
            <a:xfrm>
              <a:off x="6807453"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04"/>
            <p:cNvSpPr>
              <a:spLocks noChangeArrowheads="1"/>
            </p:cNvSpPr>
            <p:nvPr/>
          </p:nvSpPr>
          <p:spPr bwMode="auto">
            <a:xfrm>
              <a:off x="6892478"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105"/>
            <p:cNvSpPr>
              <a:spLocks noChangeArrowheads="1"/>
            </p:cNvSpPr>
            <p:nvPr/>
          </p:nvSpPr>
          <p:spPr bwMode="auto">
            <a:xfrm>
              <a:off x="6977502"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106"/>
            <p:cNvSpPr>
              <a:spLocks noChangeArrowheads="1"/>
            </p:cNvSpPr>
            <p:nvPr/>
          </p:nvSpPr>
          <p:spPr bwMode="auto">
            <a:xfrm>
              <a:off x="7063796"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107"/>
            <p:cNvSpPr>
              <a:spLocks noChangeArrowheads="1"/>
            </p:cNvSpPr>
            <p:nvPr/>
          </p:nvSpPr>
          <p:spPr bwMode="auto">
            <a:xfrm>
              <a:off x="7148820"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108"/>
            <p:cNvSpPr>
              <a:spLocks noChangeArrowheads="1"/>
            </p:cNvSpPr>
            <p:nvPr/>
          </p:nvSpPr>
          <p:spPr bwMode="auto">
            <a:xfrm>
              <a:off x="7233844" y="49530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109"/>
            <p:cNvSpPr>
              <a:spLocks noChangeArrowheads="1"/>
            </p:cNvSpPr>
            <p:nvPr/>
          </p:nvSpPr>
          <p:spPr bwMode="auto">
            <a:xfrm>
              <a:off x="7321407"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110"/>
            <p:cNvSpPr>
              <a:spLocks noChangeArrowheads="1"/>
            </p:cNvSpPr>
            <p:nvPr/>
          </p:nvSpPr>
          <p:spPr bwMode="auto">
            <a:xfrm>
              <a:off x="7406431"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120"/>
            <p:cNvSpPr>
              <a:spLocks noChangeArrowheads="1"/>
            </p:cNvSpPr>
            <p:nvPr/>
          </p:nvSpPr>
          <p:spPr bwMode="auto">
            <a:xfrm>
              <a:off x="6549842"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121"/>
            <p:cNvSpPr>
              <a:spLocks noChangeArrowheads="1"/>
            </p:cNvSpPr>
            <p:nvPr/>
          </p:nvSpPr>
          <p:spPr bwMode="auto">
            <a:xfrm>
              <a:off x="6634866"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22"/>
            <p:cNvSpPr>
              <a:spLocks noChangeArrowheads="1"/>
            </p:cNvSpPr>
            <p:nvPr/>
          </p:nvSpPr>
          <p:spPr bwMode="auto">
            <a:xfrm>
              <a:off x="6719891"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23"/>
            <p:cNvSpPr>
              <a:spLocks noChangeArrowheads="1"/>
            </p:cNvSpPr>
            <p:nvPr/>
          </p:nvSpPr>
          <p:spPr bwMode="auto">
            <a:xfrm>
              <a:off x="6807453"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24"/>
            <p:cNvSpPr>
              <a:spLocks noChangeArrowheads="1"/>
            </p:cNvSpPr>
            <p:nvPr/>
          </p:nvSpPr>
          <p:spPr bwMode="auto">
            <a:xfrm>
              <a:off x="6892478"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25"/>
            <p:cNvSpPr>
              <a:spLocks noChangeArrowheads="1"/>
            </p:cNvSpPr>
            <p:nvPr/>
          </p:nvSpPr>
          <p:spPr bwMode="auto">
            <a:xfrm>
              <a:off x="6977502"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26"/>
            <p:cNvSpPr>
              <a:spLocks noChangeArrowheads="1"/>
            </p:cNvSpPr>
            <p:nvPr/>
          </p:nvSpPr>
          <p:spPr bwMode="auto">
            <a:xfrm>
              <a:off x="7063796"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27"/>
            <p:cNvSpPr>
              <a:spLocks noChangeArrowheads="1"/>
            </p:cNvSpPr>
            <p:nvPr/>
          </p:nvSpPr>
          <p:spPr bwMode="auto">
            <a:xfrm>
              <a:off x="7148820"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28"/>
            <p:cNvSpPr>
              <a:spLocks noChangeArrowheads="1"/>
            </p:cNvSpPr>
            <p:nvPr/>
          </p:nvSpPr>
          <p:spPr bwMode="auto">
            <a:xfrm>
              <a:off x="7233844" y="50406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29"/>
            <p:cNvSpPr>
              <a:spLocks noChangeArrowheads="1"/>
            </p:cNvSpPr>
            <p:nvPr/>
          </p:nvSpPr>
          <p:spPr bwMode="auto">
            <a:xfrm>
              <a:off x="7321407"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30"/>
            <p:cNvSpPr>
              <a:spLocks noChangeArrowheads="1"/>
            </p:cNvSpPr>
            <p:nvPr/>
          </p:nvSpPr>
          <p:spPr bwMode="auto">
            <a:xfrm>
              <a:off x="7406431"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57"/>
            <p:cNvSpPr>
              <a:spLocks noChangeArrowheads="1"/>
            </p:cNvSpPr>
            <p:nvPr/>
          </p:nvSpPr>
          <p:spPr bwMode="auto">
            <a:xfrm>
              <a:off x="7493812"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58"/>
            <p:cNvSpPr>
              <a:spLocks noChangeArrowheads="1"/>
            </p:cNvSpPr>
            <p:nvPr/>
          </p:nvSpPr>
          <p:spPr bwMode="auto">
            <a:xfrm>
              <a:off x="7663861" y="477845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59"/>
            <p:cNvSpPr>
              <a:spLocks noChangeArrowheads="1"/>
            </p:cNvSpPr>
            <p:nvPr/>
          </p:nvSpPr>
          <p:spPr bwMode="auto">
            <a:xfrm>
              <a:off x="7578836"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81"/>
            <p:cNvSpPr>
              <a:spLocks noChangeArrowheads="1"/>
            </p:cNvSpPr>
            <p:nvPr/>
          </p:nvSpPr>
          <p:spPr bwMode="auto">
            <a:xfrm>
              <a:off x="7493812"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82"/>
            <p:cNvSpPr>
              <a:spLocks noChangeArrowheads="1"/>
            </p:cNvSpPr>
            <p:nvPr/>
          </p:nvSpPr>
          <p:spPr bwMode="auto">
            <a:xfrm>
              <a:off x="7578836"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83"/>
            <p:cNvSpPr>
              <a:spLocks noChangeArrowheads="1"/>
            </p:cNvSpPr>
            <p:nvPr/>
          </p:nvSpPr>
          <p:spPr bwMode="auto">
            <a:xfrm>
              <a:off x="7663861" y="48634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57"/>
            <p:cNvSpPr>
              <a:spLocks noChangeArrowheads="1"/>
            </p:cNvSpPr>
            <p:nvPr/>
          </p:nvSpPr>
          <p:spPr bwMode="auto">
            <a:xfrm>
              <a:off x="6549842"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58"/>
            <p:cNvSpPr>
              <a:spLocks noChangeArrowheads="1"/>
            </p:cNvSpPr>
            <p:nvPr/>
          </p:nvSpPr>
          <p:spPr bwMode="auto">
            <a:xfrm>
              <a:off x="6719891"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59"/>
            <p:cNvSpPr>
              <a:spLocks noChangeArrowheads="1"/>
            </p:cNvSpPr>
            <p:nvPr/>
          </p:nvSpPr>
          <p:spPr bwMode="auto">
            <a:xfrm>
              <a:off x="6634866"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60"/>
            <p:cNvSpPr>
              <a:spLocks noChangeArrowheads="1"/>
            </p:cNvSpPr>
            <p:nvPr/>
          </p:nvSpPr>
          <p:spPr bwMode="auto">
            <a:xfrm>
              <a:off x="6807453"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61"/>
            <p:cNvSpPr>
              <a:spLocks noChangeArrowheads="1"/>
            </p:cNvSpPr>
            <p:nvPr/>
          </p:nvSpPr>
          <p:spPr bwMode="auto">
            <a:xfrm>
              <a:off x="6892478"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62"/>
            <p:cNvSpPr>
              <a:spLocks noChangeArrowheads="1"/>
            </p:cNvSpPr>
            <p:nvPr/>
          </p:nvSpPr>
          <p:spPr bwMode="auto">
            <a:xfrm>
              <a:off x="6977502"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63"/>
            <p:cNvSpPr>
              <a:spLocks noChangeArrowheads="1"/>
            </p:cNvSpPr>
            <p:nvPr/>
          </p:nvSpPr>
          <p:spPr bwMode="auto">
            <a:xfrm>
              <a:off x="7063796"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64"/>
            <p:cNvSpPr>
              <a:spLocks noChangeArrowheads="1"/>
            </p:cNvSpPr>
            <p:nvPr/>
          </p:nvSpPr>
          <p:spPr bwMode="auto">
            <a:xfrm>
              <a:off x="7148820"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65"/>
            <p:cNvSpPr>
              <a:spLocks noChangeArrowheads="1"/>
            </p:cNvSpPr>
            <p:nvPr/>
          </p:nvSpPr>
          <p:spPr bwMode="auto">
            <a:xfrm>
              <a:off x="7233844" y="51241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66"/>
            <p:cNvSpPr>
              <a:spLocks noChangeArrowheads="1"/>
            </p:cNvSpPr>
            <p:nvPr/>
          </p:nvSpPr>
          <p:spPr bwMode="auto">
            <a:xfrm>
              <a:off x="7321407"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82"/>
            <p:cNvSpPr>
              <a:spLocks noChangeArrowheads="1"/>
            </p:cNvSpPr>
            <p:nvPr/>
          </p:nvSpPr>
          <p:spPr bwMode="auto">
            <a:xfrm>
              <a:off x="6634866"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83"/>
            <p:cNvSpPr>
              <a:spLocks noChangeArrowheads="1"/>
            </p:cNvSpPr>
            <p:nvPr/>
          </p:nvSpPr>
          <p:spPr bwMode="auto">
            <a:xfrm>
              <a:off x="6719891"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84"/>
            <p:cNvSpPr>
              <a:spLocks noChangeArrowheads="1"/>
            </p:cNvSpPr>
            <p:nvPr/>
          </p:nvSpPr>
          <p:spPr bwMode="auto">
            <a:xfrm>
              <a:off x="6807453"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85"/>
            <p:cNvSpPr>
              <a:spLocks noChangeArrowheads="1"/>
            </p:cNvSpPr>
            <p:nvPr/>
          </p:nvSpPr>
          <p:spPr bwMode="auto">
            <a:xfrm>
              <a:off x="6892478"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86"/>
            <p:cNvSpPr>
              <a:spLocks noChangeArrowheads="1"/>
            </p:cNvSpPr>
            <p:nvPr/>
          </p:nvSpPr>
          <p:spPr bwMode="auto">
            <a:xfrm>
              <a:off x="6977502"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87"/>
            <p:cNvSpPr>
              <a:spLocks noChangeArrowheads="1"/>
            </p:cNvSpPr>
            <p:nvPr/>
          </p:nvSpPr>
          <p:spPr bwMode="auto">
            <a:xfrm>
              <a:off x="7063796"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88"/>
            <p:cNvSpPr>
              <a:spLocks noChangeArrowheads="1"/>
            </p:cNvSpPr>
            <p:nvPr/>
          </p:nvSpPr>
          <p:spPr bwMode="auto">
            <a:xfrm>
              <a:off x="7148820"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89"/>
            <p:cNvSpPr>
              <a:spLocks noChangeArrowheads="1"/>
            </p:cNvSpPr>
            <p:nvPr/>
          </p:nvSpPr>
          <p:spPr bwMode="auto">
            <a:xfrm>
              <a:off x="7233844" y="520922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90"/>
            <p:cNvSpPr>
              <a:spLocks noChangeArrowheads="1"/>
            </p:cNvSpPr>
            <p:nvPr/>
          </p:nvSpPr>
          <p:spPr bwMode="auto">
            <a:xfrm>
              <a:off x="7321407"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101"/>
            <p:cNvSpPr>
              <a:spLocks noChangeArrowheads="1"/>
            </p:cNvSpPr>
            <p:nvPr/>
          </p:nvSpPr>
          <p:spPr bwMode="auto">
            <a:xfrm>
              <a:off x="6634866"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102"/>
            <p:cNvSpPr>
              <a:spLocks noChangeArrowheads="1"/>
            </p:cNvSpPr>
            <p:nvPr/>
          </p:nvSpPr>
          <p:spPr bwMode="auto">
            <a:xfrm>
              <a:off x="6719891"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103"/>
            <p:cNvSpPr>
              <a:spLocks noChangeArrowheads="1"/>
            </p:cNvSpPr>
            <p:nvPr/>
          </p:nvSpPr>
          <p:spPr bwMode="auto">
            <a:xfrm>
              <a:off x="6807453"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104"/>
            <p:cNvSpPr>
              <a:spLocks noChangeArrowheads="1"/>
            </p:cNvSpPr>
            <p:nvPr/>
          </p:nvSpPr>
          <p:spPr bwMode="auto">
            <a:xfrm>
              <a:off x="6892478"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105"/>
            <p:cNvSpPr>
              <a:spLocks noChangeArrowheads="1"/>
            </p:cNvSpPr>
            <p:nvPr/>
          </p:nvSpPr>
          <p:spPr bwMode="auto">
            <a:xfrm>
              <a:off x="6977502"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106"/>
            <p:cNvSpPr>
              <a:spLocks noChangeArrowheads="1"/>
            </p:cNvSpPr>
            <p:nvPr/>
          </p:nvSpPr>
          <p:spPr bwMode="auto">
            <a:xfrm>
              <a:off x="7063796"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107"/>
            <p:cNvSpPr>
              <a:spLocks noChangeArrowheads="1"/>
            </p:cNvSpPr>
            <p:nvPr/>
          </p:nvSpPr>
          <p:spPr bwMode="auto">
            <a:xfrm>
              <a:off x="7148820"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8"/>
            <p:cNvSpPr>
              <a:spLocks noChangeArrowheads="1"/>
            </p:cNvSpPr>
            <p:nvPr/>
          </p:nvSpPr>
          <p:spPr bwMode="auto">
            <a:xfrm>
              <a:off x="7233844" y="529424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9"/>
            <p:cNvSpPr>
              <a:spLocks noChangeArrowheads="1"/>
            </p:cNvSpPr>
            <p:nvPr/>
          </p:nvSpPr>
          <p:spPr bwMode="auto">
            <a:xfrm>
              <a:off x="7321407"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21"/>
            <p:cNvSpPr>
              <a:spLocks noChangeArrowheads="1"/>
            </p:cNvSpPr>
            <p:nvPr/>
          </p:nvSpPr>
          <p:spPr bwMode="auto">
            <a:xfrm>
              <a:off x="6634866"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22"/>
            <p:cNvSpPr>
              <a:spLocks noChangeArrowheads="1"/>
            </p:cNvSpPr>
            <p:nvPr/>
          </p:nvSpPr>
          <p:spPr bwMode="auto">
            <a:xfrm>
              <a:off x="6719891"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23"/>
            <p:cNvSpPr>
              <a:spLocks noChangeArrowheads="1"/>
            </p:cNvSpPr>
            <p:nvPr/>
          </p:nvSpPr>
          <p:spPr bwMode="auto">
            <a:xfrm>
              <a:off x="6807453"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24"/>
            <p:cNvSpPr>
              <a:spLocks noChangeArrowheads="1"/>
            </p:cNvSpPr>
            <p:nvPr/>
          </p:nvSpPr>
          <p:spPr bwMode="auto">
            <a:xfrm>
              <a:off x="6892478"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5"/>
            <p:cNvSpPr>
              <a:spLocks noChangeArrowheads="1"/>
            </p:cNvSpPr>
            <p:nvPr/>
          </p:nvSpPr>
          <p:spPr bwMode="auto">
            <a:xfrm>
              <a:off x="6977502"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6"/>
            <p:cNvSpPr>
              <a:spLocks noChangeArrowheads="1"/>
            </p:cNvSpPr>
            <p:nvPr/>
          </p:nvSpPr>
          <p:spPr bwMode="auto">
            <a:xfrm>
              <a:off x="7063796"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7"/>
            <p:cNvSpPr>
              <a:spLocks noChangeArrowheads="1"/>
            </p:cNvSpPr>
            <p:nvPr/>
          </p:nvSpPr>
          <p:spPr bwMode="auto">
            <a:xfrm>
              <a:off x="7148820"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8"/>
            <p:cNvSpPr>
              <a:spLocks noChangeArrowheads="1"/>
            </p:cNvSpPr>
            <p:nvPr/>
          </p:nvSpPr>
          <p:spPr bwMode="auto">
            <a:xfrm>
              <a:off x="7233844" y="538181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29"/>
            <p:cNvSpPr>
              <a:spLocks noChangeArrowheads="1"/>
            </p:cNvSpPr>
            <p:nvPr/>
          </p:nvSpPr>
          <p:spPr bwMode="auto">
            <a:xfrm>
              <a:off x="7321407"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82"/>
            <p:cNvSpPr>
              <a:spLocks noChangeArrowheads="1"/>
            </p:cNvSpPr>
            <p:nvPr/>
          </p:nvSpPr>
          <p:spPr bwMode="auto">
            <a:xfrm>
              <a:off x="6634866"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83"/>
            <p:cNvSpPr>
              <a:spLocks noChangeArrowheads="1"/>
            </p:cNvSpPr>
            <p:nvPr/>
          </p:nvSpPr>
          <p:spPr bwMode="auto">
            <a:xfrm>
              <a:off x="6719891"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84"/>
            <p:cNvSpPr>
              <a:spLocks noChangeArrowheads="1"/>
            </p:cNvSpPr>
            <p:nvPr/>
          </p:nvSpPr>
          <p:spPr bwMode="auto">
            <a:xfrm>
              <a:off x="6807453"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85"/>
            <p:cNvSpPr>
              <a:spLocks noChangeArrowheads="1"/>
            </p:cNvSpPr>
            <p:nvPr/>
          </p:nvSpPr>
          <p:spPr bwMode="auto">
            <a:xfrm>
              <a:off x="6892478"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86"/>
            <p:cNvSpPr>
              <a:spLocks noChangeArrowheads="1"/>
            </p:cNvSpPr>
            <p:nvPr/>
          </p:nvSpPr>
          <p:spPr bwMode="auto">
            <a:xfrm>
              <a:off x="6977502"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87"/>
            <p:cNvSpPr>
              <a:spLocks noChangeArrowheads="1"/>
            </p:cNvSpPr>
            <p:nvPr/>
          </p:nvSpPr>
          <p:spPr bwMode="auto">
            <a:xfrm>
              <a:off x="7063796"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88"/>
            <p:cNvSpPr>
              <a:spLocks noChangeArrowheads="1"/>
            </p:cNvSpPr>
            <p:nvPr/>
          </p:nvSpPr>
          <p:spPr bwMode="auto">
            <a:xfrm>
              <a:off x="7148820"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89"/>
            <p:cNvSpPr>
              <a:spLocks noChangeArrowheads="1"/>
            </p:cNvSpPr>
            <p:nvPr/>
          </p:nvSpPr>
          <p:spPr bwMode="auto">
            <a:xfrm>
              <a:off x="7233844" y="54649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102"/>
            <p:cNvSpPr>
              <a:spLocks noChangeArrowheads="1"/>
            </p:cNvSpPr>
            <p:nvPr/>
          </p:nvSpPr>
          <p:spPr bwMode="auto">
            <a:xfrm>
              <a:off x="6719891"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103"/>
            <p:cNvSpPr>
              <a:spLocks noChangeArrowheads="1"/>
            </p:cNvSpPr>
            <p:nvPr/>
          </p:nvSpPr>
          <p:spPr bwMode="auto">
            <a:xfrm>
              <a:off x="6807453"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104"/>
            <p:cNvSpPr>
              <a:spLocks noChangeArrowheads="1"/>
            </p:cNvSpPr>
            <p:nvPr/>
          </p:nvSpPr>
          <p:spPr bwMode="auto">
            <a:xfrm>
              <a:off x="6892478"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105"/>
            <p:cNvSpPr>
              <a:spLocks noChangeArrowheads="1"/>
            </p:cNvSpPr>
            <p:nvPr/>
          </p:nvSpPr>
          <p:spPr bwMode="auto">
            <a:xfrm>
              <a:off x="6977502"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106"/>
            <p:cNvSpPr>
              <a:spLocks noChangeArrowheads="1"/>
            </p:cNvSpPr>
            <p:nvPr/>
          </p:nvSpPr>
          <p:spPr bwMode="auto">
            <a:xfrm>
              <a:off x="7063796"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107"/>
            <p:cNvSpPr>
              <a:spLocks noChangeArrowheads="1"/>
            </p:cNvSpPr>
            <p:nvPr/>
          </p:nvSpPr>
          <p:spPr bwMode="auto">
            <a:xfrm>
              <a:off x="7148820"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108"/>
            <p:cNvSpPr>
              <a:spLocks noChangeArrowheads="1"/>
            </p:cNvSpPr>
            <p:nvPr/>
          </p:nvSpPr>
          <p:spPr bwMode="auto">
            <a:xfrm>
              <a:off x="7233844" y="55499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122"/>
            <p:cNvSpPr>
              <a:spLocks noChangeArrowheads="1"/>
            </p:cNvSpPr>
            <p:nvPr/>
          </p:nvSpPr>
          <p:spPr bwMode="auto">
            <a:xfrm>
              <a:off x="6719891"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123"/>
            <p:cNvSpPr>
              <a:spLocks noChangeArrowheads="1"/>
            </p:cNvSpPr>
            <p:nvPr/>
          </p:nvSpPr>
          <p:spPr bwMode="auto">
            <a:xfrm>
              <a:off x="6807453"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124"/>
            <p:cNvSpPr>
              <a:spLocks noChangeArrowheads="1"/>
            </p:cNvSpPr>
            <p:nvPr/>
          </p:nvSpPr>
          <p:spPr bwMode="auto">
            <a:xfrm>
              <a:off x="6892478"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125"/>
            <p:cNvSpPr>
              <a:spLocks noChangeArrowheads="1"/>
            </p:cNvSpPr>
            <p:nvPr/>
          </p:nvSpPr>
          <p:spPr bwMode="auto">
            <a:xfrm>
              <a:off x="6977502"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126"/>
            <p:cNvSpPr>
              <a:spLocks noChangeArrowheads="1"/>
            </p:cNvSpPr>
            <p:nvPr/>
          </p:nvSpPr>
          <p:spPr bwMode="auto">
            <a:xfrm>
              <a:off x="7063796"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127"/>
            <p:cNvSpPr>
              <a:spLocks noChangeArrowheads="1"/>
            </p:cNvSpPr>
            <p:nvPr/>
          </p:nvSpPr>
          <p:spPr bwMode="auto">
            <a:xfrm>
              <a:off x="7148820"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128"/>
            <p:cNvSpPr>
              <a:spLocks noChangeArrowheads="1"/>
            </p:cNvSpPr>
            <p:nvPr/>
          </p:nvSpPr>
          <p:spPr bwMode="auto">
            <a:xfrm>
              <a:off x="7233844" y="56375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0"/>
            <p:cNvSpPr>
              <a:spLocks noChangeArrowheads="1"/>
            </p:cNvSpPr>
            <p:nvPr/>
          </p:nvSpPr>
          <p:spPr bwMode="auto">
            <a:xfrm>
              <a:off x="6807453"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1"/>
            <p:cNvSpPr>
              <a:spLocks noChangeArrowheads="1"/>
            </p:cNvSpPr>
            <p:nvPr/>
          </p:nvSpPr>
          <p:spPr bwMode="auto">
            <a:xfrm>
              <a:off x="6892478"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2"/>
            <p:cNvSpPr>
              <a:spLocks noChangeArrowheads="1"/>
            </p:cNvSpPr>
            <p:nvPr/>
          </p:nvSpPr>
          <p:spPr bwMode="auto">
            <a:xfrm>
              <a:off x="6977502" y="5721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3"/>
            <p:cNvSpPr>
              <a:spLocks noChangeArrowheads="1"/>
            </p:cNvSpPr>
            <p:nvPr/>
          </p:nvSpPr>
          <p:spPr bwMode="auto">
            <a:xfrm>
              <a:off x="7063796"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4"/>
            <p:cNvSpPr>
              <a:spLocks noChangeArrowheads="1"/>
            </p:cNvSpPr>
            <p:nvPr/>
          </p:nvSpPr>
          <p:spPr bwMode="auto">
            <a:xfrm>
              <a:off x="7148820"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5"/>
            <p:cNvSpPr>
              <a:spLocks noChangeArrowheads="1"/>
            </p:cNvSpPr>
            <p:nvPr/>
          </p:nvSpPr>
          <p:spPr bwMode="auto">
            <a:xfrm>
              <a:off x="7233844" y="5721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84"/>
            <p:cNvSpPr>
              <a:spLocks noChangeArrowheads="1"/>
            </p:cNvSpPr>
            <p:nvPr/>
          </p:nvSpPr>
          <p:spPr bwMode="auto">
            <a:xfrm>
              <a:off x="6807453"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85"/>
            <p:cNvSpPr>
              <a:spLocks noChangeArrowheads="1"/>
            </p:cNvSpPr>
            <p:nvPr/>
          </p:nvSpPr>
          <p:spPr bwMode="auto">
            <a:xfrm>
              <a:off x="6892478"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86"/>
            <p:cNvSpPr>
              <a:spLocks noChangeArrowheads="1"/>
            </p:cNvSpPr>
            <p:nvPr/>
          </p:nvSpPr>
          <p:spPr bwMode="auto">
            <a:xfrm>
              <a:off x="6977502" y="58061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87"/>
            <p:cNvSpPr>
              <a:spLocks noChangeArrowheads="1"/>
            </p:cNvSpPr>
            <p:nvPr/>
          </p:nvSpPr>
          <p:spPr bwMode="auto">
            <a:xfrm>
              <a:off x="7063796"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88"/>
            <p:cNvSpPr>
              <a:spLocks noChangeArrowheads="1"/>
            </p:cNvSpPr>
            <p:nvPr/>
          </p:nvSpPr>
          <p:spPr bwMode="auto">
            <a:xfrm>
              <a:off x="7148820"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03"/>
            <p:cNvSpPr>
              <a:spLocks noChangeArrowheads="1"/>
            </p:cNvSpPr>
            <p:nvPr/>
          </p:nvSpPr>
          <p:spPr bwMode="auto">
            <a:xfrm>
              <a:off x="6807453"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04"/>
            <p:cNvSpPr>
              <a:spLocks noChangeArrowheads="1"/>
            </p:cNvSpPr>
            <p:nvPr/>
          </p:nvSpPr>
          <p:spPr bwMode="auto">
            <a:xfrm>
              <a:off x="6892478"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05"/>
            <p:cNvSpPr>
              <a:spLocks noChangeArrowheads="1"/>
            </p:cNvSpPr>
            <p:nvPr/>
          </p:nvSpPr>
          <p:spPr bwMode="auto">
            <a:xfrm>
              <a:off x="6977502" y="58911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06"/>
            <p:cNvSpPr>
              <a:spLocks noChangeArrowheads="1"/>
            </p:cNvSpPr>
            <p:nvPr/>
          </p:nvSpPr>
          <p:spPr bwMode="auto">
            <a:xfrm>
              <a:off x="7063796"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07"/>
            <p:cNvSpPr>
              <a:spLocks noChangeArrowheads="1"/>
            </p:cNvSpPr>
            <p:nvPr/>
          </p:nvSpPr>
          <p:spPr bwMode="auto">
            <a:xfrm>
              <a:off x="7148820"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4"/>
            <p:cNvSpPr>
              <a:spLocks noChangeArrowheads="1"/>
            </p:cNvSpPr>
            <p:nvPr/>
          </p:nvSpPr>
          <p:spPr bwMode="auto">
            <a:xfrm>
              <a:off x="6892478" y="59787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5"/>
            <p:cNvSpPr>
              <a:spLocks noChangeArrowheads="1"/>
            </p:cNvSpPr>
            <p:nvPr/>
          </p:nvSpPr>
          <p:spPr bwMode="auto">
            <a:xfrm>
              <a:off x="6977502" y="59787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6"/>
            <p:cNvSpPr>
              <a:spLocks noChangeArrowheads="1"/>
            </p:cNvSpPr>
            <p:nvPr/>
          </p:nvSpPr>
          <p:spPr bwMode="auto">
            <a:xfrm>
              <a:off x="7063796" y="59787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8"/>
            <p:cNvSpPr>
              <a:spLocks noChangeArrowheads="1"/>
            </p:cNvSpPr>
            <p:nvPr/>
          </p:nvSpPr>
          <p:spPr bwMode="auto">
            <a:xfrm>
              <a:off x="7148820" y="21193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02"/>
            <p:cNvSpPr>
              <a:spLocks noChangeArrowheads="1"/>
            </p:cNvSpPr>
            <p:nvPr/>
          </p:nvSpPr>
          <p:spPr bwMode="auto">
            <a:xfrm>
              <a:off x="6719891"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23" name="Oval 103"/>
            <p:cNvSpPr>
              <a:spLocks noChangeArrowheads="1"/>
            </p:cNvSpPr>
            <p:nvPr/>
          </p:nvSpPr>
          <p:spPr bwMode="auto">
            <a:xfrm>
              <a:off x="6807453"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104"/>
            <p:cNvSpPr>
              <a:spLocks noChangeArrowheads="1"/>
            </p:cNvSpPr>
            <p:nvPr/>
          </p:nvSpPr>
          <p:spPr bwMode="auto">
            <a:xfrm>
              <a:off x="6892478"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105"/>
            <p:cNvSpPr>
              <a:spLocks noChangeArrowheads="1"/>
            </p:cNvSpPr>
            <p:nvPr/>
          </p:nvSpPr>
          <p:spPr bwMode="auto">
            <a:xfrm>
              <a:off x="6977502"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106"/>
            <p:cNvSpPr>
              <a:spLocks noChangeArrowheads="1"/>
            </p:cNvSpPr>
            <p:nvPr/>
          </p:nvSpPr>
          <p:spPr bwMode="auto">
            <a:xfrm>
              <a:off x="7063796"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107"/>
            <p:cNvSpPr>
              <a:spLocks noChangeArrowheads="1"/>
            </p:cNvSpPr>
            <p:nvPr/>
          </p:nvSpPr>
          <p:spPr bwMode="auto">
            <a:xfrm>
              <a:off x="7148820"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22"/>
            <p:cNvSpPr>
              <a:spLocks noChangeArrowheads="1"/>
            </p:cNvSpPr>
            <p:nvPr/>
          </p:nvSpPr>
          <p:spPr bwMode="auto">
            <a:xfrm>
              <a:off x="6719891"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3"/>
            <p:cNvSpPr>
              <a:spLocks noChangeArrowheads="1"/>
            </p:cNvSpPr>
            <p:nvPr/>
          </p:nvSpPr>
          <p:spPr bwMode="auto">
            <a:xfrm>
              <a:off x="6807453"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124"/>
            <p:cNvSpPr>
              <a:spLocks noChangeArrowheads="1"/>
            </p:cNvSpPr>
            <p:nvPr/>
          </p:nvSpPr>
          <p:spPr bwMode="auto">
            <a:xfrm>
              <a:off x="6892478"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125"/>
            <p:cNvSpPr>
              <a:spLocks noChangeArrowheads="1"/>
            </p:cNvSpPr>
            <p:nvPr/>
          </p:nvSpPr>
          <p:spPr bwMode="auto">
            <a:xfrm>
              <a:off x="6977502"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126"/>
            <p:cNvSpPr>
              <a:spLocks noChangeArrowheads="1"/>
            </p:cNvSpPr>
            <p:nvPr/>
          </p:nvSpPr>
          <p:spPr bwMode="auto">
            <a:xfrm>
              <a:off x="7063796"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127"/>
            <p:cNvSpPr>
              <a:spLocks noChangeArrowheads="1"/>
            </p:cNvSpPr>
            <p:nvPr/>
          </p:nvSpPr>
          <p:spPr bwMode="auto">
            <a:xfrm>
              <a:off x="7148820"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28"/>
            <p:cNvSpPr>
              <a:spLocks noChangeArrowheads="1"/>
            </p:cNvSpPr>
            <p:nvPr/>
          </p:nvSpPr>
          <p:spPr bwMode="auto">
            <a:xfrm>
              <a:off x="7233844" y="22918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58"/>
            <p:cNvSpPr>
              <a:spLocks noChangeArrowheads="1"/>
            </p:cNvSpPr>
            <p:nvPr/>
          </p:nvSpPr>
          <p:spPr bwMode="auto">
            <a:xfrm>
              <a:off x="6719891"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60"/>
            <p:cNvSpPr>
              <a:spLocks noChangeArrowheads="1"/>
            </p:cNvSpPr>
            <p:nvPr/>
          </p:nvSpPr>
          <p:spPr bwMode="auto">
            <a:xfrm>
              <a:off x="6807453"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61"/>
            <p:cNvSpPr>
              <a:spLocks noChangeArrowheads="1"/>
            </p:cNvSpPr>
            <p:nvPr/>
          </p:nvSpPr>
          <p:spPr bwMode="auto">
            <a:xfrm>
              <a:off x="6892478"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62"/>
            <p:cNvSpPr>
              <a:spLocks noChangeArrowheads="1"/>
            </p:cNvSpPr>
            <p:nvPr/>
          </p:nvSpPr>
          <p:spPr bwMode="auto">
            <a:xfrm>
              <a:off x="6977502"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3"/>
            <p:cNvSpPr>
              <a:spLocks noChangeArrowheads="1"/>
            </p:cNvSpPr>
            <p:nvPr/>
          </p:nvSpPr>
          <p:spPr bwMode="auto">
            <a:xfrm>
              <a:off x="7063796"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4"/>
            <p:cNvSpPr>
              <a:spLocks noChangeArrowheads="1"/>
            </p:cNvSpPr>
            <p:nvPr/>
          </p:nvSpPr>
          <p:spPr bwMode="auto">
            <a:xfrm>
              <a:off x="7148820"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5"/>
            <p:cNvSpPr>
              <a:spLocks noChangeArrowheads="1"/>
            </p:cNvSpPr>
            <p:nvPr/>
          </p:nvSpPr>
          <p:spPr bwMode="auto">
            <a:xfrm>
              <a:off x="7233844" y="237547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83"/>
            <p:cNvSpPr>
              <a:spLocks noChangeArrowheads="1"/>
            </p:cNvSpPr>
            <p:nvPr/>
          </p:nvSpPr>
          <p:spPr bwMode="auto">
            <a:xfrm>
              <a:off x="6719891"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84"/>
            <p:cNvSpPr>
              <a:spLocks noChangeArrowheads="1"/>
            </p:cNvSpPr>
            <p:nvPr/>
          </p:nvSpPr>
          <p:spPr bwMode="auto">
            <a:xfrm>
              <a:off x="6807453"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85"/>
            <p:cNvSpPr>
              <a:spLocks noChangeArrowheads="1"/>
            </p:cNvSpPr>
            <p:nvPr/>
          </p:nvSpPr>
          <p:spPr bwMode="auto">
            <a:xfrm>
              <a:off x="6892478"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45" name="Oval 86"/>
            <p:cNvSpPr>
              <a:spLocks noChangeArrowheads="1"/>
            </p:cNvSpPr>
            <p:nvPr/>
          </p:nvSpPr>
          <p:spPr bwMode="auto">
            <a:xfrm>
              <a:off x="6977502"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87"/>
            <p:cNvSpPr>
              <a:spLocks noChangeArrowheads="1"/>
            </p:cNvSpPr>
            <p:nvPr/>
          </p:nvSpPr>
          <p:spPr bwMode="auto">
            <a:xfrm>
              <a:off x="7063796"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8"/>
            <p:cNvSpPr>
              <a:spLocks noChangeArrowheads="1"/>
            </p:cNvSpPr>
            <p:nvPr/>
          </p:nvSpPr>
          <p:spPr bwMode="auto">
            <a:xfrm>
              <a:off x="7148820"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9"/>
            <p:cNvSpPr>
              <a:spLocks noChangeArrowheads="1"/>
            </p:cNvSpPr>
            <p:nvPr/>
          </p:nvSpPr>
          <p:spPr bwMode="auto">
            <a:xfrm>
              <a:off x="7233844" y="246049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03"/>
            <p:cNvSpPr>
              <a:spLocks noChangeArrowheads="1"/>
            </p:cNvSpPr>
            <p:nvPr/>
          </p:nvSpPr>
          <p:spPr bwMode="auto">
            <a:xfrm>
              <a:off x="6807453"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04"/>
            <p:cNvSpPr>
              <a:spLocks noChangeArrowheads="1"/>
            </p:cNvSpPr>
            <p:nvPr/>
          </p:nvSpPr>
          <p:spPr bwMode="auto">
            <a:xfrm>
              <a:off x="6892478"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05"/>
            <p:cNvSpPr>
              <a:spLocks noChangeArrowheads="1"/>
            </p:cNvSpPr>
            <p:nvPr/>
          </p:nvSpPr>
          <p:spPr bwMode="auto">
            <a:xfrm>
              <a:off x="6977502" y="254552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06"/>
            <p:cNvSpPr>
              <a:spLocks noChangeArrowheads="1"/>
            </p:cNvSpPr>
            <p:nvPr/>
          </p:nvSpPr>
          <p:spPr bwMode="auto">
            <a:xfrm>
              <a:off x="7063796"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07"/>
            <p:cNvSpPr>
              <a:spLocks noChangeArrowheads="1"/>
            </p:cNvSpPr>
            <p:nvPr/>
          </p:nvSpPr>
          <p:spPr bwMode="auto">
            <a:xfrm>
              <a:off x="7148820"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08"/>
            <p:cNvSpPr>
              <a:spLocks noChangeArrowheads="1"/>
            </p:cNvSpPr>
            <p:nvPr/>
          </p:nvSpPr>
          <p:spPr bwMode="auto">
            <a:xfrm>
              <a:off x="7233844" y="254552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22"/>
            <p:cNvSpPr>
              <a:spLocks noChangeArrowheads="1"/>
            </p:cNvSpPr>
            <p:nvPr/>
          </p:nvSpPr>
          <p:spPr bwMode="auto">
            <a:xfrm>
              <a:off x="6719891"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23"/>
            <p:cNvSpPr>
              <a:spLocks noChangeArrowheads="1"/>
            </p:cNvSpPr>
            <p:nvPr/>
          </p:nvSpPr>
          <p:spPr bwMode="auto">
            <a:xfrm>
              <a:off x="6807453"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24"/>
            <p:cNvSpPr>
              <a:spLocks noChangeArrowheads="1"/>
            </p:cNvSpPr>
            <p:nvPr/>
          </p:nvSpPr>
          <p:spPr bwMode="auto">
            <a:xfrm>
              <a:off x="6892478"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25"/>
            <p:cNvSpPr>
              <a:spLocks noChangeArrowheads="1"/>
            </p:cNvSpPr>
            <p:nvPr/>
          </p:nvSpPr>
          <p:spPr bwMode="auto">
            <a:xfrm>
              <a:off x="6977502"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6"/>
            <p:cNvSpPr>
              <a:spLocks noChangeArrowheads="1"/>
            </p:cNvSpPr>
            <p:nvPr/>
          </p:nvSpPr>
          <p:spPr bwMode="auto">
            <a:xfrm>
              <a:off x="7063796"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7"/>
            <p:cNvSpPr>
              <a:spLocks noChangeArrowheads="1"/>
            </p:cNvSpPr>
            <p:nvPr/>
          </p:nvSpPr>
          <p:spPr bwMode="auto">
            <a:xfrm>
              <a:off x="7148820"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8"/>
            <p:cNvSpPr>
              <a:spLocks noChangeArrowheads="1"/>
            </p:cNvSpPr>
            <p:nvPr/>
          </p:nvSpPr>
          <p:spPr bwMode="auto">
            <a:xfrm>
              <a:off x="7233844" y="26330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a:xfrm>
            <a:off x="200471" y="188550"/>
            <a:ext cx="9505055" cy="360050"/>
          </a:xfrm>
        </p:spPr>
        <p:txBody>
          <a:bodyPr vert="horz"/>
          <a:lstStyle/>
          <a:p>
            <a:r>
              <a:rPr lang="ja-JP" altLang="en-US" dirty="0"/>
              <a:t>インド／一般概況／規制</a:t>
            </a:r>
            <a:endParaRPr kumimoji="1" lang="ja-JP" altLang="en-US" dirty="0"/>
          </a:p>
        </p:txBody>
      </p:sp>
      <p:sp>
        <p:nvSpPr>
          <p:cNvPr id="7" name="テキスト プレースホルダー 1"/>
          <p:cNvSpPr txBox="1">
            <a:spLocks/>
          </p:cNvSpPr>
          <p:nvPr/>
        </p:nvSpPr>
        <p:spPr>
          <a:xfrm>
            <a:off x="199710" y="1124744"/>
            <a:ext cx="9505950" cy="49962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2014</a:t>
            </a:r>
            <a:r>
              <a:rPr lang="ja-JP" altLang="en-US" dirty="0"/>
              <a:t>年</a:t>
            </a:r>
            <a:r>
              <a:rPr lang="en-US" altLang="ja-JP" dirty="0"/>
              <a:t>6</a:t>
            </a:r>
            <a:r>
              <a:rPr lang="ja-JP" altLang="en-US" dirty="0"/>
              <a:t>月、インド準備銀行（</a:t>
            </a:r>
            <a:r>
              <a:rPr lang="en-US" altLang="ja-JP" dirty="0"/>
              <a:t>RBI</a:t>
            </a:r>
            <a:r>
              <a:rPr lang="ja-JP" altLang="en-US" dirty="0"/>
              <a:t>）は、これまで規制されていたインドルピー持出規制の規制緩和を施行した。</a:t>
            </a:r>
            <a:endParaRPr lang="en-US" altLang="ja-JP" dirty="0"/>
          </a:p>
          <a:p>
            <a:r>
              <a:rPr lang="en-US" altLang="ja-JP" dirty="0"/>
              <a:t>25,000</a:t>
            </a:r>
            <a:r>
              <a:rPr lang="ja-JP" altLang="en-US" dirty="0"/>
              <a:t>ルピーを上限とし、インドルピーのインドからの持ち出しを許可した。</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4956965"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965379" y="2420888"/>
            <a:ext cx="2505814" cy="1821260"/>
            <a:chOff x="2114883" y="2575129"/>
            <a:chExt cx="250581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114883" y="3367217"/>
              <a:ext cx="2505814" cy="815608"/>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b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の外貨、トラベラーズチェック</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（現金のみの場合は</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endPar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521244" y="3079185"/>
              <a:ext cx="169309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税関申告が必要なケース</a:t>
              </a:r>
            </a:p>
          </p:txBody>
        </p:sp>
      </p:grpSp>
      <p:grpSp>
        <p:nvGrpSpPr>
          <p:cNvPr id="43" name="グループ化 42"/>
          <p:cNvGrpSpPr/>
          <p:nvPr/>
        </p:nvGrpSpPr>
        <p:grpSpPr>
          <a:xfrm>
            <a:off x="4131401" y="4333889"/>
            <a:ext cx="2161184" cy="1900521"/>
            <a:chOff x="2287194" y="2575129"/>
            <a:chExt cx="2161184" cy="1900521"/>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74757" y="3398432"/>
              <a:ext cx="1786066" cy="1077218"/>
            </a:xfrm>
            <a:prstGeom prst="rect">
              <a:avLst/>
            </a:prstGeom>
            <a:noFill/>
          </p:spPr>
          <p:txBody>
            <a:bodyPr wrap="none" rtlCol="0">
              <a:spAutoFit/>
            </a:bodyPr>
            <a:lstStyle/>
            <a:p>
              <a:pPr algn="ctr"/>
              <a:r>
                <a:rPr lang="ja-JP" altLang="en-US" sz="1400" b="1" spc="-100" dirty="0">
                  <a:latin typeface="Arial Black" panose="020B0A04020102020204" pitchFamily="34" charset="0"/>
                  <a:ea typeface="ＭＳ Ｐゴシック" panose="020B0600070205080204" pitchFamily="50" charset="-128"/>
                  <a:cs typeface="Arial" panose="020B0604020202020204" pitchFamily="34" charset="0"/>
                </a:rPr>
                <a:t>現地通貨の持ち出しは</a:t>
              </a:r>
              <a:endParaRPr lang="en-US" altLang="ja-JP" sz="14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25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ルピー</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が上限</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58543" y="3079185"/>
              <a:ext cx="201850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インド準備銀行による規制緩和</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8539030" cy="16688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在インド日本大使館ホームページ、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Reserve Bank of India: Foreign Exchange Management (Export and import of currency) Regulations, 2015 (Amended up to December 04, 2020)</a:t>
            </a:r>
          </a:p>
        </p:txBody>
      </p:sp>
      <p:sp>
        <p:nvSpPr>
          <p:cNvPr id="4" name="Text Placeholder 3">
            <a:extLst>
              <a:ext uri="{FF2B5EF4-FFF2-40B4-BE49-F238E27FC236}">
                <a16:creationId xmlns:a16="http://schemas.microsoft.com/office/drawing/2014/main" id="{D517F88B-3367-48BC-9612-592272350523}"/>
              </a:ext>
            </a:extLst>
          </p:cNvPr>
          <p:cNvSpPr>
            <a:spLocks noGrp="1"/>
          </p:cNvSpPr>
          <p:nvPr>
            <p:ph type="body" sz="quarter" idx="15"/>
          </p:nvPr>
        </p:nvSpPr>
        <p:spPr>
          <a:xfrm>
            <a:off x="200025" y="549275"/>
            <a:ext cx="9505950" cy="359445"/>
          </a:xfrm>
        </p:spPr>
        <p:txBody>
          <a:bodyPr/>
          <a:lstStyle/>
          <a:p>
            <a:r>
              <a:rPr lang="ja-JP" altLang="en-US" dirty="0"/>
              <a:t>外資持出規制</a:t>
            </a:r>
            <a:endParaRPr lang="en-US" dirty="0"/>
          </a:p>
        </p:txBody>
      </p:sp>
    </p:spTree>
    <p:extLst>
      <p:ext uri="{BB962C8B-B14F-4D97-AF65-F5344CB8AC3E}">
        <p14:creationId xmlns:p14="http://schemas.microsoft.com/office/powerpoint/2010/main" val="22911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インドでは、</a:t>
            </a:r>
            <a:r>
              <a:rPr lang="en-US" altLang="ja-JP" dirty="0"/>
              <a:t>2006</a:t>
            </a:r>
            <a:r>
              <a:rPr lang="ja-JP" altLang="en-US" dirty="0"/>
              <a:t>年</a:t>
            </a:r>
            <a:r>
              <a:rPr lang="en-US" altLang="ja-JP" dirty="0"/>
              <a:t>2</a:t>
            </a:r>
            <a:r>
              <a:rPr lang="ja-JP" altLang="en-US" dirty="0"/>
              <a:t>月に発効した</a:t>
            </a:r>
            <a:r>
              <a:rPr lang="en-US" altLang="ja-JP" dirty="0"/>
              <a:t>SEZ</a:t>
            </a:r>
            <a:r>
              <a:rPr lang="ja-JP" altLang="en-US" dirty="0"/>
              <a:t>法および</a:t>
            </a:r>
            <a:r>
              <a:rPr lang="en-US" altLang="ja-JP" dirty="0"/>
              <a:t>SEZ</a:t>
            </a:r>
            <a:r>
              <a:rPr lang="ja-JP" altLang="en-US" dirty="0"/>
              <a:t>規則を基にした特別経済特区</a:t>
            </a:r>
            <a:r>
              <a:rPr lang="en-US" altLang="ja-JP" dirty="0"/>
              <a:t>SEZ</a:t>
            </a:r>
            <a:r>
              <a:rPr lang="ja-JP" altLang="en-US" dirty="0"/>
              <a:t>で、開発する企業と入居する企業に法人税減免などの優遇措置を適用している。</a:t>
            </a:r>
          </a:p>
        </p:txBody>
      </p:sp>
      <p:sp>
        <p:nvSpPr>
          <p:cNvPr id="20" name="テキスト ボックス 19"/>
          <p:cNvSpPr txBox="1"/>
          <p:nvPr/>
        </p:nvSpPr>
        <p:spPr>
          <a:xfrm>
            <a:off x="200472" y="6692278"/>
            <a:ext cx="6552000" cy="12109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Special Economic Zones in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Ernest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Young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「インドにおける税制優遇措置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pSp>
        <p:nvGrpSpPr>
          <p:cNvPr id="9" name="グループ化 7"/>
          <p:cNvGrpSpPr/>
          <p:nvPr/>
        </p:nvGrpSpPr>
        <p:grpSpPr>
          <a:xfrm>
            <a:off x="200472" y="1610072"/>
            <a:ext cx="6482840" cy="288032"/>
            <a:chOff x="4944173" y="2185814"/>
            <a:chExt cx="5861371" cy="288032"/>
          </a:xfrm>
        </p:grpSpPr>
        <p:cxnSp>
          <p:nvCxnSpPr>
            <p:cNvPr id="10" name="直線コネクタ 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における税制優遇措置</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2" name="表 11"/>
          <p:cNvGraphicFramePr>
            <a:graphicFrameLocks noGrp="1"/>
          </p:cNvGraphicFramePr>
          <p:nvPr>
            <p:extLst>
              <p:ext uri="{D42A27DB-BD31-4B8C-83A1-F6EECF244321}">
                <p14:modId xmlns:p14="http://schemas.microsoft.com/office/powerpoint/2010/main" val="2698670039"/>
              </p:ext>
            </p:extLst>
          </p:nvPr>
        </p:nvGraphicFramePr>
        <p:xfrm>
          <a:off x="200473" y="1898104"/>
          <a:ext cx="6613145" cy="4555232"/>
        </p:xfrm>
        <a:graphic>
          <a:graphicData uri="http://schemas.openxmlformats.org/drawingml/2006/table">
            <a:tbl>
              <a:tblPr firstRow="1" bandRow="1">
                <a:tableStyleId>{5C22544A-7EE6-4342-B048-85BDC9FD1C3A}</a:tableStyleId>
              </a:tblPr>
              <a:tblGrid>
                <a:gridCol w="962661">
                  <a:extLst>
                    <a:ext uri="{9D8B030D-6E8A-4147-A177-3AD203B41FA5}">
                      <a16:colId xmlns:a16="http://schemas.microsoft.com/office/drawing/2014/main" val="20000"/>
                    </a:ext>
                  </a:extLst>
                </a:gridCol>
                <a:gridCol w="2852615">
                  <a:extLst>
                    <a:ext uri="{9D8B030D-6E8A-4147-A177-3AD203B41FA5}">
                      <a16:colId xmlns:a16="http://schemas.microsoft.com/office/drawing/2014/main" val="20001"/>
                    </a:ext>
                  </a:extLst>
                </a:gridCol>
                <a:gridCol w="2797869">
                  <a:extLst>
                    <a:ext uri="{9D8B030D-6E8A-4147-A177-3AD203B41FA5}">
                      <a16:colId xmlns:a16="http://schemas.microsoft.com/office/drawing/2014/main" val="20002"/>
                    </a:ext>
                  </a:extLst>
                </a:gridCol>
              </a:tblGrid>
              <a:tr h="288032">
                <a:tc rowSpan="2">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対象企業</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開発企業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66800">
                <a:tc vMerge="1">
                  <a:txBody>
                    <a:bodyPr/>
                    <a:lstStyle/>
                    <a:p>
                      <a:pPr algn="ctr" fontAlgn="ctr">
                        <a:spcAft>
                          <a:spcPts val="0"/>
                        </a:spcAft>
                      </a:pP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fontAlgn="ctr">
                        <a:spcAft>
                          <a:spcPts val="0"/>
                        </a:spcAft>
                        <a:buClr>
                          <a:schemeClr val="bg1"/>
                        </a:buClr>
                        <a:buFont typeface="Wingdings" panose="05000000000000000000" pitchFamily="2" charset="2"/>
                        <a:buChar char="ü"/>
                      </a:pPr>
                      <a:r>
                        <a:rPr lang="ja-JP" altLang="en-US" sz="1000" b="0" kern="100" dirty="0">
                          <a:solidFill>
                            <a:schemeClr val="bg1"/>
                          </a:solidFill>
                          <a:effectLst/>
                          <a:latin typeface="+mn-ea"/>
                          <a:ea typeface="+mn-ea"/>
                          <a:cs typeface="Arial" panose="020B0604020202020204" pitchFamily="34" charset="0"/>
                        </a:rPr>
                        <a:t>インフラストラクチャー機能を含め、経済特区の開発、経営、メンテナンスに関与する企業</a:t>
                      </a:r>
                      <a:endParaRPr lang="ja-JP" sz="1000" b="0" kern="100" dirty="0">
                        <a:solidFill>
                          <a:schemeClr val="bg1"/>
                        </a:solidFill>
                        <a:effectLst/>
                        <a:latin typeface="+mn-ea"/>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2005</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年</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4</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月</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1</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日以降にモノの輸出、サービスの輸出を行っている企業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既存事業の分割や組織再編ではなく、新設として入居する企業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269875" marR="0" lvl="0" indent="-93663"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None/>
                        <a:tabLst>
                          <a:tab pos="269875" algn="l"/>
                        </a:tabLst>
                        <a:defRPr/>
                      </a:pPr>
                      <a:r>
                        <a:rPr kumimoji="1" lang="en-US" altLang="ja-JP"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a:t>
                      </a:r>
                      <a:r>
                        <a:rPr kumimoji="1" lang="ja-JP" altLang="en-US"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以前から所有する工場や機械を経済特区入居企業へ移設することによるものではない</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1"/>
                  </a:ext>
                </a:extLst>
              </a:tr>
              <a:tr h="48719">
                <a:tc>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法人税</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l" fontAlgn="ctr" hangingPunct="0">
                        <a:spcAft>
                          <a:spcPts val="0"/>
                        </a:spcAft>
                        <a:buClr>
                          <a:srgbClr val="3D6AA7"/>
                        </a:buClr>
                        <a:buFontTx/>
                        <a:buNone/>
                      </a:pPr>
                      <a:r>
                        <a:rPr lang="ja-JP" altLang="en-US" sz="1000" dirty="0">
                          <a:solidFill>
                            <a:schemeClr val="tx1"/>
                          </a:solidFill>
                        </a:rPr>
                        <a:t>開発から</a:t>
                      </a:r>
                      <a:r>
                        <a:rPr lang="en-US" altLang="ja-JP" sz="1000" dirty="0">
                          <a:solidFill>
                            <a:schemeClr val="tx1"/>
                          </a:solidFill>
                        </a:rPr>
                        <a:t>15</a:t>
                      </a:r>
                      <a:r>
                        <a:rPr lang="ja-JP" altLang="en-US" sz="1000" dirty="0">
                          <a:solidFill>
                            <a:schemeClr val="tx1"/>
                          </a:solidFill>
                        </a:rPr>
                        <a:t>年間のうち継続した</a:t>
                      </a:r>
                      <a:r>
                        <a:rPr lang="en-US" altLang="ja-JP" sz="1000" dirty="0">
                          <a:solidFill>
                            <a:schemeClr val="tx1"/>
                          </a:solidFill>
                        </a:rPr>
                        <a:t>10</a:t>
                      </a:r>
                      <a:r>
                        <a:rPr lang="ja-JP" altLang="en-US" sz="1000" dirty="0">
                          <a:solidFill>
                            <a:schemeClr val="tx1"/>
                          </a:solidFill>
                        </a:rPr>
                        <a:t>年間分について</a:t>
                      </a:r>
                      <a:r>
                        <a:rPr lang="en-US" altLang="ja-JP" sz="1000" dirty="0">
                          <a:solidFill>
                            <a:schemeClr val="tx1"/>
                          </a:solidFill>
                        </a:rPr>
                        <a:t>100</a:t>
                      </a:r>
                      <a:r>
                        <a:rPr lang="ja-JP" altLang="en-US" sz="1000" dirty="0">
                          <a:solidFill>
                            <a:schemeClr val="tx1"/>
                          </a:solidFill>
                        </a:rPr>
                        <a:t>％免税（</a:t>
                      </a:r>
                      <a:r>
                        <a:rPr lang="en-US" altLang="ja-JP" sz="1000" dirty="0">
                          <a:solidFill>
                            <a:schemeClr val="tx1"/>
                          </a:solidFill>
                        </a:rPr>
                        <a:t>SEZ</a:t>
                      </a:r>
                      <a:r>
                        <a:rPr lang="ja-JP" altLang="en-US" sz="1000" dirty="0">
                          <a:solidFill>
                            <a:schemeClr val="tx1"/>
                          </a:solidFill>
                        </a:rPr>
                        <a:t>開発によって得られた利益に対する免税措置）</a:t>
                      </a:r>
                      <a:endParaRPr lang="en-US" altLang="ja-JP" sz="1000" dirty="0">
                        <a:solidFill>
                          <a:schemeClr val="tx1"/>
                        </a:solidFill>
                      </a:endParaRPr>
                    </a:p>
                    <a:p>
                      <a:pPr marL="0" indent="0" algn="l" fontAlgn="ctr" hangingPunct="0">
                        <a:spcAft>
                          <a:spcPts val="0"/>
                        </a:spcAft>
                        <a:buClr>
                          <a:srgbClr val="3D6AA7"/>
                        </a:buClr>
                        <a:buFontTx/>
                        <a:buNone/>
                      </a:pPr>
                      <a:r>
                        <a:rPr lang="ja-JP" altLang="en-US" sz="700" dirty="0">
                          <a:solidFill>
                            <a:schemeClr val="tx1"/>
                          </a:solidFill>
                        </a:rPr>
                        <a:t>注）</a:t>
                      </a:r>
                      <a:r>
                        <a:rPr lang="en-US" altLang="ja-JP" sz="700" dirty="0">
                          <a:solidFill>
                            <a:schemeClr val="tx1"/>
                          </a:solidFill>
                        </a:rPr>
                        <a:t>SEZ </a:t>
                      </a:r>
                      <a:r>
                        <a:rPr lang="ja-JP" altLang="en-US" sz="700" dirty="0">
                          <a:solidFill>
                            <a:schemeClr val="tx1"/>
                          </a:solidFill>
                        </a:rPr>
                        <a:t>開発を </a:t>
                      </a:r>
                      <a:r>
                        <a:rPr lang="en-US" altLang="ja-JP" sz="700" dirty="0">
                          <a:solidFill>
                            <a:schemeClr val="tx1"/>
                          </a:solidFill>
                        </a:rPr>
                        <a:t>2017 </a:t>
                      </a:r>
                      <a:r>
                        <a:rPr lang="ja-JP" altLang="en-US" sz="700" dirty="0">
                          <a:solidFill>
                            <a:schemeClr val="tx1"/>
                          </a:solidFill>
                        </a:rPr>
                        <a:t>年 </a:t>
                      </a:r>
                      <a:r>
                        <a:rPr lang="en-US" altLang="ja-JP" sz="700" dirty="0">
                          <a:solidFill>
                            <a:schemeClr val="tx1"/>
                          </a:solidFill>
                        </a:rPr>
                        <a:t>4 </a:t>
                      </a:r>
                      <a:r>
                        <a:rPr lang="ja-JP" altLang="en-US" sz="700" dirty="0">
                          <a:solidFill>
                            <a:schemeClr val="tx1"/>
                          </a:solidFill>
                        </a:rPr>
                        <a:t>月 </a:t>
                      </a:r>
                      <a:r>
                        <a:rPr lang="en-US" altLang="ja-JP" sz="700" dirty="0">
                          <a:solidFill>
                            <a:schemeClr val="tx1"/>
                          </a:solidFill>
                        </a:rPr>
                        <a:t>1 </a:t>
                      </a:r>
                      <a:r>
                        <a:rPr lang="ja-JP" altLang="en-US" sz="700" dirty="0">
                          <a:solidFill>
                            <a:schemeClr val="tx1"/>
                          </a:solidFill>
                        </a:rPr>
                        <a:t>日以降に開始する企業 に対しては免税措置の適用なし。</a:t>
                      </a:r>
                      <a:endParaRPr lang="en-US" altLang="ja-JP" sz="7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製造活動または役務提供開始から最初の</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100</a:t>
                      </a:r>
                      <a:r>
                        <a:rPr kumimoji="1" lang="ja-JP" altLang="en-US" sz="1000" kern="1200" dirty="0">
                          <a:solidFill>
                            <a:schemeClr val="tx1"/>
                          </a:solidFill>
                          <a:latin typeface="+mn-lt"/>
                          <a:ea typeface="+mn-ea"/>
                          <a:cs typeface="+mn-cs"/>
                        </a:rPr>
                        <a:t>％免税、続く</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％免税。収益を再投資することを条件に、さらに</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年間の</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a:t>
                      </a:r>
                      <a:endParaRPr kumimoji="1" lang="en-US" altLang="ja-JP" sz="1000" kern="1200" dirty="0">
                        <a:solidFill>
                          <a:schemeClr val="tx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700" kern="1200" dirty="0">
                          <a:solidFill>
                            <a:schemeClr val="tx1"/>
                          </a:solidFill>
                          <a:latin typeface="+mn-lt"/>
                          <a:ea typeface="+mn-ea"/>
                          <a:cs typeface="+mn-cs"/>
                        </a:rPr>
                        <a:t>注）製造活動を </a:t>
                      </a:r>
                      <a:r>
                        <a:rPr kumimoji="1" lang="en-US" altLang="ja-JP" sz="700" kern="1200" dirty="0">
                          <a:solidFill>
                            <a:schemeClr val="tx1"/>
                          </a:solidFill>
                          <a:latin typeface="+mn-lt"/>
                          <a:ea typeface="+mn-ea"/>
                          <a:cs typeface="+mn-cs"/>
                        </a:rPr>
                        <a:t>2021 </a:t>
                      </a:r>
                      <a:r>
                        <a:rPr kumimoji="1" lang="ja-JP" altLang="en-US" sz="700" kern="1200" dirty="0">
                          <a:solidFill>
                            <a:schemeClr val="tx1"/>
                          </a:solidFill>
                          <a:latin typeface="+mn-lt"/>
                          <a:ea typeface="+mn-ea"/>
                          <a:cs typeface="+mn-cs"/>
                        </a:rPr>
                        <a:t>年 </a:t>
                      </a:r>
                      <a:r>
                        <a:rPr kumimoji="1" lang="en-US" altLang="ja-JP" sz="700" kern="1200" dirty="0">
                          <a:solidFill>
                            <a:schemeClr val="tx1"/>
                          </a:solidFill>
                          <a:latin typeface="+mn-lt"/>
                          <a:ea typeface="+mn-ea"/>
                          <a:cs typeface="+mn-cs"/>
                        </a:rPr>
                        <a:t>4 </a:t>
                      </a:r>
                      <a:r>
                        <a:rPr kumimoji="1" lang="ja-JP" altLang="en-US" sz="700" kern="1200" dirty="0">
                          <a:solidFill>
                            <a:schemeClr val="tx1"/>
                          </a:solidFill>
                          <a:latin typeface="+mn-lt"/>
                          <a:ea typeface="+mn-ea"/>
                          <a:cs typeface="+mn-cs"/>
                        </a:rPr>
                        <a:t>月 </a:t>
                      </a:r>
                      <a:r>
                        <a:rPr kumimoji="1" lang="en-US" altLang="ja-JP" sz="700" kern="1200" dirty="0">
                          <a:solidFill>
                            <a:schemeClr val="tx1"/>
                          </a:solidFill>
                          <a:latin typeface="+mn-lt"/>
                          <a:ea typeface="+mn-ea"/>
                          <a:cs typeface="+mn-cs"/>
                        </a:rPr>
                        <a:t>1 </a:t>
                      </a:r>
                      <a:r>
                        <a:rPr kumimoji="1" lang="ja-JP" altLang="en-US" sz="700" kern="1200" dirty="0">
                          <a:solidFill>
                            <a:schemeClr val="tx1"/>
                          </a:solidFill>
                          <a:latin typeface="+mn-lt"/>
                          <a:ea typeface="+mn-ea"/>
                          <a:cs typeface="+mn-cs"/>
                        </a:rPr>
                        <a:t>日以降 に開始する企業に対しては免税措置の 適用なし。 </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8206">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配当分配税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endParaRPr kumimoji="1" lang="en-US" altLang="ja-JP" sz="1000" kern="1200" dirty="0">
                        <a:solidFill>
                          <a:schemeClr val="tx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206">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最低代替税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endParaRPr kumimoji="1" lang="en-US" altLang="ja-JP"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関税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免税</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0">
                <a:tc>
                  <a:txBody>
                    <a:bodyPr/>
                    <a:lstStyle/>
                    <a:p>
                      <a:pPr algn="ctr" fontAlgn="ctr">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GST</a:t>
                      </a: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（物品・サービ ス 税）</a:t>
                      </a:r>
                      <a:endPar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en-US" altLang="ja-JP" sz="1000" dirty="0"/>
                        <a:t>SEZ</a:t>
                      </a:r>
                      <a:r>
                        <a:rPr lang="ja-JP" altLang="en-US" sz="1000" dirty="0"/>
                        <a:t>企業が認可されたオペレーションの目的で、国内一般関税地域（</a:t>
                      </a:r>
                      <a:r>
                        <a:rPr lang="en-US" altLang="ja-JP" sz="1000" dirty="0"/>
                        <a:t>DTA</a:t>
                      </a:r>
                      <a:r>
                        <a:rPr lang="ja-JP" altLang="en-US" sz="1000" dirty="0"/>
                        <a:t>）から物品お よびサービスを調達する、または海外から輸入をする場合には、</a:t>
                      </a:r>
                      <a:r>
                        <a:rPr lang="en-US" altLang="ja-JP" sz="1000" dirty="0"/>
                        <a:t>GST</a:t>
                      </a:r>
                      <a:r>
                        <a:rPr lang="ja-JP" altLang="en-US" sz="1000" dirty="0"/>
                        <a:t>課税対象外。また、</a:t>
                      </a:r>
                      <a:r>
                        <a:rPr lang="en-US" altLang="ja-JP" sz="1000" dirty="0"/>
                        <a:t>SEZ</a:t>
                      </a:r>
                      <a:r>
                        <a:rPr lang="ja-JP" altLang="en-US" sz="1000" dirty="0"/>
                        <a:t>企業による他の</a:t>
                      </a:r>
                      <a:r>
                        <a:rPr lang="en-US" altLang="ja-JP" sz="1000" dirty="0"/>
                        <a:t>SEZ</a:t>
                      </a:r>
                      <a:r>
                        <a:rPr lang="ja-JP" altLang="en-US" sz="1000" dirty="0"/>
                        <a:t>企業や国外の顧客への販売についても、</a:t>
                      </a:r>
                      <a:r>
                        <a:rPr lang="en-US" altLang="ja-JP" sz="1000" dirty="0"/>
                        <a:t>GST</a:t>
                      </a:r>
                      <a:r>
                        <a:rPr lang="ja-JP" altLang="en-US" sz="1000" dirty="0"/>
                        <a:t>課税対象外。ただし、</a:t>
                      </a:r>
                      <a:r>
                        <a:rPr lang="en-US" altLang="ja-JP" sz="1000" dirty="0"/>
                        <a:t>SEZ</a:t>
                      </a:r>
                      <a:r>
                        <a:rPr lang="ja-JP" altLang="en-US" sz="1000" dirty="0"/>
                        <a:t>企業から</a:t>
                      </a:r>
                      <a:r>
                        <a:rPr lang="en-US" altLang="ja-JP" sz="1000" dirty="0"/>
                        <a:t>DTA</a:t>
                      </a:r>
                      <a:r>
                        <a:rPr lang="ja-JP" altLang="en-US" sz="1000" dirty="0"/>
                        <a:t>への販売に対しては、通関時に</a:t>
                      </a:r>
                      <a:r>
                        <a:rPr lang="en-US" altLang="ja-JP" sz="1000" dirty="0"/>
                        <a:t>GST</a:t>
                      </a:r>
                      <a:r>
                        <a:rPr lang="ja-JP" altLang="en-US" sz="1000" dirty="0"/>
                        <a:t>が課される。 </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lnL w="12700" cmpd="sng">
                      <a:noFill/>
                    </a:lnL>
                    <a:lnT w="6350" cap="flat" cmpd="sng" algn="ctr">
                      <a:solidFill>
                        <a:srgbClr val="868686"/>
                      </a:solidFill>
                      <a:prstDash val="solid"/>
                      <a:round/>
                      <a:headEnd type="none" w="med" len="med"/>
                      <a:tailEnd type="none" w="med" len="med"/>
                    </a:lnT>
                  </a:tcPr>
                </a:tc>
                <a:extLst>
                  <a:ext uri="{0D108BD9-81ED-4DB2-BD59-A6C34878D82A}">
                    <a16:rowId xmlns:a16="http://schemas.microsoft.com/office/drawing/2014/main" val="3034845871"/>
                  </a:ext>
                </a:extLst>
              </a:tr>
              <a:tr h="0">
                <a:tc>
                  <a:txBody>
                    <a:bodyPr/>
                    <a:lstStyle/>
                    <a:p>
                      <a:pPr algn="ctr" fontAlgn="ctr">
                        <a:spcAft>
                          <a:spcPts val="0"/>
                        </a:spcAft>
                      </a:pP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物品税、中央販売税、</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原油、高速ディーゼル等に対しては</a:t>
                      </a:r>
                      <a:r>
                        <a:rPr lang="en-US" altLang="ja-JP" sz="1000" dirty="0"/>
                        <a:t>100</a:t>
                      </a:r>
                      <a:r>
                        <a:rPr lang="ja-JP" altLang="en-US" sz="1000" dirty="0"/>
                        <a:t>％免税。</a:t>
                      </a:r>
                      <a:endParaRPr lang="en-US" altLang="ja-JP" sz="1000" dirty="0"/>
                    </a:p>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これら以外の物品は</a:t>
                      </a:r>
                      <a:r>
                        <a:rPr lang="en-US" altLang="ja-JP" sz="1000" dirty="0"/>
                        <a:t>GST</a:t>
                      </a:r>
                      <a:r>
                        <a:rPr lang="ja-JP" altLang="en-US" sz="1000" dirty="0"/>
                        <a:t>に包含。</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8626">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資格要件</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特定業種</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億ルピー超、最低敷地面積</a:t>
                      </a:r>
                      <a:r>
                        <a:rPr kumimoji="1" lang="en-US" altLang="ja-JP" sz="1000" kern="1200" dirty="0">
                          <a:solidFill>
                            <a:schemeClr val="dk1"/>
                          </a:solidFill>
                          <a:latin typeface="+mn-lt"/>
                          <a:ea typeface="+mn-ea"/>
                          <a:cs typeface="+mn-cs"/>
                        </a:rPr>
                        <a:t>100ha</a:t>
                      </a:r>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IT</a:t>
                      </a:r>
                      <a:r>
                        <a:rPr kumimoji="1" lang="ja-JP" altLang="en-US" sz="1000" kern="1200" dirty="0">
                          <a:solidFill>
                            <a:schemeClr val="dk1"/>
                          </a:solidFill>
                          <a:latin typeface="+mn-lt"/>
                          <a:ea typeface="+mn-ea"/>
                          <a:cs typeface="+mn-cs"/>
                        </a:rPr>
                        <a:t>専用の場合、最低敷地面積は</a:t>
                      </a:r>
                      <a:r>
                        <a:rPr kumimoji="1" lang="en-US" altLang="ja-JP" sz="1000" kern="1200" dirty="0">
                          <a:solidFill>
                            <a:schemeClr val="dk1"/>
                          </a:solidFill>
                          <a:latin typeface="+mn-lt"/>
                          <a:ea typeface="+mn-ea"/>
                          <a:cs typeface="+mn-cs"/>
                        </a:rPr>
                        <a:t>10ha</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多目的</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超、最低敷地面積</a:t>
                      </a:r>
                      <a:r>
                        <a:rPr kumimoji="1" lang="en-US" altLang="ja-JP" sz="1000" kern="1200" dirty="0">
                          <a:solidFill>
                            <a:schemeClr val="tx1"/>
                          </a:solidFill>
                          <a:latin typeface="+mn-lt"/>
                          <a:ea typeface="+mn-ea"/>
                          <a:cs typeface="+mn-cs"/>
                        </a:rPr>
                        <a:t>5</a:t>
                      </a:r>
                      <a:r>
                        <a:rPr kumimoji="1" lang="en-US" altLang="ja-JP" sz="1000" kern="1200" dirty="0">
                          <a:solidFill>
                            <a:schemeClr val="dk1"/>
                          </a:solidFill>
                          <a:latin typeface="+mn-lt"/>
                          <a:ea typeface="+mn-ea"/>
                          <a:cs typeface="+mn-cs"/>
                        </a:rPr>
                        <a:t>00ha</a:t>
                      </a:r>
                      <a:r>
                        <a:rPr kumimoji="1" lang="ja-JP" altLang="en-US" sz="1000" kern="1200" dirty="0">
                          <a:solidFill>
                            <a:schemeClr val="dk1"/>
                          </a:solidFill>
                          <a:latin typeface="+mn-lt"/>
                          <a:ea typeface="+mn-ea"/>
                          <a:cs typeface="+mn-cs"/>
                        </a:rPr>
                        <a:t>～上限</a:t>
                      </a:r>
                      <a:r>
                        <a:rPr kumimoji="1" lang="en-US" altLang="ja-JP" sz="1000" kern="1200" dirty="0">
                          <a:solidFill>
                            <a:schemeClr val="dk1"/>
                          </a:solidFill>
                          <a:latin typeface="+mn-lt"/>
                          <a:ea typeface="+mn-ea"/>
                          <a:cs typeface="+mn-cs"/>
                        </a:rPr>
                        <a:t>5,000ha.(</a:t>
                      </a:r>
                      <a:r>
                        <a:rPr kumimoji="1" lang="ja-JP" altLang="en-US" sz="1000" kern="1200" dirty="0">
                          <a:solidFill>
                            <a:schemeClr val="dk1"/>
                          </a:solidFill>
                          <a:latin typeface="+mn-lt"/>
                          <a:ea typeface="+mn-ea"/>
                          <a:cs typeface="+mn-cs"/>
                        </a:rPr>
                        <a:t>別途基準を設けている州もある</a:t>
                      </a:r>
                      <a:r>
                        <a:rPr kumimoji="1" lang="en-US" altLang="ja-JP" sz="1000" kern="1200" dirty="0">
                          <a:solidFill>
                            <a:schemeClr val="dk1"/>
                          </a:solidFill>
                          <a:latin typeface="+mn-lt"/>
                          <a:ea typeface="+mn-ea"/>
                          <a:cs typeface="+mn-cs"/>
                        </a:rPr>
                        <a:t>)</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生産開始から</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年間を</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ブロックとし、ブロック間の輸出入収支をプラスに保つこと（最低輸出義務などの要件は</a:t>
                      </a:r>
                      <a:r>
                        <a:rPr kumimoji="1" lang="ja-JP" altLang="en-US" sz="1000" kern="1200" dirty="0" err="1">
                          <a:solidFill>
                            <a:schemeClr val="dk1"/>
                          </a:solidFill>
                          <a:latin typeface="+mn-lt"/>
                          <a:ea typeface="+mn-ea"/>
                          <a:cs typeface="+mn-cs"/>
                        </a:rPr>
                        <a:t>無し</a:t>
                      </a:r>
                      <a:r>
                        <a:rPr kumimoji="1" lang="ja-JP" altLang="en-US" sz="1000" kern="1200" dirty="0">
                          <a:solidFill>
                            <a:schemeClr val="dk1"/>
                          </a:solidFill>
                          <a:latin typeface="+mn-lt"/>
                          <a:ea typeface="+mn-ea"/>
                          <a:cs typeface="+mn-cs"/>
                        </a:rPr>
                        <a:t>）。国内向けの販売は輸入関税等を支払うことにより可能。</a:t>
                      </a:r>
                      <a:r>
                        <a:rPr kumimoji="1" lang="en-US" altLang="ja-JP" sz="1000" kern="1200" dirty="0">
                          <a:solidFill>
                            <a:schemeClr val="dk1"/>
                          </a:solidFill>
                          <a:latin typeface="+mn-lt"/>
                          <a:ea typeface="+mn-ea"/>
                          <a:cs typeface="+mn-cs"/>
                        </a:rPr>
                        <a:t>09</a:t>
                      </a:r>
                      <a:r>
                        <a:rPr kumimoji="1" lang="ja-JP" altLang="en-US" sz="1000" kern="1200" dirty="0">
                          <a:solidFill>
                            <a:schemeClr val="dk1"/>
                          </a:solidFill>
                          <a:latin typeface="+mn-lt"/>
                          <a:ea typeface="+mn-ea"/>
                          <a:cs typeface="+mn-cs"/>
                        </a:rPr>
                        <a:t>年度より、</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内と課税エリア双方ユニットを持つ場合の、収益帰属の監査を厳格化。</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grpSp>
        <p:nvGrpSpPr>
          <p:cNvPr id="14" name="グループ化 7"/>
          <p:cNvGrpSpPr/>
          <p:nvPr/>
        </p:nvGrpSpPr>
        <p:grpSpPr>
          <a:xfrm>
            <a:off x="6969224" y="1628800"/>
            <a:ext cx="2548545" cy="288032"/>
            <a:chOff x="4944173" y="2185814"/>
            <a:chExt cx="5861371"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一覧</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9" name="表 18"/>
          <p:cNvGraphicFramePr>
            <a:graphicFrameLocks noGrp="1"/>
          </p:cNvGraphicFramePr>
          <p:nvPr>
            <p:extLst>
              <p:ext uri="{D42A27DB-BD31-4B8C-83A1-F6EECF244321}">
                <p14:modId xmlns:p14="http://schemas.microsoft.com/office/powerpoint/2010/main" val="2633060890"/>
              </p:ext>
            </p:extLst>
          </p:nvPr>
        </p:nvGraphicFramePr>
        <p:xfrm>
          <a:off x="6897216" y="1900947"/>
          <a:ext cx="2808311" cy="4601801"/>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810090">
                  <a:extLst>
                    <a:ext uri="{9D8B030D-6E8A-4147-A177-3AD203B41FA5}">
                      <a16:colId xmlns:a16="http://schemas.microsoft.com/office/drawing/2014/main" val="20001"/>
                    </a:ext>
                  </a:extLst>
                </a:gridCol>
                <a:gridCol w="810090">
                  <a:extLst>
                    <a:ext uri="{9D8B030D-6E8A-4147-A177-3AD203B41FA5}">
                      <a16:colId xmlns:a16="http://schemas.microsoft.com/office/drawing/2014/main" val="4096263868"/>
                    </a:ext>
                  </a:extLst>
                </a:gridCol>
              </a:tblGrid>
              <a:tr h="251151">
                <a:tc>
                  <a:txBody>
                    <a:bodyPr/>
                    <a:lstStyle/>
                    <a:p>
                      <a:pPr algn="ctr" fontAlgn="ctr">
                        <a:spcAft>
                          <a:spcPts val="0"/>
                        </a:spcAft>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SEZ</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URL</a:t>
                      </a:r>
                      <a:endPar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01906">
                <a:tc>
                  <a:txBody>
                    <a:bodyPr/>
                    <a:lstStyle/>
                    <a:p>
                      <a:pPr algn="ctr" fontAlgn="ctr">
                        <a:spcAft>
                          <a:spcPts val="0"/>
                        </a:spcAft>
                      </a:pP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Kandla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ja-JP" altLang="en-US" sz="1000" dirty="0"/>
                        <a:t>カッチ</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3"/>
                        </a:rPr>
                        <a:t>www.kasez.com</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SEEPZ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ムンバイ</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4"/>
                        </a:rPr>
                        <a:t>www.seepz.com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Cochin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カクカナード</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5"/>
                        </a:rPr>
                        <a:t>www.csez.com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Madras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チェンナイ</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6"/>
                        </a:rPr>
                        <a:t>www.mepz.gov.in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Visakhapatnam Special Economic Zone </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デュバーダ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7"/>
                        </a:rPr>
                        <a:t>http://vsez.gov.in/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01906">
                <a:tc>
                  <a:txBody>
                    <a:bodyPr/>
                    <a:lstStyle/>
                    <a:p>
                      <a:pPr algn="ctr"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Falta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コルカタ</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8"/>
                        </a:rPr>
                        <a:t>http://www.fsez.gov.in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601906">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Noida Export Processing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ノイダ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9"/>
                        </a:rPr>
                        <a:t>http://www.nsez.gov.in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14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70.8</a:t>
            </a:r>
            <a:r>
              <a:rPr lang="ja-JP" altLang="en-US" dirty="0"/>
              <a:t>歳、健康寿命は</a:t>
            </a:r>
            <a:r>
              <a:rPr lang="en-US" altLang="ja-JP" dirty="0"/>
              <a:t>60.3</a:t>
            </a:r>
            <a:r>
              <a:rPr lang="ja-JP" altLang="en-US" dirty="0"/>
              <a:t>歳である。</a:t>
            </a:r>
            <a:endParaRPr lang="en-US" altLang="ja-JP" dirty="0"/>
          </a:p>
        </p:txBody>
      </p:sp>
      <p:sp>
        <p:nvSpPr>
          <p:cNvPr id="14" name="Rectangle 6"/>
          <p:cNvSpPr>
            <a:spLocks noChangeArrowheads="1"/>
          </p:cNvSpPr>
          <p:nvPr/>
        </p:nvSpPr>
        <p:spPr bwMode="auto">
          <a:xfrm>
            <a:off x="1352600" y="136124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00025" y="628884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284796342"/>
              </p:ext>
            </p:extLst>
          </p:nvPr>
        </p:nvGraphicFramePr>
        <p:xfrm>
          <a:off x="1352600" y="1721280"/>
          <a:ext cx="7295827" cy="4339618"/>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489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5983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4587495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2" imgW="270" imgH="270" progId="TCLayout.ActiveDocument.1">
                  <p:embed/>
                </p:oleObj>
              </mc:Choice>
              <mc:Fallback>
                <p:oleObj name="think-cell Slide" r:id="rId82" imgW="270" imgH="270" progId="TCLayout.ActiveDocument.1">
                  <p:embed/>
                  <p:pic>
                    <p:nvPicPr>
                      <p:cNvPr id="8" name="オブジェクト 7" hidden="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3" name="タイトル 2"/>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631825" y="2011212"/>
            <a:ext cx="827088"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31825" y="4232275"/>
            <a:ext cx="503238"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653040"/>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85648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767396" y="1914054"/>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305800" y="269716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305800" y="288448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
            </p:custDataLst>
          </p:nvPr>
        </p:nvSpPr>
        <p:spPr bwMode="auto">
          <a:xfrm>
            <a:off x="8516938" y="269398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6"/>
            </p:custDataLst>
          </p:nvPr>
        </p:nvSpPr>
        <p:spPr bwMode="auto">
          <a:xfrm>
            <a:off x="8516938" y="288131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7"/>
            </p:custDataLst>
          </p:nvPr>
        </p:nvSpPr>
        <p:spPr bwMode="gray">
          <a:xfrm>
            <a:off x="7854950" y="5375275"/>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7854950" y="5578475"/>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9"/>
            </p:custDataLst>
          </p:nvPr>
        </p:nvSpPr>
        <p:spPr bwMode="auto">
          <a:xfrm>
            <a:off x="8085138" y="53705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0"/>
            </p:custDataLst>
          </p:nvPr>
        </p:nvSpPr>
        <p:spPr bwMode="auto">
          <a:xfrm>
            <a:off x="8085138" y="55737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1"/>
            </p:custDataLst>
          </p:nvPr>
        </p:nvCxnSpPr>
        <p:spPr bwMode="gray">
          <a:xfrm>
            <a:off x="8355013" y="3238500"/>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2"/>
            </p:custDataLst>
          </p:nvPr>
        </p:nvSpPr>
        <p:spPr bwMode="gray">
          <a:xfrm>
            <a:off x="8426450" y="32004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629650" y="318135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68"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を超えた。うち約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％を政府が負担している。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年にかけて減少しており、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267" name="テキスト ボックス 18">
            <a:extLst>
              <a:ext uri="{FF2B5EF4-FFF2-40B4-BE49-F238E27FC236}">
                <a16:creationId xmlns:a16="http://schemas.microsoft.com/office/drawing/2014/main" id="{03D1ED28-5F7D-44EB-A4E1-13B574790562}"/>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テキスト ボックス 6">
            <a:extLst>
              <a:ext uri="{FF2B5EF4-FFF2-40B4-BE49-F238E27FC236}">
                <a16:creationId xmlns:a16="http://schemas.microsoft.com/office/drawing/2014/main" id="{B89F3307-FE93-4BDA-AAF0-030021546E15}"/>
              </a:ext>
            </a:extLst>
          </p:cNvPr>
          <p:cNvSpPr txBox="1"/>
          <p:nvPr/>
        </p:nvSpPr>
        <p:spPr>
          <a:xfrm>
            <a:off x="5745088" y="630932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303">
            <a:extLst>
              <a:ext uri="{FF2B5EF4-FFF2-40B4-BE49-F238E27FC236}">
                <a16:creationId xmlns:a16="http://schemas.microsoft.com/office/drawing/2014/main" id="{FCD87E87-3110-BB29-A410-0533DCA8727E}"/>
              </a:ext>
            </a:extLst>
          </p:cNvPr>
          <p:cNvGraphicFramePr/>
          <p:nvPr>
            <p:custDataLst>
              <p:tags r:id="rId14"/>
            </p:custDataLst>
            <p:extLst>
              <p:ext uri="{D42A27DB-BD31-4B8C-83A1-F6EECF244321}">
                <p14:modId xmlns:p14="http://schemas.microsoft.com/office/powerpoint/2010/main" val="1133196718"/>
              </p:ext>
            </p:extLst>
          </p:nvPr>
        </p:nvGraphicFramePr>
        <p:xfrm>
          <a:off x="845765" y="2042097"/>
          <a:ext cx="7356475" cy="1492250"/>
        </p:xfrm>
        <a:graphic>
          <a:graphicData uri="http://schemas.openxmlformats.org/drawingml/2006/chart">
            <c:chart xmlns:c="http://schemas.openxmlformats.org/drawingml/2006/chart" xmlns:r="http://schemas.openxmlformats.org/officeDocument/2006/relationships" r:id="rId84"/>
          </a:graphicData>
        </a:graphic>
      </p:graphicFrame>
      <p:graphicFrame>
        <p:nvGraphicFramePr>
          <p:cNvPr id="5" name="Chart 312">
            <a:extLst>
              <a:ext uri="{FF2B5EF4-FFF2-40B4-BE49-F238E27FC236}">
                <a16:creationId xmlns:a16="http://schemas.microsoft.com/office/drawing/2014/main" id="{FB01C9D5-8B8A-F643-681A-AFACB47264D9}"/>
              </a:ext>
            </a:extLst>
          </p:cNvPr>
          <p:cNvGraphicFramePr/>
          <p:nvPr>
            <p:custDataLst>
              <p:tags r:id="rId15"/>
            </p:custDataLst>
            <p:extLst>
              <p:ext uri="{D42A27DB-BD31-4B8C-83A1-F6EECF244321}">
                <p14:modId xmlns:p14="http://schemas.microsoft.com/office/powerpoint/2010/main" val="157412928"/>
              </p:ext>
            </p:extLst>
          </p:nvPr>
        </p:nvGraphicFramePr>
        <p:xfrm>
          <a:off x="576263" y="2145827"/>
          <a:ext cx="7321550" cy="1467323"/>
        </p:xfrm>
        <a:graphic>
          <a:graphicData uri="http://schemas.openxmlformats.org/drawingml/2006/chart">
            <c:chart xmlns:c="http://schemas.openxmlformats.org/drawingml/2006/chart" xmlns:r="http://schemas.openxmlformats.org/officeDocument/2006/relationships" r:id="rId85"/>
          </a:graphicData>
        </a:graphic>
      </p:graphicFrame>
      <p:sp>
        <p:nvSpPr>
          <p:cNvPr id="21" name="テキスト プレースホルダ 9">
            <a:extLst>
              <a:ext uri="{FF2B5EF4-FFF2-40B4-BE49-F238E27FC236}">
                <a16:creationId xmlns:a16="http://schemas.microsoft.com/office/drawing/2014/main" id="{AF217FE3-44A6-1E6A-7C06-35E97BB67A51}"/>
              </a:ext>
            </a:extLst>
          </p:cNvPr>
          <p:cNvSpPr>
            <a:spLocks noGrp="1"/>
          </p:cNvSpPr>
          <p:nvPr>
            <p:custDataLst>
              <p:tags r:id="rId16"/>
            </p:custDataLst>
          </p:nvPr>
        </p:nvSpPr>
        <p:spPr bwMode="auto">
          <a:xfrm>
            <a:off x="625488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F9A9535-3B14-4002-8069-D36646C07418}" type="datetime'''''''''''''''''''1''6'''''''">
              <a:rPr kumimoji="0" lang="ja-JP" altLang="en-US" sz="1000" smtClean="0"/>
              <a:pPr/>
              <a:t>16</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DDBEF0EC-4A85-31CE-7268-D17C7CE196D0}"/>
              </a:ext>
            </a:extLst>
          </p:cNvPr>
          <p:cNvSpPr>
            <a:spLocks noGrp="1"/>
          </p:cNvSpPr>
          <p:nvPr>
            <p:custDataLst>
              <p:tags r:id="rId17"/>
            </p:custDataLst>
          </p:nvPr>
        </p:nvSpPr>
        <p:spPr bwMode="auto">
          <a:xfrm>
            <a:off x="962025"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ED6E4AE6-1F05-D6B7-DB46-CA29BD84CE57}"/>
              </a:ext>
            </a:extLst>
          </p:cNvPr>
          <p:cNvSpPr>
            <a:spLocks noGrp="1"/>
          </p:cNvSpPr>
          <p:nvPr>
            <p:custDataLst>
              <p:tags r:id="rId18"/>
            </p:custDataLst>
          </p:nvPr>
        </p:nvSpPr>
        <p:spPr bwMode="auto">
          <a:xfrm>
            <a:off x="4624436" y="36162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E353C5B0-39AE-69FC-E42D-3C262B3C12BC}"/>
              </a:ext>
            </a:extLst>
          </p:cNvPr>
          <p:cNvSpPr>
            <a:spLocks noGrp="1"/>
          </p:cNvSpPr>
          <p:nvPr>
            <p:custDataLst>
              <p:tags r:id="rId19"/>
            </p:custDataLst>
          </p:nvPr>
        </p:nvSpPr>
        <p:spPr bwMode="auto">
          <a:xfrm>
            <a:off x="2000671"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FF74B042-039B-40F5-11A8-6643908A20C9}"/>
              </a:ext>
            </a:extLst>
          </p:cNvPr>
          <p:cNvSpPr>
            <a:spLocks noGrp="1"/>
          </p:cNvSpPr>
          <p:nvPr>
            <p:custDataLst>
              <p:tags r:id="rId20"/>
            </p:custDataLst>
          </p:nvPr>
        </p:nvSpPr>
        <p:spPr bwMode="auto">
          <a:xfrm>
            <a:off x="1352284"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4BDB9BF8-AA90-78A7-97F5-46F25C9C63F5}"/>
              </a:ext>
            </a:extLst>
          </p:cNvPr>
          <p:cNvSpPr>
            <a:spLocks noGrp="1"/>
          </p:cNvSpPr>
          <p:nvPr>
            <p:custDataLst>
              <p:tags r:id="rId21"/>
            </p:custDataLst>
          </p:nvPr>
        </p:nvSpPr>
        <p:spPr bwMode="auto">
          <a:xfrm>
            <a:off x="560284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8D97144D-9440-80CA-E3EC-BB2E558F6CF3}"/>
              </a:ext>
            </a:extLst>
          </p:cNvPr>
          <p:cNvSpPr>
            <a:spLocks noGrp="1"/>
          </p:cNvSpPr>
          <p:nvPr>
            <p:custDataLst>
              <p:tags r:id="rId22"/>
            </p:custDataLst>
          </p:nvPr>
        </p:nvSpPr>
        <p:spPr bwMode="auto">
          <a:xfrm>
            <a:off x="166528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4622072F-6226-3083-49DC-9D3E1DB6817B}"/>
              </a:ext>
            </a:extLst>
          </p:cNvPr>
          <p:cNvSpPr>
            <a:spLocks noGrp="1"/>
          </p:cNvSpPr>
          <p:nvPr>
            <p:custDataLst>
              <p:tags r:id="rId23"/>
            </p:custDataLst>
          </p:nvPr>
        </p:nvSpPr>
        <p:spPr bwMode="auto">
          <a:xfrm>
            <a:off x="36470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800" dirty="0">
              <a:sym typeface="+mn-lt"/>
            </a:endParaRPr>
          </a:p>
        </p:txBody>
      </p:sp>
      <p:sp>
        <p:nvSpPr>
          <p:cNvPr id="53" name="テキスト プレースホルダ 9">
            <a:extLst>
              <a:ext uri="{FF2B5EF4-FFF2-40B4-BE49-F238E27FC236}">
                <a16:creationId xmlns:a16="http://schemas.microsoft.com/office/drawing/2014/main" id="{3D050C45-30B6-2687-25BF-6BDFA57C60EE}"/>
              </a:ext>
            </a:extLst>
          </p:cNvPr>
          <p:cNvSpPr>
            <a:spLocks noGrp="1"/>
          </p:cNvSpPr>
          <p:nvPr>
            <p:custDataLst>
              <p:tags r:id="rId24"/>
            </p:custDataLst>
          </p:nvPr>
        </p:nvSpPr>
        <p:spPr bwMode="auto">
          <a:xfrm>
            <a:off x="2336054" y="36162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F4BCC1D5-CA0D-A17E-391E-5887C54C080B}"/>
              </a:ext>
            </a:extLst>
          </p:cNvPr>
          <p:cNvSpPr>
            <a:spLocks noGrp="1"/>
          </p:cNvSpPr>
          <p:nvPr>
            <p:custDataLst>
              <p:tags r:id="rId25"/>
            </p:custDataLst>
          </p:nvPr>
        </p:nvSpPr>
        <p:spPr bwMode="auto">
          <a:xfrm>
            <a:off x="5935926"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800" dirty="0">
              <a:sym typeface="+mn-lt"/>
            </a:endParaRPr>
          </a:p>
        </p:txBody>
      </p:sp>
      <p:sp>
        <p:nvSpPr>
          <p:cNvPr id="55" name="テキスト プレースホルダ 9">
            <a:extLst>
              <a:ext uri="{FF2B5EF4-FFF2-40B4-BE49-F238E27FC236}">
                <a16:creationId xmlns:a16="http://schemas.microsoft.com/office/drawing/2014/main" id="{DDE77B16-0E46-8B89-A19F-F6878A20B4AA}"/>
              </a:ext>
            </a:extLst>
          </p:cNvPr>
          <p:cNvSpPr>
            <a:spLocks noGrp="1"/>
          </p:cNvSpPr>
          <p:nvPr>
            <p:custDataLst>
              <p:tags r:id="rId26"/>
            </p:custDataLst>
          </p:nvPr>
        </p:nvSpPr>
        <p:spPr bwMode="auto">
          <a:xfrm>
            <a:off x="2671437" y="36162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28006CD2-F0B2-5C42-AC37-1068CACB1695}"/>
              </a:ext>
            </a:extLst>
          </p:cNvPr>
          <p:cNvSpPr>
            <a:spLocks noGrp="1"/>
          </p:cNvSpPr>
          <p:nvPr>
            <p:custDataLst>
              <p:tags r:id="rId27"/>
            </p:custDataLst>
          </p:nvPr>
        </p:nvSpPr>
        <p:spPr bwMode="auto">
          <a:xfrm>
            <a:off x="298169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707A709A-0C9B-DBEB-A76E-38AA6FFE1D3F}"/>
              </a:ext>
            </a:extLst>
          </p:cNvPr>
          <p:cNvSpPr>
            <a:spLocks noGrp="1"/>
          </p:cNvSpPr>
          <p:nvPr>
            <p:custDataLst>
              <p:tags r:id="rId28"/>
            </p:custDataLst>
          </p:nvPr>
        </p:nvSpPr>
        <p:spPr bwMode="auto">
          <a:xfrm>
            <a:off x="3969904"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8A6F8C9E-A98A-A440-ACC6-DD51A5665B05}"/>
              </a:ext>
            </a:extLst>
          </p:cNvPr>
          <p:cNvSpPr>
            <a:spLocks noGrp="1"/>
          </p:cNvSpPr>
          <p:nvPr>
            <p:custDataLst>
              <p:tags r:id="rId29"/>
            </p:custDataLst>
          </p:nvPr>
        </p:nvSpPr>
        <p:spPr bwMode="auto">
          <a:xfrm>
            <a:off x="3320352"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2DC959F5-C4A5-5D1F-43EB-46A32C1F8560}"/>
              </a:ext>
            </a:extLst>
          </p:cNvPr>
          <p:cNvSpPr>
            <a:spLocks noGrp="1"/>
          </p:cNvSpPr>
          <p:nvPr>
            <p:custDataLst>
              <p:tags r:id="rId30"/>
            </p:custDataLst>
          </p:nvPr>
        </p:nvSpPr>
        <p:spPr bwMode="auto">
          <a:xfrm>
            <a:off x="4299744"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800" dirty="0">
              <a:sym typeface="+mn-lt"/>
            </a:endParaRPr>
          </a:p>
        </p:txBody>
      </p:sp>
      <p:sp>
        <p:nvSpPr>
          <p:cNvPr id="60" name="テキスト プレースホルダ 9">
            <a:extLst>
              <a:ext uri="{FF2B5EF4-FFF2-40B4-BE49-F238E27FC236}">
                <a16:creationId xmlns:a16="http://schemas.microsoft.com/office/drawing/2014/main" id="{0FC78195-5BD7-74CE-4AEF-D361B9BD54E4}"/>
              </a:ext>
            </a:extLst>
          </p:cNvPr>
          <p:cNvSpPr>
            <a:spLocks noGrp="1"/>
          </p:cNvSpPr>
          <p:nvPr>
            <p:custDataLst>
              <p:tags r:id="rId31"/>
            </p:custDataLst>
          </p:nvPr>
        </p:nvSpPr>
        <p:spPr bwMode="auto">
          <a:xfrm>
            <a:off x="5286747"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800" dirty="0">
              <a:sym typeface="+mn-lt"/>
            </a:endParaRPr>
          </a:p>
        </p:txBody>
      </p:sp>
      <p:sp>
        <p:nvSpPr>
          <p:cNvPr id="61" name="テキスト プレースホルダ 9">
            <a:extLst>
              <a:ext uri="{FF2B5EF4-FFF2-40B4-BE49-F238E27FC236}">
                <a16:creationId xmlns:a16="http://schemas.microsoft.com/office/drawing/2014/main" id="{A578CBFE-27B7-9719-74CE-446F4C2EC025}"/>
              </a:ext>
            </a:extLst>
          </p:cNvPr>
          <p:cNvSpPr>
            <a:spLocks noGrp="1"/>
          </p:cNvSpPr>
          <p:nvPr>
            <p:custDataLst>
              <p:tags r:id="rId32"/>
            </p:custDataLst>
          </p:nvPr>
        </p:nvSpPr>
        <p:spPr bwMode="auto">
          <a:xfrm>
            <a:off x="4959914" y="361623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800" dirty="0">
              <a:sym typeface="+mn-lt"/>
            </a:endParaRPr>
          </a:p>
        </p:txBody>
      </p:sp>
      <p:sp>
        <p:nvSpPr>
          <p:cNvPr id="62" name="テキスト プレースホルダ 9">
            <a:extLst>
              <a:ext uri="{FF2B5EF4-FFF2-40B4-BE49-F238E27FC236}">
                <a16:creationId xmlns:a16="http://schemas.microsoft.com/office/drawing/2014/main" id="{2F6B2BE9-B49E-D6D7-B34C-C9D79E36287A}"/>
              </a:ext>
            </a:extLst>
          </p:cNvPr>
          <p:cNvSpPr>
            <a:spLocks noGrp="1"/>
          </p:cNvSpPr>
          <p:nvPr>
            <p:custDataLst>
              <p:tags r:id="rId33"/>
            </p:custDataLst>
          </p:nvPr>
        </p:nvSpPr>
        <p:spPr bwMode="auto">
          <a:xfrm>
            <a:off x="660082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74225F-421F-41C7-A895-91742FC42B51}" type="datetime'''''''''''''1''''''7'''''''''''''''''''''''''''''''''''''''">
              <a:rPr kumimoji="0" lang="ja-JP" altLang="en-US" sz="1000" smtClean="0"/>
              <a:pPr/>
              <a:t>17</a:t>
            </a:fld>
            <a:endParaRPr kumimoji="0" lang="ja-JP" altLang="en-US" sz="800" dirty="0">
              <a:sym typeface="+mn-lt"/>
            </a:endParaRPr>
          </a:p>
        </p:txBody>
      </p:sp>
      <p:sp>
        <p:nvSpPr>
          <p:cNvPr id="63" name="テキスト プレースホルダ 9">
            <a:extLst>
              <a:ext uri="{FF2B5EF4-FFF2-40B4-BE49-F238E27FC236}">
                <a16:creationId xmlns:a16="http://schemas.microsoft.com/office/drawing/2014/main" id="{05CBCB82-BC6E-2119-F178-FDEC7148C827}"/>
              </a:ext>
            </a:extLst>
          </p:cNvPr>
          <p:cNvSpPr>
            <a:spLocks noGrp="1"/>
          </p:cNvSpPr>
          <p:nvPr>
            <p:custDataLst>
              <p:tags r:id="rId34"/>
            </p:custDataLst>
          </p:nvPr>
        </p:nvSpPr>
        <p:spPr bwMode="auto">
          <a:xfrm>
            <a:off x="6916737"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A48A77B-5378-487E-B0AE-2B1A788E68A6}" type="datetime'''''''''''''''''''1''''''''''''''''''8'''''''''''">
              <a:rPr kumimoji="0" lang="ja-JP" altLang="en-US" sz="1000" smtClean="0"/>
              <a:pPr/>
              <a:t>18</a:t>
            </a:fld>
            <a:endParaRPr kumimoji="0" lang="ja-JP" altLang="en-US" sz="800" dirty="0">
              <a:sym typeface="+mn-lt"/>
            </a:endParaRPr>
          </a:p>
        </p:txBody>
      </p:sp>
      <p:sp>
        <p:nvSpPr>
          <p:cNvPr id="64" name="テキスト プレースホルダ 9">
            <a:extLst>
              <a:ext uri="{FF2B5EF4-FFF2-40B4-BE49-F238E27FC236}">
                <a16:creationId xmlns:a16="http://schemas.microsoft.com/office/drawing/2014/main" id="{B8AF1F05-2295-E935-95E4-9B9846548103}"/>
              </a:ext>
            </a:extLst>
          </p:cNvPr>
          <p:cNvSpPr>
            <a:spLocks noGrp="1"/>
          </p:cNvSpPr>
          <p:nvPr>
            <p:custDataLst>
              <p:tags r:id="rId35"/>
            </p:custDataLst>
          </p:nvPr>
        </p:nvSpPr>
        <p:spPr bwMode="auto">
          <a:xfrm>
            <a:off x="7232649"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2C924B9-BBBC-4BA1-A4F1-71528972BBF3}" type="datetime'''''''''''''''1''''''''''9'''''''''''''''''''''''''">
              <a:rPr kumimoji="0" lang="ja-JP" altLang="en-US" sz="1000" smtClean="0"/>
              <a:pPr/>
              <a:t>19</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AA4939B1-91E6-BBB4-64CF-AFA7825A8B22}"/>
              </a:ext>
            </a:extLst>
          </p:cNvPr>
          <p:cNvSpPr>
            <a:spLocks noGrp="1"/>
          </p:cNvSpPr>
          <p:nvPr>
            <p:custDataLst>
              <p:tags r:id="rId36"/>
            </p:custDataLst>
          </p:nvPr>
        </p:nvSpPr>
        <p:spPr bwMode="auto">
          <a:xfrm>
            <a:off x="7573131"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graphicFrame>
        <p:nvGraphicFramePr>
          <p:cNvPr id="67" name="Chart 178">
            <a:extLst>
              <a:ext uri="{FF2B5EF4-FFF2-40B4-BE49-F238E27FC236}">
                <a16:creationId xmlns:a16="http://schemas.microsoft.com/office/drawing/2014/main" id="{5C76E0D5-E5CE-08F2-9118-3ED715766259}"/>
              </a:ext>
            </a:extLst>
          </p:cNvPr>
          <p:cNvGraphicFramePr/>
          <p:nvPr>
            <p:custDataLst>
              <p:tags r:id="rId37"/>
            </p:custDataLst>
            <p:extLst>
              <p:ext uri="{D42A27DB-BD31-4B8C-83A1-F6EECF244321}">
                <p14:modId xmlns:p14="http://schemas.microsoft.com/office/powerpoint/2010/main" val="1507363281"/>
              </p:ext>
            </p:extLst>
          </p:nvPr>
        </p:nvGraphicFramePr>
        <p:xfrm>
          <a:off x="576263" y="4381500"/>
          <a:ext cx="7310437" cy="1666875"/>
        </p:xfrm>
        <a:graphic>
          <a:graphicData uri="http://schemas.openxmlformats.org/drawingml/2006/chart">
            <c:chart xmlns:c="http://schemas.openxmlformats.org/drawingml/2006/chart" xmlns:r="http://schemas.openxmlformats.org/officeDocument/2006/relationships" r:id="rId86"/>
          </a:graphicData>
        </a:graphic>
      </p:graphicFrame>
      <p:sp>
        <p:nvSpPr>
          <p:cNvPr id="68" name="テキスト プレースホルダ 9">
            <a:extLst>
              <a:ext uri="{FF2B5EF4-FFF2-40B4-BE49-F238E27FC236}">
                <a16:creationId xmlns:a16="http://schemas.microsoft.com/office/drawing/2014/main" id="{0014AC75-E9EB-BC19-7983-7A45E2B92023}"/>
              </a:ext>
            </a:extLst>
          </p:cNvPr>
          <p:cNvSpPr>
            <a:spLocks noGrp="1"/>
          </p:cNvSpPr>
          <p:nvPr>
            <p:custDataLst>
              <p:tags r:id="rId38"/>
            </p:custDataLst>
          </p:nvPr>
        </p:nvSpPr>
        <p:spPr bwMode="auto">
          <a:xfrm>
            <a:off x="16652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800" dirty="0">
              <a:sym typeface="+mn-lt"/>
            </a:endParaRPr>
          </a:p>
        </p:txBody>
      </p:sp>
      <p:sp>
        <p:nvSpPr>
          <p:cNvPr id="69" name="テキスト プレースホルダ 9">
            <a:extLst>
              <a:ext uri="{FF2B5EF4-FFF2-40B4-BE49-F238E27FC236}">
                <a16:creationId xmlns:a16="http://schemas.microsoft.com/office/drawing/2014/main" id="{21FB5DB8-3056-EA64-F7E1-E8C8693C3198}"/>
              </a:ext>
            </a:extLst>
          </p:cNvPr>
          <p:cNvSpPr>
            <a:spLocks noGrp="1"/>
          </p:cNvSpPr>
          <p:nvPr>
            <p:custDataLst>
              <p:tags r:id="rId39"/>
            </p:custDataLst>
          </p:nvPr>
        </p:nvSpPr>
        <p:spPr bwMode="auto">
          <a:xfrm>
            <a:off x="5932334"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800" dirty="0">
              <a:sym typeface="+mn-lt"/>
            </a:endParaRPr>
          </a:p>
        </p:txBody>
      </p:sp>
      <p:sp>
        <p:nvSpPr>
          <p:cNvPr id="70" name="テキスト プレースホルダ 9">
            <a:extLst>
              <a:ext uri="{FF2B5EF4-FFF2-40B4-BE49-F238E27FC236}">
                <a16:creationId xmlns:a16="http://schemas.microsoft.com/office/drawing/2014/main" id="{8C52F892-ACF4-3A2D-53E0-2F88CCB7625F}"/>
              </a:ext>
            </a:extLst>
          </p:cNvPr>
          <p:cNvSpPr>
            <a:spLocks noGrp="1"/>
          </p:cNvSpPr>
          <p:nvPr>
            <p:custDataLst>
              <p:tags r:id="rId40"/>
            </p:custDataLst>
          </p:nvPr>
        </p:nvSpPr>
        <p:spPr bwMode="auto">
          <a:xfrm>
            <a:off x="9604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800" dirty="0">
              <a:sym typeface="+mn-lt"/>
            </a:endParaRPr>
          </a:p>
        </p:txBody>
      </p:sp>
      <p:sp>
        <p:nvSpPr>
          <p:cNvPr id="71" name="テキスト プレースホルダ 9">
            <a:extLst>
              <a:ext uri="{FF2B5EF4-FFF2-40B4-BE49-F238E27FC236}">
                <a16:creationId xmlns:a16="http://schemas.microsoft.com/office/drawing/2014/main" id="{41B58FAE-3DDD-5B91-DAE8-047E528EB1CF}"/>
              </a:ext>
            </a:extLst>
          </p:cNvPr>
          <p:cNvSpPr>
            <a:spLocks noGrp="1"/>
          </p:cNvSpPr>
          <p:nvPr>
            <p:custDataLst>
              <p:tags r:id="rId41"/>
            </p:custDataLst>
          </p:nvPr>
        </p:nvSpPr>
        <p:spPr bwMode="auto">
          <a:xfrm>
            <a:off x="198854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800" dirty="0">
              <a:sym typeface="+mn-lt"/>
            </a:endParaRPr>
          </a:p>
        </p:txBody>
      </p:sp>
      <p:sp>
        <p:nvSpPr>
          <p:cNvPr id="72" name="テキスト プレースホルダ 9">
            <a:extLst>
              <a:ext uri="{FF2B5EF4-FFF2-40B4-BE49-F238E27FC236}">
                <a16:creationId xmlns:a16="http://schemas.microsoft.com/office/drawing/2014/main" id="{8FCE50D6-103F-99BF-C883-FC8070EE3987}"/>
              </a:ext>
            </a:extLst>
          </p:cNvPr>
          <p:cNvSpPr>
            <a:spLocks noGrp="1"/>
          </p:cNvSpPr>
          <p:nvPr>
            <p:custDataLst>
              <p:tags r:id="rId42"/>
            </p:custDataLst>
          </p:nvPr>
        </p:nvSpPr>
        <p:spPr bwMode="auto">
          <a:xfrm>
            <a:off x="13747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800" dirty="0">
              <a:sym typeface="+mn-lt"/>
            </a:endParaRPr>
          </a:p>
        </p:txBody>
      </p:sp>
      <p:sp>
        <p:nvSpPr>
          <p:cNvPr id="73" name="テキスト プレースホルダ 9">
            <a:extLst>
              <a:ext uri="{FF2B5EF4-FFF2-40B4-BE49-F238E27FC236}">
                <a16:creationId xmlns:a16="http://schemas.microsoft.com/office/drawing/2014/main" id="{E5362778-1BA1-3950-C495-794E378E6347}"/>
              </a:ext>
            </a:extLst>
          </p:cNvPr>
          <p:cNvSpPr>
            <a:spLocks noGrp="1"/>
          </p:cNvSpPr>
          <p:nvPr>
            <p:custDataLst>
              <p:tags r:id="rId43"/>
            </p:custDataLst>
          </p:nvPr>
        </p:nvSpPr>
        <p:spPr bwMode="auto">
          <a:xfrm>
            <a:off x="6254882"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2B940C-C5D2-44C7-AE38-54E3C3E1FA95}" type="datetime'''1''''''''''''''''''''''''''''''''''''''''''''''''''''''6'''">
              <a:rPr kumimoji="0" lang="ja-JP" altLang="en-US" sz="1000" smtClean="0"/>
              <a:pPr/>
              <a:t>16</a:t>
            </a:fld>
            <a:endParaRPr kumimoji="0" lang="ja-JP" altLang="en-US" sz="800" dirty="0">
              <a:sym typeface="+mn-lt"/>
            </a:endParaRPr>
          </a:p>
        </p:txBody>
      </p:sp>
      <p:sp>
        <p:nvSpPr>
          <p:cNvPr id="74" name="テキスト プレースホルダ 9">
            <a:extLst>
              <a:ext uri="{FF2B5EF4-FFF2-40B4-BE49-F238E27FC236}">
                <a16:creationId xmlns:a16="http://schemas.microsoft.com/office/drawing/2014/main" id="{54A92D76-D91E-5811-B488-9146459EDFFE}"/>
              </a:ext>
            </a:extLst>
          </p:cNvPr>
          <p:cNvSpPr>
            <a:spLocks noGrp="1"/>
          </p:cNvSpPr>
          <p:nvPr>
            <p:custDataLst>
              <p:tags r:id="rId44"/>
            </p:custDataLst>
          </p:nvPr>
        </p:nvSpPr>
        <p:spPr bwMode="auto">
          <a:xfrm>
            <a:off x="2323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800" dirty="0">
              <a:sym typeface="+mn-lt"/>
            </a:endParaRPr>
          </a:p>
        </p:txBody>
      </p:sp>
      <p:sp>
        <p:nvSpPr>
          <p:cNvPr id="75" name="テキスト プレースホルダ 9">
            <a:extLst>
              <a:ext uri="{FF2B5EF4-FFF2-40B4-BE49-F238E27FC236}">
                <a16:creationId xmlns:a16="http://schemas.microsoft.com/office/drawing/2014/main" id="{31020D33-834B-1A9D-C3CA-EBE9079D0F0B}"/>
              </a:ext>
            </a:extLst>
          </p:cNvPr>
          <p:cNvSpPr>
            <a:spLocks noGrp="1"/>
          </p:cNvSpPr>
          <p:nvPr>
            <p:custDataLst>
              <p:tags r:id="rId45"/>
            </p:custDataLst>
          </p:nvPr>
        </p:nvSpPr>
        <p:spPr bwMode="auto">
          <a:xfrm>
            <a:off x="691558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616527C-7128-4301-99C5-28D61A4F5BCF}" type="datetime'''''''''''''''''''''''''''''''18'''''">
              <a:rPr kumimoji="0" lang="ja-JP" altLang="en-US" sz="1000" smtClean="0"/>
              <a:pPr/>
              <a:t>18</a:t>
            </a:fld>
            <a:endParaRPr kumimoji="0" lang="ja-JP" altLang="en-US" sz="800" dirty="0">
              <a:sym typeface="+mn-lt"/>
            </a:endParaRPr>
          </a:p>
        </p:txBody>
      </p:sp>
      <p:sp>
        <p:nvSpPr>
          <p:cNvPr id="76" name="テキスト プレースホルダ 9">
            <a:extLst>
              <a:ext uri="{FF2B5EF4-FFF2-40B4-BE49-F238E27FC236}">
                <a16:creationId xmlns:a16="http://schemas.microsoft.com/office/drawing/2014/main" id="{CC0AF2D1-47D8-ACA8-4B90-32E9524EDA72}"/>
              </a:ext>
            </a:extLst>
          </p:cNvPr>
          <p:cNvSpPr>
            <a:spLocks noGrp="1"/>
          </p:cNvSpPr>
          <p:nvPr>
            <p:custDataLst>
              <p:tags r:id="rId46"/>
            </p:custDataLst>
          </p:nvPr>
        </p:nvSpPr>
        <p:spPr bwMode="auto">
          <a:xfrm>
            <a:off x="26666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800" dirty="0">
              <a:sym typeface="+mn-lt"/>
            </a:endParaRPr>
          </a:p>
        </p:txBody>
      </p:sp>
      <p:sp>
        <p:nvSpPr>
          <p:cNvPr id="77" name="テキスト プレースホルダ 9">
            <a:extLst>
              <a:ext uri="{FF2B5EF4-FFF2-40B4-BE49-F238E27FC236}">
                <a16:creationId xmlns:a16="http://schemas.microsoft.com/office/drawing/2014/main" id="{FEB15FCE-C86E-C714-DCC6-3AE18BD18D49}"/>
              </a:ext>
            </a:extLst>
          </p:cNvPr>
          <p:cNvSpPr>
            <a:spLocks noGrp="1"/>
          </p:cNvSpPr>
          <p:nvPr>
            <p:custDataLst>
              <p:tags r:id="rId47"/>
            </p:custDataLst>
          </p:nvPr>
        </p:nvSpPr>
        <p:spPr bwMode="auto">
          <a:xfrm>
            <a:off x="2977452"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800" dirty="0">
              <a:sym typeface="+mn-lt"/>
            </a:endParaRPr>
          </a:p>
        </p:txBody>
      </p:sp>
      <p:sp>
        <p:nvSpPr>
          <p:cNvPr id="78" name="テキスト プレースホルダ 9">
            <a:extLst>
              <a:ext uri="{FF2B5EF4-FFF2-40B4-BE49-F238E27FC236}">
                <a16:creationId xmlns:a16="http://schemas.microsoft.com/office/drawing/2014/main" id="{2A7424FC-72A9-B218-0D1A-E043B484E41D}"/>
              </a:ext>
            </a:extLst>
          </p:cNvPr>
          <p:cNvSpPr>
            <a:spLocks noGrp="1"/>
          </p:cNvSpPr>
          <p:nvPr>
            <p:custDataLst>
              <p:tags r:id="rId48"/>
            </p:custDataLst>
          </p:nvPr>
        </p:nvSpPr>
        <p:spPr bwMode="auto">
          <a:xfrm>
            <a:off x="3320352"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800" dirty="0">
              <a:sym typeface="+mn-lt"/>
            </a:endParaRPr>
          </a:p>
        </p:txBody>
      </p:sp>
      <p:sp>
        <p:nvSpPr>
          <p:cNvPr id="79" name="テキスト プレースホルダ 9">
            <a:extLst>
              <a:ext uri="{FF2B5EF4-FFF2-40B4-BE49-F238E27FC236}">
                <a16:creationId xmlns:a16="http://schemas.microsoft.com/office/drawing/2014/main" id="{3EFAB8CE-A7B9-8BA0-B05E-0E8A7AEFD54D}"/>
              </a:ext>
            </a:extLst>
          </p:cNvPr>
          <p:cNvSpPr>
            <a:spLocks noGrp="1"/>
          </p:cNvSpPr>
          <p:nvPr>
            <p:custDataLst>
              <p:tags r:id="rId49"/>
            </p:custDataLst>
          </p:nvPr>
        </p:nvSpPr>
        <p:spPr bwMode="auto">
          <a:xfrm>
            <a:off x="36470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800" dirty="0">
              <a:sym typeface="+mn-lt"/>
            </a:endParaRPr>
          </a:p>
        </p:txBody>
      </p:sp>
      <p:sp>
        <p:nvSpPr>
          <p:cNvPr id="80" name="テキスト プレースホルダ 9">
            <a:extLst>
              <a:ext uri="{FF2B5EF4-FFF2-40B4-BE49-F238E27FC236}">
                <a16:creationId xmlns:a16="http://schemas.microsoft.com/office/drawing/2014/main" id="{9BB26C51-F2CF-78EA-77A6-8B2E212FCCE4}"/>
              </a:ext>
            </a:extLst>
          </p:cNvPr>
          <p:cNvSpPr>
            <a:spLocks noGrp="1"/>
          </p:cNvSpPr>
          <p:nvPr>
            <p:custDataLst>
              <p:tags r:id="rId50"/>
            </p:custDataLst>
          </p:nvPr>
        </p:nvSpPr>
        <p:spPr bwMode="auto">
          <a:xfrm>
            <a:off x="3969904"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800" dirty="0">
              <a:sym typeface="+mn-lt"/>
            </a:endParaRPr>
          </a:p>
        </p:txBody>
      </p:sp>
      <p:sp>
        <p:nvSpPr>
          <p:cNvPr id="81" name="テキスト プレースホルダ 9">
            <a:extLst>
              <a:ext uri="{FF2B5EF4-FFF2-40B4-BE49-F238E27FC236}">
                <a16:creationId xmlns:a16="http://schemas.microsoft.com/office/drawing/2014/main" id="{E150E3AB-307D-A0AF-53A8-80C992D6BF17}"/>
              </a:ext>
            </a:extLst>
          </p:cNvPr>
          <p:cNvSpPr>
            <a:spLocks noGrp="1"/>
          </p:cNvSpPr>
          <p:nvPr>
            <p:custDataLst>
              <p:tags r:id="rId51"/>
            </p:custDataLst>
          </p:nvPr>
        </p:nvSpPr>
        <p:spPr bwMode="auto">
          <a:xfrm>
            <a:off x="6581047"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75B194C-65CF-488B-A582-4780FE83E17B}" type="datetime'1''''''''7'''''''''''''">
              <a:rPr kumimoji="0" lang="ja-JP" altLang="en-US" sz="1000" smtClean="0"/>
              <a:pPr/>
              <a:t>17</a:t>
            </a:fld>
            <a:endParaRPr kumimoji="0" lang="ja-JP" altLang="en-US" sz="800" dirty="0">
              <a:sym typeface="+mn-lt"/>
            </a:endParaRPr>
          </a:p>
        </p:txBody>
      </p:sp>
      <p:sp>
        <p:nvSpPr>
          <p:cNvPr id="82" name="テキスト プレースホルダ 9">
            <a:extLst>
              <a:ext uri="{FF2B5EF4-FFF2-40B4-BE49-F238E27FC236}">
                <a16:creationId xmlns:a16="http://schemas.microsoft.com/office/drawing/2014/main" id="{F80C9C0D-A01D-82DB-062A-48E903E017B5}"/>
              </a:ext>
            </a:extLst>
          </p:cNvPr>
          <p:cNvSpPr>
            <a:spLocks noGrp="1"/>
          </p:cNvSpPr>
          <p:nvPr>
            <p:custDataLst>
              <p:tags r:id="rId52"/>
            </p:custDataLst>
          </p:nvPr>
        </p:nvSpPr>
        <p:spPr bwMode="auto">
          <a:xfrm>
            <a:off x="4289591"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800" dirty="0">
              <a:sym typeface="+mn-lt"/>
            </a:endParaRPr>
          </a:p>
        </p:txBody>
      </p:sp>
      <p:sp>
        <p:nvSpPr>
          <p:cNvPr id="83" name="テキスト プレースホルダ 9">
            <a:extLst>
              <a:ext uri="{FF2B5EF4-FFF2-40B4-BE49-F238E27FC236}">
                <a16:creationId xmlns:a16="http://schemas.microsoft.com/office/drawing/2014/main" id="{1391E1CE-7499-5C83-3B74-E2C2A2D3D711}"/>
              </a:ext>
            </a:extLst>
          </p:cNvPr>
          <p:cNvSpPr>
            <a:spLocks noGrp="1"/>
          </p:cNvSpPr>
          <p:nvPr>
            <p:custDataLst>
              <p:tags r:id="rId53"/>
            </p:custDataLst>
          </p:nvPr>
        </p:nvSpPr>
        <p:spPr bwMode="auto">
          <a:xfrm>
            <a:off x="4632491"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800" dirty="0">
              <a:sym typeface="+mn-lt"/>
            </a:endParaRPr>
          </a:p>
        </p:txBody>
      </p:sp>
      <p:sp>
        <p:nvSpPr>
          <p:cNvPr id="88" name="テキスト プレースホルダ 9">
            <a:extLst>
              <a:ext uri="{FF2B5EF4-FFF2-40B4-BE49-F238E27FC236}">
                <a16:creationId xmlns:a16="http://schemas.microsoft.com/office/drawing/2014/main" id="{3FDF9DD6-86A8-43FD-C4A1-DED893B2FC17}"/>
              </a:ext>
            </a:extLst>
          </p:cNvPr>
          <p:cNvSpPr>
            <a:spLocks noGrp="1"/>
          </p:cNvSpPr>
          <p:nvPr>
            <p:custDataLst>
              <p:tags r:id="rId54"/>
            </p:custDataLst>
          </p:nvPr>
        </p:nvSpPr>
        <p:spPr bwMode="auto">
          <a:xfrm>
            <a:off x="4959914"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800" dirty="0">
              <a:sym typeface="+mn-lt"/>
            </a:endParaRPr>
          </a:p>
        </p:txBody>
      </p:sp>
      <p:sp>
        <p:nvSpPr>
          <p:cNvPr id="101" name="テキスト プレースホルダ 9">
            <a:extLst>
              <a:ext uri="{FF2B5EF4-FFF2-40B4-BE49-F238E27FC236}">
                <a16:creationId xmlns:a16="http://schemas.microsoft.com/office/drawing/2014/main" id="{B9BDF7AF-EEB8-5693-1AE8-6F3A8B768A95}"/>
              </a:ext>
            </a:extLst>
          </p:cNvPr>
          <p:cNvSpPr>
            <a:spLocks noGrp="1"/>
          </p:cNvSpPr>
          <p:nvPr>
            <p:custDataLst>
              <p:tags r:id="rId55"/>
            </p:custDataLst>
          </p:nvPr>
        </p:nvSpPr>
        <p:spPr bwMode="auto">
          <a:xfrm>
            <a:off x="5273362"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800" dirty="0">
              <a:sym typeface="+mn-lt"/>
            </a:endParaRPr>
          </a:p>
        </p:txBody>
      </p:sp>
      <p:sp>
        <p:nvSpPr>
          <p:cNvPr id="102" name="テキスト プレースホルダ 9">
            <a:extLst>
              <a:ext uri="{FF2B5EF4-FFF2-40B4-BE49-F238E27FC236}">
                <a16:creationId xmlns:a16="http://schemas.microsoft.com/office/drawing/2014/main" id="{9809C378-0638-5EFD-B49A-B8D78F5ACAD3}"/>
              </a:ext>
            </a:extLst>
          </p:cNvPr>
          <p:cNvSpPr>
            <a:spLocks noGrp="1"/>
          </p:cNvSpPr>
          <p:nvPr>
            <p:custDataLst>
              <p:tags r:id="rId56"/>
            </p:custDataLst>
          </p:nvPr>
        </p:nvSpPr>
        <p:spPr bwMode="auto">
          <a:xfrm>
            <a:off x="560284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800" dirty="0">
              <a:sym typeface="+mn-lt"/>
            </a:endParaRPr>
          </a:p>
        </p:txBody>
      </p:sp>
      <p:sp>
        <p:nvSpPr>
          <p:cNvPr id="104" name="テキスト プレースホルダ 9">
            <a:extLst>
              <a:ext uri="{FF2B5EF4-FFF2-40B4-BE49-F238E27FC236}">
                <a16:creationId xmlns:a16="http://schemas.microsoft.com/office/drawing/2014/main" id="{6F93890A-1887-F269-2E49-2823441CEA45}"/>
              </a:ext>
            </a:extLst>
          </p:cNvPr>
          <p:cNvSpPr>
            <a:spLocks noGrp="1"/>
          </p:cNvSpPr>
          <p:nvPr>
            <p:custDataLst>
              <p:tags r:id="rId57"/>
            </p:custDataLst>
          </p:nvPr>
        </p:nvSpPr>
        <p:spPr bwMode="auto">
          <a:xfrm>
            <a:off x="7232649"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FFFB5-8221-4219-B0BA-7A4F9DBCF607}" type="datetime'''''''''''''''''''''''''''''1''''''''''''''''''9'''''''''''">
              <a:rPr kumimoji="0" lang="ja-JP" altLang="en-US" sz="1000" smtClean="0"/>
              <a:pPr/>
              <a:t>19</a:t>
            </a:fld>
            <a:endParaRPr kumimoji="0" lang="ja-JP" altLang="en-US" sz="800" dirty="0">
              <a:sym typeface="+mn-lt"/>
            </a:endParaRPr>
          </a:p>
        </p:txBody>
      </p:sp>
      <p:sp>
        <p:nvSpPr>
          <p:cNvPr id="105" name="テキスト プレースホルダ 9">
            <a:extLst>
              <a:ext uri="{FF2B5EF4-FFF2-40B4-BE49-F238E27FC236}">
                <a16:creationId xmlns:a16="http://schemas.microsoft.com/office/drawing/2014/main" id="{E19F3169-09BF-E814-7B7F-F0B5B73965B3}"/>
              </a:ext>
            </a:extLst>
          </p:cNvPr>
          <p:cNvSpPr>
            <a:spLocks noGrp="1"/>
          </p:cNvSpPr>
          <p:nvPr>
            <p:custDataLst>
              <p:tags r:id="rId58"/>
            </p:custDataLst>
          </p:nvPr>
        </p:nvSpPr>
        <p:spPr bwMode="gray">
          <a:xfrm>
            <a:off x="1019175" y="5178427"/>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29</a:t>
            </a:r>
            <a:endParaRPr lang="ja-JP" altLang="en-US" sz="800" dirty="0">
              <a:sym typeface="+mn-lt"/>
            </a:endParaRPr>
          </a:p>
        </p:txBody>
      </p:sp>
      <p:sp>
        <p:nvSpPr>
          <p:cNvPr id="113" name="テキスト プレースホルダ 9">
            <a:extLst>
              <a:ext uri="{FF2B5EF4-FFF2-40B4-BE49-F238E27FC236}">
                <a16:creationId xmlns:a16="http://schemas.microsoft.com/office/drawing/2014/main" id="{B4E33539-199E-B01D-C5BC-12C7C8187DF6}"/>
              </a:ext>
            </a:extLst>
          </p:cNvPr>
          <p:cNvSpPr>
            <a:spLocks noGrp="1"/>
          </p:cNvSpPr>
          <p:nvPr>
            <p:custDataLst>
              <p:tags r:id="rId59"/>
            </p:custDataLst>
          </p:nvPr>
        </p:nvSpPr>
        <p:spPr bwMode="gray">
          <a:xfrm>
            <a:off x="1341171" y="5112322"/>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32</a:t>
            </a:r>
            <a:endParaRPr lang="ja-JP" altLang="en-US" sz="800" dirty="0">
              <a:sym typeface="+mn-lt"/>
            </a:endParaRPr>
          </a:p>
        </p:txBody>
      </p:sp>
      <p:sp>
        <p:nvSpPr>
          <p:cNvPr id="114" name="テキスト プレースホルダ 9">
            <a:extLst>
              <a:ext uri="{FF2B5EF4-FFF2-40B4-BE49-F238E27FC236}">
                <a16:creationId xmlns:a16="http://schemas.microsoft.com/office/drawing/2014/main" id="{02534223-2540-87B0-69F8-BBE7131FE188}"/>
              </a:ext>
            </a:extLst>
          </p:cNvPr>
          <p:cNvSpPr>
            <a:spLocks noGrp="1"/>
          </p:cNvSpPr>
          <p:nvPr>
            <p:custDataLst>
              <p:tags r:id="rId60"/>
            </p:custDataLst>
          </p:nvPr>
        </p:nvSpPr>
        <p:spPr bwMode="auto">
          <a:xfrm>
            <a:off x="755734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sp>
        <p:nvSpPr>
          <p:cNvPr id="115" name="テキスト プレースホルダ 9">
            <a:extLst>
              <a:ext uri="{FF2B5EF4-FFF2-40B4-BE49-F238E27FC236}">
                <a16:creationId xmlns:a16="http://schemas.microsoft.com/office/drawing/2014/main" id="{D975C52D-4F76-FAA7-56DF-0A000F3CFB59}"/>
              </a:ext>
            </a:extLst>
          </p:cNvPr>
          <p:cNvSpPr>
            <a:spLocks noGrp="1"/>
          </p:cNvSpPr>
          <p:nvPr>
            <p:custDataLst>
              <p:tags r:id="rId61"/>
            </p:custDataLst>
          </p:nvPr>
        </p:nvSpPr>
        <p:spPr bwMode="gray">
          <a:xfrm>
            <a:off x="1666342" y="5102207"/>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32</a:t>
            </a:r>
            <a:endParaRPr lang="ja-JP" altLang="en-US" sz="800" dirty="0">
              <a:sym typeface="+mn-lt"/>
            </a:endParaRPr>
          </a:p>
        </p:txBody>
      </p:sp>
      <p:sp>
        <p:nvSpPr>
          <p:cNvPr id="116" name="テキスト プレースホルダ 9">
            <a:extLst>
              <a:ext uri="{FF2B5EF4-FFF2-40B4-BE49-F238E27FC236}">
                <a16:creationId xmlns:a16="http://schemas.microsoft.com/office/drawing/2014/main" id="{D2BAD851-0822-053B-6217-D66FDE7D3610}"/>
              </a:ext>
            </a:extLst>
          </p:cNvPr>
          <p:cNvSpPr>
            <a:spLocks noGrp="1"/>
          </p:cNvSpPr>
          <p:nvPr>
            <p:custDataLst>
              <p:tags r:id="rId62"/>
            </p:custDataLst>
          </p:nvPr>
        </p:nvSpPr>
        <p:spPr bwMode="gray">
          <a:xfrm>
            <a:off x="2000671" y="5102207"/>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32</a:t>
            </a:r>
            <a:endParaRPr lang="ja-JP" altLang="en-US" sz="800" dirty="0">
              <a:sym typeface="+mn-lt"/>
            </a:endParaRPr>
          </a:p>
        </p:txBody>
      </p:sp>
      <p:sp>
        <p:nvSpPr>
          <p:cNvPr id="117" name="テキスト プレースホルダ 9">
            <a:extLst>
              <a:ext uri="{FF2B5EF4-FFF2-40B4-BE49-F238E27FC236}">
                <a16:creationId xmlns:a16="http://schemas.microsoft.com/office/drawing/2014/main" id="{A19CBB81-E608-CE69-7D6D-9A325D41949D}"/>
              </a:ext>
            </a:extLst>
          </p:cNvPr>
          <p:cNvSpPr>
            <a:spLocks noGrp="1"/>
          </p:cNvSpPr>
          <p:nvPr>
            <p:custDataLst>
              <p:tags r:id="rId63"/>
            </p:custDataLst>
          </p:nvPr>
        </p:nvSpPr>
        <p:spPr bwMode="gray">
          <a:xfrm>
            <a:off x="2319710" y="50603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34</a:t>
            </a:r>
            <a:endParaRPr lang="ja-JP" altLang="en-US" sz="800" dirty="0">
              <a:sym typeface="+mn-lt"/>
            </a:endParaRPr>
          </a:p>
        </p:txBody>
      </p:sp>
      <p:sp>
        <p:nvSpPr>
          <p:cNvPr id="118" name="テキスト プレースホルダ 9">
            <a:extLst>
              <a:ext uri="{FF2B5EF4-FFF2-40B4-BE49-F238E27FC236}">
                <a16:creationId xmlns:a16="http://schemas.microsoft.com/office/drawing/2014/main" id="{65A7C877-C8A7-C631-40F6-866DB0239BA7}"/>
              </a:ext>
            </a:extLst>
          </p:cNvPr>
          <p:cNvSpPr>
            <a:spLocks noGrp="1"/>
          </p:cNvSpPr>
          <p:nvPr>
            <p:custDataLst>
              <p:tags r:id="rId64"/>
            </p:custDataLst>
          </p:nvPr>
        </p:nvSpPr>
        <p:spPr bwMode="gray">
          <a:xfrm>
            <a:off x="2645869" y="5013176"/>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35</a:t>
            </a:r>
            <a:endParaRPr lang="ja-JP" altLang="en-US" sz="800" dirty="0">
              <a:sym typeface="+mn-lt"/>
            </a:endParaRPr>
          </a:p>
        </p:txBody>
      </p:sp>
      <p:sp>
        <p:nvSpPr>
          <p:cNvPr id="119" name="テキスト プレースホルダ 9">
            <a:extLst>
              <a:ext uri="{FF2B5EF4-FFF2-40B4-BE49-F238E27FC236}">
                <a16:creationId xmlns:a16="http://schemas.microsoft.com/office/drawing/2014/main" id="{2BA08C6C-CBC3-6213-BD42-6384B0F66E2C}"/>
              </a:ext>
            </a:extLst>
          </p:cNvPr>
          <p:cNvSpPr>
            <a:spLocks noGrp="1"/>
          </p:cNvSpPr>
          <p:nvPr>
            <p:custDataLst>
              <p:tags r:id="rId65"/>
            </p:custDataLst>
          </p:nvPr>
        </p:nvSpPr>
        <p:spPr bwMode="gray">
          <a:xfrm>
            <a:off x="2972028" y="4998236"/>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37</a:t>
            </a:r>
            <a:endParaRPr lang="ja-JP" altLang="en-US" sz="800" dirty="0">
              <a:sym typeface="+mn-lt"/>
            </a:endParaRPr>
          </a:p>
        </p:txBody>
      </p:sp>
      <p:sp>
        <p:nvSpPr>
          <p:cNvPr id="120" name="テキスト プレースホルダ 9">
            <a:extLst>
              <a:ext uri="{FF2B5EF4-FFF2-40B4-BE49-F238E27FC236}">
                <a16:creationId xmlns:a16="http://schemas.microsoft.com/office/drawing/2014/main" id="{21FC2041-174D-97FA-66E2-E118DDD192F7}"/>
              </a:ext>
            </a:extLst>
          </p:cNvPr>
          <p:cNvSpPr>
            <a:spLocks noGrp="1"/>
          </p:cNvSpPr>
          <p:nvPr>
            <p:custDataLst>
              <p:tags r:id="rId66"/>
            </p:custDataLst>
          </p:nvPr>
        </p:nvSpPr>
        <p:spPr bwMode="gray">
          <a:xfrm>
            <a:off x="3309239" y="49799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38</a:t>
            </a:r>
            <a:endParaRPr lang="ja-JP" altLang="en-US" sz="800" dirty="0">
              <a:sym typeface="+mn-lt"/>
            </a:endParaRPr>
          </a:p>
        </p:txBody>
      </p:sp>
      <p:sp>
        <p:nvSpPr>
          <p:cNvPr id="121" name="テキスト プレースホルダ 9">
            <a:extLst>
              <a:ext uri="{FF2B5EF4-FFF2-40B4-BE49-F238E27FC236}">
                <a16:creationId xmlns:a16="http://schemas.microsoft.com/office/drawing/2014/main" id="{5B973854-4AB1-71B7-73F9-83521FE46734}"/>
              </a:ext>
            </a:extLst>
          </p:cNvPr>
          <p:cNvSpPr>
            <a:spLocks noGrp="1"/>
          </p:cNvSpPr>
          <p:nvPr>
            <p:custDataLst>
              <p:tags r:id="rId67"/>
            </p:custDataLst>
          </p:nvPr>
        </p:nvSpPr>
        <p:spPr bwMode="gray">
          <a:xfrm>
            <a:off x="3629901" y="4959922"/>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a:t>
            </a:r>
            <a:endParaRPr lang="ja-JP" altLang="en-US" sz="800" dirty="0">
              <a:sym typeface="+mn-lt"/>
            </a:endParaRPr>
          </a:p>
        </p:txBody>
      </p:sp>
      <p:sp>
        <p:nvSpPr>
          <p:cNvPr id="122" name="テキスト プレースホルダ 9">
            <a:extLst>
              <a:ext uri="{FF2B5EF4-FFF2-40B4-BE49-F238E27FC236}">
                <a16:creationId xmlns:a16="http://schemas.microsoft.com/office/drawing/2014/main" id="{01ACBA4C-AC8C-E2BF-6A63-484A5412D648}"/>
              </a:ext>
            </a:extLst>
          </p:cNvPr>
          <p:cNvSpPr>
            <a:spLocks noGrp="1"/>
          </p:cNvSpPr>
          <p:nvPr>
            <p:custDataLst>
              <p:tags r:id="rId68"/>
            </p:custDataLst>
          </p:nvPr>
        </p:nvSpPr>
        <p:spPr bwMode="gray">
          <a:xfrm>
            <a:off x="3958791" y="4896294"/>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42</a:t>
            </a:r>
            <a:endParaRPr lang="ja-JP" altLang="en-US" sz="800" dirty="0">
              <a:sym typeface="+mn-lt"/>
            </a:endParaRPr>
          </a:p>
        </p:txBody>
      </p:sp>
      <p:sp>
        <p:nvSpPr>
          <p:cNvPr id="125" name="テキスト プレースホルダ 9">
            <a:extLst>
              <a:ext uri="{FF2B5EF4-FFF2-40B4-BE49-F238E27FC236}">
                <a16:creationId xmlns:a16="http://schemas.microsoft.com/office/drawing/2014/main" id="{2D08B347-DDDC-3A4B-DC75-BA82FB37B6D9}"/>
              </a:ext>
            </a:extLst>
          </p:cNvPr>
          <p:cNvSpPr>
            <a:spLocks noGrp="1"/>
          </p:cNvSpPr>
          <p:nvPr>
            <p:custDataLst>
              <p:tags r:id="rId69"/>
            </p:custDataLst>
          </p:nvPr>
        </p:nvSpPr>
        <p:spPr bwMode="gray">
          <a:xfrm>
            <a:off x="4283664" y="4898171"/>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43</a:t>
            </a:r>
            <a:endParaRPr lang="ja-JP" altLang="en-US" sz="800" dirty="0">
              <a:sym typeface="+mn-lt"/>
            </a:endParaRPr>
          </a:p>
        </p:txBody>
      </p:sp>
      <p:sp>
        <p:nvSpPr>
          <p:cNvPr id="126" name="テキスト プレースホルダ 9">
            <a:extLst>
              <a:ext uri="{FF2B5EF4-FFF2-40B4-BE49-F238E27FC236}">
                <a16:creationId xmlns:a16="http://schemas.microsoft.com/office/drawing/2014/main" id="{C36F42F7-5EC2-E1F7-046E-396E141E97BC}"/>
              </a:ext>
            </a:extLst>
          </p:cNvPr>
          <p:cNvSpPr>
            <a:spLocks noGrp="1"/>
          </p:cNvSpPr>
          <p:nvPr>
            <p:custDataLst>
              <p:tags r:id="rId70"/>
            </p:custDataLst>
          </p:nvPr>
        </p:nvSpPr>
        <p:spPr bwMode="gray">
          <a:xfrm>
            <a:off x="4609617" y="485283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44</a:t>
            </a:r>
            <a:endParaRPr lang="ja-JP" altLang="en-US" sz="800" dirty="0">
              <a:sym typeface="+mn-lt"/>
            </a:endParaRPr>
          </a:p>
        </p:txBody>
      </p:sp>
      <p:sp>
        <p:nvSpPr>
          <p:cNvPr id="129" name="テキスト プレースホルダ 9">
            <a:extLst>
              <a:ext uri="{FF2B5EF4-FFF2-40B4-BE49-F238E27FC236}">
                <a16:creationId xmlns:a16="http://schemas.microsoft.com/office/drawing/2014/main" id="{BB15DD7E-1230-6124-4E43-C08A951416D4}"/>
              </a:ext>
            </a:extLst>
          </p:cNvPr>
          <p:cNvSpPr>
            <a:spLocks noGrp="1"/>
          </p:cNvSpPr>
          <p:nvPr>
            <p:custDataLst>
              <p:tags r:id="rId71"/>
            </p:custDataLst>
          </p:nvPr>
        </p:nvSpPr>
        <p:spPr bwMode="gray">
          <a:xfrm>
            <a:off x="4931508" y="47974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47</a:t>
            </a:r>
            <a:endParaRPr lang="ja-JP" altLang="en-US" sz="800" dirty="0">
              <a:sym typeface="+mn-lt"/>
            </a:endParaRPr>
          </a:p>
        </p:txBody>
      </p:sp>
      <p:sp>
        <p:nvSpPr>
          <p:cNvPr id="130" name="テキスト プレースホルダ 9">
            <a:extLst>
              <a:ext uri="{FF2B5EF4-FFF2-40B4-BE49-F238E27FC236}">
                <a16:creationId xmlns:a16="http://schemas.microsoft.com/office/drawing/2014/main" id="{A5708311-661B-305C-BD9F-5C131FFB56E1}"/>
              </a:ext>
            </a:extLst>
          </p:cNvPr>
          <p:cNvSpPr>
            <a:spLocks noGrp="1"/>
          </p:cNvSpPr>
          <p:nvPr>
            <p:custDataLst>
              <p:tags r:id="rId72"/>
            </p:custDataLst>
          </p:nvPr>
        </p:nvSpPr>
        <p:spPr bwMode="gray">
          <a:xfrm>
            <a:off x="5264522" y="46101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56</a:t>
            </a:r>
            <a:endParaRPr lang="ja-JP" altLang="en-US" sz="800" dirty="0">
              <a:sym typeface="+mn-lt"/>
            </a:endParaRPr>
          </a:p>
        </p:txBody>
      </p:sp>
      <p:sp>
        <p:nvSpPr>
          <p:cNvPr id="131" name="テキスト プレースホルダ 9">
            <a:extLst>
              <a:ext uri="{FF2B5EF4-FFF2-40B4-BE49-F238E27FC236}">
                <a16:creationId xmlns:a16="http://schemas.microsoft.com/office/drawing/2014/main" id="{0F86E0AE-8E3E-2EFF-BA50-0434BA73FC07}"/>
              </a:ext>
            </a:extLst>
          </p:cNvPr>
          <p:cNvSpPr>
            <a:spLocks noGrp="1"/>
          </p:cNvSpPr>
          <p:nvPr>
            <p:custDataLst>
              <p:tags r:id="rId73"/>
            </p:custDataLst>
          </p:nvPr>
        </p:nvSpPr>
        <p:spPr bwMode="gray">
          <a:xfrm>
            <a:off x="5591735" y="458641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57</a:t>
            </a:r>
            <a:endParaRPr lang="ja-JP" altLang="en-US" sz="800" dirty="0">
              <a:sym typeface="+mn-lt"/>
            </a:endParaRPr>
          </a:p>
        </p:txBody>
      </p:sp>
      <p:sp>
        <p:nvSpPr>
          <p:cNvPr id="132" name="テキスト プレースホルダ 9">
            <a:extLst>
              <a:ext uri="{FF2B5EF4-FFF2-40B4-BE49-F238E27FC236}">
                <a16:creationId xmlns:a16="http://schemas.microsoft.com/office/drawing/2014/main" id="{50E9B1D9-66ED-5157-E213-6ABEA1466024}"/>
              </a:ext>
            </a:extLst>
          </p:cNvPr>
          <p:cNvSpPr>
            <a:spLocks noGrp="1"/>
          </p:cNvSpPr>
          <p:nvPr>
            <p:custDataLst>
              <p:tags r:id="rId74"/>
            </p:custDataLst>
          </p:nvPr>
        </p:nvSpPr>
        <p:spPr bwMode="gray">
          <a:xfrm>
            <a:off x="5918948" y="450257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61</a:t>
            </a:r>
            <a:endParaRPr lang="ja-JP" altLang="en-US" sz="800" dirty="0">
              <a:sym typeface="+mn-lt"/>
            </a:endParaRPr>
          </a:p>
        </p:txBody>
      </p:sp>
      <p:sp>
        <p:nvSpPr>
          <p:cNvPr id="136" name="テキスト プレースホルダ 9">
            <a:extLst>
              <a:ext uri="{FF2B5EF4-FFF2-40B4-BE49-F238E27FC236}">
                <a16:creationId xmlns:a16="http://schemas.microsoft.com/office/drawing/2014/main" id="{3BF1ABD1-D9BD-AE6E-61CC-CE3F4FA04CD7}"/>
              </a:ext>
            </a:extLst>
          </p:cNvPr>
          <p:cNvSpPr>
            <a:spLocks noGrp="1"/>
          </p:cNvSpPr>
          <p:nvPr>
            <p:custDataLst>
              <p:tags r:id="rId75"/>
            </p:custDataLst>
          </p:nvPr>
        </p:nvSpPr>
        <p:spPr bwMode="gray">
          <a:xfrm>
            <a:off x="6243769" y="445424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63</a:t>
            </a:r>
            <a:endParaRPr lang="ja-JP" altLang="en-US" sz="800" dirty="0">
              <a:sym typeface="+mn-lt"/>
            </a:endParaRPr>
          </a:p>
        </p:txBody>
      </p:sp>
      <p:sp>
        <p:nvSpPr>
          <p:cNvPr id="137" name="テキスト プレースホルダ 9">
            <a:extLst>
              <a:ext uri="{FF2B5EF4-FFF2-40B4-BE49-F238E27FC236}">
                <a16:creationId xmlns:a16="http://schemas.microsoft.com/office/drawing/2014/main" id="{558449AA-308F-1BB1-C26D-78B7E2E55C93}"/>
              </a:ext>
            </a:extLst>
          </p:cNvPr>
          <p:cNvSpPr>
            <a:spLocks noGrp="1"/>
          </p:cNvSpPr>
          <p:nvPr>
            <p:custDataLst>
              <p:tags r:id="rId76"/>
            </p:custDataLst>
          </p:nvPr>
        </p:nvSpPr>
        <p:spPr bwMode="gray">
          <a:xfrm>
            <a:off x="6569933" y="460664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56</a:t>
            </a:r>
            <a:endParaRPr lang="ja-JP" altLang="en-US" sz="800" dirty="0">
              <a:sym typeface="+mn-lt"/>
            </a:endParaRPr>
          </a:p>
        </p:txBody>
      </p:sp>
      <p:sp>
        <p:nvSpPr>
          <p:cNvPr id="138" name="テキスト プレースホルダ 9">
            <a:extLst>
              <a:ext uri="{FF2B5EF4-FFF2-40B4-BE49-F238E27FC236}">
                <a16:creationId xmlns:a16="http://schemas.microsoft.com/office/drawing/2014/main" id="{D943E212-D32A-DAB6-25E3-452D49956AD6}"/>
              </a:ext>
            </a:extLst>
          </p:cNvPr>
          <p:cNvSpPr>
            <a:spLocks noGrp="1"/>
          </p:cNvSpPr>
          <p:nvPr>
            <p:custDataLst>
              <p:tags r:id="rId77"/>
            </p:custDataLst>
          </p:nvPr>
        </p:nvSpPr>
        <p:spPr bwMode="gray">
          <a:xfrm>
            <a:off x="6890609" y="4565064"/>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58</a:t>
            </a:r>
            <a:endParaRPr lang="ja-JP" altLang="en-US" sz="800" dirty="0">
              <a:sym typeface="+mn-lt"/>
            </a:endParaRPr>
          </a:p>
        </p:txBody>
      </p:sp>
      <p:sp>
        <p:nvSpPr>
          <p:cNvPr id="139" name="テキスト プレースホルダ 9">
            <a:extLst>
              <a:ext uri="{FF2B5EF4-FFF2-40B4-BE49-F238E27FC236}">
                <a16:creationId xmlns:a16="http://schemas.microsoft.com/office/drawing/2014/main" id="{BAF8C389-44D1-A71D-8001-161D2A9E14EF}"/>
              </a:ext>
            </a:extLst>
          </p:cNvPr>
          <p:cNvSpPr>
            <a:spLocks noGrp="1"/>
          </p:cNvSpPr>
          <p:nvPr>
            <p:custDataLst>
              <p:tags r:id="rId78"/>
            </p:custDataLst>
          </p:nvPr>
        </p:nvSpPr>
        <p:spPr bwMode="gray">
          <a:xfrm>
            <a:off x="7220918" y="452890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60</a:t>
            </a:r>
            <a:endParaRPr lang="ja-JP" altLang="en-US" sz="800" dirty="0">
              <a:sym typeface="+mn-lt"/>
            </a:endParaRPr>
          </a:p>
        </p:txBody>
      </p:sp>
      <p:sp>
        <p:nvSpPr>
          <p:cNvPr id="141" name="テキスト プレースホルダ 9">
            <a:extLst>
              <a:ext uri="{FF2B5EF4-FFF2-40B4-BE49-F238E27FC236}">
                <a16:creationId xmlns:a16="http://schemas.microsoft.com/office/drawing/2014/main" id="{F37E6CE5-7C3B-D6F2-3C80-4CF0B71B6B87}"/>
              </a:ext>
            </a:extLst>
          </p:cNvPr>
          <p:cNvSpPr>
            <a:spLocks noGrp="1"/>
          </p:cNvSpPr>
          <p:nvPr>
            <p:custDataLst>
              <p:tags r:id="rId79"/>
            </p:custDataLst>
          </p:nvPr>
        </p:nvSpPr>
        <p:spPr bwMode="gray">
          <a:xfrm>
            <a:off x="7546227" y="4605109"/>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56</a:t>
            </a:r>
            <a:endParaRPr lang="ja-JP" altLang="en-US" sz="800" dirty="0">
              <a:sym typeface="+mn-lt"/>
            </a:endParaRPr>
          </a:p>
        </p:txBody>
      </p:sp>
    </p:spTree>
    <p:extLst>
      <p:ext uri="{BB962C8B-B14F-4D97-AF65-F5344CB8AC3E}">
        <p14:creationId xmlns:p14="http://schemas.microsoft.com/office/powerpoint/2010/main" val="115203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F7A7-431C-4D6B-CD1C-D9A601FF5227}"/>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14D15E0F-EA0F-8CB3-7DA4-C57E91664317}"/>
              </a:ext>
            </a:extLst>
          </p:cNvPr>
          <p:cNvSpPr>
            <a:spLocks noGrp="1"/>
          </p:cNvSpPr>
          <p:nvPr>
            <p:ph type="body" sz="quarter" idx="15"/>
          </p:nvPr>
        </p:nvSpPr>
        <p:spPr>
          <a:xfrm>
            <a:off x="200025" y="548680"/>
            <a:ext cx="9505950" cy="359445"/>
          </a:xfrm>
        </p:spPr>
        <p:txBody>
          <a:bodyPr/>
          <a:lstStyle/>
          <a:p>
            <a:r>
              <a:rPr lang="ja-JP" altLang="en-US" dirty="0"/>
              <a:t>各州における医療機関ごとの医療費支出額 （</a:t>
            </a:r>
            <a:r>
              <a:rPr lang="en-US" altLang="ja-JP" dirty="0"/>
              <a:t>1</a:t>
            </a:r>
            <a:r>
              <a:rPr lang="ja-JP" altLang="en-US" dirty="0"/>
              <a:t>／</a:t>
            </a:r>
            <a:r>
              <a:rPr lang="en-US" altLang="ja-JP" dirty="0"/>
              <a:t>3</a:t>
            </a:r>
            <a:r>
              <a:rPr lang="ja-JP" altLang="en-US" dirty="0"/>
              <a:t>）</a:t>
            </a:r>
            <a:endParaRPr kumimoji="1" lang="ja-JP" altLang="en-US" dirty="0"/>
          </a:p>
        </p:txBody>
      </p:sp>
      <p:sp>
        <p:nvSpPr>
          <p:cNvPr id="6" name="テキスト ボックス 25">
            <a:extLst>
              <a:ext uri="{FF2B5EF4-FFF2-40B4-BE49-F238E27FC236}">
                <a16:creationId xmlns:a16="http://schemas.microsoft.com/office/drawing/2014/main" id="{94AE99B8-EEE2-518A-BE10-24A066A17DDD}"/>
              </a:ext>
            </a:extLst>
          </p:cNvPr>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各州において、年間の入院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件当たりの平均医療費（自己負担）は以下の通り公共、民間、チャリティー・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の医療機関それぞれにおいて全で違いがみられる。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州によっては都心部と農村部でも医療費支出が異なっている。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以下のグラフは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年における各州の入院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件当たりの平均医療費（病院の種別ごと）を示しており、上段は都市部、下段は農村部の医療費を示している。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A1D75A57-6920-A47D-8AEB-47F52CFFDA3E}"/>
              </a:ext>
            </a:extLst>
          </p:cNvPr>
          <p:cNvSpPr txBox="1"/>
          <p:nvPr/>
        </p:nvSpPr>
        <p:spPr>
          <a:xfrm>
            <a:off x="8841432" y="2265355"/>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9" name="Chart 8">
            <a:extLst>
              <a:ext uri="{FF2B5EF4-FFF2-40B4-BE49-F238E27FC236}">
                <a16:creationId xmlns:a16="http://schemas.microsoft.com/office/drawing/2014/main" id="{1926D9F2-BB4C-A71C-88AE-781A0F375AF7}"/>
              </a:ext>
            </a:extLst>
          </p:cNvPr>
          <p:cNvGraphicFramePr>
            <a:graphicFrameLocks/>
          </p:cNvGraphicFramePr>
          <p:nvPr/>
        </p:nvGraphicFramePr>
        <p:xfrm>
          <a:off x="200026" y="2420888"/>
          <a:ext cx="9505950" cy="4307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68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28D9-AE38-176E-141A-CC268BAD4D2C}"/>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7" name="TextBox 6">
            <a:extLst>
              <a:ext uri="{FF2B5EF4-FFF2-40B4-BE49-F238E27FC236}">
                <a16:creationId xmlns:a16="http://schemas.microsoft.com/office/drawing/2014/main" id="{A3324D2E-4F93-7277-AD7D-44147F20DA5A}"/>
              </a:ext>
            </a:extLst>
          </p:cNvPr>
          <p:cNvSpPr txBox="1"/>
          <p:nvPr/>
        </p:nvSpPr>
        <p:spPr>
          <a:xfrm>
            <a:off x="8918227" y="1010122"/>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8" name="Chart 7">
            <a:extLst>
              <a:ext uri="{FF2B5EF4-FFF2-40B4-BE49-F238E27FC236}">
                <a16:creationId xmlns:a16="http://schemas.microsoft.com/office/drawing/2014/main" id="{C8210CCE-1784-7952-2CFA-7EDD1D8E5335}"/>
              </a:ext>
            </a:extLst>
          </p:cNvPr>
          <p:cNvGraphicFramePr>
            <a:graphicFrameLocks/>
          </p:cNvGraphicFramePr>
          <p:nvPr/>
        </p:nvGraphicFramePr>
        <p:xfrm>
          <a:off x="200025" y="1125538"/>
          <a:ext cx="9505501" cy="561583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a:extLst>
              <a:ext uri="{FF2B5EF4-FFF2-40B4-BE49-F238E27FC236}">
                <a16:creationId xmlns:a16="http://schemas.microsoft.com/office/drawing/2014/main" id="{7A4CB48F-F7BA-7BB8-C1E0-CF63BFBD954B}"/>
              </a:ext>
            </a:extLst>
          </p:cNvPr>
          <p:cNvSpPr>
            <a:spLocks noGrp="1"/>
          </p:cNvSpPr>
          <p:nvPr>
            <p:ph type="body" sz="quarter" idx="15"/>
          </p:nvPr>
        </p:nvSpPr>
        <p:spPr>
          <a:xfrm>
            <a:off x="200025" y="549275"/>
            <a:ext cx="9505950" cy="358775"/>
          </a:xfrm>
        </p:spPr>
        <p:txBody>
          <a:bodyPr/>
          <a:lstStyle/>
          <a:p>
            <a:r>
              <a:rPr lang="ja-JP" altLang="en-US" dirty="0"/>
              <a:t>各州における医療機関ごとの医療費支出額 （</a:t>
            </a:r>
            <a:r>
              <a:rPr lang="en-US" altLang="ja-JP" dirty="0"/>
              <a:t>2</a:t>
            </a:r>
            <a:r>
              <a:rPr lang="ja-JP" altLang="en-US" dirty="0"/>
              <a:t>／</a:t>
            </a:r>
            <a:r>
              <a:rPr lang="en-US" altLang="ja-JP" dirty="0"/>
              <a:t>3</a:t>
            </a:r>
            <a:r>
              <a:rPr lang="ja-JP" altLang="en-US" dirty="0"/>
              <a:t>）</a:t>
            </a:r>
            <a:endParaRPr kumimoji="1" lang="ja-JP" altLang="en-US" dirty="0"/>
          </a:p>
        </p:txBody>
      </p:sp>
    </p:spTree>
    <p:extLst>
      <p:ext uri="{BB962C8B-B14F-4D97-AF65-F5344CB8AC3E}">
        <p14:creationId xmlns:p14="http://schemas.microsoft.com/office/powerpoint/2010/main" val="43469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28D9-AE38-176E-141A-CC268BAD4D2C}"/>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7" name="TextBox 6">
            <a:extLst>
              <a:ext uri="{FF2B5EF4-FFF2-40B4-BE49-F238E27FC236}">
                <a16:creationId xmlns:a16="http://schemas.microsoft.com/office/drawing/2014/main" id="{A3324D2E-4F93-7277-AD7D-44147F20DA5A}"/>
              </a:ext>
            </a:extLst>
          </p:cNvPr>
          <p:cNvSpPr txBox="1"/>
          <p:nvPr/>
        </p:nvSpPr>
        <p:spPr>
          <a:xfrm>
            <a:off x="8874757" y="1010122"/>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8" name="Chart 7">
            <a:extLst>
              <a:ext uri="{FF2B5EF4-FFF2-40B4-BE49-F238E27FC236}">
                <a16:creationId xmlns:a16="http://schemas.microsoft.com/office/drawing/2014/main" id="{D32CDA05-A533-876F-C0AA-A173D4F10345}"/>
              </a:ext>
            </a:extLst>
          </p:cNvPr>
          <p:cNvGraphicFramePr>
            <a:graphicFrameLocks/>
          </p:cNvGraphicFramePr>
          <p:nvPr/>
        </p:nvGraphicFramePr>
        <p:xfrm>
          <a:off x="199576" y="1125537"/>
          <a:ext cx="9505950" cy="55439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a:extLst>
              <a:ext uri="{FF2B5EF4-FFF2-40B4-BE49-F238E27FC236}">
                <a16:creationId xmlns:a16="http://schemas.microsoft.com/office/drawing/2014/main" id="{72EA83A4-8A96-E64B-1D39-DE8060B966A5}"/>
              </a:ext>
            </a:extLst>
          </p:cNvPr>
          <p:cNvSpPr>
            <a:spLocks noGrp="1"/>
          </p:cNvSpPr>
          <p:nvPr>
            <p:ph type="body" sz="quarter" idx="15"/>
          </p:nvPr>
        </p:nvSpPr>
        <p:spPr>
          <a:xfrm>
            <a:off x="200025" y="549275"/>
            <a:ext cx="9505950" cy="358775"/>
          </a:xfrm>
        </p:spPr>
        <p:txBody>
          <a:bodyPr/>
          <a:lstStyle/>
          <a:p>
            <a:r>
              <a:rPr lang="ja-JP" altLang="en-US" dirty="0"/>
              <a:t>各州における医療機関ごとの医療費支出額 （</a:t>
            </a:r>
            <a:r>
              <a:rPr lang="en-US" altLang="ja-JP" dirty="0"/>
              <a:t>3</a:t>
            </a:r>
            <a:r>
              <a:rPr lang="ja-JP" altLang="en-US" dirty="0"/>
              <a:t>／</a:t>
            </a:r>
            <a:r>
              <a:rPr lang="en-US" altLang="ja-JP" dirty="0"/>
              <a:t>3</a:t>
            </a:r>
            <a:r>
              <a:rPr lang="ja-JP" altLang="en-US" dirty="0"/>
              <a:t>）</a:t>
            </a:r>
            <a:endParaRPr kumimoji="1" lang="ja-JP" altLang="en-US" dirty="0"/>
          </a:p>
        </p:txBody>
      </p:sp>
    </p:spTree>
    <p:extLst>
      <p:ext uri="{BB962C8B-B14F-4D97-AF65-F5344CB8AC3E}">
        <p14:creationId xmlns:p14="http://schemas.microsoft.com/office/powerpoint/2010/main" val="253254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オブジェクト 2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4" name="オブジェクト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1">
            <a:extLst>
              <a:ext uri="{FF2B5EF4-FFF2-40B4-BE49-F238E27FC236}">
                <a16:creationId xmlns:a16="http://schemas.microsoft.com/office/drawing/2014/main" id="{19A44B3B-5FA9-4C15-930E-243F24D2D19F}"/>
              </a:ext>
            </a:extLst>
          </p:cNvPr>
          <p:cNvGraphicFramePr>
            <a:graphicFrameLocks noGrp="1"/>
          </p:cNvGraphicFramePr>
          <p:nvPr>
            <p:extLst>
              <p:ext uri="{D42A27DB-BD31-4B8C-83A1-F6EECF244321}">
                <p14:modId xmlns:p14="http://schemas.microsoft.com/office/powerpoint/2010/main" val="2287306222"/>
              </p:ext>
            </p:extLst>
          </p:nvPr>
        </p:nvGraphicFramePr>
        <p:xfrm>
          <a:off x="200025" y="4020590"/>
          <a:ext cx="4500000" cy="302213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290181810"/>
                    </a:ext>
                  </a:extLst>
                </a:gridCol>
                <a:gridCol w="216000">
                  <a:extLst>
                    <a:ext uri="{9D8B030D-6E8A-4147-A177-3AD203B41FA5}">
                      <a16:colId xmlns:a16="http://schemas.microsoft.com/office/drawing/2014/main" val="2071911285"/>
                    </a:ext>
                  </a:extLst>
                </a:gridCol>
                <a:gridCol w="3492000">
                  <a:extLst>
                    <a:ext uri="{9D8B030D-6E8A-4147-A177-3AD203B41FA5}">
                      <a16:colId xmlns:a16="http://schemas.microsoft.com/office/drawing/2014/main" val="1723406067"/>
                    </a:ext>
                  </a:extLst>
                </a:gridCol>
                <a:gridCol w="288000">
                  <a:extLst>
                    <a:ext uri="{9D8B030D-6E8A-4147-A177-3AD203B41FA5}">
                      <a16:colId xmlns:a16="http://schemas.microsoft.com/office/drawing/2014/main" val="2825225140"/>
                    </a:ext>
                  </a:extLst>
                </a:gridCol>
                <a:gridCol w="288000">
                  <a:extLst>
                    <a:ext uri="{9D8B030D-6E8A-4147-A177-3AD203B41FA5}">
                      <a16:colId xmlns:a16="http://schemas.microsoft.com/office/drawing/2014/main" val="2908991100"/>
                    </a:ext>
                  </a:extLst>
                </a:gridCol>
              </a:tblGrid>
              <a:tr h="228085">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975698"/>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474153"/>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9861463"/>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42161"/>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各州における医療機関ごとの医療費支出額</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021733"/>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416437"/>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747604"/>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306074"/>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973792"/>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0461160"/>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086770"/>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各州における医療機関構造（公的医療機関）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289153"/>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557287"/>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5723316"/>
                  </a:ext>
                </a:extLst>
              </a:tr>
              <a:tr h="199575">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931148"/>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677126725"/>
              </p:ext>
            </p:extLst>
          </p:nvPr>
        </p:nvGraphicFramePr>
        <p:xfrm>
          <a:off x="200025" y="1152000"/>
          <a:ext cx="4500000" cy="273836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基本情報</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latin typeface="+mn-lt"/>
                          <a:ea typeface="+mj-ea"/>
                        </a:rPr>
                        <a:t>経済</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latin typeface="+mn-lt"/>
                          <a:ea typeface="+mj-ea"/>
                        </a:rPr>
                        <a:t>人口動態、および人口成長率・年齢別人口構成</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mn-lt"/>
                          <a:ea typeface="+mj-ea"/>
                        </a:rPr>
                        <a:t>インフレ率・為替レート</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規制</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会社法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経済特区</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819990042"/>
              </p:ext>
            </p:extLst>
          </p:nvPr>
        </p:nvGraphicFramePr>
        <p:xfrm>
          <a:off x="5205600" y="1152000"/>
          <a:ext cx="4500000" cy="53795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各州における伝統医学医療機関</a:t>
                      </a:r>
                      <a:endParaRPr lang="en-US" altLang="ja-JP"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183274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医療従事者</a:t>
                      </a: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06089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現地の臨床工学技士や理学療法士などの資格の有無</a:t>
                      </a: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014626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chemeClr val="tx1"/>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846931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solidFill>
                            <a:schemeClr val="tx1"/>
                          </a:solidFill>
                          <a:latin typeface="+mn-lt"/>
                          <a:ea typeface="+mj-ea"/>
                        </a:rPr>
                        <a:t>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chemeClr val="tx1"/>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公的保険制度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民間保険制度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58285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インドにおける保険制度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299800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保険</a:t>
                      </a:r>
                      <a:r>
                        <a:rPr lang="ja-JP" altLang="en-US" sz="1000" dirty="0">
                          <a:solidFill>
                            <a:schemeClr val="tx1"/>
                          </a:solidFill>
                        </a:rPr>
                        <a:t>会社</a:t>
                      </a:r>
                      <a:endParaRPr lang="ja-JP" altLang="en-US" sz="1050" dirty="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1963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インドにおける医療関連促進制度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90475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保険に関する制度・行政体制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9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医薬品規制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altLang="ja-JP" sz="1050" dirty="0">
                          <a:solidFill>
                            <a:schemeClr val="tx1"/>
                          </a:solidFill>
                        </a:rPr>
                        <a:t>FDI</a:t>
                      </a:r>
                      <a:r>
                        <a:rPr lang="ja-JP" altLang="en-US" sz="1050" dirty="0">
                          <a:solidFill>
                            <a:schemeClr val="tx1"/>
                          </a:solidFill>
                        </a:rPr>
                        <a:t>規制緩和</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臨床試験に関する制度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医療機器を輸出する際のステップ</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医療機器を輸出する際の留意点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輸入側の手続き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医療機器のラベリング</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医療機器への関税</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中古の医療機器に対する規制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endParaRPr lang="en-US" altLang="ja-JP" sz="1050" dirty="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53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642507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医療現場で使用される言語に関する情報</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30045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ライセンス・教育水準</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医師の社会的地位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269716">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医学会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7" name="Straight Connector 6">
            <a:extLst>
              <a:ext uri="{FF2B5EF4-FFF2-40B4-BE49-F238E27FC236}">
                <a16:creationId xmlns:a16="http://schemas.microsoft.com/office/drawing/2014/main" id="{AF29910E-C548-4FF9-B4D7-727786F0A2D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24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9116837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sp>
        <p:nvSpPr>
          <p:cNvPr id="26" name="テキスト ボックス 25"/>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年には死亡要因の半分強を占めていた「感染症」が、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83604"/>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88150" y="2471478"/>
            <a:ext cx="847725"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2019</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6" name="右矢印 35"/>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2" name="Chart 41">
            <a:extLst>
              <a:ext uri="{FF2B5EF4-FFF2-40B4-BE49-F238E27FC236}">
                <a16:creationId xmlns:a16="http://schemas.microsoft.com/office/drawing/2014/main" id="{1B6FC809-F796-417B-81FD-4FACF36A51A4}"/>
              </a:ext>
            </a:extLst>
          </p:cNvPr>
          <p:cNvGraphicFramePr/>
          <p:nvPr>
            <p:custDataLst>
              <p:tags r:id="rId3"/>
            </p:custDataLst>
            <p:extLst>
              <p:ext uri="{D42A27DB-BD31-4B8C-83A1-F6EECF244321}">
                <p14:modId xmlns:p14="http://schemas.microsoft.com/office/powerpoint/2010/main" val="3967241493"/>
              </p:ext>
            </p:extLst>
          </p:nvPr>
        </p:nvGraphicFramePr>
        <p:xfrm>
          <a:off x="368300" y="309245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18" name="テキスト プレースホルダ 9"/>
          <p:cNvSpPr>
            <a:spLocks noGrp="1"/>
          </p:cNvSpPr>
          <p:nvPr>
            <p:custDataLst>
              <p:tags r:id="rId4"/>
            </p:custDataLst>
          </p:nvPr>
        </p:nvSpPr>
        <p:spPr bwMode="gray">
          <a:xfrm>
            <a:off x="1762125" y="3300413"/>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EDB310-DF0A-4705-8BE4-58C2D61D95AF}" type="datetime'''''''''''''8.''''9%'''''''''''''''''''''''''''''''">
              <a:rPr lang="ja-JP" altLang="en-US" smtClean="0"/>
              <a:pPr marL="0" indent="0" algn="ctr">
                <a:spcBef>
                  <a:spcPct val="0"/>
                </a:spcBef>
                <a:buNone/>
              </a:pPr>
              <a:t>8.9%</a:t>
            </a:fld>
            <a:endParaRPr kumimoji="0" lang="ja-JP" altLang="en-US" dirty="0">
              <a:sym typeface="+mn-lt"/>
            </a:endParaRPr>
          </a:p>
        </p:txBody>
      </p:sp>
      <p:sp>
        <p:nvSpPr>
          <p:cNvPr id="13" name="Rectangle 12"/>
          <p:cNvSpPr/>
          <p:nvPr>
            <p:custDataLst>
              <p:tags r:id="rId5"/>
            </p:custDataLst>
          </p:nvPr>
        </p:nvSpPr>
        <p:spPr bwMode="gray">
          <a:xfrm>
            <a:off x="2711451"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551021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7"/>
            </p:custDataLst>
          </p:nvPr>
        </p:nvSpPr>
        <p:spPr bwMode="gray">
          <a:xfrm>
            <a:off x="446246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3048001"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9"/>
            </p:custDataLst>
          </p:nvPr>
        </p:nvSpPr>
        <p:spPr bwMode="auto">
          <a:xfrm>
            <a:off x="47990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0"/>
            </p:custDataLst>
          </p:nvPr>
        </p:nvSpPr>
        <p:spPr bwMode="auto">
          <a:xfrm>
            <a:off x="58467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3" name="Chart 42">
            <a:extLst>
              <a:ext uri="{FF2B5EF4-FFF2-40B4-BE49-F238E27FC236}">
                <a16:creationId xmlns:a16="http://schemas.microsoft.com/office/drawing/2014/main" id="{F5A40F36-7CF7-4100-861D-B92654A3E1DE}"/>
              </a:ext>
            </a:extLst>
          </p:cNvPr>
          <p:cNvGraphicFramePr/>
          <p:nvPr>
            <p:custDataLst>
              <p:tags r:id="rId11"/>
            </p:custDataLst>
            <p:extLst>
              <p:ext uri="{D42A27DB-BD31-4B8C-83A1-F6EECF244321}">
                <p14:modId xmlns:p14="http://schemas.microsoft.com/office/powerpoint/2010/main" val="1457762437"/>
              </p:ext>
            </p:extLst>
          </p:nvPr>
        </p:nvGraphicFramePr>
        <p:xfrm>
          <a:off x="5292725" y="3090863"/>
          <a:ext cx="3784600" cy="2327275"/>
        </p:xfrm>
        <a:graphic>
          <a:graphicData uri="http://schemas.openxmlformats.org/drawingml/2006/chart">
            <c:chart xmlns:c="http://schemas.openxmlformats.org/drawingml/2006/chart" xmlns:r="http://schemas.openxmlformats.org/officeDocument/2006/relationships" r:id="rId17"/>
          </a:graphicData>
        </a:graphic>
      </p:graphicFrame>
      <p:sp>
        <p:nvSpPr>
          <p:cNvPr id="40" name="テキスト プレースホルダ 9">
            <a:extLst>
              <a:ext uri="{FF2B5EF4-FFF2-40B4-BE49-F238E27FC236}">
                <a16:creationId xmlns:a16="http://schemas.microsoft.com/office/drawing/2014/main" id="{932A566F-F978-4925-A52B-AC13494A15AA}"/>
              </a:ext>
            </a:extLst>
          </p:cNvPr>
          <p:cNvSpPr>
            <a:spLocks noGrp="1"/>
          </p:cNvSpPr>
          <p:nvPr>
            <p:custDataLst>
              <p:tags r:id="rId12"/>
            </p:custDataLst>
          </p:nvPr>
        </p:nvSpPr>
        <p:spPr bwMode="gray">
          <a:xfrm>
            <a:off x="6610350" y="3341689"/>
            <a:ext cx="633413"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1514B0-6DE6-4117-A0EB-F720979395AB}" type="datetime'''1''''0''''''.1''''%'''''''''''''''''''''''''''''''">
              <a:rPr lang="en-US" altLang="en-US" smtClean="0">
                <a:effectLst/>
                <a:sym typeface="+mn-lt"/>
              </a:rPr>
              <a:pPr marL="0" indent="0" algn="ctr">
                <a:spcBef>
                  <a:spcPct val="0"/>
                </a:spcBef>
                <a:buNone/>
              </a:pPr>
              <a:t>10.1%</a:t>
            </a:fld>
            <a:endParaRPr lang="ja-JP" altLang="en-US" dirty="0">
              <a:sym typeface="+mn-lt"/>
            </a:endParaRPr>
          </a:p>
        </p:txBody>
      </p:sp>
      <p:sp>
        <p:nvSpPr>
          <p:cNvPr id="38" name="テキスト ボックス 115"/>
          <p:cNvSpPr txBox="1"/>
          <p:nvPr/>
        </p:nvSpPr>
        <p:spPr>
          <a:xfrm>
            <a:off x="200472" y="653122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7064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4147620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123" name="Chart 122">
            <a:extLst>
              <a:ext uri="{FF2B5EF4-FFF2-40B4-BE49-F238E27FC236}">
                <a16:creationId xmlns:a16="http://schemas.microsoft.com/office/drawing/2014/main" id="{FEC241A6-F4CC-4A68-9F17-93D6D931645D}"/>
              </a:ext>
            </a:extLst>
          </p:cNvPr>
          <p:cNvGraphicFramePr/>
          <p:nvPr>
            <p:custDataLst>
              <p:tags r:id="rId3"/>
            </p:custDataLst>
            <p:extLst>
              <p:ext uri="{D42A27DB-BD31-4B8C-83A1-F6EECF244321}">
                <p14:modId xmlns:p14="http://schemas.microsoft.com/office/powerpoint/2010/main" val="91083728"/>
              </p:ext>
            </p:extLst>
          </p:nvPr>
        </p:nvGraphicFramePr>
        <p:xfrm>
          <a:off x="206375" y="4621213"/>
          <a:ext cx="9671050" cy="1657350"/>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38" name="Group 37">
            <a:extLst>
              <a:ext uri="{FF2B5EF4-FFF2-40B4-BE49-F238E27FC236}">
                <a16:creationId xmlns:a16="http://schemas.microsoft.com/office/drawing/2014/main" id="{9CE6BC10-7438-47A0-9BB6-CDE3C3D6CB31}"/>
              </a:ext>
            </a:extLst>
          </p:cNvPr>
          <p:cNvGrpSpPr/>
          <p:nvPr/>
        </p:nvGrpSpPr>
        <p:grpSpPr>
          <a:xfrm>
            <a:off x="200025" y="2205852"/>
            <a:ext cx="9505950" cy="288032"/>
            <a:chOff x="215409" y="2301386"/>
            <a:chExt cx="9418108" cy="288032"/>
          </a:xfrm>
        </p:grpSpPr>
        <p:cxnSp>
          <p:nvCxnSpPr>
            <p:cNvPr id="76" name="直線コネクタ 75"/>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118140" y="3846154"/>
            <a:ext cx="434082" cy="207749"/>
          </a:xfrm>
          <a:prstGeom prst="rect">
            <a:avLst/>
          </a:prstGeom>
          <a:noFill/>
        </p:spPr>
        <p:txBody>
          <a:bodyPr wrap="square" rtlCol="0">
            <a:spAutoFit/>
          </a:bodyPr>
          <a:lstStyle/>
          <a:p>
            <a:r>
              <a:rPr kumimoji="1" lang="en-US" altLang="ja-JP" sz="750" b="1" dirty="0">
                <a:latin typeface="+mj-lt"/>
                <a:ea typeface="ＭＳ Ｐゴシック" panose="020B0600070205080204" pitchFamily="50" charset="-128"/>
                <a:cs typeface="Arial" panose="020B0604020202020204" pitchFamily="34" charset="0"/>
              </a:rPr>
              <a:t>2019</a:t>
            </a:r>
            <a:endParaRPr kumimoji="1" lang="ja-JP" altLang="en-US" sz="750" b="1"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118140" y="5254625"/>
            <a:ext cx="648072" cy="207963"/>
          </a:xfrm>
          <a:prstGeom prst="rect">
            <a:avLst/>
          </a:prstGeom>
          <a:noFill/>
        </p:spPr>
        <p:txBody>
          <a:bodyPr wrap="square" rtlCol="0">
            <a:spAutoFit/>
          </a:bodyPr>
          <a:lstStyle/>
          <a:p>
            <a:r>
              <a:rPr kumimoji="1" lang="en-US" altLang="ja-JP" sz="750" b="1"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50"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7" name="Chart 66">
            <a:extLst>
              <a:ext uri="{FF2B5EF4-FFF2-40B4-BE49-F238E27FC236}">
                <a16:creationId xmlns:a16="http://schemas.microsoft.com/office/drawing/2014/main" id="{FE73FDA7-4196-49A1-9B4D-DD73B22E905A}"/>
              </a:ext>
            </a:extLst>
          </p:cNvPr>
          <p:cNvGraphicFramePr/>
          <p:nvPr>
            <p:custDataLst>
              <p:tags r:id="rId4"/>
            </p:custDataLst>
            <p:extLst>
              <p:ext uri="{D42A27DB-BD31-4B8C-83A1-F6EECF244321}">
                <p14:modId xmlns:p14="http://schemas.microsoft.com/office/powerpoint/2010/main" val="3469498493"/>
              </p:ext>
            </p:extLst>
          </p:nvPr>
        </p:nvGraphicFramePr>
        <p:xfrm>
          <a:off x="407988" y="3271838"/>
          <a:ext cx="9267825" cy="1319212"/>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202271" y="2554912"/>
            <a:ext cx="1163545" cy="648528"/>
            <a:chOff x="-1179690" y="716065"/>
            <a:chExt cx="1163545"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025" y="653404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17314" y="1093093"/>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年にかけては、「呼吸器感染症・結核」等の「感染症」の割合が減少し、「心血管疾患」や「慢性呼吸器病」、「新生物」等の「非感染性疾患」の割合が増加している。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位の全てが「非感染性疾患」であり、全体の約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1533790" y="3888473"/>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91" name="テキスト ボックス 90"/>
          <p:cNvSpPr txBox="1"/>
          <p:nvPr/>
        </p:nvSpPr>
        <p:spPr>
          <a:xfrm>
            <a:off x="835156" y="5304797"/>
            <a:ext cx="480901" cy="1158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8" name="テキスト ボックス 137"/>
          <p:cNvSpPr txBox="1"/>
          <p:nvPr/>
        </p:nvSpPr>
        <p:spPr>
          <a:xfrm>
            <a:off x="3259340" y="3888473"/>
            <a:ext cx="57708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慢性呼吸器病</a:t>
            </a:r>
          </a:p>
        </p:txBody>
      </p:sp>
      <p:sp>
        <p:nvSpPr>
          <p:cNvPr id="112" name="テキスト ボックス 111"/>
          <p:cNvSpPr txBox="1"/>
          <p:nvPr/>
        </p:nvSpPr>
        <p:spPr>
          <a:xfrm>
            <a:off x="2051074" y="5305033"/>
            <a:ext cx="57708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9" name="テキスト ボックス 78"/>
          <p:cNvSpPr txBox="1"/>
          <p:nvPr/>
        </p:nvSpPr>
        <p:spPr>
          <a:xfrm>
            <a:off x="4404275" y="3888473"/>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6" name="テキスト ボックス 55"/>
          <p:cNvSpPr txBox="1"/>
          <p:nvPr/>
        </p:nvSpPr>
        <p:spPr>
          <a:xfrm>
            <a:off x="2888973" y="5305591"/>
            <a:ext cx="288541" cy="11430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6817583" y="5203197"/>
            <a:ext cx="893367" cy="319088"/>
          </a:xfrm>
          <a:prstGeom prst="rect">
            <a:avLst/>
          </a:prstGeom>
          <a:noFill/>
        </p:spPr>
        <p:txBody>
          <a:bodyPr wrap="square" rtlCol="0" anchor="ctr">
            <a:spAutoFit/>
          </a:bodyPr>
          <a:lstStyle/>
          <a:p>
            <a:pPr algn="ctr"/>
            <a:r>
              <a:rPr lang="ja-JP" altLang="en-US" sz="735" dirty="0">
                <a:latin typeface="Arial" panose="020B0604020202020204" pitchFamily="34" charset="0"/>
                <a:ea typeface="ＭＳ Ｐゴシック" panose="020B0600070205080204" pitchFamily="50" charset="-128"/>
                <a:cs typeface="Arial" panose="020B0604020202020204" pitchFamily="34" charset="0"/>
              </a:rPr>
              <a:t>妊産婦・新生児</a:t>
            </a:r>
            <a:endParaRPr lang="en-US" altLang="ja-JP" sz="735"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735" dirty="0">
                <a:latin typeface="Arial" panose="020B0604020202020204" pitchFamily="34" charset="0"/>
                <a:ea typeface="ＭＳ Ｐゴシック" panose="020B0600070205080204" pitchFamily="50" charset="-128"/>
                <a:cs typeface="Arial" panose="020B0604020202020204" pitchFamily="34" charset="0"/>
              </a:rPr>
              <a:t>の障害</a:t>
            </a:r>
          </a:p>
        </p:txBody>
      </p:sp>
      <p:sp>
        <p:nvSpPr>
          <p:cNvPr id="61" name="テキスト ボックス 60"/>
          <p:cNvSpPr txBox="1"/>
          <p:nvPr/>
        </p:nvSpPr>
        <p:spPr>
          <a:xfrm>
            <a:off x="7831542" y="3716593"/>
            <a:ext cx="568656" cy="461665"/>
          </a:xfrm>
          <a:prstGeom prst="rect">
            <a:avLst/>
          </a:prstGeom>
          <a:noFill/>
          <a:ln w="3175">
            <a:noFill/>
          </a:ln>
        </p:spPr>
        <p:txBody>
          <a:bodyPr wrap="square" rtlCol="0">
            <a:sp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妊産婦・新生児</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の障害</a:t>
            </a:r>
          </a:p>
        </p:txBody>
      </p:sp>
      <p:sp>
        <p:nvSpPr>
          <p:cNvPr id="116" name="テキスト ボックス 115"/>
          <p:cNvSpPr txBox="1"/>
          <p:nvPr/>
        </p:nvSpPr>
        <p:spPr>
          <a:xfrm>
            <a:off x="7326229" y="3888473"/>
            <a:ext cx="48090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p>
        </p:txBody>
      </p:sp>
      <p:sp>
        <p:nvSpPr>
          <p:cNvPr id="62" name="テキスト ボックス 61"/>
          <p:cNvSpPr txBox="1"/>
          <p:nvPr/>
        </p:nvSpPr>
        <p:spPr>
          <a:xfrm>
            <a:off x="5889388" y="5305033"/>
            <a:ext cx="480902"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腸管感染症</a:t>
            </a:r>
          </a:p>
        </p:txBody>
      </p:sp>
      <p:sp>
        <p:nvSpPr>
          <p:cNvPr id="177" name="テキスト ボックス 176"/>
          <p:cNvSpPr txBox="1"/>
          <p:nvPr/>
        </p:nvSpPr>
        <p:spPr>
          <a:xfrm>
            <a:off x="4500591" y="5247647"/>
            <a:ext cx="577081"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63" name="テキスト ボックス 62"/>
          <p:cNvSpPr txBox="1"/>
          <p:nvPr/>
        </p:nvSpPr>
        <p:spPr>
          <a:xfrm>
            <a:off x="6526658" y="3830765"/>
            <a:ext cx="57708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51" name="正方形/長方形 150"/>
          <p:cNvSpPr/>
          <p:nvPr/>
        </p:nvSpPr>
        <p:spPr>
          <a:xfrm>
            <a:off x="7820526" y="5201610"/>
            <a:ext cx="561371" cy="322263"/>
          </a:xfrm>
          <a:prstGeom prst="rect">
            <a:avLst/>
          </a:prstGeom>
        </p:spPr>
        <p:txBody>
          <a:bodyPr wrap="none" anchor="ctr">
            <a:spAutoFit/>
          </a:bodyPr>
          <a:lstStyle/>
          <a:p>
            <a:pPr algn="ctr"/>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750" dirty="0">
                <a:latin typeface="Arial" panose="020B0604020202020204" pitchFamily="34" charset="0"/>
                <a:ea typeface="ＭＳ Ｐゴシック" panose="020B0600070205080204" pitchFamily="50" charset="-128"/>
                <a:cs typeface="Arial" panose="020B0604020202020204" pitchFamily="34" charset="0"/>
              </a:rPr>
              <a:t>感染症</a:t>
            </a:r>
            <a:endParaRPr lang="zh-TW" altLang="en-US" sz="7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左中かっこ 179"/>
          <p:cNvSpPr>
            <a:spLocks/>
          </p:cNvSpPr>
          <p:nvPr/>
        </p:nvSpPr>
        <p:spPr>
          <a:xfrm rot="5400000">
            <a:off x="8502534" y="3499422"/>
            <a:ext cx="65306" cy="35773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cxnSp>
        <p:nvCxnSpPr>
          <p:cNvPr id="109" name="直線コネクタ 108"/>
          <p:cNvCxnSpPr>
            <a:cxnSpLocks/>
            <a:stCxn id="100" idx="2"/>
            <a:endCxn id="180" idx="1"/>
          </p:cNvCxnSpPr>
          <p:nvPr/>
        </p:nvCxnSpPr>
        <p:spPr>
          <a:xfrm>
            <a:off x="8535187" y="3423601"/>
            <a:ext cx="0" cy="2220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8687512" y="3784599"/>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37" name="テキスト ボックス 136"/>
          <p:cNvSpPr txBox="1"/>
          <p:nvPr/>
        </p:nvSpPr>
        <p:spPr>
          <a:xfrm>
            <a:off x="4912317" y="3830765"/>
            <a:ext cx="67127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糖尿病、</a:t>
            </a:r>
            <a:endParaRPr lang="en-US" altLang="ja-JP" b="0" dirty="0">
              <a:solidFill>
                <a:schemeClr val="bg1"/>
              </a:solidFill>
            </a:endParaRPr>
          </a:p>
          <a:p>
            <a:r>
              <a:rPr lang="ja-JP" altLang="en-US" b="0" dirty="0">
                <a:solidFill>
                  <a:schemeClr val="bg1"/>
                </a:solidFill>
              </a:rPr>
              <a:t>腎臓疾患</a:t>
            </a:r>
          </a:p>
        </p:txBody>
      </p:sp>
      <p:sp>
        <p:nvSpPr>
          <p:cNvPr id="71" name="テキスト ボックス 70"/>
          <p:cNvSpPr txBox="1"/>
          <p:nvPr/>
        </p:nvSpPr>
        <p:spPr>
          <a:xfrm>
            <a:off x="3259747" y="5246854"/>
            <a:ext cx="288541" cy="2317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72" name="テキスト ボックス 71"/>
          <p:cNvSpPr txBox="1"/>
          <p:nvPr/>
        </p:nvSpPr>
        <p:spPr>
          <a:xfrm>
            <a:off x="5576651" y="383076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18" name="左中かっこ 117"/>
          <p:cNvSpPr>
            <a:spLocks/>
          </p:cNvSpPr>
          <p:nvPr/>
        </p:nvSpPr>
        <p:spPr>
          <a:xfrm rot="5400000">
            <a:off x="6129402" y="3463606"/>
            <a:ext cx="65306" cy="42936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a:spLocks/>
          </p:cNvSpPr>
          <p:nvPr/>
        </p:nvSpPr>
        <p:spPr>
          <a:xfrm>
            <a:off x="5254661" y="2869603"/>
            <a:ext cx="1814788" cy="553998"/>
          </a:xfrm>
          <a:prstGeom prst="rect">
            <a:avLst/>
          </a:prstGeom>
          <a:noFill/>
          <a:ln>
            <a:solidFill>
              <a:schemeClr val="tx1">
                <a:lumMod val="50000"/>
                <a:lumOff val="50000"/>
              </a:schemeClr>
            </a:solidFill>
          </a:ln>
        </p:spPr>
        <p:txBody>
          <a:bodyPr wrap="square" rtlCol="0" anchor="ctr">
            <a:no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神経疾患／その他の非感染性疾患／</a:t>
            </a:r>
            <a:br>
              <a:rPr lang="en-US" altLang="ja-JP" sz="750" dirty="0">
                <a:latin typeface="Arial" panose="020B0604020202020204" pitchFamily="34" charset="0"/>
                <a:ea typeface="ＭＳ Ｐゴシック" panose="020B0600070205080204" pitchFamily="50" charset="-128"/>
                <a:cs typeface="Arial" panose="020B0604020202020204" pitchFamily="34" charset="0"/>
              </a:rPr>
            </a:br>
            <a:r>
              <a:rPr lang="ja-JP" altLang="en-US" sz="750" dirty="0">
                <a:latin typeface="Arial" panose="020B0604020202020204" pitchFamily="34" charset="0"/>
                <a:ea typeface="ＭＳ Ｐゴシック" panose="020B0600070205080204" pitchFamily="50" charset="-128"/>
                <a:cs typeface="Arial" panose="020B0604020202020204" pitchFamily="34" charset="0"/>
              </a:rPr>
              <a:t>物質使用障害／筋骨格系疾患／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皮膚及び皮膚疾患／精神障害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162055" y="3423601"/>
            <a:ext cx="0" cy="2220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9170337" y="3773057"/>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74" name="テキスト ボックス 73"/>
          <p:cNvSpPr txBox="1"/>
          <p:nvPr/>
        </p:nvSpPr>
        <p:spPr>
          <a:xfrm flipH="1">
            <a:off x="9234155" y="5189704"/>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13" name="テキスト ボックス 112"/>
          <p:cNvSpPr txBox="1"/>
          <p:nvPr/>
        </p:nvSpPr>
        <p:spPr>
          <a:xfrm>
            <a:off x="9464633" y="3830765"/>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8" name="テキスト ボックス 77"/>
          <p:cNvSpPr txBox="1"/>
          <p:nvPr/>
        </p:nvSpPr>
        <p:spPr>
          <a:xfrm>
            <a:off x="9530010" y="5247647"/>
            <a:ext cx="192360" cy="230188"/>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正方形/長方形 80"/>
          <p:cNvSpPr/>
          <p:nvPr/>
        </p:nvSpPr>
        <p:spPr>
          <a:xfrm>
            <a:off x="8756092" y="5201610"/>
            <a:ext cx="473206" cy="322263"/>
          </a:xfrm>
          <a:prstGeom prst="rect">
            <a:avLst/>
          </a:prstGeom>
        </p:spPr>
        <p:txBody>
          <a:bodyPr wrap="none" anchor="ctr">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31" name="テキスト ボックス 130"/>
          <p:cNvSpPr txBox="1">
            <a:spLocks/>
          </p:cNvSpPr>
          <p:nvPr/>
        </p:nvSpPr>
        <p:spPr>
          <a:xfrm>
            <a:off x="7672726" y="4438650"/>
            <a:ext cx="1814788"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175" name="左中かっこ 174"/>
          <p:cNvSpPr>
            <a:spLocks/>
          </p:cNvSpPr>
          <p:nvPr/>
        </p:nvSpPr>
        <p:spPr>
          <a:xfrm rot="5400000">
            <a:off x="8556625" y="4900613"/>
            <a:ext cx="46550" cy="36671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cxnSpLocks/>
            <a:stCxn id="175" idx="1"/>
            <a:endCxn id="131" idx="2"/>
          </p:cNvCxnSpPr>
          <p:nvPr/>
        </p:nvCxnSpPr>
        <p:spPr>
          <a:xfrm flipV="1">
            <a:off x="8579900" y="4992688"/>
            <a:ext cx="220" cy="6800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a:spLocks/>
          </p:cNvSpPr>
          <p:nvPr/>
        </p:nvSpPr>
        <p:spPr>
          <a:xfrm rot="5400000">
            <a:off x="3790453" y="4789488"/>
            <a:ext cx="46550" cy="58896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2906143" y="4437063"/>
            <a:ext cx="1814788" cy="55403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その他の非感染性疾患／糖尿病、腎臓疾患／神経疾患／物質使用障害／筋骨格系疾患／皮膚及び皮下疾患／精神障害 </a:t>
            </a:r>
            <a:endParaRPr lang="en-US" altLang="ja-JP" sz="750" dirty="0"/>
          </a:p>
          <a:p>
            <a:r>
              <a:rPr lang="en-US" altLang="ja-JP" sz="750" dirty="0"/>
              <a:t>※</a:t>
            </a:r>
            <a:r>
              <a:rPr lang="ja-JP" altLang="en-US" sz="750" dirty="0"/>
              <a:t>割合の大きい順</a:t>
            </a:r>
          </a:p>
        </p:txBody>
      </p:sp>
      <p:cxnSp>
        <p:nvCxnSpPr>
          <p:cNvPr id="183" name="直線コネクタ 182"/>
          <p:cNvCxnSpPr>
            <a:cxnSpLocks/>
            <a:stCxn id="132" idx="1"/>
            <a:endCxn id="171" idx="2"/>
          </p:cNvCxnSpPr>
          <p:nvPr/>
        </p:nvCxnSpPr>
        <p:spPr>
          <a:xfrm flipH="1" flipV="1">
            <a:off x="3813537" y="4991101"/>
            <a:ext cx="191" cy="6959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a:spLocks/>
          </p:cNvSpPr>
          <p:nvPr/>
        </p:nvSpPr>
        <p:spPr>
          <a:xfrm>
            <a:off x="7627793" y="2869603"/>
            <a:ext cx="1814788" cy="553998"/>
          </a:xfrm>
          <a:prstGeom prst="rect">
            <a:avLst/>
          </a:prstGeom>
          <a:noFill/>
          <a:ln>
            <a:solidFill>
              <a:schemeClr val="tx1">
                <a:lumMod val="50000"/>
                <a:lumOff val="50000"/>
              </a:schemeClr>
            </a:solidFill>
          </a:ln>
        </p:spPr>
        <p:txBody>
          <a:bodyPr wrap="square" rtlCol="0" anchor="ctr">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その他の感染症／顧みられない熱帯病とマラリア／</a:t>
            </a:r>
            <a:r>
              <a:rPr lang="en-US" altLang="ja-JP" sz="750" dirty="0"/>
              <a:t>HIV /</a:t>
            </a:r>
            <a:r>
              <a:rPr lang="ja-JP" altLang="en-US" sz="750" dirty="0"/>
              <a:t>エイズ・性感染症／栄養失調</a:t>
            </a:r>
            <a:br>
              <a:rPr lang="en-US" altLang="ja-JP" sz="750" dirty="0"/>
            </a:br>
            <a:r>
              <a:rPr lang="en-US" altLang="ja-JP" sz="750" dirty="0"/>
              <a:t>※</a:t>
            </a:r>
            <a:r>
              <a:rPr lang="ja-JP" altLang="en-US" sz="750" dirty="0"/>
              <a:t>割合の大きい順</a:t>
            </a:r>
          </a:p>
        </p:txBody>
      </p:sp>
    </p:spTree>
    <p:extLst>
      <p:ext uri="{BB962C8B-B14F-4D97-AF65-F5344CB8AC3E}">
        <p14:creationId xmlns:p14="http://schemas.microsoft.com/office/powerpoint/2010/main" val="170653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インド／医療関連／医療・公衆衛生</a:t>
            </a:r>
            <a:endParaRPr kumimoji="1" lang="ja-JP" altLang="en-US" dirty="0"/>
          </a:p>
        </p:txBody>
      </p:sp>
      <p:sp>
        <p:nvSpPr>
          <p:cNvPr id="3" name="テキスト プレースホルダー 2"/>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3" y="164834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55054" y="1363522"/>
            <a:ext cx="5616627" cy="288032"/>
            <a:chOff x="4803500" y="2151130"/>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51130"/>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650959090"/>
              </p:ext>
            </p:extLst>
          </p:nvPr>
        </p:nvGraphicFramePr>
        <p:xfrm>
          <a:off x="2689931" y="1876842"/>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乳癌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胃癌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結直腸・直腸癌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0.84%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期口唇癌および口腔癌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その他の咽頭癌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子宮頸癌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食道癌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白血病</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膵癌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その他の悪性新生物</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前立腺癌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肝癌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喉頭癌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胆嚢・胆管癌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非ホジキンリンパ腫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脳・中枢神経系腫瘍</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卵巣癌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膀胱癌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鼻咽頭癌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Calibri" panose="020F0502020204030204" pitchFamily="34" charset="0"/>
                        </a:rPr>
                        <a:t>多発性骨髄腫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腎臓癌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甲状腺癌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子宮癌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ホジキンリンパ腫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Calibri" panose="020F0502020204030204" pitchFamily="34" charset="0"/>
                        </a:rPr>
                        <a:t>非黒色腫皮膚癌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その他の新生物</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中皮腫</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Calibri" panose="020F0502020204030204" pitchFamily="34" charset="0"/>
                        </a:rPr>
                        <a:t>黒色腫皮膚癌</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精巣腫瘍</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1032" y="164834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33199426"/>
              </p:ext>
            </p:extLst>
          </p:nvPr>
        </p:nvGraphicFramePr>
        <p:xfrm>
          <a:off x="5282220" y="1876842"/>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Calibri" panose="020F0502020204030204" pitchFamily="34" charset="0"/>
                        </a:rPr>
                        <a:t>虚血性心疾患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16.18%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7.44%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リウマチ性心疾患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高血圧性心疾患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その他の心血管疾患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心房細動・心房粗動</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大動脈瘤</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非リウマチ性弁膜症</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心内膜炎</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心筋症・心筋炎</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Calibri" panose="020F0502020204030204" pitchFamily="34" charset="0"/>
                        </a:rPr>
                        <a:t>抹消血管疾患</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41032" y="4420739"/>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946762105"/>
              </p:ext>
            </p:extLst>
          </p:nvPr>
        </p:nvGraphicFramePr>
        <p:xfrm>
          <a:off x="5282220" y="4645094"/>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慢性腎臓病</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Calibri" panose="020F0502020204030204" pitchFamily="34" charset="0"/>
                        </a:rPr>
                        <a:t>急性糸球体腎炎</a:t>
                      </a:r>
                    </a:p>
                  </a:txBody>
                  <a:tcPr marL="36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185962"/>
            <a:ext cx="2643206"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0" y="102794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主要疾患の内訳では、「虚血性心疾患」が死亡要因の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位であり、全体の約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530317"/>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5952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　</a:t>
            </a:r>
            <a:endParaRPr lang="en-US" altLang="ja-JP" dirty="0">
              <a:solidFill>
                <a:schemeClr val="accent5"/>
              </a:solidFill>
            </a:endParaRPr>
          </a:p>
        </p:txBody>
      </p:sp>
      <p:cxnSp>
        <p:nvCxnSpPr>
          <p:cNvPr id="22" name="直線コネクタ 21"/>
          <p:cNvCxnSpPr>
            <a:cxnSpLocks/>
          </p:cNvCxnSpPr>
          <p:nvPr/>
        </p:nvCxnSpPr>
        <p:spPr>
          <a:xfrm>
            <a:off x="5099018" y="2355108"/>
            <a:ext cx="45676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5090523" y="2087880"/>
            <a:ext cx="4576120"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次医療機関の分類</a:t>
            </a:r>
            <a:endParaRPr lang="zh-TW" altLang="en-US"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1124744"/>
            <a:ext cx="9505056" cy="826893"/>
          </a:xfrm>
          <a:prstGeom prst="rect">
            <a:avLst/>
          </a:prstGeom>
          <a:noFill/>
        </p:spPr>
        <p:txBody>
          <a:bodyPr wrap="square" lIns="0" tIns="0" rIns="0" bIns="0" rtlCol="0">
            <a:spAutoFit/>
          </a:bodyPr>
          <a:lstStyle/>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インドでの病院セクターは、公的医療機関と民間医療機関に分類され、民間医療機関が全医療機関数の約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90000"/>
              </a:lnSpc>
              <a:spcAft>
                <a:spcPts val="200"/>
              </a:spcAft>
              <a:buClr>
                <a:srgbClr val="5F8AC3"/>
              </a:buClr>
              <a:buFont typeface="Wingdings" panose="05000000000000000000" pitchFamily="2" charset="2"/>
              <a:buChar char="n"/>
            </a:pPr>
            <a:r>
              <a:rPr lang="ja-JP" altLang="en-US" sz="1400" dirty="0"/>
              <a:t>規模の大きな民間病院は、大都市での高次医療を中心に展開しているが、近年は人口の少ない都市や高次医療ではない</a:t>
            </a:r>
            <a:r>
              <a:rPr lang="en-US" altLang="ja-JP" sz="1400" dirty="0"/>
              <a:t>2</a:t>
            </a:r>
            <a:r>
              <a:rPr lang="ja-JP" altLang="en-US" sz="1400" dirty="0"/>
              <a:t>次医療等にも積極的に進出している。</a:t>
            </a:r>
            <a:endParaRPr lang="en-US" altLang="ja-JP" sz="1400" dirty="0"/>
          </a:p>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近年、大都市圏では、民間医療機関の株式会社病院チェーンが拡大している。</a:t>
            </a:r>
          </a:p>
        </p:txBody>
      </p:sp>
      <p:cxnSp>
        <p:nvCxnSpPr>
          <p:cNvPr id="27" name="直線コネクタ 26"/>
          <p:cNvCxnSpPr>
            <a:cxnSpLocks/>
          </p:cNvCxnSpPr>
          <p:nvPr/>
        </p:nvCxnSpPr>
        <p:spPr>
          <a:xfrm>
            <a:off x="208459" y="2355108"/>
            <a:ext cx="467338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3900" y="2087880"/>
            <a:ext cx="4677944"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インドにおける病院セクターの構造</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41996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err="1"/>
              <a:t>、</a:t>
            </a:r>
            <a:r>
              <a:rPr lang="en-US" altLang="ja-JP" sz="800" dirty="0"/>
              <a:t>Ministry</a:t>
            </a:r>
            <a:r>
              <a:rPr lang="ja-JP" altLang="en-US" sz="800" dirty="0"/>
              <a:t> </a:t>
            </a:r>
            <a:r>
              <a:rPr lang="en-US" altLang="ja-JP" sz="800" dirty="0"/>
              <a:t>of</a:t>
            </a:r>
            <a:r>
              <a:rPr lang="ja-JP" altLang="en-US" sz="800" dirty="0"/>
              <a:t> </a:t>
            </a:r>
            <a:r>
              <a:rPr lang="en-US" altLang="ja-JP" sz="800" dirty="0"/>
              <a:t>Health</a:t>
            </a:r>
            <a:r>
              <a:rPr lang="ja-JP" altLang="en-US" sz="800" dirty="0"/>
              <a:t> </a:t>
            </a:r>
            <a:r>
              <a:rPr lang="en-US" altLang="ja-JP" sz="800" dirty="0"/>
              <a:t>&amp;</a:t>
            </a:r>
            <a:r>
              <a:rPr lang="ja-JP" altLang="en-US" sz="800" dirty="0"/>
              <a:t> </a:t>
            </a:r>
            <a:r>
              <a:rPr lang="en-US" altLang="ja-JP" sz="800" dirty="0"/>
              <a:t>Family</a:t>
            </a:r>
            <a:r>
              <a:rPr lang="ja-JP" altLang="en-US" sz="800" dirty="0"/>
              <a:t> </a:t>
            </a:r>
            <a:r>
              <a:rPr lang="en-US" altLang="ja-JP" sz="800" dirty="0"/>
              <a:t>Welfare,</a:t>
            </a:r>
            <a:r>
              <a:rPr lang="ja-JP" altLang="en-US" sz="800" dirty="0"/>
              <a:t> </a:t>
            </a:r>
            <a:r>
              <a:rPr lang="en-US" altLang="ja-JP" sz="800" dirty="0"/>
              <a:t>Health and Family Welfare Statistics in India 2015</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a:p>
            <a:pPr marL="355600" indent="-355600"/>
            <a:endParaRPr kumimoji="0" lang="en-US" altLang="ja-JP" sz="800" dirty="0" bmk=""/>
          </a:p>
        </p:txBody>
      </p:sp>
      <p:graphicFrame>
        <p:nvGraphicFramePr>
          <p:cNvPr id="32" name="表 31"/>
          <p:cNvGraphicFramePr>
            <a:graphicFrameLocks noGrp="1"/>
          </p:cNvGraphicFramePr>
          <p:nvPr>
            <p:extLst>
              <p:ext uri="{D42A27DB-BD31-4B8C-83A1-F6EECF244321}">
                <p14:modId xmlns:p14="http://schemas.microsoft.com/office/powerpoint/2010/main" val="1530742576"/>
              </p:ext>
            </p:extLst>
          </p:nvPr>
        </p:nvGraphicFramePr>
        <p:xfrm>
          <a:off x="5051408" y="5364195"/>
          <a:ext cx="4615236" cy="974841"/>
        </p:xfrm>
        <a:graphic>
          <a:graphicData uri="http://schemas.openxmlformats.org/drawingml/2006/table">
            <a:tbl>
              <a:tblPr firstRow="1" bandRow="1">
                <a:tableStyleId>{5C22544A-7EE6-4342-B048-85BDC9FD1C3A}</a:tableStyleId>
              </a:tblPr>
              <a:tblGrid>
                <a:gridCol w="1153809">
                  <a:extLst>
                    <a:ext uri="{9D8B030D-6E8A-4147-A177-3AD203B41FA5}">
                      <a16:colId xmlns:a16="http://schemas.microsoft.com/office/drawing/2014/main" val="20000"/>
                    </a:ext>
                  </a:extLst>
                </a:gridCol>
                <a:gridCol w="1153809">
                  <a:extLst>
                    <a:ext uri="{9D8B030D-6E8A-4147-A177-3AD203B41FA5}">
                      <a16:colId xmlns:a16="http://schemas.microsoft.com/office/drawing/2014/main" val="20001"/>
                    </a:ext>
                  </a:extLst>
                </a:gridCol>
                <a:gridCol w="1153809">
                  <a:extLst>
                    <a:ext uri="{9D8B030D-6E8A-4147-A177-3AD203B41FA5}">
                      <a16:colId xmlns:a16="http://schemas.microsoft.com/office/drawing/2014/main" val="20002"/>
                    </a:ext>
                  </a:extLst>
                </a:gridCol>
                <a:gridCol w="1153809">
                  <a:extLst>
                    <a:ext uri="{9D8B030D-6E8A-4147-A177-3AD203B41FA5}">
                      <a16:colId xmlns:a16="http://schemas.microsoft.com/office/drawing/2014/main" val="20003"/>
                    </a:ext>
                  </a:extLst>
                </a:gridCol>
              </a:tblGrid>
              <a:tr h="360040">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スーパー</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endParaRPr kumimoji="1" lang="en-US" altLang="ja-JP" sz="10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マルチ</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シングル</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専門病院</a:t>
                      </a:r>
                      <a:r>
                        <a:rPr kumimoji="1" lang="en-US" altLang="ja-JP" sz="1000" b="0" dirty="0">
                          <a:latin typeface="HGP創英角ｺﾞｼｯｸUB" panose="020B0900000000000000" pitchFamily="50" charset="-128"/>
                          <a:ea typeface="HGP創英角ｺﾞｼｯｸUB" panose="020B0900000000000000" pitchFamily="50" charset="-128"/>
                        </a:rPr>
                        <a:t>/</a:t>
                      </a:r>
                    </a:p>
                    <a:p>
                      <a:pPr algn="ctr"/>
                      <a:r>
                        <a:rPr kumimoji="1" lang="ja-JP" altLang="en-US" sz="1000" b="0" dirty="0">
                          <a:latin typeface="HGP創英角ｺﾞｼｯｸUB" panose="020B0900000000000000" pitchFamily="50" charset="-128"/>
                          <a:ea typeface="HGP創英角ｺﾞｼｯｸUB" panose="020B0900000000000000" pitchFamily="50" charset="-128"/>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8601">
                <a:tc>
                  <a:txBody>
                    <a:bodyPr/>
                    <a:lstStyle/>
                    <a:p>
                      <a:pPr algn="just"/>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特定の疾病に対して先端技術を持つ。</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第</a:t>
                      </a:r>
                      <a:r>
                        <a:rPr kumimoji="1" lang="en-US" altLang="ja-JP" sz="1000" dirty="0"/>
                        <a:t>3</a:t>
                      </a:r>
                      <a:r>
                        <a:rPr kumimoji="1" lang="ja-JP" altLang="en-US" sz="1000" dirty="0"/>
                        <a:t>次医療を提供し、病床数</a:t>
                      </a:r>
                      <a:r>
                        <a:rPr kumimoji="1" lang="en-US" altLang="ja-JP" sz="1000" dirty="0"/>
                        <a:t>300</a:t>
                      </a:r>
                      <a:r>
                        <a:rPr kumimoji="1" lang="ja-JP" altLang="en-US" sz="1000" dirty="0"/>
                        <a:t>床以上。</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ガンや心臓病など特定の治療に特化している。</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第</a:t>
                      </a:r>
                      <a:r>
                        <a:rPr kumimoji="1" lang="en-US" altLang="ja-JP" sz="1000" dirty="0"/>
                        <a:t>2</a:t>
                      </a:r>
                      <a:r>
                        <a:rPr kumimoji="1" lang="ja-JP" altLang="en-US" sz="1000" dirty="0"/>
                        <a:t>次医療を提供し、中間所得層向け。</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pSp>
        <p:nvGrpSpPr>
          <p:cNvPr id="33" name="グループ化 7"/>
          <p:cNvGrpSpPr/>
          <p:nvPr/>
        </p:nvGrpSpPr>
        <p:grpSpPr>
          <a:xfrm>
            <a:off x="5051408" y="5114900"/>
            <a:ext cx="4615686" cy="288032"/>
            <a:chOff x="4803500" y="2209302"/>
            <a:chExt cx="3127688" cy="288032"/>
          </a:xfrm>
        </p:grpSpPr>
        <p:cxnSp>
          <p:nvCxnSpPr>
            <p:cNvPr id="34" name="直線コネクタ 33"/>
            <p:cNvCxnSpPr/>
            <p:nvPr/>
          </p:nvCxnSpPr>
          <p:spPr>
            <a:xfrm>
              <a:off x="4808984" y="2401838"/>
              <a:ext cx="312220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20930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民間病院の分類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38" name="表 37"/>
          <p:cNvGraphicFramePr>
            <a:graphicFrameLocks noGrp="1"/>
          </p:cNvGraphicFramePr>
          <p:nvPr>
            <p:extLst>
              <p:ext uri="{D42A27DB-BD31-4B8C-83A1-F6EECF244321}">
                <p14:modId xmlns:p14="http://schemas.microsoft.com/office/powerpoint/2010/main" val="2576212599"/>
              </p:ext>
            </p:extLst>
          </p:nvPr>
        </p:nvGraphicFramePr>
        <p:xfrm>
          <a:off x="203900" y="2738636"/>
          <a:ext cx="4677944" cy="3554259"/>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906924">
                  <a:extLst>
                    <a:ext uri="{9D8B030D-6E8A-4147-A177-3AD203B41FA5}">
                      <a16:colId xmlns:a16="http://schemas.microsoft.com/office/drawing/2014/main" val="20001"/>
                    </a:ext>
                  </a:extLst>
                </a:gridCol>
                <a:gridCol w="1906924">
                  <a:extLst>
                    <a:ext uri="{9D8B030D-6E8A-4147-A177-3AD203B41FA5}">
                      <a16:colId xmlns:a16="http://schemas.microsoft.com/office/drawing/2014/main" val="20002"/>
                    </a:ext>
                  </a:extLst>
                </a:gridCol>
              </a:tblGrid>
              <a:tr h="265606">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ケアレベル</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公的医療機関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7618">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3</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zh-TW"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ltLang="ja-JP"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2</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1</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7" name="正方形/長方形 6"/>
          <p:cNvSpPr/>
          <p:nvPr/>
        </p:nvSpPr>
        <p:spPr>
          <a:xfrm>
            <a:off x="1212012"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総合・スペシャリティ病院</a:t>
            </a:r>
            <a:r>
              <a:rPr kumimoji="1" lang="en-US" altLang="ja-JP" sz="900" dirty="0">
                <a:solidFill>
                  <a:schemeClr val="bg1"/>
                </a:solidFill>
              </a:rPr>
              <a:t>/ </a:t>
            </a:r>
            <a:r>
              <a:rPr kumimoji="1" lang="ja-JP" altLang="en-US" sz="900" dirty="0">
                <a:solidFill>
                  <a:schemeClr val="bg1"/>
                </a:solidFill>
              </a:rPr>
              <a:t>大学病院</a:t>
            </a:r>
          </a:p>
        </p:txBody>
      </p:sp>
      <p:sp>
        <p:nvSpPr>
          <p:cNvPr id="39" name="正方形/長方形 38"/>
          <p:cNvSpPr/>
          <p:nvPr/>
        </p:nvSpPr>
        <p:spPr>
          <a:xfrm>
            <a:off x="3077191"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民間病院</a:t>
            </a:r>
          </a:p>
        </p:txBody>
      </p:sp>
      <p:sp>
        <p:nvSpPr>
          <p:cNvPr id="41" name="正方形/長方形 40"/>
          <p:cNvSpPr/>
          <p:nvPr/>
        </p:nvSpPr>
        <p:spPr>
          <a:xfrm>
            <a:off x="3933631" y="3888493"/>
            <a:ext cx="799743" cy="1286875"/>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en-US" altLang="ja-JP" sz="900" dirty="0">
                <a:solidFill>
                  <a:schemeClr val="bg1"/>
                </a:solidFill>
              </a:rPr>
              <a:t>Tier2&amp;3</a:t>
            </a:r>
            <a:r>
              <a:rPr lang="ja-JP" altLang="en-US" sz="900" dirty="0">
                <a:solidFill>
                  <a:schemeClr val="bg1"/>
                </a:solidFill>
              </a:rPr>
              <a:t>都市での</a:t>
            </a:r>
            <a:r>
              <a:rPr lang="en-US" altLang="ja-JP" sz="900" dirty="0">
                <a:solidFill>
                  <a:schemeClr val="bg1"/>
                </a:solidFill>
              </a:rPr>
              <a:t>2</a:t>
            </a:r>
            <a:r>
              <a:rPr lang="ja-JP" altLang="en-US" sz="900" dirty="0">
                <a:solidFill>
                  <a:schemeClr val="bg1"/>
                </a:solidFill>
              </a:rPr>
              <a:t>次医療に進出</a:t>
            </a:r>
            <a:endParaRPr kumimoji="1" lang="ja-JP" altLang="en-US" sz="900" dirty="0">
              <a:solidFill>
                <a:schemeClr val="bg1"/>
              </a:solidFill>
            </a:endParaRPr>
          </a:p>
        </p:txBody>
      </p:sp>
      <p:sp>
        <p:nvSpPr>
          <p:cNvPr id="42" name="正方形/長方形 41"/>
          <p:cNvSpPr/>
          <p:nvPr/>
        </p:nvSpPr>
        <p:spPr>
          <a:xfrm>
            <a:off x="1212012" y="4156371"/>
            <a:ext cx="1656184"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県立病院</a:t>
            </a:r>
            <a:endParaRPr kumimoji="1" lang="ja-JP" altLang="en-US" sz="900" dirty="0"/>
          </a:p>
        </p:txBody>
      </p:sp>
      <p:sp>
        <p:nvSpPr>
          <p:cNvPr id="43" name="正方形/長方形 42"/>
          <p:cNvSpPr/>
          <p:nvPr/>
        </p:nvSpPr>
        <p:spPr>
          <a:xfrm>
            <a:off x="3083109" y="4156371"/>
            <a:ext cx="793199"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ジェネラル・プラクティショナー、</a:t>
            </a:r>
            <a:endParaRPr kumimoji="1" lang="en-US" altLang="ja-JP" sz="900" dirty="0"/>
          </a:p>
          <a:p>
            <a:pPr marL="0" algn="ctr" fontAlgn="ctr">
              <a:lnSpc>
                <a:spcPct val="114000"/>
              </a:lnSpc>
              <a:spcAft>
                <a:spcPts val="400"/>
              </a:spcAft>
            </a:pPr>
            <a:r>
              <a:rPr lang="ja-JP" altLang="en-US" sz="900" dirty="0"/>
              <a:t>コンサルタント</a:t>
            </a:r>
            <a:endParaRPr kumimoji="1" lang="ja-JP" altLang="en-US" sz="900" dirty="0"/>
          </a:p>
        </p:txBody>
      </p:sp>
      <p:sp>
        <p:nvSpPr>
          <p:cNvPr id="44" name="正方形/長方形 43"/>
          <p:cNvSpPr/>
          <p:nvPr/>
        </p:nvSpPr>
        <p:spPr>
          <a:xfrm>
            <a:off x="1212012" y="5236490"/>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地域医療センター（</a:t>
            </a:r>
            <a:r>
              <a:rPr lang="en-US" altLang="ja-JP" sz="900" dirty="0"/>
              <a:t>CHC</a:t>
            </a:r>
            <a:r>
              <a:rPr lang="ja-JP" altLang="en-US" sz="900" dirty="0"/>
              <a:t>）</a:t>
            </a:r>
            <a:endParaRPr kumimoji="1" lang="ja-JP" altLang="en-US" sz="900" dirty="0"/>
          </a:p>
        </p:txBody>
      </p:sp>
      <p:sp>
        <p:nvSpPr>
          <p:cNvPr id="45" name="正方形/長方形 44"/>
          <p:cNvSpPr/>
          <p:nvPr/>
        </p:nvSpPr>
        <p:spPr>
          <a:xfrm>
            <a:off x="1212012" y="5584674"/>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kumimoji="1" lang="ja-JP" altLang="en-US" sz="900" dirty="0"/>
              <a:t>一次医療センター（</a:t>
            </a:r>
            <a:r>
              <a:rPr kumimoji="1" lang="en-US" altLang="ja-JP" sz="900" dirty="0"/>
              <a:t>PHC</a:t>
            </a:r>
            <a:r>
              <a:rPr kumimoji="1" lang="ja-JP" altLang="en-US" sz="900" dirty="0"/>
              <a:t>）</a:t>
            </a:r>
          </a:p>
        </p:txBody>
      </p:sp>
      <p:sp>
        <p:nvSpPr>
          <p:cNvPr id="46" name="正方形/長方形 45"/>
          <p:cNvSpPr/>
          <p:nvPr/>
        </p:nvSpPr>
        <p:spPr>
          <a:xfrm>
            <a:off x="1212012" y="5932858"/>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サブセンター</a:t>
            </a:r>
            <a:endParaRPr kumimoji="1" lang="ja-JP" altLang="en-US" sz="900" dirty="0"/>
          </a:p>
        </p:txBody>
      </p:sp>
      <p:sp>
        <p:nvSpPr>
          <p:cNvPr id="47" name="正方形/長方形 46"/>
          <p:cNvSpPr/>
          <p:nvPr/>
        </p:nvSpPr>
        <p:spPr>
          <a:xfrm>
            <a:off x="3077191" y="5247374"/>
            <a:ext cx="1656184" cy="996255"/>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チャリティー病院</a:t>
            </a:r>
            <a:endParaRPr lang="en-US" altLang="ja-JP" sz="900" dirty="0"/>
          </a:p>
          <a:p>
            <a:pPr marL="0" algn="ctr" fontAlgn="ctr">
              <a:lnSpc>
                <a:spcPct val="114000"/>
              </a:lnSpc>
              <a:spcAft>
                <a:spcPts val="400"/>
              </a:spcAft>
            </a:pPr>
            <a:r>
              <a:rPr kumimoji="1" lang="en-US" altLang="ja-JP" sz="900" dirty="0"/>
              <a:t>NPO</a:t>
            </a:r>
            <a:endParaRPr kumimoji="1" lang="ja-JP" altLang="en-US" sz="900" dirty="0"/>
          </a:p>
        </p:txBody>
      </p:sp>
      <p:sp>
        <p:nvSpPr>
          <p:cNvPr id="48" name="Rectangle 13"/>
          <p:cNvSpPr>
            <a:spLocks noChangeArrowheads="1"/>
          </p:cNvSpPr>
          <p:nvPr/>
        </p:nvSpPr>
        <p:spPr bwMode="blackWhite">
          <a:xfrm>
            <a:off x="995988" y="231058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25%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49" name="Rectangle 13"/>
          <p:cNvSpPr>
            <a:spLocks noChangeArrowheads="1"/>
          </p:cNvSpPr>
          <p:nvPr/>
        </p:nvSpPr>
        <p:spPr bwMode="blackWhite">
          <a:xfrm>
            <a:off x="2969179" y="230658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75%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下矢印 49"/>
          <p:cNvSpPr/>
          <p:nvPr/>
        </p:nvSpPr>
        <p:spPr>
          <a:xfrm>
            <a:off x="4222826" y="3860947"/>
            <a:ext cx="221352" cy="31057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表 23"/>
          <p:cNvGraphicFramePr>
            <a:graphicFrameLocks noGrp="1"/>
          </p:cNvGraphicFramePr>
          <p:nvPr>
            <p:extLst>
              <p:ext uri="{D42A27DB-BD31-4B8C-83A1-F6EECF244321}">
                <p14:modId xmlns:p14="http://schemas.microsoft.com/office/powerpoint/2010/main" val="1638642742"/>
              </p:ext>
            </p:extLst>
          </p:nvPr>
        </p:nvGraphicFramePr>
        <p:xfrm>
          <a:off x="5090523" y="2436852"/>
          <a:ext cx="4616170" cy="2606040"/>
        </p:xfrm>
        <a:graphic>
          <a:graphicData uri="http://schemas.openxmlformats.org/drawingml/2006/table">
            <a:tbl>
              <a:tblPr firstRow="1" bandRow="1">
                <a:tableStyleId>{5C22544A-7EE6-4342-B048-85BDC9FD1C3A}</a:tableStyleId>
              </a:tblPr>
              <a:tblGrid>
                <a:gridCol w="65456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488942">
                  <a:extLst>
                    <a:ext uri="{9D8B030D-6E8A-4147-A177-3AD203B41FA5}">
                      <a16:colId xmlns:a16="http://schemas.microsoft.com/office/drawing/2014/main" val="20002"/>
                    </a:ext>
                  </a:extLst>
                </a:gridCol>
                <a:gridCol w="1320535">
                  <a:extLst>
                    <a:ext uri="{9D8B030D-6E8A-4147-A177-3AD203B41FA5}">
                      <a16:colId xmlns:a16="http://schemas.microsoft.com/office/drawing/2014/main" val="20003"/>
                    </a:ext>
                  </a:extLst>
                </a:gridCol>
              </a:tblGrid>
              <a:tr h="231263">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医療</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ja-JP" altLang="en-US" sz="1100" b="0" dirty="0">
                          <a:latin typeface="HGP創英角ｺﾞｼｯｸUB" panose="020B0900000000000000" pitchFamily="50" charset="-128"/>
                          <a:ea typeface="HGP創英角ｺﾞｼｯｸUB" panose="020B0900000000000000" pitchFamily="50" charset="-128"/>
                        </a:rPr>
                        <a:t>機関</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サブセンター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SC: Sub-Centre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一次医療センター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PHC: Primary Health 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地域医療センター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800" b="0" dirty="0">
                          <a:latin typeface="HGP創英角ｺﾞｼｯｸUB" panose="020B0900000000000000" pitchFamily="50" charset="-128"/>
                          <a:ea typeface="HGP創英角ｺﾞｼｯｸUB" panose="020B0900000000000000" pitchFamily="50" charset="-128"/>
                        </a:rPr>
                        <a:t>CHC:</a:t>
                      </a:r>
                      <a:r>
                        <a:rPr kumimoji="1" lang="en-US" altLang="ja-JP" sz="800" b="0" baseline="0" dirty="0">
                          <a:latin typeface="HGP創英角ｺﾞｼｯｸUB" panose="020B0900000000000000" pitchFamily="50" charset="-128"/>
                          <a:ea typeface="HGP創英角ｺﾞｼｯｸUB" panose="020B0900000000000000" pitchFamily="50" charset="-128"/>
                        </a:rPr>
                        <a:t> Community Health Centre</a:t>
                      </a:r>
                      <a:endParaRPr kumimoji="1" lang="en-US" altLang="ja-JP" sz="8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ctr"/>
                      <a:r>
                        <a:rPr kumimoji="1" lang="ja-JP" altLang="en-US" sz="800" dirty="0">
                          <a:solidFill>
                            <a:schemeClr val="bg1"/>
                          </a:solidFill>
                        </a:rPr>
                        <a:t>施設数</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800" dirty="0"/>
                        <a:t>約</a:t>
                      </a:r>
                      <a:r>
                        <a:rPr kumimoji="1" lang="en-US" altLang="ja-JP" sz="800" dirty="0"/>
                        <a:t>154,000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t>約</a:t>
                      </a:r>
                      <a:r>
                        <a:rPr kumimoji="1" lang="en-US" altLang="ja-JP" sz="800" dirty="0"/>
                        <a:t>25,300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ja-JP" altLang="en-US" sz="800" dirty="0"/>
                        <a:t>約</a:t>
                      </a:r>
                      <a:r>
                        <a:rPr kumimoji="1" lang="en-US" altLang="ja-JP" sz="800" dirty="0"/>
                        <a:t>5,400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0">
                <a:tc>
                  <a:txBody>
                    <a:bodyPr/>
                    <a:lstStyle/>
                    <a:p>
                      <a:pPr algn="ctr"/>
                      <a:r>
                        <a:rPr kumimoji="1" lang="ja-JP" altLang="en-US" sz="800" dirty="0">
                          <a:solidFill>
                            <a:schemeClr val="bg1"/>
                          </a:solidFill>
                        </a:rPr>
                        <a:t>施設概要</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latin typeface="ＭＳ Ｐゴシック"/>
                        </a:rPr>
                        <a:t>末梢の一次医療施設</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SC6</a:t>
                      </a:r>
                      <a:r>
                        <a:rPr kumimoji="1" lang="ja-JP" altLang="en-US" sz="800" dirty="0"/>
                        <a:t>施設の相談先</a:t>
                      </a:r>
                      <a:endParaRPr kumimoji="1" lang="en-US" altLang="ja-JP"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800" dirty="0"/>
                        <a:t>PHC4</a:t>
                      </a:r>
                      <a:r>
                        <a:rPr kumimoji="1" lang="ja-JP" altLang="en-US" sz="800" dirty="0"/>
                        <a:t>施設の相談先</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62526">
                <a:tc>
                  <a:txBody>
                    <a:bodyPr/>
                    <a:lstStyle/>
                    <a:p>
                      <a:pPr algn="ctr"/>
                      <a:r>
                        <a:rPr kumimoji="1" lang="ja-JP" altLang="en-US" sz="800" dirty="0">
                          <a:solidFill>
                            <a:schemeClr val="bg1"/>
                          </a:solidFill>
                        </a:rPr>
                        <a:t>医療提供レベル</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男性の多目的医療補助員と女性の准看護士の</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妊婦や子供も簡易的な治療、予防接種、営業管理など、最低限の医療を提供</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医師数名と准医療従事者数名で</a:t>
                      </a:r>
                      <a:r>
                        <a:rPr lang="en-US" altLang="ja-JP" sz="800" b="0" i="0" u="none" strike="noStrike" dirty="0">
                          <a:solidFill>
                            <a:srgbClr val="000000"/>
                          </a:solidFill>
                          <a:latin typeface="ＭＳ Ｐゴシック"/>
                        </a:rPr>
                        <a:t>15</a:t>
                      </a:r>
                      <a:r>
                        <a:rPr lang="ja-JP" altLang="en-US" sz="800" b="0" i="0" u="none" strike="noStrike" dirty="0">
                          <a:solidFill>
                            <a:srgbClr val="000000"/>
                          </a:solidFill>
                          <a:latin typeface="ＭＳ Ｐゴシック"/>
                        </a:rPr>
                        <a:t>名程を配置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一部、医師</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名（うち住み込み</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名）、常勤看護士</a:t>
                      </a:r>
                      <a:r>
                        <a:rPr lang="en-US" altLang="ja-JP" sz="800" b="0" i="0" u="none" strike="noStrike" dirty="0">
                          <a:solidFill>
                            <a:srgbClr val="000000"/>
                          </a:solidFill>
                          <a:latin typeface="ＭＳ Ｐゴシック"/>
                        </a:rPr>
                        <a:t>5</a:t>
                      </a:r>
                      <a:r>
                        <a:rPr lang="ja-JP" altLang="en-US" sz="800" b="0" i="0" u="none" strike="noStrike" dirty="0">
                          <a:solidFill>
                            <a:srgbClr val="000000"/>
                          </a:solidFill>
                          <a:latin typeface="ＭＳ Ｐゴシック"/>
                        </a:rPr>
                        <a:t>名を配置し、</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交代制勤務で出産・新生児ケア・救急搬送を実施できる</a:t>
                      </a:r>
                      <a:r>
                        <a:rPr lang="en-US" altLang="ja-JP" sz="800" b="0" i="0" u="none" strike="noStrike" dirty="0">
                          <a:solidFill>
                            <a:srgbClr val="000000"/>
                          </a:solidFill>
                          <a:latin typeface="ＭＳ Ｐゴシック"/>
                        </a:rPr>
                        <a:t>24</a:t>
                      </a:r>
                      <a:r>
                        <a:rPr lang="ja-JP" altLang="en-US" sz="800" b="0" i="0" u="none" strike="noStrike" dirty="0">
                          <a:solidFill>
                            <a:srgbClr val="000000"/>
                          </a:solidFill>
                          <a:latin typeface="ＭＳ Ｐゴシック"/>
                        </a:rPr>
                        <a:t>時間体制に組み換えを進めている</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外科医、内科医、婦人科医、小児科医の専門医</a:t>
                      </a:r>
                      <a:r>
                        <a:rPr lang="en-US" altLang="ja-JP" sz="800" b="0" i="0" u="none" strike="noStrike" dirty="0">
                          <a:solidFill>
                            <a:srgbClr val="000000"/>
                          </a:solidFill>
                          <a:latin typeface="ＭＳ Ｐゴシック"/>
                        </a:rPr>
                        <a:t>4</a:t>
                      </a:r>
                      <a:r>
                        <a:rPr lang="ja-JP" altLang="en-US" sz="800" b="0" i="0" u="none" strike="noStrike" dirty="0">
                          <a:solidFill>
                            <a:srgbClr val="000000"/>
                          </a:solidFill>
                          <a:latin typeface="ＭＳ Ｐゴシック"/>
                        </a:rPr>
                        <a:t>名と、準医療従事者</a:t>
                      </a:r>
                      <a:r>
                        <a:rPr lang="en-US" altLang="ja-JP" sz="800" b="0" i="0" u="none" strike="noStrike" dirty="0">
                          <a:solidFill>
                            <a:srgbClr val="000000"/>
                          </a:solidFill>
                          <a:latin typeface="ＭＳ Ｐゴシック"/>
                        </a:rPr>
                        <a:t>21</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州が運営、管理を担う</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1086">
                <a:tc>
                  <a:txBody>
                    <a:bodyPr/>
                    <a:lstStyle/>
                    <a:p>
                      <a:pPr algn="ctr"/>
                      <a:r>
                        <a:rPr kumimoji="1" lang="ja-JP" altLang="en-US" sz="800" dirty="0">
                          <a:solidFill>
                            <a:schemeClr val="bg1"/>
                          </a:solidFill>
                        </a:rPr>
                        <a:t>設置基準</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5,000</a:t>
                      </a:r>
                      <a:r>
                        <a:rPr lang="ja-JP" altLang="en-US" sz="800" b="0" i="0" u="none" strike="noStrike" dirty="0">
                          <a:solidFill>
                            <a:srgbClr val="000000"/>
                          </a:solidFill>
                          <a:latin typeface="ＭＳ Ｐゴシック"/>
                        </a:rPr>
                        <a:t>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3,000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万人に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12</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万</a:t>
                      </a:r>
                      <a:r>
                        <a:rPr lang="en-US" altLang="ja-JP" sz="800" b="0" i="0" u="none" strike="noStrike" dirty="0">
                          <a:solidFill>
                            <a:srgbClr val="000000"/>
                          </a:solidFill>
                          <a:latin typeface="ＭＳ Ｐゴシック"/>
                        </a:rPr>
                        <a:t>8,000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1035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8419526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4" imgW="360" imgH="360" progId="TCLayout.ActiveDocument.1">
                  <p:embed/>
                </p:oleObj>
              </mc:Choice>
              <mc:Fallback>
                <p:oleObj name="think-cell Slide" r:id="rId34" imgW="360" imgH="360" progId="TCLayout.ActiveDocument.1">
                  <p:embed/>
                  <p:pic>
                    <p:nvPicPr>
                      <p:cNvPr id="8" name="Object 7"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4787" y="2028115"/>
            <a:ext cx="4737735"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施設数（公的医療機関のみ）</a:t>
              </a:r>
            </a:p>
          </p:txBody>
        </p:sp>
      </p:grpSp>
      <p:grpSp>
        <p:nvGrpSpPr>
          <p:cNvPr id="21" name="グループ化 7"/>
          <p:cNvGrpSpPr/>
          <p:nvPr/>
        </p:nvGrpSpPr>
        <p:grpSpPr>
          <a:xfrm>
            <a:off x="5173786" y="2028115"/>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病床数（国営病院のみ）</a:t>
              </a:r>
              <a:endParaRPr lang="zh-TW" altLang="en-US" sz="1400" dirty="0">
                <a:latin typeface="Arial Black" pitchFamily="34" charset="0"/>
                <a:ea typeface="HGP創英角ｺﾞｼｯｸUB" pitchFamily="50" charset="-128"/>
              </a:endParaRPr>
            </a:p>
          </p:txBody>
        </p:sp>
      </p:grpSp>
      <p:sp>
        <p:nvSpPr>
          <p:cNvPr id="27" name="テキスト ボックス 26"/>
          <p:cNvSpPr txBox="1"/>
          <p:nvPr/>
        </p:nvSpPr>
        <p:spPr>
          <a:xfrm>
            <a:off x="200472" y="2494260"/>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508294"/>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417496" y="2508294"/>
            <a:ext cx="288032" cy="144015"/>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08820" y="6385008"/>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32" name="テキスト ボックス 31"/>
          <p:cNvSpPr txBox="1"/>
          <p:nvPr/>
        </p:nvSpPr>
        <p:spPr>
          <a:xfrm>
            <a:off x="200472" y="98072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インドにおける病院数は、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年間では大きな変化は見られなかったが、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年には国営病院と一次医療センター数が大幅に増加した。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年には再び国営病院は減少に転じている。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年に一度大きく減少していたが、病院数同様にパンデミック以降大幅に増加している。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症で推移しており、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床となっている。</a:t>
            </a:r>
          </a:p>
        </p:txBody>
      </p:sp>
      <p:sp>
        <p:nvSpPr>
          <p:cNvPr id="45" name="Rectangle 44"/>
          <p:cNvSpPr/>
          <p:nvPr>
            <p:custDataLst>
              <p:tags r:id="rId3"/>
            </p:custDataLst>
          </p:nvPr>
        </p:nvSpPr>
        <p:spPr bwMode="gray">
          <a:xfrm>
            <a:off x="7483475" y="2373595"/>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6" name="Straight Connector 275">
            <a:extLst>
              <a:ext uri="{FF2B5EF4-FFF2-40B4-BE49-F238E27FC236}">
                <a16:creationId xmlns:a16="http://schemas.microsoft.com/office/drawing/2014/main" id="{CBFC250B-FA19-41EB-B74C-7B7CE4E11F0F}"/>
              </a:ext>
            </a:extLst>
          </p:cNvPr>
          <p:cNvCxnSpPr/>
          <p:nvPr>
            <p:custDataLst>
              <p:tags r:id="rId4"/>
            </p:custDataLst>
          </p:nvPr>
        </p:nvCxnSpPr>
        <p:spPr bwMode="gray">
          <a:xfrm>
            <a:off x="8489950" y="2425982"/>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Oval 45"/>
          <p:cNvSpPr/>
          <p:nvPr>
            <p:custDataLst>
              <p:tags r:id="rId5"/>
            </p:custDataLst>
          </p:nvPr>
        </p:nvSpPr>
        <p:spPr bwMode="gray">
          <a:xfrm>
            <a:off x="8566150" y="2387882"/>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プレースホルダ 9"/>
          <p:cNvSpPr>
            <a:spLocks noGrp="1"/>
          </p:cNvSpPr>
          <p:nvPr>
            <p:custDataLst>
              <p:tags r:id="rId6"/>
            </p:custDataLst>
          </p:nvPr>
        </p:nvSpPr>
        <p:spPr bwMode="auto">
          <a:xfrm>
            <a:off x="7677150" y="2368832"/>
            <a:ext cx="711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政府病院病床数</a:t>
            </a:r>
          </a:p>
        </p:txBody>
      </p:sp>
      <p:sp>
        <p:nvSpPr>
          <p:cNvPr id="48" name="テキスト プレースホルダ 9"/>
          <p:cNvSpPr>
            <a:spLocks noGrp="1"/>
          </p:cNvSpPr>
          <p:nvPr>
            <p:custDataLst>
              <p:tags r:id="rId7"/>
            </p:custDataLst>
          </p:nvPr>
        </p:nvSpPr>
        <p:spPr bwMode="auto">
          <a:xfrm>
            <a:off x="8769350" y="2368832"/>
            <a:ext cx="9001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1000</a:t>
            </a:r>
            <a:r>
              <a:rPr lang="ja-JP" altLang="en-US" sz="800" dirty="0"/>
              <a:t>人あたり病床数</a:t>
            </a:r>
            <a:endParaRPr kumimoji="0" lang="ja-JP" altLang="en-US" sz="800" dirty="0">
              <a:sym typeface="+mn-lt"/>
            </a:endParaRPr>
          </a:p>
        </p:txBody>
      </p:sp>
      <p:sp>
        <p:nvSpPr>
          <p:cNvPr id="200" name="Rectangle 199">
            <a:extLst>
              <a:ext uri="{FF2B5EF4-FFF2-40B4-BE49-F238E27FC236}">
                <a16:creationId xmlns:a16="http://schemas.microsoft.com/office/drawing/2014/main" id="{AE4FB7E9-6BC2-4338-8C1C-450FA11E7B3F}"/>
              </a:ext>
            </a:extLst>
          </p:cNvPr>
          <p:cNvSpPr/>
          <p:nvPr>
            <p:custDataLst>
              <p:tags r:id="rId8"/>
            </p:custDataLst>
          </p:nvPr>
        </p:nvSpPr>
        <p:spPr bwMode="auto">
          <a:xfrm>
            <a:off x="2876550" y="2432332"/>
            <a:ext cx="142875" cy="106363"/>
          </a:xfrm>
          <a:prstGeom prst="rect">
            <a:avLst/>
          </a:prstGeom>
          <a:solidFill>
            <a:schemeClr val="accent3"/>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198" name="Rectangle 197">
            <a:extLst>
              <a:ext uri="{FF2B5EF4-FFF2-40B4-BE49-F238E27FC236}">
                <a16:creationId xmlns:a16="http://schemas.microsoft.com/office/drawing/2014/main" id="{C7F60256-4DFA-4F95-ADC6-0C64F879650E}"/>
              </a:ext>
            </a:extLst>
          </p:cNvPr>
          <p:cNvSpPr/>
          <p:nvPr>
            <p:custDataLst>
              <p:tags r:id="rId9"/>
            </p:custDataLst>
          </p:nvPr>
        </p:nvSpPr>
        <p:spPr bwMode="auto">
          <a:xfrm>
            <a:off x="973137" y="2432332"/>
            <a:ext cx="142875" cy="106363"/>
          </a:xfrm>
          <a:prstGeom prst="rect">
            <a:avLst/>
          </a:prstGeom>
          <a:solidFill>
            <a:schemeClr val="accent1"/>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199" name="Rectangle 198">
            <a:extLst>
              <a:ext uri="{FF2B5EF4-FFF2-40B4-BE49-F238E27FC236}">
                <a16:creationId xmlns:a16="http://schemas.microsoft.com/office/drawing/2014/main" id="{96E7B80D-7E37-4CD9-9276-65DEBFF7CAD1}"/>
              </a:ext>
            </a:extLst>
          </p:cNvPr>
          <p:cNvSpPr/>
          <p:nvPr>
            <p:custDataLst>
              <p:tags r:id="rId10"/>
            </p:custDataLst>
          </p:nvPr>
        </p:nvSpPr>
        <p:spPr bwMode="auto">
          <a:xfrm>
            <a:off x="1817687" y="2432332"/>
            <a:ext cx="142875" cy="106363"/>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201" name="Rectangle 200">
            <a:extLst>
              <a:ext uri="{FF2B5EF4-FFF2-40B4-BE49-F238E27FC236}">
                <a16:creationId xmlns:a16="http://schemas.microsoft.com/office/drawing/2014/main" id="{D0F30AA6-F27F-431C-AE5D-FAEC9CC08F58}"/>
              </a:ext>
            </a:extLst>
          </p:cNvPr>
          <p:cNvSpPr/>
          <p:nvPr>
            <p:custDataLst>
              <p:tags r:id="rId11"/>
            </p:custDataLst>
          </p:nvPr>
        </p:nvSpPr>
        <p:spPr bwMode="auto">
          <a:xfrm>
            <a:off x="3935412" y="2432332"/>
            <a:ext cx="142875" cy="106363"/>
          </a:xfrm>
          <a:prstGeom prst="rect">
            <a:avLst/>
          </a:prstGeom>
          <a:solidFill>
            <a:schemeClr val="tx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1200" dirty="0"/>
          </a:p>
        </p:txBody>
      </p:sp>
      <p:sp>
        <p:nvSpPr>
          <p:cNvPr id="105" name="テキスト プレースホルダ 9">
            <a:extLst>
              <a:ext uri="{FF2B5EF4-FFF2-40B4-BE49-F238E27FC236}">
                <a16:creationId xmlns:a16="http://schemas.microsoft.com/office/drawing/2014/main" id="{A2EA9E1C-8925-408B-A501-850AF88FF9FD}"/>
              </a:ext>
            </a:extLst>
          </p:cNvPr>
          <p:cNvSpPr>
            <a:spLocks noGrp="1"/>
          </p:cNvSpPr>
          <p:nvPr>
            <p:custDataLst>
              <p:tags r:id="rId12"/>
            </p:custDataLst>
          </p:nvPr>
        </p:nvSpPr>
        <p:spPr bwMode="auto">
          <a:xfrm>
            <a:off x="1166812" y="2427570"/>
            <a:ext cx="5492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758D22D-0A59-4461-A9CC-19C963534EE7}" type="datetime'''サ''''''''ブ''''セ''''''''''''''ン''''タ''''''''ー'">
              <a:rPr kumimoji="0" lang="ja-JP" altLang="en-US" sz="800" smtClean="0"/>
              <a:pPr/>
              <a:t>サブセンター</a:t>
            </a:fld>
            <a:endParaRPr kumimoji="0" lang="ja-JP" altLang="en-US" sz="800" dirty="0">
              <a:sym typeface="+mn-lt"/>
            </a:endParaRPr>
          </a:p>
        </p:txBody>
      </p:sp>
      <p:sp>
        <p:nvSpPr>
          <p:cNvPr id="108" name="テキスト プレースホルダ 9">
            <a:extLst>
              <a:ext uri="{FF2B5EF4-FFF2-40B4-BE49-F238E27FC236}">
                <a16:creationId xmlns:a16="http://schemas.microsoft.com/office/drawing/2014/main" id="{2DE01A1B-4786-4932-8950-4CEB372E16F1}"/>
              </a:ext>
            </a:extLst>
          </p:cNvPr>
          <p:cNvSpPr>
            <a:spLocks noGrp="1"/>
          </p:cNvSpPr>
          <p:nvPr>
            <p:custDataLst>
              <p:tags r:id="rId13"/>
            </p:custDataLst>
          </p:nvPr>
        </p:nvSpPr>
        <p:spPr bwMode="auto">
          <a:xfrm>
            <a:off x="4129087" y="2427570"/>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5DD0634-C4B8-4E82-9E0C-BE806BED78F4}" type="datetime'''国''営''''''''''''病''''''''''''''''''''''''''''''''''院'''''''">
              <a:rPr kumimoji="0" lang="ja-JP" altLang="en-US" sz="800" smtClean="0"/>
              <a:pPr/>
              <a:t>国営病院</a:t>
            </a:fld>
            <a:endParaRPr kumimoji="0" lang="ja-JP" altLang="en-US" sz="800" dirty="0">
              <a:sym typeface="+mn-lt"/>
            </a:endParaRPr>
          </a:p>
        </p:txBody>
      </p:sp>
      <p:sp>
        <p:nvSpPr>
          <p:cNvPr id="106" name="テキスト プレースホルダ 9">
            <a:extLst>
              <a:ext uri="{FF2B5EF4-FFF2-40B4-BE49-F238E27FC236}">
                <a16:creationId xmlns:a16="http://schemas.microsoft.com/office/drawing/2014/main" id="{7D293B55-AA25-4489-9B54-5940AEA3A9C5}"/>
              </a:ext>
            </a:extLst>
          </p:cNvPr>
          <p:cNvSpPr>
            <a:spLocks noGrp="1"/>
          </p:cNvSpPr>
          <p:nvPr>
            <p:custDataLst>
              <p:tags r:id="rId14"/>
            </p:custDataLst>
          </p:nvPr>
        </p:nvSpPr>
        <p:spPr bwMode="auto">
          <a:xfrm>
            <a:off x="2011362" y="2427570"/>
            <a:ext cx="763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326339-F863-4F3D-8841-A260B8C0B358}" type="datetime'''''''一''''次医療''''''''セ''''ン''''''''''''タ''ー'''''">
              <a:rPr kumimoji="0" lang="ja-JP" altLang="en-US" sz="800" smtClean="0"/>
              <a:pPr/>
              <a:t>一次医療センター</a:t>
            </a:fld>
            <a:endParaRPr kumimoji="0" lang="ja-JP" altLang="en-US" sz="800" dirty="0">
              <a:sym typeface="+mn-lt"/>
            </a:endParaRPr>
          </a:p>
        </p:txBody>
      </p:sp>
      <p:sp>
        <p:nvSpPr>
          <p:cNvPr id="107" name="テキスト プレースホルダ 9">
            <a:extLst>
              <a:ext uri="{FF2B5EF4-FFF2-40B4-BE49-F238E27FC236}">
                <a16:creationId xmlns:a16="http://schemas.microsoft.com/office/drawing/2014/main" id="{6FBF57A9-065E-47AC-A06C-07460DE255A0}"/>
              </a:ext>
            </a:extLst>
          </p:cNvPr>
          <p:cNvSpPr>
            <a:spLocks noGrp="1"/>
          </p:cNvSpPr>
          <p:nvPr>
            <p:custDataLst>
              <p:tags r:id="rId15"/>
            </p:custDataLst>
          </p:nvPr>
        </p:nvSpPr>
        <p:spPr bwMode="auto">
          <a:xfrm>
            <a:off x="3070224" y="2427570"/>
            <a:ext cx="763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t>地域医療センター</a:t>
            </a:r>
            <a:endParaRPr kumimoji="0" lang="en-US" altLang="ja-JP" sz="800" dirty="0"/>
          </a:p>
        </p:txBody>
      </p:sp>
      <p:graphicFrame>
        <p:nvGraphicFramePr>
          <p:cNvPr id="4" name="Chart 69">
            <a:extLst>
              <a:ext uri="{FF2B5EF4-FFF2-40B4-BE49-F238E27FC236}">
                <a16:creationId xmlns:a16="http://schemas.microsoft.com/office/drawing/2014/main" id="{6137A91D-5147-4540-2BDB-32B0B32B4F0A}"/>
              </a:ext>
            </a:extLst>
          </p:cNvPr>
          <p:cNvGraphicFramePr/>
          <p:nvPr>
            <p:custDataLst>
              <p:tags r:id="rId16"/>
            </p:custDataLst>
            <p:extLst>
              <p:ext uri="{D42A27DB-BD31-4B8C-83A1-F6EECF244321}">
                <p14:modId xmlns:p14="http://schemas.microsoft.com/office/powerpoint/2010/main" val="3369697248"/>
              </p:ext>
            </p:extLst>
          </p:nvPr>
        </p:nvGraphicFramePr>
        <p:xfrm>
          <a:off x="101600" y="2687786"/>
          <a:ext cx="4789488" cy="3625850"/>
        </p:xfrm>
        <a:graphic>
          <a:graphicData uri="http://schemas.openxmlformats.org/drawingml/2006/chart">
            <c:chart xmlns:c="http://schemas.openxmlformats.org/drawingml/2006/chart" xmlns:r="http://schemas.openxmlformats.org/officeDocument/2006/relationships" r:id="rId36"/>
          </a:graphicData>
        </a:graphic>
      </p:graphicFrame>
      <p:sp>
        <p:nvSpPr>
          <p:cNvPr id="5" name="テキスト プレースホルダ 9">
            <a:extLst>
              <a:ext uri="{FF2B5EF4-FFF2-40B4-BE49-F238E27FC236}">
                <a16:creationId xmlns:a16="http://schemas.microsoft.com/office/drawing/2014/main" id="{4D38E96C-F4DF-47FE-9A93-CDA511262825}"/>
              </a:ext>
            </a:extLst>
          </p:cNvPr>
          <p:cNvSpPr>
            <a:spLocks noGrp="1"/>
          </p:cNvSpPr>
          <p:nvPr>
            <p:custDataLst>
              <p:tags r:id="rId17"/>
            </p:custDataLst>
          </p:nvPr>
        </p:nvSpPr>
        <p:spPr bwMode="auto">
          <a:xfrm>
            <a:off x="3288432"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D558081-40C6-433D-B979-13349D53AF72}" type="datetime'''''1''''''''''''''''''''''''9'''''''''''''''''''''''''''''''">
              <a:rPr lang="en-US" altLang="en-US" sz="1000" smtClean="0"/>
              <a:pPr marL="0" indent="0" algn="ctr">
                <a:spcBef>
                  <a:spcPct val="0"/>
                </a:spcBef>
                <a:buNone/>
              </a:pPr>
              <a:t>19</a:t>
            </a:fld>
            <a:endParaRPr kumimoji="0" lang="ja-JP" altLang="en-US" sz="800" dirty="0">
              <a:sym typeface="+mn-lt"/>
            </a:endParaRPr>
          </a:p>
        </p:txBody>
      </p:sp>
      <p:sp>
        <p:nvSpPr>
          <p:cNvPr id="7" name="テキスト プレースホルダ 9">
            <a:extLst>
              <a:ext uri="{FF2B5EF4-FFF2-40B4-BE49-F238E27FC236}">
                <a16:creationId xmlns:a16="http://schemas.microsoft.com/office/drawing/2014/main" id="{9DDE3110-E033-2004-5C6B-3FB4D72A7BB6}"/>
              </a:ext>
            </a:extLst>
          </p:cNvPr>
          <p:cNvSpPr>
            <a:spLocks noGrp="1"/>
          </p:cNvSpPr>
          <p:nvPr>
            <p:custDataLst>
              <p:tags r:id="rId18"/>
            </p:custDataLst>
          </p:nvPr>
        </p:nvSpPr>
        <p:spPr bwMode="auto">
          <a:xfrm>
            <a:off x="984176"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D2D0E7D-2002-4F8A-8BA0-DAFC304E13CA}" type="datetime'''''1''''''''''''5'''">
              <a:rPr lang="ja-JP" altLang="en-US" sz="1000"/>
              <a:pPr marL="0" indent="0" algn="ctr">
                <a:spcBef>
                  <a:spcPct val="0"/>
                </a:spcBef>
                <a:buNone/>
              </a:pPr>
              <a:t>15</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7DE529AE-FF49-FB4B-169D-07133CE1AEBE}"/>
              </a:ext>
            </a:extLst>
          </p:cNvPr>
          <p:cNvSpPr>
            <a:spLocks noGrp="1"/>
          </p:cNvSpPr>
          <p:nvPr>
            <p:custDataLst>
              <p:tags r:id="rId19"/>
            </p:custDataLst>
          </p:nvPr>
        </p:nvSpPr>
        <p:spPr bwMode="auto">
          <a:xfrm>
            <a:off x="1568624"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B87B211-2BF3-4A14-A06A-EF5A6A8164E7}" type="datetime'''''1''''''''''''''''''6'''''''">
              <a:rPr lang="ja-JP" altLang="en-US" sz="1000"/>
              <a:pPr marL="0" indent="0" algn="ctr">
                <a:spcBef>
                  <a:spcPct val="0"/>
                </a:spcBef>
                <a:buNone/>
              </a:pPr>
              <a:t>16</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12A391E1-2A25-C06F-7FF1-1E362EEB5554}"/>
              </a:ext>
            </a:extLst>
          </p:cNvPr>
          <p:cNvSpPr>
            <a:spLocks noGrp="1"/>
          </p:cNvSpPr>
          <p:nvPr>
            <p:custDataLst>
              <p:tags r:id="rId20"/>
            </p:custDataLst>
          </p:nvPr>
        </p:nvSpPr>
        <p:spPr bwMode="auto">
          <a:xfrm>
            <a:off x="2720752"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8B53FB3-425A-45A8-BB0C-2F339D716AA2}" type="datetime'''''''''1''''''''''''''''''''''8'''''">
              <a:rPr lang="en-US" altLang="en-US" sz="1000" smtClean="0"/>
              <a:pPr marL="0" indent="0" algn="ctr">
                <a:spcBef>
                  <a:spcPct val="0"/>
                </a:spcBef>
                <a:buNone/>
              </a:pPr>
              <a:t>18</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30F5C267-51B5-92E4-BC78-676EE2C40FB6}"/>
              </a:ext>
            </a:extLst>
          </p:cNvPr>
          <p:cNvSpPr>
            <a:spLocks noGrp="1"/>
          </p:cNvSpPr>
          <p:nvPr>
            <p:custDataLst>
              <p:tags r:id="rId21"/>
            </p:custDataLst>
          </p:nvPr>
        </p:nvSpPr>
        <p:spPr bwMode="auto">
          <a:xfrm>
            <a:off x="2144688"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59111F-5D65-4161-84F5-451434C4DF1D}" type="datetime'''''''''''''''''''''''''''''''''''''''1''''''''''''''7'''''">
              <a:rPr lang="ja-JP" altLang="en-US" sz="1000"/>
              <a:pPr marL="0" indent="0" algn="ctr">
                <a:spcBef>
                  <a:spcPct val="0"/>
                </a:spcBef>
                <a:buNone/>
              </a:pPr>
              <a:t>17</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B82AA29D-1B21-7F5A-14B1-678787F471EF}"/>
              </a:ext>
            </a:extLst>
          </p:cNvPr>
          <p:cNvSpPr>
            <a:spLocks noGrp="1"/>
          </p:cNvSpPr>
          <p:nvPr>
            <p:custDataLst>
              <p:tags r:id="rId22"/>
            </p:custDataLst>
          </p:nvPr>
        </p:nvSpPr>
        <p:spPr bwMode="auto">
          <a:xfrm>
            <a:off x="3860577"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20</a:t>
            </a:r>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FA4861D1-27D8-9943-F22F-106BB83BF981}"/>
              </a:ext>
            </a:extLst>
          </p:cNvPr>
          <p:cNvSpPr>
            <a:spLocks noGrp="1"/>
          </p:cNvSpPr>
          <p:nvPr>
            <p:custDataLst>
              <p:tags r:id="rId23"/>
            </p:custDataLst>
          </p:nvPr>
        </p:nvSpPr>
        <p:spPr bwMode="auto">
          <a:xfrm>
            <a:off x="4437856"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21</a:t>
            </a:r>
            <a:endParaRPr kumimoji="0" lang="ja-JP" altLang="en-US" sz="800" dirty="0">
              <a:sym typeface="+mn-lt"/>
            </a:endParaRPr>
          </a:p>
        </p:txBody>
      </p:sp>
      <p:graphicFrame>
        <p:nvGraphicFramePr>
          <p:cNvPr id="15" name="Chart 66">
            <a:extLst>
              <a:ext uri="{FF2B5EF4-FFF2-40B4-BE49-F238E27FC236}">
                <a16:creationId xmlns:a16="http://schemas.microsoft.com/office/drawing/2014/main" id="{9AFBFE96-4241-4A81-C76F-D0F06CE25B56}"/>
              </a:ext>
            </a:extLst>
          </p:cNvPr>
          <p:cNvGraphicFramePr/>
          <p:nvPr>
            <p:custDataLst>
              <p:tags r:id="rId24"/>
            </p:custDataLst>
            <p:extLst>
              <p:ext uri="{D42A27DB-BD31-4B8C-83A1-F6EECF244321}">
                <p14:modId xmlns:p14="http://schemas.microsoft.com/office/powerpoint/2010/main" val="1561793067"/>
              </p:ext>
            </p:extLst>
          </p:nvPr>
        </p:nvGraphicFramePr>
        <p:xfrm>
          <a:off x="5070475" y="2687786"/>
          <a:ext cx="4697413" cy="3625850"/>
        </p:xfrm>
        <a:graphic>
          <a:graphicData uri="http://schemas.openxmlformats.org/drawingml/2006/chart">
            <c:chart xmlns:c="http://schemas.openxmlformats.org/drawingml/2006/chart" xmlns:r="http://schemas.openxmlformats.org/officeDocument/2006/relationships" r:id="rId37"/>
          </a:graphicData>
        </a:graphic>
      </p:graphicFrame>
      <p:sp>
        <p:nvSpPr>
          <p:cNvPr id="16" name="テキスト プレースホルダ 9">
            <a:extLst>
              <a:ext uri="{FF2B5EF4-FFF2-40B4-BE49-F238E27FC236}">
                <a16:creationId xmlns:a16="http://schemas.microsoft.com/office/drawing/2014/main" id="{7155A9A7-4472-CC0A-EA76-DA91C62443BA}"/>
              </a:ext>
            </a:extLst>
          </p:cNvPr>
          <p:cNvSpPr>
            <a:spLocks noGrp="1"/>
          </p:cNvSpPr>
          <p:nvPr>
            <p:custDataLst>
              <p:tags r:id="rId25"/>
            </p:custDataLst>
          </p:nvPr>
        </p:nvSpPr>
        <p:spPr bwMode="auto">
          <a:xfrm>
            <a:off x="5889104"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4F4430-FB5D-4679-9D04-F22BA4DF1E87}" type="datetime'''''''''''''''''''''''''''''''''''''''1''''''''''''''''5'''''">
              <a:rPr lang="ja-JP" altLang="en-US" sz="1000"/>
              <a:pPr marL="0" indent="0" algn="ctr">
                <a:spcBef>
                  <a:spcPct val="0"/>
                </a:spcBef>
                <a:buNone/>
              </a:pPr>
              <a:t>15</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BD1A465A-614C-249A-183B-FEEAAB4BD1F4}"/>
              </a:ext>
            </a:extLst>
          </p:cNvPr>
          <p:cNvSpPr>
            <a:spLocks noGrp="1"/>
          </p:cNvSpPr>
          <p:nvPr>
            <p:custDataLst>
              <p:tags r:id="rId26"/>
            </p:custDataLst>
          </p:nvPr>
        </p:nvSpPr>
        <p:spPr bwMode="auto">
          <a:xfrm>
            <a:off x="6465168"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AE9B33-78F6-403E-A74B-4DD99C419A11}" type="datetime'''1''''''''''6'''''''''''''''''''''''''''">
              <a:rPr lang="ja-JP" altLang="en-US" sz="1000"/>
              <a:pPr marL="0" indent="0" algn="ctr">
                <a:spcBef>
                  <a:spcPct val="0"/>
                </a:spcBef>
                <a:buNone/>
              </a:pPr>
              <a:t>16</a:t>
            </a:fld>
            <a:endParaRPr kumimoji="0" lang="ja-JP" altLang="en-US" sz="800" dirty="0">
              <a:sym typeface="+mn-lt"/>
            </a:endParaRPr>
          </a:p>
        </p:txBody>
      </p:sp>
      <p:sp>
        <p:nvSpPr>
          <p:cNvPr id="24" name="テキスト プレースホルダ 9">
            <a:extLst>
              <a:ext uri="{FF2B5EF4-FFF2-40B4-BE49-F238E27FC236}">
                <a16:creationId xmlns:a16="http://schemas.microsoft.com/office/drawing/2014/main" id="{8B3872DA-1E12-A5C9-16D1-3AF08297D592}"/>
              </a:ext>
            </a:extLst>
          </p:cNvPr>
          <p:cNvSpPr>
            <a:spLocks noGrp="1"/>
          </p:cNvSpPr>
          <p:nvPr>
            <p:custDataLst>
              <p:tags r:id="rId27"/>
            </p:custDataLst>
          </p:nvPr>
        </p:nvSpPr>
        <p:spPr bwMode="auto">
          <a:xfrm>
            <a:off x="6969224"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2E84FD-D293-431D-8B4C-D6000CF82139}" type="datetime'''''''''''''''''''1''''''''7'''''''''''''''''''''''''''''">
              <a:rPr lang="ja-JP" altLang="en-US" sz="1000"/>
              <a:pPr marL="0" indent="0" algn="ctr">
                <a:spcBef>
                  <a:spcPct val="0"/>
                </a:spcBef>
                <a:buNone/>
              </a:pPr>
              <a:t>17</a:t>
            </a:fld>
            <a:endParaRPr kumimoji="0" lang="ja-JP" altLang="en-US" sz="800" dirty="0">
              <a:sym typeface="+mn-lt"/>
            </a:endParaRPr>
          </a:p>
        </p:txBody>
      </p:sp>
      <p:sp>
        <p:nvSpPr>
          <p:cNvPr id="26" name="テキスト プレースホルダ 9">
            <a:extLst>
              <a:ext uri="{FF2B5EF4-FFF2-40B4-BE49-F238E27FC236}">
                <a16:creationId xmlns:a16="http://schemas.microsoft.com/office/drawing/2014/main" id="{F92F293D-3AF1-AF0A-1C85-211A62874E98}"/>
              </a:ext>
            </a:extLst>
          </p:cNvPr>
          <p:cNvSpPr>
            <a:spLocks noGrp="1"/>
          </p:cNvSpPr>
          <p:nvPr>
            <p:custDataLst>
              <p:tags r:id="rId28"/>
            </p:custDataLst>
          </p:nvPr>
        </p:nvSpPr>
        <p:spPr bwMode="auto">
          <a:xfrm>
            <a:off x="7473280"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1E2DCF8-D8D9-49E6-84C8-70E3D7D5BC97}" type="datetime'''''''''''''''''''''''''''''''''''1''8'''''''''''''">
              <a:rPr lang="ja-JP" altLang="en-US" sz="1000" smtClean="0"/>
              <a:pPr marL="0" indent="0" algn="ctr">
                <a:spcBef>
                  <a:spcPct val="0"/>
                </a:spcBef>
                <a:buNone/>
              </a:pPr>
              <a:t>18</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5D903B69-0504-AE60-E1C6-849FA8CEEDFD}"/>
              </a:ext>
            </a:extLst>
          </p:cNvPr>
          <p:cNvSpPr>
            <a:spLocks noGrp="1"/>
          </p:cNvSpPr>
          <p:nvPr>
            <p:custDataLst>
              <p:tags r:id="rId29"/>
            </p:custDataLst>
          </p:nvPr>
        </p:nvSpPr>
        <p:spPr bwMode="auto">
          <a:xfrm>
            <a:off x="7977336"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D7D52C-804A-403E-B16B-1D27968D0F73}" type="datetime'''''''''''''''''''1''''''''''9'''''''''''''''''''''''''''''">
              <a:rPr lang="en-US" altLang="en-US" sz="1000" smtClean="0"/>
              <a:pPr marL="0" indent="0" algn="ctr">
                <a:spcBef>
                  <a:spcPct val="0"/>
                </a:spcBef>
                <a:buNone/>
              </a:pPr>
              <a:t>19</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46687690-3B61-4D3E-4360-EAE93EB4D4F1}"/>
              </a:ext>
            </a:extLst>
          </p:cNvPr>
          <p:cNvSpPr>
            <a:spLocks noGrp="1"/>
          </p:cNvSpPr>
          <p:nvPr>
            <p:custDataLst>
              <p:tags r:id="rId30"/>
            </p:custDataLst>
          </p:nvPr>
        </p:nvSpPr>
        <p:spPr bwMode="auto">
          <a:xfrm>
            <a:off x="8514878"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20</a:t>
            </a:r>
            <a:endParaRPr kumimoji="0" lang="ja-JP" altLang="en-US" sz="800" dirty="0">
              <a:sym typeface="+mn-lt"/>
            </a:endParaRPr>
          </a:p>
        </p:txBody>
      </p:sp>
      <p:sp>
        <p:nvSpPr>
          <p:cNvPr id="34" name="テキスト プレースホルダ 9">
            <a:extLst>
              <a:ext uri="{FF2B5EF4-FFF2-40B4-BE49-F238E27FC236}">
                <a16:creationId xmlns:a16="http://schemas.microsoft.com/office/drawing/2014/main" id="{3CD0E020-DCC8-6920-6B39-10CB731E03E6}"/>
              </a:ext>
            </a:extLst>
          </p:cNvPr>
          <p:cNvSpPr>
            <a:spLocks noGrp="1"/>
          </p:cNvSpPr>
          <p:nvPr>
            <p:custDataLst>
              <p:tags r:id="rId31"/>
            </p:custDataLst>
          </p:nvPr>
        </p:nvSpPr>
        <p:spPr bwMode="auto">
          <a:xfrm>
            <a:off x="9049072" y="630093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21</a:t>
            </a:r>
            <a:endParaRPr kumimoji="0" lang="ja-JP" altLang="en-US" sz="800" dirty="0">
              <a:sym typeface="+mn-lt"/>
            </a:endParaRPr>
          </a:p>
        </p:txBody>
      </p:sp>
    </p:spTree>
    <p:extLst>
      <p:ext uri="{BB962C8B-B14F-4D97-AF65-F5344CB8AC3E}">
        <p14:creationId xmlns:p14="http://schemas.microsoft.com/office/powerpoint/2010/main" val="354268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&amp; Family Welfare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cs typeface="Arial" panose="020B0604020202020204" pitchFamily="34" charset="0"/>
              </a:rPr>
              <a:t>HP</a:t>
            </a:r>
            <a:r>
              <a:rPr kumimoji="0" lang="ja-JP" altLang="en-US" sz="800" dirty="0" err="1" bmk="">
                <a:cs typeface="Arial" panose="020B0604020202020204" pitchFamily="34" charset="0"/>
              </a:rPr>
              <a:t>、</a:t>
            </a:r>
            <a:r>
              <a:rPr kumimoji="0" lang="ja-JP" altLang="en-US" sz="800" dirty="0" bmk=""/>
              <a:t>各病院</a:t>
            </a:r>
            <a:r>
              <a:rPr kumimoji="0" lang="en-US" altLang="ja-JP" sz="800" dirty="0" bmk=""/>
              <a:t>HP</a:t>
            </a:r>
            <a:endParaRPr lang="ja-JP" altLang="ja-JP" sz="800" dirty="0"/>
          </a:p>
        </p:txBody>
      </p:sp>
      <p:sp>
        <p:nvSpPr>
          <p:cNvPr id="18" name="Rectangle 6"/>
          <p:cNvSpPr>
            <a:spLocks noChangeArrowheads="1"/>
          </p:cNvSpPr>
          <p:nvPr/>
        </p:nvSpPr>
        <p:spPr bwMode="auto">
          <a:xfrm>
            <a:off x="200025" y="1773176"/>
            <a:ext cx="7993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540195453"/>
              </p:ext>
            </p:extLst>
          </p:nvPr>
        </p:nvGraphicFramePr>
        <p:xfrm>
          <a:off x="200025" y="2133296"/>
          <a:ext cx="9505056" cy="4267504"/>
        </p:xfrm>
        <a:graphic>
          <a:graphicData uri="http://schemas.openxmlformats.org/drawingml/2006/table">
            <a:tbl>
              <a:tblPr firstRow="1" bandRow="1">
                <a:tableStyleId>{5C22544A-7EE6-4342-B048-85BDC9FD1C3A}</a:tableStyleId>
              </a:tblPr>
              <a:tblGrid>
                <a:gridCol w="1289971">
                  <a:extLst>
                    <a:ext uri="{9D8B030D-6E8A-4147-A177-3AD203B41FA5}">
                      <a16:colId xmlns:a16="http://schemas.microsoft.com/office/drawing/2014/main" val="20000"/>
                    </a:ext>
                  </a:extLst>
                </a:gridCol>
                <a:gridCol w="678933">
                  <a:extLst>
                    <a:ext uri="{9D8B030D-6E8A-4147-A177-3AD203B41FA5}">
                      <a16:colId xmlns:a16="http://schemas.microsoft.com/office/drawing/2014/main" val="20001"/>
                    </a:ext>
                  </a:extLst>
                </a:gridCol>
                <a:gridCol w="3462554">
                  <a:extLst>
                    <a:ext uri="{9D8B030D-6E8A-4147-A177-3AD203B41FA5}">
                      <a16:colId xmlns:a16="http://schemas.microsoft.com/office/drawing/2014/main" val="20002"/>
                    </a:ext>
                  </a:extLst>
                </a:gridCol>
                <a:gridCol w="678933">
                  <a:extLst>
                    <a:ext uri="{9D8B030D-6E8A-4147-A177-3AD203B41FA5}">
                      <a16:colId xmlns:a16="http://schemas.microsoft.com/office/drawing/2014/main" val="20003"/>
                    </a:ext>
                  </a:extLst>
                </a:gridCol>
                <a:gridCol w="678933">
                  <a:extLst>
                    <a:ext uri="{9D8B030D-6E8A-4147-A177-3AD203B41FA5}">
                      <a16:colId xmlns:a16="http://schemas.microsoft.com/office/drawing/2014/main" val="20004"/>
                    </a:ext>
                  </a:extLst>
                </a:gridCol>
                <a:gridCol w="678933">
                  <a:extLst>
                    <a:ext uri="{9D8B030D-6E8A-4147-A177-3AD203B41FA5}">
                      <a16:colId xmlns:a16="http://schemas.microsoft.com/office/drawing/2014/main" val="20005"/>
                    </a:ext>
                  </a:extLst>
                </a:gridCol>
                <a:gridCol w="678933">
                  <a:extLst>
                    <a:ext uri="{9D8B030D-6E8A-4147-A177-3AD203B41FA5}">
                      <a16:colId xmlns:a16="http://schemas.microsoft.com/office/drawing/2014/main" val="20006"/>
                    </a:ext>
                  </a:extLst>
                </a:gridCol>
                <a:gridCol w="678933">
                  <a:extLst>
                    <a:ext uri="{9D8B030D-6E8A-4147-A177-3AD203B41FA5}">
                      <a16:colId xmlns:a16="http://schemas.microsoft.com/office/drawing/2014/main" val="20007"/>
                    </a:ext>
                  </a:extLst>
                </a:gridCol>
                <a:gridCol w="678933">
                  <a:extLst>
                    <a:ext uri="{9D8B030D-6E8A-4147-A177-3AD203B41FA5}">
                      <a16:colId xmlns:a16="http://schemas.microsoft.com/office/drawing/2014/main" val="291275959"/>
                    </a:ext>
                  </a:extLst>
                </a:gridCol>
              </a:tblGrid>
              <a:tr h="351211">
                <a:tc gridSpan="2">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fontAlgn="ctr">
                        <a:spcAft>
                          <a:spcPts val="0"/>
                        </a:spcAft>
                      </a:pP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4884">
                <a:tc gridSpan="2">
                  <a:txBody>
                    <a:bodyPr/>
                    <a:lstStyle/>
                    <a:p>
                      <a:pPr algn="l" fontAlgn="ctr">
                        <a:lnSpc>
                          <a:spcPct val="90000"/>
                        </a:lnSpc>
                        <a:spcAft>
                          <a:spcPts val="0"/>
                        </a:spcAft>
                      </a:pP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Safdarjung</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インドにおいて最も大規模な公的病院の一つである。第</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次世界大戦中の軍隊基地専用に</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1942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年にインド政府へと運営権が移った。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1973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年には、医科大学を設立している。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年は、</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25,000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70,000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2873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6,000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147,797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sz="1000" b="0" i="0" u="none" strike="noStrike" noProof="1">
                          <a:solidFill>
                            <a:srgbClr val="000000"/>
                          </a:solidFill>
                          <a:effectLst/>
                          <a:latin typeface="+mn-lt"/>
                        </a:rPr>
                        <a:t>52,394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95,403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noProof="1">
                          <a:effectLst/>
                          <a:latin typeface="+mn-lt"/>
                          <a:ea typeface="ＭＳ Ｐゴシック" panose="020B0600070205080204" pitchFamily="50" charset="-128"/>
                          <a:cs typeface="Arial" panose="020B0604020202020204" pitchFamily="34" charset="0"/>
                        </a:rPr>
                        <a:t>2023</a:t>
                      </a:r>
                      <a:endParaRPr lang="ja-JP" sz="1000" kern="100" dirty="0">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5169">
                <a:tc gridSpan="2">
                  <a:txBody>
                    <a:bodyPr/>
                    <a:lstStyle/>
                    <a:p>
                      <a:pPr algn="l" fontAlgn="ctr">
                        <a:lnSpc>
                          <a:spcPct val="90000"/>
                        </a:lnSpc>
                        <a:spcAft>
                          <a:spcPts val="0"/>
                        </a:spcAft>
                      </a:pPr>
                      <a:r>
                        <a:rPr lang="pt-BR"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 Ram Manohar Lohia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インド政府保険省から</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の出資を受けて運営されている。その立地から政府と連携することが多く、政策対象方向けの介護施設なども運営している。</a:t>
                      </a:r>
                      <a:r>
                        <a:rPr lang="en-US" altLang="ja-JP" sz="1000" kern="0" dirty="0" err="1">
                          <a:effectLst/>
                          <a:latin typeface="Arial" panose="020B0604020202020204" pitchFamily="34" charset="0"/>
                          <a:ea typeface="ＭＳ Ｐゴシック" panose="020B0600070205080204" pitchFamily="50" charset="-128"/>
                          <a:cs typeface="Arial" panose="020B0604020202020204" pitchFamily="34" charset="0"/>
                        </a:rPr>
                        <a:t>Willingdon</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という名前でイギリス政府によって設立されたが、ニューデリー自治体へ運営権が移動し、その後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年にインド政府へと移された。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年で</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9,000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40,000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1,250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3,164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mn-lt"/>
                        </a:rPr>
                        <a:t> </a:t>
                      </a:r>
                      <a:r>
                        <a:rPr lang="en-US" altLang="ja-JP" sz="1000" b="0" i="0" u="none" strike="noStrike" dirty="0">
                          <a:solidFill>
                            <a:srgbClr val="000000"/>
                          </a:solidFill>
                          <a:effectLst/>
                          <a:latin typeface="+mn-lt"/>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180</a:t>
                      </a:r>
                      <a:r>
                        <a:rPr lang="ja-JP" altLang="en-US" sz="1000" b="0" i="0" u="none" strike="noStrike" dirty="0">
                          <a:solidFill>
                            <a:srgbClr val="000000"/>
                          </a:solidFill>
                          <a:effectLst/>
                          <a:latin typeface="+mn-lt"/>
                        </a:rPr>
                        <a:t>万</a:t>
                      </a:r>
                      <a:endParaRPr lang="en-US" altLang="ja-JP"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67,000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lang="en-US" altLang="zh-CN" sz="1000" kern="0" noProof="1">
                          <a:effectLst/>
                          <a:latin typeface="+mn-lt"/>
                          <a:ea typeface="ＭＳ Ｐゴシック" panose="020B0600070205080204" pitchFamily="50" charset="-128"/>
                          <a:cs typeface="Arial" panose="020B0604020202020204" pitchFamily="34" charset="0"/>
                        </a:rPr>
                        <a:t>2023</a:t>
                      </a:r>
                      <a:endParaRPr lang="zh-CN" altLang="en-US" sz="1000" kern="0" dirty="0">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44756">
                <a:tc rowSpan="2">
                  <a:txBody>
                    <a:bodyPr/>
                    <a:lstStyle/>
                    <a:p>
                      <a:pPr algn="l" fontAlgn="ctr">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All</a:t>
                      </a:r>
                      <a:r>
                        <a:rPr lang="en-US" altLang="ja-JP" sz="10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India Institute Of Medical Sciences: AIMS</a:t>
                      </a:r>
                    </a:p>
                    <a:p>
                      <a:pPr algn="l" fontAlgn="ctr">
                        <a:spcAft>
                          <a:spcPts val="0"/>
                        </a:spcAft>
                      </a:pPr>
                      <a:r>
                        <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ニューデリー等</a:t>
                      </a:r>
                      <a:r>
                        <a:rPr kumimoji="1"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b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1956</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年に創立されたインドの国立医科大学。ニューデリー校を筆頭に、インド各地にキャンパスを展開している。</a:t>
                      </a:r>
                      <a:r>
                        <a:rPr lang="ja-JP" altLang="en-US" sz="1000" dirty="0"/>
                        <a:t>第三次医療を行う医療機関としても機能できるよう、附属の大学病院が併設されている。様々な賞を獲得しており、インドにおける医学の革新や診断法・外科技術の教育に果たした役割は非常に大きい。</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noProof="1">
                          <a:solidFill>
                            <a:srgbClr val="000000"/>
                          </a:solidFill>
                          <a:effectLst/>
                          <a:latin typeface="+mn-lt"/>
                        </a:rPr>
                        <a:t>2,486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mn-lt"/>
                        </a:rPr>
                        <a:t>4,800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460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440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20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noProof="1">
                          <a:effectLst/>
                          <a:latin typeface="+mn-lt"/>
                          <a:ea typeface="ＭＳ Ｐゴシック" panose="020B0600070205080204" pitchFamily="50" charset="-128"/>
                          <a:cs typeface="Arial" panose="020B0604020202020204" pitchFamily="34" charset="0"/>
                        </a:rPr>
                        <a:t>2023</a:t>
                      </a:r>
                      <a:endParaRPr lang="ja-JP" altLang="ja-JP" sz="1000" kern="100" dirty="0">
                        <a:effectLst/>
                        <a:latin typeface="+mn-lt"/>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0742">
                <a:tc v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lnSpc>
                          <a:spcPct val="90000"/>
                        </a:lnSpc>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Main</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ニューデリー校に付属する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AIMS</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内で最も大きな病院。年間</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万件以上の手術を行う。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80742">
                <a:tc gridSpan="2">
                  <a:txBody>
                    <a:bodyPr/>
                    <a:lstStyle/>
                    <a:p>
                      <a:pPr algn="l" fontAlgn="ctr">
                        <a:lnSpc>
                          <a:spcPct val="90000"/>
                        </a:lnSpc>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Smt.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Sucheta</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Kirpalani</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90000"/>
                        </a:lnSpc>
                        <a:spcBef>
                          <a:spcPts val="0"/>
                        </a:spcBef>
                        <a:spcAft>
                          <a:spcPts val="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877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Safdarjung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AIMS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インドでの公的医療機関は医療体制の整備が進んでいない。</a:t>
            </a:r>
          </a:p>
        </p:txBody>
      </p:sp>
    </p:spTree>
    <p:extLst>
      <p:ext uri="{BB962C8B-B14F-4D97-AF65-F5344CB8AC3E}">
        <p14:creationId xmlns:p14="http://schemas.microsoft.com/office/powerpoint/2010/main" val="188779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2716182348"/>
              </p:ext>
            </p:extLst>
          </p:nvPr>
        </p:nvGraphicFramePr>
        <p:xfrm>
          <a:off x="200025" y="1927361"/>
          <a:ext cx="9505054" cy="4519157"/>
        </p:xfrm>
        <a:graphic>
          <a:graphicData uri="http://schemas.openxmlformats.org/drawingml/2006/table">
            <a:tbl>
              <a:tblPr firstRow="1" bandRow="1">
                <a:tableStyleId>{5C22544A-7EE6-4342-B048-85BDC9FD1C3A}</a:tableStyleId>
              </a:tblPr>
              <a:tblGrid>
                <a:gridCol w="821348">
                  <a:extLst>
                    <a:ext uri="{9D8B030D-6E8A-4147-A177-3AD203B41FA5}">
                      <a16:colId xmlns:a16="http://schemas.microsoft.com/office/drawing/2014/main" val="20000"/>
                    </a:ext>
                  </a:extLst>
                </a:gridCol>
                <a:gridCol w="821348">
                  <a:extLst>
                    <a:ext uri="{9D8B030D-6E8A-4147-A177-3AD203B41FA5}">
                      <a16:colId xmlns:a16="http://schemas.microsoft.com/office/drawing/2014/main" val="20001"/>
                    </a:ext>
                  </a:extLst>
                </a:gridCol>
                <a:gridCol w="4189639">
                  <a:extLst>
                    <a:ext uri="{9D8B030D-6E8A-4147-A177-3AD203B41FA5}">
                      <a16:colId xmlns:a16="http://schemas.microsoft.com/office/drawing/2014/main" val="20002"/>
                    </a:ext>
                  </a:extLst>
                </a:gridCol>
                <a:gridCol w="548174">
                  <a:extLst>
                    <a:ext uri="{9D8B030D-6E8A-4147-A177-3AD203B41FA5}">
                      <a16:colId xmlns:a16="http://schemas.microsoft.com/office/drawing/2014/main" val="20003"/>
                    </a:ext>
                  </a:extLst>
                </a:gridCol>
                <a:gridCol w="624909">
                  <a:extLst>
                    <a:ext uri="{9D8B030D-6E8A-4147-A177-3AD203B41FA5}">
                      <a16:colId xmlns:a16="http://schemas.microsoft.com/office/drawing/2014/main" val="20004"/>
                    </a:ext>
                  </a:extLst>
                </a:gridCol>
                <a:gridCol w="624909">
                  <a:extLst>
                    <a:ext uri="{9D8B030D-6E8A-4147-A177-3AD203B41FA5}">
                      <a16:colId xmlns:a16="http://schemas.microsoft.com/office/drawing/2014/main" val="20005"/>
                    </a:ext>
                  </a:extLst>
                </a:gridCol>
                <a:gridCol w="624909">
                  <a:extLst>
                    <a:ext uri="{9D8B030D-6E8A-4147-A177-3AD203B41FA5}">
                      <a16:colId xmlns:a16="http://schemas.microsoft.com/office/drawing/2014/main" val="20006"/>
                    </a:ext>
                  </a:extLst>
                </a:gridCol>
                <a:gridCol w="624909">
                  <a:extLst>
                    <a:ext uri="{9D8B030D-6E8A-4147-A177-3AD203B41FA5}">
                      <a16:colId xmlns:a16="http://schemas.microsoft.com/office/drawing/2014/main" val="20007"/>
                    </a:ext>
                  </a:extLst>
                </a:gridCol>
                <a:gridCol w="624909">
                  <a:extLst>
                    <a:ext uri="{9D8B030D-6E8A-4147-A177-3AD203B41FA5}">
                      <a16:colId xmlns:a16="http://schemas.microsoft.com/office/drawing/2014/main" val="1988628168"/>
                    </a:ext>
                  </a:extLst>
                </a:gridCol>
              </a:tblGrid>
              <a:tr h="284232">
                <a:tc gridSpan="2">
                  <a:txBody>
                    <a:bodyPr/>
                    <a:lstStyle/>
                    <a:p>
                      <a:pPr algn="ctr" fontAlgn="ctr">
                        <a:lnSpc>
                          <a:spcPct val="90000"/>
                        </a:lnSpc>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4570">
                <a:tc rowSpan="2">
                  <a:txBody>
                    <a:bodyPr/>
                    <a:lstStyle/>
                    <a:p>
                      <a:pPr algn="l" fontAlgn="ctr">
                        <a:lnSpc>
                          <a:spcPct val="90000"/>
                        </a:lnSpc>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Apollo Hospitals</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インド最大の株式病院チェーンであると同時に、中東、スリランカ、バングラデシュ、アフリカにまたがるアジア最大の病院チェーンである。</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64</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の総合病院を保有し、薬局や健康保険ビジネスも手掛ける総合ヘルスケア企業である。チェンナイに本拠地を構えている。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10,209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3.2</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470</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420</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352,000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4401">
                <a:tc vMerge="1">
                  <a:txBody>
                    <a:bodyPr/>
                    <a:lstStyle/>
                    <a:p>
                      <a:endParaRPr kumimoji="1" lang="ja-JP" altLang="en-US"/>
                    </a:p>
                  </a:txBody>
                  <a:tcPr/>
                </a:tc>
                <a:tc>
                  <a:txBody>
                    <a:bodyPr/>
                    <a:lstStyle/>
                    <a:p>
                      <a:pPr algn="l" fontAlgn="ctr">
                        <a:lnSpc>
                          <a:spcPct val="90000"/>
                        </a:lnSpc>
                        <a:spcAft>
                          <a:spcPts val="0"/>
                        </a:spcAft>
                      </a:pPr>
                      <a:r>
                        <a:rPr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Indraprastha</a:t>
                      </a:r>
                      <a:endPar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病院（ニューデリー）</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Apollo</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グループによって経営されるデリーで</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番目に大規模な病院。</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年に設立された。また、インドで</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認定を受けた最初の病院でもある。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4570">
                <a:tc rowSpan="2">
                  <a:txBody>
                    <a:bodyPr/>
                    <a:lstStyle/>
                    <a:p>
                      <a:pPr algn="l" fontAlgn="ctr">
                        <a:lnSpc>
                          <a:spcPct val="90000"/>
                        </a:lnSpc>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（デリーほか）</a:t>
                      </a:r>
                      <a:endParaRPr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Apollo</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グループに次ぎ大きなインド株式会社病院。インド国内で</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の病院を保有し、</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を通じてインドおよびアジア・中東・アフリカでの事業拡大を図る。また、薬局や健康保険ビジネスも手掛ける総合ヘルスケア企業に成長している。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noProof="1">
                          <a:solidFill>
                            <a:srgbClr val="000000"/>
                          </a:solidFill>
                          <a:effectLst/>
                          <a:latin typeface="Arial" panose="020B0604020202020204" pitchFamily="34" charset="0"/>
                        </a:rPr>
                        <a:t>4,500+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1110</a:t>
                      </a:r>
                      <a:r>
                        <a:rPr lang="ja-JP" altLang="en-US" sz="1000" b="0" i="0" u="none" strike="noStrike" dirty="0">
                          <a:solidFill>
                            <a:srgbClr val="000000"/>
                          </a:solidFill>
                          <a:effectLst/>
                          <a:latin typeface="Arial" panose="020B0604020202020204" pitchFamily="34" charset="0"/>
                        </a:rPr>
                        <a:t>万</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81961">
                <a:tc vMerge="1">
                  <a:txBody>
                    <a:bodyPr/>
                    <a:lstStyle/>
                    <a:p>
                      <a:endParaRPr kumimoji="1" lang="ja-JP" altLang="en-US"/>
                    </a:p>
                  </a:txBody>
                  <a:tcPr/>
                </a:tc>
                <a:tc>
                  <a:txBody>
                    <a:bodyPr/>
                    <a:lstStyle/>
                    <a:p>
                      <a:pPr algn="l" fontAlgn="ctr">
                        <a:lnSpc>
                          <a:spcPct val="90000"/>
                        </a:lnSpc>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Malar</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病院（チェンナイ）</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病院として設立されたが、</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グループが買収し、</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病院へと変わった。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15057">
                <a:tc gridSpan="2">
                  <a:txBody>
                    <a:bodyPr/>
                    <a:lstStyle/>
                    <a:p>
                      <a:pPr marL="0" algn="l" defTabSz="914400" rtl="0" eaLnBrk="1" fontAlgn="ctr" latinLnBrk="0" hangingPunct="1">
                        <a:lnSpc>
                          <a:spcPct val="90000"/>
                        </a:lnSpc>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Max</a:t>
                      </a: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（ニューデリーほか）</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年に設立され、首都デリーを中心に、パンジャブ州などインド北部に</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病院を展開する。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Arial" panose="020B0604020202020204" pitchFamily="34" charset="0"/>
                        </a:rPr>
                        <a:t>~3,500</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280</a:t>
                      </a:r>
                      <a:r>
                        <a:rPr lang="ja-JP" altLang="en-US" sz="1000" b="0" i="0" u="none" strike="noStrike" dirty="0">
                          <a:solidFill>
                            <a:srgbClr val="000000"/>
                          </a:solidFill>
                          <a:effectLst/>
                          <a:latin typeface="Arial" panose="020B0604020202020204" pitchFamily="34" charset="0"/>
                        </a:rPr>
                        <a:t>万以上</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15057">
                <a:tc gridSpan="2">
                  <a:txBody>
                    <a:bodyPr/>
                    <a:lstStyle/>
                    <a:p>
                      <a:pPr algn="l" fontAlgn="ctr">
                        <a:lnSpc>
                          <a:spcPct val="90000"/>
                        </a:lnSpc>
                        <a:spcAft>
                          <a:spcPts val="0"/>
                        </a:spcAft>
                      </a:pPr>
                      <a:r>
                        <a:rPr kumimoji="1"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Manipal</a:t>
                      </a:r>
                      <a:endPar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（バンガロールほか）</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インド第</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位の規模を誇り、アポロ病院やフォルティス病院と同様、早くから南インド地域で事業を展開し、初期参入プレーヤーとしての優位性を確保している。ネパールやマレーシアでも病院を経営する。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Arial" panose="020B0604020202020204" pitchFamily="34" charset="0"/>
                        </a:rPr>
                        <a:t>9,500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704739">
                <a:tc gridSpan="2">
                  <a:txBody>
                    <a:bodyPr/>
                    <a:lstStyle/>
                    <a:p>
                      <a:pPr algn="l" fontAlgn="ctr">
                        <a:lnSpc>
                          <a:spcPct val="90000"/>
                        </a:lnSpc>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Alchemist Ltd</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（パンチクラ、グルガオン）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ctr" latinLnBrk="0" hangingPunct="0">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1988</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年に設立された商社。ヘルスケア以外には、ホテル・リゾート事業、食品加工、道路交通技術、情報技術等を扱う。インド国内において、</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つのクリ</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ニックを運営している。ヘルスケアにおいては、</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年までにインドのリーディングプレーヤーになる目標を掲げている。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Arial" panose="020B0604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chemeClr val="tx1"/>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64570">
                <a:tc gridSpan="2">
                  <a:txBody>
                    <a:bodyPr/>
                    <a:lstStyle/>
                    <a:p>
                      <a:pPr algn="l" fontAlgn="ctr">
                        <a:lnSpc>
                          <a:spcPct val="90000"/>
                        </a:lnSpc>
                        <a:spcAft>
                          <a:spcPts val="0"/>
                        </a:spcAft>
                      </a:pPr>
                      <a:r>
                        <a:rPr kumimoji="1"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Agarwal's Eye Hospital Ltd</a:t>
                      </a:r>
                    </a:p>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チェンナイに本拠地を持つ、インド最大の眼科病院チェーン。</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の国内病院と、</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の海外病院を持つ。海外展開は、モーリシャス、モザンビーク、セーシェル、カンボジア、ナイジェリア、マダガスカル、ルワンダ、ウガンダで行われている。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914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918" y="159832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各病院ホームページ、アイ・ビー・ティー「新興国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kumimoji="0" lang="ja-JP" altLang="en-US" sz="800" dirty="0" bmk=""/>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Apollo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グループなどの大規模株式会社病院グループが存在する。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近年の傾向として、民間大手病院は、外資提携を活発化させることで、事業の拡大を図っている。</a:t>
            </a:r>
          </a:p>
        </p:txBody>
      </p:sp>
    </p:spTree>
    <p:extLst>
      <p:ext uri="{BB962C8B-B14F-4D97-AF65-F5344CB8AC3E}">
        <p14:creationId xmlns:p14="http://schemas.microsoft.com/office/powerpoint/2010/main" val="192188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4938-5CB6-595D-4182-AB160EC0DA9F}"/>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6E8A352E-0A54-815C-AF1E-2DC4A31BDD9C}"/>
              </a:ext>
            </a:extLst>
          </p:cNvPr>
          <p:cNvSpPr>
            <a:spLocks noGrp="1"/>
          </p:cNvSpPr>
          <p:nvPr>
            <p:ph type="body" sz="quarter" idx="15"/>
          </p:nvPr>
        </p:nvSpPr>
        <p:spPr/>
        <p:txBody>
          <a:bodyPr/>
          <a:lstStyle/>
          <a:p>
            <a:r>
              <a:rPr kumimoji="1" lang="ja-JP" altLang="en-US" dirty="0"/>
              <a:t>各州の医療機関構造（公的医療機関） （</a:t>
            </a:r>
            <a:r>
              <a:rPr kumimoji="1" lang="en-US" altLang="ja-JP" dirty="0"/>
              <a:t>1</a:t>
            </a:r>
            <a:r>
              <a:rPr lang="en-US" altLang="ja-JP" dirty="0"/>
              <a:t>/3</a:t>
            </a:r>
            <a:r>
              <a:rPr kumimoji="1" lang="ja-JP" altLang="en-US" dirty="0"/>
              <a:t>）</a:t>
            </a:r>
          </a:p>
        </p:txBody>
      </p:sp>
      <p:sp>
        <p:nvSpPr>
          <p:cNvPr id="4" name="テキスト ボックス 31">
            <a:extLst>
              <a:ext uri="{FF2B5EF4-FFF2-40B4-BE49-F238E27FC236}">
                <a16:creationId xmlns:a16="http://schemas.microsoft.com/office/drawing/2014/main" id="{37105903-52F9-D360-6C05-1AAD70FD6997}"/>
              </a:ext>
            </a:extLst>
          </p:cNvPr>
          <p:cNvSpPr txBox="1"/>
          <p:nvPr/>
        </p:nvSpPr>
        <p:spPr>
          <a:xfrm>
            <a:off x="200472" y="1043949"/>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全州において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次医療機関が最も多く、多くの州で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次医療機関の中でもサブセンターが最も多いが、チャンディーガル州や</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デリー州では、一次医療センター（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公的医療機関が最も多く所在しているのは、ウッタル・プラデーシュ州である。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以下のグラフは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年時点における、各州／地域ごとの医療機関構造を示している。</a:t>
            </a:r>
          </a:p>
        </p:txBody>
      </p:sp>
      <p:sp>
        <p:nvSpPr>
          <p:cNvPr id="5" name="テキスト ボックス 29">
            <a:extLst>
              <a:ext uri="{FF2B5EF4-FFF2-40B4-BE49-F238E27FC236}">
                <a16:creationId xmlns:a16="http://schemas.microsoft.com/office/drawing/2014/main" id="{48877458-62C7-6D7D-562B-313D8CE00E88}"/>
              </a:ext>
            </a:extLst>
          </p:cNvPr>
          <p:cNvSpPr txBox="1"/>
          <p:nvPr/>
        </p:nvSpPr>
        <p:spPr>
          <a:xfrm>
            <a:off x="200472" y="6597352"/>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12" name="TextBox 11">
            <a:extLst>
              <a:ext uri="{FF2B5EF4-FFF2-40B4-BE49-F238E27FC236}">
                <a16:creationId xmlns:a16="http://schemas.microsoft.com/office/drawing/2014/main" id="{ED8DD72C-F19E-EB7D-A005-9C2812E4517F}"/>
              </a:ext>
            </a:extLst>
          </p:cNvPr>
          <p:cNvSpPr txBox="1"/>
          <p:nvPr/>
        </p:nvSpPr>
        <p:spPr>
          <a:xfrm>
            <a:off x="8517396" y="6384921"/>
            <a:ext cx="1295724" cy="261610"/>
          </a:xfrm>
          <a:prstGeom prst="rect">
            <a:avLst/>
          </a:prstGeom>
          <a:noFill/>
        </p:spPr>
        <p:txBody>
          <a:bodyPr wrap="square" rtlCol="0">
            <a:spAutoFit/>
          </a:bodyPr>
          <a:lstStyle/>
          <a:p>
            <a:pPr algn="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（医療機関数）</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2109F19D-190B-C48C-CA96-8FD2145BF7AA}"/>
              </a:ext>
            </a:extLst>
          </p:cNvPr>
          <p:cNvGraphicFramePr>
            <a:graphicFrameLocks/>
          </p:cNvGraphicFramePr>
          <p:nvPr/>
        </p:nvGraphicFramePr>
        <p:xfrm>
          <a:off x="200025" y="1928081"/>
          <a:ext cx="8929439" cy="4669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62A2DEF9-6D68-70A5-E4DD-45407B245ED7}"/>
              </a:ext>
            </a:extLst>
          </p:cNvPr>
          <p:cNvGraphicFramePr>
            <a:graphicFrameLocks noGrp="1"/>
          </p:cNvGraphicFramePr>
          <p:nvPr/>
        </p:nvGraphicFramePr>
        <p:xfrm>
          <a:off x="9129464" y="1792852"/>
          <a:ext cx="558602" cy="4588478"/>
        </p:xfrm>
        <a:graphic>
          <a:graphicData uri="http://schemas.openxmlformats.org/drawingml/2006/table">
            <a:tbl>
              <a:tblPr>
                <a:tableStyleId>{5C22544A-7EE6-4342-B048-85BDC9FD1C3A}</a:tableStyleId>
              </a:tblPr>
              <a:tblGrid>
                <a:gridCol w="558602">
                  <a:extLst>
                    <a:ext uri="{9D8B030D-6E8A-4147-A177-3AD203B41FA5}">
                      <a16:colId xmlns:a16="http://schemas.microsoft.com/office/drawing/2014/main" val="4136804261"/>
                    </a:ext>
                  </a:extLst>
                </a:gridCol>
              </a:tblGrid>
              <a:tr h="267878">
                <a:tc>
                  <a:txBody>
                    <a:bodyPr/>
                    <a:lstStyle/>
                    <a:p>
                      <a:pPr algn="ctr" fontAlgn="ctr"/>
                      <a:r>
                        <a:rPr lang="ja-JP" altLang="en-US" sz="1100" b="1" u="none" strike="noStrike" dirty="0">
                          <a:solidFill>
                            <a:schemeClr val="bg1"/>
                          </a:solidFill>
                          <a:effectLst/>
                        </a:rPr>
                        <a:t>合計</a:t>
                      </a:r>
                      <a:endParaRPr lang="ja-JP" altLang="en-US" sz="11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solidFill>
                  </a:tcPr>
                </a:tc>
                <a:extLst>
                  <a:ext uri="{0D108BD9-81ED-4DB2-BD59-A6C34878D82A}">
                    <a16:rowId xmlns:a16="http://schemas.microsoft.com/office/drawing/2014/main" val="3615020476"/>
                  </a:ext>
                </a:extLst>
              </a:tr>
              <a:tr h="360050">
                <a:tc>
                  <a:txBody>
                    <a:bodyPr/>
                    <a:lstStyle/>
                    <a:p>
                      <a:pPr algn="r" fontAlgn="ctr"/>
                      <a:r>
                        <a:rPr lang="en-US" altLang="ja-JP" sz="1100" u="none" strike="noStrike" dirty="0">
                          <a:effectLst/>
                        </a:rPr>
                        <a:t>9,111</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30332921"/>
                  </a:ext>
                </a:extLst>
              </a:tr>
              <a:tr h="360050">
                <a:tc>
                  <a:txBody>
                    <a:bodyPr/>
                    <a:lstStyle/>
                    <a:p>
                      <a:pPr algn="r" fontAlgn="ctr"/>
                      <a:r>
                        <a:rPr lang="en-US" altLang="ja-JP" sz="1100" u="none" strike="noStrike">
                          <a:effectLst/>
                        </a:rPr>
                        <a:t>550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5533437"/>
                  </a:ext>
                </a:extLst>
              </a:tr>
              <a:tr h="360050">
                <a:tc>
                  <a:txBody>
                    <a:bodyPr/>
                    <a:lstStyle/>
                    <a:p>
                      <a:pPr algn="r" fontAlgn="ctr"/>
                      <a:r>
                        <a:rPr lang="en-US" altLang="ja-JP" sz="1100" u="none" strike="noStrike">
                          <a:effectLst/>
                        </a:rPr>
                        <a:t>5,924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206642915"/>
                  </a:ext>
                </a:extLst>
              </a:tr>
              <a:tr h="360050">
                <a:tc>
                  <a:txBody>
                    <a:bodyPr/>
                    <a:lstStyle/>
                    <a:p>
                      <a:pPr algn="r" fontAlgn="ctr"/>
                      <a:r>
                        <a:rPr lang="en-US" altLang="ja-JP" sz="1100" u="none" strike="noStrike">
                          <a:effectLst/>
                        </a:rPr>
                        <a:t>12,689</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08423510"/>
                  </a:ext>
                </a:extLst>
              </a:tr>
              <a:tr h="360050">
                <a:tc>
                  <a:txBody>
                    <a:bodyPr/>
                    <a:lstStyle/>
                    <a:p>
                      <a:pPr algn="r" fontAlgn="ctr"/>
                      <a:r>
                        <a:rPr lang="en-US" altLang="ja-JP" sz="1100" u="none" strike="noStrike">
                          <a:effectLst/>
                        </a:rPr>
                        <a:t>6,522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752329294"/>
                  </a:ext>
                </a:extLst>
              </a:tr>
              <a:tr h="360050">
                <a:tc>
                  <a:txBody>
                    <a:bodyPr/>
                    <a:lstStyle/>
                    <a:p>
                      <a:pPr algn="r" fontAlgn="ctr"/>
                      <a:r>
                        <a:rPr lang="en-US" altLang="ja-JP" sz="1100" u="none" strike="noStrike">
                          <a:effectLst/>
                        </a:rPr>
                        <a:t>620</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99032099"/>
                  </a:ext>
                </a:extLst>
              </a:tr>
              <a:tr h="360050">
                <a:tc>
                  <a:txBody>
                    <a:bodyPr/>
                    <a:lstStyle/>
                    <a:p>
                      <a:pPr algn="r" fontAlgn="ctr"/>
                      <a:r>
                        <a:rPr lang="en-US" altLang="ja-JP" sz="1100" u="none" strike="noStrike">
                          <a:effectLst/>
                        </a:rPr>
                        <a:t>257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943072558"/>
                  </a:ext>
                </a:extLst>
              </a:tr>
              <a:tr h="360050">
                <a:tc>
                  <a:txBody>
                    <a:bodyPr/>
                    <a:lstStyle/>
                    <a:p>
                      <a:pPr algn="r" fontAlgn="ctr"/>
                      <a:r>
                        <a:rPr lang="en-US" altLang="ja-JP" sz="1100" u="none" strike="noStrike" dirty="0">
                          <a:effectLst/>
                        </a:rPr>
                        <a:t>11,415</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696736481"/>
                  </a:ext>
                </a:extLst>
              </a:tr>
              <a:tr h="360050">
                <a:tc>
                  <a:txBody>
                    <a:bodyPr/>
                    <a:lstStyle/>
                    <a:p>
                      <a:pPr algn="r" fontAlgn="ctr"/>
                      <a:r>
                        <a:rPr lang="en-US" altLang="ja-JP" sz="1100" u="none" strike="noStrike">
                          <a:effectLst/>
                        </a:rPr>
                        <a:t>3,298</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56217963"/>
                  </a:ext>
                </a:extLst>
              </a:tr>
              <a:tr h="360050">
                <a:tc>
                  <a:txBody>
                    <a:bodyPr/>
                    <a:lstStyle/>
                    <a:p>
                      <a:pPr algn="r" fontAlgn="ctr"/>
                      <a:r>
                        <a:rPr lang="en-US" altLang="ja-JP" sz="1100" u="none" strike="noStrike" dirty="0">
                          <a:effectLst/>
                        </a:rPr>
                        <a:t>2,883</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07258732"/>
                  </a:ext>
                </a:extLst>
              </a:tr>
              <a:tr h="360050">
                <a:tc>
                  <a:txBody>
                    <a:bodyPr/>
                    <a:lstStyle/>
                    <a:p>
                      <a:pPr algn="r" fontAlgn="ctr"/>
                      <a:r>
                        <a:rPr lang="en-US" altLang="ja-JP" sz="1100" u="none" strike="noStrike">
                          <a:effectLst/>
                        </a:rPr>
                        <a:t>3,547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40869197"/>
                  </a:ext>
                </a:extLst>
              </a:tr>
              <a:tr h="360050">
                <a:tc>
                  <a:txBody>
                    <a:bodyPr/>
                    <a:lstStyle/>
                    <a:p>
                      <a:pPr algn="r" fontAlgn="ctr"/>
                      <a:r>
                        <a:rPr lang="en-US" altLang="ja-JP" sz="1100" u="none" strike="noStrike" dirty="0">
                          <a:effectLst/>
                        </a:rPr>
                        <a:t>4,416</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19914812"/>
                  </a:ext>
                </a:extLst>
              </a:tr>
            </a:tbl>
          </a:graphicData>
        </a:graphic>
      </p:graphicFrame>
    </p:spTree>
    <p:extLst>
      <p:ext uri="{BB962C8B-B14F-4D97-AF65-F5344CB8AC3E}">
        <p14:creationId xmlns:p14="http://schemas.microsoft.com/office/powerpoint/2010/main" val="407450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4938-5CB6-595D-4182-AB160EC0DA9F}"/>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6E8A352E-0A54-815C-AF1E-2DC4A31BDD9C}"/>
              </a:ext>
            </a:extLst>
          </p:cNvPr>
          <p:cNvSpPr>
            <a:spLocks noGrp="1"/>
          </p:cNvSpPr>
          <p:nvPr>
            <p:ph type="body" sz="quarter" idx="15"/>
          </p:nvPr>
        </p:nvSpPr>
        <p:spPr/>
        <p:txBody>
          <a:bodyPr/>
          <a:lstStyle/>
          <a:p>
            <a:r>
              <a:rPr kumimoji="1" lang="ja-JP" altLang="en-US" dirty="0"/>
              <a:t>各州の医療機関構造（公的医療機関） （</a:t>
            </a:r>
            <a:r>
              <a:rPr lang="en-US" altLang="ja-JP" dirty="0"/>
              <a:t>2/3</a:t>
            </a:r>
            <a:r>
              <a:rPr kumimoji="1" lang="ja-JP" altLang="en-US" dirty="0"/>
              <a:t>）</a:t>
            </a:r>
          </a:p>
        </p:txBody>
      </p:sp>
      <p:sp>
        <p:nvSpPr>
          <p:cNvPr id="5" name="テキスト ボックス 29">
            <a:extLst>
              <a:ext uri="{FF2B5EF4-FFF2-40B4-BE49-F238E27FC236}">
                <a16:creationId xmlns:a16="http://schemas.microsoft.com/office/drawing/2014/main" id="{48877458-62C7-6D7D-562B-313D8CE00E88}"/>
              </a:ext>
            </a:extLst>
          </p:cNvPr>
          <p:cNvSpPr txBox="1"/>
          <p:nvPr/>
        </p:nvSpPr>
        <p:spPr>
          <a:xfrm>
            <a:off x="200472" y="6597352"/>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graphicFrame>
        <p:nvGraphicFramePr>
          <p:cNvPr id="13" name="Table 12">
            <a:extLst>
              <a:ext uri="{FF2B5EF4-FFF2-40B4-BE49-F238E27FC236}">
                <a16:creationId xmlns:a16="http://schemas.microsoft.com/office/drawing/2014/main" id="{9027C298-7786-165A-8943-89DF8D355996}"/>
              </a:ext>
            </a:extLst>
          </p:cNvPr>
          <p:cNvGraphicFramePr>
            <a:graphicFrameLocks noGrp="1"/>
          </p:cNvGraphicFramePr>
          <p:nvPr/>
        </p:nvGraphicFramePr>
        <p:xfrm>
          <a:off x="9169775" y="1022981"/>
          <a:ext cx="512298" cy="5380738"/>
        </p:xfrm>
        <a:graphic>
          <a:graphicData uri="http://schemas.openxmlformats.org/drawingml/2006/table">
            <a:tbl>
              <a:tblPr>
                <a:tableStyleId>{21E4AEA4-8DFA-4A89-87EB-49C32662AFE0}</a:tableStyleId>
              </a:tblPr>
              <a:tblGrid>
                <a:gridCol w="512298">
                  <a:extLst>
                    <a:ext uri="{9D8B030D-6E8A-4147-A177-3AD203B41FA5}">
                      <a16:colId xmlns:a16="http://schemas.microsoft.com/office/drawing/2014/main" val="3888529351"/>
                    </a:ext>
                  </a:extLst>
                </a:gridCol>
              </a:tblGrid>
              <a:tr h="244579">
                <a:tc>
                  <a:txBody>
                    <a:bodyPr/>
                    <a:lstStyle/>
                    <a:p>
                      <a:pPr algn="ctr" fontAlgn="ctr"/>
                      <a:r>
                        <a:rPr lang="ja-JP" altLang="en-US" sz="1000" b="1" u="none" strike="noStrike" dirty="0">
                          <a:solidFill>
                            <a:srgbClr val="000000"/>
                          </a:solidFill>
                          <a:effectLst/>
                        </a:rPr>
                        <a:t>合計</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81919221"/>
                  </a:ext>
                </a:extLst>
              </a:tr>
              <a:tr h="244579">
                <a:tc>
                  <a:txBody>
                    <a:bodyPr/>
                    <a:lstStyle/>
                    <a:p>
                      <a:pPr algn="r" fontAlgn="ctr"/>
                      <a:r>
                        <a:rPr lang="en-US" altLang="ja-JP" sz="1000" u="none" strike="noStrike" dirty="0">
                          <a:effectLst/>
                        </a:rPr>
                        <a:t>13,701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27467447"/>
                  </a:ext>
                </a:extLst>
              </a:tr>
              <a:tr h="244579">
                <a:tc>
                  <a:txBody>
                    <a:bodyPr/>
                    <a:lstStyle/>
                    <a:p>
                      <a:pPr algn="r" fontAlgn="ctr"/>
                      <a:r>
                        <a:rPr lang="en-US" altLang="ja-JP" sz="1000" u="none" strike="noStrike">
                          <a:effectLst/>
                        </a:rPr>
                        <a:t>538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24047459"/>
                  </a:ext>
                </a:extLst>
              </a:tr>
              <a:tr h="244579">
                <a:tc>
                  <a:txBody>
                    <a:bodyPr/>
                    <a:lstStyle/>
                    <a:p>
                      <a:pPr algn="r" fontAlgn="ctr"/>
                      <a:r>
                        <a:rPr lang="en-US" altLang="ja-JP" sz="1000" u="none" strike="noStrike" dirty="0">
                          <a:effectLst/>
                        </a:rPr>
                        <a:t>636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78943061"/>
                  </a:ext>
                </a:extLst>
              </a:tr>
              <a:tr h="244579">
                <a:tc>
                  <a:txBody>
                    <a:bodyPr/>
                    <a:lstStyle/>
                    <a:p>
                      <a:pPr algn="r" fontAlgn="ctr"/>
                      <a:r>
                        <a:rPr lang="en-US" altLang="ja-JP" sz="1000" u="none" strike="noStrike">
                          <a:effectLst/>
                        </a:rPr>
                        <a:t>469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9952948"/>
                  </a:ext>
                </a:extLst>
              </a:tr>
              <a:tr h="244579">
                <a:tc>
                  <a:txBody>
                    <a:bodyPr/>
                    <a:lstStyle/>
                    <a:p>
                      <a:pPr algn="r" fontAlgn="ctr"/>
                      <a:r>
                        <a:rPr lang="en-US" altLang="ja-JP" sz="1000" u="none" strike="noStrike">
                          <a:effectLst/>
                        </a:rPr>
                        <a:t>615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66723090"/>
                  </a:ext>
                </a:extLst>
              </a:tr>
              <a:tr h="244579">
                <a:tc>
                  <a:txBody>
                    <a:bodyPr/>
                    <a:lstStyle/>
                    <a:p>
                      <a:pPr algn="r" fontAlgn="ctr"/>
                      <a:r>
                        <a:rPr lang="en-US" altLang="ja-JP" sz="1000" u="none" strike="noStrike">
                          <a:effectLst/>
                        </a:rPr>
                        <a:t>8,523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811900317"/>
                  </a:ext>
                </a:extLst>
              </a:tr>
              <a:tr h="244579">
                <a:tc>
                  <a:txBody>
                    <a:bodyPr/>
                    <a:lstStyle/>
                    <a:p>
                      <a:pPr algn="r" fontAlgn="ctr"/>
                      <a:r>
                        <a:rPr lang="en-US" altLang="ja-JP" sz="1000" u="none" strike="noStrike" dirty="0">
                          <a:effectLst/>
                        </a:rPr>
                        <a:t>3,700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562062"/>
                  </a:ext>
                </a:extLst>
              </a:tr>
              <a:tr h="244579">
                <a:tc>
                  <a:txBody>
                    <a:bodyPr/>
                    <a:lstStyle/>
                    <a:p>
                      <a:pPr algn="r" fontAlgn="ctr"/>
                      <a:r>
                        <a:rPr lang="en-US" altLang="ja-JP" sz="1000" u="none" strike="noStrike" dirty="0">
                          <a:effectLst/>
                        </a:rPr>
                        <a:t>16,724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24959987"/>
                  </a:ext>
                </a:extLst>
              </a:tr>
              <a:tr h="244579">
                <a:tc>
                  <a:txBody>
                    <a:bodyPr/>
                    <a:lstStyle/>
                    <a:p>
                      <a:pPr algn="r" fontAlgn="ctr"/>
                      <a:r>
                        <a:rPr lang="en-US" altLang="ja-JP" sz="1000" u="none" strike="noStrike">
                          <a:effectLst/>
                        </a:rPr>
                        <a:t>186</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87443030"/>
                  </a:ext>
                </a:extLst>
              </a:tr>
              <a:tr h="244579">
                <a:tc>
                  <a:txBody>
                    <a:bodyPr/>
                    <a:lstStyle/>
                    <a:p>
                      <a:pPr algn="r" fontAlgn="ctr"/>
                      <a:r>
                        <a:rPr lang="en-US" altLang="ja-JP" sz="1000" u="none" strike="noStrike">
                          <a:effectLst/>
                        </a:rPr>
                        <a:t>11,341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75340360"/>
                  </a:ext>
                </a:extLst>
              </a:tr>
              <a:tr h="244579">
                <a:tc>
                  <a:txBody>
                    <a:bodyPr/>
                    <a:lstStyle/>
                    <a:p>
                      <a:pPr algn="r" fontAlgn="ctr"/>
                      <a:r>
                        <a:rPr lang="en-US" altLang="ja-JP" sz="1000" u="none" strike="noStrike">
                          <a:effectLst/>
                        </a:rPr>
                        <a:t>6,009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59108250"/>
                  </a:ext>
                </a:extLst>
              </a:tr>
              <a:tr h="244579">
                <a:tc>
                  <a:txBody>
                    <a:bodyPr/>
                    <a:lstStyle/>
                    <a:p>
                      <a:pPr algn="r" fontAlgn="ctr"/>
                      <a:r>
                        <a:rPr lang="en-US" altLang="ja-JP" sz="1000" u="none" strike="noStrike">
                          <a:effectLst/>
                        </a:rPr>
                        <a:t>1,158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71580394"/>
                  </a:ext>
                </a:extLst>
              </a:tr>
              <a:tr h="244579">
                <a:tc>
                  <a:txBody>
                    <a:bodyPr/>
                    <a:lstStyle/>
                    <a:p>
                      <a:pPr algn="r" fontAlgn="ctr"/>
                      <a:r>
                        <a:rPr lang="en-US" altLang="ja-JP" sz="1000" b="1" u="none" strike="noStrike" dirty="0">
                          <a:effectLst/>
                        </a:rPr>
                        <a:t>25,247</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05041206"/>
                  </a:ext>
                </a:extLst>
              </a:tr>
              <a:tr h="244579">
                <a:tc>
                  <a:txBody>
                    <a:bodyPr/>
                    <a:lstStyle/>
                    <a:p>
                      <a:pPr algn="r" fontAlgn="ctr"/>
                      <a:r>
                        <a:rPr lang="en-US" altLang="ja-JP" sz="1000" u="none" strike="noStrike">
                          <a:effectLst/>
                        </a:rPr>
                        <a:t>2,237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797602028"/>
                  </a:ext>
                </a:extLst>
              </a:tr>
              <a:tr h="244579">
                <a:tc>
                  <a:txBody>
                    <a:bodyPr/>
                    <a:lstStyle/>
                    <a:p>
                      <a:pPr algn="r" fontAlgn="ctr"/>
                      <a:r>
                        <a:rPr lang="en-US" altLang="ja-JP" sz="1000" u="none" strike="noStrike">
                          <a:effectLst/>
                        </a:rPr>
                        <a:t>12,170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91486781"/>
                  </a:ext>
                </a:extLst>
              </a:tr>
              <a:tr h="244579">
                <a:tc>
                  <a:txBody>
                    <a:bodyPr/>
                    <a:lstStyle/>
                    <a:p>
                      <a:pPr algn="r" fontAlgn="ctr"/>
                      <a:r>
                        <a:rPr lang="en-US" altLang="ja-JP" sz="1000" u="none" strike="noStrike" dirty="0">
                          <a:effectLst/>
                        </a:rPr>
                        <a:t>158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49761120"/>
                  </a:ext>
                </a:extLst>
              </a:tr>
              <a:tr h="244579">
                <a:tc>
                  <a:txBody>
                    <a:bodyPr/>
                    <a:lstStyle/>
                    <a:p>
                      <a:pPr algn="r" fontAlgn="ctr"/>
                      <a:r>
                        <a:rPr lang="en-US" altLang="ja-JP" sz="1000" u="none" strike="noStrike" dirty="0">
                          <a:effectLst/>
                        </a:rPr>
                        <a:t>48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78947156"/>
                  </a:ext>
                </a:extLst>
              </a:tr>
              <a:tr h="244579">
                <a:tc>
                  <a:txBody>
                    <a:bodyPr/>
                    <a:lstStyle/>
                    <a:p>
                      <a:pPr algn="r" fontAlgn="ctr"/>
                      <a:r>
                        <a:rPr lang="en-US" altLang="ja-JP" sz="1000" u="none" strike="noStrike">
                          <a:effectLst/>
                        </a:rPr>
                        <a:t>119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69261199"/>
                  </a:ext>
                </a:extLst>
              </a:tr>
              <a:tr h="244579">
                <a:tc>
                  <a:txBody>
                    <a:bodyPr/>
                    <a:lstStyle/>
                    <a:p>
                      <a:pPr algn="r" fontAlgn="ctr"/>
                      <a:r>
                        <a:rPr lang="en-US" altLang="ja-JP" sz="1000" u="none" strike="noStrike">
                          <a:effectLst/>
                        </a:rPr>
                        <a:t>330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54931936"/>
                  </a:ext>
                </a:extLst>
              </a:tr>
              <a:tr h="244579">
                <a:tc>
                  <a:txBody>
                    <a:bodyPr/>
                    <a:lstStyle/>
                    <a:p>
                      <a:pPr algn="r" fontAlgn="ctr"/>
                      <a:r>
                        <a:rPr lang="en-US" altLang="ja-JP" sz="1000" u="none" strike="noStrike" dirty="0">
                          <a:effectLst/>
                        </a:rPr>
                        <a:t>17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432105468"/>
                  </a:ext>
                </a:extLst>
              </a:tr>
              <a:tr h="244579">
                <a:tc>
                  <a:txBody>
                    <a:bodyPr/>
                    <a:lstStyle/>
                    <a:p>
                      <a:pPr algn="r" fontAlgn="ctr"/>
                      <a:r>
                        <a:rPr lang="en-US" altLang="ja-JP" sz="1000" u="none" strike="noStrike" dirty="0">
                          <a:effectLst/>
                        </a:rPr>
                        <a:t>134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341540075"/>
                  </a:ext>
                </a:extLst>
              </a:tr>
            </a:tbl>
          </a:graphicData>
        </a:graphic>
      </p:graphicFrame>
      <p:sp>
        <p:nvSpPr>
          <p:cNvPr id="14" name="TextBox 13">
            <a:extLst>
              <a:ext uri="{FF2B5EF4-FFF2-40B4-BE49-F238E27FC236}">
                <a16:creationId xmlns:a16="http://schemas.microsoft.com/office/drawing/2014/main" id="{04FDB7AD-F777-E5BE-99B7-6F65039B851D}"/>
              </a:ext>
            </a:extLst>
          </p:cNvPr>
          <p:cNvSpPr txBox="1"/>
          <p:nvPr/>
        </p:nvSpPr>
        <p:spPr>
          <a:xfrm>
            <a:off x="8517396" y="6384921"/>
            <a:ext cx="1295724" cy="261610"/>
          </a:xfrm>
          <a:prstGeom prst="rect">
            <a:avLst/>
          </a:prstGeom>
          <a:noFill/>
        </p:spPr>
        <p:txBody>
          <a:bodyPr wrap="square" rtlCol="0">
            <a:spAutoFit/>
          </a:bodyPr>
          <a:lstStyle/>
          <a:p>
            <a:pPr algn="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（医療機関数）</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3">
            <a:extLst>
              <a:ext uri="{FF2B5EF4-FFF2-40B4-BE49-F238E27FC236}">
                <a16:creationId xmlns:a16="http://schemas.microsoft.com/office/drawing/2014/main" id="{366F5F39-F561-5511-680C-D60434CECE40}"/>
              </a:ext>
            </a:extLst>
          </p:cNvPr>
          <p:cNvGraphicFramePr>
            <a:graphicFrameLocks/>
          </p:cNvGraphicFramePr>
          <p:nvPr/>
        </p:nvGraphicFramePr>
        <p:xfrm>
          <a:off x="223927" y="1121150"/>
          <a:ext cx="8911908" cy="5476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65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4938-5CB6-595D-4182-AB160EC0DA9F}"/>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6E8A352E-0A54-815C-AF1E-2DC4A31BDD9C}"/>
              </a:ext>
            </a:extLst>
          </p:cNvPr>
          <p:cNvSpPr>
            <a:spLocks noGrp="1"/>
          </p:cNvSpPr>
          <p:nvPr>
            <p:ph type="body" sz="quarter" idx="15"/>
          </p:nvPr>
        </p:nvSpPr>
        <p:spPr/>
        <p:txBody>
          <a:bodyPr/>
          <a:lstStyle/>
          <a:p>
            <a:r>
              <a:rPr kumimoji="1" lang="ja-JP" altLang="en-US" dirty="0"/>
              <a:t>各州の医療機関構造（公的医療機関） （</a:t>
            </a:r>
            <a:r>
              <a:rPr kumimoji="1" lang="en-US" altLang="ja-JP" dirty="0"/>
              <a:t>3</a:t>
            </a:r>
            <a:r>
              <a:rPr lang="en-US" altLang="ja-JP" dirty="0"/>
              <a:t>/</a:t>
            </a:r>
            <a:r>
              <a:rPr kumimoji="1" lang="en-US" altLang="ja-JP" dirty="0"/>
              <a:t>3</a:t>
            </a:r>
            <a:r>
              <a:rPr kumimoji="1" lang="ja-JP" altLang="en-US" dirty="0"/>
              <a:t>）</a:t>
            </a:r>
          </a:p>
        </p:txBody>
      </p:sp>
      <p:sp>
        <p:nvSpPr>
          <p:cNvPr id="5" name="テキスト ボックス 29">
            <a:extLst>
              <a:ext uri="{FF2B5EF4-FFF2-40B4-BE49-F238E27FC236}">
                <a16:creationId xmlns:a16="http://schemas.microsoft.com/office/drawing/2014/main" id="{48877458-62C7-6D7D-562B-313D8CE00E88}"/>
              </a:ext>
            </a:extLst>
          </p:cNvPr>
          <p:cNvSpPr txBox="1"/>
          <p:nvPr/>
        </p:nvSpPr>
        <p:spPr>
          <a:xfrm>
            <a:off x="200472" y="6597352"/>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graphicFrame>
        <p:nvGraphicFramePr>
          <p:cNvPr id="13" name="Table 12">
            <a:extLst>
              <a:ext uri="{FF2B5EF4-FFF2-40B4-BE49-F238E27FC236}">
                <a16:creationId xmlns:a16="http://schemas.microsoft.com/office/drawing/2014/main" id="{9027C298-7786-165A-8943-89DF8D355996}"/>
              </a:ext>
            </a:extLst>
          </p:cNvPr>
          <p:cNvGraphicFramePr>
            <a:graphicFrameLocks noGrp="1"/>
          </p:cNvGraphicFramePr>
          <p:nvPr/>
        </p:nvGraphicFramePr>
        <p:xfrm>
          <a:off x="9169775" y="1022981"/>
          <a:ext cx="512298" cy="5380738"/>
        </p:xfrm>
        <a:graphic>
          <a:graphicData uri="http://schemas.openxmlformats.org/drawingml/2006/table">
            <a:tbl>
              <a:tblPr>
                <a:tableStyleId>{21E4AEA4-8DFA-4A89-87EB-49C32662AFE0}</a:tableStyleId>
              </a:tblPr>
              <a:tblGrid>
                <a:gridCol w="512298">
                  <a:extLst>
                    <a:ext uri="{9D8B030D-6E8A-4147-A177-3AD203B41FA5}">
                      <a16:colId xmlns:a16="http://schemas.microsoft.com/office/drawing/2014/main" val="3888529351"/>
                    </a:ext>
                  </a:extLst>
                </a:gridCol>
              </a:tblGrid>
              <a:tr h="244579">
                <a:tc>
                  <a:txBody>
                    <a:bodyPr/>
                    <a:lstStyle/>
                    <a:p>
                      <a:pPr algn="ctr" fontAlgn="ctr"/>
                      <a:r>
                        <a:rPr lang="ja-JP" altLang="en-US" sz="1000" b="1" u="none" strike="noStrike" dirty="0">
                          <a:solidFill>
                            <a:srgbClr val="000000"/>
                          </a:solidFill>
                          <a:effectLst/>
                        </a:rPr>
                        <a:t>合計</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81919221"/>
                  </a:ext>
                </a:extLst>
              </a:tr>
              <a:tr h="244579">
                <a:tc>
                  <a:txBody>
                    <a:bodyPr/>
                    <a:lstStyle/>
                    <a:p>
                      <a:pPr algn="r" fontAlgn="ctr"/>
                      <a:r>
                        <a:rPr lang="en-US" altLang="ja-JP" sz="1000" u="none" strike="noStrike" dirty="0">
                          <a:effectLst/>
                        </a:rPr>
                        <a:t>13,701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27467447"/>
                  </a:ext>
                </a:extLst>
              </a:tr>
              <a:tr h="244579">
                <a:tc>
                  <a:txBody>
                    <a:bodyPr/>
                    <a:lstStyle/>
                    <a:p>
                      <a:pPr algn="r" fontAlgn="ctr"/>
                      <a:r>
                        <a:rPr lang="en-US" altLang="ja-JP" sz="1000" u="none" strike="noStrike">
                          <a:effectLst/>
                        </a:rPr>
                        <a:t>538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24047459"/>
                  </a:ext>
                </a:extLst>
              </a:tr>
              <a:tr h="244579">
                <a:tc>
                  <a:txBody>
                    <a:bodyPr/>
                    <a:lstStyle/>
                    <a:p>
                      <a:pPr algn="r" fontAlgn="ctr"/>
                      <a:r>
                        <a:rPr lang="en-US" altLang="ja-JP" sz="1000" u="none" strike="noStrike" dirty="0">
                          <a:effectLst/>
                        </a:rPr>
                        <a:t>636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78943061"/>
                  </a:ext>
                </a:extLst>
              </a:tr>
              <a:tr h="244579">
                <a:tc>
                  <a:txBody>
                    <a:bodyPr/>
                    <a:lstStyle/>
                    <a:p>
                      <a:pPr algn="r" fontAlgn="ctr"/>
                      <a:r>
                        <a:rPr lang="en-US" altLang="ja-JP" sz="1000" u="none" strike="noStrike">
                          <a:effectLst/>
                        </a:rPr>
                        <a:t>469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9952948"/>
                  </a:ext>
                </a:extLst>
              </a:tr>
              <a:tr h="244579">
                <a:tc>
                  <a:txBody>
                    <a:bodyPr/>
                    <a:lstStyle/>
                    <a:p>
                      <a:pPr algn="r" fontAlgn="ctr"/>
                      <a:r>
                        <a:rPr lang="en-US" altLang="ja-JP" sz="1000" u="none" strike="noStrike">
                          <a:effectLst/>
                        </a:rPr>
                        <a:t>615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66723090"/>
                  </a:ext>
                </a:extLst>
              </a:tr>
              <a:tr h="244579">
                <a:tc>
                  <a:txBody>
                    <a:bodyPr/>
                    <a:lstStyle/>
                    <a:p>
                      <a:pPr algn="r" fontAlgn="ctr"/>
                      <a:r>
                        <a:rPr lang="en-US" altLang="ja-JP" sz="1000" u="none" strike="noStrike">
                          <a:effectLst/>
                        </a:rPr>
                        <a:t>8,523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811900317"/>
                  </a:ext>
                </a:extLst>
              </a:tr>
              <a:tr h="244579">
                <a:tc>
                  <a:txBody>
                    <a:bodyPr/>
                    <a:lstStyle/>
                    <a:p>
                      <a:pPr algn="r" fontAlgn="ctr"/>
                      <a:r>
                        <a:rPr lang="en-US" altLang="ja-JP" sz="1000" u="none" strike="noStrike" dirty="0">
                          <a:effectLst/>
                        </a:rPr>
                        <a:t>3,700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562062"/>
                  </a:ext>
                </a:extLst>
              </a:tr>
              <a:tr h="244579">
                <a:tc>
                  <a:txBody>
                    <a:bodyPr/>
                    <a:lstStyle/>
                    <a:p>
                      <a:pPr algn="r" fontAlgn="ctr"/>
                      <a:r>
                        <a:rPr lang="en-US" altLang="ja-JP" sz="1000" u="none" strike="noStrike" dirty="0">
                          <a:effectLst/>
                        </a:rPr>
                        <a:t>16,724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124959987"/>
                  </a:ext>
                </a:extLst>
              </a:tr>
              <a:tr h="244579">
                <a:tc>
                  <a:txBody>
                    <a:bodyPr/>
                    <a:lstStyle/>
                    <a:p>
                      <a:pPr algn="r" fontAlgn="ctr"/>
                      <a:r>
                        <a:rPr lang="en-US" altLang="ja-JP" sz="1000" u="none" strike="noStrike">
                          <a:effectLst/>
                        </a:rPr>
                        <a:t>186</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87443030"/>
                  </a:ext>
                </a:extLst>
              </a:tr>
              <a:tr h="244579">
                <a:tc>
                  <a:txBody>
                    <a:bodyPr/>
                    <a:lstStyle/>
                    <a:p>
                      <a:pPr algn="r" fontAlgn="ctr"/>
                      <a:r>
                        <a:rPr lang="en-US" altLang="ja-JP" sz="1000" u="none" strike="noStrike">
                          <a:effectLst/>
                        </a:rPr>
                        <a:t>11,341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75340360"/>
                  </a:ext>
                </a:extLst>
              </a:tr>
              <a:tr h="244579">
                <a:tc>
                  <a:txBody>
                    <a:bodyPr/>
                    <a:lstStyle/>
                    <a:p>
                      <a:pPr algn="r" fontAlgn="ctr"/>
                      <a:r>
                        <a:rPr lang="en-US" altLang="ja-JP" sz="1000" u="none" strike="noStrike">
                          <a:effectLst/>
                        </a:rPr>
                        <a:t>6,009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659108250"/>
                  </a:ext>
                </a:extLst>
              </a:tr>
              <a:tr h="244579">
                <a:tc>
                  <a:txBody>
                    <a:bodyPr/>
                    <a:lstStyle/>
                    <a:p>
                      <a:pPr algn="r" fontAlgn="ctr"/>
                      <a:r>
                        <a:rPr lang="en-US" altLang="ja-JP" sz="1000" u="none" strike="noStrike">
                          <a:effectLst/>
                        </a:rPr>
                        <a:t>1,158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71580394"/>
                  </a:ext>
                </a:extLst>
              </a:tr>
              <a:tr h="244579">
                <a:tc>
                  <a:txBody>
                    <a:bodyPr/>
                    <a:lstStyle/>
                    <a:p>
                      <a:pPr algn="r" fontAlgn="ctr"/>
                      <a:r>
                        <a:rPr lang="en-US" altLang="ja-JP" sz="1000" b="1" u="none" strike="noStrike" dirty="0">
                          <a:effectLst/>
                        </a:rPr>
                        <a:t>25,247</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105041206"/>
                  </a:ext>
                </a:extLst>
              </a:tr>
              <a:tr h="244579">
                <a:tc>
                  <a:txBody>
                    <a:bodyPr/>
                    <a:lstStyle/>
                    <a:p>
                      <a:pPr algn="r" fontAlgn="ctr"/>
                      <a:r>
                        <a:rPr lang="en-US" altLang="ja-JP" sz="1000" u="none" strike="noStrike">
                          <a:effectLst/>
                        </a:rPr>
                        <a:t>2,237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797602028"/>
                  </a:ext>
                </a:extLst>
              </a:tr>
              <a:tr h="244579">
                <a:tc>
                  <a:txBody>
                    <a:bodyPr/>
                    <a:lstStyle/>
                    <a:p>
                      <a:pPr algn="r" fontAlgn="ctr"/>
                      <a:r>
                        <a:rPr lang="en-US" altLang="ja-JP" sz="1000" u="none" strike="noStrike">
                          <a:effectLst/>
                        </a:rPr>
                        <a:t>12,170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91486781"/>
                  </a:ext>
                </a:extLst>
              </a:tr>
              <a:tr h="244579">
                <a:tc>
                  <a:txBody>
                    <a:bodyPr/>
                    <a:lstStyle/>
                    <a:p>
                      <a:pPr algn="r" fontAlgn="ctr"/>
                      <a:r>
                        <a:rPr lang="en-US" altLang="ja-JP" sz="1000" u="none" strike="noStrike" dirty="0">
                          <a:effectLst/>
                        </a:rPr>
                        <a:t>158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49761120"/>
                  </a:ext>
                </a:extLst>
              </a:tr>
              <a:tr h="244579">
                <a:tc>
                  <a:txBody>
                    <a:bodyPr/>
                    <a:lstStyle/>
                    <a:p>
                      <a:pPr algn="r" fontAlgn="ctr"/>
                      <a:r>
                        <a:rPr lang="en-US" altLang="ja-JP" sz="1000" u="none" strike="noStrike" dirty="0">
                          <a:effectLst/>
                        </a:rPr>
                        <a:t>48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78947156"/>
                  </a:ext>
                </a:extLst>
              </a:tr>
              <a:tr h="244579">
                <a:tc>
                  <a:txBody>
                    <a:bodyPr/>
                    <a:lstStyle/>
                    <a:p>
                      <a:pPr algn="r" fontAlgn="ctr"/>
                      <a:r>
                        <a:rPr lang="en-US" altLang="ja-JP" sz="1000" u="none" strike="noStrike">
                          <a:effectLst/>
                        </a:rPr>
                        <a:t>119</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669261199"/>
                  </a:ext>
                </a:extLst>
              </a:tr>
              <a:tr h="244579">
                <a:tc>
                  <a:txBody>
                    <a:bodyPr/>
                    <a:lstStyle/>
                    <a:p>
                      <a:pPr algn="r" fontAlgn="ctr"/>
                      <a:r>
                        <a:rPr lang="en-US" altLang="ja-JP" sz="1000" u="none" strike="noStrike">
                          <a:effectLst/>
                        </a:rPr>
                        <a:t>330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554931936"/>
                  </a:ext>
                </a:extLst>
              </a:tr>
              <a:tr h="244579">
                <a:tc>
                  <a:txBody>
                    <a:bodyPr/>
                    <a:lstStyle/>
                    <a:p>
                      <a:pPr algn="r" fontAlgn="ctr"/>
                      <a:r>
                        <a:rPr lang="en-US" altLang="ja-JP" sz="1000" u="none" strike="noStrike" dirty="0">
                          <a:effectLst/>
                        </a:rPr>
                        <a:t>17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432105468"/>
                  </a:ext>
                </a:extLst>
              </a:tr>
              <a:tr h="244579">
                <a:tc>
                  <a:txBody>
                    <a:bodyPr/>
                    <a:lstStyle/>
                    <a:p>
                      <a:pPr algn="r" fontAlgn="ctr"/>
                      <a:r>
                        <a:rPr lang="en-US" altLang="ja-JP" sz="1000" u="none" strike="noStrike" dirty="0">
                          <a:effectLst/>
                        </a:rPr>
                        <a:t>134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341540075"/>
                  </a:ext>
                </a:extLst>
              </a:tr>
            </a:tbl>
          </a:graphicData>
        </a:graphic>
      </p:graphicFrame>
      <p:sp>
        <p:nvSpPr>
          <p:cNvPr id="14" name="TextBox 13">
            <a:extLst>
              <a:ext uri="{FF2B5EF4-FFF2-40B4-BE49-F238E27FC236}">
                <a16:creationId xmlns:a16="http://schemas.microsoft.com/office/drawing/2014/main" id="{04FDB7AD-F777-E5BE-99B7-6F65039B851D}"/>
              </a:ext>
            </a:extLst>
          </p:cNvPr>
          <p:cNvSpPr txBox="1"/>
          <p:nvPr/>
        </p:nvSpPr>
        <p:spPr>
          <a:xfrm>
            <a:off x="8517396" y="6384921"/>
            <a:ext cx="1295724" cy="261610"/>
          </a:xfrm>
          <a:prstGeom prst="rect">
            <a:avLst/>
          </a:prstGeom>
          <a:noFill/>
        </p:spPr>
        <p:txBody>
          <a:bodyPr wrap="square" rtlCol="0">
            <a:spAutoFit/>
          </a:bodyPr>
          <a:lstStyle/>
          <a:p>
            <a:pPr algn="r"/>
            <a:r>
              <a:rPr lang="ja-JP" altLang="en-US" sz="1050" dirty="0">
                <a:latin typeface="Arial" panose="020B0604020202020204" pitchFamily="34" charset="0"/>
                <a:ea typeface="ＭＳ Ｐゴシック" panose="020B0600070205080204" pitchFamily="50" charset="-128"/>
                <a:cs typeface="Arial" panose="020B0604020202020204" pitchFamily="34" charset="0"/>
              </a:rPr>
              <a:t>（医療機関数）</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5B2A30CE-B20F-7CED-D260-AC27D271918E}"/>
              </a:ext>
            </a:extLst>
          </p:cNvPr>
          <p:cNvGraphicFramePr>
            <a:graphicFrameLocks/>
          </p:cNvGraphicFramePr>
          <p:nvPr/>
        </p:nvGraphicFramePr>
        <p:xfrm>
          <a:off x="223927" y="1102353"/>
          <a:ext cx="8911908" cy="5494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14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97DDF0-788E-4D40-B1CD-E865C4EDB5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9D97DDF0-788E-4D40-B1CD-E865C4EDB5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865583740"/>
              </p:ext>
            </p:extLst>
          </p:nvPr>
        </p:nvGraphicFramePr>
        <p:xfrm>
          <a:off x="201600" y="1152000"/>
          <a:ext cx="4500000" cy="49351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6746">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84589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38770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18407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分野別医療機器の市場規模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64602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分野別医療機器の市場成長要因と市場動向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060935"/>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7553">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038210274"/>
              </p:ext>
            </p:extLst>
          </p:nvPr>
        </p:nvGraphicFramePr>
        <p:xfrm>
          <a:off x="5205600" y="1152000"/>
          <a:ext cx="4500000" cy="581800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lvl="0">
                        <a:lnSpc>
                          <a:spcPct val="85000"/>
                        </a:lnSpc>
                      </a:pPr>
                      <a:r>
                        <a:rPr kumimoji="1" lang="ja-JP" altLang="en-US" sz="1050" dirty="0">
                          <a:solidFill>
                            <a:schemeClr val="tx1"/>
                          </a:solidFill>
                          <a:latin typeface="+mn-lt"/>
                          <a:ea typeface="+mj-ea"/>
                        </a:rPr>
                        <a:t>歯科</a:t>
                      </a:r>
                    </a:p>
                  </a:txBody>
                  <a:tcPr marL="36000" marR="36000" marT="36000" marB="3600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hMerge="1">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市場規模</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901408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9053624"/>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92151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7250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60685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7001">
                <a:tc gridSpan="3">
                  <a:txBody>
                    <a:bodyPr/>
                    <a:lstStyle/>
                    <a:p>
                      <a:pPr lvl="0">
                        <a:lnSpc>
                          <a:spcPct val="85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700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HGP創英角ｺﾞｼｯｸUB" panose="020B0900000000000000" pitchFamily="50" charset="-128"/>
                        </a:rPr>
                        <a:t>主な医療関連政策、</a:t>
                      </a:r>
                      <a:r>
                        <a:rPr lang="en-US" altLang="ja-JP" sz="1050" dirty="0">
                          <a:solidFill>
                            <a:schemeClr val="tx1"/>
                          </a:solidFill>
                          <a:latin typeface="HGP創英角ｺﾞｼｯｸUB" panose="020B0900000000000000" pitchFamily="50" charset="-128"/>
                        </a:rPr>
                        <a:t>IT</a:t>
                      </a:r>
                      <a:r>
                        <a:rPr lang="ja-JP" altLang="en-US" sz="1050" dirty="0">
                          <a:solidFill>
                            <a:schemeClr val="tx1"/>
                          </a:solidFill>
                          <a:latin typeface="HGP創英角ｺﾞｼｯｸUB" panose="020B0900000000000000" pitchFamily="50" charset="-128"/>
                        </a:rPr>
                        <a:t>活用促進に向けた政策動向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700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102</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85341">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106</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厚生労働省とインド</a:t>
                      </a:r>
                      <a:r>
                        <a:rPr lang="ja-JP" altLang="en-US" sz="1050" dirty="0">
                          <a:solidFill>
                            <a:schemeClr val="tx1"/>
                          </a:solidFill>
                          <a:latin typeface="+mn-lt"/>
                        </a:rPr>
                        <a:t>保健省の協力覚書（</a:t>
                      </a:r>
                      <a:r>
                        <a:rPr lang="en-US" altLang="ja-JP" sz="1050" dirty="0">
                          <a:solidFill>
                            <a:schemeClr val="tx1"/>
                          </a:solidFill>
                          <a:latin typeface="+mn-lt"/>
                        </a:rPr>
                        <a:t>MOC</a:t>
                      </a:r>
                      <a:r>
                        <a:rPr lang="ja-JP" altLang="en-US" sz="1050" dirty="0">
                          <a:solidFill>
                            <a:schemeClr val="tx1"/>
                          </a:solidFill>
                          <a:latin typeface="+mn-lt"/>
                        </a:rPr>
                        <a:t>）</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107</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108</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109</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110</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111</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113</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114</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5341">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7" name="Straight Connector 6">
            <a:extLst>
              <a:ext uri="{FF2B5EF4-FFF2-40B4-BE49-F238E27FC236}">
                <a16:creationId xmlns:a16="http://schemas.microsoft.com/office/drawing/2014/main" id="{C000513A-27B2-4F64-BC1C-274018B1EE9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13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BDB-F731-0EDD-2A7A-EC419DC85719}"/>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12034F4C-7C5B-B750-DFAC-D3A398AEE485}"/>
              </a:ext>
            </a:extLst>
          </p:cNvPr>
          <p:cNvSpPr>
            <a:spLocks noGrp="1"/>
          </p:cNvSpPr>
          <p:nvPr>
            <p:ph type="body" sz="quarter" idx="15"/>
          </p:nvPr>
        </p:nvSpPr>
        <p:spPr/>
        <p:txBody>
          <a:bodyPr/>
          <a:lstStyle/>
          <a:p>
            <a:r>
              <a:rPr kumimoji="1" lang="ja-JP" altLang="en-US" dirty="0"/>
              <a:t>各州における伝統医学医療機関</a:t>
            </a:r>
          </a:p>
        </p:txBody>
      </p:sp>
      <p:sp>
        <p:nvSpPr>
          <p:cNvPr id="4" name="テキスト ボックス 31">
            <a:extLst>
              <a:ext uri="{FF2B5EF4-FFF2-40B4-BE49-F238E27FC236}">
                <a16:creationId xmlns:a16="http://schemas.microsoft.com/office/drawing/2014/main" id="{A9D804CC-4128-65E0-5FC0-4C32FE4F35CE}"/>
              </a:ext>
            </a:extLst>
          </p:cNvPr>
          <p:cNvSpPr txBox="1"/>
          <p:nvPr/>
        </p:nvSpPr>
        <p:spPr>
          <a:xfrm>
            <a:off x="200472" y="107557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（伝統医学）を管轄する省庁があり、伝統医学を使って治療を受けられる病院や診療所がインド各地にある。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インド南西部に位置する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Karnataka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の伝統医学に対応している医療機関がある。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は伝統医学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Ayurveda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Yoga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Naturopathy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Unani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Siddha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Sowa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Rigpa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Homeopathy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の頭文字をとったもので、治療法として選択することができる。</a:t>
            </a:r>
          </a:p>
        </p:txBody>
      </p:sp>
      <p:sp>
        <p:nvSpPr>
          <p:cNvPr id="8" name="テキスト ボックス 29">
            <a:extLst>
              <a:ext uri="{FF2B5EF4-FFF2-40B4-BE49-F238E27FC236}">
                <a16:creationId xmlns:a16="http://schemas.microsoft.com/office/drawing/2014/main" id="{9097F045-48ED-3E89-D750-003C7BD6D737}"/>
              </a:ext>
            </a:extLst>
          </p:cNvPr>
          <p:cNvSpPr txBox="1"/>
          <p:nvPr/>
        </p:nvSpPr>
        <p:spPr>
          <a:xfrm>
            <a:off x="200472" y="6597650"/>
            <a:ext cx="9289032" cy="18855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graphicFrame>
        <p:nvGraphicFramePr>
          <p:cNvPr id="7" name="Table 6">
            <a:extLst>
              <a:ext uri="{FF2B5EF4-FFF2-40B4-BE49-F238E27FC236}">
                <a16:creationId xmlns:a16="http://schemas.microsoft.com/office/drawing/2014/main" id="{284A93B5-546E-533A-88EE-512B6BDDBED6}"/>
              </a:ext>
            </a:extLst>
          </p:cNvPr>
          <p:cNvGraphicFramePr>
            <a:graphicFrameLocks noGrp="1"/>
          </p:cNvGraphicFramePr>
          <p:nvPr/>
        </p:nvGraphicFramePr>
        <p:xfrm>
          <a:off x="200025" y="2114551"/>
          <a:ext cx="4752975" cy="4459452"/>
        </p:xfrm>
        <a:graphic>
          <a:graphicData uri="http://schemas.openxmlformats.org/drawingml/2006/table">
            <a:tbl>
              <a:tblPr>
                <a:tableStyleId>{D03447BB-5D67-496B-8E87-E561075AD55C}</a:tableStyleId>
              </a:tblPr>
              <a:tblGrid>
                <a:gridCol w="1008559">
                  <a:extLst>
                    <a:ext uri="{9D8B030D-6E8A-4147-A177-3AD203B41FA5}">
                      <a16:colId xmlns:a16="http://schemas.microsoft.com/office/drawing/2014/main" val="563277907"/>
                    </a:ext>
                  </a:extLst>
                </a:gridCol>
                <a:gridCol w="342038">
                  <a:extLst>
                    <a:ext uri="{9D8B030D-6E8A-4147-A177-3AD203B41FA5}">
                      <a16:colId xmlns:a16="http://schemas.microsoft.com/office/drawing/2014/main" val="101833451"/>
                    </a:ext>
                  </a:extLst>
                </a:gridCol>
                <a:gridCol w="486054">
                  <a:extLst>
                    <a:ext uri="{9D8B030D-6E8A-4147-A177-3AD203B41FA5}">
                      <a16:colId xmlns:a16="http://schemas.microsoft.com/office/drawing/2014/main" val="124327531"/>
                    </a:ext>
                  </a:extLst>
                </a:gridCol>
                <a:gridCol w="486054">
                  <a:extLst>
                    <a:ext uri="{9D8B030D-6E8A-4147-A177-3AD203B41FA5}">
                      <a16:colId xmlns:a16="http://schemas.microsoft.com/office/drawing/2014/main" val="1163773115"/>
                    </a:ext>
                  </a:extLst>
                </a:gridCol>
                <a:gridCol w="486054">
                  <a:extLst>
                    <a:ext uri="{9D8B030D-6E8A-4147-A177-3AD203B41FA5}">
                      <a16:colId xmlns:a16="http://schemas.microsoft.com/office/drawing/2014/main" val="1009973669"/>
                    </a:ext>
                  </a:extLst>
                </a:gridCol>
                <a:gridCol w="486054">
                  <a:extLst>
                    <a:ext uri="{9D8B030D-6E8A-4147-A177-3AD203B41FA5}">
                      <a16:colId xmlns:a16="http://schemas.microsoft.com/office/drawing/2014/main" val="3278935694"/>
                    </a:ext>
                  </a:extLst>
                </a:gridCol>
                <a:gridCol w="486054">
                  <a:extLst>
                    <a:ext uri="{9D8B030D-6E8A-4147-A177-3AD203B41FA5}">
                      <a16:colId xmlns:a16="http://schemas.microsoft.com/office/drawing/2014/main" val="2094137694"/>
                    </a:ext>
                  </a:extLst>
                </a:gridCol>
                <a:gridCol w="486054">
                  <a:extLst>
                    <a:ext uri="{9D8B030D-6E8A-4147-A177-3AD203B41FA5}">
                      <a16:colId xmlns:a16="http://schemas.microsoft.com/office/drawing/2014/main" val="1965039378"/>
                    </a:ext>
                  </a:extLst>
                </a:gridCol>
                <a:gridCol w="486054">
                  <a:extLst>
                    <a:ext uri="{9D8B030D-6E8A-4147-A177-3AD203B41FA5}">
                      <a16:colId xmlns:a16="http://schemas.microsoft.com/office/drawing/2014/main" val="841024552"/>
                    </a:ext>
                  </a:extLst>
                </a:gridCol>
              </a:tblGrid>
              <a:tr h="340362">
                <a:tc rowSpan="2">
                  <a:txBody>
                    <a:bodyPr/>
                    <a:lstStyle/>
                    <a:p>
                      <a:pPr algn="ctr" fontAlgn="ctr"/>
                      <a:r>
                        <a:rPr lang="ja-JP" altLang="en-US" sz="1000" u="none" strike="noStrike" dirty="0">
                          <a:effectLst/>
                        </a:rPr>
                        <a:t>州</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fontAlgn="ctr"/>
                      <a:r>
                        <a:rPr lang="ja-JP" altLang="en-US" sz="1100" u="none" strike="noStrike" dirty="0">
                          <a:effectLst/>
                        </a:rPr>
                        <a:t>アーユルヴェーダ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ホメオパシー</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その他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en-US" sz="1100" u="none" strike="noStrike" dirty="0">
                          <a:effectLst/>
                        </a:rPr>
                        <a:t>TOTAL</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extLst>
                  <a:ext uri="{0D108BD9-81ED-4DB2-BD59-A6C34878D82A}">
                    <a16:rowId xmlns:a16="http://schemas.microsoft.com/office/drawing/2014/main" val="2984119334"/>
                  </a:ext>
                </a:extLst>
              </a:tr>
              <a:tr h="174882">
                <a:tc vMerge="1">
                  <a:txBody>
                    <a:bodyPr/>
                    <a:lstStyle/>
                    <a:p>
                      <a:endParaRPr kumimoji="1" lang="ja-JP" altLang="en-US"/>
                    </a:p>
                  </a:txBody>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a:effectLst/>
                        </a:rPr>
                        <a:t>診療所</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3">
                        <a:lumMod val="50000"/>
                      </a:schemeClr>
                    </a:solidFill>
                  </a:tcPr>
                </a:tc>
                <a:extLst>
                  <a:ext uri="{0D108BD9-81ED-4DB2-BD59-A6C34878D82A}">
                    <a16:rowId xmlns:a16="http://schemas.microsoft.com/office/drawing/2014/main" val="2139755991"/>
                  </a:ext>
                </a:extLst>
              </a:tr>
              <a:tr h="218749">
                <a:tc>
                  <a:txBody>
                    <a:bodyPr/>
                    <a:lstStyle/>
                    <a:p>
                      <a:pPr algn="l" fontAlgn="ctr"/>
                      <a:r>
                        <a:rPr lang="en-US" sz="900" u="none" strike="noStrike" dirty="0">
                          <a:effectLst/>
                        </a:rPr>
                        <a:t>Andhra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372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616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02054294"/>
                  </a:ext>
                </a:extLst>
              </a:tr>
              <a:tr h="218749">
                <a:tc>
                  <a:txBody>
                    <a:bodyPr/>
                    <a:lstStyle/>
                    <a:p>
                      <a:pPr algn="l" fontAlgn="ctr"/>
                      <a:r>
                        <a:rPr lang="en-US" sz="900" u="none" strike="noStrike" dirty="0">
                          <a:effectLst/>
                        </a:rPr>
                        <a:t>Arunachal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28903076"/>
                  </a:ext>
                </a:extLst>
              </a:tr>
              <a:tr h="218749">
                <a:tc>
                  <a:txBody>
                    <a:bodyPr/>
                    <a:lstStyle/>
                    <a:p>
                      <a:pPr algn="l" fontAlgn="ctr"/>
                      <a:r>
                        <a:rPr lang="en-US" sz="1100" u="none" strike="noStrike">
                          <a:effectLst/>
                        </a:rPr>
                        <a:t>Assam</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87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798587842"/>
                  </a:ext>
                </a:extLst>
              </a:tr>
              <a:tr h="218749">
                <a:tc>
                  <a:txBody>
                    <a:bodyPr/>
                    <a:lstStyle/>
                    <a:p>
                      <a:pPr algn="l" fontAlgn="ctr"/>
                      <a:r>
                        <a:rPr lang="en-US" sz="1100" u="none" strike="noStrike">
                          <a:effectLst/>
                        </a:rPr>
                        <a:t>Bihar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458</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1257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56521784"/>
                  </a:ext>
                </a:extLst>
              </a:tr>
              <a:tr h="218749">
                <a:tc>
                  <a:txBody>
                    <a:bodyPr/>
                    <a:lstStyle/>
                    <a:p>
                      <a:pPr algn="l" fontAlgn="ctr"/>
                      <a:r>
                        <a:rPr lang="en-US" sz="1100" u="none" strike="noStrike" dirty="0" err="1">
                          <a:effectLst/>
                        </a:rPr>
                        <a:t>Chattisgarh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956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1068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269235"/>
                  </a:ext>
                </a:extLst>
              </a:tr>
              <a:tr h="218749">
                <a:tc>
                  <a:txBody>
                    <a:bodyPr/>
                    <a:lstStyle/>
                    <a:p>
                      <a:pPr algn="l" fontAlgn="ctr"/>
                      <a:r>
                        <a:rPr lang="en-US" sz="1100" u="none" strike="noStrike">
                          <a:effectLst/>
                        </a:rPr>
                        <a:t>Delhi</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858675295"/>
                  </a:ext>
                </a:extLst>
              </a:tr>
              <a:tr h="218749">
                <a:tc>
                  <a:txBody>
                    <a:bodyPr/>
                    <a:lstStyle/>
                    <a:p>
                      <a:pPr algn="l" fontAlgn="ctr"/>
                      <a:r>
                        <a:rPr lang="en-US" sz="1100" u="none" strike="noStrike">
                          <a:effectLst/>
                        </a:rPr>
                        <a:t>Goa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186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119089200"/>
                  </a:ext>
                </a:extLst>
              </a:tr>
              <a:tr h="218749">
                <a:tc>
                  <a:txBody>
                    <a:bodyPr/>
                    <a:lstStyle/>
                    <a:p>
                      <a:pPr algn="l" fontAlgn="ctr"/>
                      <a:r>
                        <a:rPr lang="en-US" sz="1100" u="none" strike="noStrike">
                          <a:effectLst/>
                        </a:rPr>
                        <a:t>Gujarat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39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273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840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968814775"/>
                  </a:ext>
                </a:extLst>
              </a:tr>
              <a:tr h="218749">
                <a:tc>
                  <a:txBody>
                    <a:bodyPr/>
                    <a:lstStyle/>
                    <a:p>
                      <a:pPr algn="l" fontAlgn="ctr"/>
                      <a:r>
                        <a:rPr lang="en-US" sz="1100" u="none" strike="noStrike">
                          <a:effectLst/>
                        </a:rPr>
                        <a:t>Haryana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536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322634066"/>
                  </a:ext>
                </a:extLst>
              </a:tr>
              <a:tr h="218749">
                <a:tc>
                  <a:txBody>
                    <a:bodyPr/>
                    <a:lstStyle/>
                    <a:p>
                      <a:pPr algn="l" fontAlgn="ctr"/>
                      <a:r>
                        <a:rPr lang="en-US" sz="900" u="none" strike="noStrike" dirty="0">
                          <a:effectLst/>
                        </a:rPr>
                        <a:t>Himachal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33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1183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1197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13873400"/>
                  </a:ext>
                </a:extLst>
              </a:tr>
              <a:tr h="218749">
                <a:tc>
                  <a:txBody>
                    <a:bodyPr/>
                    <a:lstStyle/>
                    <a:p>
                      <a:pPr algn="l" fontAlgn="ctr"/>
                      <a:r>
                        <a:rPr lang="en-US" sz="900" u="none" strike="noStrike" dirty="0">
                          <a:effectLst/>
                        </a:rPr>
                        <a:t>Jammu &amp;Kashmir</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298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314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739661003"/>
                  </a:ext>
                </a:extLst>
              </a:tr>
              <a:tr h="218749">
                <a:tc>
                  <a:txBody>
                    <a:bodyPr/>
                    <a:lstStyle/>
                    <a:p>
                      <a:pPr algn="l" fontAlgn="ctr"/>
                      <a:r>
                        <a:rPr lang="en-US" sz="1100" u="none" strike="noStrike" dirty="0">
                          <a:effectLst/>
                        </a:rPr>
                        <a:t>Jharkhand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45145892"/>
                  </a:ext>
                </a:extLst>
              </a:tr>
              <a:tr h="218749">
                <a:tc>
                  <a:txBody>
                    <a:bodyPr/>
                    <a:lstStyle/>
                    <a:p>
                      <a:pPr algn="l" fontAlgn="ctr"/>
                      <a:r>
                        <a:rPr lang="en-US" sz="1100" u="none" strike="noStrike" dirty="0">
                          <a:effectLst/>
                        </a:rPr>
                        <a:t>Karnataka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b="1" u="none" strike="noStrike" dirty="0">
                          <a:solidFill>
                            <a:sysClr val="windowText" lastClr="000000"/>
                          </a:solidFill>
                          <a:effectLst/>
                        </a:rPr>
                        <a:t>193</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1" u="none" strike="noStrike" dirty="0">
                          <a:solidFill>
                            <a:sysClr val="windowText" lastClr="000000"/>
                          </a:solidFill>
                          <a:effectLst/>
                        </a:rPr>
                        <a:t>7432</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1" u="none" strike="noStrike" dirty="0">
                          <a:solidFill>
                            <a:sysClr val="windowText" lastClr="000000"/>
                          </a:solidFill>
                          <a:effectLst/>
                        </a:rPr>
                        <a:t>35</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1" u="none" strike="noStrike" dirty="0">
                          <a:solidFill>
                            <a:sysClr val="windowText" lastClr="000000"/>
                          </a:solidFill>
                          <a:effectLst/>
                        </a:rPr>
                        <a:t>96</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1" u="none" strike="noStrike" dirty="0">
                          <a:solidFill>
                            <a:sysClr val="windowText" lastClr="000000"/>
                          </a:solidFill>
                          <a:effectLst/>
                        </a:rPr>
                        <a:t>0</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1" u="none" strike="noStrike" dirty="0">
                          <a:solidFill>
                            <a:sysClr val="windowText" lastClr="000000"/>
                          </a:solidFill>
                          <a:effectLst/>
                        </a:rPr>
                        <a:t>0</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1" u="none" strike="noStrike" dirty="0">
                          <a:solidFill>
                            <a:sysClr val="windowText" lastClr="000000"/>
                          </a:solidFill>
                          <a:effectLst/>
                        </a:rPr>
                        <a:t>228</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1" u="none" strike="noStrike" dirty="0">
                          <a:solidFill>
                            <a:sysClr val="windowText" lastClr="000000"/>
                          </a:solidFill>
                          <a:effectLst/>
                        </a:rPr>
                        <a:t>7528</a:t>
                      </a:r>
                      <a:endParaRPr lang="en-US" altLang="ja-JP" sz="1100" b="1"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35888289"/>
                  </a:ext>
                </a:extLst>
              </a:tr>
              <a:tr h="218749">
                <a:tc>
                  <a:txBody>
                    <a:bodyPr/>
                    <a:lstStyle/>
                    <a:p>
                      <a:pPr algn="l" fontAlgn="ctr"/>
                      <a:r>
                        <a:rPr lang="en-US" sz="1100" u="none" strike="noStrike" dirty="0">
                          <a:effectLst/>
                        </a:rPr>
                        <a:t>Kerala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129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1041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1078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163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2119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946339798"/>
                  </a:ext>
                </a:extLst>
              </a:tr>
              <a:tr h="218749">
                <a:tc>
                  <a:txBody>
                    <a:bodyPr/>
                    <a:lstStyle/>
                    <a:p>
                      <a:pPr algn="l" fontAlgn="ctr"/>
                      <a:r>
                        <a:rPr lang="en-US" sz="1000" u="none" strike="noStrike" dirty="0">
                          <a:effectLst/>
                        </a:rPr>
                        <a:t>Madhya Pradesh</a:t>
                      </a:r>
                      <a:endParaRPr 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1496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213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1709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27869593"/>
                  </a:ext>
                </a:extLst>
              </a:tr>
              <a:tr h="218749">
                <a:tc>
                  <a:txBody>
                    <a:bodyPr/>
                    <a:lstStyle/>
                    <a:p>
                      <a:pPr algn="l" fontAlgn="ctr"/>
                      <a:r>
                        <a:rPr lang="en-US" sz="1100" u="none" strike="noStrike" dirty="0">
                          <a:effectLst/>
                        </a:rPr>
                        <a:t>Maharashtra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78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56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451209086"/>
                  </a:ext>
                </a:extLst>
              </a:tr>
              <a:tr h="218749">
                <a:tc>
                  <a:txBody>
                    <a:bodyPr/>
                    <a:lstStyle/>
                    <a:p>
                      <a:pPr algn="l" fontAlgn="ctr"/>
                      <a:r>
                        <a:rPr lang="en-US" sz="1100" u="none" strike="noStrike" dirty="0">
                          <a:effectLst/>
                        </a:rPr>
                        <a:t>Manipur</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53704097"/>
                  </a:ext>
                </a:extLst>
              </a:tr>
              <a:tr h="218749">
                <a:tc>
                  <a:txBody>
                    <a:bodyPr/>
                    <a:lstStyle/>
                    <a:p>
                      <a:pPr algn="l" fontAlgn="ctr"/>
                      <a:r>
                        <a:rPr lang="en-US" sz="1100" u="none" strike="noStrike" dirty="0">
                          <a:effectLst/>
                        </a:rPr>
                        <a:t>Meghalaya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55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66661206"/>
                  </a:ext>
                </a:extLst>
              </a:tr>
            </a:tbl>
          </a:graphicData>
        </a:graphic>
      </p:graphicFrame>
      <p:graphicFrame>
        <p:nvGraphicFramePr>
          <p:cNvPr id="9" name="Table 8">
            <a:extLst>
              <a:ext uri="{FF2B5EF4-FFF2-40B4-BE49-F238E27FC236}">
                <a16:creationId xmlns:a16="http://schemas.microsoft.com/office/drawing/2014/main" id="{A49EF0A2-44EE-441F-BD80-0ABD551331B4}"/>
              </a:ext>
            </a:extLst>
          </p:cNvPr>
          <p:cNvGraphicFramePr>
            <a:graphicFrameLocks noGrp="1"/>
          </p:cNvGraphicFramePr>
          <p:nvPr/>
        </p:nvGraphicFramePr>
        <p:xfrm>
          <a:off x="5025007" y="2114550"/>
          <a:ext cx="4680961" cy="4461847"/>
        </p:xfrm>
        <a:graphic>
          <a:graphicData uri="http://schemas.openxmlformats.org/drawingml/2006/table">
            <a:tbl>
              <a:tblPr>
                <a:tableStyleId>{D03447BB-5D67-496B-8E87-E561075AD55C}</a:tableStyleId>
              </a:tblPr>
              <a:tblGrid>
                <a:gridCol w="1008113">
                  <a:extLst>
                    <a:ext uri="{9D8B030D-6E8A-4147-A177-3AD203B41FA5}">
                      <a16:colId xmlns:a16="http://schemas.microsoft.com/office/drawing/2014/main" val="5139423"/>
                    </a:ext>
                  </a:extLst>
                </a:gridCol>
                <a:gridCol w="459106">
                  <a:extLst>
                    <a:ext uri="{9D8B030D-6E8A-4147-A177-3AD203B41FA5}">
                      <a16:colId xmlns:a16="http://schemas.microsoft.com/office/drawing/2014/main" val="3261164666"/>
                    </a:ext>
                  </a:extLst>
                </a:gridCol>
                <a:gridCol w="459106">
                  <a:extLst>
                    <a:ext uri="{9D8B030D-6E8A-4147-A177-3AD203B41FA5}">
                      <a16:colId xmlns:a16="http://schemas.microsoft.com/office/drawing/2014/main" val="2703047289"/>
                    </a:ext>
                  </a:extLst>
                </a:gridCol>
                <a:gridCol w="459106">
                  <a:extLst>
                    <a:ext uri="{9D8B030D-6E8A-4147-A177-3AD203B41FA5}">
                      <a16:colId xmlns:a16="http://schemas.microsoft.com/office/drawing/2014/main" val="610439552"/>
                    </a:ext>
                  </a:extLst>
                </a:gridCol>
                <a:gridCol w="459106">
                  <a:extLst>
                    <a:ext uri="{9D8B030D-6E8A-4147-A177-3AD203B41FA5}">
                      <a16:colId xmlns:a16="http://schemas.microsoft.com/office/drawing/2014/main" val="441750664"/>
                    </a:ext>
                  </a:extLst>
                </a:gridCol>
                <a:gridCol w="459106">
                  <a:extLst>
                    <a:ext uri="{9D8B030D-6E8A-4147-A177-3AD203B41FA5}">
                      <a16:colId xmlns:a16="http://schemas.microsoft.com/office/drawing/2014/main" val="1818256652"/>
                    </a:ext>
                  </a:extLst>
                </a:gridCol>
                <a:gridCol w="459106">
                  <a:extLst>
                    <a:ext uri="{9D8B030D-6E8A-4147-A177-3AD203B41FA5}">
                      <a16:colId xmlns:a16="http://schemas.microsoft.com/office/drawing/2014/main" val="2926888172"/>
                    </a:ext>
                  </a:extLst>
                </a:gridCol>
                <a:gridCol w="459106">
                  <a:extLst>
                    <a:ext uri="{9D8B030D-6E8A-4147-A177-3AD203B41FA5}">
                      <a16:colId xmlns:a16="http://schemas.microsoft.com/office/drawing/2014/main" val="1919907655"/>
                    </a:ext>
                  </a:extLst>
                </a:gridCol>
                <a:gridCol w="459106">
                  <a:extLst>
                    <a:ext uri="{9D8B030D-6E8A-4147-A177-3AD203B41FA5}">
                      <a16:colId xmlns:a16="http://schemas.microsoft.com/office/drawing/2014/main" val="4163483655"/>
                    </a:ext>
                  </a:extLst>
                </a:gridCol>
              </a:tblGrid>
              <a:tr h="324000">
                <a:tc rowSpan="2">
                  <a:txBody>
                    <a:bodyPr/>
                    <a:lstStyle/>
                    <a:p>
                      <a:pPr algn="ctr" fontAlgn="ctr"/>
                      <a:r>
                        <a:rPr lang="ja-JP" altLang="en-US" sz="1000" u="none" strike="noStrike" dirty="0">
                          <a:effectLst/>
                        </a:rPr>
                        <a:t>州</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fontAlgn="ctr"/>
                      <a:r>
                        <a:rPr lang="ja-JP" altLang="en-US" sz="1100" u="none" strike="noStrike" dirty="0">
                          <a:effectLst/>
                        </a:rPr>
                        <a:t>アーユルヴェーダ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ホメオパシー</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その他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en-US" sz="1100" u="none" strike="noStrike" dirty="0">
                          <a:effectLst/>
                        </a:rPr>
                        <a:t>TOTAL</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extLst>
                  <a:ext uri="{0D108BD9-81ED-4DB2-BD59-A6C34878D82A}">
                    <a16:rowId xmlns:a16="http://schemas.microsoft.com/office/drawing/2014/main" val="2164254359"/>
                  </a:ext>
                </a:extLst>
              </a:tr>
              <a:tr h="187311">
                <a:tc vMerge="1">
                  <a:txBody>
                    <a:bodyPr/>
                    <a:lstStyle/>
                    <a:p>
                      <a:endParaRPr kumimoji="1" lang="ja-JP" altLang="en-US"/>
                    </a:p>
                  </a:txBody>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3">
                        <a:lumMod val="50000"/>
                      </a:schemeClr>
                    </a:solidFill>
                  </a:tcPr>
                </a:tc>
                <a:extLst>
                  <a:ext uri="{0D108BD9-81ED-4DB2-BD59-A6C34878D82A}">
                    <a16:rowId xmlns:a16="http://schemas.microsoft.com/office/drawing/2014/main" val="2853491746"/>
                  </a:ext>
                </a:extLst>
              </a:tr>
              <a:tr h="234000">
                <a:tc>
                  <a:txBody>
                    <a:bodyPr/>
                    <a:lstStyle/>
                    <a:p>
                      <a:pPr algn="l" fontAlgn="ctr"/>
                      <a:r>
                        <a:rPr lang="en-US" sz="1100" u="none" strike="noStrike" dirty="0">
                          <a:effectLst/>
                        </a:rPr>
                        <a:t>Mizoram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90215812"/>
                  </a:ext>
                </a:extLst>
              </a:tr>
              <a:tr h="207955">
                <a:tc>
                  <a:txBody>
                    <a:bodyPr/>
                    <a:lstStyle/>
                    <a:p>
                      <a:pPr algn="l" fontAlgn="ctr"/>
                      <a:r>
                        <a:rPr lang="en-US" sz="1100" u="none" strike="noStrike" dirty="0">
                          <a:effectLst/>
                        </a:rPr>
                        <a:t>Nagaland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3710574"/>
                  </a:ext>
                </a:extLst>
              </a:tr>
              <a:tr h="207955">
                <a:tc>
                  <a:txBody>
                    <a:bodyPr/>
                    <a:lstStyle/>
                    <a:p>
                      <a:pPr algn="l" fontAlgn="ctr"/>
                      <a:r>
                        <a:rPr lang="en-US" sz="1100" u="none" strike="noStrike" dirty="0">
                          <a:effectLst/>
                        </a:rPr>
                        <a:t>Odisha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620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1182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10496159"/>
                  </a:ext>
                </a:extLst>
              </a:tr>
              <a:tr h="207955">
                <a:tc>
                  <a:txBody>
                    <a:bodyPr/>
                    <a:lstStyle/>
                    <a:p>
                      <a:pPr algn="l" fontAlgn="ctr"/>
                      <a:r>
                        <a:rPr lang="en-US" sz="1100" u="none" strike="noStrike">
                          <a:effectLst/>
                        </a:rPr>
                        <a:t>Punjab</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774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225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82920904"/>
                  </a:ext>
                </a:extLst>
              </a:tr>
              <a:tr h="207955">
                <a:tc>
                  <a:txBody>
                    <a:bodyPr/>
                    <a:lstStyle/>
                    <a:p>
                      <a:pPr algn="l" fontAlgn="ctr"/>
                      <a:r>
                        <a:rPr lang="en-US" sz="1100" u="none" strike="noStrike">
                          <a:effectLst/>
                        </a:rPr>
                        <a:t>Rajasthan</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3581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3829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359271654"/>
                  </a:ext>
                </a:extLst>
              </a:tr>
              <a:tr h="207955">
                <a:tc>
                  <a:txBody>
                    <a:bodyPr/>
                    <a:lstStyle/>
                    <a:p>
                      <a:pPr algn="l" fontAlgn="ctr"/>
                      <a:r>
                        <a:rPr lang="en-US" sz="1100" u="none" strike="noStrike">
                          <a:effectLst/>
                        </a:rPr>
                        <a:t>Sikkim</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346289515"/>
                  </a:ext>
                </a:extLst>
              </a:tr>
              <a:tr h="207955">
                <a:tc>
                  <a:txBody>
                    <a:bodyPr/>
                    <a:lstStyle/>
                    <a:p>
                      <a:pPr algn="l" fontAlgn="ctr"/>
                      <a:r>
                        <a:rPr lang="en-US" sz="1100" u="none" strike="noStrike">
                          <a:effectLst/>
                        </a:rPr>
                        <a:t>Tamil Nadu</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209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730510458"/>
                  </a:ext>
                </a:extLst>
              </a:tr>
              <a:tr h="207955">
                <a:tc>
                  <a:txBody>
                    <a:bodyPr/>
                    <a:lstStyle/>
                    <a:p>
                      <a:pPr algn="l" fontAlgn="ctr"/>
                      <a:r>
                        <a:rPr lang="en-US" sz="1100" u="none" strike="noStrike" dirty="0">
                          <a:effectLst/>
                        </a:rPr>
                        <a:t>Telangana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423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622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76418854"/>
                  </a:ext>
                </a:extLst>
              </a:tr>
              <a:tr h="207955">
                <a:tc>
                  <a:txBody>
                    <a:bodyPr/>
                    <a:lstStyle/>
                    <a:p>
                      <a:pPr algn="l" fontAlgn="ctr"/>
                      <a:r>
                        <a:rPr lang="en-US" sz="1100" u="none" strike="noStrike" dirty="0">
                          <a:effectLst/>
                        </a:rPr>
                        <a:t>Tripura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47660784"/>
                  </a:ext>
                </a:extLst>
              </a:tr>
              <a:tr h="207955">
                <a:tc>
                  <a:txBody>
                    <a:bodyPr/>
                    <a:lstStyle/>
                    <a:p>
                      <a:pPr algn="l" fontAlgn="ctr"/>
                      <a:r>
                        <a:rPr lang="en-US" sz="1100" u="none" strike="noStrike" dirty="0">
                          <a:effectLst/>
                        </a:rPr>
                        <a:t>Uttar Pradesh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1788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1576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3688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563915121"/>
                  </a:ext>
                </a:extLst>
              </a:tr>
              <a:tr h="207955">
                <a:tc>
                  <a:txBody>
                    <a:bodyPr/>
                    <a:lstStyle/>
                    <a:p>
                      <a:pPr algn="l" fontAlgn="ctr"/>
                      <a:r>
                        <a:rPr lang="en-US" sz="1100" u="none" strike="noStrike" dirty="0" err="1">
                          <a:effectLst/>
                        </a:rPr>
                        <a:t>Uttrakhand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411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148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559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902612651"/>
                  </a:ext>
                </a:extLst>
              </a:tr>
              <a:tr h="207955">
                <a:tc>
                  <a:txBody>
                    <a:bodyPr/>
                    <a:lstStyle/>
                    <a:p>
                      <a:pPr algn="l" fontAlgn="ctr"/>
                      <a:r>
                        <a:rPr lang="en-US" sz="1100" u="none" strike="noStrike" dirty="0">
                          <a:effectLst/>
                        </a:rPr>
                        <a:t>West Bengal</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1857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495391312"/>
                  </a:ext>
                </a:extLst>
              </a:tr>
              <a:tr h="207955">
                <a:tc>
                  <a:txBody>
                    <a:bodyPr/>
                    <a:lstStyle/>
                    <a:p>
                      <a:pPr algn="l" fontAlgn="ctr"/>
                      <a:r>
                        <a:rPr lang="en-US" sz="1100" u="none" strike="noStrike" dirty="0">
                          <a:effectLst/>
                        </a:rPr>
                        <a:t>A&amp;N Islands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49313875"/>
                  </a:ext>
                </a:extLst>
              </a:tr>
              <a:tr h="207955">
                <a:tc>
                  <a:txBody>
                    <a:bodyPr/>
                    <a:lstStyle/>
                    <a:p>
                      <a:pPr algn="l" fontAlgn="ctr"/>
                      <a:r>
                        <a:rPr lang="en-US" sz="1100" u="none" strike="noStrike" dirty="0">
                          <a:effectLst/>
                        </a:rPr>
                        <a:t>Chandigarh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340303599"/>
                  </a:ext>
                </a:extLst>
              </a:tr>
              <a:tr h="368451">
                <a:tc>
                  <a:txBody>
                    <a:bodyPr/>
                    <a:lstStyle/>
                    <a:p>
                      <a:pPr algn="l" fontAlgn="ctr"/>
                      <a:r>
                        <a:rPr lang="pt-BR" sz="900" u="none" strike="noStrike" dirty="0">
                          <a:effectLst/>
                        </a:rPr>
                        <a:t>D &amp; N Haveli &amp; Daman &amp; diu</a:t>
                      </a:r>
                      <a:endParaRPr lang="pt-BR"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93744769"/>
                  </a:ext>
                </a:extLst>
              </a:tr>
              <a:tr h="207955">
                <a:tc>
                  <a:txBody>
                    <a:bodyPr/>
                    <a:lstStyle/>
                    <a:p>
                      <a:pPr algn="l" fontAlgn="ctr"/>
                      <a:r>
                        <a:rPr lang="en-US" sz="1100" u="none" strike="noStrike" dirty="0">
                          <a:effectLst/>
                        </a:rPr>
                        <a:t>Ladakh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90752612"/>
                  </a:ext>
                </a:extLst>
              </a:tr>
              <a:tr h="207955">
                <a:tc>
                  <a:txBody>
                    <a:bodyPr/>
                    <a:lstStyle/>
                    <a:p>
                      <a:pPr algn="l" fontAlgn="ctr"/>
                      <a:r>
                        <a:rPr lang="en-US" sz="1100" u="none" strike="noStrike" dirty="0">
                          <a:effectLst/>
                        </a:rPr>
                        <a:t>Lakshadweep</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2</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18</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26461523"/>
                  </a:ext>
                </a:extLst>
              </a:tr>
              <a:tr h="207955">
                <a:tc>
                  <a:txBody>
                    <a:bodyPr/>
                    <a:lstStyle/>
                    <a:p>
                      <a:pPr algn="l" fontAlgn="ctr"/>
                      <a:r>
                        <a:rPr lang="en-US" sz="1100" u="none" strike="noStrike" dirty="0">
                          <a:effectLst/>
                        </a:rPr>
                        <a:t>Puducherry</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1</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45</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0277921"/>
                  </a:ext>
                </a:extLst>
              </a:tr>
            </a:tbl>
          </a:graphicData>
        </a:graphic>
      </p:graphicFrame>
    </p:spTree>
    <p:extLst>
      <p:ext uri="{BB962C8B-B14F-4D97-AF65-F5344CB8AC3E}">
        <p14:creationId xmlns:p14="http://schemas.microsoft.com/office/powerpoint/2010/main" val="133806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Chart 101">
            <a:extLst>
              <a:ext uri="{FF2B5EF4-FFF2-40B4-BE49-F238E27FC236}">
                <a16:creationId xmlns:a16="http://schemas.microsoft.com/office/drawing/2014/main" id="{1D6796D1-80C4-9B5F-D51E-F1103E4EEBA3}"/>
              </a:ext>
            </a:extLst>
          </p:cNvPr>
          <p:cNvGraphicFramePr/>
          <p:nvPr>
            <p:custDataLst>
              <p:tags r:id="rId1"/>
            </p:custDataLst>
            <p:extLst>
              <p:ext uri="{D42A27DB-BD31-4B8C-83A1-F6EECF244321}">
                <p14:modId xmlns:p14="http://schemas.microsoft.com/office/powerpoint/2010/main" val="3091745571"/>
              </p:ext>
            </p:extLst>
          </p:nvPr>
        </p:nvGraphicFramePr>
        <p:xfrm>
          <a:off x="5097463" y="2239963"/>
          <a:ext cx="4589462" cy="3951287"/>
        </p:xfrm>
        <a:graphic>
          <a:graphicData uri="http://schemas.openxmlformats.org/drawingml/2006/chart">
            <c:chart xmlns:c="http://schemas.openxmlformats.org/drawingml/2006/chart" xmlns:r="http://schemas.openxmlformats.org/officeDocument/2006/relationships" r:id="rId65"/>
          </a:graphicData>
        </a:graphic>
      </p:graphicFrame>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570959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6" imgW="360" imgH="360" progId="TCLayout.ActiveDocument.1">
                  <p:embed/>
                </p:oleObj>
              </mc:Choice>
              <mc:Fallback>
                <p:oleObj name="think-cell Slide" r:id="rId66" imgW="360" imgH="360" progId="TCLayout.ActiveDocument.1">
                  <p:embed/>
                  <p:pic>
                    <p:nvPicPr>
                      <p:cNvPr id="8" name="Object 7" hidden="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200471" y="1761853"/>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1761853"/>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薬剤師数は微増傾向にあるが、看護師・准看護師、医師、歯科医師は微減または大幅に減少している。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marL="360363" indent="-36036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34318" y="2203450"/>
            <a:ext cx="360040" cy="157411"/>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32" name="テキスト ボックス 31"/>
          <p:cNvSpPr txBox="1"/>
          <p:nvPr/>
        </p:nvSpPr>
        <p:spPr>
          <a:xfrm>
            <a:off x="5169024" y="2203450"/>
            <a:ext cx="292100" cy="165095"/>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 name="テキスト プレースホルダ 9">
            <a:extLst>
              <a:ext uri="{FF2B5EF4-FFF2-40B4-BE49-F238E27FC236}">
                <a16:creationId xmlns:a16="http://schemas.microsoft.com/office/drawing/2014/main" id="{96566FFE-F278-658D-6335-818F11CC1087}"/>
              </a:ext>
            </a:extLst>
          </p:cNvPr>
          <p:cNvSpPr>
            <a:spLocks noGrp="1"/>
          </p:cNvSpPr>
          <p:nvPr>
            <p:custDataLst>
              <p:tags r:id="rId4"/>
            </p:custDataLst>
          </p:nvPr>
        </p:nvSpPr>
        <p:spPr bwMode="auto">
          <a:xfrm>
            <a:off x="190381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E9FC1D-0290-41B3-89A7-BA2A0C790AF6}" type="datetime'15'''''''''''''''''''''''''''''''''''''''''''''''''''''''''''">
              <a:rPr kumimoji="0" lang="ja-JP" altLang="en-US" sz="1000" smtClean="0"/>
              <a:pPr/>
              <a:t>15</a:t>
            </a:fld>
            <a:endParaRPr kumimoji="0" lang="ja-JP" altLang="en-US" sz="800" dirty="0">
              <a:sym typeface="+mn-lt"/>
            </a:endParaRPr>
          </a:p>
        </p:txBody>
      </p:sp>
      <p:sp>
        <p:nvSpPr>
          <p:cNvPr id="3" name="テキスト プレースホルダ 9">
            <a:extLst>
              <a:ext uri="{FF2B5EF4-FFF2-40B4-BE49-F238E27FC236}">
                <a16:creationId xmlns:a16="http://schemas.microsoft.com/office/drawing/2014/main" id="{B1EA930F-64A8-EB04-BD67-0968508C3E8B}"/>
              </a:ext>
            </a:extLst>
          </p:cNvPr>
          <p:cNvSpPr>
            <a:spLocks noGrp="1"/>
          </p:cNvSpPr>
          <p:nvPr>
            <p:custDataLst>
              <p:tags r:id="rId5"/>
            </p:custDataLst>
          </p:nvPr>
        </p:nvSpPr>
        <p:spPr bwMode="auto">
          <a:xfrm>
            <a:off x="414338"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40FE8C-202B-4BCC-B137-2A07A8D70380}" type="datetime'''''''''''2''''''0''''''1''''''2'''''''''''''''">
              <a:rPr lang="ja-JP" altLang="en-US" sz="1000" smtClean="0"/>
              <a:pPr/>
              <a:t>2012</a:t>
            </a:fld>
            <a:endParaRPr kumimoji="0" lang="ja-JP" altLang="en-US" sz="800" dirty="0">
              <a:sym typeface="+mn-lt"/>
            </a:endParaRPr>
          </a:p>
        </p:txBody>
      </p:sp>
      <p:sp>
        <p:nvSpPr>
          <p:cNvPr id="4" name="テキスト プレースホルダ 9">
            <a:extLst>
              <a:ext uri="{FF2B5EF4-FFF2-40B4-BE49-F238E27FC236}">
                <a16:creationId xmlns:a16="http://schemas.microsoft.com/office/drawing/2014/main" id="{1F9DEBA7-F50C-1EA6-08B6-61C01A1E9ADE}"/>
              </a:ext>
            </a:extLst>
          </p:cNvPr>
          <p:cNvSpPr>
            <a:spLocks noGrp="1"/>
          </p:cNvSpPr>
          <p:nvPr>
            <p:custDataLst>
              <p:tags r:id="rId6"/>
            </p:custDataLst>
          </p:nvPr>
        </p:nvSpPr>
        <p:spPr bwMode="auto">
          <a:xfrm>
            <a:off x="974801"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6FE1F7-6AA4-48A0-A70F-4C089196FB5D}" type="datetime'''''''''''''''''''''''''''''''''''''''''''''''''''''13'">
              <a:rPr lang="ja-JP" altLang="en-US" sz="1000" smtClean="0"/>
              <a:pPr/>
              <a:t>13</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5CE2AD6C-41AD-0D57-F52F-71ABE23F09EE}"/>
              </a:ext>
            </a:extLst>
          </p:cNvPr>
          <p:cNvSpPr>
            <a:spLocks noGrp="1"/>
          </p:cNvSpPr>
          <p:nvPr>
            <p:custDataLst>
              <p:tags r:id="rId7"/>
            </p:custDataLst>
          </p:nvPr>
        </p:nvSpPr>
        <p:spPr bwMode="auto">
          <a:xfrm>
            <a:off x="145025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E05B0-92F2-4191-885D-4EB952171B2D}" type="datetime'''''''''''''''''''''''''''''''''''''''''''1''''''''''4'">
              <a:rPr kumimoji="0" lang="ja-JP" altLang="en-US" sz="1000" smtClean="0"/>
              <a:pPr/>
              <a:t>14</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AA0D6BC4-8F79-121C-391D-20FF96FB91D4}"/>
              </a:ext>
            </a:extLst>
          </p:cNvPr>
          <p:cNvSpPr>
            <a:spLocks noGrp="1"/>
          </p:cNvSpPr>
          <p:nvPr>
            <p:custDataLst>
              <p:tags r:id="rId8"/>
            </p:custDataLst>
          </p:nvPr>
        </p:nvSpPr>
        <p:spPr bwMode="auto">
          <a:xfrm>
            <a:off x="2455862"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6480DC-276F-4FF6-819A-0576DFCAA002}" type="datetime'''''''''''''''''''''''1''''''''''''''''''''6'">
              <a:rPr kumimoji="0" lang="ja-JP" altLang="en-US" sz="1000" smtClean="0"/>
              <a:pPr/>
              <a:t>16</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7FDFB575-6F50-23D5-46CC-65C2CECC782C}"/>
              </a:ext>
            </a:extLst>
          </p:cNvPr>
          <p:cNvSpPr>
            <a:spLocks noGrp="1"/>
          </p:cNvSpPr>
          <p:nvPr>
            <p:custDataLst>
              <p:tags r:id="rId9"/>
            </p:custDataLst>
          </p:nvPr>
        </p:nvSpPr>
        <p:spPr bwMode="auto">
          <a:xfrm>
            <a:off x="2931318"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7D1F0D4-3087-40A7-88E1-A4ECA6BDFEED}" type="datetime'''''1''''''''''''''''''''''''''''''''''7'''">
              <a:rPr kumimoji="0" lang="ja-JP" altLang="en-US" sz="1000" smtClean="0"/>
              <a:pPr/>
              <a:t>17</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F6A205A5-C107-B74A-B22C-2D7DA19FF246}"/>
              </a:ext>
            </a:extLst>
          </p:cNvPr>
          <p:cNvSpPr>
            <a:spLocks noGrp="1"/>
          </p:cNvSpPr>
          <p:nvPr>
            <p:custDataLst>
              <p:tags r:id="rId10"/>
            </p:custDataLst>
          </p:nvPr>
        </p:nvSpPr>
        <p:spPr bwMode="auto">
          <a:xfrm>
            <a:off x="3406774"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33CD02-E385-4E73-B554-A1323F904C15}" type="datetime'''1''''''''8'''''''''''''''''''''''''''''''''">
              <a:rPr kumimoji="0" lang="ja-JP" altLang="en-US" sz="1000" smtClean="0"/>
              <a:pPr/>
              <a:t>18</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9BAE9489-D7B0-6FF0-C119-D86A9BCE1E40}"/>
              </a:ext>
            </a:extLst>
          </p:cNvPr>
          <p:cNvSpPr>
            <a:spLocks noGrp="1"/>
          </p:cNvSpPr>
          <p:nvPr>
            <p:custDataLst>
              <p:tags r:id="rId11"/>
            </p:custDataLst>
          </p:nvPr>
        </p:nvSpPr>
        <p:spPr bwMode="auto">
          <a:xfrm>
            <a:off x="3882230"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2B4C2B-0E41-48E9-981E-D5B00F62693B}" type="datetime'''''''''''''''1''''''''''''''''''''''''''''''''''9'''''''''''">
              <a:rPr lang="ja-JP" altLang="en-US" sz="1000" smtClean="0"/>
              <a:pPr/>
              <a:t>19</a:t>
            </a:fld>
            <a:endParaRPr kumimoji="0" lang="ja-JP" altLang="en-US" sz="800" dirty="0">
              <a:sym typeface="+mn-lt"/>
            </a:endParaRPr>
          </a:p>
        </p:txBody>
      </p:sp>
      <p:sp useBgFill="1">
        <p:nvSpPr>
          <p:cNvPr id="35" name="テキスト プレースホルダ 9">
            <a:extLst>
              <a:ext uri="{FF2B5EF4-FFF2-40B4-BE49-F238E27FC236}">
                <a16:creationId xmlns:a16="http://schemas.microsoft.com/office/drawing/2014/main" id="{E4595C06-E222-2706-A606-0EDA31CFFBAA}"/>
              </a:ext>
            </a:extLst>
          </p:cNvPr>
          <p:cNvSpPr>
            <a:spLocks noGrp="1"/>
          </p:cNvSpPr>
          <p:nvPr>
            <p:custDataLst>
              <p:tags r:id="rId12"/>
            </p:custDataLst>
          </p:nvPr>
        </p:nvSpPr>
        <p:spPr bwMode="gray">
          <a:xfrm>
            <a:off x="8799513" y="32543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4FC896-9284-4F5D-8B5D-712BA2374A88}" type="datetime'''1''7.''''''''''''''''''''''''''''''''''''''''''''''''3'''">
              <a:rPr lang="ja-JP" altLang="en-US" sz="1000" smtClean="0"/>
              <a:pPr/>
              <a:t>17.3</a:t>
            </a:fld>
            <a:endParaRPr lang="ja-JP" altLang="en-US" sz="800" dirty="0">
              <a:sym typeface="+mn-lt"/>
            </a:endParaRPr>
          </a:p>
        </p:txBody>
      </p:sp>
      <p:graphicFrame>
        <p:nvGraphicFramePr>
          <p:cNvPr id="39" name="Chart 1">
            <a:extLst>
              <a:ext uri="{FF2B5EF4-FFF2-40B4-BE49-F238E27FC236}">
                <a16:creationId xmlns:a16="http://schemas.microsoft.com/office/drawing/2014/main" id="{7FEA1503-E0D0-3CEA-6A03-5EC8B3DADA53}"/>
              </a:ext>
            </a:extLst>
          </p:cNvPr>
          <p:cNvGraphicFramePr/>
          <p:nvPr>
            <p:custDataLst>
              <p:tags r:id="rId13"/>
            </p:custDataLst>
            <p:extLst>
              <p:ext uri="{D42A27DB-BD31-4B8C-83A1-F6EECF244321}">
                <p14:modId xmlns:p14="http://schemas.microsoft.com/office/powerpoint/2010/main" val="3668805208"/>
              </p:ext>
            </p:extLst>
          </p:nvPr>
        </p:nvGraphicFramePr>
        <p:xfrm>
          <a:off x="130175" y="2368550"/>
          <a:ext cx="4505325" cy="3822700"/>
        </p:xfrm>
        <a:graphic>
          <a:graphicData uri="http://schemas.openxmlformats.org/drawingml/2006/chart">
            <c:chart xmlns:c="http://schemas.openxmlformats.org/drawingml/2006/chart" xmlns:r="http://schemas.openxmlformats.org/officeDocument/2006/relationships" r:id="rId68"/>
          </a:graphicData>
        </a:graphic>
      </p:graphicFrame>
      <p:cxnSp>
        <p:nvCxnSpPr>
          <p:cNvPr id="40" name="Straight Connector 3">
            <a:extLst>
              <a:ext uri="{FF2B5EF4-FFF2-40B4-BE49-F238E27FC236}">
                <a16:creationId xmlns:a16="http://schemas.microsoft.com/office/drawing/2014/main" id="{75794EA7-B942-A8D3-ECFD-9AC6EB7C67A0}"/>
              </a:ext>
            </a:extLst>
          </p:cNvPr>
          <p:cNvCxnSpPr/>
          <p:nvPr>
            <p:custDataLst>
              <p:tags r:id="rId14"/>
            </p:custDataLst>
          </p:nvPr>
        </p:nvCxnSpPr>
        <p:spPr bwMode="gray">
          <a:xfrm>
            <a:off x="806227" y="330055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8">
            <a:extLst>
              <a:ext uri="{FF2B5EF4-FFF2-40B4-BE49-F238E27FC236}">
                <a16:creationId xmlns:a16="http://schemas.microsoft.com/office/drawing/2014/main" id="{05919DC1-FB45-9963-3568-2438AF4B7F66}"/>
              </a:ext>
            </a:extLst>
          </p:cNvPr>
          <p:cNvCxnSpPr/>
          <p:nvPr>
            <p:custDataLst>
              <p:tags r:id="rId15"/>
            </p:custDataLst>
          </p:nvPr>
        </p:nvCxnSpPr>
        <p:spPr bwMode="gray">
          <a:xfrm>
            <a:off x="806227"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9">
            <a:extLst>
              <a:ext uri="{FF2B5EF4-FFF2-40B4-BE49-F238E27FC236}">
                <a16:creationId xmlns:a16="http://schemas.microsoft.com/office/drawing/2014/main" id="{486B0BB7-238A-7114-A776-3D8E44E628A3}"/>
              </a:ext>
            </a:extLst>
          </p:cNvPr>
          <p:cNvCxnSpPr/>
          <p:nvPr>
            <p:custDataLst>
              <p:tags r:id="rId16"/>
            </p:custDataLst>
          </p:nvPr>
        </p:nvCxnSpPr>
        <p:spPr bwMode="gray">
          <a:xfrm>
            <a:off x="806227" y="309735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10">
            <a:extLst>
              <a:ext uri="{FF2B5EF4-FFF2-40B4-BE49-F238E27FC236}">
                <a16:creationId xmlns:a16="http://schemas.microsoft.com/office/drawing/2014/main" id="{7F50AE61-606A-2264-60C0-846064591E8F}"/>
              </a:ext>
            </a:extLst>
          </p:cNvPr>
          <p:cNvCxnSpPr/>
          <p:nvPr>
            <p:custDataLst>
              <p:tags r:id="rId17"/>
            </p:custDataLst>
          </p:nvPr>
        </p:nvCxnSpPr>
        <p:spPr bwMode="gray">
          <a:xfrm>
            <a:off x="806227" y="289415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Oval 12">
            <a:extLst>
              <a:ext uri="{FF2B5EF4-FFF2-40B4-BE49-F238E27FC236}">
                <a16:creationId xmlns:a16="http://schemas.microsoft.com/office/drawing/2014/main" id="{08A9CEA4-71E0-0B4F-06BE-CF9C7EFC344C}"/>
              </a:ext>
            </a:extLst>
          </p:cNvPr>
          <p:cNvSpPr/>
          <p:nvPr>
            <p:custDataLst>
              <p:tags r:id="rId18"/>
            </p:custDataLst>
          </p:nvPr>
        </p:nvSpPr>
        <p:spPr bwMode="gray">
          <a:xfrm>
            <a:off x="895127"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Isosceles Triangle 13">
            <a:extLst>
              <a:ext uri="{FF2B5EF4-FFF2-40B4-BE49-F238E27FC236}">
                <a16:creationId xmlns:a16="http://schemas.microsoft.com/office/drawing/2014/main" id="{C784F946-8055-75A7-C5AA-AEF289068396}"/>
              </a:ext>
            </a:extLst>
          </p:cNvPr>
          <p:cNvSpPr/>
          <p:nvPr>
            <p:custDataLst>
              <p:tags r:id="rId19"/>
            </p:custDataLst>
          </p:nvPr>
        </p:nvSpPr>
        <p:spPr bwMode="auto">
          <a:xfrm>
            <a:off x="895127" y="305925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46" name="Rectangle 14">
            <a:extLst>
              <a:ext uri="{FF2B5EF4-FFF2-40B4-BE49-F238E27FC236}">
                <a16:creationId xmlns:a16="http://schemas.microsoft.com/office/drawing/2014/main" id="{A4429A9E-074C-BCCD-DECD-0FB42C3DEDCA}"/>
              </a:ext>
            </a:extLst>
          </p:cNvPr>
          <p:cNvSpPr/>
          <p:nvPr>
            <p:custDataLst>
              <p:tags r:id="rId20"/>
            </p:custDataLst>
          </p:nvPr>
        </p:nvSpPr>
        <p:spPr bwMode="gray">
          <a:xfrm>
            <a:off x="895127" y="285605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Diamond 15">
            <a:extLst>
              <a:ext uri="{FF2B5EF4-FFF2-40B4-BE49-F238E27FC236}">
                <a16:creationId xmlns:a16="http://schemas.microsoft.com/office/drawing/2014/main" id="{51B5DAE2-F6CF-91EA-1D49-26E43F958A91}"/>
              </a:ext>
            </a:extLst>
          </p:cNvPr>
          <p:cNvSpPr/>
          <p:nvPr>
            <p:custDataLst>
              <p:tags r:id="rId21"/>
            </p:custDataLst>
          </p:nvPr>
        </p:nvSpPr>
        <p:spPr bwMode="auto">
          <a:xfrm>
            <a:off x="895127"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sp>
        <p:nvSpPr>
          <p:cNvPr id="48" name="テキスト プレースホルダ 9">
            <a:extLst>
              <a:ext uri="{FF2B5EF4-FFF2-40B4-BE49-F238E27FC236}">
                <a16:creationId xmlns:a16="http://schemas.microsoft.com/office/drawing/2014/main" id="{C83D0FAB-863C-0896-F0B8-995CEF371055}"/>
              </a:ext>
            </a:extLst>
          </p:cNvPr>
          <p:cNvSpPr>
            <a:spLocks noGrp="1"/>
          </p:cNvSpPr>
          <p:nvPr>
            <p:custDataLst>
              <p:tags r:id="rId22"/>
            </p:custDataLst>
          </p:nvPr>
        </p:nvSpPr>
        <p:spPr bwMode="auto">
          <a:xfrm>
            <a:off x="1117377" y="2619516"/>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看護師・准看護師</a:t>
            </a:r>
          </a:p>
        </p:txBody>
      </p:sp>
      <p:sp>
        <p:nvSpPr>
          <p:cNvPr id="49" name="テキスト プレースホルダ 9">
            <a:extLst>
              <a:ext uri="{FF2B5EF4-FFF2-40B4-BE49-F238E27FC236}">
                <a16:creationId xmlns:a16="http://schemas.microsoft.com/office/drawing/2014/main" id="{8DDECF7C-8700-B197-BB99-BD5EC4DE72CB}"/>
              </a:ext>
            </a:extLst>
          </p:cNvPr>
          <p:cNvSpPr>
            <a:spLocks noGrp="1"/>
          </p:cNvSpPr>
          <p:nvPr>
            <p:custDataLst>
              <p:tags r:id="rId23"/>
            </p:custDataLst>
          </p:nvPr>
        </p:nvSpPr>
        <p:spPr bwMode="auto">
          <a:xfrm>
            <a:off x="1117377"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医師</a:t>
            </a:r>
          </a:p>
        </p:txBody>
      </p:sp>
      <p:sp>
        <p:nvSpPr>
          <p:cNvPr id="52" name="テキスト プレースホルダ 9">
            <a:extLst>
              <a:ext uri="{FF2B5EF4-FFF2-40B4-BE49-F238E27FC236}">
                <a16:creationId xmlns:a16="http://schemas.microsoft.com/office/drawing/2014/main" id="{128A444F-F0F3-32DA-1855-ACA31A58AC5E}"/>
              </a:ext>
            </a:extLst>
          </p:cNvPr>
          <p:cNvSpPr>
            <a:spLocks noGrp="1"/>
          </p:cNvSpPr>
          <p:nvPr>
            <p:custDataLst>
              <p:tags r:id="rId24"/>
            </p:custDataLst>
          </p:nvPr>
        </p:nvSpPr>
        <p:spPr bwMode="auto">
          <a:xfrm>
            <a:off x="1117377" y="32291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歯科医</a:t>
            </a:r>
          </a:p>
        </p:txBody>
      </p:sp>
      <p:sp>
        <p:nvSpPr>
          <p:cNvPr id="53" name="テキスト プレースホルダ 9">
            <a:extLst>
              <a:ext uri="{FF2B5EF4-FFF2-40B4-BE49-F238E27FC236}">
                <a16:creationId xmlns:a16="http://schemas.microsoft.com/office/drawing/2014/main" id="{942F00AE-11C0-3F10-8FE3-C4C06D9A3667}"/>
              </a:ext>
            </a:extLst>
          </p:cNvPr>
          <p:cNvSpPr>
            <a:spLocks noGrp="1"/>
          </p:cNvSpPr>
          <p:nvPr>
            <p:custDataLst>
              <p:tags r:id="rId25"/>
            </p:custDataLst>
          </p:nvPr>
        </p:nvSpPr>
        <p:spPr bwMode="auto">
          <a:xfrm>
            <a:off x="1117377"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薬剤師</a:t>
            </a:r>
          </a:p>
        </p:txBody>
      </p:sp>
      <p:cxnSp>
        <p:nvCxnSpPr>
          <p:cNvPr id="54" name="Straight Connector 38">
            <a:extLst>
              <a:ext uri="{FF2B5EF4-FFF2-40B4-BE49-F238E27FC236}">
                <a16:creationId xmlns:a16="http://schemas.microsoft.com/office/drawing/2014/main" id="{45C82E83-F92C-058A-BACD-B1C39748074A}"/>
              </a:ext>
            </a:extLst>
          </p:cNvPr>
          <p:cNvCxnSpPr/>
          <p:nvPr>
            <p:custDataLst>
              <p:tags r:id="rId26"/>
            </p:custDataLst>
          </p:nvPr>
        </p:nvCxnSpPr>
        <p:spPr bwMode="gray">
          <a:xfrm>
            <a:off x="803275"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 name="Oval 39">
            <a:extLst>
              <a:ext uri="{FF2B5EF4-FFF2-40B4-BE49-F238E27FC236}">
                <a16:creationId xmlns:a16="http://schemas.microsoft.com/office/drawing/2014/main" id="{4177D582-3672-9DD1-07FA-1DD0B263097A}"/>
              </a:ext>
            </a:extLst>
          </p:cNvPr>
          <p:cNvSpPr/>
          <p:nvPr>
            <p:custDataLst>
              <p:tags r:id="rId27"/>
            </p:custDataLst>
          </p:nvPr>
        </p:nvSpPr>
        <p:spPr bwMode="gray">
          <a:xfrm>
            <a:off x="892175"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プレースホルダ 9">
            <a:extLst>
              <a:ext uri="{FF2B5EF4-FFF2-40B4-BE49-F238E27FC236}">
                <a16:creationId xmlns:a16="http://schemas.microsoft.com/office/drawing/2014/main" id="{55E6F2AF-2103-6359-D8EF-5ED02D4A51E4}"/>
              </a:ext>
            </a:extLst>
          </p:cNvPr>
          <p:cNvSpPr>
            <a:spLocks noGrp="1"/>
          </p:cNvSpPr>
          <p:nvPr>
            <p:custDataLst>
              <p:tags r:id="rId28"/>
            </p:custDataLst>
          </p:nvPr>
        </p:nvSpPr>
        <p:spPr bwMode="auto">
          <a:xfrm>
            <a:off x="1114425" y="2619516"/>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3DBCCDF6-FE50-FF69-1BCD-56EAB47951F8}"/>
              </a:ext>
            </a:extLst>
          </p:cNvPr>
          <p:cNvSpPr>
            <a:spLocks noGrp="1"/>
          </p:cNvSpPr>
          <p:nvPr>
            <p:custDataLst>
              <p:tags r:id="rId29"/>
            </p:custDataLst>
          </p:nvPr>
        </p:nvSpPr>
        <p:spPr bwMode="auto">
          <a:xfrm>
            <a:off x="1114425"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8E397F97-8EE2-54A7-A7A3-59947802C24D}"/>
              </a:ext>
            </a:extLst>
          </p:cNvPr>
          <p:cNvSpPr>
            <a:spLocks noGrp="1"/>
          </p:cNvSpPr>
          <p:nvPr>
            <p:custDataLst>
              <p:tags r:id="rId30"/>
            </p:custDataLst>
          </p:nvPr>
        </p:nvSpPr>
        <p:spPr bwMode="auto">
          <a:xfrm>
            <a:off x="1114425"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9" name="Diamond 44">
            <a:extLst>
              <a:ext uri="{FF2B5EF4-FFF2-40B4-BE49-F238E27FC236}">
                <a16:creationId xmlns:a16="http://schemas.microsoft.com/office/drawing/2014/main" id="{DFB77D0B-E0F2-1F64-211A-E756485CB502}"/>
              </a:ext>
            </a:extLst>
          </p:cNvPr>
          <p:cNvSpPr/>
          <p:nvPr>
            <p:custDataLst>
              <p:tags r:id="rId31"/>
            </p:custDataLst>
          </p:nvPr>
        </p:nvSpPr>
        <p:spPr bwMode="auto">
          <a:xfrm>
            <a:off x="895077"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61" name="Straight Connector 46">
            <a:extLst>
              <a:ext uri="{FF2B5EF4-FFF2-40B4-BE49-F238E27FC236}">
                <a16:creationId xmlns:a16="http://schemas.microsoft.com/office/drawing/2014/main" id="{D17C299A-336D-F39E-C289-E897AF9A79DC}"/>
              </a:ext>
            </a:extLst>
          </p:cNvPr>
          <p:cNvCxnSpPr/>
          <p:nvPr>
            <p:custDataLst>
              <p:tags r:id="rId32"/>
            </p:custDataLst>
          </p:nvPr>
        </p:nvCxnSpPr>
        <p:spPr bwMode="gray">
          <a:xfrm>
            <a:off x="803225"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Oval 47">
            <a:extLst>
              <a:ext uri="{FF2B5EF4-FFF2-40B4-BE49-F238E27FC236}">
                <a16:creationId xmlns:a16="http://schemas.microsoft.com/office/drawing/2014/main" id="{B9934F16-BE08-2A46-66E0-3C1DD2D26CFE}"/>
              </a:ext>
            </a:extLst>
          </p:cNvPr>
          <p:cNvSpPr/>
          <p:nvPr>
            <p:custDataLst>
              <p:tags r:id="rId33"/>
            </p:custDataLst>
          </p:nvPr>
        </p:nvSpPr>
        <p:spPr bwMode="gray">
          <a:xfrm>
            <a:off x="892125"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5BC54B02-49F4-82D9-8CA0-FAD5FEAED43E}"/>
              </a:ext>
            </a:extLst>
          </p:cNvPr>
          <p:cNvSpPr>
            <a:spLocks noGrp="1"/>
          </p:cNvSpPr>
          <p:nvPr>
            <p:custDataLst>
              <p:tags r:id="rId34"/>
            </p:custDataLst>
          </p:nvPr>
        </p:nvSpPr>
        <p:spPr bwMode="auto">
          <a:xfrm>
            <a:off x="1114375"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latin typeface="+mn-ea"/>
              <a:sym typeface="+mn-lt"/>
            </a:endParaRPr>
          </a:p>
        </p:txBody>
      </p:sp>
      <p:sp>
        <p:nvSpPr>
          <p:cNvPr id="65" name="テキスト プレースホルダ 9">
            <a:extLst>
              <a:ext uri="{FF2B5EF4-FFF2-40B4-BE49-F238E27FC236}">
                <a16:creationId xmlns:a16="http://schemas.microsoft.com/office/drawing/2014/main" id="{14A9D4CE-7CB4-D4ED-FFBF-700B0B64BEDC}"/>
              </a:ext>
            </a:extLst>
          </p:cNvPr>
          <p:cNvSpPr>
            <a:spLocks noGrp="1"/>
          </p:cNvSpPr>
          <p:nvPr>
            <p:custDataLst>
              <p:tags r:id="rId35"/>
            </p:custDataLst>
          </p:nvPr>
        </p:nvSpPr>
        <p:spPr bwMode="auto">
          <a:xfrm>
            <a:off x="1114375"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cxnSp>
        <p:nvCxnSpPr>
          <p:cNvPr id="67" name="Straight Connector 54">
            <a:extLst>
              <a:ext uri="{FF2B5EF4-FFF2-40B4-BE49-F238E27FC236}">
                <a16:creationId xmlns:a16="http://schemas.microsoft.com/office/drawing/2014/main" id="{1FE41CE2-2EE4-B3FC-07C2-257CC2DB638F}"/>
              </a:ext>
            </a:extLst>
          </p:cNvPr>
          <p:cNvCxnSpPr/>
          <p:nvPr>
            <p:custDataLst>
              <p:tags r:id="rId36"/>
            </p:custDataLst>
          </p:nvPr>
        </p:nvCxnSpPr>
        <p:spPr bwMode="gray">
          <a:xfrm>
            <a:off x="5701968"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55">
            <a:extLst>
              <a:ext uri="{FF2B5EF4-FFF2-40B4-BE49-F238E27FC236}">
                <a16:creationId xmlns:a16="http://schemas.microsoft.com/office/drawing/2014/main" id="{F1807402-73C0-29D9-369E-95A973613881}"/>
              </a:ext>
            </a:extLst>
          </p:cNvPr>
          <p:cNvCxnSpPr>
            <a:cxnSpLocks/>
          </p:cNvCxnSpPr>
          <p:nvPr>
            <p:custDataLst>
              <p:tags r:id="rId37"/>
            </p:custDataLst>
          </p:nvPr>
        </p:nvCxnSpPr>
        <p:spPr bwMode="gray">
          <a:xfrm>
            <a:off x="5701968" y="309735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56">
            <a:extLst>
              <a:ext uri="{FF2B5EF4-FFF2-40B4-BE49-F238E27FC236}">
                <a16:creationId xmlns:a16="http://schemas.microsoft.com/office/drawing/2014/main" id="{2CD4AB8E-92CD-520D-9E40-92C992B24490}"/>
              </a:ext>
            </a:extLst>
          </p:cNvPr>
          <p:cNvCxnSpPr/>
          <p:nvPr>
            <p:custDataLst>
              <p:tags r:id="rId38"/>
            </p:custDataLst>
          </p:nvPr>
        </p:nvCxnSpPr>
        <p:spPr bwMode="gray">
          <a:xfrm>
            <a:off x="5701968" y="289415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1" name="Oval 58">
            <a:extLst>
              <a:ext uri="{FF2B5EF4-FFF2-40B4-BE49-F238E27FC236}">
                <a16:creationId xmlns:a16="http://schemas.microsoft.com/office/drawing/2014/main" id="{BA8CE7F5-6663-C4C1-41C4-619194976845}"/>
              </a:ext>
            </a:extLst>
          </p:cNvPr>
          <p:cNvSpPr/>
          <p:nvPr>
            <p:custDataLst>
              <p:tags r:id="rId39"/>
            </p:custDataLst>
          </p:nvPr>
        </p:nvSpPr>
        <p:spPr bwMode="gray">
          <a:xfrm>
            <a:off x="5790868"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Isosceles Triangle 59">
            <a:extLst>
              <a:ext uri="{FF2B5EF4-FFF2-40B4-BE49-F238E27FC236}">
                <a16:creationId xmlns:a16="http://schemas.microsoft.com/office/drawing/2014/main" id="{3C320B1A-1573-D521-4C87-4658EC288506}"/>
              </a:ext>
            </a:extLst>
          </p:cNvPr>
          <p:cNvSpPr/>
          <p:nvPr>
            <p:custDataLst>
              <p:tags r:id="rId40"/>
            </p:custDataLst>
          </p:nvPr>
        </p:nvSpPr>
        <p:spPr bwMode="auto">
          <a:xfrm>
            <a:off x="5790868" y="305925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73" name="Rectangle 60">
            <a:extLst>
              <a:ext uri="{FF2B5EF4-FFF2-40B4-BE49-F238E27FC236}">
                <a16:creationId xmlns:a16="http://schemas.microsoft.com/office/drawing/2014/main" id="{A2F02737-9E94-488C-9C67-8AE54C8AB2B2}"/>
              </a:ext>
            </a:extLst>
          </p:cNvPr>
          <p:cNvSpPr/>
          <p:nvPr>
            <p:custDataLst>
              <p:tags r:id="rId41"/>
            </p:custDataLst>
          </p:nvPr>
        </p:nvSpPr>
        <p:spPr bwMode="gray">
          <a:xfrm>
            <a:off x="5790868" y="285605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Diamond 62">
            <a:extLst>
              <a:ext uri="{FF2B5EF4-FFF2-40B4-BE49-F238E27FC236}">
                <a16:creationId xmlns:a16="http://schemas.microsoft.com/office/drawing/2014/main" id="{3DC941EB-B702-913F-FEAB-1882316C5DD7}"/>
              </a:ext>
            </a:extLst>
          </p:cNvPr>
          <p:cNvSpPr/>
          <p:nvPr>
            <p:custDataLst>
              <p:tags r:id="rId42"/>
            </p:custDataLst>
          </p:nvPr>
        </p:nvSpPr>
        <p:spPr bwMode="auto">
          <a:xfrm>
            <a:off x="5790868"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85" name="Straight Connector 71">
            <a:extLst>
              <a:ext uri="{FF2B5EF4-FFF2-40B4-BE49-F238E27FC236}">
                <a16:creationId xmlns:a16="http://schemas.microsoft.com/office/drawing/2014/main" id="{45D9D927-AF2F-6D84-625D-A84C5E139B40}"/>
              </a:ext>
            </a:extLst>
          </p:cNvPr>
          <p:cNvCxnSpPr/>
          <p:nvPr>
            <p:custDataLst>
              <p:tags r:id="rId43"/>
            </p:custDataLst>
          </p:nvPr>
        </p:nvCxnSpPr>
        <p:spPr bwMode="gray">
          <a:xfrm>
            <a:off x="5699016"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6" name="Oval 72">
            <a:extLst>
              <a:ext uri="{FF2B5EF4-FFF2-40B4-BE49-F238E27FC236}">
                <a16:creationId xmlns:a16="http://schemas.microsoft.com/office/drawing/2014/main" id="{65F20BDD-42FA-CE96-BE70-473198B1AEE1}"/>
              </a:ext>
            </a:extLst>
          </p:cNvPr>
          <p:cNvSpPr/>
          <p:nvPr>
            <p:custDataLst>
              <p:tags r:id="rId44"/>
            </p:custDataLst>
          </p:nvPr>
        </p:nvSpPr>
        <p:spPr bwMode="gray">
          <a:xfrm>
            <a:off x="5787916"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Diamond 77">
            <a:extLst>
              <a:ext uri="{FF2B5EF4-FFF2-40B4-BE49-F238E27FC236}">
                <a16:creationId xmlns:a16="http://schemas.microsoft.com/office/drawing/2014/main" id="{E66534DA-374D-3B76-C843-39DD57F898A1}"/>
              </a:ext>
            </a:extLst>
          </p:cNvPr>
          <p:cNvSpPr/>
          <p:nvPr>
            <p:custDataLst>
              <p:tags r:id="rId45"/>
            </p:custDataLst>
          </p:nvPr>
        </p:nvSpPr>
        <p:spPr bwMode="auto">
          <a:xfrm>
            <a:off x="5790818"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101" name="Straight Connector 85">
            <a:extLst>
              <a:ext uri="{FF2B5EF4-FFF2-40B4-BE49-F238E27FC236}">
                <a16:creationId xmlns:a16="http://schemas.microsoft.com/office/drawing/2014/main" id="{ABFA70A4-9F5F-DB24-81A2-0B27C542DF78}"/>
              </a:ext>
            </a:extLst>
          </p:cNvPr>
          <p:cNvCxnSpPr/>
          <p:nvPr>
            <p:custDataLst>
              <p:tags r:id="rId46"/>
            </p:custDataLst>
          </p:nvPr>
        </p:nvCxnSpPr>
        <p:spPr bwMode="gray">
          <a:xfrm>
            <a:off x="5698966"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2" name="Oval 88">
            <a:extLst>
              <a:ext uri="{FF2B5EF4-FFF2-40B4-BE49-F238E27FC236}">
                <a16:creationId xmlns:a16="http://schemas.microsoft.com/office/drawing/2014/main" id="{D1FABAD0-3455-7E2C-3F56-F375385AC7D8}"/>
              </a:ext>
            </a:extLst>
          </p:cNvPr>
          <p:cNvSpPr/>
          <p:nvPr>
            <p:custDataLst>
              <p:tags r:id="rId47"/>
            </p:custDataLst>
          </p:nvPr>
        </p:nvSpPr>
        <p:spPr bwMode="gray">
          <a:xfrm>
            <a:off x="5787866"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テキスト プレースホルダ 9">
            <a:extLst>
              <a:ext uri="{FF2B5EF4-FFF2-40B4-BE49-F238E27FC236}">
                <a16:creationId xmlns:a16="http://schemas.microsoft.com/office/drawing/2014/main" id="{F0B640D4-B2F5-C04E-A706-BEE021E09102}"/>
              </a:ext>
            </a:extLst>
          </p:cNvPr>
          <p:cNvSpPr>
            <a:spLocks noGrp="1"/>
          </p:cNvSpPr>
          <p:nvPr>
            <p:custDataLst>
              <p:tags r:id="rId48"/>
            </p:custDataLst>
          </p:nvPr>
        </p:nvSpPr>
        <p:spPr bwMode="auto">
          <a:xfrm>
            <a:off x="6008908" y="2607169"/>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看護師・准看護師</a:t>
            </a:r>
          </a:p>
        </p:txBody>
      </p:sp>
      <p:sp>
        <p:nvSpPr>
          <p:cNvPr id="109" name="テキスト プレースホルダ 9">
            <a:extLst>
              <a:ext uri="{FF2B5EF4-FFF2-40B4-BE49-F238E27FC236}">
                <a16:creationId xmlns:a16="http://schemas.microsoft.com/office/drawing/2014/main" id="{66BAF025-8D59-989E-C42B-6E538FEF6B80}"/>
              </a:ext>
            </a:extLst>
          </p:cNvPr>
          <p:cNvSpPr>
            <a:spLocks noGrp="1"/>
          </p:cNvSpPr>
          <p:nvPr>
            <p:custDataLst>
              <p:tags r:id="rId49"/>
            </p:custDataLst>
          </p:nvPr>
        </p:nvSpPr>
        <p:spPr bwMode="auto">
          <a:xfrm>
            <a:off x="6008908" y="321676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歯科医</a:t>
            </a:r>
          </a:p>
        </p:txBody>
      </p:sp>
      <p:sp>
        <p:nvSpPr>
          <p:cNvPr id="110" name="テキスト プレースホルダ 9">
            <a:extLst>
              <a:ext uri="{FF2B5EF4-FFF2-40B4-BE49-F238E27FC236}">
                <a16:creationId xmlns:a16="http://schemas.microsoft.com/office/drawing/2014/main" id="{DF26C256-2859-A6D4-F137-06522C12B921}"/>
              </a:ext>
            </a:extLst>
          </p:cNvPr>
          <p:cNvSpPr>
            <a:spLocks noGrp="1"/>
          </p:cNvSpPr>
          <p:nvPr>
            <p:custDataLst>
              <p:tags r:id="rId50"/>
            </p:custDataLst>
          </p:nvPr>
        </p:nvSpPr>
        <p:spPr bwMode="auto">
          <a:xfrm>
            <a:off x="6008908" y="301356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薬剤師</a:t>
            </a:r>
          </a:p>
        </p:txBody>
      </p:sp>
      <p:sp>
        <p:nvSpPr>
          <p:cNvPr id="111" name="テキスト プレースホルダ 9">
            <a:extLst>
              <a:ext uri="{FF2B5EF4-FFF2-40B4-BE49-F238E27FC236}">
                <a16:creationId xmlns:a16="http://schemas.microsoft.com/office/drawing/2014/main" id="{6B36F08E-FD47-4EDC-9822-7D4C19794E4E}"/>
              </a:ext>
            </a:extLst>
          </p:cNvPr>
          <p:cNvSpPr>
            <a:spLocks noGrp="1"/>
          </p:cNvSpPr>
          <p:nvPr>
            <p:custDataLst>
              <p:tags r:id="rId51"/>
            </p:custDataLst>
          </p:nvPr>
        </p:nvSpPr>
        <p:spPr bwMode="auto">
          <a:xfrm>
            <a:off x="6005906" y="281036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latin typeface="+mn-ea"/>
              <a:sym typeface="+mn-lt"/>
            </a:endParaRPr>
          </a:p>
        </p:txBody>
      </p:sp>
      <p:sp>
        <p:nvSpPr>
          <p:cNvPr id="112" name="テキスト プレースホルダ 9">
            <a:extLst>
              <a:ext uri="{FF2B5EF4-FFF2-40B4-BE49-F238E27FC236}">
                <a16:creationId xmlns:a16="http://schemas.microsoft.com/office/drawing/2014/main" id="{E0E41ADD-272E-5964-8CD2-8CA87BFA3B67}"/>
              </a:ext>
            </a:extLst>
          </p:cNvPr>
          <p:cNvSpPr>
            <a:spLocks noGrp="1"/>
          </p:cNvSpPr>
          <p:nvPr>
            <p:custDataLst>
              <p:tags r:id="rId52"/>
            </p:custDataLst>
          </p:nvPr>
        </p:nvSpPr>
        <p:spPr bwMode="auto">
          <a:xfrm>
            <a:off x="6008908" y="2827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医師</a:t>
            </a:r>
          </a:p>
        </p:txBody>
      </p:sp>
      <p:cxnSp>
        <p:nvCxnSpPr>
          <p:cNvPr id="113" name="Straight Connector 3">
            <a:extLst>
              <a:ext uri="{FF2B5EF4-FFF2-40B4-BE49-F238E27FC236}">
                <a16:creationId xmlns:a16="http://schemas.microsoft.com/office/drawing/2014/main" id="{43975BD5-50DE-C801-F4AC-B849F53FC63D}"/>
              </a:ext>
            </a:extLst>
          </p:cNvPr>
          <p:cNvCxnSpPr>
            <a:cxnSpLocks/>
          </p:cNvCxnSpPr>
          <p:nvPr>
            <p:custDataLst>
              <p:tags r:id="rId53"/>
            </p:custDataLst>
          </p:nvPr>
        </p:nvCxnSpPr>
        <p:spPr bwMode="gray">
          <a:xfrm>
            <a:off x="5701968" y="3306997"/>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正方形/長方形 59">
            <a:extLst>
              <a:ext uri="{FF2B5EF4-FFF2-40B4-BE49-F238E27FC236}">
                <a16:creationId xmlns:a16="http://schemas.microsoft.com/office/drawing/2014/main" id="{D9D1F1B8-AE14-BCDC-2718-CCFC06F3819F}"/>
              </a:ext>
            </a:extLst>
          </p:cNvPr>
          <p:cNvSpPr/>
          <p:nvPr/>
        </p:nvSpPr>
        <p:spPr>
          <a:xfrm>
            <a:off x="7762875" y="6332300"/>
            <a:ext cx="2061989" cy="192411"/>
          </a:xfrm>
          <a:prstGeom prst="rect">
            <a:avLst/>
          </a:prstGeom>
          <a:noFill/>
        </p:spPr>
        <p:txBody>
          <a:bodyPr wrap="square" rtlCol="0" anchor="ctr">
            <a:noAutofit/>
          </a:bodyPr>
          <a:lstStyle/>
          <a:p>
            <a:pPr algn="ctr" fontAlgn="ctr">
              <a:lnSpc>
                <a:spcPct val="114000"/>
              </a:lnSpc>
              <a:spcAft>
                <a:spcPts val="400"/>
              </a:spcAft>
            </a:pPr>
            <a:r>
              <a:rPr lang="en-US" altLang="ja-JP" sz="6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600" dirty="0">
                <a:latin typeface="Arial" panose="020B0604020202020204" pitchFamily="34" charset="0"/>
                <a:ea typeface="ＭＳ Ｐゴシック" panose="020B0600070205080204" pitchFamily="50" charset="-128"/>
                <a:cs typeface="Arial" panose="020B0604020202020204" pitchFamily="34" charset="0"/>
              </a:rPr>
              <a:t>数値の記載がない年は出所ソースに情報なし</a:t>
            </a:r>
            <a:endParaRPr kumimoji="1" lang="ja-JP" altLang="en-US" sz="600" dirty="0"/>
          </a:p>
        </p:txBody>
      </p:sp>
      <p:sp>
        <p:nvSpPr>
          <p:cNvPr id="17" name="テキスト プレースホルダ 9">
            <a:extLst>
              <a:ext uri="{FF2B5EF4-FFF2-40B4-BE49-F238E27FC236}">
                <a16:creationId xmlns:a16="http://schemas.microsoft.com/office/drawing/2014/main" id="{0D98EA00-FBB2-B204-25B7-195C77A2D96B}"/>
              </a:ext>
            </a:extLst>
          </p:cNvPr>
          <p:cNvSpPr>
            <a:spLocks noGrp="1"/>
          </p:cNvSpPr>
          <p:nvPr>
            <p:custDataLst>
              <p:tags r:id="rId54"/>
            </p:custDataLst>
          </p:nvPr>
        </p:nvSpPr>
        <p:spPr bwMode="auto">
          <a:xfrm>
            <a:off x="435768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58AAB32E-D002-83AD-3213-FDA7EFFF6A23}"/>
              </a:ext>
            </a:extLst>
          </p:cNvPr>
          <p:cNvSpPr>
            <a:spLocks noGrp="1"/>
          </p:cNvSpPr>
          <p:nvPr>
            <p:custDataLst>
              <p:tags r:id="rId55"/>
            </p:custDataLst>
          </p:nvPr>
        </p:nvSpPr>
        <p:spPr bwMode="auto">
          <a:xfrm>
            <a:off x="680251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E9FC1D-0290-41B3-89A7-BA2A0C790AF6}" type="datetime'15'''''''''''''''''''''''''''''''''''''''''''''''''''''''''''">
              <a:rPr kumimoji="0" lang="ja-JP" altLang="en-US" sz="1000" smtClean="0"/>
              <a:pPr/>
              <a:t>15</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185F4706-E856-31A4-D0C9-C133C5B10A52}"/>
              </a:ext>
            </a:extLst>
          </p:cNvPr>
          <p:cNvSpPr>
            <a:spLocks noGrp="1"/>
          </p:cNvSpPr>
          <p:nvPr>
            <p:custDataLst>
              <p:tags r:id="rId56"/>
            </p:custDataLst>
          </p:nvPr>
        </p:nvSpPr>
        <p:spPr bwMode="auto">
          <a:xfrm>
            <a:off x="5313040"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40FE8C-202B-4BCC-B137-2A07A8D70380}" type="datetime'''''''''''2''''''0''''''1''''''2'''''''''''''''">
              <a:rPr lang="ja-JP" altLang="en-US" sz="1000" smtClean="0"/>
              <a:pPr/>
              <a:t>2012</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EE802D85-C214-2EA7-B462-06719404E66F}"/>
              </a:ext>
            </a:extLst>
          </p:cNvPr>
          <p:cNvSpPr>
            <a:spLocks noGrp="1"/>
          </p:cNvSpPr>
          <p:nvPr>
            <p:custDataLst>
              <p:tags r:id="rId57"/>
            </p:custDataLst>
          </p:nvPr>
        </p:nvSpPr>
        <p:spPr bwMode="auto">
          <a:xfrm>
            <a:off x="587350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6FE1F7-6AA4-48A0-A70F-4C089196FB5D}" type="datetime'''''''''''''''''''''''''''''''''''''''''''''''''''''13'">
              <a:rPr lang="ja-JP" altLang="en-US" sz="1000" smtClean="0"/>
              <a:pPr/>
              <a:t>13</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BBB084AF-4B18-B558-C870-EF2AE6F91EB2}"/>
              </a:ext>
            </a:extLst>
          </p:cNvPr>
          <p:cNvSpPr>
            <a:spLocks noGrp="1"/>
          </p:cNvSpPr>
          <p:nvPr>
            <p:custDataLst>
              <p:tags r:id="rId58"/>
            </p:custDataLst>
          </p:nvPr>
        </p:nvSpPr>
        <p:spPr bwMode="auto">
          <a:xfrm>
            <a:off x="6348959"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E05B0-92F2-4191-885D-4EB952171B2D}" type="datetime'''''''''''''''''''''''''''''''''''''''''''1''''''''''4'">
              <a:rPr kumimoji="0" lang="ja-JP" altLang="en-US" sz="1000" smtClean="0"/>
              <a:pPr/>
              <a:t>14</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83100AE3-3184-13EB-B9F3-996BFC862FCB}"/>
              </a:ext>
            </a:extLst>
          </p:cNvPr>
          <p:cNvSpPr>
            <a:spLocks noGrp="1"/>
          </p:cNvSpPr>
          <p:nvPr>
            <p:custDataLst>
              <p:tags r:id="rId59"/>
            </p:custDataLst>
          </p:nvPr>
        </p:nvSpPr>
        <p:spPr bwMode="auto">
          <a:xfrm>
            <a:off x="7354564"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6480DC-276F-4FF6-819A-0576DFCAA002}" type="datetime'''''''''''''''''''''''1''''''''''''''''''''6'">
              <a:rPr kumimoji="0" lang="ja-JP" altLang="en-US" sz="1000" smtClean="0"/>
              <a:pPr/>
              <a:t>16</a:t>
            </a:fld>
            <a:endParaRPr kumimoji="0" lang="ja-JP" altLang="en-US" sz="800" dirty="0">
              <a:sym typeface="+mn-lt"/>
            </a:endParaRPr>
          </a:p>
        </p:txBody>
      </p:sp>
      <p:sp>
        <p:nvSpPr>
          <p:cNvPr id="50" name="テキスト プレースホルダ 9">
            <a:extLst>
              <a:ext uri="{FF2B5EF4-FFF2-40B4-BE49-F238E27FC236}">
                <a16:creationId xmlns:a16="http://schemas.microsoft.com/office/drawing/2014/main" id="{F4EC1934-B72D-1265-9165-0FCD318C9CD7}"/>
              </a:ext>
            </a:extLst>
          </p:cNvPr>
          <p:cNvSpPr>
            <a:spLocks noGrp="1"/>
          </p:cNvSpPr>
          <p:nvPr>
            <p:custDataLst>
              <p:tags r:id="rId60"/>
            </p:custDataLst>
          </p:nvPr>
        </p:nvSpPr>
        <p:spPr bwMode="auto">
          <a:xfrm>
            <a:off x="792598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7D1F0D4-3087-40A7-88E1-A4ECA6BDFEED}" type="datetime'''''1''''''''''''''''''''''''''''''''''7'''">
              <a:rPr kumimoji="0" lang="ja-JP" altLang="en-US" sz="1000" smtClean="0"/>
              <a:pPr/>
              <a:t>17</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E0DF0FAA-C208-5EBA-A361-86E0949E93B5}"/>
              </a:ext>
            </a:extLst>
          </p:cNvPr>
          <p:cNvSpPr>
            <a:spLocks noGrp="1"/>
          </p:cNvSpPr>
          <p:nvPr>
            <p:custDataLst>
              <p:tags r:id="rId61"/>
            </p:custDataLst>
          </p:nvPr>
        </p:nvSpPr>
        <p:spPr bwMode="auto">
          <a:xfrm>
            <a:off x="8464549"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33CD02-E385-4E73-B554-A1323F904C15}" type="datetime'''1''''''''8'''''''''''''''''''''''''''''''''">
              <a:rPr kumimoji="0" lang="ja-JP" altLang="en-US" sz="1000" smtClean="0"/>
              <a:pPr/>
              <a:t>18</a:t>
            </a:fld>
            <a:endParaRPr kumimoji="0" lang="ja-JP" altLang="en-US" sz="800" dirty="0">
              <a:sym typeface="+mn-lt"/>
            </a:endParaRPr>
          </a:p>
        </p:txBody>
      </p:sp>
      <p:sp>
        <p:nvSpPr>
          <p:cNvPr id="62" name="テキスト プレースホルダ 9">
            <a:extLst>
              <a:ext uri="{FF2B5EF4-FFF2-40B4-BE49-F238E27FC236}">
                <a16:creationId xmlns:a16="http://schemas.microsoft.com/office/drawing/2014/main" id="{9498AEDC-0791-BF78-6010-6770CBD89519}"/>
              </a:ext>
            </a:extLst>
          </p:cNvPr>
          <p:cNvSpPr>
            <a:spLocks noGrp="1"/>
          </p:cNvSpPr>
          <p:nvPr>
            <p:custDataLst>
              <p:tags r:id="rId62"/>
            </p:custDataLst>
          </p:nvPr>
        </p:nvSpPr>
        <p:spPr bwMode="auto">
          <a:xfrm>
            <a:off x="894000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2B4C2B-0E41-48E9-981E-D5B00F62693B}" type="datetime'''''''''''''''1''''''''''''''''''''''''''''''''''9'''''''''''">
              <a:rPr lang="ja-JP" altLang="en-US" sz="1000" smtClean="0"/>
              <a:pPr/>
              <a:t>19</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DF1898FA-8450-41F2-8BDA-1F6B814B3DE9}"/>
              </a:ext>
            </a:extLst>
          </p:cNvPr>
          <p:cNvSpPr>
            <a:spLocks noGrp="1"/>
          </p:cNvSpPr>
          <p:nvPr>
            <p:custDataLst>
              <p:tags r:id="rId63"/>
            </p:custDataLst>
          </p:nvPr>
        </p:nvSpPr>
        <p:spPr bwMode="auto">
          <a:xfrm>
            <a:off x="9415462"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Tree>
    <p:extLst>
      <p:ext uri="{BB962C8B-B14F-4D97-AF65-F5344CB8AC3E}">
        <p14:creationId xmlns:p14="http://schemas.microsoft.com/office/powerpoint/2010/main" val="20706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392021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医療関連／医療・公衆衛生</a:t>
            </a:r>
            <a:endParaRPr kumimoji="1" lang="ja-JP" altLang="en-US" dirty="0"/>
          </a:p>
        </p:txBody>
      </p:sp>
      <p:grpSp>
        <p:nvGrpSpPr>
          <p:cNvPr id="9" name="グループ化 7">
            <a:extLst>
              <a:ext uri="{FF2B5EF4-FFF2-40B4-BE49-F238E27FC236}">
                <a16:creationId xmlns:a16="http://schemas.microsoft.com/office/drawing/2014/main" id="{35B9E4D3-92BC-4989-B5CF-0C2A37CE2463}"/>
              </a:ext>
            </a:extLst>
          </p:cNvPr>
          <p:cNvGrpSpPr/>
          <p:nvPr/>
        </p:nvGrpSpPr>
        <p:grpSpPr>
          <a:xfrm>
            <a:off x="1759865" y="2228705"/>
            <a:ext cx="4536507" cy="288032"/>
            <a:chOff x="4803500" y="2113806"/>
            <a:chExt cx="2954133" cy="288032"/>
          </a:xfrm>
        </p:grpSpPr>
        <p:cxnSp>
          <p:nvCxnSpPr>
            <p:cNvPr id="10" name="直線コネクタ 40">
              <a:extLst>
                <a:ext uri="{FF2B5EF4-FFF2-40B4-BE49-F238E27FC236}">
                  <a16:creationId xmlns:a16="http://schemas.microsoft.com/office/drawing/2014/main" id="{3D8CC17F-BC98-42D5-87FE-2E0D44C5D0D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BAD5765C-5C26-48FE-BBF6-97943B0B772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ja-JP" sz="1400" dirty="0">
                <a:solidFill>
                  <a:srgbClr val="000000"/>
                </a:solidFill>
                <a:latin typeface="Arial Black" pitchFamily="34" charset="0"/>
                <a:ea typeface="HGP創英角ｺﾞｼｯｸUB" pitchFamily="50" charset="-128"/>
              </a:endParaRPr>
            </a:p>
          </p:txBody>
        </p:sp>
      </p:grpSp>
      <p:sp>
        <p:nvSpPr>
          <p:cNvPr id="12" name="テキスト ボックス 45">
            <a:extLst>
              <a:ext uri="{FF2B5EF4-FFF2-40B4-BE49-F238E27FC236}">
                <a16:creationId xmlns:a16="http://schemas.microsoft.com/office/drawing/2014/main" id="{AB6CD551-B7A7-4427-8C00-E1C25B0AF733}"/>
              </a:ext>
            </a:extLst>
          </p:cNvPr>
          <p:cNvSpPr txBox="1"/>
          <p:nvPr/>
        </p:nvSpPr>
        <p:spPr>
          <a:xfrm>
            <a:off x="2001833" y="346816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3" name="テキスト ボックス 45">
            <a:extLst>
              <a:ext uri="{FF2B5EF4-FFF2-40B4-BE49-F238E27FC236}">
                <a16:creationId xmlns:a16="http://schemas.microsoft.com/office/drawing/2014/main" id="{7244B8C1-A9DE-4B2B-84FE-06B032DEFD18}"/>
              </a:ext>
            </a:extLst>
          </p:cNvPr>
          <p:cNvSpPr txBox="1"/>
          <p:nvPr/>
        </p:nvSpPr>
        <p:spPr>
          <a:xfrm>
            <a:off x="4198129" y="34798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45">
            <a:extLst>
              <a:ext uri="{FF2B5EF4-FFF2-40B4-BE49-F238E27FC236}">
                <a16:creationId xmlns:a16="http://schemas.microsoft.com/office/drawing/2014/main" id="{7967A939-CC27-4083-8B80-F69136DD4F54}"/>
              </a:ext>
            </a:extLst>
          </p:cNvPr>
          <p:cNvSpPr txBox="1"/>
          <p:nvPr/>
        </p:nvSpPr>
        <p:spPr>
          <a:xfrm>
            <a:off x="2000670" y="40372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5" name="テキスト ボックス 45">
            <a:extLst>
              <a:ext uri="{FF2B5EF4-FFF2-40B4-BE49-F238E27FC236}">
                <a16:creationId xmlns:a16="http://schemas.microsoft.com/office/drawing/2014/main" id="{06CB5B94-2432-4D89-8596-431CB99A26AF}"/>
              </a:ext>
            </a:extLst>
          </p:cNvPr>
          <p:cNvSpPr txBox="1"/>
          <p:nvPr/>
        </p:nvSpPr>
        <p:spPr>
          <a:xfrm>
            <a:off x="4198129" y="406454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560298FB-E6AC-4F18-9058-85D1C0BA8D35}"/>
              </a:ext>
            </a:extLst>
          </p:cNvPr>
          <p:cNvSpPr txBox="1"/>
          <p:nvPr/>
        </p:nvSpPr>
        <p:spPr>
          <a:xfrm>
            <a:off x="2000670" y="3005726"/>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7" name="テキスト ボックス 45">
            <a:extLst>
              <a:ext uri="{FF2B5EF4-FFF2-40B4-BE49-F238E27FC236}">
                <a16:creationId xmlns:a16="http://schemas.microsoft.com/office/drawing/2014/main" id="{C92152AC-3935-47F0-8AAF-53964828FD0D}"/>
              </a:ext>
            </a:extLst>
          </p:cNvPr>
          <p:cNvSpPr txBox="1"/>
          <p:nvPr/>
        </p:nvSpPr>
        <p:spPr>
          <a:xfrm>
            <a:off x="4198129" y="30174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725670E4-8175-4343-A727-E116431F420B}"/>
              </a:ext>
            </a:extLst>
          </p:cNvPr>
          <p:cNvSpPr txBox="1"/>
          <p:nvPr/>
        </p:nvSpPr>
        <p:spPr>
          <a:xfrm>
            <a:off x="2011895" y="457675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9" name="テキスト ボックス 45">
            <a:extLst>
              <a:ext uri="{FF2B5EF4-FFF2-40B4-BE49-F238E27FC236}">
                <a16:creationId xmlns:a16="http://schemas.microsoft.com/office/drawing/2014/main" id="{15A78AE9-494B-4214-9865-EF1CD77B7353}"/>
              </a:ext>
            </a:extLst>
          </p:cNvPr>
          <p:cNvSpPr txBox="1"/>
          <p:nvPr/>
        </p:nvSpPr>
        <p:spPr>
          <a:xfrm>
            <a:off x="4198129" y="4588475"/>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508C1E6A-010E-475F-B850-9CC8B2E25506}"/>
              </a:ext>
            </a:extLst>
          </p:cNvPr>
          <p:cNvSpPr txBox="1"/>
          <p:nvPr/>
        </p:nvSpPr>
        <p:spPr>
          <a:xfrm>
            <a:off x="5925108" y="3467466"/>
            <a:ext cx="86409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D29F9F7-449B-4274-997F-853F9BFC73B7}"/>
              </a:ext>
            </a:extLst>
          </p:cNvPr>
          <p:cNvSpPr txBox="1"/>
          <p:nvPr/>
        </p:nvSpPr>
        <p:spPr>
          <a:xfrm>
            <a:off x="6033120" y="4065381"/>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2B1A1C81-E02C-4160-A5BC-B800C2E36586}"/>
              </a:ext>
            </a:extLst>
          </p:cNvPr>
          <p:cNvSpPr txBox="1"/>
          <p:nvPr/>
        </p:nvSpPr>
        <p:spPr>
          <a:xfrm>
            <a:off x="5781092" y="3021815"/>
            <a:ext cx="100811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1,200,814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025ECF18-FD7B-4561-965C-1BFFA5420D04}"/>
              </a:ext>
            </a:extLst>
          </p:cNvPr>
          <p:cNvSpPr txBox="1"/>
          <p:nvPr/>
        </p:nvSpPr>
        <p:spPr>
          <a:xfrm>
            <a:off x="5926878" y="4581844"/>
            <a:ext cx="887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F924146F-AA4A-4516-9F01-B6B8EAEF52B6}"/>
              </a:ext>
            </a:extLst>
          </p:cNvPr>
          <p:cNvSpPr txBox="1"/>
          <p:nvPr/>
        </p:nvSpPr>
        <p:spPr>
          <a:xfrm>
            <a:off x="2011895" y="501157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5" name="テキスト ボックス 45">
            <a:extLst>
              <a:ext uri="{FF2B5EF4-FFF2-40B4-BE49-F238E27FC236}">
                <a16:creationId xmlns:a16="http://schemas.microsoft.com/office/drawing/2014/main" id="{3D8F49D2-4252-447E-B3D9-98E2102B05C7}"/>
              </a:ext>
            </a:extLst>
          </p:cNvPr>
          <p:cNvSpPr txBox="1"/>
          <p:nvPr/>
        </p:nvSpPr>
        <p:spPr>
          <a:xfrm>
            <a:off x="4198129" y="5023297"/>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45">
            <a:extLst>
              <a:ext uri="{FF2B5EF4-FFF2-40B4-BE49-F238E27FC236}">
                <a16:creationId xmlns:a16="http://schemas.microsoft.com/office/drawing/2014/main" id="{BE30F910-F054-44C1-895E-D57563F5013D}"/>
              </a:ext>
            </a:extLst>
          </p:cNvPr>
          <p:cNvSpPr txBox="1"/>
          <p:nvPr/>
        </p:nvSpPr>
        <p:spPr>
          <a:xfrm>
            <a:off x="6045962" y="5000616"/>
            <a:ext cx="74324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テキスト ボックス 45">
            <a:extLst>
              <a:ext uri="{FF2B5EF4-FFF2-40B4-BE49-F238E27FC236}">
                <a16:creationId xmlns:a16="http://schemas.microsoft.com/office/drawing/2014/main" id="{2AC87753-132F-44AD-8CA3-F7807E86905F}"/>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、世界医学療法連盟、世界作業療法連盟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45">
            <a:extLst>
              <a:ext uri="{FF2B5EF4-FFF2-40B4-BE49-F238E27FC236}">
                <a16:creationId xmlns:a16="http://schemas.microsoft.com/office/drawing/2014/main" id="{A70DB7DB-0CF8-400C-8090-E10905057C87}"/>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インドでは理学療法士などの課程が大学に置かれ、登録制度も整備されつつあるが、まだ規制機関が設立されていない州もある。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Tree>
    <p:extLst>
      <p:ext uri="{BB962C8B-B14F-4D97-AF65-F5344CB8AC3E}">
        <p14:creationId xmlns:p14="http://schemas.microsoft.com/office/powerpoint/2010/main" val="212678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358708186"/>
              </p:ext>
            </p:extLst>
          </p:nvPr>
        </p:nvGraphicFramePr>
        <p:xfrm>
          <a:off x="200472" y="2206752"/>
          <a:ext cx="9505054" cy="4277870"/>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228437">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TW" altLang="en-US" sz="1100" dirty="0">
                          <a:latin typeface="Arial Black" panose="020B0A04020102020204" pitchFamily="34" charset="0"/>
                          <a:ea typeface="HGP創英角ｺﾞｼｯｸUB" panose="020B0900000000000000" pitchFamily="50" charset="-128"/>
                          <a:cs typeface="Arial" panose="020B0604020202020204" pitchFamily="34" charset="0"/>
                        </a:rPr>
                        <a:t>従業員国家保険</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100" dirty="0">
                          <a:latin typeface="Arial Black" panose="020B0A04020102020204" pitchFamily="34" charset="0"/>
                          <a:ea typeface="HGP創英角ｺﾞｼｯｸUB" panose="020B0900000000000000" pitchFamily="50" charset="-128"/>
                          <a:cs typeface="Arial" panose="020B0604020202020204" pitchFamily="34" charset="0"/>
                        </a:rPr>
                        <a:t>Employees’ State Insurance</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2847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1948</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年従業員国家保険法（</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t>
                      </a:r>
                      <a:r>
                        <a:rPr kumimoji="1" lang="en-US" altLang="ja-JP" sz="11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State Insurance Act,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1948)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840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従業員国家保険公社（</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State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ESIC)</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021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以下のいずれかの事業所で働く月収</a:t>
                      </a: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21,000</a:t>
                      </a: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ルピー以下の者</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（就労が年</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か月未満の季節労働者を除く）。</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人以上の工場</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人以上の店舗・ホテル・レストラン・映画館・自動車運送業・新聞・民営の教育施設及び医療施設の事業所</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人以上を対象とする州あり</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9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建設業</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352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被保険者及びその家族</a:t>
                      </a:r>
                    </a:p>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ルピーを拠出する退職者及びその配偶者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775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現物給付：従業員国家保険が運営する病院で無償で外来受診・入院可能（上限なし。医薬品含む）。</a:t>
                      </a: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現金給付（傷病手当）：保険料の納付実績がある場合、認定された病気にかかった期間、賃金の</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が給付。</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その他：労災、失業保険、葬祭費、出産費用の支給あり。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389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642614">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失業保険、労災保険などを含む従業員国家保険制度全体の保険料は事業主が賃金の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％、労働者本人が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％（賃金日額</a:t>
                      </a: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137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ルピー以下の労働者は免除）。</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民間企業における障害者の定着を促進するため、月額賃金</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25,000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ルピー以下の障害者を雇用する場合に中央政府が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年間、使用者の保険料を負担。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州政府は医療給付に要した費用の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％を負担。ただし、被保険者</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人当たり年間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ルピーが上限。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2352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3,410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年度）</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受給者数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3,240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月末）</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医療給付支出額：</a:t>
                      </a:r>
                      <a:r>
                        <a:rPr lang="ja-JP" altLang="en-US" sz="1100" dirty="0"/>
                        <a:t>：</a:t>
                      </a:r>
                      <a:r>
                        <a:rPr lang="en-US" altLang="ja-JP" sz="1100" dirty="0"/>
                        <a:t>1,296</a:t>
                      </a:r>
                      <a:r>
                        <a:rPr lang="ja-JP" altLang="en-US" sz="1100" dirty="0"/>
                        <a:t>億</a:t>
                      </a:r>
                      <a:r>
                        <a:rPr lang="en-US" altLang="ja-JP" sz="1100" dirty="0"/>
                        <a:t>5,330</a:t>
                      </a:r>
                      <a:r>
                        <a:rPr lang="ja-JP" altLang="en-US" sz="1100" dirty="0"/>
                        <a:t>万ルピー</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年度）</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インドには、労働者を対象とした従業員国家保険と、貧困層を中心とした国家国民医療制度（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インド政府は、人口の</a:t>
            </a:r>
            <a:r>
              <a:rPr lang="en-US" altLang="ja-JP" sz="1400" dirty="0"/>
              <a:t>6</a:t>
            </a:r>
            <a:r>
              <a:rPr lang="ja-JP" altLang="en-US" sz="1400" dirty="0"/>
              <a:t>割超が医療制度の対象外であり、重い医療負担により人口の約</a:t>
            </a:r>
            <a:r>
              <a:rPr lang="en-US" altLang="ja-JP" sz="1400" dirty="0"/>
              <a:t>5%</a:t>
            </a:r>
            <a:r>
              <a:rPr lang="ja-JP" altLang="en-US" sz="1400" dirty="0"/>
              <a:t>が貧困ライン以下に落ちていると指摘しており、社会的弱者に対する医療の経済負担軽減と質の高い医療サービスへのアクセスの実現が課題となっている。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6"/>
          <p:cNvSpPr>
            <a:spLocks noChangeArrowheads="1"/>
          </p:cNvSpPr>
          <p:nvPr/>
        </p:nvSpPr>
        <p:spPr bwMode="auto">
          <a:xfrm>
            <a:off x="200025" y="191683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インドの公的医療保険制度の概要①</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p>
        </p:txBody>
      </p:sp>
    </p:spTree>
    <p:extLst>
      <p:ext uri="{BB962C8B-B14F-4D97-AF65-F5344CB8AC3E}">
        <p14:creationId xmlns:p14="http://schemas.microsoft.com/office/powerpoint/2010/main" val="2391833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E2B5E9-0C5E-42E0-AB1E-FEF2F18DF073}"/>
              </a:ext>
            </a:extLst>
          </p:cNvPr>
          <p:cNvGraphicFramePr>
            <a:graphicFrameLocks noChangeAspect="1"/>
          </p:cNvGraphicFramePr>
          <p:nvPr>
            <p:custDataLst>
              <p:tags r:id="rId1"/>
            </p:custDataLst>
            <p:extLst>
              <p:ext uri="{D42A27DB-BD31-4B8C-83A1-F6EECF244321}">
                <p14:modId xmlns:p14="http://schemas.microsoft.com/office/powerpoint/2010/main" val="54899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58E2B5E9-0C5E-42E0-AB1E-FEF2F18DF0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585585512"/>
              </p:ext>
            </p:extLst>
          </p:nvPr>
        </p:nvGraphicFramePr>
        <p:xfrm>
          <a:off x="200472" y="2019300"/>
          <a:ext cx="9505054" cy="4259577"/>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300143">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国家国民医療制度（</a:t>
                      </a:r>
                      <a:r>
                        <a:rPr kumimoji="1" lang="en-US" altLang="zh-CN" sz="1100" dirty="0">
                          <a:latin typeface="Arial Black" panose="020B0A04020102020204" pitchFamily="34" charset="0"/>
                          <a:ea typeface="HGP創英角ｺﾞｼｯｸUB" panose="020B0900000000000000" pitchFamily="50" charset="-128"/>
                          <a:cs typeface="Arial" panose="020B0604020202020204" pitchFamily="34" charset="0"/>
                        </a:rPr>
                        <a:t>PM-JAY</a:t>
                      </a: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endPar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3001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根拠法はなし。</a:t>
                      </a:r>
                      <a:r>
                        <a:rPr lang="en-US" altLang="ja-JP" sz="1100" dirty="0"/>
                        <a:t>2018</a:t>
                      </a:r>
                      <a:r>
                        <a:rPr lang="ja-JP" altLang="en-US" sz="1100" dirty="0"/>
                        <a:t>年</a:t>
                      </a:r>
                      <a:r>
                        <a:rPr lang="en-US" altLang="ja-JP" sz="1100" dirty="0"/>
                        <a:t>3</a:t>
                      </a:r>
                      <a:r>
                        <a:rPr lang="ja-JP" altLang="en-US" sz="1100" dirty="0"/>
                        <a:t>月</a:t>
                      </a:r>
                      <a:r>
                        <a:rPr lang="en-US" altLang="ja-JP" sz="1100" dirty="0"/>
                        <a:t>21</a:t>
                      </a:r>
                      <a:r>
                        <a:rPr lang="ja-JP" altLang="en-US" sz="1100" dirty="0"/>
                        <a:t>日閣議決定。</a:t>
                      </a:r>
                      <a:r>
                        <a:rPr lang="en-US" altLang="ja-JP" sz="1100" dirty="0"/>
                        <a:t>2018</a:t>
                      </a:r>
                      <a:r>
                        <a:rPr lang="ja-JP" altLang="en-US" sz="1100" dirty="0"/>
                        <a:t>年</a:t>
                      </a:r>
                      <a:r>
                        <a:rPr lang="en-US" altLang="ja-JP" sz="1100" dirty="0"/>
                        <a:t>9</a:t>
                      </a:r>
                      <a:r>
                        <a:rPr lang="ja-JP" altLang="en-US" sz="1100" dirty="0"/>
                        <a:t>月</a:t>
                      </a:r>
                      <a:r>
                        <a:rPr lang="en-US" altLang="ja-JP" sz="1100" dirty="0"/>
                        <a:t>23</a:t>
                      </a:r>
                      <a:r>
                        <a:rPr lang="ja-JP" altLang="en-US" sz="1100" dirty="0"/>
                        <a:t>日 開始。旧国家医療保険制度（</a:t>
                      </a:r>
                      <a:r>
                        <a:rPr lang="en-US" altLang="ja-JP" sz="1100" dirty="0"/>
                        <a:t>RSBY</a:t>
                      </a:r>
                      <a:r>
                        <a:rPr lang="ja-JP" altLang="en-US" sz="1100" dirty="0"/>
                        <a:t>）は本制度に統合。</a:t>
                      </a:r>
                      <a:endParaRPr kumimoji="1" lang="ja-JP" altLang="en-US" sz="11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001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保健家族福祉省（</a:t>
                      </a:r>
                      <a:r>
                        <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Ministry of Health and Family Welfare</a:t>
                      </a: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）のガイドラインに基づいて州政府が運営</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7608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lang="ja-JP" altLang="en-US" sz="1100" dirty="0"/>
                        <a:t>貧困家庭、農村部の貧困家庭、都市部の定められた職業</a:t>
                      </a:r>
                      <a:r>
                        <a:rPr lang="en-US" altLang="ja-JP" sz="1100" baseline="30000" dirty="0"/>
                        <a:t>1</a:t>
                      </a:r>
                      <a:r>
                        <a:rPr lang="ja-JP" altLang="en-US" sz="1100" dirty="0"/>
                        <a:t>に就いている労働者とその家庭、</a:t>
                      </a:r>
                      <a:r>
                        <a:rPr lang="en-US" altLang="ja-JP" sz="1100" dirty="0"/>
                        <a:t>RSBY</a:t>
                      </a:r>
                      <a:r>
                        <a:rPr lang="ja-JP" altLang="en-US" sz="1100" dirty="0"/>
                        <a:t>の対象者</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給付対象者は約</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億人。対象者の抽出は、</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SECC</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Social- Economic Caste Census 2011</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）を基に実施</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rPr>
                        <a:t>33</a:t>
                      </a:r>
                      <a:r>
                        <a:rPr lang="ja-JP" altLang="en-US" sz="1100" dirty="0">
                          <a:solidFill>
                            <a:schemeClr val="tx1"/>
                          </a:solidFill>
                        </a:rPr>
                        <a:t>の州及び政府直轄地域（デリー、 オディシ</a:t>
                      </a:r>
                      <a:r>
                        <a:rPr lang="ja-JP" altLang="en-US" sz="1100" dirty="0"/>
                        <a:t>ャ州、テランガナ州は未加入、西ベンガル州は再開予定）で制度実施（</a:t>
                      </a:r>
                      <a:r>
                        <a:rPr lang="en-US" altLang="ja-JP" sz="1100" dirty="0"/>
                        <a:t>2022</a:t>
                      </a:r>
                      <a:r>
                        <a:rPr lang="ja-JP" altLang="en-US" sz="1100" dirty="0"/>
                        <a:t>年時点）</a:t>
                      </a:r>
                      <a:endParaRPr kumimoji="1" lang="ja-JP" altLang="en-US" sz="1100" kern="12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001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上に同じ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106691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en-US" altLang="ja-JP" sz="1100" dirty="0"/>
                        <a:t>24</a:t>
                      </a:r>
                      <a:r>
                        <a:rPr lang="ja-JP" altLang="en-US" sz="1100" dirty="0"/>
                        <a:t>診療科、</a:t>
                      </a:r>
                      <a:r>
                        <a:rPr lang="en-US" altLang="ja-JP" sz="1100" dirty="0"/>
                        <a:t>1,669</a:t>
                      </a:r>
                      <a:r>
                        <a:rPr lang="ja-JP" altLang="en-US" sz="1100" dirty="0"/>
                        <a:t>項目に給付が適用され、その価格は </a:t>
                      </a:r>
                      <a:r>
                        <a:rPr lang="en-US" altLang="ja-JP" sz="1100" dirty="0"/>
                        <a:t>NHA</a:t>
                      </a:r>
                      <a:r>
                        <a:rPr lang="ja-JP" altLang="en-US" sz="1100" dirty="0"/>
                        <a:t>（</a:t>
                      </a:r>
                      <a:r>
                        <a:rPr lang="en-US" altLang="ja-JP" sz="1100" dirty="0"/>
                        <a:t>National Health Authority</a:t>
                      </a:r>
                      <a:r>
                        <a:rPr lang="ja-JP" altLang="en-US" sz="1100" dirty="0"/>
                        <a:t>）で決定される。</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二次医療及び三次医療を受けた際、</a:t>
                      </a:r>
                      <a:r>
                        <a:rPr lang="en-US" altLang="ja-JP" sz="1100" dirty="0"/>
                        <a:t>1</a:t>
                      </a:r>
                      <a:r>
                        <a:rPr lang="ja-JP" altLang="en-US" sz="1100" dirty="0"/>
                        <a:t>世帯年間上限</a:t>
                      </a:r>
                      <a:r>
                        <a:rPr lang="en-US" altLang="ja-JP" sz="1100" dirty="0"/>
                        <a:t>50 </a:t>
                      </a:r>
                      <a:r>
                        <a:rPr lang="ja-JP" altLang="en-US" sz="1100" dirty="0"/>
                        <a:t>万ルピーまで支給。 </a:t>
                      </a:r>
                      <a:endParaRPr lang="en-US" altLang="ja-JP" sz="1100" dirty="0"/>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州政府指定の公立病院又は私立病院での受診が対象。指定医療機関数は</a:t>
                      </a:r>
                      <a:r>
                        <a:rPr lang="en-US" altLang="ja-JP" sz="1100" dirty="0"/>
                        <a:t>26,055</a:t>
                      </a:r>
                      <a:r>
                        <a:rPr lang="ja-JP" altLang="en-US" sz="1100" dirty="0"/>
                        <a:t>（</a:t>
                      </a:r>
                      <a:r>
                        <a:rPr lang="en-US" altLang="ja-JP" sz="1100" dirty="0"/>
                        <a:t>2023</a:t>
                      </a:r>
                      <a:r>
                        <a:rPr lang="ja-JP" altLang="en-US" sz="1100" dirty="0"/>
                        <a:t>年</a:t>
                      </a:r>
                      <a:r>
                        <a:rPr lang="en-US" altLang="ja-JP" sz="1100" dirty="0"/>
                        <a:t>1</a:t>
                      </a:r>
                      <a:r>
                        <a:rPr lang="ja-JP" altLang="en-US" sz="1100" dirty="0"/>
                        <a:t>月時点）。医療機関の指定は、各医療機関の申請に基づき、州の指定委員会によって行われる（卓越した三次医療を行う医療機関は</a:t>
                      </a:r>
                      <a:r>
                        <a:rPr lang="en-US" altLang="ja-JP" sz="1100" dirty="0"/>
                        <a:t>NHA</a:t>
                      </a:r>
                      <a:r>
                        <a:rPr lang="ja-JP" altLang="en-US" sz="1100" dirty="0"/>
                        <a:t>が直接指定を行う）。</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t>サービスは、キャッシュレス、ペーパーレスで提供されることとなっており、</a:t>
                      </a:r>
                      <a:r>
                        <a:rPr lang="en-US" altLang="ja-JP" sz="1100" dirty="0"/>
                        <a:t>e</a:t>
                      </a:r>
                      <a:r>
                        <a:rPr lang="ja-JP" altLang="en-US" sz="1100" dirty="0"/>
                        <a:t>カード（</a:t>
                      </a:r>
                      <a:r>
                        <a:rPr lang="en-US" altLang="ja-JP" sz="1100" dirty="0"/>
                        <a:t>ID</a:t>
                      </a:r>
                      <a:r>
                        <a:rPr lang="ja-JP" altLang="en-US" sz="1100" dirty="0"/>
                        <a:t>）が被保険者に配られる（</a:t>
                      </a:r>
                      <a:r>
                        <a:rPr lang="en-US" altLang="ja-JP" sz="1100" dirty="0"/>
                        <a:t>2021</a:t>
                      </a:r>
                      <a:r>
                        <a:rPr lang="ja-JP" altLang="en-US" sz="1100" dirty="0"/>
                        <a:t>年</a:t>
                      </a:r>
                      <a:r>
                        <a:rPr lang="en-US" altLang="ja-JP" sz="1100" dirty="0"/>
                        <a:t>11</a:t>
                      </a:r>
                      <a:r>
                        <a:rPr lang="ja-JP" altLang="en-US" sz="1100" dirty="0"/>
                        <a:t>月時点で</a:t>
                      </a:r>
                      <a:r>
                        <a:rPr lang="en-US" altLang="ja-JP" sz="1100" dirty="0">
                          <a:latin typeface="+mn-lt"/>
                        </a:rPr>
                        <a:t>1</a:t>
                      </a:r>
                      <a:r>
                        <a:rPr lang="ja-JP" altLang="en-US" sz="1100" dirty="0"/>
                        <a:t>億</a:t>
                      </a:r>
                      <a:r>
                        <a:rPr lang="en-US" altLang="ja-JP" sz="1100" dirty="0"/>
                        <a:t>7000</a:t>
                      </a:r>
                      <a:r>
                        <a:rPr lang="ja-JP" altLang="en-US" sz="1100" dirty="0"/>
                        <a:t>万枚が配布済み）。</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9674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0014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保険料の自己負担はない</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0143">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公費負担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原則、中央政府</a:t>
                      </a:r>
                      <a:r>
                        <a:rPr lang="en-US" altLang="ja-JP" sz="1100" dirty="0"/>
                        <a:t>60</a:t>
                      </a:r>
                      <a:r>
                        <a:rPr lang="ja-JP" altLang="en-US" sz="1100" dirty="0"/>
                        <a:t>％（連邦直轄領では</a:t>
                      </a:r>
                      <a:r>
                        <a:rPr lang="en-US" altLang="ja-JP" sz="1100" dirty="0"/>
                        <a:t>100</a:t>
                      </a:r>
                      <a:r>
                        <a:rPr lang="ja-JP" altLang="en-US" sz="1100" dirty="0"/>
                        <a:t>％）、 州政府</a:t>
                      </a:r>
                      <a:r>
                        <a:rPr lang="en-US" altLang="ja-JP" sz="1100" dirty="0"/>
                        <a:t>40</a:t>
                      </a:r>
                      <a:r>
                        <a:rPr lang="ja-JP" altLang="en-US" sz="1100" dirty="0"/>
                        <a:t>％で負担</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1884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zh-TW" altLang="en-US" sz="1100" dirty="0"/>
                        <a:t>対象家族数</a:t>
                      </a:r>
                      <a:r>
                        <a:rPr lang="ja-JP" altLang="en-US" sz="1100" dirty="0"/>
                        <a:t>：</a:t>
                      </a:r>
                      <a:r>
                        <a:rPr lang="en-US" altLang="zh-TW" sz="1100" dirty="0"/>
                        <a:t>1</a:t>
                      </a:r>
                      <a:r>
                        <a:rPr lang="zh-TW" altLang="en-US" sz="1100" dirty="0"/>
                        <a:t>億</a:t>
                      </a:r>
                      <a:r>
                        <a:rPr lang="en-US" altLang="zh-TW" sz="1100" dirty="0"/>
                        <a:t>3,440</a:t>
                      </a:r>
                      <a:r>
                        <a:rPr lang="zh-TW" altLang="en-US" sz="1100" dirty="0"/>
                        <a:t>万家族（対象者約</a:t>
                      </a:r>
                      <a:r>
                        <a:rPr lang="en-US" altLang="zh-TW" sz="1100" dirty="0"/>
                        <a:t>5</a:t>
                      </a:r>
                      <a:r>
                        <a:rPr lang="zh-TW" altLang="en-US" sz="1100" dirty="0"/>
                        <a:t>億人）</a:t>
                      </a:r>
                      <a:endParaRPr lang="en-US" altLang="zh-TW" sz="1100" dirty="0"/>
                    </a:p>
                    <a:p>
                      <a:pPr marL="0" marR="0" indent="0" algn="l" defTabSz="914400" rtl="0" eaLnBrk="1" fontAlgn="ctr" latinLnBrk="0" hangingPunct="1">
                        <a:lnSpc>
                          <a:spcPct val="90000"/>
                        </a:lnSpc>
                        <a:spcBef>
                          <a:spcPts val="0"/>
                        </a:spcBef>
                        <a:spcAft>
                          <a:spcPts val="0"/>
                        </a:spcAft>
                        <a:buClrTx/>
                        <a:buSzTx/>
                        <a:buFontTx/>
                        <a:buNone/>
                        <a:tabLst/>
                        <a:defRPr/>
                      </a:pPr>
                      <a:r>
                        <a:rPr lang="en-US" altLang="zh-TW" sz="1100" dirty="0"/>
                        <a:t>※</a:t>
                      </a:r>
                      <a:r>
                        <a:rPr lang="zh-TW" altLang="en-US" sz="1100" dirty="0"/>
                        <a:t>全家族数　</a:t>
                      </a:r>
                      <a:r>
                        <a:rPr lang="en-US" altLang="zh-TW" sz="1100" dirty="0"/>
                        <a:t>2</a:t>
                      </a:r>
                      <a:r>
                        <a:rPr lang="zh-TW" altLang="en-US" sz="1100" dirty="0"/>
                        <a:t>億</a:t>
                      </a:r>
                      <a:r>
                        <a:rPr lang="en-US" altLang="zh-TW" sz="1100" dirty="0"/>
                        <a:t>800</a:t>
                      </a:r>
                      <a:r>
                        <a:rPr lang="zh-TW" altLang="en-US" sz="1100" dirty="0"/>
                        <a:t>万家族</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00143">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1,186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億ルピー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タイトル 4"/>
          <p:cNvSpPr>
            <a:spLocks noGrp="1"/>
          </p:cNvSpPr>
          <p:nvPr>
            <p:ph type="title"/>
          </p:nvPr>
        </p:nvSpPr>
        <p:spPr/>
        <p:txBody>
          <a:bodyPr vert="horz"/>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sp>
        <p:nvSpPr>
          <p:cNvPr id="18" name="Rectangle 6"/>
          <p:cNvSpPr>
            <a:spLocks noChangeArrowheads="1"/>
          </p:cNvSpPr>
          <p:nvPr/>
        </p:nvSpPr>
        <p:spPr bwMode="auto">
          <a:xfrm>
            <a:off x="200025" y="1750696"/>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インドの公的医療保険制度の概要②</a:t>
            </a:r>
          </a:p>
        </p:txBody>
      </p:sp>
      <p:sp>
        <p:nvSpPr>
          <p:cNvPr id="17" name="テキスト ボックス 16"/>
          <p:cNvSpPr txBox="1">
            <a:spLocks/>
          </p:cNvSpPr>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インド」、インド政府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https://pmjay.gov.in/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14">
            <a:extLst>
              <a:ext uri="{FF2B5EF4-FFF2-40B4-BE49-F238E27FC236}">
                <a16:creationId xmlns:a16="http://schemas.microsoft.com/office/drawing/2014/main" id="{FC2C7C17-F5B2-4CEB-8FAF-83E8818FBAB4}"/>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8</a:t>
            </a:r>
            <a:r>
              <a:rPr lang="ja-JP" altLang="en-US" sz="1400" dirty="0"/>
              <a:t>月、貧困ライン以下の層を対象とした国家医療制度（</a:t>
            </a:r>
            <a:r>
              <a:rPr lang="en-US" altLang="ja-JP" sz="1400" dirty="0"/>
              <a:t>RSBY</a:t>
            </a:r>
            <a:r>
              <a:rPr lang="ja-JP" altLang="en-US" sz="1400" dirty="0"/>
              <a:t>）に替わり、対象者がより広い</a:t>
            </a:r>
            <a:r>
              <a:rPr lang="en-US" altLang="ja-JP" sz="1400" dirty="0"/>
              <a:t>PM-JAY</a:t>
            </a:r>
            <a:r>
              <a:rPr lang="ja-JP" altLang="en-US" sz="1400" dirty="0"/>
              <a:t>が創設された。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2019</a:t>
            </a:r>
            <a:r>
              <a:rPr lang="ja-JP" altLang="en-US" sz="1400" dirty="0"/>
              <a:t>年現在、国内各地で順次</a:t>
            </a:r>
            <a:r>
              <a:rPr lang="en-US" altLang="ja-JP" sz="1400" dirty="0"/>
              <a:t>PM-JAY</a:t>
            </a:r>
            <a:r>
              <a:rPr lang="ja-JP" altLang="en-US" sz="1400" dirty="0"/>
              <a:t>が実施されており、これが完全に実施されると人口の</a:t>
            </a:r>
            <a:r>
              <a:rPr lang="en-US" altLang="ja-JP" sz="1400" dirty="0"/>
              <a:t>40</a:t>
            </a:r>
            <a:r>
              <a:rPr lang="ja-JP" altLang="en-US" sz="1400" dirty="0"/>
              <a:t>％がカバーされる見込み。</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4. Footnote">
            <a:extLst>
              <a:ext uri="{FF2B5EF4-FFF2-40B4-BE49-F238E27FC236}">
                <a16:creationId xmlns:a16="http://schemas.microsoft.com/office/drawing/2014/main" id="{9FBCFB3B-0C89-497A-AD00-8F38B0C76C99}"/>
              </a:ext>
            </a:extLst>
          </p:cNvPr>
          <p:cNvSpPr txBox="1">
            <a:spLocks/>
          </p:cNvSpPr>
          <p:nvPr>
            <p:custDataLst>
              <p:tags r:id="rId2"/>
            </p:custDataLst>
          </p:nvPr>
        </p:nvSpPr>
        <p:spPr>
          <a:xfrm>
            <a:off x="200472" y="63668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洗濯屋、機械工・修理工・配管工、庭師、清掃員、運転手など</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9732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731601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00211F58-8D41-42D4-9315-A4D078991ACC}"/>
              </a:ext>
            </a:extLst>
          </p:cNvPr>
          <p:cNvGraphicFramePr/>
          <p:nvPr>
            <p:custDataLst>
              <p:tags r:id="rId2"/>
            </p:custDataLst>
            <p:extLst>
              <p:ext uri="{D42A27DB-BD31-4B8C-83A1-F6EECF244321}">
                <p14:modId xmlns:p14="http://schemas.microsoft.com/office/powerpoint/2010/main" val="1960706679"/>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13063"/>
            <a:ext cx="8293100" cy="28225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4"/>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8"/>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0"/>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2"/>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1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16"/>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173538"/>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196D71F-ED16-4B89-95F9-E4F422A88BEC}" type="datetime'''''''''+''''''2''''''''''3''''''''''%'">
              <a:rPr lang="en-US" altLang="en-US" sz="1400" b="1" smtClean="0">
                <a:effectLst/>
              </a:rPr>
              <a:pPr/>
              <a:t>+23%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Regulatory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 Authority of India (IRDA)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インドでは、富裕層・中間層が民間の個人医療保険に加入するほか、雇用主が福利厚生の一部として団体医療保険への加入を提供することがある</a:t>
            </a:r>
          </a:p>
        </p:txBody>
      </p:sp>
    </p:spTree>
    <p:extLst>
      <p:ext uri="{BB962C8B-B14F-4D97-AF65-F5344CB8AC3E}">
        <p14:creationId xmlns:p14="http://schemas.microsoft.com/office/powerpoint/2010/main" val="348167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1/2</a:t>
            </a:r>
            <a:r>
              <a:rPr lang="ja-JP" altLang="en-US" noProof="1"/>
              <a:t>）</a:t>
            </a:r>
            <a:endParaRPr lang="ja-JP" altLang="en-US" dirty="0"/>
          </a:p>
        </p:txBody>
      </p:sp>
      <p:sp>
        <p:nvSpPr>
          <p:cNvPr id="7" name="テキスト プレースホルダー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インドでは</a:t>
            </a:r>
            <a:r>
              <a:rPr lang="en-US" altLang="ja-JP" dirty="0"/>
              <a:t>UHC</a:t>
            </a:r>
            <a:r>
              <a:rPr lang="ja-JP" altLang="en-US" dirty="0"/>
              <a:t>が国家の課題となっており、国による保険制度に加え、州によっては国の保険制度に加えて独自の保険制度を定めている場合もある</a:t>
            </a:r>
            <a:endParaRPr lang="en-US" altLang="ja-JP" dirty="0"/>
          </a:p>
          <a:p>
            <a:r>
              <a:rPr lang="ja-JP" altLang="en-US" dirty="0"/>
              <a:t>また、制度では、保険整備に加え、ペーパーレスで保険のやり取り（支払いやデータ保存など）を行えるようにデジタル化を進めているものもある。</a:t>
            </a:r>
            <a:endParaRPr lang="en-US" altLang="ja-JP" dirty="0"/>
          </a:p>
        </p:txBody>
      </p:sp>
      <p:sp>
        <p:nvSpPr>
          <p:cNvPr id="66" name="テキスト ボックス 65"/>
          <p:cNvSpPr txBox="1"/>
          <p:nvPr/>
        </p:nvSpPr>
        <p:spPr>
          <a:xfrm>
            <a:off x="415923" y="6597650"/>
            <a:ext cx="9074152" cy="17938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Policybazaar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Digit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、インド政府ウェブサイト、パンジャーブ州政府ウェブサイト</a:t>
            </a:r>
            <a:endParaRPr lang="en-GB" altLang="ja-JP" sz="800" noProof="1">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nvGraphicFramePr>
        <p:xfrm>
          <a:off x="413110" y="2181781"/>
          <a:ext cx="9076963" cy="347921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州</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保険制度名</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特徴</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84904">
                <a:tc>
                  <a:txBody>
                    <a:bodyPr/>
                    <a:lstStyle/>
                    <a:p>
                      <a:r>
                        <a:rPr kumimoji="1" lang="ja-JP" altLang="en-US" sz="1400" dirty="0">
                          <a:latin typeface="ＭＳ Ｐゴシック" panose="020B0600070205080204" pitchFamily="50" charset="-128"/>
                          <a:ea typeface="ＭＳ Ｐゴシック" panose="020B0600070205080204" pitchFamily="50" charset="-128"/>
                        </a:rPr>
                        <a:t>クジャラート州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Amrutum</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Yojana </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クジャラート政府により貧困ライン以下（</a:t>
                      </a:r>
                      <a:r>
                        <a:rPr kumimoji="1" lang="en-US" altLang="ja-JP" sz="1200" dirty="0">
                          <a:latin typeface="ＭＳ Ｐゴシック" panose="020B0600070205080204" pitchFamily="50" charset="-128"/>
                          <a:ea typeface="ＭＳ Ｐゴシック" panose="020B0600070205080204" pitchFamily="50" charset="-128"/>
                        </a:rPr>
                        <a:t>BPL</a:t>
                      </a:r>
                      <a:r>
                        <a:rPr kumimoji="1" lang="ja-JP" altLang="en-US" sz="1200" dirty="0">
                          <a:latin typeface="ＭＳ Ｐゴシック" panose="020B0600070205080204" pitchFamily="50" charset="-128"/>
                          <a:ea typeface="ＭＳ Ｐゴシック" panose="020B0600070205080204" pitchFamily="50" charset="-128"/>
                        </a:rPr>
                        <a:t>）を対象に発足し、のちに中流以下の家庭にも対象を伸ばした。</a:t>
                      </a:r>
                      <a:endParaRPr kumimoji="1" lang="en-US" altLang="ja-JP" sz="1200" dirty="0">
                        <a:latin typeface="ＭＳ Ｐゴシック" panose="020B0600070205080204" pitchFamily="50" charset="-128"/>
                        <a:ea typeface="ＭＳ Ｐゴシック" panose="020B0600070205080204" pitchFamily="50" charset="-128"/>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100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％政府出資であり、受給者は保険料や加入料を負担しない。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保険内容としては、一般的な医薬品、新生児向けパッケージ、整形外科ややけど、臓器移植などの手術、救急救命パッケージなどである。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ja-JP" altLang="en-US" sz="1400" dirty="0">
                          <a:latin typeface="ＭＳ Ｐゴシック" panose="020B0600070205080204" pitchFamily="50" charset="-128"/>
                          <a:ea typeface="ＭＳ Ｐゴシック" panose="020B0600070205080204" pitchFamily="50" charset="-128"/>
                        </a:rPr>
                        <a:t>ラジャスターン州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Chiranjeevi Yojana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貧困ライン以下（</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）以下の人々や、社会経済カーストコンセンサス（</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SECC2011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）登録家庭や農家などの州在住の家族を対象とする。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受給対象者じゃない者も年間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850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インドルピーを払うことで保険適用され、受給対象者で家族の女性世帯主の場合は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年間無料でインターネット接続が可能なスマートフォンが支給される。</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2021</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ja-JP" altLang="en-US" sz="1400" dirty="0">
                          <a:latin typeface="ＭＳ Ｐゴシック" panose="020B0600070205080204" pitchFamily="50" charset="-128"/>
                          <a:ea typeface="ＭＳ Ｐゴシック" panose="020B0600070205080204" pitchFamily="50" charset="-128"/>
                        </a:rPr>
                        <a:t>パンジャーブ州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Sehat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Bima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Yojna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パンジャーブ州民や社会経済カーストコンセンサス（</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SECC2011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）登録家庭などを対象としており、州人口の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65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％をカバーしている。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キャッシュレスで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家庭につき年間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万ルピーがカバーされる。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定期的な往診料や治療だけでなく治療前入院は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日分、治療後入院は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日分がカバーされる。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2019</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bl>
          </a:graphicData>
        </a:graphic>
      </p:graphicFrame>
      <p:sp>
        <p:nvSpPr>
          <p:cNvPr id="4" name="タイトル 4">
            <a:extLst>
              <a:ext uri="{FF2B5EF4-FFF2-40B4-BE49-F238E27FC236}">
                <a16:creationId xmlns:a16="http://schemas.microsoft.com/office/drawing/2014/main" id="{3C475892-4994-90BB-EAB3-AC16665E9B70}"/>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1767113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2/2</a:t>
            </a:r>
            <a:r>
              <a:rPr lang="ja-JP" altLang="en-US" noProof="1"/>
              <a:t>）</a:t>
            </a:r>
            <a:endParaRPr lang="ja-JP" altLang="en-US" dirty="0"/>
          </a:p>
        </p:txBody>
      </p:sp>
      <p:sp>
        <p:nvSpPr>
          <p:cNvPr id="66" name="テキスト ボックス 65"/>
          <p:cNvSpPr txBox="1"/>
          <p:nvPr/>
        </p:nvSpPr>
        <p:spPr>
          <a:xfrm>
            <a:off x="415926" y="6590480"/>
            <a:ext cx="9074150" cy="252194"/>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ウェブサイト、</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iosjournals</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in India: Rajiv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Aarogyasri</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Scheme in Andhra Pradesh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ウェブサイト、タミル・ナードゥ州政府、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USAID</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 Essential Package of Health Services and Health Benefit Plans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nvGraphicFramePr>
        <p:xfrm>
          <a:off x="413113" y="1268760"/>
          <a:ext cx="9076963" cy="466793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州</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保険制度名</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90485">
                <a:tc>
                  <a:txBody>
                    <a:bodyPr/>
                    <a:lstStyle/>
                    <a:p>
                      <a:r>
                        <a:rPr kumimoji="1" lang="ja-JP" altLang="en-US" sz="1400" dirty="0">
                          <a:latin typeface="ＭＳ Ｐゴシック" panose="020B0600070205080204" pitchFamily="50" charset="-128"/>
                          <a:ea typeface="ＭＳ Ｐゴシック" panose="020B0600070205080204" pitchFamily="50" charset="-128"/>
                        </a:rPr>
                        <a:t>アンドラ・プラデーシュ州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Rajiv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貧困ライン以下（</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）以下の人々を含んだ「社会的弱者」をカバーし州人口の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85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％をカバーする。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個人または家族全体は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万ルピーの払い戻しを受け、治療費が</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万ルピーを超える場合</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万ルピーの追加給付が行われる。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既往症や心臓、肝臓、やけどなどに関わる治療やがん治療、</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6</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歳未満の子供には聴覚に関わる人工内耳の手術を受けられる。</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2007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ja-JP" altLang="en-US" sz="1400" dirty="0">
                          <a:latin typeface="ＭＳ Ｐゴシック" panose="020B0600070205080204" pitchFamily="50" charset="-128"/>
                          <a:ea typeface="ＭＳ Ｐゴシック" panose="020B0600070205080204" pitchFamily="50" charset="-128"/>
                        </a:rPr>
                        <a:t>タミル・ナードゥ州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Chief Minister's Comprehensive health Insurance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家族が州の住民であること、年間所得が</a:t>
                      </a:r>
                      <a:r>
                        <a:rPr kumimoji="1" lang="en-US" altLang="ja-JP" sz="1200" dirty="0">
                          <a:latin typeface="ＭＳ Ｐゴシック" panose="020B0600070205080204" pitchFamily="50" charset="-128"/>
                          <a:ea typeface="ＭＳ Ｐゴシック" panose="020B0600070205080204" pitchFamily="50" charset="-128"/>
                        </a:rPr>
                        <a:t>7</a:t>
                      </a:r>
                      <a:r>
                        <a:rPr kumimoji="1" lang="ja-JP" altLang="en-US" sz="1200" dirty="0">
                          <a:latin typeface="ＭＳ Ｐゴシック" panose="020B0600070205080204" pitchFamily="50" charset="-128"/>
                          <a:ea typeface="ＭＳ Ｐゴシック" panose="020B0600070205080204" pitchFamily="50" charset="-128"/>
                        </a:rPr>
                        <a:t>万</a:t>
                      </a:r>
                      <a:r>
                        <a:rPr kumimoji="1" lang="en-US" altLang="ja-JP" sz="1200" dirty="0">
                          <a:latin typeface="ＭＳ Ｐゴシック" panose="020B0600070205080204" pitchFamily="50" charset="-128"/>
                          <a:ea typeface="ＭＳ Ｐゴシック" panose="020B0600070205080204" pitchFamily="50" charset="-128"/>
                        </a:rPr>
                        <a:t>2</a:t>
                      </a:r>
                      <a:r>
                        <a:rPr kumimoji="1" lang="ja-JP" altLang="en-US" sz="1200" dirty="0">
                          <a:latin typeface="ＭＳ Ｐゴシック" panose="020B0600070205080204" pitchFamily="50" charset="-128"/>
                          <a:ea typeface="ＭＳ Ｐゴシック" panose="020B0600070205080204" pitchFamily="50" charset="-128"/>
                        </a:rPr>
                        <a:t>千ルピー以下であることなどの条件を満たす場合加入ができ、州人口の</a:t>
                      </a:r>
                      <a:r>
                        <a:rPr kumimoji="1" lang="en-US" altLang="ja-JP" sz="1200" dirty="0">
                          <a:latin typeface="ＭＳ Ｐゴシック" panose="020B0600070205080204" pitchFamily="50" charset="-128"/>
                          <a:ea typeface="ＭＳ Ｐゴシック" panose="020B0600070205080204" pitchFamily="50" charset="-128"/>
                        </a:rPr>
                        <a:t>65</a:t>
                      </a:r>
                      <a:r>
                        <a:rPr kumimoji="1" lang="ja-JP" altLang="en-US" sz="1200" dirty="0">
                          <a:latin typeface="ＭＳ Ｐゴシック" panose="020B0600070205080204" pitchFamily="50" charset="-128"/>
                          <a:ea typeface="ＭＳ Ｐゴシック" panose="020B0600070205080204" pitchFamily="50" charset="-128"/>
                        </a:rPr>
                        <a:t>％がカバーされる。</a:t>
                      </a:r>
                      <a:endParaRPr kumimoji="1" lang="en-US" altLang="ja-JP" sz="1200" dirty="0">
                        <a:latin typeface="ＭＳ Ｐゴシック" panose="020B0600070205080204" pitchFamily="50" charset="-128"/>
                        <a:ea typeface="ＭＳ Ｐゴシック" panose="020B0600070205080204" pitchFamily="50" charset="-128"/>
                      </a:endParaRP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受給者は</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世帯当たり最大年間</a:t>
                      </a:r>
                      <a:r>
                        <a:rPr kumimoji="1" lang="en-US" altLang="ja-JP" sz="1200" dirty="0">
                          <a:latin typeface="ＭＳ Ｐゴシック" panose="020B0600070205080204" pitchFamily="50" charset="-128"/>
                          <a:ea typeface="ＭＳ Ｐゴシック" panose="020B0600070205080204" pitchFamily="50" charset="-128"/>
                        </a:rPr>
                        <a:t>15</a:t>
                      </a:r>
                      <a:r>
                        <a:rPr kumimoji="1" lang="ja-JP" altLang="en-US" sz="1200" dirty="0">
                          <a:latin typeface="ＭＳ Ｐゴシック" panose="020B0600070205080204" pitchFamily="50" charset="-128"/>
                          <a:ea typeface="ＭＳ Ｐゴシック" panose="020B0600070205080204" pitchFamily="50" charset="-128"/>
                        </a:rPr>
                        <a:t>万ルピーの治療費が保証される。そのほか、無料の健康診断受診や、スリランカ難民の場合、所得上限なしで加入が可能である。</a:t>
                      </a:r>
                      <a:endParaRPr kumimoji="1" lang="en-US" altLang="ja-JP"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ja-JP" altLang="en-US" sz="1400" dirty="0">
                          <a:latin typeface="ＭＳ Ｐゴシック" panose="020B0600070205080204" pitchFamily="50" charset="-128"/>
                          <a:ea typeface="ＭＳ Ｐゴシック" panose="020B0600070205080204" pitchFamily="50" charset="-128"/>
                        </a:rPr>
                        <a:t>カルナータカ州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en-US" altLang="ja-JP" sz="1400" dirty="0">
                          <a:latin typeface="Arial" panose="020B0604020202020204" pitchFamily="34" charset="0"/>
                          <a:ea typeface="ＭＳ Ｐゴシック" panose="020B0600070205080204" pitchFamily="50" charset="-128"/>
                          <a:cs typeface="Arial" panose="020B0604020202020204" pitchFamily="34" charset="0"/>
                        </a:rPr>
                        <a:t>Vajpayee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Arogyashree</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農村部、都市部を含めた、貧困ライン（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）以下の人々を対象にした無料で医療を受けられることを目的として保険制度である。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家族につき</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万ルピーまで給付を受けることができ、超えた場合は追加で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万ルピーを受給可能である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治療費は州政府で負担し、受給者は保険料を支払わなくてよい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r h="784904">
                <a:tc>
                  <a:txBody>
                    <a:bodyPr/>
                    <a:lstStyle/>
                    <a:p>
                      <a:r>
                        <a:rPr kumimoji="1" lang="ja-JP" altLang="en-US" sz="1400" dirty="0">
                          <a:latin typeface="ＭＳ Ｐゴシック" panose="020B0600070205080204" pitchFamily="50" charset="-128"/>
                          <a:ea typeface="ＭＳ Ｐゴシック" panose="020B0600070205080204" pitchFamily="50" charset="-128"/>
                        </a:rPr>
                        <a:t>マハラシュトラ州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Mahatma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Jyotirao</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Phule Jan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Yojana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州在住の貧困家庭を対象に州政府により無料で医療を提供している。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世帯当たり年間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万ルピーがカバーされ、保険適用内において被保険者による支払いの必要はない。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一般的な外科手術や眼科手術、婦人科などをカバーする他、健康キャンプの利用なども含まれる。</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2020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2724818"/>
                  </a:ext>
                </a:extLst>
              </a:tr>
            </a:tbl>
          </a:graphicData>
        </a:graphic>
      </p:graphicFrame>
      <p:sp>
        <p:nvSpPr>
          <p:cNvPr id="4" name="タイトル 4">
            <a:extLst>
              <a:ext uri="{FF2B5EF4-FFF2-40B4-BE49-F238E27FC236}">
                <a16:creationId xmlns:a16="http://schemas.microsoft.com/office/drawing/2014/main" id="{B31786E9-2A77-2AD4-83A8-52669E138358}"/>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790981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1/3</a:t>
            </a:r>
            <a:r>
              <a:rPr lang="ja-JP" altLang="en-US" dirty="0"/>
              <a:t>）</a:t>
            </a:r>
            <a:endParaRPr lang="en-US" altLang="ja-JP" dirty="0"/>
          </a:p>
        </p:txBody>
      </p:sp>
      <p:sp>
        <p:nvSpPr>
          <p:cNvPr id="46" name="テキスト ボックス 45"/>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インドにおいては、</a:t>
            </a:r>
            <a:r>
              <a:rPr lang="en-US" altLang="ja-JP" sz="1400" dirty="0"/>
              <a:t>2022</a:t>
            </a:r>
            <a:r>
              <a:rPr lang="ja-JP" altLang="en-US" sz="1400" dirty="0"/>
              <a:t>年</a:t>
            </a:r>
            <a:r>
              <a:rPr lang="en-US" altLang="ja-JP" sz="1400" dirty="0"/>
              <a:t>3</a:t>
            </a:r>
            <a:r>
              <a:rPr lang="ja-JP" altLang="en-US" sz="1400" dirty="0"/>
              <a:t>月末で、</a:t>
            </a:r>
            <a:r>
              <a:rPr lang="en-US" altLang="ja-JP" sz="1400" dirty="0"/>
              <a:t>67</a:t>
            </a:r>
            <a:r>
              <a:rPr lang="ja-JP" altLang="en-US" sz="1400" dirty="0"/>
              <a:t>の保険会社が登録されている。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社が生命保険会社、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社が一般保険会社、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社が独立系医療保険会社、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社が再保険会社となっている。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67</a:t>
            </a:r>
            <a:r>
              <a:rPr lang="ja-JP" altLang="en-US" sz="1400" dirty="0"/>
              <a:t>社のうち、</a:t>
            </a:r>
            <a:r>
              <a:rPr lang="en-US" altLang="ja-JP" sz="1400" dirty="0"/>
              <a:t>8</a:t>
            </a:r>
            <a:r>
              <a:rPr lang="ja-JP" altLang="en-US" sz="1400" dirty="0"/>
              <a:t>社が公的会社、</a:t>
            </a:r>
            <a:r>
              <a:rPr lang="en-US" altLang="ja-JP" sz="1400" dirty="0"/>
              <a:t>59</a:t>
            </a:r>
            <a:r>
              <a:rPr lang="ja-JP" altLang="en-US" sz="1400" dirty="0"/>
              <a:t>社が民間会社である。再保険では</a:t>
            </a:r>
            <a:r>
              <a:rPr lang="en-US" altLang="ja-JP" sz="1400" dirty="0"/>
              <a:t>1</a:t>
            </a:r>
            <a:r>
              <a:rPr lang="ja-JP" altLang="en-US" sz="1400" dirty="0"/>
              <a:t>社で、国営再保険会社の</a:t>
            </a:r>
            <a:r>
              <a:rPr lang="en-US" altLang="ja-JP" sz="1400" dirty="0"/>
              <a:t>GIC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Insurance Corporation of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err="1"/>
              <a:t>、</a:t>
            </a:r>
            <a:r>
              <a:rPr lang="ja-JP" altLang="en-US" sz="1400" dirty="0"/>
              <a:t>生命保険でも</a:t>
            </a:r>
            <a:r>
              <a:rPr lang="en-US" altLang="ja-JP" sz="1400" dirty="0"/>
              <a:t>1</a:t>
            </a:r>
            <a:r>
              <a:rPr lang="ja-JP" altLang="en-US" sz="1400" dirty="0"/>
              <a:t>社で</a:t>
            </a:r>
            <a:r>
              <a:rPr lang="en-US" altLang="ja-JP" sz="1400" dirty="0"/>
              <a:t>LIC</a:t>
            </a:r>
            <a:r>
              <a:rPr lang="ja-JP" altLang="en-US" sz="1400" dirty="0"/>
              <a:t>（</a:t>
            </a:r>
            <a:r>
              <a:rPr lang="en-US" altLang="ja-JP" sz="1400" dirty="0"/>
              <a:t>Life Insurance Corporation of India</a:t>
            </a:r>
            <a:r>
              <a:rPr lang="ja-JP" altLang="en-US" sz="1400" dirty="0"/>
              <a:t>）、損害保険では、</a:t>
            </a:r>
            <a:r>
              <a:rPr lang="en-US" altLang="ja-JP" sz="1400" dirty="0"/>
              <a:t>ECGC</a:t>
            </a:r>
            <a:r>
              <a:rPr lang="en-US" altLang="ja-JP" sz="1400" baseline="30000" dirty="0"/>
              <a:t>※2</a:t>
            </a:r>
            <a:r>
              <a:rPr lang="ja-JP" altLang="en-US" sz="1400" dirty="0"/>
              <a:t>と</a:t>
            </a:r>
            <a:r>
              <a:rPr lang="en-US" altLang="ja-JP" sz="1400" dirty="0"/>
              <a:t>AIC</a:t>
            </a:r>
            <a:r>
              <a:rPr lang="en-US" altLang="ja-JP" sz="1400" baseline="30000" dirty="0"/>
              <a:t>※3</a:t>
            </a:r>
            <a:r>
              <a:rPr lang="ja-JP" altLang="en-US" sz="1400" dirty="0"/>
              <a:t>という</a:t>
            </a:r>
            <a:r>
              <a:rPr lang="en-US" altLang="ja-JP" sz="1400" dirty="0"/>
              <a:t>2</a:t>
            </a:r>
            <a:r>
              <a:rPr lang="ja-JP" altLang="en-US" sz="1400" dirty="0" err="1"/>
              <a:t>つの</a:t>
            </a:r>
            <a:r>
              <a:rPr lang="ja-JP" altLang="en-US" sz="1400" dirty="0"/>
              <a:t>特殊保険会社に加えて、他に</a:t>
            </a:r>
            <a:r>
              <a:rPr lang="en-US" altLang="ja-JP" sz="1400" dirty="0"/>
              <a:t>4</a:t>
            </a:r>
            <a:r>
              <a:rPr lang="ja-JP" altLang="en-US" sz="1400" dirty="0"/>
              <a:t>社の国営保険会社が存在している。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IRDAI(Insurance Regulatory and Development Authority of India)</a:t>
            </a:r>
            <a:r>
              <a:rPr lang="ja-JP" altLang="en-US" sz="800" dirty="0"/>
              <a:t>　「</a:t>
            </a:r>
            <a:r>
              <a:rPr lang="en-US" altLang="ja-JP" sz="800" dirty="0"/>
              <a:t>ANNUAL REPORT 2021-22</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4037523947"/>
              </p:ext>
            </p:extLst>
          </p:nvPr>
        </p:nvGraphicFramePr>
        <p:xfrm>
          <a:off x="1352600" y="3179930"/>
          <a:ext cx="7128899" cy="2682784"/>
        </p:xfrm>
        <a:graphic>
          <a:graphicData uri="http://schemas.openxmlformats.org/drawingml/2006/table">
            <a:tbl>
              <a:tblPr firstRow="1" bandRow="1">
                <a:tableStyleId>{5C22544A-7EE6-4342-B048-85BDC9FD1C3A}</a:tableStyleId>
              </a:tblPr>
              <a:tblGrid>
                <a:gridCol w="905882">
                  <a:extLst>
                    <a:ext uri="{9D8B030D-6E8A-4147-A177-3AD203B41FA5}">
                      <a16:colId xmlns:a16="http://schemas.microsoft.com/office/drawing/2014/main" val="20000"/>
                    </a:ext>
                  </a:extLst>
                </a:gridCol>
                <a:gridCol w="2074339">
                  <a:extLst>
                    <a:ext uri="{9D8B030D-6E8A-4147-A177-3AD203B41FA5}">
                      <a16:colId xmlns:a16="http://schemas.microsoft.com/office/drawing/2014/main" val="20001"/>
                    </a:ext>
                  </a:extLst>
                </a:gridCol>
                <a:gridCol w="2074339">
                  <a:extLst>
                    <a:ext uri="{9D8B030D-6E8A-4147-A177-3AD203B41FA5}">
                      <a16:colId xmlns:a16="http://schemas.microsoft.com/office/drawing/2014/main" val="20002"/>
                    </a:ext>
                  </a:extLst>
                </a:gridCol>
                <a:gridCol w="2074339">
                  <a:extLst>
                    <a:ext uri="{9D8B030D-6E8A-4147-A177-3AD203B41FA5}">
                      <a16:colId xmlns:a16="http://schemas.microsoft.com/office/drawing/2014/main" val="20003"/>
                    </a:ext>
                  </a:extLst>
                </a:gridCol>
              </a:tblGrid>
              <a:tr h="385582">
                <a:tc>
                  <a:txBody>
                    <a:bodyPr/>
                    <a:lstStyle/>
                    <a:p>
                      <a:pPr algn="ctr"/>
                      <a:endParaRPr kumimoji="1" lang="en-US" altLang="ja-JP" sz="16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公　的</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民　間</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50" b="0" dirty="0">
                          <a:latin typeface="HGP創英角ｺﾞｼｯｸUB" panose="020B0900000000000000" pitchFamily="50" charset="-128"/>
                          <a:ea typeface="HGP創英角ｺﾞｼｯｸUB" panose="020B0900000000000000" pitchFamily="50" charset="-128"/>
                        </a:rPr>
                        <a:t>合　計</a:t>
                      </a:r>
                      <a:endParaRPr kumimoji="1" lang="en-US" altLang="ja-JP" sz="1050" b="0" dirty="0">
                        <a:latin typeface="HGP創英角ｺﾞｼｯｸUB" panose="020B0900000000000000" pitchFamily="50" charset="-128"/>
                        <a:ea typeface="HGP創英角ｺﾞｼｯｸUB" panose="020B0900000000000000" pitchFamily="50" charset="-128"/>
                      </a:endParaRP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08465">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生命保険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50" dirty="0"/>
                        <a:t>1</a:t>
                      </a:r>
                    </a:p>
                    <a:p>
                      <a:pPr algn="ctr"/>
                      <a:r>
                        <a:rPr kumimoji="1" lang="ja-JP" altLang="en-US" sz="1050" dirty="0"/>
                        <a:t>（</a:t>
                      </a:r>
                      <a:r>
                        <a:rPr kumimoji="1" lang="en-US" altLang="ja-JP" sz="1050" dirty="0"/>
                        <a:t>LIC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23</a:t>
                      </a:r>
                      <a:endParaRPr kumimoji="1" lang="ja-JP" altLang="en-US" sz="105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24</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08465">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損害保険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latin typeface="+mn-lt"/>
                        </a:rPr>
                        <a:t>6</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latin typeface="ＭＳ Ｐゴシック"/>
                        </a:rPr>
                        <a:t>（</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特殊保険会社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ECGC</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AIC</a:t>
                      </a:r>
                      <a:r>
                        <a:rPr lang="ja-JP" altLang="en-US" sz="1050" b="0" i="0" u="none" strike="noStrike" baseline="0" dirty="0" err="1">
                          <a:solidFill>
                            <a:srgbClr val="000000"/>
                          </a:solidFill>
                          <a:latin typeface="Arial" panose="020B0604020202020204" pitchFamily="34" charset="0"/>
                          <a:ea typeface="ＭＳ Ｐゴシック" panose="020B0600070205080204" pitchFamily="50" charset="-128"/>
                        </a:rPr>
                        <a:t>、</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その他</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4</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社の国営保険会社）</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20</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26</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08465">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独立系</a:t>
                      </a:r>
                      <a:b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rPr>
                      </a:b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医療保険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5</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5</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54811518"/>
                  </a:ext>
                </a:extLst>
              </a:tr>
              <a:tr h="585110">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再保険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ctr" fontAlgn="ctr">
                        <a:buFont typeface="Arial" pitchFamily="34" charset="0"/>
                        <a:buNone/>
                      </a:pPr>
                      <a:r>
                        <a:rPr kumimoji="1" lang="en-US" altLang="ja-JP" sz="1050" dirty="0"/>
                        <a:t>1</a:t>
                      </a:r>
                    </a:p>
                    <a:p>
                      <a:pPr marL="0" indent="0" algn="ctr" fontAlgn="ctr">
                        <a:buFont typeface="Arial" pitchFamily="34" charset="0"/>
                        <a:buNone/>
                      </a:pPr>
                      <a:r>
                        <a:rPr kumimoji="1" lang="ja-JP" altLang="en-US" sz="1050" dirty="0"/>
                        <a:t>（</a:t>
                      </a:r>
                      <a:r>
                        <a:rPr kumimoji="1" lang="en-US" altLang="ja-JP" sz="1050" dirty="0"/>
                        <a:t>GIC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kumimoji="1" lang="en-US" altLang="ja-JP" sz="1050" dirty="0">
                          <a:latin typeface="+mn-lt"/>
                        </a:rPr>
                        <a:t>11</a:t>
                      </a:r>
                      <a:endParaRPr kumimoji="1" lang="ja-JP" altLang="en-US" sz="1050" dirty="0">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lang="en-US" altLang="ja-JP" sz="1050" b="0" i="0" u="none" strike="noStrike" dirty="0">
                          <a:solidFill>
                            <a:srgbClr val="000000"/>
                          </a:solidFill>
                          <a:latin typeface="+mn-lt"/>
                        </a:rPr>
                        <a:t>12</a:t>
                      </a:r>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317632">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合計</a:t>
                      </a:r>
                    </a:p>
                  </a:txBody>
                  <a:tcPr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050" dirty="0"/>
                        <a:t>8</a:t>
                      </a:r>
                      <a:endParaRPr kumimoji="1" lang="ja-JP" altLang="en-US" sz="105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59</a:t>
                      </a:r>
                      <a:endParaRPr lang="ja-JP" altLang="en-US" sz="1050" b="0" i="0" u="none" strike="noStrike"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67</a:t>
                      </a:r>
                      <a:endParaRPr lang="ja-JP" altLang="en-US" sz="1050" b="0" i="0" u="none" strike="noStrike" dirty="0">
                        <a:solidFill>
                          <a:srgbClr val="000000"/>
                        </a:solidFill>
                        <a:latin typeface="+mn-lt"/>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0" name="Rectangle 6"/>
          <p:cNvSpPr>
            <a:spLocks noChangeArrowheads="1"/>
          </p:cNvSpPr>
          <p:nvPr/>
        </p:nvSpPr>
        <p:spPr bwMode="auto">
          <a:xfrm>
            <a:off x="1352600" y="2720830"/>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インドにおける保険会社（</a:t>
            </a:r>
            <a:r>
              <a:rPr lang="en-US" altLang="ja-JP" sz="1400" dirty="0">
                <a:solidFill>
                  <a:srgbClr val="000000"/>
                </a:solidFill>
                <a:latin typeface="Arial Black" pitchFamily="34" charset="0"/>
                <a:ea typeface="HGP創英角ｺﾞｼｯｸUB" pitchFamily="50" charset="-128"/>
              </a:rPr>
              <a:t>2017</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月末）</a:t>
            </a:r>
            <a:endParaRPr lang="en-US" altLang="ko-KR" sz="1400" dirty="0">
              <a:solidFill>
                <a:srgbClr val="000000"/>
              </a:solidFill>
              <a:latin typeface="Arial Black" pitchFamily="34" charset="0"/>
              <a:ea typeface="HGP創英角ｺﾞｼｯｸUB" pitchFamily="50" charset="-128"/>
            </a:endParaRPr>
          </a:p>
        </p:txBody>
      </p:sp>
      <p:cxnSp>
        <p:nvCxnSpPr>
          <p:cNvPr id="11" name="直線コネクタ 10"/>
          <p:cNvCxnSpPr/>
          <p:nvPr/>
        </p:nvCxnSpPr>
        <p:spPr>
          <a:xfrm>
            <a:off x="1352600" y="3039342"/>
            <a:ext cx="7128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7623" y="6033477"/>
            <a:ext cx="8651727" cy="507831"/>
          </a:xfrm>
          <a:prstGeom prst="rect">
            <a:avLst/>
          </a:prstGeom>
          <a:noFill/>
        </p:spPr>
        <p:txBody>
          <a:bodyPr wrap="none" rtlCol="0">
            <a:spAutoFit/>
          </a:bodyPr>
          <a:lstStyle/>
          <a:p>
            <a:r>
              <a:rPr lang="en-US" altLang="ja-JP" sz="900" dirty="0"/>
              <a:t>※1</a:t>
            </a:r>
            <a:r>
              <a:rPr lang="ja-JP" altLang="en-US" sz="900" dirty="0"/>
              <a:t>：</a:t>
            </a:r>
            <a:r>
              <a:rPr lang="en-US" altLang="ja-JP" sz="900" dirty="0"/>
              <a:t>2015</a:t>
            </a:r>
            <a:r>
              <a:rPr lang="ja-JP" altLang="en-US" sz="900" dirty="0"/>
              <a:t>年</a:t>
            </a:r>
            <a:r>
              <a:rPr lang="en-US" altLang="ja-JP" sz="900" dirty="0"/>
              <a:t>3</a:t>
            </a:r>
            <a:r>
              <a:rPr lang="ja-JP" altLang="en-US" sz="900" dirty="0"/>
              <a:t>月に保険法が改正され、外国再保険会社が支店を開設することが認められることになった。なお、再保険サービスは国際的な再保険会社によって提供されている。</a:t>
            </a:r>
            <a:endParaRPr lang="en-US" altLang="ja-JP" sz="900" dirty="0"/>
          </a:p>
          <a:p>
            <a:r>
              <a:rPr lang="en-US" altLang="ja-JP" sz="900" dirty="0"/>
              <a:t>※2</a:t>
            </a:r>
            <a:r>
              <a:rPr lang="ja-JP" altLang="en-US" sz="900" dirty="0"/>
              <a:t>：</a:t>
            </a:r>
            <a:r>
              <a:rPr lang="en-US" altLang="ja-JP" sz="900" dirty="0"/>
              <a:t>ECGC</a:t>
            </a:r>
            <a:r>
              <a:rPr lang="ja-JP" altLang="en-US" sz="900" dirty="0"/>
              <a:t>（</a:t>
            </a:r>
            <a:r>
              <a:rPr lang="en-US" altLang="ja-JP" sz="900" dirty="0"/>
              <a:t>Export Credit Guarantee Corporation</a:t>
            </a:r>
            <a:r>
              <a:rPr lang="ja-JP" altLang="en-US" sz="900" dirty="0"/>
              <a:t>）は、輸出信用保険を引き受けている会社</a:t>
            </a:r>
            <a:endParaRPr lang="en-US" altLang="ja-JP" sz="900" dirty="0"/>
          </a:p>
          <a:p>
            <a:r>
              <a:rPr lang="en-US" altLang="ja-JP" sz="900" dirty="0"/>
              <a:t>※3</a:t>
            </a:r>
            <a:r>
              <a:rPr lang="ja-JP" altLang="en-US" sz="900" dirty="0"/>
              <a:t>：</a:t>
            </a:r>
            <a:r>
              <a:rPr lang="en-US" altLang="ja-JP" sz="900" dirty="0"/>
              <a:t>AIC</a:t>
            </a:r>
            <a:r>
              <a:rPr lang="ja-JP" altLang="en-US" sz="900" dirty="0"/>
              <a:t>（</a:t>
            </a:r>
            <a:r>
              <a:rPr lang="en-US" altLang="ja-JP" sz="900" dirty="0"/>
              <a:t>Agriculture Insurance Company of India</a:t>
            </a:r>
            <a:r>
              <a:rPr lang="ja-JP" altLang="en-US" sz="900" dirty="0"/>
              <a:t>）は、農業保険を引き受けている会社</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23536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2/3</a:t>
            </a:r>
            <a:r>
              <a:rPr lang="ja-JP" altLang="en-US" dirty="0"/>
              <a:t>）</a:t>
            </a:r>
          </a:p>
        </p:txBody>
      </p:sp>
      <p:graphicFrame>
        <p:nvGraphicFramePr>
          <p:cNvPr id="26" name="表 25"/>
          <p:cNvGraphicFramePr>
            <a:graphicFrameLocks noGrp="1"/>
          </p:cNvGraphicFramePr>
          <p:nvPr>
            <p:extLst>
              <p:ext uri="{D42A27DB-BD31-4B8C-83A1-F6EECF244321}">
                <p14:modId xmlns:p14="http://schemas.microsoft.com/office/powerpoint/2010/main" val="1816541869"/>
              </p:ext>
            </p:extLst>
          </p:nvPr>
        </p:nvGraphicFramePr>
        <p:xfrm>
          <a:off x="5024559" y="1340768"/>
          <a:ext cx="4608961" cy="4552170"/>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Apollo Munich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ICICI Lombard General Insurance Co.Ltd.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Future Generali India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IFFCO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Universal </a:t>
                      </a:r>
                      <a:r>
                        <a:rPr kumimoji="1" lang="en-US" sz="900" b="0" i="0" u="none" strike="noStrike" kern="1200" dirty="0" err="1">
                          <a:solidFill>
                            <a:srgbClr val="000000"/>
                          </a:solidFill>
                          <a:effectLst/>
                          <a:latin typeface="+mn-lt"/>
                          <a:ea typeface="+mj-ea"/>
                          <a:cs typeface="+mn-cs"/>
                        </a:rPr>
                        <a:t>Sompo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National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New India Assurance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Bharti AXA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Oriental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Raheja</a:t>
                      </a:r>
                      <a:r>
                        <a:rPr kumimoji="1" lang="en-US" sz="900" b="0" i="0" u="none" strike="noStrike" kern="1200" dirty="0">
                          <a:solidFill>
                            <a:srgbClr val="000000"/>
                          </a:solidFill>
                          <a:effectLst/>
                          <a:latin typeface="+mn-lt"/>
                          <a:ea typeface="+mj-ea"/>
                          <a:cs typeface="+mn-cs"/>
                        </a:rPr>
                        <a:t> QBE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Royal </a:t>
                      </a:r>
                      <a:r>
                        <a:rPr kumimoji="1" lang="en-US" sz="900" b="0" i="0" u="none" strike="noStrike" kern="1200" dirty="0" err="1">
                          <a:solidFill>
                            <a:srgbClr val="000000"/>
                          </a:solidFill>
                          <a:effectLst/>
                          <a:latin typeface="+mn-lt"/>
                          <a:ea typeface="+mj-ea"/>
                          <a:cs typeface="+mn-cs"/>
                        </a:rPr>
                        <a:t>Sundaram</a:t>
                      </a:r>
                      <a:r>
                        <a:rPr kumimoji="1" lang="en-US" sz="900" b="0" i="0" u="none" strike="noStrike" kern="1200" dirty="0">
                          <a:solidFill>
                            <a:srgbClr val="000000"/>
                          </a:solidFill>
                          <a:effectLst/>
                          <a:latin typeface="+mn-lt"/>
                          <a:ea typeface="+mj-ea"/>
                          <a:cs typeface="+mn-cs"/>
                        </a:rPr>
                        <a:t> Alliance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Max </a:t>
                      </a:r>
                      <a:r>
                        <a:rPr kumimoji="1" lang="en-US" sz="900" b="0" i="0" u="none" strike="noStrike" kern="1200" dirty="0" err="1">
                          <a:solidFill>
                            <a:srgbClr val="000000"/>
                          </a:solidFill>
                          <a:effectLst/>
                          <a:latin typeface="+mn-lt"/>
                          <a:ea typeface="+mj-ea"/>
                          <a:cs typeface="+mn-cs"/>
                        </a:rPr>
                        <a:t>Bupa</a:t>
                      </a:r>
                      <a:r>
                        <a:rPr kumimoji="1" lang="en-US" sz="900" b="0" i="0" u="none" strike="noStrike" kern="1200" dirty="0">
                          <a:solidFill>
                            <a:srgbClr val="000000"/>
                          </a:solidFill>
                          <a:effectLst/>
                          <a:latin typeface="+mn-lt"/>
                          <a:ea typeface="+mj-ea"/>
                          <a:cs typeface="+mn-cs"/>
                        </a:rPr>
                        <a:t>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Tata AIG General Insurance Co.Ltd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L&amp;T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United India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Religare</a:t>
                      </a:r>
                      <a:r>
                        <a:rPr kumimoji="1" lang="en-US" sz="900" b="0" i="0" u="none" strike="noStrike" kern="1200" dirty="0">
                          <a:solidFill>
                            <a:srgbClr val="000000"/>
                          </a:solidFill>
                          <a:effectLst/>
                          <a:latin typeface="+mn-lt"/>
                          <a:ea typeface="+mj-ea"/>
                          <a:cs typeface="+mn-cs"/>
                        </a:rPr>
                        <a:t>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Cholamandalam</a:t>
                      </a:r>
                      <a:r>
                        <a:rPr kumimoji="1" lang="en-US" sz="900" b="0" i="0" u="none" strike="noStrike" kern="1200" dirty="0">
                          <a:solidFill>
                            <a:srgbClr val="000000"/>
                          </a:solidFill>
                          <a:effectLst/>
                          <a:latin typeface="+mn-lt"/>
                          <a:ea typeface="+mj-ea"/>
                          <a:cs typeface="+mn-cs"/>
                        </a:rPr>
                        <a:t> MS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Magma HDI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ERGO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Liberty Videocon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Export Credit Guarantee Corporation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Cigna TTK Health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Agriculture Insurance Co.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Kotak Mahindra General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Health and Allied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endParaRPr lang="ja-JP" altLang="en-US" dirty="0"/>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endParaRPr lang="ja-JP" altLang="en-US" dirty="0"/>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5"/>
                  </a:ext>
                </a:extLst>
              </a:tr>
            </a:tbl>
          </a:graphicData>
        </a:graphic>
      </p:graphicFrame>
      <p:sp>
        <p:nvSpPr>
          <p:cNvPr id="11" name="Rectangle 6"/>
          <p:cNvSpPr>
            <a:spLocks noChangeArrowheads="1"/>
          </p:cNvSpPr>
          <p:nvPr/>
        </p:nvSpPr>
        <p:spPr bwMode="auto">
          <a:xfrm>
            <a:off x="5024559" y="991425"/>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損害保険会社</a:t>
            </a:r>
            <a:endParaRPr lang="en-US" altLang="ko-KR" sz="1400" dirty="0">
              <a:solidFill>
                <a:srgbClr val="000000"/>
              </a:solidFill>
              <a:latin typeface="Arial Black" pitchFamily="34" charset="0"/>
              <a:ea typeface="HGP創英角ｺﾞｼｯｸUB" pitchFamily="50" charset="-128"/>
            </a:endParaRPr>
          </a:p>
        </p:txBody>
      </p:sp>
      <p:cxnSp>
        <p:nvCxnSpPr>
          <p:cNvPr id="12" name="直線コネクタ 11"/>
          <p:cNvCxnSpPr/>
          <p:nvPr/>
        </p:nvCxnSpPr>
        <p:spPr>
          <a:xfrm>
            <a:off x="5024559"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3539023737"/>
              </p:ext>
            </p:extLst>
          </p:nvPr>
        </p:nvGraphicFramePr>
        <p:xfrm>
          <a:off x="272480" y="1340768"/>
          <a:ext cx="4608961" cy="3731115"/>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Aviva Life Insurance Company India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Birla Sun Life Insurance Co. 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Sahara India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Standard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Life Insurance Co, Ltd.</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ICICI Prudential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Bharti AXA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Exide Life Insurance Company Limited</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Future </a:t>
                      </a:r>
                      <a:r>
                        <a:rPr kumimoji="1" lang="en-US" sz="900" b="0" i="0" u="none" strike="noStrike" kern="1200" dirty="0" err="1">
                          <a:solidFill>
                            <a:srgbClr val="000000"/>
                          </a:solidFill>
                          <a:effectLst/>
                          <a:latin typeface="+mn-lt"/>
                          <a:ea typeface="+mj-ea"/>
                          <a:cs typeface="+mn-cs"/>
                        </a:rPr>
                        <a:t>Generali</a:t>
                      </a:r>
                      <a:r>
                        <a:rPr kumimoji="1" lang="en-US" sz="900" b="0" i="0" u="none" strike="noStrike" kern="1200" dirty="0">
                          <a:solidFill>
                            <a:srgbClr val="000000"/>
                          </a:solidFill>
                          <a:effectLst/>
                          <a:latin typeface="+mn-lt"/>
                          <a:ea typeface="+mj-ea"/>
                          <a:cs typeface="+mn-cs"/>
                        </a:rPr>
                        <a:t> India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60000"/>
                        <a:lumOff val="40000"/>
                      </a:schemeClr>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Life Insurance Corporation of India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IDBI Federal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Max Life Insurance Co. Ltd </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Canara</a:t>
                      </a:r>
                      <a:r>
                        <a:rPr kumimoji="1" lang="en-US" sz="900" b="0" i="0" u="none" strike="noStrike" kern="1200" dirty="0">
                          <a:solidFill>
                            <a:srgbClr val="000000"/>
                          </a:solidFill>
                          <a:effectLst/>
                          <a:latin typeface="+mn-lt"/>
                          <a:ea typeface="+mj-ea"/>
                          <a:cs typeface="+mn-cs"/>
                        </a:rPr>
                        <a:t> HSBC Oriental Bank of Commerce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PNB </a:t>
                      </a:r>
                      <a:r>
                        <a:rPr kumimoji="1" lang="en-US" sz="900" b="0" i="0" u="none" strike="noStrike" kern="1200" dirty="0" err="1">
                          <a:solidFill>
                            <a:srgbClr val="000000"/>
                          </a:solidFill>
                          <a:effectLst/>
                          <a:latin typeface="+mn-lt"/>
                          <a:ea typeface="+mj-ea"/>
                          <a:cs typeface="+mn-cs"/>
                        </a:rPr>
                        <a:t>Metlife</a:t>
                      </a:r>
                      <a:r>
                        <a:rPr kumimoji="1" lang="en-US" sz="900" b="0" i="0" u="none" strike="noStrike" kern="1200" dirty="0">
                          <a:solidFill>
                            <a:srgbClr val="000000"/>
                          </a:solidFill>
                          <a:effectLst/>
                          <a:latin typeface="+mn-lt"/>
                          <a:ea typeface="+mj-ea"/>
                          <a:cs typeface="+mn-cs"/>
                        </a:rPr>
                        <a:t> India Insurance Co.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AEGON  Life Insurance Company Limited.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Kotak</a:t>
                      </a:r>
                      <a:r>
                        <a:rPr kumimoji="1" lang="en-US" sz="900" b="0" i="0" u="none" strike="noStrike" kern="1200" dirty="0">
                          <a:solidFill>
                            <a:srgbClr val="000000"/>
                          </a:solidFill>
                          <a:effectLst/>
                          <a:latin typeface="+mn-lt"/>
                          <a:ea typeface="+mj-ea"/>
                          <a:cs typeface="+mn-cs"/>
                        </a:rPr>
                        <a:t> Mahindra Old Mutual Life Insurance Limited </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DHFL </a:t>
                      </a:r>
                      <a:r>
                        <a:rPr kumimoji="1" lang="en-US" sz="900" b="0" i="0" u="none" strike="noStrike" kern="1200" dirty="0" err="1">
                          <a:solidFill>
                            <a:srgbClr val="000000"/>
                          </a:solidFill>
                          <a:effectLst/>
                          <a:latin typeface="+mn-lt"/>
                          <a:ea typeface="+mj-ea"/>
                          <a:cs typeface="+mn-cs"/>
                        </a:rPr>
                        <a:t>Pramerica</a:t>
                      </a:r>
                      <a:r>
                        <a:rPr kumimoji="1" lang="en-US" sz="900" b="0" i="0" u="none" strike="noStrike" kern="1200" dirty="0">
                          <a:solidFill>
                            <a:srgbClr val="000000"/>
                          </a:solidFill>
                          <a:effectLst/>
                          <a:latin typeface="+mn-lt"/>
                          <a:ea typeface="+mj-ea"/>
                          <a:cs typeface="+mn-cs"/>
                        </a:rPr>
                        <a:t>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Union </a:t>
                      </a:r>
                      <a:r>
                        <a:rPr kumimoji="1" lang="en-US" sz="900" b="0" i="0" u="none" strike="noStrike" kern="1200" dirty="0" err="1">
                          <a:solidFill>
                            <a:srgbClr val="000000"/>
                          </a:solidFill>
                          <a:effectLst/>
                          <a:latin typeface="+mn-lt"/>
                          <a:ea typeface="+mj-ea"/>
                          <a:cs typeface="+mn-cs"/>
                        </a:rPr>
                        <a:t>Dai-ichi</a:t>
                      </a:r>
                      <a:r>
                        <a:rPr kumimoji="1" lang="en-US" sz="900" b="0" i="0" u="none" strike="noStrike" kern="1200" dirty="0">
                          <a:solidFill>
                            <a:srgbClr val="000000"/>
                          </a:solidFill>
                          <a:effectLst/>
                          <a:latin typeface="+mn-lt"/>
                          <a:ea typeface="+mj-ea"/>
                          <a:cs typeface="+mn-cs"/>
                        </a:rPr>
                        <a:t> Life Insurance Co. Ltd.,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Tata AIA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IndiaFirst</a:t>
                      </a:r>
                      <a:r>
                        <a:rPr kumimoji="1" lang="en-US" sz="900" b="0" i="0" u="none" strike="noStrike" kern="1200" dirty="0">
                          <a:solidFill>
                            <a:srgbClr val="000000"/>
                          </a:solidFill>
                          <a:effectLst/>
                          <a:latin typeface="+mn-lt"/>
                          <a:ea typeface="+mj-ea"/>
                          <a:cs typeface="+mn-cs"/>
                        </a:rPr>
                        <a:t>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Nippon Life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Edelweiss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bl>
          </a:graphicData>
        </a:graphic>
      </p:graphicFrame>
      <p:cxnSp>
        <p:nvCxnSpPr>
          <p:cNvPr id="17" name="直線コネクタ 16"/>
          <p:cNvCxnSpPr/>
          <p:nvPr/>
        </p:nvCxnSpPr>
        <p:spPr>
          <a:xfrm>
            <a:off x="272480"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272480" y="1003114"/>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生命保険会社</a:t>
            </a:r>
            <a:endParaRPr lang="en-US" altLang="ko-KR"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IRDAI(Insurance Regulatory and Development Authority of India)</a:t>
            </a:r>
            <a:r>
              <a:rPr lang="ja-JP" altLang="en-US" sz="800" dirty="0"/>
              <a:t>　「</a:t>
            </a:r>
            <a:r>
              <a:rPr lang="en-US" altLang="ja-JP" sz="800" dirty="0"/>
              <a:t>ANNUAL REPORT 2016-17</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7748338" y="5952337"/>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233074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3/3</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1790388964"/>
              </p:ext>
            </p:extLst>
          </p:nvPr>
        </p:nvGraphicFramePr>
        <p:xfrm>
          <a:off x="488504" y="1484784"/>
          <a:ext cx="4608961" cy="1744200"/>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5B5B"/>
                    </a:solidFill>
                  </a:tcPr>
                </a:tc>
                <a:tc>
                  <a:txBody>
                    <a:bodyPr/>
                    <a:lstStyle/>
                    <a:p>
                      <a:pPr marL="0" algn="l" defTabSz="914400" rtl="0" eaLnBrk="1" fontAlgn="ctr" latinLnBrk="0" hangingPunct="1"/>
                      <a:r>
                        <a:rPr lang="en-US" altLang="ja-JP" sz="900" dirty="0"/>
                        <a:t>General Insurance Corporation of India.</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Hannover </a:t>
                      </a:r>
                      <a:r>
                        <a:rPr kumimoji="1" lang="en-US" sz="900" b="0" i="0" u="none" strike="noStrike" kern="1200" dirty="0" err="1">
                          <a:solidFill>
                            <a:srgbClr val="000000"/>
                          </a:solidFill>
                          <a:effectLst/>
                          <a:latin typeface="+mn-lt"/>
                          <a:ea typeface="+mj-ea"/>
                          <a:cs typeface="+mn-cs"/>
                        </a:rPr>
                        <a:t>Rück</a:t>
                      </a:r>
                      <a:r>
                        <a:rPr kumimoji="1" lang="en-US" sz="900" b="0" i="0" u="none" strike="noStrike" kern="1200" dirty="0">
                          <a:solidFill>
                            <a:srgbClr val="000000"/>
                          </a:solidFill>
                          <a:effectLst/>
                          <a:latin typeface="+mn-lt"/>
                          <a:ea typeface="+mj-ea"/>
                          <a:cs typeface="+mn-cs"/>
                        </a:rPr>
                        <a:t> SE – India Branch</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n-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900" dirty="0">
                          <a:latin typeface="+mn-lt"/>
                        </a:rPr>
                        <a:t>ITI Reinsurance Limited</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100" b="1" i="0" u="none" strike="noStrike" kern="1200" cap="none" spc="0" normalizeH="0" baseline="0" noProof="0" dirty="0">
                          <a:ln>
                            <a:noFill/>
                          </a:ln>
                          <a:solidFill>
                            <a:srgbClr val="000000"/>
                          </a:solidFill>
                          <a:effectLst/>
                          <a:uLnTx/>
                          <a:uFillTx/>
                          <a:latin typeface="+mn-lt"/>
                          <a:ea typeface="+mn-ea"/>
                          <a:cs typeface="+mn-cs"/>
                        </a:rPr>
                        <a:t>7</a:t>
                      </a: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RGA Life Reinsurance</a:t>
                      </a:r>
                    </a:p>
                    <a:p>
                      <a:pPr marL="0" algn="l" defTabSz="914400" rtl="0" eaLnBrk="1" fontAlgn="ctr" latinLnBrk="0" hangingPunct="1"/>
                      <a:r>
                        <a:rPr kumimoji="1" lang="en-US" altLang="ja-JP" sz="900" b="0" i="0" u="none" strike="noStrike" kern="1200" dirty="0">
                          <a:solidFill>
                            <a:srgbClr val="000000"/>
                          </a:solidFill>
                          <a:effectLst/>
                          <a:latin typeface="+mn-lt"/>
                          <a:ea typeface="+mn-ea"/>
                          <a:cs typeface="+mn-cs"/>
                        </a:rPr>
                        <a:t>Company of Canada, India Branch</a:t>
                      </a:r>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de-DE" altLang="ja-JP" sz="900" dirty="0">
                          <a:latin typeface="+mn-lt"/>
                        </a:rPr>
                        <a:t>Münchener Rückversicherungs-Gesellschaft</a:t>
                      </a:r>
                    </a:p>
                    <a:p>
                      <a:r>
                        <a:rPr lang="de-DE" altLang="ja-JP" sz="900" dirty="0">
                          <a:latin typeface="+mn-lt"/>
                        </a:rPr>
                        <a:t>Aktiengesellschaft - </a:t>
                      </a:r>
                      <a:r>
                        <a:rPr lang="de-DE" altLang="ja-JP" sz="900" dirty="0" err="1">
                          <a:latin typeface="+mn-lt"/>
                        </a:rPr>
                        <a:t>India</a:t>
                      </a:r>
                      <a:r>
                        <a:rPr lang="de-DE" altLang="ja-JP" sz="900" dirty="0">
                          <a:latin typeface="+mn-lt"/>
                        </a:rPr>
                        <a:t> </a:t>
                      </a:r>
                      <a:r>
                        <a:rPr lang="de-DE" altLang="ja-JP" sz="900" dirty="0" err="1">
                          <a:latin typeface="+mn-lt"/>
                        </a:rPr>
                        <a:t>Branch</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100" b="1" i="0" u="none" strike="noStrike" kern="1200" cap="none" spc="0" normalizeH="0" baseline="0" noProof="0" dirty="0">
                          <a:ln>
                            <a:noFill/>
                          </a:ln>
                          <a:solidFill>
                            <a:srgbClr val="000000"/>
                          </a:solidFill>
                          <a:effectLst/>
                          <a:uLnTx/>
                          <a:uFillTx/>
                          <a:latin typeface="+mn-lt"/>
                          <a:ea typeface="+mn-ea"/>
                          <a:cs typeface="+mn-cs"/>
                        </a:rPr>
                        <a:t>8</a:t>
                      </a: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900" b="0" i="0" u="none" strike="noStrike" kern="1200" dirty="0">
                          <a:solidFill>
                            <a:srgbClr val="000000"/>
                          </a:solidFill>
                          <a:effectLst/>
                          <a:latin typeface="+mn-lt"/>
                          <a:ea typeface="+mn-ea"/>
                          <a:cs typeface="+mn-cs"/>
                        </a:rPr>
                        <a:t>XL Insurance Company SE, India Reinsurance Branch</a:t>
                      </a:r>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900" dirty="0">
                          <a:latin typeface="+mn-lt"/>
                        </a:rPr>
                        <a:t>Swiss Reinsurance Company Ltd, India Branch</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100" b="1" i="0" u="none" strike="noStrike" kern="1200" cap="none" spc="0" normalizeH="0" baseline="0" noProof="0" dirty="0">
                          <a:ln>
                            <a:noFill/>
                          </a:ln>
                          <a:solidFill>
                            <a:srgbClr val="000000"/>
                          </a:solidFill>
                          <a:effectLst/>
                          <a:uLnTx/>
                          <a:uFillTx/>
                          <a:latin typeface="+mn-lt"/>
                          <a:ea typeface="+mn-ea"/>
                          <a:cs typeface="+mn-cs"/>
                        </a:rPr>
                        <a:t>9</a:t>
                      </a: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900" b="0" i="0" u="none" strike="noStrike" kern="1200" dirty="0">
                          <a:solidFill>
                            <a:srgbClr val="000000"/>
                          </a:solidFill>
                          <a:effectLst/>
                          <a:latin typeface="+mn-lt"/>
                          <a:ea typeface="+mn-ea"/>
                          <a:cs typeface="+mn-cs"/>
                        </a:rPr>
                        <a:t>Lloyd’s India Reinsurance Branch</a:t>
                      </a:r>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r>
                        <a:rPr lang="en-US" altLang="ja-JP" sz="900" dirty="0">
                          <a:latin typeface="+mn-lt"/>
                        </a:rPr>
                        <a:t>SCOR SE - India Branch</a:t>
                      </a:r>
                      <a:endParaRPr lang="ja-JP" altLang="en-US" sz="9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algn="ctr"/>
                      <a:endParaRPr lang="ja-JP" altLang="en-US"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endParaRPr lang="ja-JP" altLang="en-US" sz="9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bl>
          </a:graphicData>
        </a:graphic>
      </p:graphicFrame>
      <p:cxnSp>
        <p:nvCxnSpPr>
          <p:cNvPr id="22" name="直線コネクタ 21"/>
          <p:cNvCxnSpPr/>
          <p:nvPr/>
        </p:nvCxnSpPr>
        <p:spPr>
          <a:xfrm>
            <a:off x="488504" y="142860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8504" y="1124744"/>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再保険会社</a:t>
            </a:r>
            <a:endParaRPr lang="en-US" altLang="ko-KR"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IRDAI(Insurance Regulatory and Development Authority of India)</a:t>
            </a:r>
            <a:r>
              <a:rPr lang="ja-JP" altLang="en-US" sz="800" dirty="0"/>
              <a:t>　「</a:t>
            </a:r>
            <a:r>
              <a:rPr lang="en-US" altLang="ja-JP" sz="800" dirty="0"/>
              <a:t>ANNUAL REPORT 2016-17</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7748338" y="5952337"/>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1328105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a:t>
            </a:r>
            <a:r>
              <a:rPr lang="ja-JP" altLang="en-US" noProof="1"/>
              <a:t>（</a:t>
            </a:r>
            <a:r>
              <a:rPr lang="en-US" altLang="ja-JP" noProof="1"/>
              <a:t>1/3</a:t>
            </a:r>
            <a:r>
              <a:rPr lang="ja-JP" altLang="en-US" noProof="1"/>
              <a:t>）</a:t>
            </a:r>
            <a:endParaRPr lang="ja-JP" altLang="en-US" dirty="0">
              <a:latin typeface="HGP創英角ｺﾞｼｯｸUB" panose="020B0900000000000000" pitchFamily="50" charset="-128"/>
            </a:endParaRPr>
          </a:p>
        </p:txBody>
      </p:sp>
      <p:sp>
        <p:nvSpPr>
          <p:cNvPr id="7" name="テキスト プレースホルダー 1"/>
          <p:cNvSpPr txBox="1">
            <a:spLocks/>
          </p:cNvSpPr>
          <p:nvPr/>
        </p:nvSpPr>
        <p:spPr>
          <a:xfrm>
            <a:off x="199710" y="1124744"/>
            <a:ext cx="9505950" cy="71821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t>National Medical Devices Policy 2023</a:t>
            </a:r>
            <a:r>
              <a:rPr lang="en-US" altLang="ja-JP" sz="1400" noProof="1">
                <a:latin typeface="ＭＳ Ｐゴシック" panose="020B0600070205080204" pitchFamily="50" charset="-128"/>
              </a:rPr>
              <a:t>は、</a:t>
            </a:r>
            <a:r>
              <a:rPr lang="ja-JP" altLang="en-US" sz="1400" noProof="1">
                <a:latin typeface="ＭＳ Ｐゴシック" panose="020B0600070205080204" pitchFamily="50" charset="-128"/>
              </a:rPr>
              <a:t>インドにおける</a:t>
            </a:r>
            <a:r>
              <a:rPr lang="en-US" altLang="ja-JP" sz="1400" noProof="1">
                <a:latin typeface="ＭＳ Ｐゴシック" panose="020B0600070205080204" pitchFamily="50" charset="-128"/>
              </a:rPr>
              <a:t>需要</a:t>
            </a:r>
            <a:r>
              <a:rPr lang="ja-JP" altLang="en-US" sz="1400" noProof="1">
                <a:latin typeface="ＭＳ Ｐゴシック" panose="020B0600070205080204" pitchFamily="50" charset="-128"/>
              </a:rPr>
              <a:t>の向上に伴い、医療機器の現地生産を</a:t>
            </a:r>
            <a:r>
              <a:rPr lang="en-US" altLang="ja-JP" sz="1400" noProof="1">
                <a:latin typeface="ＭＳ Ｐゴシック" panose="020B0600070205080204" pitchFamily="50" charset="-128"/>
              </a:rPr>
              <a:t>最大化することを目的として</a:t>
            </a:r>
            <a:r>
              <a:rPr lang="ja-JP" altLang="en-US" sz="1400" noProof="1">
                <a:latin typeface="ＭＳ Ｐゴシック" panose="020B0600070205080204" pitchFamily="50" charset="-128"/>
              </a:rPr>
              <a:t>おり、</a:t>
            </a:r>
            <a:r>
              <a:rPr lang="en-US" altLang="ja-JP" sz="1400" noProof="1">
                <a:latin typeface="ＭＳ Ｐゴシック" panose="020B0600070205080204" pitchFamily="50" charset="-128"/>
              </a:rPr>
              <a:t>政府は</a:t>
            </a:r>
            <a:r>
              <a:rPr lang="ja-JP" altLang="en-US" sz="1400" noProof="1">
                <a:latin typeface="ＭＳ Ｐゴシック" panose="020B0600070205080204" pitchFamily="50" charset="-128"/>
              </a:rPr>
              <a:t>様々な</a:t>
            </a:r>
            <a:r>
              <a:rPr lang="en-US" altLang="ja-JP" sz="1400" noProof="1">
                <a:latin typeface="ＭＳ Ｐゴシック" panose="020B0600070205080204" pitchFamily="50" charset="-128"/>
              </a:rPr>
              <a:t>州で</a:t>
            </a:r>
            <a:r>
              <a:rPr lang="ja-JP" altLang="en-US" sz="1400" noProof="1">
                <a:latin typeface="ＭＳ Ｐゴシック" panose="020B0600070205080204" pitchFamily="50" charset="-128"/>
              </a:rPr>
              <a:t>メディカル・デバイス・</a:t>
            </a:r>
            <a:r>
              <a:rPr lang="en-US" altLang="ja-JP" sz="1400" noProof="1">
                <a:latin typeface="ＭＳ Ｐゴシック" panose="020B0600070205080204" pitchFamily="50" charset="-128"/>
              </a:rPr>
              <a:t>パーク</a:t>
            </a:r>
            <a:r>
              <a:rPr lang="ja-JP" altLang="en-US" sz="1400" noProof="1">
                <a:latin typeface="ＭＳ Ｐゴシック" panose="020B0600070205080204" pitchFamily="50" charset="-128"/>
              </a:rPr>
              <a:t>の</a:t>
            </a:r>
            <a:r>
              <a:rPr lang="en-US" altLang="ja-JP" sz="1400" noProof="1">
                <a:latin typeface="ＭＳ Ｐゴシック" panose="020B0600070205080204" pitchFamily="50" charset="-128"/>
              </a:rPr>
              <a:t>開発</a:t>
            </a:r>
            <a:r>
              <a:rPr lang="ja-JP" altLang="en-US" sz="1400" noProof="1">
                <a:latin typeface="ＭＳ Ｐゴシック" panose="020B0600070205080204" pitchFamily="50" charset="-128"/>
              </a:rPr>
              <a:t>において、</a:t>
            </a:r>
            <a:r>
              <a:rPr lang="en-US" altLang="ja-JP" sz="1400" noProof="1">
                <a:latin typeface="ＭＳ Ｐゴシック" panose="020B0600070205080204" pitchFamily="50" charset="-128"/>
              </a:rPr>
              <a:t>生産連動型インセンティブ制度を</a:t>
            </a:r>
            <a:r>
              <a:rPr lang="ja-JP" altLang="en-US" sz="1400" noProof="1">
                <a:latin typeface="ＭＳ Ｐゴシック" panose="020B0600070205080204" pitchFamily="50" charset="-128"/>
              </a:rPr>
              <a:t>導入</a:t>
            </a:r>
            <a:r>
              <a:rPr lang="en-US" altLang="ja-JP" sz="1400" noProof="1">
                <a:latin typeface="ＭＳ Ｐゴシック" panose="020B0600070205080204" pitchFamily="50" charset="-128"/>
              </a:rPr>
              <a:t>した</a:t>
            </a:r>
          </a:p>
          <a:p>
            <a:endParaRPr lang="en-US" altLang="ja-JP" dirty="0">
              <a:latin typeface="ＭＳ Ｐゴシック" panose="020B0600070205080204" pitchFamily="50" charset="-128"/>
            </a:endParaRPr>
          </a:p>
        </p:txBody>
      </p:sp>
      <p:sp>
        <p:nvSpPr>
          <p:cNvPr id="66" name="テキスト ボックス 65"/>
          <p:cNvSpPr txBox="1"/>
          <p:nvPr/>
        </p:nvSpPr>
        <p:spPr>
          <a:xfrm>
            <a:off x="415397" y="6611288"/>
            <a:ext cx="9001603" cy="18003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（出所）インド政府「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Cabinet approves the Policy for the Medical Devices Sector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」、デロイト「</a:t>
            </a:r>
            <a:r>
              <a:rPr lang="en-US" altLang="ja-JP" sz="800" dirty="0">
                <a:latin typeface="ＭＳ Ｐゴシック" panose="020B0600070205080204" pitchFamily="50" charset="-128"/>
                <a:ea typeface="ＭＳ Ｐゴシック" panose="020B0600070205080204" pitchFamily="50" charset="-128"/>
              </a:rPr>
              <a:t> Medical Devices Making in India - A Leap for Indian Healthcare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tribune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india2023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日記事</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 name="Picture 17">
            <a:extLst>
              <a:ext uri="{FF2B5EF4-FFF2-40B4-BE49-F238E27FC236}">
                <a16:creationId xmlns:a16="http://schemas.microsoft.com/office/drawing/2014/main" id="{4CA22488-00F7-A3EF-82B2-D3CDE77837AB}"/>
              </a:ext>
            </a:extLst>
          </p:cNvPr>
          <p:cNvPicPr>
            <a:picLocks noChangeAspect="1"/>
          </p:cNvPicPr>
          <p:nvPr/>
        </p:nvPicPr>
        <p:blipFill rotWithShape="1">
          <a:blip r:embed="rId6"/>
          <a:srcRect l="7771" r="3348"/>
          <a:stretch/>
        </p:blipFill>
        <p:spPr>
          <a:xfrm>
            <a:off x="415925" y="1846810"/>
            <a:ext cx="4608513" cy="4750840"/>
          </a:xfrm>
          <a:prstGeom prst="rect">
            <a:avLst/>
          </a:prstGeom>
          <a:ln>
            <a:solidFill>
              <a:schemeClr val="tx1"/>
            </a:solidFill>
          </a:ln>
          <a:effectLst>
            <a:outerShdw blurRad="50800" dist="38100" dir="2700000" algn="tl" rotWithShape="0">
              <a:prstClr val="black">
                <a:alpha val="40000"/>
              </a:prstClr>
            </a:outerShdw>
          </a:effectLst>
        </p:spPr>
      </p:pic>
      <p:sp>
        <p:nvSpPr>
          <p:cNvPr id="8" name="TextBox 19">
            <a:extLst>
              <a:ext uri="{FF2B5EF4-FFF2-40B4-BE49-F238E27FC236}">
                <a16:creationId xmlns:a16="http://schemas.microsoft.com/office/drawing/2014/main" id="{5E2D0125-2FD4-B1B9-8ADC-794869BA8DF6}"/>
              </a:ext>
            </a:extLst>
          </p:cNvPr>
          <p:cNvSpPr txBox="1"/>
          <p:nvPr/>
        </p:nvSpPr>
        <p:spPr bwMode="gray">
          <a:xfrm>
            <a:off x="5147475" y="1837895"/>
            <a:ext cx="4342600" cy="4842351"/>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800"/>
              </a:spcBef>
              <a:spcAft>
                <a:spcPts val="0"/>
              </a:spcAft>
              <a:buClrTx/>
              <a:buSzPct val="100000"/>
              <a:buFont typeface="Arial" panose="020B0604020202020204" pitchFamily="34" charset="0"/>
              <a:buChar char="•"/>
              <a:tabLst/>
            </a:pP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2023年、</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政府は国内製造業を促進し、</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業界</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が今後5年間で現在の110億米ドルから500億米ドルに成長し、輸入</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の依存度</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を</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低下させるために、</a:t>
            </a:r>
            <a:r>
              <a:rPr lang="en-US" altLang="ja-JP" sz="1200" noProof="1">
                <a:latin typeface="ＭＳ Ｐゴシック" panose="020B0600070205080204" pitchFamily="50" charset="-128"/>
                <a:ea typeface="ＭＳ Ｐゴシック" panose="020B0600070205080204" pitchFamily="50" charset="-128"/>
              </a:rPr>
              <a:t> </a:t>
            </a:r>
            <a:r>
              <a:rPr lang="en-US" altLang="ja-JP" sz="1200" noProof="1">
                <a:latin typeface="Arial 本文"/>
                <a:ea typeface="ＭＳ Ｐゴシック" panose="020B0600070205080204" pitchFamily="50" charset="-128"/>
                <a:cs typeface="Arial" panose="020B0604020202020204" pitchFamily="34" charset="0"/>
              </a:rPr>
              <a:t>National Medical Devices Policy </a:t>
            </a: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2023</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を承認した</a:t>
            </a:r>
          </a:p>
          <a:p>
            <a:pPr marL="601218" lvl="1" indent="-171450" algn="just" defTabSz="990564" fontAlgn="auto">
              <a:spcBef>
                <a:spcPts val="800"/>
              </a:spcBef>
              <a:spcAft>
                <a:spcPts val="0"/>
              </a:spcAft>
              <a:buSzPct val="100000"/>
              <a:buFont typeface="Wingdings" panose="05000000000000000000" pitchFamily="2" charset="2"/>
              <a:buChar char="Ø"/>
            </a:pPr>
            <a:r>
              <a:rPr kumimoji="1" lang="en-US" altLang="ja-JP" sz="1200" b="1" noProof="1">
                <a:solidFill>
                  <a:prstClr val="black"/>
                </a:solidFill>
                <a:latin typeface="ＭＳ Ｐゴシック" panose="020B0600070205080204" pitchFamily="50" charset="-128"/>
                <a:ea typeface="ＭＳ Ｐゴシック" panose="020B0600070205080204" pitchFamily="50" charset="-128"/>
                <a:cs typeface="+mn-cs"/>
              </a:rPr>
              <a:t>目的:</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患者中心のアプローチで成長を加速し、</a:t>
            </a:r>
            <a:r>
              <a:rPr kumimoji="1" lang="ja-JP" altLang="en-US"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今後 </a:t>
            </a:r>
            <a:r>
              <a:rPr kumimoji="1" lang="en-US" altLang="ja-JP"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 </a:t>
            </a:r>
            <a:r>
              <a:rPr kumimoji="1" lang="ja-JP" altLang="en-US"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年間で拡大する世界市場で</a:t>
            </a:r>
            <a:r>
              <a:rPr kumimoji="1" lang="en-US" altLang="ja-JP"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 </a:t>
            </a:r>
            <a:r>
              <a:rPr kumimoji="1" lang="ja-JP" altLang="en-US"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 </a:t>
            </a:r>
            <a:r>
              <a:rPr kumimoji="1" lang="ja-JP" altLang="en-US"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のシェアを達成</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することで、医療機器の製造とイノベーションの世界的リーダーとして浮上すること</a:t>
            </a:r>
            <a:endPar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01218" lvl="1" indent="-171450" algn="just"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この政策で</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以下の</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6つの戦略</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計画されている</a:t>
            </a:r>
          </a:p>
          <a:p>
            <a:pPr marL="1088136" lvl="2" indent="-228600" algn="just"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規制の合理化</a:t>
            </a:r>
          </a:p>
          <a:p>
            <a:pPr marL="1088136" lvl="2" indent="-228600" algn="just"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インフラの有効化</a:t>
            </a:r>
            <a:endParaRPr kumimoji="1" lang="en-US" altLang="ja-JP" sz="1200" b="1" noProof="1">
              <a:solidFill>
                <a:prstClr val="black"/>
              </a:solidFill>
              <a:latin typeface="ＭＳ Ｐゴシック" panose="020B0600070205080204" pitchFamily="50" charset="-128"/>
              <a:ea typeface="ＭＳ Ｐゴシック" panose="020B0600070205080204" pitchFamily="50" charset="-128"/>
              <a:cs typeface="+mn-cs"/>
            </a:endParaRPr>
          </a:p>
          <a:p>
            <a:pPr marL="1088136" lvl="2" indent="-228600" algn="just"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研究開発・イノベーションの推進</a:t>
            </a:r>
            <a:endParaRPr kumimoji="1" lang="en-US" altLang="ja-JP" sz="1200" b="1" noProof="1">
              <a:solidFill>
                <a:prstClr val="black"/>
              </a:solidFill>
              <a:latin typeface="ＭＳ Ｐゴシック" panose="020B0600070205080204" pitchFamily="50" charset="-128"/>
              <a:ea typeface="ＭＳ Ｐゴシック" panose="020B0600070205080204" pitchFamily="50" charset="-128"/>
              <a:cs typeface="+mn-cs"/>
            </a:endParaRPr>
          </a:p>
          <a:p>
            <a:pPr marL="1088136" lvl="2" indent="-228600" algn="just"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同分野への投資誘致</a:t>
            </a:r>
            <a:endParaRPr kumimoji="1" lang="en-US" altLang="ja-JP" sz="1200" b="1" noProof="1">
              <a:solidFill>
                <a:prstClr val="black"/>
              </a:solidFill>
              <a:latin typeface="ＭＳ Ｐゴシック" panose="020B0600070205080204" pitchFamily="50" charset="-128"/>
              <a:ea typeface="ＭＳ Ｐゴシック" panose="020B0600070205080204" pitchFamily="50" charset="-128"/>
              <a:cs typeface="+mn-cs"/>
            </a:endParaRPr>
          </a:p>
          <a:p>
            <a:pPr marL="1088136" lvl="2" indent="-228600" algn="just"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人材育成</a:t>
            </a:r>
            <a:endParaRPr kumimoji="1" lang="en-US" altLang="ja-JP" sz="1200" b="1" noProof="1">
              <a:solidFill>
                <a:prstClr val="black"/>
              </a:solidFill>
              <a:latin typeface="ＭＳ Ｐゴシック" panose="020B0600070205080204" pitchFamily="50" charset="-128"/>
              <a:ea typeface="ＭＳ Ｐゴシック" panose="020B0600070205080204" pitchFamily="50" charset="-128"/>
              <a:cs typeface="+mn-cs"/>
            </a:endParaRPr>
          </a:p>
          <a:p>
            <a:pPr marL="1088136" lvl="2" indent="-228600" algn="just"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ブランドの位置付けと認知度の向上</a:t>
            </a:r>
          </a:p>
          <a:p>
            <a:pPr marL="601218" lvl="1" indent="-171450" algn="just"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生産関連インセンティブ制度:</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政府は、医療機器に対する生産関連インセンティブ (PLI) 制度を実施しており、</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Himachal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州に4つの医療機器パークを設置するための支援を拡大している</a:t>
            </a:r>
          </a:p>
          <a:p>
            <a:pPr marL="601218" lvl="1" indent="-171450" algn="just"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予算:</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医療機器のPLIスキームの下で、これまでに合計26件のプロジェクトが承認され、120億6000</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インドルピ</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ー</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の投資が確約され、そのうちこれまでに71億4000万</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インドルピー</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の投資が達成された</a:t>
            </a:r>
          </a:p>
        </p:txBody>
      </p:sp>
      <p:sp>
        <p:nvSpPr>
          <p:cNvPr id="14" name="Rectangle 1">
            <a:extLst>
              <a:ext uri="{FF2B5EF4-FFF2-40B4-BE49-F238E27FC236}">
                <a16:creationId xmlns:a16="http://schemas.microsoft.com/office/drawing/2014/main" id="{56833347-D0CD-2B56-35F6-4C7A6713C73E}"/>
              </a:ext>
            </a:extLst>
          </p:cNvPr>
          <p:cNvSpPr/>
          <p:nvPr/>
        </p:nvSpPr>
        <p:spPr>
          <a:xfrm>
            <a:off x="954527" y="1599630"/>
            <a:ext cx="3595255" cy="209848"/>
          </a:xfrm>
          <a:prstGeom prst="rect">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sz="1100" b="1" noProof="1">
                <a:solidFill>
                  <a:schemeClr val="tx1"/>
                </a:solidFill>
                <a:latin typeface="HGP創英角ｺﾞｼｯｸUB" panose="020B0900000000000000" pitchFamily="50" charset="-128"/>
                <a:ea typeface="HGP創英角ｺﾞｼｯｸUB" panose="020B0900000000000000" pitchFamily="50" charset="-128"/>
              </a:rPr>
              <a:t>インドの製造部門</a:t>
            </a:r>
          </a:p>
        </p:txBody>
      </p:sp>
      <p:sp>
        <p:nvSpPr>
          <p:cNvPr id="10" name="タイトル 4">
            <a:extLst>
              <a:ext uri="{FF2B5EF4-FFF2-40B4-BE49-F238E27FC236}">
                <a16:creationId xmlns:a16="http://schemas.microsoft.com/office/drawing/2014/main" id="{CE543D5F-531E-A0BF-FC5B-FB8ED630564B}"/>
              </a:ext>
            </a:extLst>
          </p:cNvPr>
          <p:cNvSpPr txBox="1">
            <a:spLocks/>
          </p:cNvSpPr>
          <p:nvPr/>
        </p:nvSpPr>
        <p:spPr>
          <a:xfrm>
            <a:off x="200471" y="240823"/>
            <a:ext cx="9505055" cy="307777"/>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baseline="0">
                <a:solidFill>
                  <a:schemeClr val="tx1"/>
                </a:solidFill>
                <a:latin typeface="Arial Black" panose="020B0A04020102020204" pitchFamily="34" charset="0"/>
                <a:ea typeface="HGP創英角ｺﾞｼｯｸUB" panose="020B0900000000000000" pitchFamily="50" charset="-128"/>
                <a:cs typeface="+mj-cs"/>
              </a:defRPr>
            </a:lvl1pPr>
          </a:lstStyle>
          <a:p>
            <a:r>
              <a:rPr lang="ja-JP" altLang="en-US"/>
              <a:t>インド／医療関連／制度</a:t>
            </a:r>
            <a:endParaRPr lang="ja-JP" altLang="en-US" dirty="0"/>
          </a:p>
        </p:txBody>
      </p:sp>
    </p:spTree>
    <p:extLst>
      <p:ext uri="{BB962C8B-B14F-4D97-AF65-F5344CB8AC3E}">
        <p14:creationId xmlns:p14="http://schemas.microsoft.com/office/powerpoint/2010/main" val="2239248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プレースホルダー 1"/>
          <p:cNvSpPr txBox="1">
            <a:spLocks/>
          </p:cNvSpPr>
          <p:nvPr/>
        </p:nvSpPr>
        <p:spPr>
          <a:xfrm>
            <a:off x="199710" y="1053000"/>
            <a:ext cx="9290365" cy="69063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医療関連促進制度に関して、「</a:t>
            </a:r>
            <a:r>
              <a:rPr lang="ja-JP" altLang="en-US" sz="1400" noProof="1">
                <a:latin typeface="+mn-ea"/>
              </a:rPr>
              <a:t>メディカル・デバイス・</a:t>
            </a:r>
            <a:r>
              <a:rPr lang="en-US" altLang="ja-JP" sz="1400" noProof="1">
                <a:latin typeface="+mn-ea"/>
              </a:rPr>
              <a:t>パーク</a:t>
            </a:r>
            <a:r>
              <a:rPr lang="ja-JP" altLang="en-US" dirty="0"/>
              <a:t>」に加え、サブスキームの「共用施設センターへの医療機器産業支援」、「バルク・ドラッグ・パーク」など国家による産業振興政策がある。これらの施策に対して、複数の州候補から選ばれた州が補助金などを受けている</a:t>
            </a:r>
            <a:endParaRPr lang="en-US" altLang="ja-JP" dirty="0"/>
          </a:p>
        </p:txBody>
      </p:sp>
      <p:sp>
        <p:nvSpPr>
          <p:cNvPr id="66" name="テキスト ボックス 65"/>
          <p:cNvSpPr txBox="1"/>
          <p:nvPr/>
        </p:nvSpPr>
        <p:spPr>
          <a:xfrm>
            <a:off x="415925" y="6605691"/>
            <a:ext cx="4887543" cy="165977"/>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JICA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「インド電子機器・医療機器・医薬品製造に関するインセンティブ制度 」、インド化学肥料省</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BE5E6DA2-54D0-25D4-0F7F-FFA8DCD8CDEB}"/>
              </a:ext>
            </a:extLst>
          </p:cNvPr>
          <p:cNvSpPr txBox="1"/>
          <p:nvPr/>
        </p:nvSpPr>
        <p:spPr bwMode="gray">
          <a:xfrm>
            <a:off x="6430570" y="4719639"/>
            <a:ext cx="2986430" cy="1846659"/>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制度概要</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国内製造能力の向上、医療クラスターの質の向上に役立つ共通インフラ施設の創設に資金援助することで、既存及び新規の医療機器クラスターの強化</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rPr>
              <a:t>MDR</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ライセンスニーズ対応のための医療機器検査機関設立や強化</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磁器コイル試験などを行う</a:t>
            </a:r>
            <a:r>
              <a:rPr kumimoji="1" lang="en-US" altLang="ja-JP" sz="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州の</a:t>
            </a:r>
            <a:r>
              <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rPr>
              <a:t>AMTZ</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株式会社に</a:t>
            </a:r>
            <a:r>
              <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rPr>
              <a:t>250</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億ルピーの無償資金協力が提供された</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p:txBody>
      </p:sp>
      <p:sp>
        <p:nvSpPr>
          <p:cNvPr id="37" name="四角形: 角を丸くする 36">
            <a:extLst>
              <a:ext uri="{FF2B5EF4-FFF2-40B4-BE49-F238E27FC236}">
                <a16:creationId xmlns:a16="http://schemas.microsoft.com/office/drawing/2014/main" id="{2D3FD04A-4830-3060-004C-4BFF070D5D92}"/>
              </a:ext>
            </a:extLst>
          </p:cNvPr>
          <p:cNvSpPr/>
          <p:nvPr/>
        </p:nvSpPr>
        <p:spPr>
          <a:xfrm>
            <a:off x="6466754" y="4363367"/>
            <a:ext cx="2951321" cy="304800"/>
          </a:xfrm>
          <a:prstGeom prst="roundRect">
            <a:avLst/>
          </a:prstGeom>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44" name="テキスト ボックス 43">
            <a:extLst>
              <a:ext uri="{FF2B5EF4-FFF2-40B4-BE49-F238E27FC236}">
                <a16:creationId xmlns:a16="http://schemas.microsoft.com/office/drawing/2014/main" id="{6B1E4ED7-89E9-508F-87E2-E236DD533265}"/>
              </a:ext>
            </a:extLst>
          </p:cNvPr>
          <p:cNvSpPr txBox="1"/>
          <p:nvPr/>
        </p:nvSpPr>
        <p:spPr bwMode="gray">
          <a:xfrm>
            <a:off x="6430569" y="2701930"/>
            <a:ext cx="3058431" cy="1292662"/>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制度概要</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資本集約的な医療機器産業において、医療機器製造のエコシステムを創設し、製造コストを低下させるコモン・ファシリティー・センターの整備</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上記</a:t>
            </a:r>
            <a:r>
              <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rPr>
              <a:t>4</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州に対して上限</a:t>
            </a:r>
            <a:r>
              <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rPr>
              <a:t>10</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億ルピーの補助金を付与</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p:txBody>
      </p:sp>
      <p:sp>
        <p:nvSpPr>
          <p:cNvPr id="55" name="テキスト ボックス 54">
            <a:extLst>
              <a:ext uri="{FF2B5EF4-FFF2-40B4-BE49-F238E27FC236}">
                <a16:creationId xmlns:a16="http://schemas.microsoft.com/office/drawing/2014/main" id="{5760B15C-D0E3-A2C8-E0DA-8FC85B6F021D}"/>
              </a:ext>
            </a:extLst>
          </p:cNvPr>
          <p:cNvSpPr txBox="1"/>
          <p:nvPr/>
        </p:nvSpPr>
        <p:spPr bwMode="gray">
          <a:xfrm>
            <a:off x="3637885" y="5132744"/>
            <a:ext cx="2513060" cy="1292662"/>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制度概要</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原薬製造に関わる共通インフラ施設を集約し、エコシステムを構築、製造コストを削減することで、国内での原薬製造を促進する</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上記</a:t>
            </a:r>
            <a:r>
              <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rPr>
              <a:t>3</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州に対して上限</a:t>
            </a:r>
            <a:r>
              <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rPr>
              <a:t>100</a:t>
            </a:r>
            <a:r>
              <a:rPr kumimoji="1" lang="ja-JP" altLang="en-US" sz="1200" dirty="0">
                <a:solidFill>
                  <a:prstClr val="black"/>
                </a:solidFill>
                <a:latin typeface="ＭＳ Ｐゴシック" panose="020B0600070205080204" pitchFamily="50" charset="-128"/>
                <a:ea typeface="ＭＳ Ｐゴシック" panose="020B0600070205080204" pitchFamily="50" charset="-128"/>
                <a:cs typeface="+mn-cs"/>
              </a:rPr>
              <a:t>億ルピーの補助金を付与</a:t>
            </a:r>
            <a:endParaRPr kumimoji="1" lang="en-US" altLang="ja-JP" sz="1200" dirty="0">
              <a:solidFill>
                <a:prstClr val="black"/>
              </a:solidFill>
              <a:latin typeface="ＭＳ Ｐゴシック" panose="020B0600070205080204" pitchFamily="50" charset="-128"/>
              <a:ea typeface="ＭＳ Ｐゴシック" panose="020B0600070205080204" pitchFamily="50" charset="-128"/>
              <a:cs typeface="+mn-cs"/>
            </a:endParaRPr>
          </a:p>
        </p:txBody>
      </p:sp>
      <p:sp>
        <p:nvSpPr>
          <p:cNvPr id="61" name="四角形: 角を丸くする 60">
            <a:extLst>
              <a:ext uri="{FF2B5EF4-FFF2-40B4-BE49-F238E27FC236}">
                <a16:creationId xmlns:a16="http://schemas.microsoft.com/office/drawing/2014/main" id="{D921F04F-100C-8891-2150-B531F1FC9249}"/>
              </a:ext>
            </a:extLst>
          </p:cNvPr>
          <p:cNvSpPr/>
          <p:nvPr/>
        </p:nvSpPr>
        <p:spPr>
          <a:xfrm>
            <a:off x="3617757" y="4746011"/>
            <a:ext cx="1454752"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4" name="四角形: 角を丸くする 63">
            <a:extLst>
              <a:ext uri="{FF2B5EF4-FFF2-40B4-BE49-F238E27FC236}">
                <a16:creationId xmlns:a16="http://schemas.microsoft.com/office/drawing/2014/main" id="{6E7FC332-F669-1415-BE47-026B12141D45}"/>
              </a:ext>
            </a:extLst>
          </p:cNvPr>
          <p:cNvSpPr/>
          <p:nvPr/>
        </p:nvSpPr>
        <p:spPr>
          <a:xfrm>
            <a:off x="3617757" y="4379212"/>
            <a:ext cx="2432778"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5" name="四角形: 角を丸くする 64">
            <a:extLst>
              <a:ext uri="{FF2B5EF4-FFF2-40B4-BE49-F238E27FC236}">
                <a16:creationId xmlns:a16="http://schemas.microsoft.com/office/drawing/2014/main" id="{A528DD04-B639-6BFB-24C0-A8901D9797C5}"/>
              </a:ext>
            </a:extLst>
          </p:cNvPr>
          <p:cNvSpPr/>
          <p:nvPr/>
        </p:nvSpPr>
        <p:spPr>
          <a:xfrm>
            <a:off x="5128433" y="4734433"/>
            <a:ext cx="922101"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Gujarat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7" name="四角形: 角を丸くする 66">
            <a:extLst>
              <a:ext uri="{FF2B5EF4-FFF2-40B4-BE49-F238E27FC236}">
                <a16:creationId xmlns:a16="http://schemas.microsoft.com/office/drawing/2014/main" id="{E3C9D8B8-CB06-580D-BC4D-DB02F18643B3}"/>
              </a:ext>
            </a:extLst>
          </p:cNvPr>
          <p:cNvSpPr/>
          <p:nvPr/>
        </p:nvSpPr>
        <p:spPr>
          <a:xfrm>
            <a:off x="6321000" y="2014958"/>
            <a:ext cx="1620658"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8" name="Freeform: Shape 211">
            <a:extLst>
              <a:ext uri="{FF2B5EF4-FFF2-40B4-BE49-F238E27FC236}">
                <a16:creationId xmlns:a16="http://schemas.microsoft.com/office/drawing/2014/main" id="{47EDCD63-9A98-EED9-F4B3-349A6F693C90}"/>
              </a:ext>
            </a:extLst>
          </p:cNvPr>
          <p:cNvSpPr/>
          <p:nvPr/>
        </p:nvSpPr>
        <p:spPr>
          <a:xfrm>
            <a:off x="1065000" y="1916271"/>
            <a:ext cx="3816000" cy="3542032"/>
          </a:xfrm>
          <a:custGeom>
            <a:avLst/>
            <a:gdLst>
              <a:gd name="connsiteX0" fmla="*/ 1424178 w 1664874"/>
              <a:gd name="connsiteY0" fmla="*/ 693515 h 1493329"/>
              <a:gd name="connsiteX1" fmla="*/ 1428083 w 1664874"/>
              <a:gd name="connsiteY1" fmla="*/ 679799 h 1493329"/>
              <a:gd name="connsiteX2" fmla="*/ 1438751 w 1664874"/>
              <a:gd name="connsiteY2" fmla="*/ 672084 h 1493329"/>
              <a:gd name="connsiteX3" fmla="*/ 1429226 w 1664874"/>
              <a:gd name="connsiteY3" fmla="*/ 656558 h 1493329"/>
              <a:gd name="connsiteX4" fmla="*/ 1433131 w 1664874"/>
              <a:gd name="connsiteY4" fmla="*/ 626173 h 1493329"/>
              <a:gd name="connsiteX5" fmla="*/ 1444371 w 1664874"/>
              <a:gd name="connsiteY5" fmla="*/ 629793 h 1493329"/>
              <a:gd name="connsiteX6" fmla="*/ 1447229 w 1664874"/>
              <a:gd name="connsiteY6" fmla="*/ 586359 h 1493329"/>
              <a:gd name="connsiteX7" fmla="*/ 1439894 w 1664874"/>
              <a:gd name="connsiteY7" fmla="*/ 569690 h 1493329"/>
              <a:gd name="connsiteX8" fmla="*/ 1446657 w 1664874"/>
              <a:gd name="connsiteY8" fmla="*/ 561880 h 1493329"/>
              <a:gd name="connsiteX9" fmla="*/ 1457325 w 1664874"/>
              <a:gd name="connsiteY9" fmla="*/ 571405 h 1493329"/>
              <a:gd name="connsiteX10" fmla="*/ 1464564 w 1664874"/>
              <a:gd name="connsiteY10" fmla="*/ 567880 h 1493329"/>
              <a:gd name="connsiteX11" fmla="*/ 1492091 w 1664874"/>
              <a:gd name="connsiteY11" fmla="*/ 578548 h 1493329"/>
              <a:gd name="connsiteX12" fmla="*/ 1503236 w 1664874"/>
              <a:gd name="connsiteY12" fmla="*/ 539305 h 1493329"/>
              <a:gd name="connsiteX13" fmla="*/ 1528000 w 1664874"/>
              <a:gd name="connsiteY13" fmla="*/ 503015 h 1493329"/>
              <a:gd name="connsiteX14" fmla="*/ 1513332 w 1664874"/>
              <a:gd name="connsiteY14" fmla="*/ 497014 h 1493329"/>
              <a:gd name="connsiteX15" fmla="*/ 1515047 w 1664874"/>
              <a:gd name="connsiteY15" fmla="*/ 483965 h 1493329"/>
              <a:gd name="connsiteX16" fmla="*/ 1540859 w 1664874"/>
              <a:gd name="connsiteY16" fmla="*/ 466058 h 1493329"/>
              <a:gd name="connsiteX17" fmla="*/ 1540288 w 1664874"/>
              <a:gd name="connsiteY17" fmla="*/ 453580 h 1493329"/>
              <a:gd name="connsiteX18" fmla="*/ 1550384 w 1664874"/>
              <a:gd name="connsiteY18" fmla="*/ 447008 h 1493329"/>
              <a:gd name="connsiteX19" fmla="*/ 1543145 w 1664874"/>
              <a:gd name="connsiteY19" fmla="*/ 427958 h 1493329"/>
              <a:gd name="connsiteX20" fmla="*/ 1548765 w 1664874"/>
              <a:gd name="connsiteY20" fmla="*/ 409480 h 1493329"/>
              <a:gd name="connsiteX21" fmla="*/ 1581817 w 1664874"/>
              <a:gd name="connsiteY21" fmla="*/ 394621 h 1493329"/>
              <a:gd name="connsiteX22" fmla="*/ 1598676 w 1664874"/>
              <a:gd name="connsiteY22" fmla="*/ 374332 h 1493329"/>
              <a:gd name="connsiteX23" fmla="*/ 1636205 w 1664874"/>
              <a:gd name="connsiteY23" fmla="*/ 363664 h 1493329"/>
              <a:gd name="connsiteX24" fmla="*/ 1645158 w 1664874"/>
              <a:gd name="connsiteY24" fmla="*/ 377952 h 1493329"/>
              <a:gd name="connsiteX25" fmla="*/ 1664875 w 1664874"/>
              <a:gd name="connsiteY25" fmla="*/ 380333 h 1493329"/>
              <a:gd name="connsiteX26" fmla="*/ 1649158 w 1664874"/>
              <a:gd name="connsiteY26" fmla="*/ 352901 h 1493329"/>
              <a:gd name="connsiteX27" fmla="*/ 1658493 w 1664874"/>
              <a:gd name="connsiteY27" fmla="*/ 342138 h 1493329"/>
              <a:gd name="connsiteX28" fmla="*/ 1609439 w 1664874"/>
              <a:gd name="connsiteY28" fmla="*/ 329470 h 1493329"/>
              <a:gd name="connsiteX29" fmla="*/ 1590675 w 1664874"/>
              <a:gd name="connsiteY29" fmla="*/ 315182 h 1493329"/>
              <a:gd name="connsiteX30" fmla="*/ 1558576 w 1664874"/>
              <a:gd name="connsiteY30" fmla="*/ 308038 h 1493329"/>
              <a:gd name="connsiteX31" fmla="*/ 1538383 w 1664874"/>
              <a:gd name="connsiteY31" fmla="*/ 326326 h 1493329"/>
              <a:gd name="connsiteX32" fmla="*/ 1473994 w 1664874"/>
              <a:gd name="connsiteY32" fmla="*/ 354901 h 1493329"/>
              <a:gd name="connsiteX33" fmla="*/ 1465802 w 1664874"/>
              <a:gd name="connsiteY33" fmla="*/ 377095 h 1493329"/>
              <a:gd name="connsiteX34" fmla="*/ 1425416 w 1664874"/>
              <a:gd name="connsiteY34" fmla="*/ 385096 h 1493329"/>
              <a:gd name="connsiteX35" fmla="*/ 1408938 w 1664874"/>
              <a:gd name="connsiteY35" fmla="*/ 373951 h 1493329"/>
              <a:gd name="connsiteX36" fmla="*/ 1396270 w 1664874"/>
              <a:gd name="connsiteY36" fmla="*/ 389001 h 1493329"/>
              <a:gd name="connsiteX37" fmla="*/ 1375886 w 1664874"/>
              <a:gd name="connsiteY37" fmla="*/ 393382 h 1493329"/>
              <a:gd name="connsiteX38" fmla="*/ 1351312 w 1664874"/>
              <a:gd name="connsiteY38" fmla="*/ 398526 h 1493329"/>
              <a:gd name="connsiteX39" fmla="*/ 1293019 w 1664874"/>
              <a:gd name="connsiteY39" fmla="*/ 401764 h 1493329"/>
              <a:gd name="connsiteX40" fmla="*/ 1272826 w 1664874"/>
              <a:gd name="connsiteY40" fmla="*/ 389858 h 1493329"/>
              <a:gd name="connsiteX41" fmla="*/ 1258633 w 1664874"/>
              <a:gd name="connsiteY41" fmla="*/ 403384 h 1493329"/>
              <a:gd name="connsiteX42" fmla="*/ 1240631 w 1664874"/>
              <a:gd name="connsiteY42" fmla="*/ 407289 h 1493329"/>
              <a:gd name="connsiteX43" fmla="*/ 1215199 w 1664874"/>
              <a:gd name="connsiteY43" fmla="*/ 393859 h 1493329"/>
              <a:gd name="connsiteX44" fmla="*/ 1201769 w 1664874"/>
              <a:gd name="connsiteY44" fmla="*/ 399383 h 1493329"/>
              <a:gd name="connsiteX45" fmla="*/ 1178623 w 1664874"/>
              <a:gd name="connsiteY45" fmla="*/ 377095 h 1493329"/>
              <a:gd name="connsiteX46" fmla="*/ 1189006 w 1664874"/>
              <a:gd name="connsiteY46" fmla="*/ 367570 h 1493329"/>
              <a:gd name="connsiteX47" fmla="*/ 1189196 w 1664874"/>
              <a:gd name="connsiteY47" fmla="*/ 366808 h 1493329"/>
              <a:gd name="connsiteX48" fmla="*/ 1179576 w 1664874"/>
              <a:gd name="connsiteY48" fmla="*/ 358902 h 1493329"/>
              <a:gd name="connsiteX49" fmla="*/ 1185577 w 1664874"/>
              <a:gd name="connsiteY49" fmla="*/ 326326 h 1493329"/>
              <a:gd name="connsiteX50" fmla="*/ 1172908 w 1664874"/>
              <a:gd name="connsiteY50" fmla="*/ 318421 h 1493329"/>
              <a:gd name="connsiteX51" fmla="*/ 1145191 w 1664874"/>
              <a:gd name="connsiteY51" fmla="*/ 327088 h 1493329"/>
              <a:gd name="connsiteX52" fmla="*/ 1142905 w 1664874"/>
              <a:gd name="connsiteY52" fmla="*/ 332708 h 1493329"/>
              <a:gd name="connsiteX53" fmla="*/ 1142524 w 1664874"/>
              <a:gd name="connsiteY53" fmla="*/ 332994 h 1493329"/>
              <a:gd name="connsiteX54" fmla="*/ 1142810 w 1664874"/>
              <a:gd name="connsiteY54" fmla="*/ 332994 h 1493329"/>
              <a:gd name="connsiteX55" fmla="*/ 1150430 w 1664874"/>
              <a:gd name="connsiteY55" fmla="*/ 335089 h 1493329"/>
              <a:gd name="connsiteX56" fmla="*/ 1136999 w 1664874"/>
              <a:gd name="connsiteY56" fmla="*/ 378714 h 1493329"/>
              <a:gd name="connsiteX57" fmla="*/ 1148906 w 1664874"/>
              <a:gd name="connsiteY57" fmla="*/ 401764 h 1493329"/>
              <a:gd name="connsiteX58" fmla="*/ 1137666 w 1664874"/>
              <a:gd name="connsiteY58" fmla="*/ 427958 h 1493329"/>
              <a:gd name="connsiteX59" fmla="*/ 1089089 w 1664874"/>
              <a:gd name="connsiteY59" fmla="*/ 424815 h 1493329"/>
              <a:gd name="connsiteX60" fmla="*/ 1082326 w 1664874"/>
              <a:gd name="connsiteY60" fmla="*/ 410528 h 1493329"/>
              <a:gd name="connsiteX61" fmla="*/ 1063657 w 1664874"/>
              <a:gd name="connsiteY61" fmla="*/ 421576 h 1493329"/>
              <a:gd name="connsiteX62" fmla="*/ 1031557 w 1664874"/>
              <a:gd name="connsiteY62" fmla="*/ 407289 h 1493329"/>
              <a:gd name="connsiteX63" fmla="*/ 1015079 w 1664874"/>
              <a:gd name="connsiteY63" fmla="*/ 414433 h 1493329"/>
              <a:gd name="connsiteX64" fmla="*/ 1001554 w 1664874"/>
              <a:gd name="connsiteY64" fmla="*/ 393001 h 1493329"/>
              <a:gd name="connsiteX65" fmla="*/ 983647 w 1664874"/>
              <a:gd name="connsiteY65" fmla="*/ 404146 h 1493329"/>
              <a:gd name="connsiteX66" fmla="*/ 945452 w 1664874"/>
              <a:gd name="connsiteY66" fmla="*/ 385096 h 1493329"/>
              <a:gd name="connsiteX67" fmla="*/ 944023 w 1664874"/>
              <a:gd name="connsiteY67" fmla="*/ 366046 h 1493329"/>
              <a:gd name="connsiteX68" fmla="*/ 912590 w 1664874"/>
              <a:gd name="connsiteY68" fmla="*/ 353282 h 1493329"/>
              <a:gd name="connsiteX69" fmla="*/ 868489 w 1664874"/>
              <a:gd name="connsiteY69" fmla="*/ 364426 h 1493329"/>
              <a:gd name="connsiteX70" fmla="*/ 837057 w 1664874"/>
              <a:gd name="connsiteY70" fmla="*/ 354901 h 1493329"/>
              <a:gd name="connsiteX71" fmla="*/ 831056 w 1664874"/>
              <a:gd name="connsiteY71" fmla="*/ 341376 h 1493329"/>
              <a:gd name="connsiteX72" fmla="*/ 810863 w 1664874"/>
              <a:gd name="connsiteY72" fmla="*/ 342233 h 1493329"/>
              <a:gd name="connsiteX73" fmla="*/ 796671 w 1664874"/>
              <a:gd name="connsiteY73" fmla="*/ 327946 h 1493329"/>
              <a:gd name="connsiteX74" fmla="*/ 783146 w 1664874"/>
              <a:gd name="connsiteY74" fmla="*/ 334232 h 1493329"/>
              <a:gd name="connsiteX75" fmla="*/ 714375 w 1664874"/>
              <a:gd name="connsiteY75" fmla="*/ 284226 h 1493329"/>
              <a:gd name="connsiteX76" fmla="*/ 706183 w 1664874"/>
              <a:gd name="connsiteY76" fmla="*/ 292132 h 1493329"/>
              <a:gd name="connsiteX77" fmla="*/ 678466 w 1664874"/>
              <a:gd name="connsiteY77" fmla="*/ 270796 h 1493329"/>
              <a:gd name="connsiteX78" fmla="*/ 695706 w 1664874"/>
              <a:gd name="connsiteY78" fmla="*/ 255651 h 1493329"/>
              <a:gd name="connsiteX79" fmla="*/ 687419 w 1664874"/>
              <a:gd name="connsiteY79" fmla="*/ 241363 h 1493329"/>
              <a:gd name="connsiteX80" fmla="*/ 701707 w 1664874"/>
              <a:gd name="connsiteY80" fmla="*/ 234220 h 1493329"/>
              <a:gd name="connsiteX81" fmla="*/ 699421 w 1664874"/>
              <a:gd name="connsiteY81" fmla="*/ 217551 h 1493329"/>
              <a:gd name="connsiteX82" fmla="*/ 733044 w 1664874"/>
              <a:gd name="connsiteY82" fmla="*/ 188976 h 1493329"/>
              <a:gd name="connsiteX83" fmla="*/ 688181 w 1664874"/>
              <a:gd name="connsiteY83" fmla="*/ 167640 h 1493329"/>
              <a:gd name="connsiteX84" fmla="*/ 691134 w 1664874"/>
              <a:gd name="connsiteY84" fmla="*/ 154114 h 1493329"/>
              <a:gd name="connsiteX85" fmla="*/ 669512 w 1664874"/>
              <a:gd name="connsiteY85" fmla="*/ 136303 h 1493329"/>
              <a:gd name="connsiteX86" fmla="*/ 653034 w 1664874"/>
              <a:gd name="connsiteY86" fmla="*/ 144780 h 1493329"/>
              <a:gd name="connsiteX87" fmla="*/ 623888 w 1664874"/>
              <a:gd name="connsiteY87" fmla="*/ 107537 h 1493329"/>
              <a:gd name="connsiteX88" fmla="*/ 606647 w 1664874"/>
              <a:gd name="connsiteY88" fmla="*/ 119348 h 1493329"/>
              <a:gd name="connsiteX89" fmla="*/ 605885 w 1664874"/>
              <a:gd name="connsiteY89" fmla="*/ 77057 h 1493329"/>
              <a:gd name="connsiteX90" fmla="*/ 591693 w 1664874"/>
              <a:gd name="connsiteY90" fmla="*/ 58388 h 1493329"/>
              <a:gd name="connsiteX91" fmla="*/ 585025 w 1664874"/>
              <a:gd name="connsiteY91" fmla="*/ 33909 h 1493329"/>
              <a:gd name="connsiteX92" fmla="*/ 560261 w 1664874"/>
              <a:gd name="connsiteY92" fmla="*/ 16097 h 1493329"/>
              <a:gd name="connsiteX93" fmla="*/ 522922 w 1664874"/>
              <a:gd name="connsiteY93" fmla="*/ 18669 h 1493329"/>
              <a:gd name="connsiteX94" fmla="*/ 492252 w 1664874"/>
              <a:gd name="connsiteY94" fmla="*/ 0 h 1493329"/>
              <a:gd name="connsiteX95" fmla="*/ 463105 w 1664874"/>
              <a:gd name="connsiteY95" fmla="*/ 16954 h 1493329"/>
              <a:gd name="connsiteX96" fmla="*/ 455581 w 1664874"/>
              <a:gd name="connsiteY96" fmla="*/ 42386 h 1493329"/>
              <a:gd name="connsiteX97" fmla="*/ 412528 w 1664874"/>
              <a:gd name="connsiteY97" fmla="*/ 56293 h 1493329"/>
              <a:gd name="connsiteX98" fmla="*/ 400526 w 1664874"/>
              <a:gd name="connsiteY98" fmla="*/ 73152 h 1493329"/>
              <a:gd name="connsiteX99" fmla="*/ 383477 w 1664874"/>
              <a:gd name="connsiteY99" fmla="*/ 73152 h 1493329"/>
              <a:gd name="connsiteX100" fmla="*/ 362807 w 1664874"/>
              <a:gd name="connsiteY100" fmla="*/ 92012 h 1493329"/>
              <a:gd name="connsiteX101" fmla="*/ 371380 w 1664874"/>
              <a:gd name="connsiteY101" fmla="*/ 135350 h 1493329"/>
              <a:gd name="connsiteX102" fmla="*/ 324421 w 1664874"/>
              <a:gd name="connsiteY102" fmla="*/ 180880 h 1493329"/>
              <a:gd name="connsiteX103" fmla="*/ 329279 w 1664874"/>
              <a:gd name="connsiteY103" fmla="*/ 194500 h 1493329"/>
              <a:gd name="connsiteX104" fmla="*/ 297752 w 1664874"/>
              <a:gd name="connsiteY104" fmla="*/ 203645 h 1493329"/>
              <a:gd name="connsiteX105" fmla="*/ 272796 w 1664874"/>
              <a:gd name="connsiteY105" fmla="*/ 263652 h 1493329"/>
              <a:gd name="connsiteX106" fmla="*/ 235458 w 1664874"/>
              <a:gd name="connsiteY106" fmla="*/ 284988 h 1493329"/>
              <a:gd name="connsiteX107" fmla="*/ 212788 w 1664874"/>
              <a:gd name="connsiteY107" fmla="*/ 325660 h 1493329"/>
              <a:gd name="connsiteX108" fmla="*/ 149257 w 1664874"/>
              <a:gd name="connsiteY108" fmla="*/ 343853 h 1493329"/>
              <a:gd name="connsiteX109" fmla="*/ 132683 w 1664874"/>
              <a:gd name="connsiteY109" fmla="*/ 322136 h 1493329"/>
              <a:gd name="connsiteX110" fmla="*/ 108585 w 1664874"/>
              <a:gd name="connsiteY110" fmla="*/ 334232 h 1493329"/>
              <a:gd name="connsiteX111" fmla="*/ 105251 w 1664874"/>
              <a:gd name="connsiteY111" fmla="*/ 355092 h 1493329"/>
              <a:gd name="connsiteX112" fmla="*/ 76105 w 1664874"/>
              <a:gd name="connsiteY112" fmla="*/ 380905 h 1493329"/>
              <a:gd name="connsiteX113" fmla="*/ 74581 w 1664874"/>
              <a:gd name="connsiteY113" fmla="*/ 402812 h 1493329"/>
              <a:gd name="connsiteX114" fmla="*/ 90011 w 1664874"/>
              <a:gd name="connsiteY114" fmla="*/ 410908 h 1493329"/>
              <a:gd name="connsiteX115" fmla="*/ 116014 w 1664874"/>
              <a:gd name="connsiteY115" fmla="*/ 411956 h 1493329"/>
              <a:gd name="connsiteX116" fmla="*/ 108109 w 1664874"/>
              <a:gd name="connsiteY116" fmla="*/ 448532 h 1493329"/>
              <a:gd name="connsiteX117" fmla="*/ 122682 w 1664874"/>
              <a:gd name="connsiteY117" fmla="*/ 467011 h 1493329"/>
              <a:gd name="connsiteX118" fmla="*/ 141637 w 1664874"/>
              <a:gd name="connsiteY118" fmla="*/ 462724 h 1493329"/>
              <a:gd name="connsiteX119" fmla="*/ 142589 w 1664874"/>
              <a:gd name="connsiteY119" fmla="*/ 485108 h 1493329"/>
              <a:gd name="connsiteX120" fmla="*/ 164687 w 1664874"/>
              <a:gd name="connsiteY120" fmla="*/ 526923 h 1493329"/>
              <a:gd name="connsiteX121" fmla="*/ 166497 w 1664874"/>
              <a:gd name="connsiteY121" fmla="*/ 545116 h 1493329"/>
              <a:gd name="connsiteX122" fmla="*/ 138494 w 1664874"/>
              <a:gd name="connsiteY122" fmla="*/ 560546 h 1493329"/>
              <a:gd name="connsiteX123" fmla="*/ 137827 w 1664874"/>
              <a:gd name="connsiteY123" fmla="*/ 545116 h 1493329"/>
              <a:gd name="connsiteX124" fmla="*/ 110014 w 1664874"/>
              <a:gd name="connsiteY124" fmla="*/ 551116 h 1493329"/>
              <a:gd name="connsiteX125" fmla="*/ 105251 w 1664874"/>
              <a:gd name="connsiteY125" fmla="*/ 565309 h 1493329"/>
              <a:gd name="connsiteX126" fmla="*/ 78486 w 1664874"/>
              <a:gd name="connsiteY126" fmla="*/ 550164 h 1493329"/>
              <a:gd name="connsiteX127" fmla="*/ 35338 w 1664874"/>
              <a:gd name="connsiteY127" fmla="*/ 550164 h 1493329"/>
              <a:gd name="connsiteX128" fmla="*/ 31528 w 1664874"/>
              <a:gd name="connsiteY128" fmla="*/ 572548 h 1493329"/>
              <a:gd name="connsiteX129" fmla="*/ 4763 w 1664874"/>
              <a:gd name="connsiteY129" fmla="*/ 573500 h 1493329"/>
              <a:gd name="connsiteX130" fmla="*/ 0 w 1664874"/>
              <a:gd name="connsiteY130" fmla="*/ 584740 h 1493329"/>
              <a:gd name="connsiteX131" fmla="*/ 58388 w 1664874"/>
              <a:gd name="connsiteY131" fmla="*/ 641604 h 1493329"/>
              <a:gd name="connsiteX132" fmla="*/ 132112 w 1664874"/>
              <a:gd name="connsiteY132" fmla="*/ 625412 h 1493329"/>
              <a:gd name="connsiteX133" fmla="*/ 112871 w 1664874"/>
              <a:gd name="connsiteY133" fmla="*/ 658939 h 1493329"/>
              <a:gd name="connsiteX134" fmla="*/ 67437 w 1664874"/>
              <a:gd name="connsiteY134" fmla="*/ 673227 h 1493329"/>
              <a:gd name="connsiteX135" fmla="*/ 39719 w 1664874"/>
              <a:gd name="connsiteY135" fmla="*/ 658178 h 1493329"/>
              <a:gd name="connsiteX136" fmla="*/ 48578 w 1664874"/>
              <a:gd name="connsiteY136" fmla="*/ 679799 h 1493329"/>
              <a:gd name="connsiteX137" fmla="*/ 111919 w 1664874"/>
              <a:gd name="connsiteY137" fmla="*/ 749332 h 1493329"/>
              <a:gd name="connsiteX138" fmla="*/ 145447 w 1664874"/>
              <a:gd name="connsiteY138" fmla="*/ 770668 h 1493329"/>
              <a:gd name="connsiteX139" fmla="*/ 224885 w 1664874"/>
              <a:gd name="connsiteY139" fmla="*/ 741236 h 1493329"/>
              <a:gd name="connsiteX140" fmla="*/ 270891 w 1664874"/>
              <a:gd name="connsiteY140" fmla="*/ 676180 h 1493329"/>
              <a:gd name="connsiteX141" fmla="*/ 250793 w 1664874"/>
              <a:gd name="connsiteY141" fmla="*/ 729996 h 1493329"/>
              <a:gd name="connsiteX142" fmla="*/ 272796 w 1664874"/>
              <a:gd name="connsiteY142" fmla="*/ 767620 h 1493329"/>
              <a:gd name="connsiteX143" fmla="*/ 255556 w 1664874"/>
              <a:gd name="connsiteY143" fmla="*/ 824198 h 1493329"/>
              <a:gd name="connsiteX144" fmla="*/ 278511 w 1664874"/>
              <a:gd name="connsiteY144" fmla="*/ 860393 h 1493329"/>
              <a:gd name="connsiteX145" fmla="*/ 262223 w 1664874"/>
              <a:gd name="connsiteY145" fmla="*/ 860393 h 1493329"/>
              <a:gd name="connsiteX146" fmla="*/ 262223 w 1664874"/>
              <a:gd name="connsiteY146" fmla="*/ 876014 h 1493329"/>
              <a:gd name="connsiteX147" fmla="*/ 273748 w 1664874"/>
              <a:gd name="connsiteY147" fmla="*/ 863346 h 1493329"/>
              <a:gd name="connsiteX148" fmla="*/ 278511 w 1664874"/>
              <a:gd name="connsiteY148" fmla="*/ 873062 h 1493329"/>
              <a:gd name="connsiteX149" fmla="*/ 266986 w 1664874"/>
              <a:gd name="connsiteY149" fmla="*/ 892683 h 1493329"/>
              <a:gd name="connsiteX150" fmla="*/ 287179 w 1664874"/>
              <a:gd name="connsiteY150" fmla="*/ 956215 h 1493329"/>
              <a:gd name="connsiteX151" fmla="*/ 292894 w 1664874"/>
              <a:gd name="connsiteY151" fmla="*/ 1018794 h 1493329"/>
              <a:gd name="connsiteX152" fmla="*/ 328327 w 1664874"/>
              <a:gd name="connsiteY152" fmla="*/ 1102995 h 1493329"/>
              <a:gd name="connsiteX153" fmla="*/ 343376 w 1664874"/>
              <a:gd name="connsiteY153" fmla="*/ 1115663 h 1493329"/>
              <a:gd name="connsiteX154" fmla="*/ 337852 w 1664874"/>
              <a:gd name="connsiteY154" fmla="*/ 1119568 h 1493329"/>
              <a:gd name="connsiteX155" fmla="*/ 356997 w 1664874"/>
              <a:gd name="connsiteY155" fmla="*/ 1138142 h 1493329"/>
              <a:gd name="connsiteX156" fmla="*/ 375190 w 1664874"/>
              <a:gd name="connsiteY156" fmla="*/ 1187101 h 1493329"/>
              <a:gd name="connsiteX157" fmla="*/ 379286 w 1664874"/>
              <a:gd name="connsiteY157" fmla="*/ 1227296 h 1493329"/>
              <a:gd name="connsiteX158" fmla="*/ 386715 w 1664874"/>
              <a:gd name="connsiteY158" fmla="*/ 1233011 h 1493329"/>
              <a:gd name="connsiteX159" fmla="*/ 382238 w 1664874"/>
              <a:gd name="connsiteY159" fmla="*/ 1240250 h 1493329"/>
              <a:gd name="connsiteX160" fmla="*/ 402050 w 1664874"/>
              <a:gd name="connsiteY160" fmla="*/ 1283970 h 1493329"/>
              <a:gd name="connsiteX161" fmla="*/ 432721 w 1664874"/>
              <a:gd name="connsiteY161" fmla="*/ 1321117 h 1493329"/>
              <a:gd name="connsiteX162" fmla="*/ 457581 w 1664874"/>
              <a:gd name="connsiteY162" fmla="*/ 1390840 h 1493329"/>
              <a:gd name="connsiteX163" fmla="*/ 474250 w 1664874"/>
              <a:gd name="connsiteY163" fmla="*/ 1405318 h 1493329"/>
              <a:gd name="connsiteX164" fmla="*/ 462344 w 1664874"/>
              <a:gd name="connsiteY164" fmla="*/ 1406081 h 1493329"/>
              <a:gd name="connsiteX165" fmla="*/ 478631 w 1664874"/>
              <a:gd name="connsiteY165" fmla="*/ 1462659 h 1493329"/>
              <a:gd name="connsiteX166" fmla="*/ 503587 w 1664874"/>
              <a:gd name="connsiteY166" fmla="*/ 1493330 h 1493329"/>
              <a:gd name="connsiteX167" fmla="*/ 566738 w 1664874"/>
              <a:gd name="connsiteY167" fmla="*/ 1493330 h 1493329"/>
              <a:gd name="connsiteX168" fmla="*/ 593979 w 1664874"/>
              <a:gd name="connsiteY168" fmla="*/ 1453515 h 1493329"/>
              <a:gd name="connsiteX169" fmla="*/ 638842 w 1664874"/>
              <a:gd name="connsiteY169" fmla="*/ 1444562 h 1493329"/>
              <a:gd name="connsiteX170" fmla="*/ 617506 w 1664874"/>
              <a:gd name="connsiteY170" fmla="*/ 1433322 h 1493329"/>
              <a:gd name="connsiteX171" fmla="*/ 644462 w 1664874"/>
              <a:gd name="connsiteY171" fmla="*/ 1395222 h 1493329"/>
              <a:gd name="connsiteX172" fmla="*/ 669131 w 1664874"/>
              <a:gd name="connsiteY172" fmla="*/ 1396270 h 1493329"/>
              <a:gd name="connsiteX173" fmla="*/ 669131 w 1664874"/>
              <a:gd name="connsiteY173" fmla="*/ 1332833 h 1493329"/>
              <a:gd name="connsiteX174" fmla="*/ 658558 w 1664874"/>
              <a:gd name="connsiteY174" fmla="*/ 1325023 h 1493329"/>
              <a:gd name="connsiteX175" fmla="*/ 687324 w 1664874"/>
              <a:gd name="connsiteY175" fmla="*/ 1255586 h 1493329"/>
              <a:gd name="connsiteX176" fmla="*/ 697802 w 1664874"/>
              <a:gd name="connsiteY176" fmla="*/ 1205674 h 1493329"/>
              <a:gd name="connsiteX177" fmla="*/ 679704 w 1664874"/>
              <a:gd name="connsiteY177" fmla="*/ 1154811 h 1493329"/>
              <a:gd name="connsiteX178" fmla="*/ 680656 w 1664874"/>
              <a:gd name="connsiteY178" fmla="*/ 1102995 h 1493329"/>
              <a:gd name="connsiteX179" fmla="*/ 694087 w 1664874"/>
              <a:gd name="connsiteY179" fmla="*/ 1066800 h 1493329"/>
              <a:gd name="connsiteX180" fmla="*/ 753428 w 1664874"/>
              <a:gd name="connsiteY180" fmla="*/ 1027652 h 1493329"/>
              <a:gd name="connsiteX181" fmla="*/ 809911 w 1664874"/>
              <a:gd name="connsiteY181" fmla="*/ 1015937 h 1493329"/>
              <a:gd name="connsiteX182" fmla="*/ 810768 w 1664874"/>
              <a:gd name="connsiteY182" fmla="*/ 987552 h 1493329"/>
              <a:gd name="connsiteX183" fmla="*/ 914210 w 1664874"/>
              <a:gd name="connsiteY183" fmla="*/ 914209 h 1493329"/>
              <a:gd name="connsiteX184" fmla="*/ 949643 w 1664874"/>
              <a:gd name="connsiteY184" fmla="*/ 864298 h 1493329"/>
              <a:gd name="connsiteX185" fmla="*/ 982123 w 1664874"/>
              <a:gd name="connsiteY185" fmla="*/ 842105 h 1493329"/>
              <a:gd name="connsiteX186" fmla="*/ 979361 w 1664874"/>
              <a:gd name="connsiteY186" fmla="*/ 828104 h 1493329"/>
              <a:gd name="connsiteX187" fmla="*/ 998601 w 1664874"/>
              <a:gd name="connsiteY187" fmla="*/ 831437 h 1493329"/>
              <a:gd name="connsiteX188" fmla="*/ 1037749 w 1664874"/>
              <a:gd name="connsiteY188" fmla="*/ 820293 h 1493329"/>
              <a:gd name="connsiteX189" fmla="*/ 1026986 w 1664874"/>
              <a:gd name="connsiteY189" fmla="*/ 797719 h 1493329"/>
              <a:gd name="connsiteX190" fmla="*/ 1052417 w 1664874"/>
              <a:gd name="connsiteY190" fmla="*/ 810006 h 1493329"/>
              <a:gd name="connsiteX191" fmla="*/ 1082707 w 1664874"/>
              <a:gd name="connsiteY191" fmla="*/ 771715 h 1493329"/>
              <a:gd name="connsiteX192" fmla="*/ 1077944 w 1664874"/>
              <a:gd name="connsiteY192" fmla="*/ 729996 h 1493329"/>
              <a:gd name="connsiteX193" fmla="*/ 1135475 w 1664874"/>
              <a:gd name="connsiteY193" fmla="*/ 693134 h 1493329"/>
              <a:gd name="connsiteX194" fmla="*/ 1139190 w 1664874"/>
              <a:gd name="connsiteY194" fmla="*/ 690753 h 1493329"/>
              <a:gd name="connsiteX195" fmla="*/ 1142238 w 1664874"/>
              <a:gd name="connsiteY195" fmla="*/ 660559 h 1493329"/>
              <a:gd name="connsiteX196" fmla="*/ 1166908 w 1664874"/>
              <a:gd name="connsiteY196" fmla="*/ 695515 h 1493329"/>
              <a:gd name="connsiteX197" fmla="*/ 1198340 w 1664874"/>
              <a:gd name="connsiteY197" fmla="*/ 696087 h 1493329"/>
              <a:gd name="connsiteX198" fmla="*/ 1198340 w 1664874"/>
              <a:gd name="connsiteY198" fmla="*/ 695992 h 1493329"/>
              <a:gd name="connsiteX199" fmla="*/ 1185577 w 1664874"/>
              <a:gd name="connsiteY199" fmla="*/ 630364 h 1493329"/>
              <a:gd name="connsiteX200" fmla="*/ 1196054 w 1664874"/>
              <a:gd name="connsiteY200" fmla="*/ 617696 h 1493329"/>
              <a:gd name="connsiteX201" fmla="*/ 1177385 w 1664874"/>
              <a:gd name="connsiteY201" fmla="*/ 612934 h 1493329"/>
              <a:gd name="connsiteX202" fmla="*/ 1179576 w 1664874"/>
              <a:gd name="connsiteY202" fmla="*/ 601028 h 1493329"/>
              <a:gd name="connsiteX203" fmla="*/ 1169098 w 1664874"/>
              <a:gd name="connsiteY203" fmla="*/ 591503 h 1493329"/>
              <a:gd name="connsiteX204" fmla="*/ 1171385 w 1664874"/>
              <a:gd name="connsiteY204" fmla="*/ 579596 h 1493329"/>
              <a:gd name="connsiteX205" fmla="*/ 1181100 w 1664874"/>
              <a:gd name="connsiteY205" fmla="*/ 574072 h 1493329"/>
              <a:gd name="connsiteX206" fmla="*/ 1176623 w 1664874"/>
              <a:gd name="connsiteY206" fmla="*/ 551783 h 1493329"/>
              <a:gd name="connsiteX207" fmla="*/ 1145191 w 1664874"/>
              <a:gd name="connsiteY207" fmla="*/ 540734 h 1493329"/>
              <a:gd name="connsiteX208" fmla="*/ 1143667 w 1664874"/>
              <a:gd name="connsiteY208" fmla="*/ 512921 h 1493329"/>
              <a:gd name="connsiteX209" fmla="*/ 1157192 w 1664874"/>
              <a:gd name="connsiteY209" fmla="*/ 518446 h 1493329"/>
              <a:gd name="connsiteX210" fmla="*/ 1163193 w 1664874"/>
              <a:gd name="connsiteY210" fmla="*/ 501015 h 1493329"/>
              <a:gd name="connsiteX211" fmla="*/ 1196816 w 1664874"/>
              <a:gd name="connsiteY211" fmla="*/ 500158 h 1493329"/>
              <a:gd name="connsiteX212" fmla="*/ 1196816 w 1664874"/>
              <a:gd name="connsiteY212" fmla="*/ 489109 h 1493329"/>
              <a:gd name="connsiteX213" fmla="*/ 1151954 w 1664874"/>
              <a:gd name="connsiteY213" fmla="*/ 458153 h 1493329"/>
              <a:gd name="connsiteX214" fmla="*/ 1154144 w 1664874"/>
              <a:gd name="connsiteY214" fmla="*/ 437483 h 1493329"/>
              <a:gd name="connsiteX215" fmla="*/ 1165384 w 1664874"/>
              <a:gd name="connsiteY215" fmla="*/ 429482 h 1493329"/>
              <a:gd name="connsiteX216" fmla="*/ 1165765 w 1664874"/>
              <a:gd name="connsiteY216" fmla="*/ 417100 h 1493329"/>
              <a:gd name="connsiteX217" fmla="*/ 1187101 w 1664874"/>
              <a:gd name="connsiteY217" fmla="*/ 434340 h 1493329"/>
              <a:gd name="connsiteX218" fmla="*/ 1192339 w 1664874"/>
              <a:gd name="connsiteY218" fmla="*/ 417576 h 1493329"/>
              <a:gd name="connsiteX219" fmla="*/ 1204246 w 1664874"/>
              <a:gd name="connsiteY219" fmla="*/ 441484 h 1493329"/>
              <a:gd name="connsiteX220" fmla="*/ 1223772 w 1664874"/>
              <a:gd name="connsiteY220" fmla="*/ 450151 h 1493329"/>
              <a:gd name="connsiteX221" fmla="*/ 1231202 w 1664874"/>
              <a:gd name="connsiteY221" fmla="*/ 434340 h 1493329"/>
              <a:gd name="connsiteX222" fmla="*/ 1246156 w 1664874"/>
              <a:gd name="connsiteY222" fmla="*/ 455771 h 1493329"/>
              <a:gd name="connsiteX223" fmla="*/ 1243203 w 1664874"/>
              <a:gd name="connsiteY223" fmla="*/ 491490 h 1493329"/>
              <a:gd name="connsiteX224" fmla="*/ 1276826 w 1664874"/>
              <a:gd name="connsiteY224" fmla="*/ 502539 h 1493329"/>
              <a:gd name="connsiteX225" fmla="*/ 1320260 w 1664874"/>
              <a:gd name="connsiteY225" fmla="*/ 495395 h 1493329"/>
              <a:gd name="connsiteX226" fmla="*/ 1340453 w 1664874"/>
              <a:gd name="connsiteY226" fmla="*/ 503396 h 1493329"/>
              <a:gd name="connsiteX227" fmla="*/ 1375600 w 1664874"/>
              <a:gd name="connsiteY227" fmla="*/ 497014 h 1493329"/>
              <a:gd name="connsiteX228" fmla="*/ 1399508 w 1664874"/>
              <a:gd name="connsiteY228" fmla="*/ 516064 h 1493329"/>
              <a:gd name="connsiteX229" fmla="*/ 1386745 w 1664874"/>
              <a:gd name="connsiteY229" fmla="*/ 524828 h 1493329"/>
              <a:gd name="connsiteX230" fmla="*/ 1378553 w 1664874"/>
              <a:gd name="connsiteY230" fmla="*/ 518446 h 1493329"/>
              <a:gd name="connsiteX231" fmla="*/ 1372553 w 1664874"/>
              <a:gd name="connsiteY231" fmla="*/ 547021 h 1493329"/>
              <a:gd name="connsiteX232" fmla="*/ 1359884 w 1664874"/>
              <a:gd name="connsiteY232" fmla="*/ 550164 h 1493329"/>
              <a:gd name="connsiteX233" fmla="*/ 1359122 w 1664874"/>
              <a:gd name="connsiteY233" fmla="*/ 562928 h 1493329"/>
              <a:gd name="connsiteX234" fmla="*/ 1326928 w 1664874"/>
              <a:gd name="connsiteY234" fmla="*/ 568452 h 1493329"/>
              <a:gd name="connsiteX235" fmla="*/ 1317974 w 1664874"/>
              <a:gd name="connsiteY235" fmla="*/ 593026 h 1493329"/>
              <a:gd name="connsiteX236" fmla="*/ 1329976 w 1664874"/>
              <a:gd name="connsiteY236" fmla="*/ 622459 h 1493329"/>
              <a:gd name="connsiteX237" fmla="*/ 1335214 w 1664874"/>
              <a:gd name="connsiteY237" fmla="*/ 614553 h 1493329"/>
              <a:gd name="connsiteX238" fmla="*/ 1346359 w 1664874"/>
              <a:gd name="connsiteY238" fmla="*/ 635127 h 1493329"/>
              <a:gd name="connsiteX239" fmla="*/ 1357598 w 1664874"/>
              <a:gd name="connsiteY239" fmla="*/ 627983 h 1493329"/>
              <a:gd name="connsiteX240" fmla="*/ 1356836 w 1664874"/>
              <a:gd name="connsiteY240" fmla="*/ 608171 h 1493329"/>
              <a:gd name="connsiteX241" fmla="*/ 1365123 w 1664874"/>
              <a:gd name="connsiteY241" fmla="*/ 598646 h 1493329"/>
              <a:gd name="connsiteX242" fmla="*/ 1365123 w 1664874"/>
              <a:gd name="connsiteY242" fmla="*/ 587502 h 1493329"/>
              <a:gd name="connsiteX243" fmla="*/ 1381506 w 1664874"/>
              <a:gd name="connsiteY243" fmla="*/ 587502 h 1493329"/>
              <a:gd name="connsiteX244" fmla="*/ 1389031 w 1664874"/>
              <a:gd name="connsiteY244" fmla="*/ 631222 h 1493329"/>
              <a:gd name="connsiteX245" fmla="*/ 1397222 w 1664874"/>
              <a:gd name="connsiteY245" fmla="*/ 645509 h 1493329"/>
              <a:gd name="connsiteX246" fmla="*/ 1401794 w 1664874"/>
              <a:gd name="connsiteY246" fmla="*/ 694658 h 1493329"/>
              <a:gd name="connsiteX247" fmla="*/ 1401794 w 1664874"/>
              <a:gd name="connsiteY247" fmla="*/ 694658 h 1493329"/>
              <a:gd name="connsiteX248" fmla="*/ 1412367 w 1664874"/>
              <a:gd name="connsiteY248" fmla="*/ 683990 h 1493329"/>
              <a:gd name="connsiteX249" fmla="*/ 1424178 w 1664874"/>
              <a:gd name="connsiteY249" fmla="*/ 693515 h 14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664874" h="1493329">
                <a:moveTo>
                  <a:pt x="1424178" y="693515"/>
                </a:moveTo>
                <a:lnTo>
                  <a:pt x="1428083" y="679799"/>
                </a:lnTo>
                <a:lnTo>
                  <a:pt x="1438751" y="672084"/>
                </a:lnTo>
                <a:lnTo>
                  <a:pt x="1429226" y="656558"/>
                </a:lnTo>
                <a:lnTo>
                  <a:pt x="1433131" y="626173"/>
                </a:lnTo>
                <a:lnTo>
                  <a:pt x="1444371" y="629793"/>
                </a:lnTo>
                <a:lnTo>
                  <a:pt x="1447229" y="586359"/>
                </a:lnTo>
                <a:lnTo>
                  <a:pt x="1439894" y="569690"/>
                </a:lnTo>
                <a:lnTo>
                  <a:pt x="1446657" y="561880"/>
                </a:lnTo>
                <a:lnTo>
                  <a:pt x="1457325" y="571405"/>
                </a:lnTo>
                <a:lnTo>
                  <a:pt x="1464564" y="567880"/>
                </a:lnTo>
                <a:lnTo>
                  <a:pt x="1492091" y="578548"/>
                </a:lnTo>
                <a:lnTo>
                  <a:pt x="1503236" y="539305"/>
                </a:lnTo>
                <a:lnTo>
                  <a:pt x="1528000" y="503015"/>
                </a:lnTo>
                <a:lnTo>
                  <a:pt x="1513332" y="497014"/>
                </a:lnTo>
                <a:lnTo>
                  <a:pt x="1515047" y="483965"/>
                </a:lnTo>
                <a:lnTo>
                  <a:pt x="1540859" y="466058"/>
                </a:lnTo>
                <a:lnTo>
                  <a:pt x="1540288" y="453580"/>
                </a:lnTo>
                <a:lnTo>
                  <a:pt x="1550384" y="447008"/>
                </a:lnTo>
                <a:lnTo>
                  <a:pt x="1543145" y="427958"/>
                </a:lnTo>
                <a:lnTo>
                  <a:pt x="1548765" y="409480"/>
                </a:lnTo>
                <a:lnTo>
                  <a:pt x="1581817" y="394621"/>
                </a:lnTo>
                <a:lnTo>
                  <a:pt x="1598676" y="374332"/>
                </a:lnTo>
                <a:lnTo>
                  <a:pt x="1636205" y="363664"/>
                </a:lnTo>
                <a:lnTo>
                  <a:pt x="1645158" y="377952"/>
                </a:lnTo>
                <a:lnTo>
                  <a:pt x="1664875" y="380333"/>
                </a:lnTo>
                <a:lnTo>
                  <a:pt x="1649158" y="352901"/>
                </a:lnTo>
                <a:lnTo>
                  <a:pt x="1658493" y="342138"/>
                </a:lnTo>
                <a:lnTo>
                  <a:pt x="1609439" y="329470"/>
                </a:lnTo>
                <a:lnTo>
                  <a:pt x="1590675" y="315182"/>
                </a:lnTo>
                <a:lnTo>
                  <a:pt x="1558576" y="308038"/>
                </a:lnTo>
                <a:lnTo>
                  <a:pt x="1538383" y="326326"/>
                </a:lnTo>
                <a:lnTo>
                  <a:pt x="1473994" y="354901"/>
                </a:lnTo>
                <a:lnTo>
                  <a:pt x="1465802" y="377095"/>
                </a:lnTo>
                <a:lnTo>
                  <a:pt x="1425416" y="385096"/>
                </a:lnTo>
                <a:lnTo>
                  <a:pt x="1408938" y="373951"/>
                </a:lnTo>
                <a:lnTo>
                  <a:pt x="1396270" y="389001"/>
                </a:lnTo>
                <a:lnTo>
                  <a:pt x="1375886" y="393382"/>
                </a:lnTo>
                <a:lnTo>
                  <a:pt x="1351312" y="398526"/>
                </a:lnTo>
                <a:lnTo>
                  <a:pt x="1293019" y="401764"/>
                </a:lnTo>
                <a:lnTo>
                  <a:pt x="1272826" y="389858"/>
                </a:lnTo>
                <a:lnTo>
                  <a:pt x="1258633" y="403384"/>
                </a:lnTo>
                <a:lnTo>
                  <a:pt x="1240631" y="407289"/>
                </a:lnTo>
                <a:lnTo>
                  <a:pt x="1215199" y="393859"/>
                </a:lnTo>
                <a:lnTo>
                  <a:pt x="1201769" y="399383"/>
                </a:lnTo>
                <a:lnTo>
                  <a:pt x="1178623" y="377095"/>
                </a:lnTo>
                <a:lnTo>
                  <a:pt x="1189006" y="367570"/>
                </a:lnTo>
                <a:lnTo>
                  <a:pt x="1189196" y="366808"/>
                </a:lnTo>
                <a:lnTo>
                  <a:pt x="1179576" y="358902"/>
                </a:lnTo>
                <a:lnTo>
                  <a:pt x="1185577" y="326326"/>
                </a:lnTo>
                <a:lnTo>
                  <a:pt x="1172908" y="318421"/>
                </a:lnTo>
                <a:lnTo>
                  <a:pt x="1145191" y="327088"/>
                </a:lnTo>
                <a:lnTo>
                  <a:pt x="1142905" y="332708"/>
                </a:lnTo>
                <a:lnTo>
                  <a:pt x="1142524" y="332994"/>
                </a:lnTo>
                <a:lnTo>
                  <a:pt x="1142810" y="332994"/>
                </a:lnTo>
                <a:lnTo>
                  <a:pt x="1150430" y="335089"/>
                </a:lnTo>
                <a:lnTo>
                  <a:pt x="1136999" y="378714"/>
                </a:lnTo>
                <a:lnTo>
                  <a:pt x="1148906" y="401764"/>
                </a:lnTo>
                <a:lnTo>
                  <a:pt x="1137666" y="427958"/>
                </a:lnTo>
                <a:lnTo>
                  <a:pt x="1089089" y="424815"/>
                </a:lnTo>
                <a:lnTo>
                  <a:pt x="1082326" y="410528"/>
                </a:lnTo>
                <a:lnTo>
                  <a:pt x="1063657" y="421576"/>
                </a:lnTo>
                <a:lnTo>
                  <a:pt x="1031557" y="407289"/>
                </a:lnTo>
                <a:lnTo>
                  <a:pt x="1015079" y="414433"/>
                </a:lnTo>
                <a:lnTo>
                  <a:pt x="1001554" y="393001"/>
                </a:lnTo>
                <a:lnTo>
                  <a:pt x="983647" y="404146"/>
                </a:lnTo>
                <a:lnTo>
                  <a:pt x="945452" y="385096"/>
                </a:lnTo>
                <a:lnTo>
                  <a:pt x="944023" y="366046"/>
                </a:lnTo>
                <a:lnTo>
                  <a:pt x="912590" y="353282"/>
                </a:lnTo>
                <a:lnTo>
                  <a:pt x="868489" y="364426"/>
                </a:lnTo>
                <a:lnTo>
                  <a:pt x="837057" y="354901"/>
                </a:lnTo>
                <a:lnTo>
                  <a:pt x="831056" y="341376"/>
                </a:lnTo>
                <a:lnTo>
                  <a:pt x="810863" y="342233"/>
                </a:lnTo>
                <a:lnTo>
                  <a:pt x="796671" y="327946"/>
                </a:lnTo>
                <a:lnTo>
                  <a:pt x="783146" y="334232"/>
                </a:lnTo>
                <a:lnTo>
                  <a:pt x="714375" y="284226"/>
                </a:lnTo>
                <a:lnTo>
                  <a:pt x="706183" y="292132"/>
                </a:lnTo>
                <a:lnTo>
                  <a:pt x="678466" y="270796"/>
                </a:lnTo>
                <a:lnTo>
                  <a:pt x="695706" y="255651"/>
                </a:lnTo>
                <a:lnTo>
                  <a:pt x="687419" y="241363"/>
                </a:lnTo>
                <a:lnTo>
                  <a:pt x="701707" y="234220"/>
                </a:lnTo>
                <a:lnTo>
                  <a:pt x="699421" y="217551"/>
                </a:lnTo>
                <a:lnTo>
                  <a:pt x="733044" y="188976"/>
                </a:lnTo>
                <a:lnTo>
                  <a:pt x="688181" y="167640"/>
                </a:lnTo>
                <a:lnTo>
                  <a:pt x="691134" y="154114"/>
                </a:lnTo>
                <a:lnTo>
                  <a:pt x="669512" y="136303"/>
                </a:lnTo>
                <a:lnTo>
                  <a:pt x="653034" y="144780"/>
                </a:lnTo>
                <a:lnTo>
                  <a:pt x="623888" y="107537"/>
                </a:lnTo>
                <a:lnTo>
                  <a:pt x="606647" y="119348"/>
                </a:lnTo>
                <a:lnTo>
                  <a:pt x="605885" y="77057"/>
                </a:lnTo>
                <a:lnTo>
                  <a:pt x="591693" y="58388"/>
                </a:lnTo>
                <a:lnTo>
                  <a:pt x="585025" y="33909"/>
                </a:lnTo>
                <a:lnTo>
                  <a:pt x="560261" y="16097"/>
                </a:lnTo>
                <a:lnTo>
                  <a:pt x="522922" y="18669"/>
                </a:lnTo>
                <a:lnTo>
                  <a:pt x="492252" y="0"/>
                </a:lnTo>
                <a:lnTo>
                  <a:pt x="463105" y="16954"/>
                </a:lnTo>
                <a:lnTo>
                  <a:pt x="455581" y="42386"/>
                </a:lnTo>
                <a:lnTo>
                  <a:pt x="412528" y="56293"/>
                </a:lnTo>
                <a:lnTo>
                  <a:pt x="400526" y="73152"/>
                </a:lnTo>
                <a:lnTo>
                  <a:pt x="383477" y="73152"/>
                </a:lnTo>
                <a:lnTo>
                  <a:pt x="362807" y="92012"/>
                </a:lnTo>
                <a:lnTo>
                  <a:pt x="371380" y="135350"/>
                </a:lnTo>
                <a:lnTo>
                  <a:pt x="324421" y="180880"/>
                </a:lnTo>
                <a:lnTo>
                  <a:pt x="329279" y="194500"/>
                </a:lnTo>
                <a:lnTo>
                  <a:pt x="297752" y="203645"/>
                </a:lnTo>
                <a:lnTo>
                  <a:pt x="272796" y="263652"/>
                </a:lnTo>
                <a:lnTo>
                  <a:pt x="235458" y="284988"/>
                </a:lnTo>
                <a:lnTo>
                  <a:pt x="212788" y="325660"/>
                </a:lnTo>
                <a:lnTo>
                  <a:pt x="149257" y="343853"/>
                </a:lnTo>
                <a:lnTo>
                  <a:pt x="132683" y="322136"/>
                </a:lnTo>
                <a:lnTo>
                  <a:pt x="108585" y="334232"/>
                </a:lnTo>
                <a:lnTo>
                  <a:pt x="105251" y="355092"/>
                </a:lnTo>
                <a:lnTo>
                  <a:pt x="76105" y="380905"/>
                </a:lnTo>
                <a:lnTo>
                  <a:pt x="74581" y="402812"/>
                </a:lnTo>
                <a:lnTo>
                  <a:pt x="90011" y="410908"/>
                </a:lnTo>
                <a:lnTo>
                  <a:pt x="116014" y="411956"/>
                </a:lnTo>
                <a:lnTo>
                  <a:pt x="108109" y="448532"/>
                </a:lnTo>
                <a:lnTo>
                  <a:pt x="122682" y="467011"/>
                </a:lnTo>
                <a:lnTo>
                  <a:pt x="141637" y="462724"/>
                </a:lnTo>
                <a:lnTo>
                  <a:pt x="142589" y="485108"/>
                </a:lnTo>
                <a:lnTo>
                  <a:pt x="164687" y="526923"/>
                </a:lnTo>
                <a:lnTo>
                  <a:pt x="166497" y="545116"/>
                </a:lnTo>
                <a:lnTo>
                  <a:pt x="138494" y="560546"/>
                </a:lnTo>
                <a:lnTo>
                  <a:pt x="137827" y="545116"/>
                </a:lnTo>
                <a:lnTo>
                  <a:pt x="110014" y="551116"/>
                </a:lnTo>
                <a:lnTo>
                  <a:pt x="105251" y="565309"/>
                </a:lnTo>
                <a:lnTo>
                  <a:pt x="78486" y="550164"/>
                </a:lnTo>
                <a:lnTo>
                  <a:pt x="35338" y="550164"/>
                </a:lnTo>
                <a:lnTo>
                  <a:pt x="31528" y="572548"/>
                </a:lnTo>
                <a:lnTo>
                  <a:pt x="4763" y="573500"/>
                </a:lnTo>
                <a:lnTo>
                  <a:pt x="0" y="584740"/>
                </a:lnTo>
                <a:lnTo>
                  <a:pt x="58388" y="641604"/>
                </a:lnTo>
                <a:lnTo>
                  <a:pt x="132112" y="625412"/>
                </a:lnTo>
                <a:lnTo>
                  <a:pt x="112871" y="658939"/>
                </a:lnTo>
                <a:lnTo>
                  <a:pt x="67437" y="673227"/>
                </a:lnTo>
                <a:lnTo>
                  <a:pt x="39719" y="658178"/>
                </a:lnTo>
                <a:lnTo>
                  <a:pt x="48578" y="679799"/>
                </a:lnTo>
                <a:lnTo>
                  <a:pt x="111919" y="749332"/>
                </a:lnTo>
                <a:lnTo>
                  <a:pt x="145447" y="770668"/>
                </a:lnTo>
                <a:lnTo>
                  <a:pt x="224885" y="741236"/>
                </a:lnTo>
                <a:lnTo>
                  <a:pt x="270891" y="676180"/>
                </a:lnTo>
                <a:lnTo>
                  <a:pt x="250793" y="729996"/>
                </a:lnTo>
                <a:lnTo>
                  <a:pt x="272796" y="767620"/>
                </a:lnTo>
                <a:lnTo>
                  <a:pt x="255556" y="824198"/>
                </a:lnTo>
                <a:lnTo>
                  <a:pt x="278511" y="860393"/>
                </a:lnTo>
                <a:lnTo>
                  <a:pt x="262223" y="860393"/>
                </a:lnTo>
                <a:lnTo>
                  <a:pt x="262223" y="876014"/>
                </a:lnTo>
                <a:lnTo>
                  <a:pt x="273748" y="863346"/>
                </a:lnTo>
                <a:lnTo>
                  <a:pt x="278511" y="873062"/>
                </a:lnTo>
                <a:lnTo>
                  <a:pt x="266986" y="892683"/>
                </a:lnTo>
                <a:lnTo>
                  <a:pt x="287179" y="956215"/>
                </a:lnTo>
                <a:lnTo>
                  <a:pt x="292894" y="1018794"/>
                </a:lnTo>
                <a:lnTo>
                  <a:pt x="328327" y="1102995"/>
                </a:lnTo>
                <a:lnTo>
                  <a:pt x="343376" y="1115663"/>
                </a:lnTo>
                <a:lnTo>
                  <a:pt x="337852" y="1119568"/>
                </a:lnTo>
                <a:lnTo>
                  <a:pt x="356997" y="1138142"/>
                </a:lnTo>
                <a:lnTo>
                  <a:pt x="375190" y="1187101"/>
                </a:lnTo>
                <a:lnTo>
                  <a:pt x="379286" y="1227296"/>
                </a:lnTo>
                <a:lnTo>
                  <a:pt x="386715" y="1233011"/>
                </a:lnTo>
                <a:lnTo>
                  <a:pt x="382238" y="1240250"/>
                </a:lnTo>
                <a:lnTo>
                  <a:pt x="402050" y="1283970"/>
                </a:lnTo>
                <a:lnTo>
                  <a:pt x="432721" y="1321117"/>
                </a:lnTo>
                <a:lnTo>
                  <a:pt x="457581" y="1390840"/>
                </a:lnTo>
                <a:lnTo>
                  <a:pt x="474250" y="1405318"/>
                </a:lnTo>
                <a:lnTo>
                  <a:pt x="462344" y="1406081"/>
                </a:lnTo>
                <a:lnTo>
                  <a:pt x="478631" y="1462659"/>
                </a:lnTo>
                <a:lnTo>
                  <a:pt x="503587" y="1493330"/>
                </a:lnTo>
                <a:lnTo>
                  <a:pt x="566738" y="1493330"/>
                </a:lnTo>
                <a:lnTo>
                  <a:pt x="593979" y="1453515"/>
                </a:lnTo>
                <a:lnTo>
                  <a:pt x="638842" y="1444562"/>
                </a:lnTo>
                <a:lnTo>
                  <a:pt x="617506" y="1433322"/>
                </a:lnTo>
                <a:lnTo>
                  <a:pt x="644462" y="1395222"/>
                </a:lnTo>
                <a:lnTo>
                  <a:pt x="669131" y="1396270"/>
                </a:lnTo>
                <a:lnTo>
                  <a:pt x="669131" y="1332833"/>
                </a:lnTo>
                <a:lnTo>
                  <a:pt x="658558" y="1325023"/>
                </a:lnTo>
                <a:lnTo>
                  <a:pt x="687324" y="1255586"/>
                </a:lnTo>
                <a:lnTo>
                  <a:pt x="697802" y="1205674"/>
                </a:lnTo>
                <a:lnTo>
                  <a:pt x="679704" y="1154811"/>
                </a:lnTo>
                <a:lnTo>
                  <a:pt x="680656" y="1102995"/>
                </a:lnTo>
                <a:lnTo>
                  <a:pt x="694087" y="1066800"/>
                </a:lnTo>
                <a:lnTo>
                  <a:pt x="753428" y="1027652"/>
                </a:lnTo>
                <a:lnTo>
                  <a:pt x="809911" y="1015937"/>
                </a:lnTo>
                <a:lnTo>
                  <a:pt x="810768" y="987552"/>
                </a:lnTo>
                <a:lnTo>
                  <a:pt x="914210" y="914209"/>
                </a:lnTo>
                <a:lnTo>
                  <a:pt x="949643" y="864298"/>
                </a:lnTo>
                <a:lnTo>
                  <a:pt x="982123" y="842105"/>
                </a:lnTo>
                <a:lnTo>
                  <a:pt x="979361" y="828104"/>
                </a:lnTo>
                <a:lnTo>
                  <a:pt x="998601" y="831437"/>
                </a:lnTo>
                <a:lnTo>
                  <a:pt x="1037749" y="820293"/>
                </a:lnTo>
                <a:lnTo>
                  <a:pt x="1026986" y="797719"/>
                </a:lnTo>
                <a:lnTo>
                  <a:pt x="1052417" y="810006"/>
                </a:lnTo>
                <a:lnTo>
                  <a:pt x="1082707" y="771715"/>
                </a:lnTo>
                <a:lnTo>
                  <a:pt x="1077944" y="729996"/>
                </a:lnTo>
                <a:lnTo>
                  <a:pt x="1135475" y="693134"/>
                </a:lnTo>
                <a:lnTo>
                  <a:pt x="1139190" y="690753"/>
                </a:lnTo>
                <a:lnTo>
                  <a:pt x="1142238" y="660559"/>
                </a:lnTo>
                <a:lnTo>
                  <a:pt x="1166908" y="695515"/>
                </a:lnTo>
                <a:lnTo>
                  <a:pt x="1198340" y="696087"/>
                </a:lnTo>
                <a:lnTo>
                  <a:pt x="1198340" y="695992"/>
                </a:lnTo>
                <a:lnTo>
                  <a:pt x="1185577" y="630364"/>
                </a:lnTo>
                <a:lnTo>
                  <a:pt x="1196054" y="617696"/>
                </a:lnTo>
                <a:lnTo>
                  <a:pt x="1177385" y="612934"/>
                </a:lnTo>
                <a:lnTo>
                  <a:pt x="1179576" y="601028"/>
                </a:lnTo>
                <a:lnTo>
                  <a:pt x="1169098" y="591503"/>
                </a:lnTo>
                <a:lnTo>
                  <a:pt x="1171385" y="579596"/>
                </a:lnTo>
                <a:lnTo>
                  <a:pt x="1181100" y="574072"/>
                </a:lnTo>
                <a:lnTo>
                  <a:pt x="1176623" y="551783"/>
                </a:lnTo>
                <a:lnTo>
                  <a:pt x="1145191" y="540734"/>
                </a:lnTo>
                <a:lnTo>
                  <a:pt x="1143667" y="512921"/>
                </a:lnTo>
                <a:lnTo>
                  <a:pt x="1157192" y="518446"/>
                </a:lnTo>
                <a:lnTo>
                  <a:pt x="1163193" y="501015"/>
                </a:lnTo>
                <a:lnTo>
                  <a:pt x="1196816" y="500158"/>
                </a:lnTo>
                <a:lnTo>
                  <a:pt x="1196816" y="489109"/>
                </a:lnTo>
                <a:lnTo>
                  <a:pt x="1151954" y="458153"/>
                </a:lnTo>
                <a:lnTo>
                  <a:pt x="1154144" y="437483"/>
                </a:lnTo>
                <a:lnTo>
                  <a:pt x="1165384" y="429482"/>
                </a:lnTo>
                <a:lnTo>
                  <a:pt x="1165765" y="417100"/>
                </a:lnTo>
                <a:lnTo>
                  <a:pt x="1187101" y="434340"/>
                </a:lnTo>
                <a:lnTo>
                  <a:pt x="1192339" y="417576"/>
                </a:lnTo>
                <a:lnTo>
                  <a:pt x="1204246" y="441484"/>
                </a:lnTo>
                <a:lnTo>
                  <a:pt x="1223772" y="450151"/>
                </a:lnTo>
                <a:lnTo>
                  <a:pt x="1231202" y="434340"/>
                </a:lnTo>
                <a:lnTo>
                  <a:pt x="1246156" y="455771"/>
                </a:lnTo>
                <a:lnTo>
                  <a:pt x="1243203" y="491490"/>
                </a:lnTo>
                <a:lnTo>
                  <a:pt x="1276826" y="502539"/>
                </a:lnTo>
                <a:lnTo>
                  <a:pt x="1320260" y="495395"/>
                </a:lnTo>
                <a:lnTo>
                  <a:pt x="1340453" y="503396"/>
                </a:lnTo>
                <a:lnTo>
                  <a:pt x="1375600" y="497014"/>
                </a:lnTo>
                <a:lnTo>
                  <a:pt x="1399508" y="516064"/>
                </a:lnTo>
                <a:lnTo>
                  <a:pt x="1386745" y="524828"/>
                </a:lnTo>
                <a:lnTo>
                  <a:pt x="1378553" y="518446"/>
                </a:lnTo>
                <a:lnTo>
                  <a:pt x="1372553" y="547021"/>
                </a:lnTo>
                <a:lnTo>
                  <a:pt x="1359884" y="550164"/>
                </a:lnTo>
                <a:lnTo>
                  <a:pt x="1359122" y="562928"/>
                </a:lnTo>
                <a:lnTo>
                  <a:pt x="1326928" y="568452"/>
                </a:lnTo>
                <a:lnTo>
                  <a:pt x="1317974" y="593026"/>
                </a:lnTo>
                <a:lnTo>
                  <a:pt x="1329976" y="622459"/>
                </a:lnTo>
                <a:lnTo>
                  <a:pt x="1335214" y="614553"/>
                </a:lnTo>
                <a:lnTo>
                  <a:pt x="1346359" y="635127"/>
                </a:lnTo>
                <a:lnTo>
                  <a:pt x="1357598" y="627983"/>
                </a:lnTo>
                <a:lnTo>
                  <a:pt x="1356836" y="608171"/>
                </a:lnTo>
                <a:lnTo>
                  <a:pt x="1365123" y="598646"/>
                </a:lnTo>
                <a:lnTo>
                  <a:pt x="1365123" y="587502"/>
                </a:lnTo>
                <a:lnTo>
                  <a:pt x="1381506" y="587502"/>
                </a:lnTo>
                <a:lnTo>
                  <a:pt x="1389031" y="631222"/>
                </a:lnTo>
                <a:lnTo>
                  <a:pt x="1397222" y="645509"/>
                </a:lnTo>
                <a:lnTo>
                  <a:pt x="1401794" y="694658"/>
                </a:lnTo>
                <a:lnTo>
                  <a:pt x="1401794" y="694658"/>
                </a:lnTo>
                <a:lnTo>
                  <a:pt x="1412367" y="683990"/>
                </a:lnTo>
                <a:lnTo>
                  <a:pt x="1424178" y="693515"/>
                </a:lnTo>
                <a:close/>
              </a:path>
            </a:pathLst>
          </a:custGeom>
          <a:noFill/>
          <a:ln w="19050" cap="flat">
            <a:solidFill>
              <a:schemeClr val="tx1">
                <a:lumMod val="85000"/>
                <a:lumOff val="15000"/>
              </a:schemeClr>
            </a:solidFill>
            <a:prstDash val="solid"/>
            <a:miter/>
          </a:ln>
        </p:spPr>
        <p:txBody>
          <a:bodyPr wrap="none" lIns="0" tIns="0" rIns="0" bIns="0" rtlCol="0" anchor="ctr"/>
          <a:lstStyle/>
          <a:p>
            <a:endParaRPr lang="en-GB" dirty="0">
              <a:latin typeface="ＭＳ Ｐゴシック" panose="020B0600070205080204" pitchFamily="50" charset="-128"/>
              <a:ea typeface="ＭＳ Ｐゴシック" panose="020B0600070205080204" pitchFamily="50" charset="-128"/>
            </a:endParaRPr>
          </a:p>
        </p:txBody>
      </p:sp>
      <p:sp>
        <p:nvSpPr>
          <p:cNvPr id="70" name="楕円 69">
            <a:extLst>
              <a:ext uri="{FF2B5EF4-FFF2-40B4-BE49-F238E27FC236}">
                <a16:creationId xmlns:a16="http://schemas.microsoft.com/office/drawing/2014/main" id="{B8490B0E-99D6-BE39-F972-B550F13FB649}"/>
              </a:ext>
            </a:extLst>
          </p:cNvPr>
          <p:cNvSpPr/>
          <p:nvPr/>
        </p:nvSpPr>
        <p:spPr>
          <a:xfrm rot="2933276">
            <a:off x="2601457" y="3597862"/>
            <a:ext cx="482033" cy="1267858"/>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1" name="楕円 70">
            <a:extLst>
              <a:ext uri="{FF2B5EF4-FFF2-40B4-BE49-F238E27FC236}">
                <a16:creationId xmlns:a16="http://schemas.microsoft.com/office/drawing/2014/main" id="{CD80C7D1-EB93-86BB-0981-30D44E3966B0}"/>
              </a:ext>
            </a:extLst>
          </p:cNvPr>
          <p:cNvSpPr/>
          <p:nvPr/>
        </p:nvSpPr>
        <p:spPr>
          <a:xfrm rot="2933276">
            <a:off x="2056184" y="1875815"/>
            <a:ext cx="482033" cy="462907"/>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2" name="楕円 71">
            <a:extLst>
              <a:ext uri="{FF2B5EF4-FFF2-40B4-BE49-F238E27FC236}">
                <a16:creationId xmlns:a16="http://schemas.microsoft.com/office/drawing/2014/main" id="{4F6782FF-2D3B-49B5-DD59-DB9438194F2B}"/>
              </a:ext>
            </a:extLst>
          </p:cNvPr>
          <p:cNvSpPr/>
          <p:nvPr/>
        </p:nvSpPr>
        <p:spPr>
          <a:xfrm rot="2933276">
            <a:off x="979156" y="3032840"/>
            <a:ext cx="784248" cy="821578"/>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楕円 72">
            <a:extLst>
              <a:ext uri="{FF2B5EF4-FFF2-40B4-BE49-F238E27FC236}">
                <a16:creationId xmlns:a16="http://schemas.microsoft.com/office/drawing/2014/main" id="{02C18783-C3EF-1294-A080-362B29957C2D}"/>
              </a:ext>
            </a:extLst>
          </p:cNvPr>
          <p:cNvSpPr/>
          <p:nvPr/>
        </p:nvSpPr>
        <p:spPr>
          <a:xfrm rot="2933276">
            <a:off x="2682886" y="3714916"/>
            <a:ext cx="327144" cy="1021991"/>
          </a:xfrm>
          <a:prstGeom prst="ellipse">
            <a:avLst/>
          </a:prstGeom>
          <a:pattFill prst="ltHorz">
            <a:fgClr>
              <a:srgbClr val="0076A8"/>
            </a:fgClr>
            <a:bgClr>
              <a:schemeClr val="bg1"/>
            </a:bgClr>
          </a:pattFill>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4" name="楕円 73">
            <a:extLst>
              <a:ext uri="{FF2B5EF4-FFF2-40B4-BE49-F238E27FC236}">
                <a16:creationId xmlns:a16="http://schemas.microsoft.com/office/drawing/2014/main" id="{DDE2F50C-AB51-B632-1F9F-4730B0FF16D2}"/>
              </a:ext>
            </a:extLst>
          </p:cNvPr>
          <p:cNvSpPr/>
          <p:nvPr/>
        </p:nvSpPr>
        <p:spPr>
          <a:xfrm rot="2933276">
            <a:off x="2140032" y="1949888"/>
            <a:ext cx="314337" cy="314760"/>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5" name="テキスト ボックス 74">
            <a:extLst>
              <a:ext uri="{FF2B5EF4-FFF2-40B4-BE49-F238E27FC236}">
                <a16:creationId xmlns:a16="http://schemas.microsoft.com/office/drawing/2014/main" id="{357713D2-F352-2CE4-C371-DD0B57CCDF4C}"/>
              </a:ext>
            </a:extLst>
          </p:cNvPr>
          <p:cNvSpPr txBox="1"/>
          <p:nvPr/>
        </p:nvSpPr>
        <p:spPr bwMode="gray">
          <a:xfrm>
            <a:off x="489000" y="2897637"/>
            <a:ext cx="687548" cy="184666"/>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Gujarat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6" name="テキスト ボックス 75">
            <a:extLst>
              <a:ext uri="{FF2B5EF4-FFF2-40B4-BE49-F238E27FC236}">
                <a16:creationId xmlns:a16="http://schemas.microsoft.com/office/drawing/2014/main" id="{BCBC4685-6D3B-5B4D-59C3-454585E52C21}"/>
              </a:ext>
            </a:extLst>
          </p:cNvPr>
          <p:cNvSpPr txBox="1"/>
          <p:nvPr/>
        </p:nvSpPr>
        <p:spPr bwMode="gray">
          <a:xfrm>
            <a:off x="2963105" y="1978461"/>
            <a:ext cx="1413896" cy="184666"/>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7" name="テキスト ボックス 76">
            <a:extLst>
              <a:ext uri="{FF2B5EF4-FFF2-40B4-BE49-F238E27FC236}">
                <a16:creationId xmlns:a16="http://schemas.microsoft.com/office/drawing/2014/main" id="{90EFC0F9-4D0C-DA5F-691C-261183CDBEC7}"/>
              </a:ext>
            </a:extLst>
          </p:cNvPr>
          <p:cNvSpPr txBox="1"/>
          <p:nvPr/>
        </p:nvSpPr>
        <p:spPr bwMode="gray">
          <a:xfrm>
            <a:off x="913907" y="4499346"/>
            <a:ext cx="809402" cy="369332"/>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8" name="四角形: 角を丸くする 77">
            <a:extLst>
              <a:ext uri="{FF2B5EF4-FFF2-40B4-BE49-F238E27FC236}">
                <a16:creationId xmlns:a16="http://schemas.microsoft.com/office/drawing/2014/main" id="{4A2F014F-1D8A-DD44-E99F-A165353A52E7}"/>
              </a:ext>
            </a:extLst>
          </p:cNvPr>
          <p:cNvSpPr/>
          <p:nvPr/>
        </p:nvSpPr>
        <p:spPr>
          <a:xfrm>
            <a:off x="8013659" y="2014958"/>
            <a:ext cx="1475341"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9" name="四角形: 角を丸くする 78">
            <a:extLst>
              <a:ext uri="{FF2B5EF4-FFF2-40B4-BE49-F238E27FC236}">
                <a16:creationId xmlns:a16="http://schemas.microsoft.com/office/drawing/2014/main" id="{6C2B8272-5EC4-9606-B1F8-2273953709E0}"/>
              </a:ext>
            </a:extLst>
          </p:cNvPr>
          <p:cNvSpPr/>
          <p:nvPr/>
        </p:nvSpPr>
        <p:spPr>
          <a:xfrm>
            <a:off x="6321000" y="2360714"/>
            <a:ext cx="1620658"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0" name="四角形: 角を丸くする 79">
            <a:extLst>
              <a:ext uri="{FF2B5EF4-FFF2-40B4-BE49-F238E27FC236}">
                <a16:creationId xmlns:a16="http://schemas.microsoft.com/office/drawing/2014/main" id="{54EADEDA-0E74-C38A-7CAA-C3E626AAF69F}"/>
              </a:ext>
            </a:extLst>
          </p:cNvPr>
          <p:cNvSpPr/>
          <p:nvPr/>
        </p:nvSpPr>
        <p:spPr>
          <a:xfrm>
            <a:off x="8013659" y="2360714"/>
            <a:ext cx="1475341"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1" name="楕円 80">
            <a:extLst>
              <a:ext uri="{FF2B5EF4-FFF2-40B4-BE49-F238E27FC236}">
                <a16:creationId xmlns:a16="http://schemas.microsoft.com/office/drawing/2014/main" id="{612D47CD-9A94-C2FB-1E22-0C66F8B5FD67}"/>
              </a:ext>
            </a:extLst>
          </p:cNvPr>
          <p:cNvSpPr/>
          <p:nvPr/>
        </p:nvSpPr>
        <p:spPr>
          <a:xfrm rot="1543185">
            <a:off x="2296808" y="4775152"/>
            <a:ext cx="360921" cy="798492"/>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2" name="テキスト ボックス 81">
            <a:extLst>
              <a:ext uri="{FF2B5EF4-FFF2-40B4-BE49-F238E27FC236}">
                <a16:creationId xmlns:a16="http://schemas.microsoft.com/office/drawing/2014/main" id="{F4B9CC3D-A383-FB31-432F-6C480677A463}"/>
              </a:ext>
            </a:extLst>
          </p:cNvPr>
          <p:cNvSpPr txBox="1"/>
          <p:nvPr/>
        </p:nvSpPr>
        <p:spPr bwMode="gray">
          <a:xfrm>
            <a:off x="2341771" y="5712667"/>
            <a:ext cx="955229" cy="184666"/>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3" name="楕円 82">
            <a:extLst>
              <a:ext uri="{FF2B5EF4-FFF2-40B4-BE49-F238E27FC236}">
                <a16:creationId xmlns:a16="http://schemas.microsoft.com/office/drawing/2014/main" id="{90F76F1B-2052-FF6B-F252-7B32ED10A691}"/>
              </a:ext>
            </a:extLst>
          </p:cNvPr>
          <p:cNvSpPr/>
          <p:nvPr/>
        </p:nvSpPr>
        <p:spPr>
          <a:xfrm rot="2262704">
            <a:off x="2140739" y="2520556"/>
            <a:ext cx="928141" cy="451442"/>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0D87485F-CC47-AFC8-7D98-291F31565222}"/>
              </a:ext>
            </a:extLst>
          </p:cNvPr>
          <p:cNvSpPr txBox="1"/>
          <p:nvPr/>
        </p:nvSpPr>
        <p:spPr bwMode="gray">
          <a:xfrm>
            <a:off x="3106865" y="2351560"/>
            <a:ext cx="1198135" cy="184666"/>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86" name="コネクタ: カギ線 85">
            <a:extLst>
              <a:ext uri="{FF2B5EF4-FFF2-40B4-BE49-F238E27FC236}">
                <a16:creationId xmlns:a16="http://schemas.microsoft.com/office/drawing/2014/main" id="{EE5DB0F3-1053-69C5-5858-7A8FCB39A03F}"/>
              </a:ext>
            </a:extLst>
          </p:cNvPr>
          <p:cNvCxnSpPr>
            <a:cxnSpLocks/>
            <a:stCxn id="84" idx="1"/>
            <a:endCxn id="83" idx="0"/>
          </p:cNvCxnSpPr>
          <p:nvPr/>
        </p:nvCxnSpPr>
        <p:spPr bwMode="gray">
          <a:xfrm rot="10800000" flipV="1">
            <a:off x="2742881" y="2443892"/>
            <a:ext cx="363984" cy="12381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コネクタ: カギ線 90">
            <a:extLst>
              <a:ext uri="{FF2B5EF4-FFF2-40B4-BE49-F238E27FC236}">
                <a16:creationId xmlns:a16="http://schemas.microsoft.com/office/drawing/2014/main" id="{83002CE8-B496-C272-7371-BDB8A2099944}"/>
              </a:ext>
            </a:extLst>
          </p:cNvPr>
          <p:cNvCxnSpPr>
            <a:cxnSpLocks/>
            <a:stCxn id="76" idx="1"/>
            <a:endCxn id="71" idx="0"/>
          </p:cNvCxnSpPr>
          <p:nvPr/>
        </p:nvCxnSpPr>
        <p:spPr bwMode="gray">
          <a:xfrm rot="10800000">
            <a:off x="2471585" y="1955080"/>
            <a:ext cx="491521" cy="115714"/>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コネクタ: カギ線 93">
            <a:extLst>
              <a:ext uri="{FF2B5EF4-FFF2-40B4-BE49-F238E27FC236}">
                <a16:creationId xmlns:a16="http://schemas.microsoft.com/office/drawing/2014/main" id="{833B54E2-3E24-01ED-4352-CD0ECF84D879}"/>
              </a:ext>
            </a:extLst>
          </p:cNvPr>
          <p:cNvCxnSpPr>
            <a:cxnSpLocks/>
            <a:stCxn id="75" idx="2"/>
            <a:endCxn id="72" idx="3"/>
          </p:cNvCxnSpPr>
          <p:nvPr/>
        </p:nvCxnSpPr>
        <p:spPr bwMode="gray">
          <a:xfrm rot="16200000" flipH="1">
            <a:off x="729736" y="3185341"/>
            <a:ext cx="343416" cy="13734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コネクタ: カギ線 95">
            <a:extLst>
              <a:ext uri="{FF2B5EF4-FFF2-40B4-BE49-F238E27FC236}">
                <a16:creationId xmlns:a16="http://schemas.microsoft.com/office/drawing/2014/main" id="{28F3BBC4-FB59-F8D9-AB2A-A164011CF4B6}"/>
              </a:ext>
            </a:extLst>
          </p:cNvPr>
          <p:cNvCxnSpPr>
            <a:cxnSpLocks/>
            <a:stCxn id="82" idx="0"/>
            <a:endCxn id="81" idx="6"/>
          </p:cNvCxnSpPr>
          <p:nvPr/>
        </p:nvCxnSpPr>
        <p:spPr bwMode="gray">
          <a:xfrm rot="16200000" flipV="1">
            <a:off x="2499641" y="5392922"/>
            <a:ext cx="459955" cy="179536"/>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楕円 96">
            <a:extLst>
              <a:ext uri="{FF2B5EF4-FFF2-40B4-BE49-F238E27FC236}">
                <a16:creationId xmlns:a16="http://schemas.microsoft.com/office/drawing/2014/main" id="{ED1FE88C-5AA6-CD73-5C6C-A6BE01ACE434}"/>
              </a:ext>
            </a:extLst>
          </p:cNvPr>
          <p:cNvSpPr/>
          <p:nvPr/>
        </p:nvSpPr>
        <p:spPr>
          <a:xfrm rot="2933276">
            <a:off x="1802815" y="2919161"/>
            <a:ext cx="905400" cy="898374"/>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9" name="コネクタ: カギ線 98">
            <a:extLst>
              <a:ext uri="{FF2B5EF4-FFF2-40B4-BE49-F238E27FC236}">
                <a16:creationId xmlns:a16="http://schemas.microsoft.com/office/drawing/2014/main" id="{2B5A500E-CAF1-5AC7-3888-A8E5C650BFD8}"/>
              </a:ext>
            </a:extLst>
          </p:cNvPr>
          <p:cNvCxnSpPr>
            <a:cxnSpLocks/>
            <a:stCxn id="77" idx="3"/>
            <a:endCxn id="70" idx="3"/>
          </p:cNvCxnSpPr>
          <p:nvPr/>
        </p:nvCxnSpPr>
        <p:spPr bwMode="gray">
          <a:xfrm flipV="1">
            <a:off x="1723309" y="4398132"/>
            <a:ext cx="669378" cy="285880"/>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CCFC2-098D-7BD0-F3CC-AF501564C978}"/>
              </a:ext>
            </a:extLst>
          </p:cNvPr>
          <p:cNvSpPr txBox="1"/>
          <p:nvPr/>
        </p:nvSpPr>
        <p:spPr bwMode="gray">
          <a:xfrm>
            <a:off x="2793000" y="3143227"/>
            <a:ext cx="824756" cy="369332"/>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1" name="直線コネクタ 110">
            <a:extLst>
              <a:ext uri="{FF2B5EF4-FFF2-40B4-BE49-F238E27FC236}">
                <a16:creationId xmlns:a16="http://schemas.microsoft.com/office/drawing/2014/main" id="{94367809-B8F3-9B5B-404B-60AE095B0AC1}"/>
              </a:ext>
            </a:extLst>
          </p:cNvPr>
          <p:cNvCxnSpPr>
            <a:cxnSpLocks/>
            <a:stCxn id="109" idx="1"/>
            <a:endCxn id="97" idx="7"/>
          </p:cNvCxnSpPr>
          <p:nvPr/>
        </p:nvCxnSpPr>
        <p:spPr bwMode="gray">
          <a:xfrm flipH="1">
            <a:off x="2705301" y="3327893"/>
            <a:ext cx="87699" cy="727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テキスト プレースホルダー 5">
            <a:extLst>
              <a:ext uri="{FF2B5EF4-FFF2-40B4-BE49-F238E27FC236}">
                <a16:creationId xmlns:a16="http://schemas.microsoft.com/office/drawing/2014/main" id="{A6E73BEF-7428-221E-2F00-3AB5C58D9773}"/>
              </a:ext>
            </a:extLst>
          </p:cNvPr>
          <p:cNvSpPr txBox="1">
            <a:spLocks/>
          </p:cNvSpPr>
          <p:nvPr/>
        </p:nvSpPr>
        <p:spPr bwMode="gray">
          <a:xfrm>
            <a:off x="200025" y="499826"/>
            <a:ext cx="9290050" cy="40889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defTabSz="863600" eaLnBrk="1" latinLnBrk="0" hangingPunct="1">
              <a:lnSpc>
                <a:spcPct val="100000"/>
              </a:lnSpc>
              <a:spcBef>
                <a:spcPts val="0"/>
              </a:spcBef>
              <a:buClr>
                <a:schemeClr val="bg1">
                  <a:lumMod val="75000"/>
                </a:schemeClr>
              </a:buClr>
              <a:buSzTx/>
              <a:buFont typeface="Wingdings" pitchFamily="2" charset="2"/>
              <a:buNone/>
              <a:tabLst/>
              <a:defRPr kumimoji="1" sz="2000" baseline="0">
                <a:latin typeface="Arial Black" panose="020B0A04020102020204" pitchFamily="34" charset="0"/>
                <a:ea typeface="HGP創英角ｺﾞｼｯｸUB" panose="020B0900000000000000" pitchFamily="50" charset="-128"/>
                <a:cs typeface="+mn-cs"/>
              </a:defRPr>
            </a:lvl1pPr>
            <a:lvl2pPr marL="377825" marR="0" indent="0" defTabSz="863600" eaLnBrk="1" latinLnBrk="0" hangingPunct="1">
              <a:lnSpc>
                <a:spcPct val="100000"/>
              </a:lnSpc>
              <a:spcBef>
                <a:spcPts val="0"/>
              </a:spcBef>
              <a:buClr>
                <a:schemeClr val="bg1">
                  <a:lumMod val="75000"/>
                </a:schemeClr>
              </a:buClr>
              <a:buSzTx/>
              <a:buFont typeface="Wingdings" pitchFamily="2" charset="2"/>
              <a:buNone/>
              <a:tabLst/>
              <a:defRPr kumimoji="1" sz="2000">
                <a:latin typeface="HGP創英角ｺﾞｼｯｸUB" panose="020B0900000000000000" pitchFamily="50" charset="-128"/>
                <a:ea typeface="HGP創英角ｺﾞｼｯｸUB" panose="020B0900000000000000" pitchFamily="50" charset="-128"/>
                <a:cs typeface="+mn-cs"/>
              </a:defRPr>
            </a:lvl2pPr>
            <a:lvl3pPr marL="755650"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3pPr>
            <a:lvl4pPr marL="1143000"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4pPr>
            <a:lvl5pPr marL="1525587"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5pPr>
            <a:lvl6pPr marL="2514600" indent="-228600" defTabSz="914400">
              <a:spcBef>
                <a:spcPct val="20000"/>
              </a:spcBef>
              <a:buFont typeface="Arial" pitchFamily="34" charset="0"/>
              <a:buChar char="•"/>
              <a:defRPr kumimoji="1" sz="2000">
                <a:latin typeface="+mn-lt"/>
                <a:cs typeface="+mn-cs"/>
              </a:defRPr>
            </a:lvl6pPr>
            <a:lvl7pPr marL="2971800" indent="-228600" defTabSz="914400">
              <a:spcBef>
                <a:spcPct val="20000"/>
              </a:spcBef>
              <a:buFont typeface="Arial" pitchFamily="34" charset="0"/>
              <a:buChar char="•"/>
              <a:defRPr kumimoji="1" sz="2000">
                <a:latin typeface="+mn-lt"/>
                <a:cs typeface="+mn-cs"/>
              </a:defRPr>
            </a:lvl7pPr>
            <a:lvl8pPr marL="3429000" indent="-228600" defTabSz="914400">
              <a:spcBef>
                <a:spcPct val="20000"/>
              </a:spcBef>
              <a:buFont typeface="Arial" pitchFamily="34" charset="0"/>
              <a:buChar char="•"/>
              <a:defRPr kumimoji="1" sz="2000">
                <a:latin typeface="+mn-lt"/>
                <a:cs typeface="+mn-cs"/>
              </a:defRPr>
            </a:lvl8pPr>
            <a:lvl9pPr marL="3886200" indent="-228600" defTabSz="914400">
              <a:spcBef>
                <a:spcPct val="20000"/>
              </a:spcBef>
              <a:buFont typeface="Arial" pitchFamily="34" charset="0"/>
              <a:buChar char="•"/>
              <a:defRPr kumimoji="1" sz="2000">
                <a:latin typeface="+mn-lt"/>
                <a:cs typeface="+mn-cs"/>
              </a:defRPr>
            </a:lvl9p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 </a:t>
            </a:r>
            <a:r>
              <a:rPr lang="ja-JP" altLang="en-US" noProof="1"/>
              <a:t>（</a:t>
            </a:r>
            <a:r>
              <a:rPr lang="en-US" altLang="ja-JP" noProof="1"/>
              <a:t>2/3</a:t>
            </a:r>
            <a:r>
              <a:rPr lang="ja-JP" altLang="en-US" noProof="1"/>
              <a:t>）</a:t>
            </a:r>
            <a:endParaRPr lang="ja-JP" altLang="en-US" dirty="0">
              <a:latin typeface="HGP創英角ｺﾞｼｯｸUB" panose="020B0900000000000000" pitchFamily="50" charset="-128"/>
            </a:endParaRPr>
          </a:p>
        </p:txBody>
      </p:sp>
      <p:sp>
        <p:nvSpPr>
          <p:cNvPr id="129" name="タイトル 4">
            <a:extLst>
              <a:ext uri="{FF2B5EF4-FFF2-40B4-BE49-F238E27FC236}">
                <a16:creationId xmlns:a16="http://schemas.microsoft.com/office/drawing/2014/main" id="{168B831B-295A-69FB-C217-E282EDF1BEC5}"/>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graphicFrame>
        <p:nvGraphicFramePr>
          <p:cNvPr id="130" name="表 130">
            <a:extLst>
              <a:ext uri="{FF2B5EF4-FFF2-40B4-BE49-F238E27FC236}">
                <a16:creationId xmlns:a16="http://schemas.microsoft.com/office/drawing/2014/main" id="{F92B05A7-7595-1155-4106-8E47DEF78D4B}"/>
              </a:ext>
            </a:extLst>
          </p:cNvPr>
          <p:cNvGraphicFramePr>
            <a:graphicFrameLocks noGrp="1"/>
          </p:cNvGraphicFramePr>
          <p:nvPr/>
        </p:nvGraphicFramePr>
        <p:xfrm>
          <a:off x="6321000" y="1629000"/>
          <a:ext cx="3169075" cy="304800"/>
        </p:xfrm>
        <a:graphic>
          <a:graphicData uri="http://schemas.openxmlformats.org/drawingml/2006/table">
            <a:tbl>
              <a:tblPr firstRow="1" bandRow="1">
                <a:tableStyleId>{5C22544A-7EE6-4342-B048-85BDC9FD1C3A}</a:tableStyleId>
              </a:tblPr>
              <a:tblGrid>
                <a:gridCol w="3169075">
                  <a:extLst>
                    <a:ext uri="{9D8B030D-6E8A-4147-A177-3AD203B41FA5}">
                      <a16:colId xmlns:a16="http://schemas.microsoft.com/office/drawing/2014/main" val="3664357109"/>
                    </a:ext>
                  </a:extLst>
                </a:gridCol>
              </a:tblGrid>
              <a:tr h="288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メディカル・</a:t>
                      </a:r>
                      <a:r>
                        <a:rPr kumimoji="1" lang="ja-JP" altLang="en-US" sz="13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デバイス</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・パーク</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879469"/>
                  </a:ext>
                </a:extLst>
              </a:tr>
            </a:tbl>
          </a:graphicData>
        </a:graphic>
      </p:graphicFrame>
      <p:graphicFrame>
        <p:nvGraphicFramePr>
          <p:cNvPr id="132" name="表 130">
            <a:extLst>
              <a:ext uri="{FF2B5EF4-FFF2-40B4-BE49-F238E27FC236}">
                <a16:creationId xmlns:a16="http://schemas.microsoft.com/office/drawing/2014/main" id="{A4C24ABA-BF0B-6F26-C84D-DCFE295A996B}"/>
              </a:ext>
            </a:extLst>
          </p:cNvPr>
          <p:cNvGraphicFramePr>
            <a:graphicFrameLocks noGrp="1"/>
          </p:cNvGraphicFramePr>
          <p:nvPr/>
        </p:nvGraphicFramePr>
        <p:xfrm>
          <a:off x="6248999" y="3988692"/>
          <a:ext cx="3169075" cy="289560"/>
        </p:xfrm>
        <a:graphic>
          <a:graphicData uri="http://schemas.openxmlformats.org/drawingml/2006/table">
            <a:tbl>
              <a:tblPr firstRow="1" bandRow="1">
                <a:tableStyleId>{5C22544A-7EE6-4342-B048-85BDC9FD1C3A}</a:tableStyleId>
              </a:tblPr>
              <a:tblGrid>
                <a:gridCol w="3169075">
                  <a:extLst>
                    <a:ext uri="{9D8B030D-6E8A-4147-A177-3AD203B41FA5}">
                      <a16:colId xmlns:a16="http://schemas.microsoft.com/office/drawing/2014/main" val="3664357109"/>
                    </a:ext>
                  </a:extLst>
                </a:gridCol>
              </a:tblGrid>
              <a:tr h="265911">
                <a:tc>
                  <a:txBody>
                    <a:bodyPr/>
                    <a:lstStyle/>
                    <a:p>
                      <a:pPr algn="l"/>
                      <a:r>
                        <a:rPr lang="ja-JP" altLang="en-US" sz="1300" b="0" dirty="0">
                          <a:solidFill>
                            <a:schemeClr val="tx1"/>
                          </a:solidFill>
                          <a:latin typeface="HGP創英角ｺﾞｼｯｸUB" panose="020B0900000000000000" pitchFamily="50" charset="-128"/>
                          <a:ea typeface="HGP創英角ｺﾞｼｯｸUB" panose="020B0900000000000000" pitchFamily="50" charset="-128"/>
                        </a:rPr>
                        <a:t>共用施設センターへの医療機器産業支援</a:t>
                      </a:r>
                      <a:endParaRPr kumimoji="1" lang="ja-JP" altLang="en-US" sz="1300" b="0" dirty="0">
                        <a:solidFill>
                          <a:schemeClr val="tx1"/>
                        </a:solidFill>
                        <a:latin typeface="HGP創英角ｺﾞｼｯｸUB" panose="020B0900000000000000" pitchFamily="50" charset="-128"/>
                        <a:ea typeface="HGP創英角ｺﾞｼｯｸUB" panose="020B0900000000000000" pitchFamily="50" charset="-128"/>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879469"/>
                  </a:ext>
                </a:extLst>
              </a:tr>
            </a:tbl>
          </a:graphicData>
        </a:graphic>
      </p:graphicFrame>
      <p:graphicFrame>
        <p:nvGraphicFramePr>
          <p:cNvPr id="133" name="表 130">
            <a:extLst>
              <a:ext uri="{FF2B5EF4-FFF2-40B4-BE49-F238E27FC236}">
                <a16:creationId xmlns:a16="http://schemas.microsoft.com/office/drawing/2014/main" id="{6EEB6C65-7373-0E23-107E-7A3BAB1EEAB2}"/>
              </a:ext>
            </a:extLst>
          </p:cNvPr>
          <p:cNvGraphicFramePr>
            <a:graphicFrameLocks noGrp="1"/>
          </p:cNvGraphicFramePr>
          <p:nvPr/>
        </p:nvGraphicFramePr>
        <p:xfrm>
          <a:off x="3617756" y="3988692"/>
          <a:ext cx="2488319" cy="289560"/>
        </p:xfrm>
        <a:graphic>
          <a:graphicData uri="http://schemas.openxmlformats.org/drawingml/2006/table">
            <a:tbl>
              <a:tblPr firstRow="1" bandRow="1">
                <a:tableStyleId>{5C22544A-7EE6-4342-B048-85BDC9FD1C3A}</a:tableStyleId>
              </a:tblPr>
              <a:tblGrid>
                <a:gridCol w="2488319">
                  <a:extLst>
                    <a:ext uri="{9D8B030D-6E8A-4147-A177-3AD203B41FA5}">
                      <a16:colId xmlns:a16="http://schemas.microsoft.com/office/drawing/2014/main" val="3664357109"/>
                    </a:ext>
                  </a:extLst>
                </a:gridCol>
              </a:tblGrid>
              <a:tr h="265977">
                <a:tc>
                  <a:txBody>
                    <a:bodyPr/>
                    <a:lstStyle/>
                    <a:p>
                      <a:pPr algn="l"/>
                      <a:r>
                        <a:rPr kumimoji="1" lang="ja-JP" altLang="en-US" sz="1300" b="0" dirty="0">
                          <a:solidFill>
                            <a:schemeClr val="tx1"/>
                          </a:solidFill>
                          <a:latin typeface="HGP創英角ｺﾞｼｯｸUB" panose="020B0900000000000000" pitchFamily="50" charset="-128"/>
                          <a:ea typeface="HGP創英角ｺﾞｼｯｸUB" panose="020B0900000000000000" pitchFamily="50" charset="-128"/>
                        </a:rPr>
                        <a:t>バルク・ドラッグ・パーク</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879469"/>
                  </a:ext>
                </a:extLst>
              </a:tr>
            </a:tbl>
          </a:graphicData>
        </a:graphic>
      </p:graphicFrame>
      <p:sp>
        <p:nvSpPr>
          <p:cNvPr id="3" name="楕円 2">
            <a:extLst>
              <a:ext uri="{FF2B5EF4-FFF2-40B4-BE49-F238E27FC236}">
                <a16:creationId xmlns:a16="http://schemas.microsoft.com/office/drawing/2014/main" id="{349F2C63-7879-EF95-4740-716E2E07B8E7}"/>
              </a:ext>
            </a:extLst>
          </p:cNvPr>
          <p:cNvSpPr/>
          <p:nvPr/>
        </p:nvSpPr>
        <p:spPr>
          <a:xfrm rot="2933276">
            <a:off x="5465648" y="4032282"/>
            <a:ext cx="234203" cy="226305"/>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楕円 3">
            <a:extLst>
              <a:ext uri="{FF2B5EF4-FFF2-40B4-BE49-F238E27FC236}">
                <a16:creationId xmlns:a16="http://schemas.microsoft.com/office/drawing/2014/main" id="{39E4B4B6-E61B-62D6-146F-F7F61852133A}"/>
              </a:ext>
            </a:extLst>
          </p:cNvPr>
          <p:cNvSpPr/>
          <p:nvPr/>
        </p:nvSpPr>
        <p:spPr>
          <a:xfrm rot="2933276">
            <a:off x="8958370" y="1666813"/>
            <a:ext cx="234000" cy="226800"/>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楕円 4">
            <a:extLst>
              <a:ext uri="{FF2B5EF4-FFF2-40B4-BE49-F238E27FC236}">
                <a16:creationId xmlns:a16="http://schemas.microsoft.com/office/drawing/2014/main" id="{17416426-19C2-2AAB-27AF-C2F3441E0FFC}"/>
              </a:ext>
            </a:extLst>
          </p:cNvPr>
          <p:cNvSpPr/>
          <p:nvPr/>
        </p:nvSpPr>
        <p:spPr>
          <a:xfrm rot="2933276">
            <a:off x="9246370" y="4016708"/>
            <a:ext cx="234000" cy="226800"/>
          </a:xfrm>
          <a:prstGeom prst="ellipse">
            <a:avLst/>
          </a:prstGeom>
          <a:pattFill prst="ltHorz">
            <a:fgClr>
              <a:srgbClr val="0076A8"/>
            </a:fgClr>
            <a:bgClr>
              <a:schemeClr val="bg1"/>
            </a:bgClr>
          </a:pattFill>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4352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 </a:t>
            </a:r>
            <a:r>
              <a:rPr lang="ja-JP" altLang="en-US" noProof="1"/>
              <a:t>（</a:t>
            </a:r>
            <a:r>
              <a:rPr lang="en-US" altLang="ja-JP" noProof="1"/>
              <a:t>3/3</a:t>
            </a:r>
            <a:r>
              <a:rPr lang="ja-JP" altLang="en-US" noProof="1"/>
              <a:t>）</a:t>
            </a:r>
            <a:r>
              <a:rPr lang="ja-JP" altLang="en-US" noProof="1">
                <a:latin typeface="HGP創英角ｺﾞｼｯｸUB" panose="020B0900000000000000" pitchFamily="50" charset="-128"/>
              </a:rPr>
              <a:t> </a:t>
            </a:r>
            <a:endParaRPr lang="ja-JP" altLang="en-US" dirty="0">
              <a:latin typeface="HGP創英角ｺﾞｼｯｸUB" panose="020B0900000000000000" pitchFamily="50" charset="-128"/>
            </a:endParaRPr>
          </a:p>
        </p:txBody>
      </p:sp>
      <p:sp>
        <p:nvSpPr>
          <p:cNvPr id="7" name="テキスト プレースホルダー 1"/>
          <p:cNvSpPr txBox="1">
            <a:spLocks/>
          </p:cNvSpPr>
          <p:nvPr/>
        </p:nvSpPr>
        <p:spPr>
          <a:xfrm>
            <a:off x="199710" y="1124744"/>
            <a:ext cx="9505950" cy="20807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ＭＳ Ｐゴシック" panose="020B0600070205080204" pitchFamily="50" charset="-128"/>
              </a:rPr>
              <a:t>その他、各州独自にて</a:t>
            </a:r>
            <a:r>
              <a:rPr lang="en-US" altLang="ja-JP" dirty="0">
                <a:latin typeface="ＭＳ Ｐゴシック" panose="020B0600070205080204" pitchFamily="50" charset="-128"/>
              </a:rPr>
              <a:t>AI</a:t>
            </a:r>
            <a:r>
              <a:rPr lang="ja-JP" altLang="en-US" dirty="0">
                <a:latin typeface="ＭＳ Ｐゴシック" panose="020B0600070205080204" pitchFamily="50" charset="-128"/>
              </a:rPr>
              <a:t>活用や、医療関連分野に関してインセンティブを与える動きがみられる</a:t>
            </a:r>
            <a:endParaRPr lang="en-US" altLang="ja-JP" dirty="0">
              <a:latin typeface="ＭＳ Ｐゴシック" panose="020B0600070205080204" pitchFamily="50" charset="-128"/>
            </a:endParaRPr>
          </a:p>
        </p:txBody>
      </p:sp>
      <p:sp>
        <p:nvSpPr>
          <p:cNvPr id="66" name="テキスト ボックス 65"/>
          <p:cNvSpPr txBox="1"/>
          <p:nvPr/>
        </p:nvSpPr>
        <p:spPr>
          <a:xfrm>
            <a:off x="417000" y="6661295"/>
            <a:ext cx="5688000" cy="137325"/>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（出所）インド化学肥料省</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ウェブサイト</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グジャラート政府ウェブサイト、</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The times of India2022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2019</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10</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日記事</a:t>
            </a:r>
            <a:endPar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GB" altLang="ja-JP" sz="800" noProof="1">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3" name="表 3">
            <a:extLst>
              <a:ext uri="{FF2B5EF4-FFF2-40B4-BE49-F238E27FC236}">
                <a16:creationId xmlns:a16="http://schemas.microsoft.com/office/drawing/2014/main" id="{053AFA9D-0CFA-8687-3C14-541D6EFEFEE2}"/>
              </a:ext>
            </a:extLst>
          </p:cNvPr>
          <p:cNvGraphicFramePr>
            <a:graphicFrameLocks noGrp="1"/>
          </p:cNvGraphicFramePr>
          <p:nvPr/>
        </p:nvGraphicFramePr>
        <p:xfrm>
          <a:off x="415925" y="1393580"/>
          <a:ext cx="2953075" cy="370840"/>
        </p:xfrm>
        <a:graphic>
          <a:graphicData uri="http://schemas.openxmlformats.org/drawingml/2006/table">
            <a:tbl>
              <a:tblPr firstRow="1" bandRow="1">
                <a:tableStyleId>{5C22544A-7EE6-4342-B048-85BDC9FD1C3A}</a:tableStyleId>
              </a:tblPr>
              <a:tblGrid>
                <a:gridCol w="2953075">
                  <a:extLst>
                    <a:ext uri="{9D8B030D-6E8A-4147-A177-3AD203B41FA5}">
                      <a16:colId xmlns:a16="http://schemas.microsoft.com/office/drawing/2014/main" val="1715160470"/>
                    </a:ext>
                  </a:extLst>
                </a:gridCol>
              </a:tblGrid>
              <a:tr h="370840">
                <a:tc>
                  <a:txBody>
                    <a:bodyPr/>
                    <a:lstStyle/>
                    <a:p>
                      <a:pPr algn="ctr"/>
                      <a:r>
                        <a:rPr kumimoji="1" lang="en-US" altLang="ja-JP" sz="1400" b="0" dirty="0">
                          <a:solidFill>
                            <a:schemeClr val="tx1"/>
                          </a:solidFill>
                          <a:latin typeface="Arial Black" panose="020B0A04020102020204" pitchFamily="34" charset="0"/>
                          <a:ea typeface="HGP創英角ｺﾞｼｯｸUB" panose="020B0900000000000000" pitchFamily="50" charset="-128"/>
                        </a:rPr>
                        <a:t>Gujarat</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graphicFrame>
        <p:nvGraphicFramePr>
          <p:cNvPr id="9" name="表 3">
            <a:extLst>
              <a:ext uri="{FF2B5EF4-FFF2-40B4-BE49-F238E27FC236}">
                <a16:creationId xmlns:a16="http://schemas.microsoft.com/office/drawing/2014/main" id="{696356E3-B617-F523-BAF7-BAC473100333}"/>
              </a:ext>
            </a:extLst>
          </p:cNvPr>
          <p:cNvGraphicFramePr>
            <a:graphicFrameLocks noGrp="1"/>
          </p:cNvGraphicFramePr>
          <p:nvPr>
            <p:extLst>
              <p:ext uri="{D42A27DB-BD31-4B8C-83A1-F6EECF244321}">
                <p14:modId xmlns:p14="http://schemas.microsoft.com/office/powerpoint/2010/main" val="4063467965"/>
              </p:ext>
            </p:extLst>
          </p:nvPr>
        </p:nvGraphicFramePr>
        <p:xfrm>
          <a:off x="3655925" y="1384690"/>
          <a:ext cx="2809075" cy="370840"/>
        </p:xfrm>
        <a:graphic>
          <a:graphicData uri="http://schemas.openxmlformats.org/drawingml/2006/table">
            <a:tbl>
              <a:tblPr firstRow="1" bandRow="1">
                <a:tableStyleId>{5C22544A-7EE6-4342-B048-85BDC9FD1C3A}</a:tableStyleId>
              </a:tblPr>
              <a:tblGrid>
                <a:gridCol w="2809075">
                  <a:extLst>
                    <a:ext uri="{9D8B030D-6E8A-4147-A177-3AD203B41FA5}">
                      <a16:colId xmlns:a16="http://schemas.microsoft.com/office/drawing/2014/main" val="1715160470"/>
                    </a:ext>
                  </a:extLst>
                </a:gridCol>
              </a:tblGrid>
              <a:tr h="370840">
                <a:tc>
                  <a:txBody>
                    <a:bodyPr/>
                    <a:lstStyle/>
                    <a:p>
                      <a:pPr marL="0" algn="ctr" defTabSz="990564" rtl="0" eaLnBrk="1" latinLnBrk="0" hangingPunct="1"/>
                      <a:r>
                        <a:rPr kumimoji="1" lang="en-US" altLang="ja-JP" sz="1400" b="0" kern="1200" dirty="0">
                          <a:solidFill>
                            <a:schemeClr val="tx1"/>
                          </a:solidFill>
                          <a:latin typeface="Arial Black" panose="020B0A04020102020204" pitchFamily="34" charset="0"/>
                          <a:ea typeface="HGP創英角ｺﾞｼｯｸUB" panose="020B0900000000000000" pitchFamily="50" charset="-128"/>
                          <a:cs typeface="+mn-cs"/>
                        </a:rPr>
                        <a:t>Rajasthan</a:t>
                      </a:r>
                      <a:r>
                        <a:rPr kumimoji="1" lang="ja-JP" altLang="en-US" sz="1400" b="0" kern="1200" dirty="0">
                          <a:solidFill>
                            <a:schemeClr val="tx1"/>
                          </a:solidFill>
                          <a:latin typeface="HGP創英角ｺﾞｼｯｸUB" panose="020B0900000000000000" pitchFamily="50" charset="-128"/>
                          <a:ea typeface="HGP創英角ｺﾞｼｯｸUB" panose="020B0900000000000000" pitchFamily="50" charset="-128"/>
                          <a:cs typeface="+mn-cs"/>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graphicFrame>
        <p:nvGraphicFramePr>
          <p:cNvPr id="10" name="表 3">
            <a:extLst>
              <a:ext uri="{FF2B5EF4-FFF2-40B4-BE49-F238E27FC236}">
                <a16:creationId xmlns:a16="http://schemas.microsoft.com/office/drawing/2014/main" id="{6963F960-46E3-4896-C9CA-F0ABAB5D3049}"/>
              </a:ext>
            </a:extLst>
          </p:cNvPr>
          <p:cNvGraphicFramePr>
            <a:graphicFrameLocks noGrp="1"/>
          </p:cNvGraphicFramePr>
          <p:nvPr>
            <p:extLst>
              <p:ext uri="{D42A27DB-BD31-4B8C-83A1-F6EECF244321}">
                <p14:modId xmlns:p14="http://schemas.microsoft.com/office/powerpoint/2010/main" val="3880794647"/>
              </p:ext>
            </p:extLst>
          </p:nvPr>
        </p:nvGraphicFramePr>
        <p:xfrm>
          <a:off x="6969224" y="1384690"/>
          <a:ext cx="2592269" cy="370840"/>
        </p:xfrm>
        <a:graphic>
          <a:graphicData uri="http://schemas.openxmlformats.org/drawingml/2006/table">
            <a:tbl>
              <a:tblPr firstRow="1" bandRow="1">
                <a:tableStyleId>{5C22544A-7EE6-4342-B048-85BDC9FD1C3A}</a:tableStyleId>
              </a:tblPr>
              <a:tblGrid>
                <a:gridCol w="2592269">
                  <a:extLst>
                    <a:ext uri="{9D8B030D-6E8A-4147-A177-3AD203B41FA5}">
                      <a16:colId xmlns:a16="http://schemas.microsoft.com/office/drawing/2014/main" val="1715160470"/>
                    </a:ext>
                  </a:extLst>
                </a:gridCol>
              </a:tblGrid>
              <a:tr h="370840">
                <a:tc>
                  <a:txBody>
                    <a:bodyPr/>
                    <a:lstStyle/>
                    <a:p>
                      <a:pPr marL="0" algn="ctr" defTabSz="990564" rtl="0" eaLnBrk="1" latinLnBrk="0" hangingPunct="1"/>
                      <a:r>
                        <a:rPr kumimoji="1" lang="en-US" altLang="ja-JP" sz="1400" b="0" kern="1200" dirty="0">
                          <a:solidFill>
                            <a:schemeClr val="tx1"/>
                          </a:solidFill>
                          <a:latin typeface="Arial Black" panose="020B0A04020102020204" pitchFamily="34" charset="0"/>
                          <a:ea typeface="HGP創英角ｺﾞｼｯｸUB" panose="020B0900000000000000" pitchFamily="50" charset="-128"/>
                          <a:cs typeface="+mn-cs"/>
                        </a:rPr>
                        <a:t>Punjab</a:t>
                      </a:r>
                      <a:r>
                        <a:rPr kumimoji="1" lang="ja-JP" altLang="en-US" sz="1400" b="0" kern="1200" dirty="0">
                          <a:solidFill>
                            <a:schemeClr val="tx1"/>
                          </a:solidFill>
                          <a:latin typeface="HGP創英角ｺﾞｼｯｸUB" panose="020B0900000000000000" pitchFamily="50" charset="-128"/>
                          <a:ea typeface="HGP創英角ｺﾞｼｯｸUB" panose="020B0900000000000000" pitchFamily="50" charset="-128"/>
                          <a:cs typeface="+mn-cs"/>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sp>
        <p:nvSpPr>
          <p:cNvPr id="11" name="テキスト ボックス 10">
            <a:extLst>
              <a:ext uri="{FF2B5EF4-FFF2-40B4-BE49-F238E27FC236}">
                <a16:creationId xmlns:a16="http://schemas.microsoft.com/office/drawing/2014/main" id="{B9353C4E-868A-09BA-5EB8-EEB8AEE7F950}"/>
              </a:ext>
            </a:extLst>
          </p:cNvPr>
          <p:cNvSpPr txBox="1"/>
          <p:nvPr/>
        </p:nvSpPr>
        <p:spPr bwMode="gray">
          <a:xfrm>
            <a:off x="415925" y="1845000"/>
            <a:ext cx="2879339" cy="2585323"/>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Pharma</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クラスター</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8775" marR="0" lvl="1" indent="-171450" algn="just"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国際連合工業開発機関 (UNIDO) は、Gujarat州を医薬品および医療機器セクターの主要な集積地としている</a:t>
            </a:r>
          </a:p>
          <a:p>
            <a:pPr marL="358775" marR="0" lvl="1" indent="-171450" algn="just"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Department of Pharmaceuticals (DoP) の下で運営されているScheme Steering Committee (SSC) は、Gujarat州の医療公園にINR2億5,000万を付与することに合意した</a:t>
            </a:r>
          </a:p>
          <a:p>
            <a:pPr marL="358775" marR="0" lvl="1" indent="-171450" algn="just"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約250エーカーの土地が既に医療機器パークに提供されている</a:t>
            </a:r>
          </a:p>
          <a:p>
            <a:pPr marL="171450"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indent="-171450" algn="just" defTabSz="990564" fontAlgn="auto">
              <a:spcBef>
                <a:spcPts val="0"/>
              </a:spcBef>
              <a:spcAft>
                <a:spcPts val="0"/>
              </a:spcAft>
              <a:buClr>
                <a:schemeClr val="accent6">
                  <a:lumMod val="75000"/>
                </a:schemeClr>
              </a:buClr>
              <a:buSzPct val="100000"/>
              <a:buFont typeface="Wingdings" panose="05000000000000000000" pitchFamily="2" charset="2"/>
              <a:buChar char="Ø"/>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01218" lvl="1" indent="-171450" algn="just" defTabSz="990564" fontAlgn="auto">
              <a:spcBef>
                <a:spcPts val="0"/>
              </a:spcBef>
              <a:spcAft>
                <a:spcPts val="0"/>
              </a:spcAft>
              <a:buSzPct val="100000"/>
              <a:buFont typeface="Arial" panose="020B0604020202020204" pitchFamily="34" charset="0"/>
              <a:buChar cha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1300317B-A44D-C9B0-DB59-A29A88147BFE}"/>
              </a:ext>
            </a:extLst>
          </p:cNvPr>
          <p:cNvSpPr txBox="1"/>
          <p:nvPr/>
        </p:nvSpPr>
        <p:spPr bwMode="gray">
          <a:xfrm>
            <a:off x="3655924" y="1845000"/>
            <a:ext cx="3025268" cy="4108817"/>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en-US" altLang="ja-JP" sz="1200"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Rajasthan</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州投資促進スキーム </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投資補助金</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7年満期・預託SGSTの-75%</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雇用創出助成金</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従業員のEPFおよびESIに対する雇用主の拠出金の50%を7年間</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助成</a:t>
            </a:r>
            <a:endPar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電気料金</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、地租－</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7年間100%免除</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印紙税</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 換地代金</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100%免除</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追加特典</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女性、SC/ST、障害者、企業、後進地域およびほとんどの後進地域の企業向け</a:t>
            </a:r>
          </a:p>
          <a:p>
            <a:pPr marL="187325" lvl="1" algn="just" defTabSz="623888" fontAlgn="auto">
              <a:spcBef>
                <a:spcPts val="0"/>
              </a:spcBef>
              <a:spcAft>
                <a:spcPts val="0"/>
              </a:spcAft>
              <a:buClr>
                <a:schemeClr val="accent6">
                  <a:lumMod val="75000"/>
                </a:schemeClr>
              </a:buClr>
              <a:buSzPct val="100000"/>
            </a:pP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10億インドルピー以上の投資と200人以上の雇用</a:t>
            </a:r>
            <a:r>
              <a:rPr kumimoji="1" lang="ja-JP" altLang="en-US" sz="11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に向けた</a:t>
            </a:r>
            <a:r>
              <a:rPr kumimoji="1" lang="en-US" altLang="ja-JP" sz="11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パッケージが利用可能</a:t>
            </a:r>
          </a:p>
          <a:p>
            <a:pPr marL="187325" lvl="1" algn="just" defTabSz="623888" fontAlgn="auto">
              <a:spcBef>
                <a:spcPts val="0"/>
              </a:spcBef>
              <a:spcAft>
                <a:spcPts val="0"/>
              </a:spcAft>
              <a:buClr>
                <a:schemeClr val="accent6">
                  <a:lumMod val="75000"/>
                </a:schemeClr>
              </a:buClr>
              <a:buSzPct val="100000"/>
            </a:pPr>
            <a:endPar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endParaRPr>
          </a:p>
          <a:p>
            <a:pPr marL="171450" indent="-171450" algn="just"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都市開発住宅部の土地配分方針</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この政策は、病院や類似の医療施設を設立するために、医療分野の信託、慈善団体、</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一流施設</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などに割引率で土地を割り当てるものである</a:t>
            </a:r>
          </a:p>
          <a:p>
            <a:pPr marL="187325" lvl="1" algn="just" defTabSz="990564" fontAlgn="auto">
              <a:spcBef>
                <a:spcPts val="0"/>
              </a:spcBef>
              <a:spcAft>
                <a:spcPts val="0"/>
              </a:spcAft>
              <a:buClr>
                <a:schemeClr val="accent6">
                  <a:lumMod val="75000"/>
                </a:schemeClr>
              </a:buClr>
              <a:buSzPct val="100000"/>
            </a:pPr>
            <a:endPar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endParaRPr>
          </a:p>
          <a:p>
            <a:pPr indent="-269875" algn="just" defTabSz="990564">
              <a:buClr>
                <a:schemeClr val="accent6">
                  <a:lumMod val="75000"/>
                </a:schemeClr>
              </a:buClr>
              <a:buSzPct val="100000"/>
              <a:buFont typeface="Wingdings" panose="05000000000000000000" pitchFamily="2" charset="2"/>
              <a:buChar char="Ø"/>
            </a:pPr>
            <a:r>
              <a:rPr kumimoji="1" lang="en-US" altLang="ja-JP" sz="1100" b="1"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医療機器製造業</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500</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万インドルピーを上限とする</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5</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年間のタームローンの</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5%</a:t>
            </a:r>
            <a:r>
              <a:rPr kumimoji="1" lang="ja-JP" altLang="en-US" sz="1100" noProof="1">
                <a:solidFill>
                  <a:prstClr val="black"/>
                </a:solidFill>
                <a:latin typeface="ＭＳ Ｐゴシック" panose="020B0600070205080204" pitchFamily="50" charset="-128"/>
                <a:ea typeface="ＭＳ Ｐゴシック" panose="020B0600070205080204" pitchFamily="50" charset="-128"/>
                <a:cs typeface="+mn-cs"/>
              </a:rPr>
              <a:t>の利子補給金または</a:t>
            </a:r>
            <a:r>
              <a:rPr kumimoji="1" lang="en-US" altLang="ja-JP" sz="1100" noProof="1">
                <a:solidFill>
                  <a:prstClr val="black"/>
                </a:solidFill>
                <a:latin typeface="ＭＳ Ｐゴシック" panose="020B0600070205080204" pitchFamily="50" charset="-128"/>
                <a:ea typeface="ＭＳ Ｐゴシック" panose="020B0600070205080204" pitchFamily="50" charset="-128"/>
                <a:cs typeface="+mn-cs"/>
              </a:rPr>
              <a:t>500万インドルピーまでの設備投資額の20%に相当する資本補助金</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01218" lvl="1" indent="-171450" algn="just" defTabSz="990564" fontAlgn="auto">
              <a:spcBef>
                <a:spcPts val="0"/>
              </a:spcBef>
              <a:spcAft>
                <a:spcPts val="0"/>
              </a:spcAft>
              <a:buSzPct val="100000"/>
              <a:buFont typeface="Arial" panose="020B0604020202020204" pitchFamily="34" charset="0"/>
              <a:buChar cha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84537AAF-8921-2B58-0EE0-714C4B539666}"/>
              </a:ext>
            </a:extLst>
          </p:cNvPr>
          <p:cNvSpPr txBox="1"/>
          <p:nvPr/>
        </p:nvSpPr>
        <p:spPr bwMode="gray">
          <a:xfrm>
            <a:off x="6895923" y="1845000"/>
            <a:ext cx="2665571" cy="3447098"/>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医療における</a:t>
            </a:r>
            <a:r>
              <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AI</a:t>
            </a: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の推進</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Punjab</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州政府と医学教育研究大学 (PGIMER) </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の大学院は</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、保健分野で人工知能を共同推進すること</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に</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合意</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AIと医療機器に重点を置</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き</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Mohali</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に設立されたグローバルイノベーションハブと医療機器パークの</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支援を受けて</a:t>
            </a:r>
            <a:r>
              <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rPr>
              <a:t>達成される</a:t>
            </a:r>
            <a:r>
              <a:rPr kumimoji="1" lang="ja-JP" altLang="en-US" sz="1200" noProof="1">
                <a:solidFill>
                  <a:prstClr val="black"/>
                </a:solidFill>
                <a:latin typeface="ＭＳ Ｐゴシック" panose="020B0600070205080204" pitchFamily="50" charset="-128"/>
                <a:ea typeface="ＭＳ Ｐゴシック" panose="020B0600070205080204" pitchFamily="50" charset="-128"/>
                <a:cs typeface="+mn-cs"/>
              </a:rPr>
              <a:t>見込みである</a:t>
            </a:r>
            <a:endPar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endParaRPr>
          </a:p>
          <a:p>
            <a:pPr marL="358775"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lang="en-US" altLang="ja-JP" sz="1200"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さらに、</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Mission Innovate</a:t>
            </a:r>
            <a:r>
              <a:rPr lang="en-US" altLang="ja-JP" sz="1200"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と</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Mission Tandrust Punjab</a:t>
            </a:r>
            <a:r>
              <a:rPr lang="en-US" altLang="ja-JP" sz="1200" noProof="1">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もAIに焦点を当てており、健康関連の問題に対処するためにAIをどのように利用できるかを研究している</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endParaRPr kumimoji="1" lang="en-US" altLang="ja-JP" sz="1200" noProof="1">
              <a:solidFill>
                <a:prstClr val="black"/>
              </a:solidFill>
              <a:latin typeface="ＭＳ Ｐゴシック" panose="020B0600070205080204" pitchFamily="50" charset="-128"/>
              <a:ea typeface="ＭＳ Ｐゴシック" panose="020B0600070205080204" pitchFamily="50" charset="-128"/>
              <a:cs typeface="+mn-cs"/>
            </a:endParaRPr>
          </a:p>
          <a:p>
            <a:pPr marL="171450"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1450" indent="-171450" algn="just" defTabSz="990564" fontAlgn="auto">
              <a:spcBef>
                <a:spcPts val="0"/>
              </a:spcBef>
              <a:spcAft>
                <a:spcPts val="0"/>
              </a:spcAft>
              <a:buClr>
                <a:schemeClr val="accent6">
                  <a:lumMod val="75000"/>
                </a:schemeClr>
              </a:buClr>
              <a:buSzPct val="100000"/>
              <a:buFont typeface="Wingdings" panose="05000000000000000000" pitchFamily="2" charset="2"/>
              <a:buChar char="Ø"/>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601218" lvl="1" indent="-171450" algn="just" defTabSz="990564" fontAlgn="auto">
              <a:spcBef>
                <a:spcPts val="0"/>
              </a:spcBef>
              <a:spcAft>
                <a:spcPts val="0"/>
              </a:spcAft>
              <a:buSzPct val="100000"/>
              <a:buFont typeface="Arial" panose="020B0604020202020204" pitchFamily="34" charset="0"/>
              <a:buChar cha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タイトル 4">
            <a:extLst>
              <a:ext uri="{FF2B5EF4-FFF2-40B4-BE49-F238E27FC236}">
                <a16:creationId xmlns:a16="http://schemas.microsoft.com/office/drawing/2014/main" id="{5C0CDB97-A1B0-0D9A-CB5B-CECC66BDAF05}"/>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1132251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保険に関する制度・行政体制</a:t>
            </a:r>
            <a:endParaRPr lang="ja-JP" altLang="en-US" dirty="0">
              <a:solidFill>
                <a:schemeClr val="accent5"/>
              </a:solidFill>
            </a:endParaRPr>
          </a:p>
        </p:txBody>
      </p:sp>
      <p:sp>
        <p:nvSpPr>
          <p:cNvPr id="46" name="テキスト ボックス 4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国民皆保険制度は導入されておらず、健康保険への加入者は、インド全人口の約</a:t>
            </a:r>
            <a:r>
              <a:rPr lang="en-US" altLang="ja-JP" sz="1400" dirty="0"/>
              <a:t>25</a:t>
            </a:r>
            <a:r>
              <a:rPr lang="ja-JP" altLang="en-US" sz="1400" dirty="0"/>
              <a:t>％ほどしかカバーされていない。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低所得層向けの医療保険が多くを占めており、医療保険に加入している場合でも十分な治療が受けられない問題がある。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47697"/>
            <a:ext cx="9505053" cy="1403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（出所）みずほ総合研究所「平成２５年度 新興国での新中間層獲得による日本再生事業我が国製品販売拡大に資する販売金融戦略分析調査」</a:t>
            </a:r>
            <a:endParaRPr kumimoji="0" lang="ja-JP" altLang="en-US" sz="800" dirty="0" bmk=""/>
          </a:p>
        </p:txBody>
      </p:sp>
      <p:cxnSp>
        <p:nvCxnSpPr>
          <p:cNvPr id="36" name="直線コネクタ 35"/>
          <p:cNvCxnSpPr/>
          <p:nvPr/>
        </p:nvCxnSpPr>
        <p:spPr>
          <a:xfrm>
            <a:off x="200027" y="2175496"/>
            <a:ext cx="94330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200025" y="1944395"/>
            <a:ext cx="9577065" cy="303109"/>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インドの主要な健康保険スキーム</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1681392333"/>
              </p:ext>
            </p:extLst>
          </p:nvPr>
        </p:nvGraphicFramePr>
        <p:xfrm>
          <a:off x="1046873" y="2457242"/>
          <a:ext cx="8662087" cy="3960806"/>
        </p:xfrm>
        <a:graphic>
          <a:graphicData uri="http://schemas.openxmlformats.org/drawingml/2006/table">
            <a:tbl>
              <a:tblPr firstRow="1" bandRow="1">
                <a:tableStyleId>{5C22544A-7EE6-4342-B048-85BDC9FD1C3A}</a:tableStyleId>
              </a:tblPr>
              <a:tblGrid>
                <a:gridCol w="2980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483961">
                  <a:extLst>
                    <a:ext uri="{9D8B030D-6E8A-4147-A177-3AD203B41FA5}">
                      <a16:colId xmlns:a16="http://schemas.microsoft.com/office/drawing/2014/main" val="20002"/>
                    </a:ext>
                  </a:extLst>
                </a:gridCol>
                <a:gridCol w="1515965">
                  <a:extLst>
                    <a:ext uri="{9D8B030D-6E8A-4147-A177-3AD203B41FA5}">
                      <a16:colId xmlns:a16="http://schemas.microsoft.com/office/drawing/2014/main" val="20003"/>
                    </a:ext>
                  </a:extLst>
                </a:gridCol>
                <a:gridCol w="1263937">
                  <a:extLst>
                    <a:ext uri="{9D8B030D-6E8A-4147-A177-3AD203B41FA5}">
                      <a16:colId xmlns:a16="http://schemas.microsoft.com/office/drawing/2014/main" val="20004"/>
                    </a:ext>
                  </a:extLst>
                </a:gridCol>
                <a:gridCol w="3891864">
                  <a:extLst>
                    <a:ext uri="{9D8B030D-6E8A-4147-A177-3AD203B41FA5}">
                      <a16:colId xmlns:a16="http://schemas.microsoft.com/office/drawing/2014/main" val="20005"/>
                    </a:ext>
                  </a:extLst>
                </a:gridCol>
              </a:tblGrid>
              <a:tr h="310463">
                <a:tc gridSpan="3">
                  <a:txBody>
                    <a:bodyPr/>
                    <a:lstStyle/>
                    <a:p>
                      <a:pPr algn="ctr" fontAlgn="ctr" hangingPunct="0"/>
                      <a:r>
                        <a:rPr kumimoji="1" lang="ja-JP" altLang="en-US" sz="1000" b="0" dirty="0">
                          <a:latin typeface="HGP創英角ｺﾞｼｯｸUB" panose="020B0900000000000000" pitchFamily="50" charset="-128"/>
                          <a:ea typeface="HGP創英角ｺﾞｼｯｸUB" panose="020B0900000000000000" pitchFamily="50" charset="-128"/>
                        </a:rPr>
                        <a:t>運営主体</a:t>
                      </a:r>
                    </a:p>
                  </a:txBody>
                  <a:tcPr marT="36000" marB="36000"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hMerge="1">
                  <a:txBody>
                    <a:bodyPr/>
                    <a:lstStyle/>
                    <a:p>
                      <a:endParaRPr kumimoji="1" lang="ja-JP" altLang="en-US"/>
                    </a:p>
                  </a:txBody>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健康保険</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付保人口（百万人）</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制度概要</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99791">
                <a:tc row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Arial" panose="020B0604020202020204" pitchFamily="34" charset="0"/>
                          <a:ea typeface="HGP創英角ｺﾞｼｯｸUB" pitchFamily="50" charset="-128"/>
                          <a:cs typeface="Arial" panose="020B0604020202020204" pitchFamily="34" charset="0"/>
                        </a:rPr>
                        <a:t>公的保険</a:t>
                      </a:r>
                    </a:p>
                  </a:txBody>
                  <a:tcPr marT="36000" marB="36000" anchor="ctr">
                    <a:lnL w="12700" cmpd="sng">
                      <a:noFill/>
                    </a:lnL>
                    <a:lnR w="9525" cap="flat" cmpd="sng" algn="ctr">
                      <a:solidFill>
                        <a:schemeClr val="bg1"/>
                      </a:solidFill>
                      <a:prstDash val="solid"/>
                      <a:round/>
                      <a:headEnd type="none" w="med" len="med"/>
                      <a:tailEnd type="none" w="med" len="med"/>
                    </a:lnR>
                    <a:lnT w="381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中央政府</a:t>
                      </a:r>
                    </a:p>
                  </a:txBody>
                  <a:tcPr marT="36000" marB="36000" anchor="ctr">
                    <a:lnL w="9525" cap="flat" cmpd="sng" algn="ctr">
                      <a:solidFill>
                        <a:schemeClr val="bg1"/>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CCHS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（中央政府職員保険）</a:t>
                      </a:r>
                    </a:p>
                  </a:txBody>
                  <a:tcPr marT="36000" marB="36000" anchor="ctr">
                    <a:lnL w="12700" cmpd="sng">
                      <a:noFill/>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中央政府被雇用者及びその家族等を対象</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9979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ESIS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（従業員国家保険）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特定の企業の被雇用者及びその家族等を対象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502">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中央政府・州政府・</a:t>
                      </a:r>
                      <a:endParaRPr kumimoji="1" lang="en-US" altLang="ja-JP" sz="1000" b="0" dirty="0">
                        <a:solidFill>
                          <a:schemeClr val="tx1"/>
                        </a:solidFill>
                        <a:latin typeface="+mj-ea"/>
                        <a:ea typeface="+mj-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民間保険会社</a:t>
                      </a:r>
                      <a:endParaRPr kumimoji="1" lang="en-US" altLang="ja-JP" sz="1000" b="0" dirty="0">
                        <a:solidFill>
                          <a:schemeClr val="tx1"/>
                        </a:solidFill>
                        <a:latin typeface="+mj-ea"/>
                        <a:ea typeface="+mj-ea"/>
                        <a:cs typeface="Arial" panose="020B0604020202020204" pitchFamily="34" charset="0"/>
                      </a:endParaRP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RSBY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Rashtriya</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Bima</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Yojana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79</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低所得者層向けの公的医療保険制度インド国内で最も加入者の多い医療保険</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10463">
                <a:tc vMerge="1">
                  <a:txBody>
                    <a:bodyPr/>
                    <a:lstStyle/>
                    <a:p>
                      <a:endParaRPr kumimoji="1" lang="ja-JP" altLang="en-US"/>
                    </a:p>
                  </a:txBody>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ea"/>
                          <a:ea typeface="+mj-ea"/>
                          <a:cs typeface="Arial" panose="020B0604020202020204" pitchFamily="34" charset="0"/>
                        </a:rPr>
                        <a:t>州政府</a:t>
                      </a:r>
                    </a:p>
                  </a:txBody>
                  <a:tcPr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アンドラ・プラデーシュ州</a:t>
                      </a:r>
                    </a:p>
                  </a:txBody>
                  <a:tcPr marT="36000" marB="36000" anchor="ct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Rajiv </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70</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900" dirty="0"/>
                        <a:t>低所得者向けの医療保険制度</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72530">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タミル・ナードゥ州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Minister’s Comprehensive Health Insurance Scheme</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35</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900" dirty="0"/>
                        <a:t>年間</a:t>
                      </a:r>
                      <a:r>
                        <a:rPr kumimoji="1" lang="en-US" altLang="ja-JP" sz="900" dirty="0"/>
                        <a:t>10</a:t>
                      </a:r>
                      <a:r>
                        <a:rPr kumimoji="1" lang="ja-JP" altLang="en-US" sz="900" dirty="0"/>
                        <a:t>万ルピーを上限として、</a:t>
                      </a:r>
                      <a:r>
                        <a:rPr kumimoji="1" lang="en-US" altLang="ja-JP" sz="900" dirty="0"/>
                        <a:t>950</a:t>
                      </a:r>
                      <a:r>
                        <a:rPr kumimoji="1" lang="ja-JP" altLang="en-US" sz="900" dirty="0"/>
                        <a:t>の医療行為を提供</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99791">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j-ea"/>
                          <a:ea typeface="+mj-ea"/>
                          <a:cs typeface="Arial" panose="020B0604020202020204" pitchFamily="34" charset="0"/>
                        </a:rPr>
                        <a:t>カルナタカ州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Vajayee</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Arogtasri</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2</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a:r>
                        <a:rPr kumimoji="1" lang="ja-JP" altLang="en-US" sz="900" dirty="0"/>
                        <a:t>低所得者向けの医療保険制度であり、保障内容が限定的</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8315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Yeshasvini</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Program (YCFHS)</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900" dirty="0"/>
                        <a:t>3</a:t>
                      </a:r>
                      <a:endParaRPr kumimoji="1" lang="ja-JP" altLang="en-US" sz="900" dirty="0"/>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10007"/>
                  </a:ext>
                </a:extLst>
              </a:tr>
              <a:tr h="299791">
                <a:tc rowSpan="2" gridSpan="3">
                  <a:txBody>
                    <a:bodyPr/>
                    <a:lstStyle/>
                    <a:p>
                      <a:pPr algn="ctr" fontAlgn="ctr"/>
                      <a:r>
                        <a:rPr kumimoji="1" lang="ja-JP" altLang="en-US" sz="1050" b="1" dirty="0">
                          <a:solidFill>
                            <a:schemeClr val="tx1"/>
                          </a:solidFill>
                          <a:latin typeface="Arial" panose="020B0604020202020204" pitchFamily="34" charset="0"/>
                          <a:ea typeface="HGP創英角ｺﾞｼｯｸUB" pitchFamily="50" charset="-128"/>
                          <a:cs typeface="Arial" panose="020B0604020202020204" pitchFamily="34" charset="0"/>
                        </a:rPr>
                        <a:t>民間保険</a:t>
                      </a:r>
                      <a:endParaRPr kumimoji="1" lang="ja-JP" altLang="en-US" sz="1050" b="1" dirty="0">
                        <a:solidFill>
                          <a:schemeClr val="tx1"/>
                        </a:solidFill>
                        <a:latin typeface="Arial" panose="020B0604020202020204" pitchFamily="34" charset="0"/>
                        <a:cs typeface="Arial" panose="020B0604020202020204" pitchFamily="34" charset="0"/>
                      </a:endParaRPr>
                    </a:p>
                  </a:txBody>
                  <a:tcPr marT="36000" marB="3600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h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雇用主による団体医療保険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大企業等の被雇用者及びその家族が対象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99791">
                <a:tc gridSpan="3"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v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個人医療保険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中小企業の従業員、個人が対象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7" name="テキスト ボックス 6"/>
          <p:cNvSpPr txBox="1"/>
          <p:nvPr/>
        </p:nvSpPr>
        <p:spPr>
          <a:xfrm>
            <a:off x="137067" y="2965326"/>
            <a:ext cx="755335" cy="230832"/>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幅広に保証</a:t>
            </a:r>
          </a:p>
        </p:txBody>
      </p:sp>
      <p:sp>
        <p:nvSpPr>
          <p:cNvPr id="8" name="左中かっこ 7"/>
          <p:cNvSpPr/>
          <p:nvPr/>
        </p:nvSpPr>
        <p:spPr>
          <a:xfrm>
            <a:off x="820394" y="2788986"/>
            <a:ext cx="316255" cy="583513"/>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p:cNvSpPr/>
          <p:nvPr/>
        </p:nvSpPr>
        <p:spPr>
          <a:xfrm>
            <a:off x="820394" y="3413787"/>
            <a:ext cx="316255" cy="2823525"/>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171887" y="4640883"/>
            <a:ext cx="761747" cy="369332"/>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保証範囲が</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限定的</a:t>
            </a:r>
          </a:p>
        </p:txBody>
      </p:sp>
    </p:spTree>
    <p:extLst>
      <p:ext uri="{BB962C8B-B14F-4D97-AF65-F5344CB8AC3E}">
        <p14:creationId xmlns:p14="http://schemas.microsoft.com/office/powerpoint/2010/main" val="3625169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医薬品に関する規制は、医薬品･化粧品法（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Drugs and Cosmetics Act 1940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治験に関しては、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Good Clinical Practice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」が規定されている。同法は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年に改正され、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Draft  Drugs  and  Cosmetics  Amendment Bill 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新薬の承認を受けるには、前臨床試験と臨床試験（フェーズ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）が必要であり、販売承認の取得に当たってはそれぞれのデータが要求される。但し、「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」には「既に海外での販売実績がある新薬についてはその限りではない」と規定されており、その場合にはインド国内でのフェーズ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試験の実施を省略できる場合もある。</a:t>
            </a:r>
          </a:p>
        </p:txBody>
      </p:sp>
      <p:grpSp>
        <p:nvGrpSpPr>
          <p:cNvPr id="25" name="グループ化 7"/>
          <p:cNvGrpSpPr/>
          <p:nvPr/>
        </p:nvGrpSpPr>
        <p:grpSpPr>
          <a:xfrm>
            <a:off x="200472" y="3068880"/>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インドにおける医薬品の輸出・流通の手続き</a:t>
              </a:r>
              <a:endParaRPr lang="en-US" altLang="ko-KR" sz="1400" dirty="0">
                <a:solidFill>
                  <a:srgbClr val="000000"/>
                </a:solidFill>
                <a:latin typeface="Arial Black" pitchFamily="34" charset="0"/>
                <a:ea typeface="HGP創英角ｺﾞｼｯｸUB" pitchFamily="50" charset="-128"/>
              </a:endParaRPr>
            </a:p>
          </p:txBody>
        </p:sp>
      </p:grpSp>
      <p:sp>
        <p:nvSpPr>
          <p:cNvPr id="75" name="テキスト ボックス 74"/>
          <p:cNvSpPr txBox="1"/>
          <p:nvPr/>
        </p:nvSpPr>
        <p:spPr>
          <a:xfrm>
            <a:off x="200472" y="6525344"/>
            <a:ext cx="7560840" cy="21602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a:t>
            </a:r>
            <a:r>
              <a:rPr lang="ja-JP" altLang="en-US" sz="800" dirty="0"/>
              <a:t>海外における医薬品・医療機器審査制度、審査実態等調査及び分析業務　平成</a:t>
            </a:r>
            <a:r>
              <a:rPr lang="en-US" altLang="ja-JP" sz="800" dirty="0"/>
              <a:t>27</a:t>
            </a:r>
            <a:r>
              <a:rPr lang="ja-JP" altLang="en-US" sz="800" dirty="0"/>
              <a:t>年</a:t>
            </a:r>
            <a:r>
              <a:rPr lang="en-US" altLang="ja-JP" sz="800" dirty="0"/>
              <a:t>3</a:t>
            </a:r>
            <a:r>
              <a:rPr lang="ja-JP" altLang="en-US" sz="800" dirty="0"/>
              <a:t>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3" name="片側の 2 つの角を丸めた四角形 42"/>
          <p:cNvSpPr/>
          <p:nvPr/>
        </p:nvSpPr>
        <p:spPr>
          <a:xfrm rot="16200000">
            <a:off x="2401707" y="251092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卸売販売許可を有する</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現地代理輸入業者の選択</a:t>
            </a:r>
          </a:p>
        </p:txBody>
      </p:sp>
      <p:sp>
        <p:nvSpPr>
          <p:cNvPr id="44" name="片側の 2 つの角を丸めた四角形 43"/>
          <p:cNvSpPr/>
          <p:nvPr/>
        </p:nvSpPr>
        <p:spPr>
          <a:xfrm rot="16200000">
            <a:off x="2401708" y="3408553"/>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CDSCO</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に輸入希望の医薬品の製品登録申請（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Form40</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）及び登録許可の取得</a:t>
            </a:r>
          </a:p>
        </p:txBody>
      </p:sp>
      <p:sp>
        <p:nvSpPr>
          <p:cNvPr id="52" name="片側の 2 つの角を丸めた四角形 51"/>
          <p:cNvSpPr/>
          <p:nvPr/>
        </p:nvSpPr>
        <p:spPr>
          <a:xfrm rot="16200000">
            <a:off x="2401707" y="430617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医薬品の輸入ライセンスの申請（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Form8</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）と</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許可の取得</a:t>
            </a:r>
          </a:p>
        </p:txBody>
      </p:sp>
      <p:sp>
        <p:nvSpPr>
          <p:cNvPr id="5" name="下矢印 4"/>
          <p:cNvSpPr/>
          <p:nvPr/>
        </p:nvSpPr>
        <p:spPr>
          <a:xfrm>
            <a:off x="2450722" y="4197503"/>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下矢印 52"/>
          <p:cNvSpPr/>
          <p:nvPr/>
        </p:nvSpPr>
        <p:spPr>
          <a:xfrm>
            <a:off x="2450722" y="5095128"/>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片側の 2 つの角を丸めた四角形 53"/>
          <p:cNvSpPr/>
          <p:nvPr/>
        </p:nvSpPr>
        <p:spPr>
          <a:xfrm>
            <a:off x="4880992" y="4189503"/>
            <a:ext cx="4248470" cy="1872209"/>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カバーレター（申請にあたり重要な部分を占める書類）</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権限付与レター（</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Authorization Letter</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Form40</a:t>
            </a: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TR6 </a:t>
            </a:r>
            <a:r>
              <a:rPr lang="en-US" altLang="ja-JP" sz="11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Challen</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（手数料の支払いを証明する支払領収書）</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プラントマスターファイル</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自由販売証明書（</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Certification of Free Sales</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ISO</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認証等</a:t>
            </a:r>
          </a:p>
        </p:txBody>
      </p:sp>
      <p:sp>
        <p:nvSpPr>
          <p:cNvPr id="55" name="片側の 2 つの角を丸めた四角形 54"/>
          <p:cNvSpPr/>
          <p:nvPr/>
        </p:nvSpPr>
        <p:spPr>
          <a:xfrm>
            <a:off x="4880992" y="3685448"/>
            <a:ext cx="4248470" cy="504056"/>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主な提出書類</a:t>
            </a:r>
          </a:p>
        </p:txBody>
      </p:sp>
    </p:spTree>
    <p:extLst>
      <p:ext uri="{BB962C8B-B14F-4D97-AF65-F5344CB8AC3E}">
        <p14:creationId xmlns:p14="http://schemas.microsoft.com/office/powerpoint/2010/main" val="2448985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FDI</a:t>
            </a:r>
            <a:r>
              <a:rPr lang="ja-JP" altLang="en-US" dirty="0"/>
              <a:t>規制緩和</a:t>
            </a:r>
            <a:endParaRPr lang="ja-JP" altLang="en-US" dirty="0">
              <a:solidFill>
                <a:srgbClr val="FF0000"/>
              </a:solidFill>
            </a:endParaRP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インドにおける外国直接投資（</a:t>
            </a:r>
            <a:r>
              <a:rPr lang="en-US" altLang="ja-JP" sz="1400" dirty="0"/>
              <a:t>FDI</a:t>
            </a:r>
            <a:r>
              <a:rPr lang="ja-JP" altLang="en-US" sz="1400" dirty="0"/>
              <a:t>）事案は、外国投資促進局（</a:t>
            </a:r>
            <a:r>
              <a:rPr lang="en-US" altLang="ja-JP" sz="1400" dirty="0"/>
              <a:t>FIPB: Foreign Investment Promotion Board</a:t>
            </a:r>
            <a:r>
              <a:rPr lang="ja-JP" altLang="en-US" sz="1400" dirty="0"/>
              <a:t>）が個別案件毎にケースバイケースで認可を行ったために、不透明で煩雑 な手続プロセスとなっていた。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1992</a:t>
            </a:r>
            <a:r>
              <a:rPr lang="ja-JP" altLang="ja-JP" sz="1400" dirty="0"/>
              <a:t>年には、中央銀行であるインド準備銀行（</a:t>
            </a:r>
            <a:r>
              <a:rPr lang="en-US" altLang="ja-JP" sz="1400" dirty="0"/>
              <a:t>RBI</a:t>
            </a:r>
            <a:r>
              <a:rPr lang="ja-JP" altLang="ja-JP" sz="1400" dirty="0"/>
              <a:t>）への届出のみで自動的に投資が認可される自動承認（</a:t>
            </a:r>
            <a:r>
              <a:rPr lang="en-US" altLang="ja-JP" sz="1400" dirty="0"/>
              <a:t>automatic approval</a:t>
            </a:r>
            <a:r>
              <a:rPr lang="ja-JP" altLang="ja-JP" sz="1400" dirty="0"/>
              <a:t>）ルートが導入された。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最新の</a:t>
            </a:r>
            <a:r>
              <a:rPr lang="en-US" altLang="ja-JP" sz="1400" dirty="0"/>
              <a:t>FDI</a:t>
            </a:r>
            <a:r>
              <a:rPr lang="ja-JP" altLang="ja-JP" sz="1400" dirty="0"/>
              <a:t>方針で</a:t>
            </a:r>
            <a:r>
              <a:rPr lang="ja-JP" altLang="en-US" sz="1400" dirty="0"/>
              <a:t>は</a:t>
            </a:r>
            <a:r>
              <a:rPr lang="ja-JP" altLang="ja-JP" sz="1400" dirty="0"/>
              <a:t>、</a:t>
            </a:r>
            <a:r>
              <a:rPr lang="ja-JP" altLang="en-US" sz="1400" dirty="0"/>
              <a:t>保険</a:t>
            </a:r>
            <a:r>
              <a:rPr lang="ja-JP" altLang="ja-JP" sz="1400" dirty="0"/>
              <a:t>サービスと医療サービス（病院・診断、医療機器・装置を含む）</a:t>
            </a:r>
            <a:r>
              <a:rPr lang="ja-JP" altLang="en-US" sz="1400" dirty="0"/>
              <a:t>においても</a:t>
            </a:r>
            <a:r>
              <a:rPr lang="ja-JP" altLang="ja-JP" sz="1400" dirty="0"/>
              <a:t>、インド準備銀行（</a:t>
            </a:r>
            <a:r>
              <a:rPr lang="en-US" altLang="ja-JP" sz="1400" dirty="0"/>
              <a:t>RBI</a:t>
            </a:r>
            <a:r>
              <a:rPr lang="ja-JP" altLang="ja-JP" sz="1400" dirty="0"/>
              <a:t>）による自動承認ルートで</a:t>
            </a:r>
            <a:r>
              <a:rPr lang="en-US" altLang="ja-JP" sz="1400" dirty="0"/>
              <a:t>100</a:t>
            </a:r>
            <a:r>
              <a:rPr lang="ja-JP" altLang="ja-JP" sz="1400" dirty="0"/>
              <a:t>％の</a:t>
            </a:r>
            <a:r>
              <a:rPr lang="en-US" altLang="ja-JP" sz="1400" dirty="0"/>
              <a:t>FDI</a:t>
            </a:r>
            <a:r>
              <a:rPr lang="ja-JP" altLang="ja-JP" sz="1400" dirty="0"/>
              <a:t>を認めている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1274507" y="2708920"/>
            <a:ext cx="7347422"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病院経営への</a:t>
              </a:r>
              <a:r>
                <a:rPr lang="en-US" altLang="ja-JP" sz="1400" dirty="0">
                  <a:latin typeface="HGP創英角ｺﾞｼｯｸUB" pitchFamily="50" charset="-128"/>
                  <a:ea typeface="HGP創英角ｺﾞｼｯｸUB" pitchFamily="50" charset="-128"/>
                </a:rPr>
                <a:t>FDI</a:t>
              </a:r>
              <a:r>
                <a:rPr lang="ja-JP" altLang="en-US" sz="1400" dirty="0">
                  <a:latin typeface="HGP創英角ｺﾞｼｯｸUB" pitchFamily="50" charset="-128"/>
                  <a:ea typeface="HGP創英角ｺﾞｼｯｸUB" pitchFamily="50" charset="-128"/>
                </a:rPr>
                <a:t>規制緩和</a:t>
              </a:r>
            </a:p>
          </p:txBody>
        </p:sp>
      </p:grpSp>
      <p:sp>
        <p:nvSpPr>
          <p:cNvPr id="18" name="片側の 2 つの角を丸めた四角形 17"/>
          <p:cNvSpPr/>
          <p:nvPr/>
        </p:nvSpPr>
        <p:spPr>
          <a:xfrm rot="5400000">
            <a:off x="5160224" y="699870"/>
            <a:ext cx="1000172"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の自動承認ルートを認可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2000</a:t>
            </a:r>
            <a:r>
              <a:rPr lang="ja-JP" altLang="ja-JP" sz="1000" dirty="0"/>
              <a:t>年</a:t>
            </a:r>
            <a:r>
              <a:rPr lang="en-US" altLang="ja-JP" sz="1000" dirty="0"/>
              <a:t>1</a:t>
            </a:r>
            <a:r>
              <a:rPr lang="ja-JP" altLang="ja-JP" sz="1000" dirty="0"/>
              <a:t>月以降、病院の経営に関しては、外資でも経営支配権を握ることが可能で、病</a:t>
            </a:r>
            <a:r>
              <a:rPr lang="ja-JP" altLang="en-US" sz="1000" dirty="0"/>
              <a:t>因の建設および経営に関しては、インド準備銀行（</a:t>
            </a:r>
            <a:r>
              <a:rPr lang="en-US" altLang="ja-JP" sz="1000" dirty="0"/>
              <a:t>RBI</a:t>
            </a:r>
            <a:r>
              <a:rPr lang="ja-JP" altLang="en-US" sz="1000" dirty="0"/>
              <a:t>）への</a:t>
            </a:r>
            <a:r>
              <a:rPr lang="en-US" altLang="ja-JP" sz="1000" dirty="0"/>
              <a:t>100%</a:t>
            </a:r>
            <a:r>
              <a:rPr lang="ja-JP" altLang="en-US" sz="1000" dirty="0"/>
              <a:t>自動承認ルートが認められている。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ただし、外国投資促進委員会（</a:t>
            </a:r>
            <a:r>
              <a:rPr lang="en-US" altLang="ja-JP" sz="1000" dirty="0"/>
              <a:t>FIPB</a:t>
            </a:r>
            <a:r>
              <a:rPr lang="ja-JP" altLang="en-US" sz="1000" dirty="0"/>
              <a:t>）による事前協力の承認が必要。</a:t>
            </a:r>
            <a:endParaRPr lang="en-US" altLang="ja-JP" sz="1000" dirty="0"/>
          </a:p>
        </p:txBody>
      </p:sp>
      <p:sp>
        <p:nvSpPr>
          <p:cNvPr id="19" name="片側の 2 つの角を丸めた四角形 18"/>
          <p:cNvSpPr/>
          <p:nvPr/>
        </p:nvSpPr>
        <p:spPr>
          <a:xfrm rot="16200000">
            <a:off x="1494063" y="2919462"/>
            <a:ext cx="1000173" cy="1459060"/>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インド準備銀行</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RBI</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片側の 2 つの角を丸めた四角形 19"/>
          <p:cNvSpPr/>
          <p:nvPr/>
        </p:nvSpPr>
        <p:spPr>
          <a:xfrm rot="5400000">
            <a:off x="5424642" y="1511117"/>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1" name="片側の 2 つの角を丸めた四角形 20"/>
          <p:cNvSpPr/>
          <p:nvPr/>
        </p:nvSpPr>
        <p:spPr>
          <a:xfrm rot="16200000">
            <a:off x="1758481" y="3730707"/>
            <a:ext cx="478298" cy="1459061"/>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米国預託証券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片側の 2 つの角を丸めた四角形 21"/>
          <p:cNvSpPr/>
          <p:nvPr/>
        </p:nvSpPr>
        <p:spPr>
          <a:xfrm rot="5400000">
            <a:off x="5437135" y="2087179"/>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3" name="片側の 2 つの角を丸めた四角形 22"/>
          <p:cNvSpPr/>
          <p:nvPr/>
        </p:nvSpPr>
        <p:spPr>
          <a:xfrm rot="16200000">
            <a:off x="1770974" y="4306771"/>
            <a:ext cx="478300"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グローバル預託証券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片側の 2 つの角を丸めた四角形 23"/>
          <p:cNvSpPr/>
          <p:nvPr/>
        </p:nvSpPr>
        <p:spPr>
          <a:xfrm rot="5400000">
            <a:off x="5287902" y="2831277"/>
            <a:ext cx="769804"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単独で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の振込資本、集合で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24%</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の振込資本を上限に資本参加が可能</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外国機関投資家の投資上限は</a:t>
            </a:r>
            <a:r>
              <a:rPr lang="en-US" altLang="ja-JP" sz="1000" dirty="0"/>
              <a:t>24</a:t>
            </a:r>
            <a:r>
              <a:rPr lang="ja-JP" altLang="ja-JP" sz="1000" dirty="0"/>
              <a:t>％であるが、アポロ病院</a:t>
            </a:r>
            <a:r>
              <a:rPr lang="ja-JP" altLang="en-US" sz="1000" dirty="0"/>
              <a:t>等</a:t>
            </a:r>
            <a:r>
              <a:rPr lang="ja-JP" altLang="ja-JP" sz="1000" dirty="0"/>
              <a:t>は </a:t>
            </a:r>
            <a:r>
              <a:rPr lang="en-US" altLang="ja-JP" sz="1000" dirty="0"/>
              <a:t>74</a:t>
            </a:r>
            <a:r>
              <a:rPr lang="ja-JP" altLang="ja-JP" sz="1000" dirty="0"/>
              <a:t>％まで上限の引き上げを認め</a:t>
            </a:r>
            <a:r>
              <a:rPr lang="ja-JP" altLang="en-US" sz="1000" dirty="0"/>
              <a:t>るなど、例外も存在する。</a:t>
            </a:r>
            <a:endParaRPr lang="en-US" altLang="ja-JP" sz="1000" dirty="0"/>
          </a:p>
        </p:txBody>
      </p:sp>
      <p:sp>
        <p:nvSpPr>
          <p:cNvPr id="25" name="片側の 2 つの角を丸めた四角形 24"/>
          <p:cNvSpPr/>
          <p:nvPr/>
        </p:nvSpPr>
        <p:spPr>
          <a:xfrm rot="16200000">
            <a:off x="1621740" y="5050870"/>
            <a:ext cx="769809"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外国機関投資家</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プライベートエクイティファンド</a:t>
            </a:r>
          </a:p>
        </p:txBody>
      </p:sp>
      <p:sp>
        <p:nvSpPr>
          <p:cNvPr id="26" name="テキスト ボックス 25"/>
          <p:cNvSpPr txBox="1"/>
          <p:nvPr/>
        </p:nvSpPr>
        <p:spPr>
          <a:xfrm>
            <a:off x="200025"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769007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臨床試験に関する制度</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インドにおける前臨床試験および臨床試験の実施・各段階においては、保健サービス総局（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DGHS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）中央医薬品基準規制機構（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CDSCO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）が発行する臨床試験の実施に関するガイドラインに従う。</a:t>
            </a:r>
          </a:p>
        </p:txBody>
      </p:sp>
      <p:grpSp>
        <p:nvGrpSpPr>
          <p:cNvPr id="29" name="グループ化 7"/>
          <p:cNvGrpSpPr/>
          <p:nvPr/>
        </p:nvGrpSpPr>
        <p:grpSpPr>
          <a:xfrm>
            <a:off x="272480" y="1772816"/>
            <a:ext cx="9449632"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インドの医薬品開発・承認に関する制度</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3" name="表 32"/>
          <p:cNvGraphicFramePr>
            <a:graphicFrameLocks noGrp="1"/>
          </p:cNvGraphicFramePr>
          <p:nvPr>
            <p:extLst>
              <p:ext uri="{D42A27DB-BD31-4B8C-83A1-F6EECF244321}">
                <p14:modId xmlns:p14="http://schemas.microsoft.com/office/powerpoint/2010/main" val="2486818940"/>
              </p:ext>
            </p:extLst>
          </p:nvPr>
        </p:nvGraphicFramePr>
        <p:xfrm>
          <a:off x="272314" y="2157503"/>
          <a:ext cx="9505054" cy="4295833"/>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3888431">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306657">
                <a:tc>
                  <a:txBody>
                    <a:bodyPr/>
                    <a:lstStyle/>
                    <a:p>
                      <a:pPr algn="ctr"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R w="12700" cap="flat" cmpd="sng" algn="ctr">
                      <a:solidFill>
                        <a:schemeClr val="bg1"/>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新薬</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ジェネリック医薬品</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中央政府承認</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州政府承認</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中央医薬品標準機構（</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CDSCO</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認可業務担当機関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医薬品管理局（</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DCGI</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19078">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販売承認申請に</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必須な事項</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臨床試験データ</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生物学的同等性試験</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(BE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試験</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および溶出試験</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1460">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承認審査（臨床試験）</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71460">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承認取得に必要な期間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1953742">
                <a:tc>
                  <a:txBody>
                    <a:bodyPr/>
                    <a:lstStyle/>
                    <a:p>
                      <a:pPr algn="ctr"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例外が認められるケース</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海外で販売実績がある場合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相までのインド国内での臨床試験の実施を省略できるケースがある。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ただし、第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相についてはインド国内で実施し、そのデータを申請書類に添付する必要がある。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国際共同治験で第３相に在印のインド人を相当数エンロールしている場合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相が免除されるケースがある。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生命を脅かす疾患の場合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優先審査も可能で、第 </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相等の試験が免除され、簡単な試験によって許可を得ることが可能である。</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最初の登録製品（ジェネリック医薬品）より</a:t>
                      </a:r>
                      <a:r>
                        <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4</a:t>
                      </a: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年以上経過している場合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溶出試験のみでも販売承認申請が可能である。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新薬導入から</a:t>
                      </a:r>
                      <a:r>
                        <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4</a:t>
                      </a:r>
                      <a:r>
                        <a:rPr kumimoji="1" lang="ja-JP" altLang="en-US"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rPr>
                        <a:t>年経過している場合</a:t>
                      </a:r>
                      <a:endParaRPr kumimoji="1" lang="en-US" altLang="ja-JP" sz="1100" kern="1200" dirty="0">
                        <a:solidFill>
                          <a:schemeClr val="dk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臨床試験を実施することなくジェネリック 医薬品を市場に導入することができる。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0"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None/>
                        <a:tabLst/>
                        <a:defRPr/>
                      </a:pP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4" name="テキスト ボックス 33"/>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4066691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医療機器を輸出する際のステップ</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b="0" i="0" dirty="0">
                <a:solidFill>
                  <a:srgbClr val="000000"/>
                </a:solidFill>
                <a:effectLst/>
                <a:latin typeface="ヒラギノ角ゴ Pro W3"/>
              </a:rPr>
              <a:t>2020</a:t>
            </a:r>
            <a:r>
              <a:rPr lang="ja-JP" altLang="en-US" sz="1400" b="0" i="0" dirty="0">
                <a:solidFill>
                  <a:srgbClr val="000000"/>
                </a:solidFill>
                <a:effectLst/>
                <a:latin typeface="ヒラギノ角ゴ Pro W3"/>
              </a:rPr>
              <a:t>年に</a:t>
            </a:r>
            <a:r>
              <a:rPr lang="en-US" altLang="ja-JP" sz="1400" b="0" i="0" dirty="0">
                <a:solidFill>
                  <a:srgbClr val="000000"/>
                </a:solidFill>
                <a:effectLst/>
                <a:latin typeface="ヒラギノ角ゴ Pro W3"/>
              </a:rPr>
              <a:t>1940</a:t>
            </a:r>
            <a:r>
              <a:rPr lang="ja-JP" altLang="en-US" sz="1400" b="0" i="0" dirty="0">
                <a:solidFill>
                  <a:srgbClr val="000000"/>
                </a:solidFill>
                <a:effectLst/>
                <a:latin typeface="ヒラギノ角ゴ Pro W3"/>
              </a:rPr>
              <a:t>年医薬品･化粧品法が改正され、全ての医療機器が同法上で定義される「医薬品（</a:t>
            </a:r>
            <a:r>
              <a:rPr lang="en-US" altLang="ja-JP" sz="1400" b="0" i="0" dirty="0">
                <a:solidFill>
                  <a:srgbClr val="000000"/>
                </a:solidFill>
                <a:effectLst/>
                <a:latin typeface="ヒラギノ角ゴ Pro W3"/>
              </a:rPr>
              <a:t>Drugs</a:t>
            </a:r>
            <a:r>
              <a:rPr lang="ja-JP" altLang="en-US" sz="1400" b="0" i="0" dirty="0">
                <a:solidFill>
                  <a:srgbClr val="000000"/>
                </a:solidFill>
                <a:effectLst/>
                <a:latin typeface="ヒラギノ角ゴ Pro W3"/>
              </a:rPr>
              <a:t>）」として規制されることとなった。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医療機器 をインドへ出荷する場合、</a:t>
            </a:r>
            <a:r>
              <a:rPr lang="ja-JP" altLang="en-US" sz="1400" dirty="0"/>
              <a:t>下図</a:t>
            </a:r>
            <a:r>
              <a:rPr lang="ja-JP" altLang="ja-JP" sz="1400" dirty="0"/>
              <a:t>の流れで手続きを踏む必要がある。</a:t>
            </a:r>
            <a:endParaRPr lang="en-US" altLang="ja-JP" sz="1400" dirty="0"/>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b="0" i="0" dirty="0">
                <a:solidFill>
                  <a:srgbClr val="000000"/>
                </a:solidFill>
                <a:effectLst/>
                <a:latin typeface="ヒラギノ角ゴ Pro W3"/>
              </a:rPr>
              <a:t> </a:t>
            </a:r>
            <a:r>
              <a:rPr lang="en-US" altLang="ja-JP" sz="800" b="0" i="0" dirty="0">
                <a:solidFill>
                  <a:srgbClr val="000000"/>
                </a:solidFill>
                <a:effectLst/>
                <a:latin typeface="ヒラギノ角ゴ Pro W3"/>
              </a:rPr>
              <a:t>2020</a:t>
            </a:r>
            <a:r>
              <a:rPr lang="ja-JP" altLang="en-US" sz="800" b="0" i="0" dirty="0">
                <a:solidFill>
                  <a:srgbClr val="000000"/>
                </a:solidFill>
                <a:effectLst/>
                <a:latin typeface="ヒラギノ角ゴ Pro W3"/>
              </a:rPr>
              <a:t>年医療機器（改正）規則を公布（インド）</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200472" y="2394906"/>
            <a:ext cx="9505056"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規制対象の医療機器をインドに出荷するまでの流れ</a:t>
              </a:r>
              <a:endParaRPr lang="en-US" altLang="ko-KR" sz="1400" dirty="0">
                <a:solidFill>
                  <a:srgbClr val="000000"/>
                </a:solidFill>
                <a:latin typeface="Arial Black" pitchFamily="34" charset="0"/>
                <a:ea typeface="HGP創英角ｺﾞｼｯｸUB" pitchFamily="50" charset="-128"/>
              </a:endParaRPr>
            </a:p>
          </p:txBody>
        </p:sp>
      </p:grpSp>
      <p:sp>
        <p:nvSpPr>
          <p:cNvPr id="18" name="下矢印 17"/>
          <p:cNvSpPr/>
          <p:nvPr/>
        </p:nvSpPr>
        <p:spPr>
          <a:xfrm>
            <a:off x="2577604" y="383506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3"/>
          <p:cNvSpPr>
            <a:spLocks noChangeArrowheads="1"/>
          </p:cNvSpPr>
          <p:nvPr/>
        </p:nvSpPr>
        <p:spPr bwMode="blackWhite">
          <a:xfrm>
            <a:off x="1785516" y="3350625"/>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YES</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角丸四角形 19"/>
          <p:cNvSpPr/>
          <p:nvPr/>
        </p:nvSpPr>
        <p:spPr>
          <a:xfrm>
            <a:off x="2001067" y="2850256"/>
            <a:ext cx="5903862" cy="48075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「医薬品・化粧品法」の下、医薬品の一部として規制されるか</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角丸四角形 20"/>
          <p:cNvSpPr/>
          <p:nvPr/>
        </p:nvSpPr>
        <p:spPr>
          <a:xfrm>
            <a:off x="6393234" y="6065000"/>
            <a:ext cx="2448198" cy="388336"/>
          </a:xfrm>
          <a:prstGeom prst="roundRect">
            <a:avLst>
              <a:gd name="adj" fmla="val 10254"/>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インドへ出荷</a:t>
            </a:r>
          </a:p>
        </p:txBody>
      </p:sp>
      <p:sp>
        <p:nvSpPr>
          <p:cNvPr id="23" name="角丸四角形 22"/>
          <p:cNvSpPr/>
          <p:nvPr/>
        </p:nvSpPr>
        <p:spPr>
          <a:xfrm>
            <a:off x="990670" y="5507195"/>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による製品登録申請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→登録許可証「フォーム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sp>
        <p:nvSpPr>
          <p:cNvPr id="24" name="角丸四角形 23"/>
          <p:cNvSpPr/>
          <p:nvPr/>
        </p:nvSpPr>
        <p:spPr>
          <a:xfrm>
            <a:off x="990670" y="4953701"/>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現地代理人の指定</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6" name="角丸四角形 25"/>
          <p:cNvSpPr/>
          <p:nvPr/>
        </p:nvSpPr>
        <p:spPr>
          <a:xfrm>
            <a:off x="992634" y="4400207"/>
            <a:ext cx="3375994"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20B/21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Ｂによる 卸売販売許可の取得</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8" name="角丸四角形 27"/>
          <p:cNvSpPr/>
          <p:nvPr/>
        </p:nvSpPr>
        <p:spPr>
          <a:xfrm>
            <a:off x="990670" y="6060690"/>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8</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による輸入ライセンス申請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→輸入ライセンス証「フォーム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cxnSp>
        <p:nvCxnSpPr>
          <p:cNvPr id="3" name="直線矢印コネクタ 2"/>
          <p:cNvCxnSpPr>
            <a:stCxn id="26" idx="2"/>
            <a:endCxn id="24" idx="0"/>
          </p:cNvCxnSpPr>
          <p:nvPr/>
        </p:nvCxnSpPr>
        <p:spPr>
          <a:xfrm>
            <a:off x="2680631" y="4788543"/>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3" idx="2"/>
            <a:endCxn id="28" idx="0"/>
          </p:cNvCxnSpPr>
          <p:nvPr/>
        </p:nvCxnSpPr>
        <p:spPr>
          <a:xfrm>
            <a:off x="2680631" y="5895531"/>
            <a:ext cx="0" cy="165159"/>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4" idx="2"/>
            <a:endCxn id="23" idx="0"/>
          </p:cNvCxnSpPr>
          <p:nvPr/>
        </p:nvCxnSpPr>
        <p:spPr>
          <a:xfrm>
            <a:off x="2680631" y="5342037"/>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7191592" y="3815451"/>
            <a:ext cx="288032" cy="217715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13"/>
          <p:cNvSpPr>
            <a:spLocks noChangeArrowheads="1"/>
          </p:cNvSpPr>
          <p:nvPr/>
        </p:nvSpPr>
        <p:spPr bwMode="blackWhite">
          <a:xfrm>
            <a:off x="6399504" y="3331010"/>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NO</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7" name="下矢印 36"/>
          <p:cNvSpPr/>
          <p:nvPr/>
        </p:nvSpPr>
        <p:spPr>
          <a:xfrm rot="16200000">
            <a:off x="5241031" y="5419851"/>
            <a:ext cx="288032" cy="172819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35547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医療機器を輸出する際の留意点</a:t>
            </a:r>
          </a:p>
        </p:txBody>
      </p:sp>
      <p:sp>
        <p:nvSpPr>
          <p:cNvPr id="25" name="テキスト ボックス 24"/>
          <p:cNvSpPr txBox="1"/>
          <p:nvPr/>
        </p:nvSpPr>
        <p:spPr>
          <a:xfrm>
            <a:off x="200472" y="1124744"/>
            <a:ext cx="9505056" cy="33373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医療機器の輸出はこれまで「医薬品・化粧品法」に従って規制されていたが、</a:t>
            </a:r>
            <a:r>
              <a:rPr lang="en-US" altLang="ja-JP" sz="1400" dirty="0"/>
              <a:t>2018</a:t>
            </a:r>
            <a:r>
              <a:rPr lang="ja-JP" altLang="en-US" sz="1400" dirty="0"/>
              <a:t>年</a:t>
            </a:r>
            <a:r>
              <a:rPr lang="en-US" altLang="ja-JP" sz="1400" dirty="0"/>
              <a:t>1</a:t>
            </a:r>
            <a:r>
              <a:rPr lang="ja-JP" altLang="en-US" sz="1400" dirty="0"/>
              <a:t>月より「医療機器規制</a:t>
            </a:r>
            <a:r>
              <a:rPr lang="en-US" altLang="ja-JP" sz="1400" dirty="0"/>
              <a:t>2017</a:t>
            </a:r>
            <a:r>
              <a:rPr lang="ja-JP" altLang="en-US" sz="1400" dirty="0"/>
              <a:t>」（</a:t>
            </a:r>
            <a:r>
              <a:rPr lang="en-US" altLang="ja-JP" sz="1400" dirty="0"/>
              <a:t>Medical Device Rules, 2017</a:t>
            </a:r>
            <a:r>
              <a:rPr lang="ja-JP" altLang="en-US" sz="1400" dirty="0"/>
              <a:t>）が発効し、現行の「医薬品・化粧品法」に置き換わった。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新しい医療機器規制は</a:t>
            </a:r>
            <a:r>
              <a:rPr lang="en-US" altLang="ja-JP" sz="1400" dirty="0"/>
              <a:t>2017</a:t>
            </a:r>
            <a:r>
              <a:rPr lang="ja-JP" altLang="en-US" sz="1400" dirty="0"/>
              <a:t>年</a:t>
            </a:r>
            <a:r>
              <a:rPr lang="en-US" altLang="ja-JP" sz="1400" dirty="0"/>
              <a:t>1</a:t>
            </a:r>
            <a:r>
              <a:rPr lang="ja-JP" altLang="en-US" sz="1400" dirty="0"/>
              <a:t>月</a:t>
            </a:r>
            <a:r>
              <a:rPr lang="en-US" altLang="ja-JP" sz="1400" dirty="0"/>
              <a:t>31</a:t>
            </a:r>
            <a:r>
              <a:rPr lang="ja-JP" altLang="en-US" sz="1400" dirty="0"/>
              <a:t>日に発表され、</a:t>
            </a:r>
            <a:r>
              <a:rPr lang="en-US" altLang="ja-JP" sz="1400" dirty="0"/>
              <a:t>2018</a:t>
            </a:r>
            <a:r>
              <a:rPr lang="ja-JP" altLang="en-US" sz="1400" dirty="0"/>
              <a:t>年</a:t>
            </a:r>
            <a:r>
              <a:rPr lang="en-US" altLang="ja-JP" sz="1400" dirty="0"/>
              <a:t>1</a:t>
            </a:r>
            <a:r>
              <a:rPr lang="ja-JP" altLang="en-US" sz="1400" dirty="0"/>
              <a:t>月に発効された。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新規制は医療機器及び</a:t>
            </a:r>
            <a:r>
              <a:rPr lang="en-US" altLang="ja-JP" sz="1400" dirty="0"/>
              <a:t>IVD</a:t>
            </a:r>
            <a:r>
              <a:rPr lang="ja-JP" altLang="en-US" sz="1400" dirty="0"/>
              <a:t>医療機器のリスクベースのクラス分類システムを採用している。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2022</a:t>
            </a:r>
            <a:r>
              <a:rPr lang="ja-JP" altLang="en-US" sz="1400" dirty="0"/>
              <a:t>年</a:t>
            </a:r>
            <a:r>
              <a:rPr lang="en-US" altLang="ja-JP" sz="1400" dirty="0"/>
              <a:t>1</a:t>
            </a:r>
            <a:r>
              <a:rPr lang="ja-JP" altLang="en-US" sz="1400" dirty="0"/>
              <a:t>月</a:t>
            </a:r>
            <a:r>
              <a:rPr lang="en-US" altLang="ja-JP" sz="1400" dirty="0"/>
              <a:t>1</a:t>
            </a:r>
            <a:r>
              <a:rPr lang="ja-JP" altLang="en-US" sz="1400" dirty="0"/>
              <a:t>日から医療機器及び</a:t>
            </a:r>
            <a:r>
              <a:rPr lang="en-US" altLang="ja-JP" sz="1400" dirty="0"/>
              <a:t>IVD</a:t>
            </a:r>
            <a:r>
              <a:rPr lang="ja-JP" altLang="en-US" sz="1400" dirty="0"/>
              <a:t>医療機器の単一識別（</a:t>
            </a:r>
            <a:r>
              <a:rPr lang="en-US" altLang="ja-JP" sz="1400" dirty="0"/>
              <a:t>unique identification</a:t>
            </a:r>
            <a:r>
              <a:rPr lang="ja-JP" altLang="en-US" sz="1400" dirty="0"/>
              <a:t>）が要求される。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製品登録の申請者に発行されるライセンスは、維持費用が支払われ、キャンセルや停止がなされない限り、有効期限はない。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クラス分類に基づく費用の改定がある。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試験ライセンスは現在有効期間が</a:t>
            </a:r>
            <a:r>
              <a:rPr lang="en-US" altLang="ja-JP" sz="1400" dirty="0"/>
              <a:t>1</a:t>
            </a:r>
            <a:r>
              <a:rPr lang="ja-JP" altLang="en-US" sz="1400" dirty="0"/>
              <a:t>年だが、新規制では</a:t>
            </a:r>
            <a:r>
              <a:rPr lang="en-US" altLang="ja-JP" sz="1400" dirty="0"/>
              <a:t>3</a:t>
            </a:r>
            <a:r>
              <a:rPr lang="ja-JP" altLang="en-US" sz="1400" dirty="0"/>
              <a:t>年間有効になる。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インド国内にある製造所は製造ライセンスを取得するために認証機関による監査を受けなければならない。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新しい規制の発効前に取得されたライセンスや登録認証書は、その有効期限か、あるいは、新規制の発効から</a:t>
            </a:r>
            <a:r>
              <a:rPr lang="en-US" altLang="ja-JP" sz="1400" dirty="0"/>
              <a:t>18</a:t>
            </a:r>
            <a:r>
              <a:rPr lang="ja-JP" altLang="en-US" sz="1400" dirty="0"/>
              <a:t>ヵ月後のどちらか遅い方の期日まで有効になる。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DRUGS STANDARD CONTROL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105113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インド／一般概況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4293685099"/>
              </p:ext>
            </p:extLst>
          </p:nvPr>
        </p:nvGraphicFramePr>
        <p:xfrm>
          <a:off x="200472" y="1124744"/>
          <a:ext cx="9505056" cy="528273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dirty="0">
                          <a:solidFill>
                            <a:schemeClr val="tx1"/>
                          </a:solidFill>
                          <a:latin typeface="+mn-lt"/>
                          <a:ea typeface="+mn-ea"/>
                          <a:cs typeface="+mn-cs"/>
                        </a:rPr>
                        <a:t>デリー</a:t>
                      </a:r>
                      <a:endParaRPr kumimoji="1" lang="en-US" altLang="ja-JP" sz="11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ヒンディー語（連邦公用語）、英語（準公用語）、ウルドゥー語、ベンガル語</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dirty="0">
                          <a:solidFill>
                            <a:schemeClr val="tx1"/>
                          </a:solidFill>
                        </a:rPr>
                        <a:t>1 </a:t>
                      </a:r>
                      <a:r>
                        <a:rPr kumimoji="1" lang="ja-JP" altLang="en-US" sz="1100" b="0" dirty="0">
                          <a:solidFill>
                            <a:schemeClr val="tx1"/>
                          </a:solidFill>
                        </a:rPr>
                        <a:t>インドルピー（</a:t>
                      </a:r>
                      <a:r>
                        <a:rPr kumimoji="1" lang="en-US" altLang="ja-JP" sz="1100" b="0" dirty="0">
                          <a:solidFill>
                            <a:schemeClr val="tx1"/>
                          </a:solidFill>
                        </a:rPr>
                        <a:t>INR</a:t>
                      </a:r>
                      <a:r>
                        <a:rPr kumimoji="1" lang="ja-JP" altLang="en-US" sz="1100" b="0" dirty="0">
                          <a:solidFill>
                            <a:schemeClr val="tx1"/>
                          </a:solidFill>
                        </a:rPr>
                        <a:t>）　＝　</a:t>
                      </a:r>
                      <a:r>
                        <a:rPr kumimoji="1" lang="en-US" altLang="ja-JP" sz="1100" b="0" dirty="0">
                          <a:solidFill>
                            <a:schemeClr val="tx1"/>
                          </a:solidFill>
                        </a:rPr>
                        <a:t>1.82 </a:t>
                      </a:r>
                      <a:r>
                        <a:rPr kumimoji="1" lang="ja-JP" altLang="en-US" sz="1100" b="0" dirty="0">
                          <a:solidFill>
                            <a:schemeClr val="tx1"/>
                          </a:solidFill>
                        </a:rPr>
                        <a:t>円　</a:t>
                      </a:r>
                      <a:r>
                        <a:rPr kumimoji="1" lang="ja-JP" altLang="en-US" sz="900" b="0" dirty="0">
                          <a:solidFill>
                            <a:schemeClr val="tx1"/>
                          </a:solidFill>
                        </a:rPr>
                        <a:t>（</a:t>
                      </a:r>
                      <a:r>
                        <a:rPr lang="en-US" altLang="ja-JP" sz="900" dirty="0"/>
                        <a:t>2024</a:t>
                      </a:r>
                      <a:r>
                        <a:rPr lang="ja-JP" altLang="en-US" sz="900" dirty="0"/>
                        <a:t>年</a:t>
                      </a:r>
                      <a:r>
                        <a:rPr lang="en-US" altLang="ja-JP" sz="900" dirty="0"/>
                        <a:t>3</a:t>
                      </a:r>
                      <a:r>
                        <a:rPr lang="ja-JP" altLang="en-US" sz="900" dirty="0"/>
                        <a:t>月</a:t>
                      </a:r>
                      <a:r>
                        <a:rPr lang="en-US" altLang="ja-JP" sz="900" dirty="0"/>
                        <a:t>21</a:t>
                      </a:r>
                      <a:r>
                        <a:rPr kumimoji="1" lang="ja-JP" altLang="en-US" sz="9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089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法人の任意で選択できるのに対して、課税所得の計算については、毎年、</a:t>
                      </a:r>
                      <a:r>
                        <a:rPr kumimoji="1" lang="en-US" altLang="ja-JP" sz="1200" b="0" dirty="0">
                          <a:solidFill>
                            <a:schemeClr val="tx1"/>
                          </a:solidFill>
                        </a:rPr>
                        <a:t>4</a:t>
                      </a:r>
                      <a:r>
                        <a:rPr kumimoji="1" lang="ja-JP" altLang="en-US" sz="1200" b="0" dirty="0">
                          <a:solidFill>
                            <a:schemeClr val="tx1"/>
                          </a:solidFill>
                        </a:rPr>
                        <a:t>月から</a:t>
                      </a:r>
                      <a:r>
                        <a:rPr kumimoji="1" lang="en-US" altLang="ja-JP" sz="1200" b="0" dirty="0">
                          <a:solidFill>
                            <a:schemeClr val="tx1"/>
                          </a:solidFill>
                        </a:rPr>
                        <a:t>3</a:t>
                      </a:r>
                      <a:r>
                        <a:rPr kumimoji="1" lang="ja-JP" altLang="en-US" sz="1200" b="0" dirty="0">
                          <a:solidFill>
                            <a:schemeClr val="tx1"/>
                          </a:solidFill>
                        </a:rPr>
                        <a:t>月を一事業年度（税務年度）として、課税所得計算を行わなければならない。</a:t>
                      </a:r>
                      <a:endParaRPr kumimoji="1" lang="ja-JP" altLang="en-US" sz="9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107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lang="ja-JP" altLang="en-US" sz="1100" dirty="0"/>
                        <a:t>ヒンドゥ教（</a:t>
                      </a:r>
                      <a:r>
                        <a:rPr lang="en-US" altLang="ja-JP" sz="1100" dirty="0"/>
                        <a:t>79.8</a:t>
                      </a:r>
                      <a:r>
                        <a:rPr lang="ja-JP" altLang="en-US" sz="1100" dirty="0"/>
                        <a:t>％）、イスラム教（</a:t>
                      </a:r>
                      <a:r>
                        <a:rPr lang="en-US" altLang="ja-JP" sz="1100" dirty="0"/>
                        <a:t>14.2</a:t>
                      </a:r>
                      <a:r>
                        <a:rPr lang="ja-JP" altLang="en-US" sz="1100" dirty="0"/>
                        <a:t>％）、キリスト教（</a:t>
                      </a:r>
                      <a:r>
                        <a:rPr lang="en-US" altLang="ja-JP" sz="1100" dirty="0"/>
                        <a:t>2.3</a:t>
                      </a:r>
                      <a:r>
                        <a:rPr lang="ja-JP" altLang="en-US" sz="1100" dirty="0"/>
                        <a:t>％）、シーク教徒（</a:t>
                      </a:r>
                      <a:r>
                        <a:rPr lang="en-US" altLang="ja-JP" sz="1100" dirty="0"/>
                        <a:t>1.7</a:t>
                      </a:r>
                      <a:r>
                        <a:rPr lang="ja-JP" altLang="en-US" sz="1100" dirty="0"/>
                        <a:t>％）、仏教（</a:t>
                      </a:r>
                      <a:r>
                        <a:rPr lang="en-US" altLang="ja-JP" sz="1100" dirty="0"/>
                        <a:t>0.7</a:t>
                      </a:r>
                      <a:r>
                        <a:rPr lang="ja-JP" altLang="en-US" sz="1100" dirty="0"/>
                        <a:t>％）など</a:t>
                      </a:r>
                      <a:endParaRPr kumimoji="1" lang="ja-JP" altLang="en-US" sz="1100" kern="1200" dirty="0">
                        <a:solidFill>
                          <a:schemeClr val="dk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a:t>共和制</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5094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回下院議員総選挙では、インド人民党（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）政権（ナレンドラ・モディ首相）が発足。</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回下院議員総選挙でも、インド人民党（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）政権（ナレンドラ・モディ首相）が継続。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月以降、モディ首相は「自立したインド」を掲げ、零細企業や農民への金融支援、生産連動型補助金（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PLI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）など、国民各層向けに</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度の経済対策パッケージを実施した結果、小売売上高等に回復の兆しもみられる。また、改正労働法などを成立させ、外国資本を呼び込みながら、製造業の振興と農民所得の向上により経済を強化する路線を維持している。ただし、目下、輸入制限的な措置により国内の生産を保護する動きもあり、注視する必要が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081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3000"/>
                        </a:lnSpc>
                        <a:spcAft>
                          <a:spcPts val="300"/>
                        </a:spcAft>
                        <a:buClr>
                          <a:srgbClr val="5F8AC3"/>
                        </a:buClr>
                        <a:buFont typeface="Wingdings" panose="05000000000000000000" pitchFamily="2" charset="2"/>
                        <a:buChar char="l"/>
                      </a:pPr>
                      <a:r>
                        <a:rPr lang="ja-JP" altLang="en-US" sz="1100" dirty="0"/>
                        <a:t>外務省によると</a:t>
                      </a:r>
                      <a:r>
                        <a:rPr kumimoji="1" lang="ja-JP" altLang="en-US" sz="1100" kern="1200" dirty="0">
                          <a:solidFill>
                            <a:schemeClr val="dk1"/>
                          </a:solidFill>
                          <a:latin typeface="+mn-lt"/>
                          <a:ea typeface="+mn-ea"/>
                          <a:cs typeface="+mn-cs"/>
                        </a:rPr>
                        <a:t>、ジャンム・カシミール州の一部では、退避勧告、渡航中止勧告が発令されている。また、その他の地域でも、国広域に渡って渡航の是非検討、もしくは十分注意が発令されている。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社会情勢は全体的に安定している一方で、</a:t>
                      </a:r>
                      <a:r>
                        <a:rPr lang="ja-JP" altLang="en-US" sz="1100" dirty="0"/>
                        <a:t>多民族、多宗教等の複雑な国内事情から、分離独立を主張するグループ、少数民族の権利保護を唱えるグループなどの武装勢力が多数存在し、ジャンム・カシミール準州、北東部諸州、中・東部諸州を中心として、各地でテロ事件等が発生</a:t>
                      </a:r>
                      <a:r>
                        <a:rPr kumimoji="1" lang="ja-JP" altLang="en-US" sz="1100" kern="1200" dirty="0">
                          <a:solidFill>
                            <a:schemeClr val="dk1"/>
                          </a:solidFill>
                          <a:latin typeface="+mn-lt"/>
                          <a:ea typeface="+mn-ea"/>
                          <a:cs typeface="+mn-cs"/>
                        </a:rPr>
                        <a:t>。また、デリー、コルカタ、チェンナイ、ムンバイ、ベンガルールなどの大都市では、イスラム過激派などによるテロに関する脅威情報を受け、治安当局が高度な警戒態勢を敷くことがある。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社会的地位の向上や労働条件改善などを求めるデモや抗議活動が各地で発生</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都市部や観光地を中心に、窃盗、詐欺や睡眠薬を用いた強盗・強姦などの犯罪が頻発</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90265"/>
            <a:ext cx="950505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 </a:t>
            </a:r>
            <a:r>
              <a:rPr lang="ja-JP" altLang="en-US" sz="800" dirty="0"/>
              <a:t>在外公館医務官情報、外務省　海外安全ホームページ、</a:t>
            </a:r>
            <a:r>
              <a:rPr lang="en-US" altLang="ja-JP" sz="800" dirty="0"/>
              <a:t>JETRO </a:t>
            </a:r>
            <a:r>
              <a:rPr lang="ja-JP" altLang="en-US" sz="800" dirty="0"/>
              <a:t>インド概要、日本経済団体連合会ホームページ、</a:t>
            </a:r>
            <a:r>
              <a:rPr lang="en-US" altLang="ja-JP" sz="800" dirty="0"/>
              <a:t>exchange-rates.org</a:t>
            </a:r>
            <a:endParaRPr lang="ja-JP" altLang="en-US" sz="800" dirty="0"/>
          </a:p>
        </p:txBody>
      </p:sp>
    </p:spTree>
    <p:extLst>
      <p:ext uri="{BB962C8B-B14F-4D97-AF65-F5344CB8AC3E}">
        <p14:creationId xmlns:p14="http://schemas.microsoft.com/office/powerpoint/2010/main" val="355846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輸入側の手続き</a:t>
            </a:r>
          </a:p>
        </p:txBody>
      </p:sp>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医療機器の輸入者には、商工省商務局外国貿易部に申請することで取得される有効な輸出入業者コードが必要である。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aphicFrame>
        <p:nvGraphicFramePr>
          <p:cNvPr id="33" name="表 32"/>
          <p:cNvGraphicFramePr>
            <a:graphicFrameLocks noGrp="1"/>
          </p:cNvGraphicFramePr>
          <p:nvPr>
            <p:extLst>
              <p:ext uri="{D42A27DB-BD31-4B8C-83A1-F6EECF244321}">
                <p14:modId xmlns:p14="http://schemas.microsoft.com/office/powerpoint/2010/main" val="1178778531"/>
              </p:ext>
            </p:extLst>
          </p:nvPr>
        </p:nvGraphicFramePr>
        <p:xfrm>
          <a:off x="1209033" y="1706681"/>
          <a:ext cx="7560317" cy="4820640"/>
        </p:xfrm>
        <a:graphic>
          <a:graphicData uri="http://schemas.openxmlformats.org/drawingml/2006/table">
            <a:tbl>
              <a:tblPr firstRow="1" bandRow="1">
                <a:tableStyleId>{5C22544A-7EE6-4342-B048-85BDC9FD1C3A}</a:tableStyleId>
              </a:tblPr>
              <a:tblGrid>
                <a:gridCol w="447043">
                  <a:extLst>
                    <a:ext uri="{9D8B030D-6E8A-4147-A177-3AD203B41FA5}">
                      <a16:colId xmlns:a16="http://schemas.microsoft.com/office/drawing/2014/main" val="20000"/>
                    </a:ext>
                  </a:extLst>
                </a:gridCol>
                <a:gridCol w="1136684">
                  <a:extLst>
                    <a:ext uri="{9D8B030D-6E8A-4147-A177-3AD203B41FA5}">
                      <a16:colId xmlns:a16="http://schemas.microsoft.com/office/drawing/2014/main" val="20001"/>
                    </a:ext>
                  </a:extLst>
                </a:gridCol>
                <a:gridCol w="5976590">
                  <a:extLst>
                    <a:ext uri="{9D8B030D-6E8A-4147-A177-3AD203B41FA5}">
                      <a16:colId xmlns:a16="http://schemas.microsoft.com/office/drawing/2014/main" val="20002"/>
                    </a:ext>
                  </a:extLst>
                </a:gridCol>
              </a:tblGrid>
              <a:tr h="217048">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提出が求められる書類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extLst>
                  <a:ext uri="{0D108BD9-81ED-4DB2-BD59-A6C34878D82A}">
                    <a16:rowId xmlns:a16="http://schemas.microsoft.com/office/drawing/2014/main" val="10000"/>
                  </a:ext>
                </a:extLst>
              </a:tr>
              <a:tr h="403218">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通関申告書</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物品の通関が電子的データ交換（</a:t>
                      </a:r>
                      <a:r>
                        <a:rPr kumimoji="1" lang="en-US" altLang="ja-JP" sz="1100" kern="1200" dirty="0">
                          <a:solidFill>
                            <a:schemeClr val="tx1"/>
                          </a:solidFill>
                          <a:latin typeface="+mn-lt"/>
                          <a:ea typeface="+mn-ea"/>
                          <a:cs typeface="+mn-cs"/>
                        </a:rPr>
                        <a:t>EDI</a:t>
                      </a:r>
                      <a:r>
                        <a:rPr kumimoji="1" lang="ja-JP" altLang="en-US" sz="1100" kern="1200" dirty="0">
                          <a:solidFill>
                            <a:schemeClr val="tx1"/>
                          </a:solidFill>
                          <a:latin typeface="+mn-lt"/>
                          <a:ea typeface="+mn-ea"/>
                          <a:cs typeface="+mn-cs"/>
                        </a:rPr>
                        <a:t>）システムを通じて行われる場合、紙書式の通関 申告書の提出は不要であるが、通関手続きのための積荷宣言書の提出は、輸入者に要求さ れる。通関申告書は、国内消費向けのものと保税倉庫向けのものがセットにされた形で提 出されなければならない。</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著名のあるインボイス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包装明細書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船荷証券または荷渡し指示所</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航空貨物受取証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正当に記入された</a:t>
                      </a:r>
                      <a:r>
                        <a:rPr kumimoji="1" lang="en-US" altLang="ja-JP" sz="1100" kern="1200" dirty="0">
                          <a:solidFill>
                            <a:schemeClr val="tx1"/>
                          </a:solidFill>
                          <a:latin typeface="+mn-lt"/>
                          <a:ea typeface="+mn-ea"/>
                          <a:cs typeface="+mn-cs"/>
                        </a:rPr>
                        <a:t>GATT</a:t>
                      </a:r>
                      <a:r>
                        <a:rPr kumimoji="1" lang="ja-JP" altLang="en-US" sz="1100" kern="1200" dirty="0">
                          <a:solidFill>
                            <a:schemeClr val="tx1"/>
                          </a:solidFill>
                          <a:latin typeface="+mn-lt"/>
                          <a:ea typeface="+mn-ea"/>
                          <a:cs typeface="+mn-cs"/>
                        </a:rPr>
                        <a:t>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20"/>
                        </a:spcBef>
                        <a:spcAft>
                          <a:spcPts val="0"/>
                        </a:spcAft>
                      </a:pPr>
                      <a:r>
                        <a:rPr kumimoji="1" lang="ja-JP" altLang="en-US" sz="1100" kern="1200" dirty="0">
                          <a:solidFill>
                            <a:schemeClr val="tx1"/>
                          </a:solidFill>
                          <a:latin typeface="+mn-lt"/>
                          <a:ea typeface="+mn-ea"/>
                          <a:cs typeface="+mn-cs"/>
                        </a:rPr>
                        <a:t>輸入者の宣誓書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必要なすべての許可証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7"/>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必要なすべての信用状</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銀行為替手形</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8"/>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保険書類</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9"/>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10</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輸入許可証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0"/>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必要な場合、事業ライセンス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化学製品の場合には、試験報告書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臨時減免令</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関税需給減免証明書（</a:t>
                      </a:r>
                      <a:r>
                        <a:rPr kumimoji="1" lang="en-US" altLang="ja-JP" sz="1100" kern="1200" dirty="0">
                          <a:solidFill>
                            <a:schemeClr val="tx1"/>
                          </a:solidFill>
                          <a:latin typeface="+mn-lt"/>
                          <a:ea typeface="+mn-ea"/>
                          <a:cs typeface="+mn-cs"/>
                        </a:rPr>
                        <a:t>DEEC Book</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関税需給パズブック（</a:t>
                      </a:r>
                      <a:r>
                        <a:rPr kumimoji="1" lang="en-US" altLang="ja-JP" sz="1100" kern="1200" dirty="0">
                          <a:solidFill>
                            <a:schemeClr val="tx1"/>
                          </a:solidFill>
                          <a:latin typeface="+mn-lt"/>
                          <a:ea typeface="+mn-ea"/>
                          <a:cs typeface="+mn-cs"/>
                        </a:rPr>
                        <a:t>DEPB</a:t>
                      </a:r>
                      <a:r>
                        <a:rPr kumimoji="1" lang="ja-JP" altLang="en-US" sz="1100" kern="1200" dirty="0">
                          <a:solidFill>
                            <a:schemeClr val="tx1"/>
                          </a:solidFill>
                          <a:latin typeface="+mn-lt"/>
                          <a:ea typeface="+mn-ea"/>
                          <a:cs typeface="+mn-cs"/>
                        </a:rPr>
                        <a:t>）の原本</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パンフレット、技術文書、及び機械類、予備品または化学製品の場合には適宜の文献資料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16</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機械類とは切り離した予備品や部品の価格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17</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特恵関税率の適用を申請する場合には、原産地証明書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
        <p:nvSpPr>
          <p:cNvPr id="34" name="Rectangle 6"/>
          <p:cNvSpPr>
            <a:spLocks noChangeArrowheads="1"/>
          </p:cNvSpPr>
          <p:nvPr/>
        </p:nvSpPr>
        <p:spPr bwMode="auto">
          <a:xfrm>
            <a:off x="1208583" y="1340768"/>
            <a:ext cx="774758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輸入製品の通関のために輸入者またはその代理人が整えなければならない書類</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1208584" y="1628800"/>
            <a:ext cx="7560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327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医療機器のラベリング</a:t>
            </a:r>
          </a:p>
        </p:txBody>
      </p:sp>
      <p:sp>
        <p:nvSpPr>
          <p:cNvPr id="25" name="テキスト ボックス 24"/>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インドにおける輸入機器のラベリングは、国際ルールに準拠しており、医療機器規制国際整合化会議（</a:t>
            </a:r>
            <a:r>
              <a:rPr lang="en-US" altLang="ja-JP" sz="1400" dirty="0"/>
              <a:t>GHTF</a:t>
            </a:r>
            <a:r>
              <a:rPr lang="ja-JP" altLang="en-US" sz="1400" dirty="0"/>
              <a:t>）または </a:t>
            </a:r>
            <a:r>
              <a:rPr lang="en-US" altLang="ja-JP" sz="1400" dirty="0"/>
              <a:t>ISO</a:t>
            </a:r>
            <a:r>
              <a:rPr lang="ja-JP" altLang="en-US" sz="1400" dirty="0"/>
              <a:t>に準拠したものが許容される。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医療機器のラベリングは下図に掲げる情報を明示したものでなければ ならない。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原子力エネルギー規制委員会（</a:t>
            </a:r>
            <a:r>
              <a:rPr lang="en-US" altLang="ja-JP" sz="1400" dirty="0"/>
              <a:t>AERB</a:t>
            </a:r>
            <a:r>
              <a:rPr lang="ja-JP" altLang="en-US" sz="1400" dirty="0"/>
              <a:t>）は、電離放射線を放出する医療機器が従わなければならないラベリングの基準を別途定めている。</a:t>
            </a: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aphicFrame>
        <p:nvGraphicFramePr>
          <p:cNvPr id="33" name="表 32"/>
          <p:cNvGraphicFramePr>
            <a:graphicFrameLocks noGrp="1"/>
          </p:cNvGraphicFramePr>
          <p:nvPr>
            <p:extLst>
              <p:ext uri="{D42A27DB-BD31-4B8C-83A1-F6EECF244321}">
                <p14:modId xmlns:p14="http://schemas.microsoft.com/office/powerpoint/2010/main" val="937819609"/>
              </p:ext>
            </p:extLst>
          </p:nvPr>
        </p:nvGraphicFramePr>
        <p:xfrm>
          <a:off x="3369273" y="3074833"/>
          <a:ext cx="3311919" cy="2533560"/>
        </p:xfrm>
        <a:graphic>
          <a:graphicData uri="http://schemas.openxmlformats.org/drawingml/2006/table">
            <a:tbl>
              <a:tblPr firstRow="1" bandRow="1">
                <a:tableStyleId>{5C22544A-7EE6-4342-B048-85BDC9FD1C3A}</a:tableStyleId>
              </a:tblPr>
              <a:tblGrid>
                <a:gridCol w="360537">
                  <a:extLst>
                    <a:ext uri="{9D8B030D-6E8A-4147-A177-3AD203B41FA5}">
                      <a16:colId xmlns:a16="http://schemas.microsoft.com/office/drawing/2014/main" val="20000"/>
                    </a:ext>
                  </a:extLst>
                </a:gridCol>
                <a:gridCol w="2951382">
                  <a:extLst>
                    <a:ext uri="{9D8B030D-6E8A-4147-A177-3AD203B41FA5}">
                      <a16:colId xmlns:a16="http://schemas.microsoft.com/office/drawing/2014/main" val="20001"/>
                    </a:ext>
                  </a:extLst>
                </a:gridCol>
              </a:tblGrid>
              <a:tr h="121024">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製品の名前</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バッチ番号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使用期限</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保管条件</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メーカー（個人の場合は個人）の名称および住所</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20"/>
                        </a:spcBef>
                        <a:spcAft>
                          <a:spcPts val="0"/>
                        </a:spcAft>
                      </a:pPr>
                      <a:r>
                        <a:rPr kumimoji="1" lang="ja-JP" altLang="en-US" sz="1100" kern="1200" dirty="0">
                          <a:solidFill>
                            <a:schemeClr val="tx1"/>
                          </a:solidFill>
                          <a:latin typeface="+mn-lt"/>
                          <a:ea typeface="+mn-ea"/>
                          <a:cs typeface="+mn-cs"/>
                        </a:rPr>
                        <a:t>輸入車の名前および住所</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輸入許可番号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使用に関する指示</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24999">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製品パンフレットおよび販売推進資料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bl>
          </a:graphicData>
        </a:graphic>
      </p:graphicFrame>
      <p:sp>
        <p:nvSpPr>
          <p:cNvPr id="34" name="Rectangle 6"/>
          <p:cNvSpPr>
            <a:spLocks noChangeArrowheads="1"/>
          </p:cNvSpPr>
          <p:nvPr/>
        </p:nvSpPr>
        <p:spPr bwMode="auto">
          <a:xfrm>
            <a:off x="3368824" y="2708920"/>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インドにおけるラベリング必須情報</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3368824" y="2996952"/>
            <a:ext cx="331191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27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医療機器への関税</a:t>
            </a:r>
          </a:p>
        </p:txBody>
      </p:sp>
      <p:sp>
        <p:nvSpPr>
          <p:cNvPr id="25" name="テキスト ボックス 24"/>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日、日本とインドの間の包括的経済連携協定（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CEPA</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）が発効した。本協定により、日本から輸入される一定の品目に関し、最終的な関税の撤廃に向けて、税率が段階的に軽減されていく。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関税軽減のスケジュールは品目により異なり、直ちに撤廃されるものもあれば、撤廃に向けて</a:t>
            </a:r>
            <a:r>
              <a:rPr lang="en-US" altLang="ja-JP" sz="1400" dirty="0"/>
              <a:t>16 </a:t>
            </a:r>
            <a:r>
              <a:rPr lang="ja-JP" altLang="ja-JP" sz="1400" dirty="0"/>
              <a:t>年均等の軽減措置をとっていくものもある。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医療機器について</a:t>
            </a:r>
            <a:r>
              <a:rPr lang="ja-JP" altLang="en-US" sz="1400" dirty="0"/>
              <a:t>は</a:t>
            </a:r>
            <a:r>
              <a:rPr lang="ja-JP" altLang="ja-JP" sz="1400" dirty="0"/>
              <a:t>、日本から輸入される製品に適用される関税率は、協定発効後 </a:t>
            </a:r>
            <a:r>
              <a:rPr lang="en-US" altLang="ja-JP" sz="1400" dirty="0"/>
              <a:t>11 </a:t>
            </a:r>
            <a:r>
              <a:rPr lang="ja-JP" altLang="ja-JP" sz="1400" dirty="0"/>
              <a:t>年かけて軽減、撤廃される。</a:t>
            </a:r>
          </a:p>
        </p:txBody>
      </p:sp>
      <p:sp>
        <p:nvSpPr>
          <p:cNvPr id="29" name="テキスト ボックス 28"/>
          <p:cNvSpPr txBox="1"/>
          <p:nvPr/>
        </p:nvSpPr>
        <p:spPr>
          <a:xfrm>
            <a:off x="200472" y="6552728"/>
            <a:ext cx="93610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Commerce and Industry</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"COMPREHENSIVE ECONOMIC PARTNERSHIP AGREEMENT   BETWEEN THE REPUBLIC OF INDIA AND JAPAN "</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表 32"/>
          <p:cNvGraphicFramePr>
            <a:graphicFrameLocks noGrp="1"/>
          </p:cNvGraphicFramePr>
          <p:nvPr>
            <p:extLst>
              <p:ext uri="{D42A27DB-BD31-4B8C-83A1-F6EECF244321}">
                <p14:modId xmlns:p14="http://schemas.microsoft.com/office/powerpoint/2010/main" val="4153008094"/>
              </p:ext>
            </p:extLst>
          </p:nvPr>
        </p:nvGraphicFramePr>
        <p:xfrm>
          <a:off x="2072680" y="3069867"/>
          <a:ext cx="4680520" cy="1951881"/>
        </p:xfrm>
        <a:graphic>
          <a:graphicData uri="http://schemas.openxmlformats.org/drawingml/2006/table">
            <a:tbl>
              <a:tblPr firstRow="1" bandRow="1">
                <a:tableStyleId>{5C22544A-7EE6-4342-B048-85BDC9FD1C3A}</a:tableStyleId>
              </a:tblPr>
              <a:tblGrid>
                <a:gridCol w="1932886">
                  <a:extLst>
                    <a:ext uri="{9D8B030D-6E8A-4147-A177-3AD203B41FA5}">
                      <a16:colId xmlns:a16="http://schemas.microsoft.com/office/drawing/2014/main" val="20000"/>
                    </a:ext>
                  </a:extLst>
                </a:gridCol>
                <a:gridCol w="2747634">
                  <a:extLst>
                    <a:ext uri="{9D8B030D-6E8A-4147-A177-3AD203B41FA5}">
                      <a16:colId xmlns:a16="http://schemas.microsoft.com/office/drawing/2014/main" val="20001"/>
                    </a:ext>
                  </a:extLst>
                </a:gridCol>
              </a:tblGrid>
              <a:tr h="287125">
                <a:tc>
                  <a:txBody>
                    <a:bodyPr/>
                    <a:lstStyle/>
                    <a:p>
                      <a:pPr algn="ctr" fontAlgn="ct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HS</a:t>
                      </a: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コード</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毎年の税率軽減率</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mn-lt"/>
                          <a:ea typeface="+mj-ea"/>
                          <a:cs typeface="+mn-cs"/>
                        </a:rPr>
                        <a:t>3005,</a:t>
                      </a:r>
                      <a:r>
                        <a:rPr kumimoji="1" lang="en-US" altLang="ja-JP" sz="1200" b="1" i="0" u="none" strike="noStrike" kern="1200" baseline="0" dirty="0">
                          <a:solidFill>
                            <a:srgbClr val="000000"/>
                          </a:solidFill>
                          <a:effectLst/>
                          <a:latin typeface="+mn-lt"/>
                          <a:ea typeface="+mj-ea"/>
                          <a:cs typeface="+mn-cs"/>
                        </a:rPr>
                        <a:t> 3006</a:t>
                      </a:r>
                      <a:r>
                        <a:rPr kumimoji="1" lang="en-US" altLang="ja-JP" sz="1200" b="1" i="0" u="none" strike="noStrike" kern="1200" baseline="30000" dirty="0">
                          <a:solidFill>
                            <a:srgbClr val="000000"/>
                          </a:solidFill>
                          <a:effectLst/>
                          <a:latin typeface="+mn-lt"/>
                          <a:ea typeface="+mj-ea"/>
                          <a:cs typeface="+mn-cs"/>
                        </a:rPr>
                        <a:t>※</a:t>
                      </a:r>
                      <a:r>
                        <a:rPr kumimoji="1" lang="en-US" altLang="ja-JP" sz="1200" b="1" i="0" u="none" strike="noStrike" kern="1200" baseline="0" dirty="0">
                          <a:solidFill>
                            <a:srgbClr val="000000"/>
                          </a:solidFill>
                          <a:effectLst/>
                          <a:latin typeface="+mn-lt"/>
                          <a:ea typeface="+mj-ea"/>
                          <a:cs typeface="+mn-cs"/>
                        </a:rPr>
                        <a:t>, 3701.1, 3702.2, 4015.11, 8713.1, 8713.9, 9001.3, 9402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15"/>
                        </a:spcBef>
                        <a:spcAft>
                          <a:spcPts val="0"/>
                        </a:spcAft>
                      </a:pPr>
                      <a:r>
                        <a:rPr kumimoji="1" lang="en-US" sz="1100" kern="1200" dirty="0">
                          <a:solidFill>
                            <a:schemeClr val="tx1"/>
                          </a:solidFill>
                          <a:latin typeface="+mn-lt"/>
                          <a:ea typeface="+mn-ea"/>
                          <a:cs typeface="+mn-cs"/>
                        </a:rPr>
                        <a:t>0.9%</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mn-lt"/>
                          <a:ea typeface="+mj-ea"/>
                          <a:cs typeface="+mn-cs"/>
                        </a:rPr>
                        <a:t>8419.2,</a:t>
                      </a:r>
                      <a:r>
                        <a:rPr kumimoji="1" lang="en-US" altLang="ja-JP" sz="1200" b="1" i="0" u="none" strike="noStrike" kern="1200" baseline="0" dirty="0">
                          <a:solidFill>
                            <a:srgbClr val="000000"/>
                          </a:solidFill>
                          <a:effectLst/>
                          <a:latin typeface="+mn-lt"/>
                          <a:ea typeface="+mj-ea"/>
                          <a:cs typeface="+mn-cs"/>
                        </a:rPr>
                        <a:t> 9018, 9019, 9021, 9022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30"/>
                        </a:spcBef>
                        <a:spcAft>
                          <a:spcPts val="0"/>
                        </a:spcAft>
                      </a:pPr>
                      <a:r>
                        <a:rPr kumimoji="1" lang="en-US" altLang="ja-JP" sz="1100" kern="1200" dirty="0">
                          <a:solidFill>
                            <a:schemeClr val="tx1"/>
                          </a:solidFill>
                          <a:latin typeface="+mn-lt"/>
                          <a:ea typeface="+mn-ea"/>
                          <a:cs typeface="+mn-cs"/>
                        </a:rPr>
                        <a:t>0.7%</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34" name="Rectangle 6"/>
          <p:cNvSpPr>
            <a:spLocks noChangeArrowheads="1"/>
          </p:cNvSpPr>
          <p:nvPr/>
        </p:nvSpPr>
        <p:spPr bwMode="auto">
          <a:xfrm>
            <a:off x="2072680" y="2708920"/>
            <a:ext cx="453650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インドにおける関税の年次軽減率</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2013756" y="2996952"/>
            <a:ext cx="474273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072680" y="5094662"/>
            <a:ext cx="4680520" cy="206546"/>
          </a:xfrm>
          <a:prstGeom prst="rect">
            <a:avLst/>
          </a:prstGeom>
          <a:noFill/>
        </p:spPr>
        <p:txBody>
          <a:bodyPr wrap="square" lIns="0" tIns="0" rIns="0" bIns="0" rtlCol="0">
            <a:noAutofit/>
          </a:bodyPr>
          <a:lstStyle/>
          <a:p>
            <a:pPr marL="357188" indent="-357188"/>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注：ホルモンを含有する経口避妊薬、第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29.37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項に該当するその他の製品、殺精子薬については、直ちに関税が撤廃される</a:t>
            </a:r>
          </a:p>
        </p:txBody>
      </p:sp>
    </p:spTree>
    <p:extLst>
      <p:ext uri="{BB962C8B-B14F-4D97-AF65-F5344CB8AC3E}">
        <p14:creationId xmlns:p14="http://schemas.microsoft.com/office/powerpoint/2010/main" val="2338101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96917" y="4373594"/>
            <a:ext cx="8820579" cy="2079332"/>
          </a:xfrm>
          <a:prstGeom prst="roundRect">
            <a:avLst>
              <a:gd name="adj" fmla="val 10254"/>
            </a:avLst>
          </a:prstGeom>
          <a:solidFill>
            <a:schemeClr val="bg1">
              <a:lumMod val="9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インド国内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8" name="Freeform 7"/>
          <p:cNvSpPr>
            <a:spLocks/>
          </p:cNvSpPr>
          <p:nvPr/>
        </p:nvSpPr>
        <p:spPr bwMode="auto">
          <a:xfrm flipH="1" flipV="1">
            <a:off x="2360310" y="5512453"/>
            <a:ext cx="2952328"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中古の医療機器に対する規制</a:t>
            </a:r>
            <a:endParaRPr lang="ja-JP" altLang="en-US" dirty="0">
              <a:solidFill>
                <a:srgbClr val="FF0000"/>
              </a:solidFill>
            </a:endParaRPr>
          </a:p>
        </p:txBody>
      </p:sp>
      <p:sp>
        <p:nvSpPr>
          <p:cNvPr id="5" name="テキスト ボックス 4"/>
          <p:cNvSpPr txBox="1"/>
          <p:nvPr/>
        </p:nvSpPr>
        <p:spPr>
          <a:xfrm>
            <a:off x="200472" y="1124744"/>
            <a:ext cx="9505056" cy="19728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においては、地場の医療機器メーカーが発展途上にあるため、外国企業が市場を独占しており、医療機器の価格は高騰している。そのため、コストを抑制するために、病院が中古医療機器を輸入しているケースがある</a:t>
            </a:r>
            <a:r>
              <a:rPr lang="ja-JP" altLang="en-US" sz="1400" dirty="0"/>
              <a:t>。</a:t>
            </a:r>
            <a:r>
              <a:rPr lang="ja-JP" altLang="ja-JP" sz="1400" dirty="0"/>
              <a:t>しかし、中古市場が確立されるまでには至っていない。</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インドでの</a:t>
            </a:r>
            <a:r>
              <a:rPr lang="ja-JP" altLang="ja-JP" sz="1400" dirty="0"/>
              <a:t>人工呼吸器、患者監視システムなどの救命医療機器の中古改造品の輸入には、原産地の規制当局などによる適切な認可が必要となる。原産地の認可証明は、機器の電気的および機械的側面に関する厳格な試験の後に付与されることが通例であり、またかかる証明には、 機器に係るこれまでの使用積算時間および寿命が明示されることが通例である。</a:t>
            </a:r>
            <a:endParaRPr lang="ja-JP"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放射線診断機材でこれまでの使用期間が</a:t>
            </a:r>
            <a:r>
              <a:rPr lang="en-US" altLang="ja-JP" sz="1400" dirty="0"/>
              <a:t>8</a:t>
            </a:r>
            <a:r>
              <a:rPr lang="ja-JP" altLang="ja-JP" sz="1400" dirty="0"/>
              <a:t>年以上に及ぶものについては、輸入</a:t>
            </a:r>
            <a:r>
              <a:rPr lang="ja-JP" altLang="en-US" sz="1400" dirty="0"/>
              <a:t>が禁止</a:t>
            </a:r>
            <a:r>
              <a:rPr lang="ja-JP" altLang="ja-JP" sz="1400" dirty="0"/>
              <a:t>され</a:t>
            </a:r>
            <a:r>
              <a:rPr lang="ja-JP" altLang="en-US" sz="1400" dirty="0"/>
              <a:t>ている</a:t>
            </a:r>
            <a:r>
              <a:rPr lang="ja-JP" altLang="ja-JP" sz="1400" dirty="0"/>
              <a:t>。</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632521" y="3212976"/>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インドにおける中古品の流れ</a:t>
              </a:r>
              <a:endParaRPr lang="en-US" altLang="ko-KR" sz="1400" dirty="0">
                <a:solidFill>
                  <a:srgbClr val="000000"/>
                </a:solidFill>
                <a:latin typeface="Arial Black" pitchFamily="34" charset="0"/>
                <a:ea typeface="HGP創英角ｺﾞｼｯｸUB" pitchFamily="50" charset="-128"/>
              </a:endParaRPr>
            </a:p>
          </p:txBody>
        </p:sp>
      </p:grpSp>
      <p:sp>
        <p:nvSpPr>
          <p:cNvPr id="19" name="テキスト ボックス 18"/>
          <p:cNvSpPr txBox="1"/>
          <p:nvPr/>
        </p:nvSpPr>
        <p:spPr>
          <a:xfrm>
            <a:off x="200472" y="6525344"/>
            <a:ext cx="9217024" cy="185113"/>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みずほ総合研究所「平成２５年度 新興国での新中間層獲得による日本再生事業我が国製品販売拡大に資する販売金融戦略分析調査」</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992560" y="4729394"/>
            <a:ext cx="2051831" cy="642405"/>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Tier1</a:t>
            </a:r>
          </a:p>
        </p:txBody>
      </p:sp>
      <p:sp>
        <p:nvSpPr>
          <p:cNvPr id="14" name="角丸四角形 13"/>
          <p:cNvSpPr/>
          <p:nvPr/>
        </p:nvSpPr>
        <p:spPr>
          <a:xfrm>
            <a:off x="3890681" y="4750439"/>
            <a:ext cx="2051831" cy="642405"/>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Tier2</a:t>
            </a:r>
          </a:p>
        </p:txBody>
      </p:sp>
      <p:sp>
        <p:nvSpPr>
          <p:cNvPr id="22" name="角丸四角形 21"/>
          <p:cNvSpPr/>
          <p:nvPr/>
        </p:nvSpPr>
        <p:spPr>
          <a:xfrm>
            <a:off x="6788802" y="4725453"/>
            <a:ext cx="2051831" cy="642405"/>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Tier3</a:t>
            </a:r>
          </a:p>
        </p:txBody>
      </p:sp>
      <p:sp>
        <p:nvSpPr>
          <p:cNvPr id="23" name="Freeform 7"/>
          <p:cNvSpPr>
            <a:spLocks/>
          </p:cNvSpPr>
          <p:nvPr/>
        </p:nvSpPr>
        <p:spPr bwMode="auto">
          <a:xfrm rot="5400000" flipH="1">
            <a:off x="5816998" y="4095746"/>
            <a:ext cx="810551"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flipH="1" flipV="1">
            <a:off x="5312638" y="5461597"/>
            <a:ext cx="2952328"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p:cNvSpPr txBox="1"/>
          <p:nvPr/>
        </p:nvSpPr>
        <p:spPr>
          <a:xfrm>
            <a:off x="2954580" y="5947642"/>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5" name="テキスト ボックス 24"/>
          <p:cNvSpPr txBox="1"/>
          <p:nvPr/>
        </p:nvSpPr>
        <p:spPr>
          <a:xfrm>
            <a:off x="5996719" y="5894319"/>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6" name="Rectangle 13"/>
          <p:cNvSpPr>
            <a:spLocks noChangeArrowheads="1"/>
          </p:cNvSpPr>
          <p:nvPr/>
        </p:nvSpPr>
        <p:spPr bwMode="blackWhite">
          <a:xfrm>
            <a:off x="1082372" y="5254978"/>
            <a:ext cx="1872208" cy="498465"/>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使用後</a:t>
            </a:r>
          </a:p>
        </p:txBody>
      </p:sp>
      <p:sp>
        <p:nvSpPr>
          <p:cNvPr id="27" name="角丸四角形 26"/>
          <p:cNvSpPr/>
          <p:nvPr/>
        </p:nvSpPr>
        <p:spPr>
          <a:xfrm>
            <a:off x="4820797" y="3650020"/>
            <a:ext cx="1205535" cy="506875"/>
          </a:xfrm>
          <a:prstGeom prst="roundRect">
            <a:avLst>
              <a:gd name="adj" fmla="val 10254"/>
            </a:avLst>
          </a:prstGeom>
          <a:solidFill>
            <a:srgbClr val="F2F2F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海外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Freeform 7"/>
          <p:cNvSpPr>
            <a:spLocks/>
          </p:cNvSpPr>
          <p:nvPr/>
        </p:nvSpPr>
        <p:spPr bwMode="auto">
          <a:xfrm rot="2712255" flipH="1">
            <a:off x="6098390" y="3973504"/>
            <a:ext cx="1069104"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正方形/長方形 30"/>
          <p:cNvSpPr/>
          <p:nvPr/>
        </p:nvSpPr>
        <p:spPr>
          <a:xfrm>
            <a:off x="641065" y="3573016"/>
            <a:ext cx="3663863" cy="664801"/>
          </a:xfrm>
          <a:prstGeom prst="rect">
            <a:avLst/>
          </a:prstGeom>
          <a:solidFill>
            <a:srgbClr val="FAC8C8"/>
          </a:solidFill>
        </p:spPr>
        <p:txBody>
          <a:bodyPr wrap="square" rtlCol="0" anchor="ctr">
            <a:noAutofit/>
          </a:bodyPr>
          <a:lstStyle/>
          <a:p>
            <a:pPr marL="0" algn="ctr" fontAlgn="ctr">
              <a:lnSpc>
                <a:spcPct val="114000"/>
              </a:lnSpc>
              <a:spcAft>
                <a:spcPts val="400"/>
              </a:spcAft>
            </a:pPr>
            <a:r>
              <a:rPr lang="ja-JP" altLang="en-US" sz="1050" dirty="0"/>
              <a:t>中古医療機器の主な市場は、</a:t>
            </a:r>
            <a:r>
              <a:rPr lang="en-US" altLang="ja-JP" sz="1050" dirty="0"/>
              <a:t>Tier2</a:t>
            </a:r>
            <a:r>
              <a:rPr lang="ja-JP" altLang="en-US" sz="1050" dirty="0"/>
              <a:t>都市であり</a:t>
            </a:r>
            <a:r>
              <a:rPr lang="en-US" altLang="ja-JP" sz="1050" dirty="0"/>
              <a:t>Tier1</a:t>
            </a:r>
            <a:r>
              <a:rPr lang="ja-JP" altLang="en-US" sz="1050" dirty="0"/>
              <a:t>都市で使用されたものや海外からの輸入品が中心になっている。</a:t>
            </a:r>
            <a:endParaRPr kumimoji="1" lang="ja-JP" altLang="en-US" sz="1050" dirty="0"/>
          </a:p>
        </p:txBody>
      </p:sp>
    </p:spTree>
    <p:extLst>
      <p:ext uri="{BB962C8B-B14F-4D97-AF65-F5344CB8AC3E}">
        <p14:creationId xmlns:p14="http://schemas.microsoft.com/office/powerpoint/2010/main" val="62169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r>
              <a:rPr lang="en-US" altLang="ja-JP" dirty="0"/>
              <a:t>(1/2)</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53</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44506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次頁詳細</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個人情報保護に関する主要な法令は、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 Act, 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法」）に基づき制定された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 (Reasonable Security Practices and Procedures and Sensitive Personal Data or Information) Rules, 2011</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 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年施行、「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法の施行規則に過ぎず、条文は全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の簡素な内容である。個人を特定できる情報として定義される個人情報のうち、特に慎重な扱いを要するものとして銀行口座情報や健康情報などをセンシティブ情報とし、センシティブ情報を扱う事業者に対してプライバシーポリシーの作成を義務付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インド国内における個人情報保護への関心の高まりから、政府は欧州における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Data Protection Regulation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一般データ保護規則）を参考にした包括的な個人情報保護法の制定に向けて、法案（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Bill</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2</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）審議を進めている。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現在審議中の法案では、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と異なり、個人情報の取り扱いについてより詳細な規定を適用することが盛り込まれている。個人情報の取り扱いにあたり、公的機関を含む国内の取り扱いについては一般に規定が適用され、合理的な取り扱いと適切な管理が明示的に求め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現在審議中の法案（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Bill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）においては、センシティブ情報については国外移転が可能であるものの、インドに保管されている必要があるとされている。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「インド個人情報保護法とは現行規制と新法案の概要」</a:t>
            </a:r>
          </a:p>
        </p:txBody>
      </p:sp>
      <p:sp>
        <p:nvSpPr>
          <p:cNvPr id="10" name="4. Footnote">
            <a:extLst>
              <a:ext uri="{FF2B5EF4-FFF2-40B4-BE49-F238E27FC236}">
                <a16:creationId xmlns:a16="http://schemas.microsoft.com/office/drawing/2014/main" id="{500420CF-D58C-41C2-88D6-7DD27745D4F3}"/>
              </a:ext>
            </a:extLst>
          </p:cNvPr>
          <p:cNvSpPr txBox="1">
            <a:spLocks/>
          </p:cNvSpPr>
          <p:nvPr>
            <p:custDataLst>
              <p:tags r:id="rId2"/>
            </p:custDataLst>
          </p:nvPr>
        </p:nvSpPr>
        <p:spPr>
          <a:xfrm>
            <a:off x="200472" y="6243777"/>
            <a:ext cx="9505056" cy="246221"/>
          </a:xfrm>
          <a:prstGeom prst="rect">
            <a:avLst/>
          </a:prstGeom>
          <a:noFill/>
        </p:spPr>
        <p:txBody>
          <a:bodyPr vert="horz" wrap="square" lIns="0" tIns="0" rIns="0" bIns="0" rtlCol="0" anchor="b" anchorCtr="0">
            <a:spAutoFit/>
          </a:bodyPr>
          <a:lstStyle/>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https://www.wipo.int/edocs/lexdocs/laws/en/in/in098en.pdf</a:t>
            </a: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	http://164.100.47.4/BillsTexts/LSBillTexts/Asintroduced/373_2019_LS_Eng.pdf</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577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95" imgH="396" progId="TCLayout.ActiveDocument.1">
                  <p:embed/>
                </p:oleObj>
              </mc:Choice>
              <mc:Fallback>
                <p:oleObj name="think-cell Slide" r:id="rId18"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r>
              <a:rPr lang="en-US" altLang="ja-JP" dirty="0"/>
              <a:t>(2/2)</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64726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Information Technology (Reasonable Security Practices and Procedures and Sensitive Personal Data or Information) Rules</a:t>
            </a: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General Data Protection Regulation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Authority (of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データ保護局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「インド「個人情報保護法案」と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」の比較」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b="0" i="0" dirty="0">
                <a:solidFill>
                  <a:srgbClr val="333333"/>
                </a:solidFill>
                <a:effectLst/>
                <a:latin typeface="Arial" panose="020B0604020202020204" pitchFamily="34" charset="0"/>
              </a:rPr>
              <a:t>インド個人情報保護法とは 現行規制と新法案の概要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p>
        </p:txBody>
      </p:sp>
      <p:sp>
        <p:nvSpPr>
          <p:cNvPr id="13" name="Rectangle 12">
            <a:extLst>
              <a:ext uri="{FF2B5EF4-FFF2-40B4-BE49-F238E27FC236}">
                <a16:creationId xmlns:a16="http://schemas.microsoft.com/office/drawing/2014/main" id="{DB425195-2F30-44C1-B5AF-2CFCEFEC132A}"/>
              </a:ext>
            </a:extLst>
          </p:cNvPr>
          <p:cNvSpPr/>
          <p:nvPr/>
        </p:nvSpPr>
        <p:spPr>
          <a:xfrm>
            <a:off x="169610" y="2005751"/>
            <a:ext cx="562674" cy="4348699"/>
          </a:xfrm>
          <a:prstGeom prst="rect">
            <a:avLst/>
          </a:prstGeom>
          <a:solidFill>
            <a:schemeClr val="tx2"/>
          </a:solidFill>
        </p:spPr>
        <p:txBody>
          <a:bodyPr wrap="square" rtlCol="0" anchor="ctr">
            <a:noAutofit/>
          </a:bodyPr>
          <a:lstStyle/>
          <a:p>
            <a:pPr marL="0" algn="ctr" fontAlgn="ctr">
              <a:lnSpc>
                <a:spcPct val="114000"/>
              </a:lnSpc>
              <a:spcAft>
                <a:spcPts val="400"/>
              </a:spcAft>
            </a:pPr>
            <a:endParaRPr kumimoji="1" lang="en-US" sz="1200" dirty="0"/>
          </a:p>
        </p:txBody>
      </p:sp>
      <p:sp>
        <p:nvSpPr>
          <p:cNvPr id="7" name="Rectangle 6">
            <a:extLst>
              <a:ext uri="{FF2B5EF4-FFF2-40B4-BE49-F238E27FC236}">
                <a16:creationId xmlns:a16="http://schemas.microsoft.com/office/drawing/2014/main" id="{E763D15A-F62D-4E13-A400-445EE5BE45A8}"/>
              </a:ext>
            </a:extLst>
          </p:cNvPr>
          <p:cNvSpPr>
            <a:spLocks/>
          </p:cNvSpPr>
          <p:nvPr/>
        </p:nvSpPr>
        <p:spPr>
          <a:xfrm>
            <a:off x="171623" y="1391467"/>
            <a:ext cx="9581335" cy="614285"/>
          </a:xfrm>
          <a:prstGeom prst="rect">
            <a:avLst/>
          </a:prstGeom>
          <a:solidFill>
            <a:srgbClr val="3D6AA7"/>
          </a:solidFill>
        </p:spPr>
        <p:txBody>
          <a:bodyPr wrap="square" rtlCol="0" anchor="ctr">
            <a:noAutofit/>
          </a:bodyPr>
          <a:lstStyle/>
          <a:p>
            <a:pPr marL="0" algn="ctr" fontAlgn="ctr">
              <a:lnSpc>
                <a:spcPct val="114000"/>
              </a:lnSpc>
              <a:spcAft>
                <a:spcPts val="400"/>
              </a:spcAft>
            </a:pPr>
            <a:endParaRPr kumimoji="1" lang="en-US" sz="1200" dirty="0"/>
          </a:p>
        </p:txBody>
      </p:sp>
      <p:sp>
        <p:nvSpPr>
          <p:cNvPr id="119" name="TextBox 118">
            <a:extLst>
              <a:ext uri="{FF2B5EF4-FFF2-40B4-BE49-F238E27FC236}">
                <a16:creationId xmlns:a16="http://schemas.microsoft.com/office/drawing/2014/main" id="{EBEE8BF6-7B4D-4B1B-A9C6-4018F5F6A5CE}"/>
              </a:ext>
            </a:extLst>
          </p:cNvPr>
          <p:cNvSpPr txBox="1">
            <a:spLocks/>
          </p:cNvSpPr>
          <p:nvPr/>
        </p:nvSpPr>
        <p:spPr>
          <a:xfrm>
            <a:off x="840407" y="1800192"/>
            <a:ext cx="822797"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Clr>
                <a:srgbClr val="FFFFFF"/>
              </a:buClr>
              <a:buNone/>
            </a:pPr>
            <a:r>
              <a:rPr lang="ja-JP" altLang="en-US"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法律名</a:t>
            </a:r>
            <a:endParaRPr lang="ja-JP"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20" name="TextBox 119">
            <a:extLst>
              <a:ext uri="{FF2B5EF4-FFF2-40B4-BE49-F238E27FC236}">
                <a16:creationId xmlns:a16="http://schemas.microsoft.com/office/drawing/2014/main" id="{F8FFF893-8965-4DEF-BBFE-9CA28DE9352D}"/>
              </a:ext>
            </a:extLst>
          </p:cNvPr>
          <p:cNvSpPr txBox="1">
            <a:spLocks/>
          </p:cNvSpPr>
          <p:nvPr/>
        </p:nvSpPr>
        <p:spPr>
          <a:xfrm>
            <a:off x="1876800" y="1800192"/>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Clr>
                <a:srgbClr val="FFFFFF"/>
              </a:buClr>
              <a:buNone/>
            </a:pPr>
            <a:r>
              <a:rPr lang="ja-JP" altLang="en-US"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施行年</a:t>
            </a:r>
            <a:endParaRPr lang="ja-JP" sz="1000" kern="100" dirty="0">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21" name="Picture 120">
            <a:extLst>
              <a:ext uri="{FF2B5EF4-FFF2-40B4-BE49-F238E27FC236}">
                <a16:creationId xmlns:a16="http://schemas.microsoft.com/office/drawing/2014/main" id="{A469700C-D45E-41FF-A9F1-760CB4597904}"/>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231087" y="2446645"/>
            <a:ext cx="426786" cy="284525"/>
          </a:xfrm>
          <a:prstGeom prst="rect">
            <a:avLst/>
          </a:prstGeom>
          <a:ln w="6350">
            <a:solidFill>
              <a:schemeClr val="bg2">
                <a:lumMod val="20000"/>
                <a:lumOff val="80000"/>
              </a:schemeClr>
            </a:solidFill>
          </a:ln>
        </p:spPr>
      </p:pic>
      <p:sp>
        <p:nvSpPr>
          <p:cNvPr id="122" name="TextBox 121">
            <a:extLst>
              <a:ext uri="{FF2B5EF4-FFF2-40B4-BE49-F238E27FC236}">
                <a16:creationId xmlns:a16="http://schemas.microsoft.com/office/drawing/2014/main" id="{A7AE2F65-804C-44BC-ADFD-218E809814A9}"/>
              </a:ext>
            </a:extLst>
          </p:cNvPr>
          <p:cNvSpPr txBox="1">
            <a:spLocks/>
          </p:cNvSpPr>
          <p:nvPr/>
        </p:nvSpPr>
        <p:spPr>
          <a:xfrm>
            <a:off x="840406" y="2130013"/>
            <a:ext cx="822797" cy="46166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200"/>
              </a:spcAft>
              <a:buNone/>
            </a:pPr>
            <a:r>
              <a:rPr lang="zh-TW" altLang="en-US" sz="1000" dirty="0"/>
              <a:t>個人情報</a:t>
            </a:r>
            <a:br>
              <a:rPr lang="zh-TW" altLang="en-US" sz="1000" dirty="0"/>
            </a:br>
            <a:r>
              <a:rPr lang="zh-TW" altLang="en-US" sz="1000" dirty="0"/>
              <a:t>保護規則</a:t>
            </a:r>
            <a:br>
              <a:rPr lang="zh-TW" altLang="en-US" sz="1000" dirty="0"/>
            </a:br>
            <a:r>
              <a:rPr lang="en-US" altLang="zh-TW" sz="1000" dirty="0"/>
              <a:t>(SPDI</a:t>
            </a:r>
            <a:r>
              <a:rPr lang="zh-TW" altLang="en-US" sz="1000" dirty="0"/>
              <a:t>法</a:t>
            </a:r>
            <a:r>
              <a:rPr lang="en-US" altLang="zh-TW" sz="1000" dirty="0"/>
              <a:t>)</a:t>
            </a:r>
            <a:r>
              <a:rPr lang="en-US" altLang="zh-TW" sz="1000" baseline="30000" dirty="0"/>
              <a:t>※1</a:t>
            </a:r>
          </a:p>
        </p:txBody>
      </p:sp>
      <p:sp>
        <p:nvSpPr>
          <p:cNvPr id="123" name="TextBox 122">
            <a:extLst>
              <a:ext uri="{FF2B5EF4-FFF2-40B4-BE49-F238E27FC236}">
                <a16:creationId xmlns:a16="http://schemas.microsoft.com/office/drawing/2014/main" id="{7E1DD77A-15A4-43A9-8E5D-71C11F44D0E7}"/>
              </a:ext>
            </a:extLst>
          </p:cNvPr>
          <p:cNvSpPr txBox="1">
            <a:spLocks/>
          </p:cNvSpPr>
          <p:nvPr/>
        </p:nvSpPr>
        <p:spPr>
          <a:xfrm>
            <a:off x="1876798" y="2130013"/>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None/>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2011</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24" name="Picture 123">
            <a:extLst>
              <a:ext uri="{FF2B5EF4-FFF2-40B4-BE49-F238E27FC236}">
                <a16:creationId xmlns:a16="http://schemas.microsoft.com/office/drawing/2014/main" id="{EFD47078-851B-4141-8E7D-4C6B3DC7C7B8}"/>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231087" y="3889177"/>
            <a:ext cx="426786" cy="284525"/>
          </a:xfrm>
          <a:prstGeom prst="rect">
            <a:avLst/>
          </a:prstGeom>
          <a:ln w="6350">
            <a:solidFill>
              <a:schemeClr val="bg2">
                <a:lumMod val="20000"/>
                <a:lumOff val="80000"/>
              </a:schemeClr>
            </a:solidFill>
          </a:ln>
        </p:spPr>
      </p:pic>
      <p:sp>
        <p:nvSpPr>
          <p:cNvPr id="125" name="TextBox 124">
            <a:extLst>
              <a:ext uri="{FF2B5EF4-FFF2-40B4-BE49-F238E27FC236}">
                <a16:creationId xmlns:a16="http://schemas.microsoft.com/office/drawing/2014/main" id="{581B4302-E32F-4170-B0CD-EFDC6340229D}"/>
              </a:ext>
            </a:extLst>
          </p:cNvPr>
          <p:cNvSpPr txBox="1">
            <a:spLocks/>
          </p:cNvSpPr>
          <p:nvPr/>
        </p:nvSpPr>
        <p:spPr>
          <a:xfrm>
            <a:off x="840406" y="3252706"/>
            <a:ext cx="822797" cy="76944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20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保護法案</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(Personal Data Protection Bill)</a:t>
            </a:r>
            <a:endParaRPr lang="en-US" altLang="ja-JP" sz="1000" dirty="0"/>
          </a:p>
        </p:txBody>
      </p:sp>
      <p:sp>
        <p:nvSpPr>
          <p:cNvPr id="126" name="TextBox 125">
            <a:extLst>
              <a:ext uri="{FF2B5EF4-FFF2-40B4-BE49-F238E27FC236}">
                <a16:creationId xmlns:a16="http://schemas.microsoft.com/office/drawing/2014/main" id="{59A2E084-EB19-47A1-A7AC-E903A2A89402}"/>
              </a:ext>
            </a:extLst>
          </p:cNvPr>
          <p:cNvSpPr txBox="1">
            <a:spLocks/>
          </p:cNvSpPr>
          <p:nvPr/>
        </p:nvSpPr>
        <p:spPr>
          <a:xfrm>
            <a:off x="1876798" y="3252706"/>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None/>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2019</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pic>
        <p:nvPicPr>
          <p:cNvPr id="127" name="Picture 126">
            <a:extLst>
              <a:ext uri="{FF2B5EF4-FFF2-40B4-BE49-F238E27FC236}">
                <a16:creationId xmlns:a16="http://schemas.microsoft.com/office/drawing/2014/main" id="{286AECD6-77ED-4320-9BB8-4C5C9F83E558}"/>
              </a:ext>
            </a:extLst>
          </p:cNvPr>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31087" y="5445792"/>
            <a:ext cx="426786" cy="284525"/>
          </a:xfrm>
          <a:prstGeom prst="rect">
            <a:avLst/>
          </a:prstGeom>
          <a:ln w="6350">
            <a:solidFill>
              <a:schemeClr val="bg2">
                <a:lumMod val="20000"/>
                <a:lumOff val="80000"/>
              </a:schemeClr>
            </a:solidFill>
          </a:ln>
        </p:spPr>
      </p:pic>
      <p:sp>
        <p:nvSpPr>
          <p:cNvPr id="128" name="TextBox 127">
            <a:extLst>
              <a:ext uri="{FF2B5EF4-FFF2-40B4-BE49-F238E27FC236}">
                <a16:creationId xmlns:a16="http://schemas.microsoft.com/office/drawing/2014/main" id="{44A6C105-34DF-44EB-A642-39629C4B5A0E}"/>
              </a:ext>
            </a:extLst>
          </p:cNvPr>
          <p:cNvSpPr txBox="1">
            <a:spLocks/>
          </p:cNvSpPr>
          <p:nvPr/>
        </p:nvSpPr>
        <p:spPr>
          <a:xfrm>
            <a:off x="840406" y="5037118"/>
            <a:ext cx="822797" cy="50783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一般データ</a:t>
            </a:r>
            <a:br>
              <a:rPr lang="en-US" altLang="ja-JP" sz="1000" dirty="0"/>
            </a:br>
            <a:r>
              <a:rPr lang="ja-JP" altLang="en-US" sz="1000" dirty="0"/>
              <a:t>保護規則</a:t>
            </a:r>
            <a:endParaRPr lang="en-US" altLang="ja-JP" sz="1000" dirty="0"/>
          </a:p>
          <a:p>
            <a:pPr marL="0" indent="0">
              <a:buNone/>
            </a:pPr>
            <a:r>
              <a:rPr lang="en-US" altLang="ja-JP" sz="1000" dirty="0"/>
              <a:t>(GDPR)</a:t>
            </a:r>
            <a:r>
              <a:rPr lang="en-US" altLang="ja-JP" sz="1000" baseline="30000" dirty="0"/>
              <a:t>※2</a:t>
            </a:r>
          </a:p>
        </p:txBody>
      </p:sp>
      <p:sp>
        <p:nvSpPr>
          <p:cNvPr id="129" name="TextBox 128">
            <a:extLst>
              <a:ext uri="{FF2B5EF4-FFF2-40B4-BE49-F238E27FC236}">
                <a16:creationId xmlns:a16="http://schemas.microsoft.com/office/drawing/2014/main" id="{FA8EAE51-391D-41F9-ACC0-EB9903DF4233}"/>
              </a:ext>
            </a:extLst>
          </p:cNvPr>
          <p:cNvSpPr txBox="1">
            <a:spLocks/>
          </p:cNvSpPr>
          <p:nvPr/>
        </p:nvSpPr>
        <p:spPr>
          <a:xfrm>
            <a:off x="1876798" y="5037118"/>
            <a:ext cx="386888"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spcAft>
                <a:spcPts val="0"/>
              </a:spcAft>
              <a:buNone/>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2018</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0" name="TextBox 129">
            <a:extLst>
              <a:ext uri="{FF2B5EF4-FFF2-40B4-BE49-F238E27FC236}">
                <a16:creationId xmlns:a16="http://schemas.microsoft.com/office/drawing/2014/main" id="{13845D67-5CC9-42F1-9EBA-47F63C221A8C}"/>
              </a:ext>
            </a:extLst>
          </p:cNvPr>
          <p:cNvSpPr txBox="1">
            <a:spLocks/>
          </p:cNvSpPr>
          <p:nvPr/>
        </p:nvSpPr>
        <p:spPr>
          <a:xfrm>
            <a:off x="4616896" y="1646303"/>
            <a:ext cx="87536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データ管理者分類・追加義務</a:t>
            </a:r>
            <a:endParaRPr lang="en-US" altLang="ja-JP" sz="1000" b="1" dirty="0">
              <a:solidFill>
                <a:srgbClr val="FFFFFF"/>
              </a:solidFill>
            </a:endParaRPr>
          </a:p>
        </p:txBody>
      </p:sp>
      <p:sp>
        <p:nvSpPr>
          <p:cNvPr id="131" name="TextBox 130">
            <a:extLst>
              <a:ext uri="{FF2B5EF4-FFF2-40B4-BE49-F238E27FC236}">
                <a16:creationId xmlns:a16="http://schemas.microsoft.com/office/drawing/2014/main" id="{42834FAD-718E-4CD0-AA72-5D3AAC2DC89F}"/>
              </a:ext>
            </a:extLst>
          </p:cNvPr>
          <p:cNvSpPr txBox="1"/>
          <p:nvPr/>
        </p:nvSpPr>
        <p:spPr>
          <a:xfrm>
            <a:off x="5705853" y="1646303"/>
            <a:ext cx="664716"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監査実施義務</a:t>
            </a:r>
            <a:endParaRPr lang="en-US" altLang="ja-JP" sz="1000" b="1" dirty="0">
              <a:solidFill>
                <a:srgbClr val="FFFFFF"/>
              </a:solidFill>
            </a:endParaRPr>
          </a:p>
        </p:txBody>
      </p:sp>
      <p:sp>
        <p:nvSpPr>
          <p:cNvPr id="132" name="TextBox 131">
            <a:extLst>
              <a:ext uri="{FF2B5EF4-FFF2-40B4-BE49-F238E27FC236}">
                <a16:creationId xmlns:a16="http://schemas.microsoft.com/office/drawing/2014/main" id="{D64EBF76-2296-41C6-BF39-9FB87C5EA594}"/>
              </a:ext>
            </a:extLst>
          </p:cNvPr>
          <p:cNvSpPr txBox="1"/>
          <p:nvPr/>
        </p:nvSpPr>
        <p:spPr>
          <a:xfrm>
            <a:off x="6584165" y="1646303"/>
            <a:ext cx="694638"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担当者</a:t>
            </a:r>
            <a:br>
              <a:rPr lang="en-US" altLang="ja-JP" sz="1000" b="1" dirty="0">
                <a:solidFill>
                  <a:srgbClr val="FFFFFF"/>
                </a:solidFill>
              </a:rPr>
            </a:br>
            <a:r>
              <a:rPr lang="ja-JP" altLang="en-US" sz="1000" b="1" dirty="0">
                <a:solidFill>
                  <a:srgbClr val="FFFFFF"/>
                </a:solidFill>
              </a:rPr>
              <a:t>設置義務</a:t>
            </a:r>
            <a:endParaRPr lang="en-US" altLang="ja-JP" sz="1000" b="1" dirty="0">
              <a:solidFill>
                <a:srgbClr val="FFFFFF"/>
              </a:solidFill>
            </a:endParaRPr>
          </a:p>
        </p:txBody>
      </p:sp>
      <p:sp>
        <p:nvSpPr>
          <p:cNvPr id="133" name="TextBox 132">
            <a:extLst>
              <a:ext uri="{FF2B5EF4-FFF2-40B4-BE49-F238E27FC236}">
                <a16:creationId xmlns:a16="http://schemas.microsoft.com/office/drawing/2014/main" id="{0F27998C-00C8-4BB0-AD73-E36B05AC6230}"/>
              </a:ext>
            </a:extLst>
          </p:cNvPr>
          <p:cNvSpPr txBox="1"/>
          <p:nvPr/>
        </p:nvSpPr>
        <p:spPr>
          <a:xfrm>
            <a:off x="9007014" y="1646303"/>
            <a:ext cx="69896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規制当局</a:t>
            </a:r>
            <a:br>
              <a:rPr lang="en-US" altLang="ja-JP" sz="1000" b="1" dirty="0">
                <a:solidFill>
                  <a:srgbClr val="FFFFFF"/>
                </a:solidFill>
              </a:rPr>
            </a:br>
            <a:r>
              <a:rPr lang="ja-JP" altLang="en-US" sz="1000" b="1" dirty="0">
                <a:solidFill>
                  <a:srgbClr val="FFFFFF"/>
                </a:solidFill>
              </a:rPr>
              <a:t>の権限</a:t>
            </a:r>
            <a:endParaRPr lang="en-US" altLang="ja-JP" sz="1000" b="1" dirty="0">
              <a:solidFill>
                <a:srgbClr val="FFFFFF"/>
              </a:solidFill>
            </a:endParaRPr>
          </a:p>
        </p:txBody>
      </p:sp>
      <p:sp>
        <p:nvSpPr>
          <p:cNvPr id="149" name="TextBox 148">
            <a:extLst>
              <a:ext uri="{FF2B5EF4-FFF2-40B4-BE49-F238E27FC236}">
                <a16:creationId xmlns:a16="http://schemas.microsoft.com/office/drawing/2014/main" id="{D8EE7BC8-F6F8-4AD0-97EE-A13AD877EBB2}"/>
              </a:ext>
            </a:extLst>
          </p:cNvPr>
          <p:cNvSpPr txBox="1"/>
          <p:nvPr/>
        </p:nvSpPr>
        <p:spPr>
          <a:xfrm>
            <a:off x="2477284" y="1646303"/>
            <a:ext cx="930919"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個人情報取得</a:t>
            </a:r>
            <a:br>
              <a:rPr lang="en-US" altLang="ja-JP" sz="1000" b="1" dirty="0">
                <a:solidFill>
                  <a:srgbClr val="FFFFFF"/>
                </a:solidFill>
              </a:rPr>
            </a:br>
            <a:r>
              <a:rPr lang="ja-JP" altLang="en-US" sz="1000" b="1" dirty="0">
                <a:solidFill>
                  <a:srgbClr val="FFFFFF"/>
                </a:solidFill>
              </a:rPr>
              <a:t>通知義務</a:t>
            </a:r>
            <a:endParaRPr lang="en-US" altLang="ja-JP" sz="1000" b="1" dirty="0">
              <a:solidFill>
                <a:srgbClr val="FFFFFF"/>
              </a:solidFill>
            </a:endParaRPr>
          </a:p>
        </p:txBody>
      </p:sp>
      <p:grpSp>
        <p:nvGrpSpPr>
          <p:cNvPr id="163" name="Group 162">
            <a:extLst>
              <a:ext uri="{FF2B5EF4-FFF2-40B4-BE49-F238E27FC236}">
                <a16:creationId xmlns:a16="http://schemas.microsoft.com/office/drawing/2014/main" id="{001BE744-E8B8-43C0-A237-2CFEA6C486EB}"/>
              </a:ext>
            </a:extLst>
          </p:cNvPr>
          <p:cNvGrpSpPr/>
          <p:nvPr/>
        </p:nvGrpSpPr>
        <p:grpSpPr>
          <a:xfrm>
            <a:off x="4994956" y="5037118"/>
            <a:ext cx="119230" cy="127000"/>
            <a:chOff x="4881073" y="5759169"/>
            <a:chExt cx="56240" cy="127000"/>
          </a:xfrm>
        </p:grpSpPr>
        <p:cxnSp>
          <p:nvCxnSpPr>
            <p:cNvPr id="171" name="Straight Connector 170">
              <a:extLst>
                <a:ext uri="{FF2B5EF4-FFF2-40B4-BE49-F238E27FC236}">
                  <a16:creationId xmlns:a16="http://schemas.microsoft.com/office/drawing/2014/main" id="{0DC57A7E-9C13-4E4E-88CB-BF80129708D7}"/>
                </a:ext>
              </a:extLst>
            </p:cNvPr>
            <p:cNvCxnSpPr/>
            <p:nvPr/>
          </p:nvCxnSpPr>
          <p:spPr>
            <a:xfrm>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4FAED8D-D939-40E5-9FE1-2538E5DDC327}"/>
                </a:ext>
              </a:extLst>
            </p:cNvPr>
            <p:cNvCxnSpPr/>
            <p:nvPr/>
          </p:nvCxnSpPr>
          <p:spPr>
            <a:xfrm flipH="1">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DF4BD470-D05D-42F4-BD91-A1B0307F7107}"/>
              </a:ext>
            </a:extLst>
          </p:cNvPr>
          <p:cNvGrpSpPr/>
          <p:nvPr/>
        </p:nvGrpSpPr>
        <p:grpSpPr>
          <a:xfrm>
            <a:off x="5978590" y="5037118"/>
            <a:ext cx="119230" cy="127000"/>
            <a:chOff x="5869725" y="5759169"/>
            <a:chExt cx="56240" cy="127000"/>
          </a:xfrm>
        </p:grpSpPr>
        <p:cxnSp>
          <p:nvCxnSpPr>
            <p:cNvPr id="169" name="Straight Connector 168">
              <a:extLst>
                <a:ext uri="{FF2B5EF4-FFF2-40B4-BE49-F238E27FC236}">
                  <a16:creationId xmlns:a16="http://schemas.microsoft.com/office/drawing/2014/main" id="{0FB51DF9-94BB-4ADD-B4C3-5D78526508F1}"/>
                </a:ext>
              </a:extLst>
            </p:cNvPr>
            <p:cNvCxnSpPr/>
            <p:nvPr/>
          </p:nvCxnSpPr>
          <p:spPr>
            <a:xfrm>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302B64-FDF1-4A10-BE72-793A2F31F08C}"/>
                </a:ext>
              </a:extLst>
            </p:cNvPr>
            <p:cNvCxnSpPr/>
            <p:nvPr/>
          </p:nvCxnSpPr>
          <p:spPr>
            <a:xfrm flipH="1">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65" name="Tick 26">
            <a:extLst>
              <a:ext uri="{FF2B5EF4-FFF2-40B4-BE49-F238E27FC236}">
                <a16:creationId xmlns:a16="http://schemas.microsoft.com/office/drawing/2014/main" id="{0577FACE-DA23-4BA4-B067-EE2BECE428F3}"/>
              </a:ext>
            </a:extLst>
          </p:cNvPr>
          <p:cNvSpPr>
            <a:spLocks/>
          </p:cNvSpPr>
          <p:nvPr>
            <p:custDataLst>
              <p:tags r:id="rId2"/>
            </p:custDataLst>
          </p:nvPr>
        </p:nvSpPr>
        <p:spPr>
          <a:xfrm>
            <a:off x="6851176"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167" name="Tick 26">
            <a:extLst>
              <a:ext uri="{FF2B5EF4-FFF2-40B4-BE49-F238E27FC236}">
                <a16:creationId xmlns:a16="http://schemas.microsoft.com/office/drawing/2014/main" id="{6F1AB4B2-27E1-409E-A680-A24630B30234}"/>
              </a:ext>
            </a:extLst>
          </p:cNvPr>
          <p:cNvSpPr>
            <a:spLocks/>
          </p:cNvSpPr>
          <p:nvPr>
            <p:custDataLst>
              <p:tags r:id="rId3"/>
            </p:custDataLst>
          </p:nvPr>
        </p:nvSpPr>
        <p:spPr>
          <a:xfrm>
            <a:off x="2862439"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68" name="Tick 26">
            <a:extLst>
              <a:ext uri="{FF2B5EF4-FFF2-40B4-BE49-F238E27FC236}">
                <a16:creationId xmlns:a16="http://schemas.microsoft.com/office/drawing/2014/main" id="{E7A04D7B-05E7-4826-B2C2-BE5C4B4746DD}"/>
              </a:ext>
            </a:extLst>
          </p:cNvPr>
          <p:cNvSpPr>
            <a:spLocks/>
          </p:cNvSpPr>
          <p:nvPr>
            <p:custDataLst>
              <p:tags r:id="rId4"/>
            </p:custDataLst>
          </p:nvPr>
        </p:nvSpPr>
        <p:spPr>
          <a:xfrm>
            <a:off x="3916494"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73" name="TextBox 172">
            <a:extLst>
              <a:ext uri="{FF2B5EF4-FFF2-40B4-BE49-F238E27FC236}">
                <a16:creationId xmlns:a16="http://schemas.microsoft.com/office/drawing/2014/main" id="{C0BFDEF8-8B9C-4618-8694-5CEB9AE5F7BD}"/>
              </a:ext>
            </a:extLst>
          </p:cNvPr>
          <p:cNvSpPr txBox="1">
            <a:spLocks/>
          </p:cNvSpPr>
          <p:nvPr/>
        </p:nvSpPr>
        <p:spPr>
          <a:xfrm>
            <a:off x="3621799" y="1492415"/>
            <a:ext cx="781501" cy="46166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本人同意</a:t>
            </a:r>
            <a:br>
              <a:rPr lang="en-US" altLang="ja-JP" sz="1000" b="1" dirty="0">
                <a:solidFill>
                  <a:srgbClr val="FFFFFF"/>
                </a:solidFill>
              </a:rPr>
            </a:br>
            <a:r>
              <a:rPr lang="ja-JP" altLang="en-US" sz="1000" b="1" dirty="0">
                <a:solidFill>
                  <a:srgbClr val="FFFFFF"/>
                </a:solidFill>
              </a:rPr>
              <a:t>なしの個人</a:t>
            </a:r>
            <a:br>
              <a:rPr lang="en-US" altLang="ja-JP" sz="1000" b="1" dirty="0">
                <a:solidFill>
                  <a:srgbClr val="FFFFFF"/>
                </a:solidFill>
              </a:rPr>
            </a:br>
            <a:r>
              <a:rPr lang="ja-JP" altLang="en-US" sz="1000" b="1" dirty="0">
                <a:solidFill>
                  <a:srgbClr val="FFFFFF"/>
                </a:solidFill>
              </a:rPr>
              <a:t>情報処理</a:t>
            </a:r>
            <a:endParaRPr lang="en-US" altLang="ja-JP" sz="1000" b="1" dirty="0">
              <a:solidFill>
                <a:srgbClr val="FFFFFF"/>
              </a:solidFill>
            </a:endParaRPr>
          </a:p>
        </p:txBody>
      </p:sp>
      <p:grpSp>
        <p:nvGrpSpPr>
          <p:cNvPr id="175" name="Group 174">
            <a:extLst>
              <a:ext uri="{FF2B5EF4-FFF2-40B4-BE49-F238E27FC236}">
                <a16:creationId xmlns:a16="http://schemas.microsoft.com/office/drawing/2014/main" id="{6F74F650-51A0-4FAA-B8A0-C8197D1AB836}"/>
              </a:ext>
            </a:extLst>
          </p:cNvPr>
          <p:cNvGrpSpPr/>
          <p:nvPr/>
        </p:nvGrpSpPr>
        <p:grpSpPr>
          <a:xfrm>
            <a:off x="4994956" y="2130013"/>
            <a:ext cx="119230" cy="127000"/>
            <a:chOff x="4994956" y="1814666"/>
            <a:chExt cx="119230" cy="127000"/>
          </a:xfrm>
        </p:grpSpPr>
        <p:cxnSp>
          <p:nvCxnSpPr>
            <p:cNvPr id="185" name="Straight Connector 184">
              <a:extLst>
                <a:ext uri="{FF2B5EF4-FFF2-40B4-BE49-F238E27FC236}">
                  <a16:creationId xmlns:a16="http://schemas.microsoft.com/office/drawing/2014/main" id="{AD8639E3-0979-40E1-85F8-9D594B19BC14}"/>
                </a:ext>
              </a:extLst>
            </p:cNvPr>
            <p:cNvCxnSpPr>
              <a:cxnSpLocks/>
            </p:cNvCxnSpPr>
            <p:nvPr/>
          </p:nvCxnSpPr>
          <p:spPr>
            <a:xfrm>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CAD0AF-6510-464A-B752-9B73CDFEC6AB}"/>
                </a:ext>
              </a:extLst>
            </p:cNvPr>
            <p:cNvCxnSpPr>
              <a:cxnSpLocks/>
            </p:cNvCxnSpPr>
            <p:nvPr/>
          </p:nvCxnSpPr>
          <p:spPr>
            <a:xfrm flipH="1">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3C5D8FC2-4CF1-45E4-97A7-9D01202CC8D5}"/>
              </a:ext>
            </a:extLst>
          </p:cNvPr>
          <p:cNvGrpSpPr/>
          <p:nvPr/>
        </p:nvGrpSpPr>
        <p:grpSpPr>
          <a:xfrm>
            <a:off x="5978590" y="2130013"/>
            <a:ext cx="119230" cy="127000"/>
            <a:chOff x="5978590" y="1814666"/>
            <a:chExt cx="119230" cy="127000"/>
          </a:xfrm>
        </p:grpSpPr>
        <p:cxnSp>
          <p:nvCxnSpPr>
            <p:cNvPr id="183" name="Straight Connector 182">
              <a:extLst>
                <a:ext uri="{FF2B5EF4-FFF2-40B4-BE49-F238E27FC236}">
                  <a16:creationId xmlns:a16="http://schemas.microsoft.com/office/drawing/2014/main" id="{B4D6F778-1A5E-43B3-A3A3-CF6F20221237}"/>
                </a:ext>
              </a:extLst>
            </p:cNvPr>
            <p:cNvCxnSpPr>
              <a:cxnSpLocks/>
            </p:cNvCxnSpPr>
            <p:nvPr/>
          </p:nvCxnSpPr>
          <p:spPr>
            <a:xfrm>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60639A5-022F-414B-A00B-B87BE189B25A}"/>
                </a:ext>
              </a:extLst>
            </p:cNvPr>
            <p:cNvCxnSpPr>
              <a:cxnSpLocks/>
            </p:cNvCxnSpPr>
            <p:nvPr/>
          </p:nvCxnSpPr>
          <p:spPr>
            <a:xfrm flipH="1">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7" name="Tick 26">
            <a:extLst>
              <a:ext uri="{FF2B5EF4-FFF2-40B4-BE49-F238E27FC236}">
                <a16:creationId xmlns:a16="http://schemas.microsoft.com/office/drawing/2014/main" id="{3805556B-E18E-4F1B-959E-E22E97950F57}"/>
              </a:ext>
            </a:extLst>
          </p:cNvPr>
          <p:cNvSpPr>
            <a:spLocks noChangeAspect="1"/>
          </p:cNvSpPr>
          <p:nvPr>
            <p:custDataLst>
              <p:tags r:id="rId5"/>
            </p:custDataLst>
          </p:nvPr>
        </p:nvSpPr>
        <p:spPr>
          <a:xfrm>
            <a:off x="6851176" y="213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grpSp>
        <p:nvGrpSpPr>
          <p:cNvPr id="178" name="Group 177">
            <a:extLst>
              <a:ext uri="{FF2B5EF4-FFF2-40B4-BE49-F238E27FC236}">
                <a16:creationId xmlns:a16="http://schemas.microsoft.com/office/drawing/2014/main" id="{9F26D4D1-E699-4C00-BBC9-752FF3C07C5D}"/>
              </a:ext>
            </a:extLst>
          </p:cNvPr>
          <p:cNvGrpSpPr/>
          <p:nvPr/>
        </p:nvGrpSpPr>
        <p:grpSpPr>
          <a:xfrm>
            <a:off x="2883125" y="2130013"/>
            <a:ext cx="119230" cy="127000"/>
            <a:chOff x="2883125" y="1814666"/>
            <a:chExt cx="119230" cy="127000"/>
          </a:xfrm>
        </p:grpSpPr>
        <p:cxnSp>
          <p:nvCxnSpPr>
            <p:cNvPr id="181" name="Straight Connector 180">
              <a:extLst>
                <a:ext uri="{FF2B5EF4-FFF2-40B4-BE49-F238E27FC236}">
                  <a16:creationId xmlns:a16="http://schemas.microsoft.com/office/drawing/2014/main" id="{5B7DD19E-519B-4FA3-92AA-93A5E91B59AB}"/>
                </a:ext>
              </a:extLst>
            </p:cNvPr>
            <p:cNvCxnSpPr>
              <a:cxnSpLocks/>
            </p:cNvCxnSpPr>
            <p:nvPr/>
          </p:nvCxnSpPr>
          <p:spPr>
            <a:xfrm>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4CF84F4-0AC3-4CC4-A3D9-4BAF78700B7D}"/>
                </a:ext>
              </a:extLst>
            </p:cNvPr>
            <p:cNvCxnSpPr>
              <a:cxnSpLocks/>
            </p:cNvCxnSpPr>
            <p:nvPr/>
          </p:nvCxnSpPr>
          <p:spPr>
            <a:xfrm flipH="1">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9" name="Tick 26">
            <a:extLst>
              <a:ext uri="{FF2B5EF4-FFF2-40B4-BE49-F238E27FC236}">
                <a16:creationId xmlns:a16="http://schemas.microsoft.com/office/drawing/2014/main" id="{704F19F8-D90E-4551-A46D-2FF8157B8CDA}"/>
              </a:ext>
            </a:extLst>
          </p:cNvPr>
          <p:cNvSpPr>
            <a:spLocks/>
          </p:cNvSpPr>
          <p:nvPr>
            <p:custDataLst>
              <p:tags r:id="rId6"/>
            </p:custDataLst>
          </p:nvPr>
        </p:nvSpPr>
        <p:spPr>
          <a:xfrm>
            <a:off x="3932244" y="213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0" name="Tick 26">
            <a:extLst>
              <a:ext uri="{FF2B5EF4-FFF2-40B4-BE49-F238E27FC236}">
                <a16:creationId xmlns:a16="http://schemas.microsoft.com/office/drawing/2014/main" id="{6873DEB7-0C87-4633-845F-C5619C52D98D}"/>
              </a:ext>
            </a:extLst>
          </p:cNvPr>
          <p:cNvSpPr>
            <a:spLocks noChangeAspect="1"/>
          </p:cNvSpPr>
          <p:nvPr>
            <p:custDataLst>
              <p:tags r:id="rId7"/>
            </p:custDataLst>
          </p:nvPr>
        </p:nvSpPr>
        <p:spPr>
          <a:xfrm>
            <a:off x="8062603" y="213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88" name="Tick 26">
            <a:extLst>
              <a:ext uri="{FF2B5EF4-FFF2-40B4-BE49-F238E27FC236}">
                <a16:creationId xmlns:a16="http://schemas.microsoft.com/office/drawing/2014/main" id="{2EB07297-CA67-4373-85EA-37859FE56ACA}"/>
              </a:ext>
            </a:extLst>
          </p:cNvPr>
          <p:cNvSpPr>
            <a:spLocks/>
          </p:cNvSpPr>
          <p:nvPr>
            <p:custDataLst>
              <p:tags r:id="rId8"/>
            </p:custDataLst>
          </p:nvPr>
        </p:nvSpPr>
        <p:spPr>
          <a:xfrm>
            <a:off x="4974270"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9" name="Tick 26">
            <a:extLst>
              <a:ext uri="{FF2B5EF4-FFF2-40B4-BE49-F238E27FC236}">
                <a16:creationId xmlns:a16="http://schemas.microsoft.com/office/drawing/2014/main" id="{781DEA46-0ABC-485F-B0EB-0344AD00EB13}"/>
              </a:ext>
            </a:extLst>
          </p:cNvPr>
          <p:cNvSpPr>
            <a:spLocks noChangeAspect="1"/>
          </p:cNvSpPr>
          <p:nvPr>
            <p:custDataLst>
              <p:tags r:id="rId9"/>
            </p:custDataLst>
          </p:nvPr>
        </p:nvSpPr>
        <p:spPr>
          <a:xfrm>
            <a:off x="5957904"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0" name="Tick 26">
            <a:extLst>
              <a:ext uri="{FF2B5EF4-FFF2-40B4-BE49-F238E27FC236}">
                <a16:creationId xmlns:a16="http://schemas.microsoft.com/office/drawing/2014/main" id="{8C66944B-276D-4DFA-9770-7133693D7316}"/>
              </a:ext>
            </a:extLst>
          </p:cNvPr>
          <p:cNvSpPr>
            <a:spLocks noChangeAspect="1"/>
          </p:cNvSpPr>
          <p:nvPr>
            <p:custDataLst>
              <p:tags r:id="rId10"/>
            </p:custDataLst>
          </p:nvPr>
        </p:nvSpPr>
        <p:spPr>
          <a:xfrm>
            <a:off x="6851176"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1" name="Tick 26">
            <a:extLst>
              <a:ext uri="{FF2B5EF4-FFF2-40B4-BE49-F238E27FC236}">
                <a16:creationId xmlns:a16="http://schemas.microsoft.com/office/drawing/2014/main" id="{FCEA78CB-106D-4D43-A614-60463404A002}"/>
              </a:ext>
            </a:extLst>
          </p:cNvPr>
          <p:cNvSpPr>
            <a:spLocks noChangeAspect="1"/>
          </p:cNvSpPr>
          <p:nvPr>
            <p:custDataLst>
              <p:tags r:id="rId11"/>
            </p:custDataLst>
          </p:nvPr>
        </p:nvSpPr>
        <p:spPr>
          <a:xfrm>
            <a:off x="9276193"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2" name="Tick 26">
            <a:extLst>
              <a:ext uri="{FF2B5EF4-FFF2-40B4-BE49-F238E27FC236}">
                <a16:creationId xmlns:a16="http://schemas.microsoft.com/office/drawing/2014/main" id="{62263BC4-9B8D-4259-BED6-BD88D65B6B6F}"/>
              </a:ext>
            </a:extLst>
          </p:cNvPr>
          <p:cNvSpPr>
            <a:spLocks/>
          </p:cNvSpPr>
          <p:nvPr>
            <p:custDataLst>
              <p:tags r:id="rId12"/>
            </p:custDataLst>
          </p:nvPr>
        </p:nvSpPr>
        <p:spPr>
          <a:xfrm>
            <a:off x="2862439"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3" name="Tick 26">
            <a:extLst>
              <a:ext uri="{FF2B5EF4-FFF2-40B4-BE49-F238E27FC236}">
                <a16:creationId xmlns:a16="http://schemas.microsoft.com/office/drawing/2014/main" id="{6456D2E7-0CFC-4F81-9E42-324238388277}"/>
              </a:ext>
            </a:extLst>
          </p:cNvPr>
          <p:cNvSpPr>
            <a:spLocks/>
          </p:cNvSpPr>
          <p:nvPr>
            <p:custDataLst>
              <p:tags r:id="rId13"/>
            </p:custDataLst>
          </p:nvPr>
        </p:nvSpPr>
        <p:spPr>
          <a:xfrm>
            <a:off x="3916494"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4" name="Tick 26">
            <a:extLst>
              <a:ext uri="{FF2B5EF4-FFF2-40B4-BE49-F238E27FC236}">
                <a16:creationId xmlns:a16="http://schemas.microsoft.com/office/drawing/2014/main" id="{0AAFEEE5-C9FE-4BC0-A65D-403D125675E0}"/>
              </a:ext>
            </a:extLst>
          </p:cNvPr>
          <p:cNvSpPr>
            <a:spLocks/>
          </p:cNvSpPr>
          <p:nvPr>
            <p:custDataLst>
              <p:tags r:id="rId14"/>
            </p:custDataLst>
          </p:nvPr>
        </p:nvSpPr>
        <p:spPr>
          <a:xfrm>
            <a:off x="8062603" y="325270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5" name="TextBox 194">
            <a:extLst>
              <a:ext uri="{FF2B5EF4-FFF2-40B4-BE49-F238E27FC236}">
                <a16:creationId xmlns:a16="http://schemas.microsoft.com/office/drawing/2014/main" id="{666D4E2F-B522-4C79-99A2-E369CD52A801}"/>
              </a:ext>
            </a:extLst>
          </p:cNvPr>
          <p:cNvSpPr txBox="1"/>
          <p:nvPr/>
        </p:nvSpPr>
        <p:spPr>
          <a:xfrm>
            <a:off x="7492399" y="1646303"/>
            <a:ext cx="1301027"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
                <a:srgbClr val="FFFFFF"/>
              </a:buClr>
              <a:buSzTx/>
              <a:buFontTx/>
              <a:buNone/>
              <a:tabLst/>
              <a:defRPr/>
            </a:pPr>
            <a:r>
              <a:rPr lang="ja-JP" altLang="en-US" sz="1000" b="1" dirty="0">
                <a:solidFill>
                  <a:srgbClr val="FFFFFF"/>
                </a:solidFill>
              </a:rPr>
              <a:t>データ</a:t>
            </a:r>
            <a:br>
              <a:rPr lang="en-US" altLang="ja-JP" sz="1000" b="1" dirty="0">
                <a:solidFill>
                  <a:srgbClr val="FFFFFF"/>
                </a:solidFill>
              </a:rPr>
            </a:br>
            <a:r>
              <a:rPr lang="ja-JP" altLang="en-US" sz="1000" b="1" dirty="0">
                <a:solidFill>
                  <a:srgbClr val="FFFFFF"/>
                </a:solidFill>
              </a:rPr>
              <a:t>ローカライゼーション</a:t>
            </a:r>
            <a:endParaRPr lang="en-US" altLang="ja-JP" sz="1000" b="1" dirty="0">
              <a:solidFill>
                <a:srgbClr val="FFFFFF"/>
              </a:solidFill>
            </a:endParaRPr>
          </a:p>
        </p:txBody>
      </p:sp>
      <p:sp>
        <p:nvSpPr>
          <p:cNvPr id="197" name="TextBox 196">
            <a:extLst>
              <a:ext uri="{FF2B5EF4-FFF2-40B4-BE49-F238E27FC236}">
                <a16:creationId xmlns:a16="http://schemas.microsoft.com/office/drawing/2014/main" id="{7DECFE3A-31D2-475F-864B-317CD074CA1C}"/>
              </a:ext>
            </a:extLst>
          </p:cNvPr>
          <p:cNvSpPr txBox="1"/>
          <p:nvPr/>
        </p:nvSpPr>
        <p:spPr>
          <a:xfrm>
            <a:off x="6584158" y="2524027"/>
            <a:ext cx="694638" cy="46166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「苦情処理責任者」の設置。</a:t>
            </a:r>
            <a:endParaRPr lang="en-US" altLang="ja-JP" sz="1000" dirty="0"/>
          </a:p>
        </p:txBody>
      </p:sp>
      <p:sp>
        <p:nvSpPr>
          <p:cNvPr id="198" name="TextBox 197">
            <a:extLst>
              <a:ext uri="{FF2B5EF4-FFF2-40B4-BE49-F238E27FC236}">
                <a16:creationId xmlns:a16="http://schemas.microsoft.com/office/drawing/2014/main" id="{2F5CE116-D33E-45F3-990E-7967C9419D07}"/>
              </a:ext>
            </a:extLst>
          </p:cNvPr>
          <p:cNvSpPr txBox="1"/>
          <p:nvPr/>
        </p:nvSpPr>
        <p:spPr>
          <a:xfrm>
            <a:off x="9007014" y="2524027"/>
            <a:ext cx="698961" cy="153888"/>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t>不明。</a:t>
            </a:r>
            <a:endParaRPr lang="en-US" altLang="ja-JP" sz="1000" dirty="0"/>
          </a:p>
        </p:txBody>
      </p:sp>
      <p:sp>
        <p:nvSpPr>
          <p:cNvPr id="199" name="TextBox 198">
            <a:extLst>
              <a:ext uri="{FF2B5EF4-FFF2-40B4-BE49-F238E27FC236}">
                <a16:creationId xmlns:a16="http://schemas.microsoft.com/office/drawing/2014/main" id="{4CA3ADF8-B4D5-44AD-9B03-5A8CFA872C28}"/>
              </a:ext>
            </a:extLst>
          </p:cNvPr>
          <p:cNvSpPr txBox="1">
            <a:spLocks/>
          </p:cNvSpPr>
          <p:nvPr/>
        </p:nvSpPr>
        <p:spPr>
          <a:xfrm>
            <a:off x="3621795" y="2524027"/>
            <a:ext cx="78150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法律上の命令等。</a:t>
            </a:r>
            <a:endParaRPr lang="en-US" altLang="ja-JP" sz="1000" b="1" dirty="0"/>
          </a:p>
        </p:txBody>
      </p:sp>
      <p:sp>
        <p:nvSpPr>
          <p:cNvPr id="200" name="TextBox 199">
            <a:extLst>
              <a:ext uri="{FF2B5EF4-FFF2-40B4-BE49-F238E27FC236}">
                <a16:creationId xmlns:a16="http://schemas.microsoft.com/office/drawing/2014/main" id="{0B002D09-AF59-4D84-93A6-5097019FBAB4}"/>
              </a:ext>
            </a:extLst>
          </p:cNvPr>
          <p:cNvSpPr txBox="1"/>
          <p:nvPr/>
        </p:nvSpPr>
        <p:spPr>
          <a:xfrm>
            <a:off x="7492391" y="2524027"/>
            <a:ext cx="1301027"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本法と同程度の保護を講じる他国に移転可能。</a:t>
            </a:r>
            <a:endParaRPr lang="en-US" altLang="ja-JP" sz="1000" b="1" dirty="0"/>
          </a:p>
        </p:txBody>
      </p:sp>
      <p:sp>
        <p:nvSpPr>
          <p:cNvPr id="202" name="TextBox 201">
            <a:extLst>
              <a:ext uri="{FF2B5EF4-FFF2-40B4-BE49-F238E27FC236}">
                <a16:creationId xmlns:a16="http://schemas.microsoft.com/office/drawing/2014/main" id="{2D45A639-F590-48FA-BA00-D19EAA0C42B7}"/>
              </a:ext>
            </a:extLst>
          </p:cNvPr>
          <p:cNvSpPr txBox="1">
            <a:spLocks/>
          </p:cNvSpPr>
          <p:nvPr/>
        </p:nvSpPr>
        <p:spPr>
          <a:xfrm>
            <a:off x="4616891" y="3646720"/>
            <a:ext cx="875361" cy="923330"/>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「重要データ管理者」「ソーシャルメディア仲介業者」「保護者データ管理者」に分類。</a:t>
            </a:r>
            <a:endParaRPr lang="en-US" altLang="ja-JP" sz="1000" dirty="0"/>
          </a:p>
        </p:txBody>
      </p:sp>
      <p:sp>
        <p:nvSpPr>
          <p:cNvPr id="203" name="TextBox 202">
            <a:extLst>
              <a:ext uri="{FF2B5EF4-FFF2-40B4-BE49-F238E27FC236}">
                <a16:creationId xmlns:a16="http://schemas.microsoft.com/office/drawing/2014/main" id="{7AE71406-B2BA-4DD9-8E85-D0DA4E57D3CF}"/>
              </a:ext>
            </a:extLst>
          </p:cNvPr>
          <p:cNvSpPr txBox="1"/>
          <p:nvPr/>
        </p:nvSpPr>
        <p:spPr>
          <a:xfrm>
            <a:off x="5705847" y="3646720"/>
            <a:ext cx="664716" cy="76944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毎年独立データ監査人による監査を受ける必要あり。</a:t>
            </a:r>
            <a:endParaRPr lang="en-US" altLang="ja-JP" sz="1000" dirty="0"/>
          </a:p>
        </p:txBody>
      </p:sp>
      <p:sp>
        <p:nvSpPr>
          <p:cNvPr id="204" name="TextBox 203">
            <a:extLst>
              <a:ext uri="{FF2B5EF4-FFF2-40B4-BE49-F238E27FC236}">
                <a16:creationId xmlns:a16="http://schemas.microsoft.com/office/drawing/2014/main" id="{F97360BC-22EC-4DF6-9EC2-5AEB763A8B1F}"/>
              </a:ext>
            </a:extLst>
          </p:cNvPr>
          <p:cNvSpPr txBox="1"/>
          <p:nvPr/>
        </p:nvSpPr>
        <p:spPr>
          <a:xfrm>
            <a:off x="6584158" y="3646720"/>
            <a:ext cx="694638" cy="769441"/>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「苦情処理責任者」、</a:t>
            </a:r>
            <a:br>
              <a:rPr lang="en-US" altLang="ja-JP" sz="1000" dirty="0"/>
            </a:br>
            <a:r>
              <a:rPr lang="ja-JP" altLang="en-US" sz="1000" dirty="0"/>
              <a:t>「データ保護責任者」の設置。</a:t>
            </a:r>
            <a:endParaRPr lang="en-US" altLang="ja-JP" sz="1000" dirty="0"/>
          </a:p>
        </p:txBody>
      </p:sp>
      <p:sp>
        <p:nvSpPr>
          <p:cNvPr id="205" name="TextBox 204">
            <a:extLst>
              <a:ext uri="{FF2B5EF4-FFF2-40B4-BE49-F238E27FC236}">
                <a16:creationId xmlns:a16="http://schemas.microsoft.com/office/drawing/2014/main" id="{9B9EF3B3-FDBC-488A-9998-F7B460BE09C8}"/>
              </a:ext>
            </a:extLst>
          </p:cNvPr>
          <p:cNvSpPr txBox="1"/>
          <p:nvPr/>
        </p:nvSpPr>
        <p:spPr>
          <a:xfrm>
            <a:off x="9007014" y="3646720"/>
            <a:ext cx="698961" cy="923330"/>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dirty="0"/>
              <a:t>GDPR</a:t>
            </a:r>
            <a:r>
              <a:rPr lang="ja-JP" altLang="en-US" sz="1000" dirty="0"/>
              <a:t>における各国の</a:t>
            </a:r>
            <a:r>
              <a:rPr lang="en-US" altLang="ja-JP" sz="1000" dirty="0"/>
              <a:t>DPA</a:t>
            </a:r>
            <a:r>
              <a:rPr lang="ja-JP" altLang="en-US" sz="1000" dirty="0"/>
              <a:t>が有する権限に比して非常に大きい。</a:t>
            </a:r>
            <a:endParaRPr lang="en-US" altLang="ja-JP" sz="1000" dirty="0"/>
          </a:p>
        </p:txBody>
      </p:sp>
      <p:sp>
        <p:nvSpPr>
          <p:cNvPr id="206" name="TextBox 205">
            <a:extLst>
              <a:ext uri="{FF2B5EF4-FFF2-40B4-BE49-F238E27FC236}">
                <a16:creationId xmlns:a16="http://schemas.microsoft.com/office/drawing/2014/main" id="{4518B7D9-52EA-421C-B762-90B0BA998AB1}"/>
              </a:ext>
            </a:extLst>
          </p:cNvPr>
          <p:cNvSpPr txBox="1">
            <a:spLocks/>
          </p:cNvSpPr>
          <p:nvPr/>
        </p:nvSpPr>
        <p:spPr>
          <a:xfrm>
            <a:off x="3621795" y="3646720"/>
            <a:ext cx="781501" cy="615553"/>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dirty="0"/>
              <a:t>DPA</a:t>
            </a:r>
            <a:r>
              <a:rPr lang="en-US" altLang="ja-JP" sz="1000" baseline="30000" dirty="0"/>
              <a:t>※3</a:t>
            </a:r>
            <a:r>
              <a:rPr lang="ja-JP" altLang="en-US" sz="1000" dirty="0"/>
              <a:t>が定義する合意的な目的がある場合。</a:t>
            </a:r>
            <a:endParaRPr lang="en-US" altLang="ja-JP" sz="1000" dirty="0"/>
          </a:p>
        </p:txBody>
      </p:sp>
      <p:sp>
        <p:nvSpPr>
          <p:cNvPr id="207" name="TextBox 206">
            <a:extLst>
              <a:ext uri="{FF2B5EF4-FFF2-40B4-BE49-F238E27FC236}">
                <a16:creationId xmlns:a16="http://schemas.microsoft.com/office/drawing/2014/main" id="{43C959A3-AF7D-40C5-A32A-874CAD18AC43}"/>
              </a:ext>
            </a:extLst>
          </p:cNvPr>
          <p:cNvSpPr txBox="1"/>
          <p:nvPr/>
        </p:nvSpPr>
        <p:spPr>
          <a:xfrm>
            <a:off x="7492391" y="3646720"/>
            <a:ext cx="1301027" cy="969496"/>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「重要個人情報</a:t>
            </a:r>
            <a:r>
              <a:rPr lang="en-US" altLang="ja-JP" sz="1000" dirty="0"/>
              <a:t>(</a:t>
            </a:r>
            <a:r>
              <a:rPr lang="ja-JP" altLang="en-US" sz="1000" dirty="0"/>
              <a:t>定義は未規定</a:t>
            </a:r>
            <a:r>
              <a:rPr lang="en-US" altLang="ja-JP" sz="1000" dirty="0"/>
              <a:t>)</a:t>
            </a:r>
            <a:r>
              <a:rPr lang="ja-JP" altLang="en-US" sz="1000" dirty="0"/>
              <a:t>」はインド国内でのみ処理可能。</a:t>
            </a:r>
            <a:endParaRPr lang="en-US" altLang="ja-JP" sz="1000" dirty="0"/>
          </a:p>
          <a:p>
            <a:pPr marL="0" indent="0">
              <a:buNone/>
            </a:pPr>
            <a:r>
              <a:rPr lang="ja-JP" altLang="en-US" sz="1000" dirty="0"/>
              <a:t>「機密性の高い個人情報」は</a:t>
            </a:r>
            <a:r>
              <a:rPr lang="en-US" altLang="ja-JP" sz="1000" dirty="0"/>
              <a:t>SPDI</a:t>
            </a:r>
            <a:r>
              <a:rPr lang="ja-JP" altLang="en-US" sz="1000" dirty="0"/>
              <a:t>法の範囲でインド国外に転送可能。</a:t>
            </a:r>
            <a:endParaRPr lang="en-US" altLang="ja-JP" sz="1000" dirty="0"/>
          </a:p>
        </p:txBody>
      </p:sp>
      <p:sp>
        <p:nvSpPr>
          <p:cNvPr id="209" name="TextBox 208">
            <a:extLst>
              <a:ext uri="{FF2B5EF4-FFF2-40B4-BE49-F238E27FC236}">
                <a16:creationId xmlns:a16="http://schemas.microsoft.com/office/drawing/2014/main" id="{B648720D-6D5A-4A8F-A660-F88E015F1C6A}"/>
              </a:ext>
            </a:extLst>
          </p:cNvPr>
          <p:cNvSpPr txBox="1"/>
          <p:nvPr/>
        </p:nvSpPr>
        <p:spPr>
          <a:xfrm>
            <a:off x="2477281" y="5431131"/>
            <a:ext cx="930919" cy="923330"/>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但し共有される可能性のある個人または事業体（他のデータ管理者・処理者含む）は規定なし。</a:t>
            </a:r>
            <a:endParaRPr lang="en-US" altLang="ja-JP" sz="1000" dirty="0"/>
          </a:p>
        </p:txBody>
      </p:sp>
      <p:sp>
        <p:nvSpPr>
          <p:cNvPr id="210" name="TextBox 209">
            <a:extLst>
              <a:ext uri="{FF2B5EF4-FFF2-40B4-BE49-F238E27FC236}">
                <a16:creationId xmlns:a16="http://schemas.microsoft.com/office/drawing/2014/main" id="{01DC5816-218F-4379-B467-537AD8B657DE}"/>
              </a:ext>
            </a:extLst>
          </p:cNvPr>
          <p:cNvSpPr txBox="1">
            <a:spLocks/>
          </p:cNvSpPr>
          <p:nvPr/>
        </p:nvSpPr>
        <p:spPr>
          <a:xfrm>
            <a:off x="3621795" y="5431131"/>
            <a:ext cx="781501" cy="30777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可否判断は管理者の責任。</a:t>
            </a:r>
            <a:endParaRPr lang="en-US" altLang="ja-JP" sz="1000" dirty="0"/>
          </a:p>
        </p:txBody>
      </p:sp>
      <p:sp>
        <p:nvSpPr>
          <p:cNvPr id="211" name="TextBox 210">
            <a:extLst>
              <a:ext uri="{FF2B5EF4-FFF2-40B4-BE49-F238E27FC236}">
                <a16:creationId xmlns:a16="http://schemas.microsoft.com/office/drawing/2014/main" id="{9FBF63E7-0DAD-4028-9E7B-275B7E11D670}"/>
              </a:ext>
            </a:extLst>
          </p:cNvPr>
          <p:cNvSpPr txBox="1"/>
          <p:nvPr/>
        </p:nvSpPr>
        <p:spPr>
          <a:xfrm>
            <a:off x="7492391" y="5431131"/>
            <a:ext cx="1301027" cy="954107"/>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dirty="0"/>
              <a:t>個人情報保護の観点からデータの越境移転を制限（</a:t>
            </a:r>
            <a:r>
              <a:rPr lang="ja-JP" altLang="en-US" sz="1050" dirty="0"/>
              <a:t>但し、デー タの国内保存義務や国内設備設置義務を課すも のではない）。</a:t>
            </a:r>
            <a:endParaRPr lang="en-US" altLang="ja-JP" sz="1000" dirty="0"/>
          </a:p>
        </p:txBody>
      </p:sp>
      <p:cxnSp>
        <p:nvCxnSpPr>
          <p:cNvPr id="213" name="Straight Connector 212">
            <a:extLst>
              <a:ext uri="{FF2B5EF4-FFF2-40B4-BE49-F238E27FC236}">
                <a16:creationId xmlns:a16="http://schemas.microsoft.com/office/drawing/2014/main" id="{459C25E5-1E42-4BB1-A65B-AA497993A987}"/>
              </a:ext>
            </a:extLst>
          </p:cNvPr>
          <p:cNvCxnSpPr>
            <a:cxnSpLocks/>
          </p:cNvCxnSpPr>
          <p:nvPr/>
        </p:nvCxnSpPr>
        <p:spPr>
          <a:xfrm>
            <a:off x="200025" y="3119199"/>
            <a:ext cx="950550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18029AF-0B15-4C22-9742-53094C86ABA8}"/>
              </a:ext>
            </a:extLst>
          </p:cNvPr>
          <p:cNvCxnSpPr>
            <a:cxnSpLocks/>
          </p:cNvCxnSpPr>
          <p:nvPr/>
        </p:nvCxnSpPr>
        <p:spPr>
          <a:xfrm>
            <a:off x="200025" y="4903611"/>
            <a:ext cx="950550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13460AB-1256-4498-9C29-06B0D328887C}"/>
              </a:ext>
            </a:extLst>
          </p:cNvPr>
          <p:cNvCxnSpPr>
            <a:cxnSpLocks/>
          </p:cNvCxnSpPr>
          <p:nvPr/>
        </p:nvCxnSpPr>
        <p:spPr>
          <a:xfrm>
            <a:off x="2477280" y="2390520"/>
            <a:ext cx="722824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692A4E7-0785-46AD-B695-4D17CCCC2439}"/>
              </a:ext>
            </a:extLst>
          </p:cNvPr>
          <p:cNvCxnSpPr>
            <a:cxnSpLocks/>
          </p:cNvCxnSpPr>
          <p:nvPr/>
        </p:nvCxnSpPr>
        <p:spPr>
          <a:xfrm>
            <a:off x="2477280" y="3513213"/>
            <a:ext cx="722824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B075C05-53B3-4451-B774-88B02F4D8BE8}"/>
              </a:ext>
            </a:extLst>
          </p:cNvPr>
          <p:cNvCxnSpPr>
            <a:cxnSpLocks/>
          </p:cNvCxnSpPr>
          <p:nvPr/>
        </p:nvCxnSpPr>
        <p:spPr>
          <a:xfrm>
            <a:off x="2477280" y="5297625"/>
            <a:ext cx="722824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7EFE4B-31C4-4DE0-9319-2851FD33CFB0}"/>
              </a:ext>
            </a:extLst>
          </p:cNvPr>
          <p:cNvCxnSpPr>
            <a:cxnSpLocks/>
          </p:cNvCxnSpPr>
          <p:nvPr/>
        </p:nvCxnSpPr>
        <p:spPr>
          <a:xfrm>
            <a:off x="1770002"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35C70C7-5913-4E6A-95D0-4EA66BFE49CC}"/>
              </a:ext>
            </a:extLst>
          </p:cNvPr>
          <p:cNvCxnSpPr>
            <a:cxnSpLocks/>
          </p:cNvCxnSpPr>
          <p:nvPr/>
        </p:nvCxnSpPr>
        <p:spPr>
          <a:xfrm>
            <a:off x="2370486"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F25D4CD-1FF5-4D10-9480-4097591B6756}"/>
              </a:ext>
            </a:extLst>
          </p:cNvPr>
          <p:cNvCxnSpPr>
            <a:cxnSpLocks/>
          </p:cNvCxnSpPr>
          <p:nvPr/>
        </p:nvCxnSpPr>
        <p:spPr>
          <a:xfrm>
            <a:off x="3515001"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71CE920-505A-4279-BD59-687EC472CFE1}"/>
              </a:ext>
            </a:extLst>
          </p:cNvPr>
          <p:cNvCxnSpPr>
            <a:cxnSpLocks/>
          </p:cNvCxnSpPr>
          <p:nvPr/>
        </p:nvCxnSpPr>
        <p:spPr>
          <a:xfrm>
            <a:off x="4510098"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83F7A9F-D89D-489D-98CD-104DE5F2CD92}"/>
              </a:ext>
            </a:extLst>
          </p:cNvPr>
          <p:cNvCxnSpPr>
            <a:cxnSpLocks/>
          </p:cNvCxnSpPr>
          <p:nvPr/>
        </p:nvCxnSpPr>
        <p:spPr>
          <a:xfrm>
            <a:off x="5599055"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9BAC1F0-31F6-41CC-960C-9DBE5465707E}"/>
              </a:ext>
            </a:extLst>
          </p:cNvPr>
          <p:cNvCxnSpPr>
            <a:cxnSpLocks/>
          </p:cNvCxnSpPr>
          <p:nvPr/>
        </p:nvCxnSpPr>
        <p:spPr>
          <a:xfrm>
            <a:off x="6477367"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19E7515-7BCA-47B1-AE18-25467688C33B}"/>
              </a:ext>
            </a:extLst>
          </p:cNvPr>
          <p:cNvCxnSpPr>
            <a:cxnSpLocks/>
          </p:cNvCxnSpPr>
          <p:nvPr/>
        </p:nvCxnSpPr>
        <p:spPr>
          <a:xfrm>
            <a:off x="7385601"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9B4795D-8AB5-4897-9022-C93965300ECA}"/>
              </a:ext>
            </a:extLst>
          </p:cNvPr>
          <p:cNvCxnSpPr>
            <a:cxnSpLocks/>
          </p:cNvCxnSpPr>
          <p:nvPr/>
        </p:nvCxnSpPr>
        <p:spPr>
          <a:xfrm>
            <a:off x="8900224"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11CD2D3-88E6-4D4B-A46C-E29B07855D90}"/>
              </a:ext>
            </a:extLst>
          </p:cNvPr>
          <p:cNvCxnSpPr>
            <a:cxnSpLocks/>
          </p:cNvCxnSpPr>
          <p:nvPr/>
        </p:nvCxnSpPr>
        <p:spPr>
          <a:xfrm>
            <a:off x="733609" y="1391467"/>
            <a:ext cx="0" cy="6142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テキスト ボックス 6">
            <a:extLst>
              <a:ext uri="{FF2B5EF4-FFF2-40B4-BE49-F238E27FC236}">
                <a16:creationId xmlns:a16="http://schemas.microsoft.com/office/drawing/2014/main" id="{86C000EE-F69E-45F7-9909-F9B9E920A6C9}"/>
              </a:ext>
            </a:extLst>
          </p:cNvPr>
          <p:cNvSpPr txBox="1">
            <a:spLocks/>
          </p:cNvSpPr>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各法律の比較</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Tick 26">
            <a:extLst>
              <a:ext uri="{FF2B5EF4-FFF2-40B4-BE49-F238E27FC236}">
                <a16:creationId xmlns:a16="http://schemas.microsoft.com/office/drawing/2014/main" id="{E900B2B4-3E09-442A-9EBF-21E4F73F2436}"/>
              </a:ext>
            </a:extLst>
          </p:cNvPr>
          <p:cNvSpPr>
            <a:spLocks/>
          </p:cNvSpPr>
          <p:nvPr>
            <p:custDataLst>
              <p:tags r:id="rId15"/>
            </p:custDataLst>
          </p:nvPr>
        </p:nvSpPr>
        <p:spPr>
          <a:xfrm>
            <a:off x="8062603"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96" name="Tick 26">
            <a:extLst>
              <a:ext uri="{FF2B5EF4-FFF2-40B4-BE49-F238E27FC236}">
                <a16:creationId xmlns:a16="http://schemas.microsoft.com/office/drawing/2014/main" id="{C1D30DEB-84E5-4585-B0DD-94F93BF9A1EA}"/>
              </a:ext>
            </a:extLst>
          </p:cNvPr>
          <p:cNvSpPr>
            <a:spLocks/>
          </p:cNvSpPr>
          <p:nvPr>
            <p:custDataLst>
              <p:tags r:id="rId16"/>
            </p:custDataLst>
          </p:nvPr>
        </p:nvSpPr>
        <p:spPr>
          <a:xfrm>
            <a:off x="9276193" y="5037118"/>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Tree>
    <p:extLst>
      <p:ext uri="{BB962C8B-B14F-4D97-AF65-F5344CB8AC3E}">
        <p14:creationId xmlns:p14="http://schemas.microsoft.com/office/powerpoint/2010/main" val="2349763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497208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インド／医療関連／制度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55</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6891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連邦政府が定める公用語であるヒンディー語と英語のほか、州ごとの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の公用語や地域やコミュニティごとの少数言語も使用されることがある。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このように使用言語が非常に幅広いために、インド国内での大規模な移住により、病院において必ずしも医師と患者の言語が一致しないケースも存在している。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主に欧米で行われた研究では、言語の不一致はケアへのアクセスに大きな影響を与え、理解やアドヒアランスに問題を引き起こし、ケアの満足度や質を低下させることが示されている。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医療における言語の障壁に対処するには、差別のない医療サービス、特に非識字の移民労働者のような脆弱な集団に提供するための政治的コミットメントを強化することが必要であり、言葉の壁が健康や医療に与える影響、言葉の壁を克服するための介入の効果、言葉の壁のコストとそれを克服するための努力とい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つの幅広い分野を研究する必要がある。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教育や臨床実践において、このような障壁に対処する必要がある（多言語を話す医療従事者の雇用、医療従事者への言語トレーニングの提供、現場での翻訳者の雇用、電話通訳サービスの利用など）。</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National medical journal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11111"/>
                </a:solidFill>
                <a:effectLst/>
                <a:latin typeface="Roboto" panose="02000000000000000000" pitchFamily="2" charset="0"/>
              </a:rPr>
              <a:t>Addressing language barriers to healthcare in India</a:t>
            </a:r>
            <a:r>
              <a:rPr lang="ja-JP" altLang="en-US" sz="800" b="0" i="0" dirty="0">
                <a:solidFill>
                  <a:srgbClr val="111111"/>
                </a:solidFill>
                <a:effectLst/>
                <a:latin typeface="Roboto" panose="02000000000000000000" pitchFamily="2" charset="0"/>
              </a:rPr>
              <a:t>」</a:t>
            </a:r>
            <a:r>
              <a:rPr lang="en-US" altLang="ja-JP" sz="800" b="0" i="0" dirty="0">
                <a:solidFill>
                  <a:srgbClr val="111111"/>
                </a:solidFill>
                <a:effectLst/>
                <a:latin typeface="Roboto" panose="02000000000000000000" pitchFamily="2" charset="0"/>
              </a:rPr>
              <a:t>(2013)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オブジェクト 24"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5" name="オブジェクト 2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5" name="テキスト ボックス 44"/>
          <p:cNvSpPr txBox="1"/>
          <p:nvPr/>
        </p:nvSpPr>
        <p:spPr>
          <a:xfrm>
            <a:off x="200472" y="652543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Classroom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to become a doctor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 name="正方形/長方形 5"/>
          <p:cNvSpPr/>
          <p:nvPr/>
        </p:nvSpPr>
        <p:spPr>
          <a:xfrm>
            <a:off x="187637" y="2022295"/>
            <a:ext cx="3004129"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3D6AA7"/>
              </a:buClr>
              <a:buFont typeface="Arial" panose="020B0604020202020204" pitchFamily="34" charset="0"/>
              <a:buChar char="•"/>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既定の成績以上（下記参照）で高校を卒業する必要がある。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Higher Secondary (School) Certificate (HSC)</a:t>
            </a:r>
            <a:r>
              <a:rPr lang="ja-JP" altLang="en-US" sz="1200" dirty="0"/>
              <a:t>の獲得、もしくは、</a:t>
            </a:r>
            <a:r>
              <a:rPr lang="en-US" altLang="ja-JP" sz="1200" dirty="0"/>
              <a:t>12</a:t>
            </a:r>
            <a:r>
              <a:rPr lang="ja-JP" altLang="en-US" sz="1200" dirty="0"/>
              <a:t>のテスト項目の中で、生物学、物理学、化学にて</a:t>
            </a:r>
            <a:r>
              <a:rPr lang="en-US" altLang="ja-JP" sz="1200" dirty="0"/>
              <a:t>60%</a:t>
            </a:r>
            <a:r>
              <a:rPr lang="ja-JP" altLang="en-US" sz="1200" dirty="0"/>
              <a:t>以上を成績を収めること</a:t>
            </a:r>
            <a:endParaRPr lang="en-US" altLang="ja-JP" sz="1200" dirty="0"/>
          </a:p>
        </p:txBody>
      </p:sp>
      <p:sp>
        <p:nvSpPr>
          <p:cNvPr id="8" name="正方形/長方形 7"/>
          <p:cNvSpPr/>
          <p:nvPr/>
        </p:nvSpPr>
        <p:spPr>
          <a:xfrm>
            <a:off x="6722720" y="1930855"/>
            <a:ext cx="2994427"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MBBS</a:t>
            </a:r>
            <a:r>
              <a:rPr lang="ja-JP" altLang="en-US" sz="1200" dirty="0"/>
              <a:t>（</a:t>
            </a:r>
            <a:r>
              <a:rPr lang="en-US" altLang="ja-JP" sz="1200" dirty="0"/>
              <a:t>Bachelor of Medicine and Bachelor of Surgery</a:t>
            </a:r>
            <a:r>
              <a:rPr lang="ja-JP" altLang="en-US" sz="1200" dirty="0"/>
              <a:t>）と呼ばれる医学部コースを完了する必要がある。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医学部を有す大学は、デリー、アンドラ・プラデーシュ、クジャラート、ビハール、カルナータカ、ケーララ、マハラーシュトラ等インド全土にある。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毎年</a:t>
            </a:r>
            <a:r>
              <a:rPr lang="en-US" altLang="ja-JP" sz="1200" dirty="0"/>
              <a:t>MBBS</a:t>
            </a:r>
            <a:r>
              <a:rPr lang="ja-JP" altLang="en-US" sz="1200" dirty="0"/>
              <a:t>の卒業枠は約</a:t>
            </a:r>
            <a:r>
              <a:rPr lang="en-US" altLang="ja-JP" sz="1200" dirty="0"/>
              <a:t>70,000</a:t>
            </a:r>
            <a:r>
              <a:rPr lang="ja-JP" altLang="en-US" sz="1200" dirty="0"/>
              <a:t>である。</a:t>
            </a:r>
            <a:endParaRPr lang="en-US" altLang="ja-JP" sz="1200" dirty="0"/>
          </a:p>
        </p:txBody>
      </p:sp>
      <p:sp>
        <p:nvSpPr>
          <p:cNvPr id="9" name="二等辺三角形 8"/>
          <p:cNvSpPr/>
          <p:nvPr/>
        </p:nvSpPr>
        <p:spPr>
          <a:xfrm rot="5400000">
            <a:off x="2605817" y="3273687"/>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二等辺三角形 9"/>
          <p:cNvSpPr/>
          <p:nvPr/>
        </p:nvSpPr>
        <p:spPr>
          <a:xfrm rot="5400000">
            <a:off x="5868508" y="3273688"/>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片側の 2 つの角を丸めた四角形 12"/>
          <p:cNvSpPr/>
          <p:nvPr/>
        </p:nvSpPr>
        <p:spPr>
          <a:xfrm>
            <a:off x="187637"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高校での成績基準を満たす</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grpSp>
        <p:nvGrpSpPr>
          <p:cNvPr id="5" name="Group 4">
            <a:extLst>
              <a:ext uri="{FF2B5EF4-FFF2-40B4-BE49-F238E27FC236}">
                <a16:creationId xmlns:a16="http://schemas.microsoft.com/office/drawing/2014/main" id="{88C8A348-1A04-4F5D-B8FC-36C020A9E6D6}"/>
              </a:ext>
            </a:extLst>
          </p:cNvPr>
          <p:cNvGrpSpPr/>
          <p:nvPr/>
        </p:nvGrpSpPr>
        <p:grpSpPr>
          <a:xfrm>
            <a:off x="3460028" y="1867102"/>
            <a:ext cx="2994429" cy="2943992"/>
            <a:chOff x="3440259" y="1867102"/>
            <a:chExt cx="2994429" cy="2943992"/>
          </a:xfrm>
        </p:grpSpPr>
        <p:sp>
          <p:nvSpPr>
            <p:cNvPr id="7" name="正方形/長方形 6"/>
            <p:cNvSpPr/>
            <p:nvPr/>
          </p:nvSpPr>
          <p:spPr>
            <a:xfrm>
              <a:off x="3447194" y="1930855"/>
              <a:ext cx="2980558"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医学部を持つ大学への入試試験に合格し、入学する必要がある。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試験は、国立レベルと州立レベルで分けて実施される。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いずれも</a:t>
              </a:r>
              <a:r>
                <a:rPr lang="en-US" altLang="ja-JP" sz="1200" dirty="0"/>
                <a:t>5</a:t>
              </a:r>
              <a:r>
                <a:rPr lang="ja-JP" altLang="en-US" sz="1200" dirty="0"/>
                <a:t>～</a:t>
              </a:r>
              <a:r>
                <a:rPr lang="en-US" altLang="ja-JP" sz="1200" dirty="0"/>
                <a:t>6</a:t>
              </a:r>
              <a:r>
                <a:rPr lang="ja-JP" altLang="en-US" sz="1200" dirty="0"/>
                <a:t>月にかけて実施される。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インドの医学部入学試験は非常に競争率が高い。</a:t>
              </a:r>
            </a:p>
          </p:txBody>
        </p:sp>
        <p:sp>
          <p:nvSpPr>
            <p:cNvPr id="14" name="片側の 2 つの角を丸めた四角形 13"/>
            <p:cNvSpPr/>
            <p:nvPr/>
          </p:nvSpPr>
          <p:spPr>
            <a:xfrm>
              <a:off x="3440259"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医学部入学試験の合格　</a:t>
              </a:r>
            </a:p>
          </p:txBody>
        </p:sp>
      </p:grpSp>
      <p:sp>
        <p:nvSpPr>
          <p:cNvPr id="15" name="片側の 2 つの角を丸めた四角形 14"/>
          <p:cNvSpPr/>
          <p:nvPr/>
        </p:nvSpPr>
        <p:spPr>
          <a:xfrm>
            <a:off x="6722720" y="1867102"/>
            <a:ext cx="2994427"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MBBS</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の取得</a:t>
            </a:r>
          </a:p>
        </p:txBody>
      </p:sp>
      <p:grpSp>
        <p:nvGrpSpPr>
          <p:cNvPr id="17" name="グループ化 7"/>
          <p:cNvGrpSpPr/>
          <p:nvPr/>
        </p:nvGrpSpPr>
        <p:grpSpPr>
          <a:xfrm>
            <a:off x="169992" y="1537360"/>
            <a:ext cx="9331014" cy="288032"/>
            <a:chOff x="4803500" y="2185814"/>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インドにおける医師免許取得までの流れ</a:t>
              </a:r>
            </a:p>
          </p:txBody>
        </p:sp>
      </p:gr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 of Medicine and Bachelor of Surgery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）を取得することで、医師となる資格を得たことになる。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568342827"/>
              </p:ext>
            </p:extLst>
          </p:nvPr>
        </p:nvGraphicFramePr>
        <p:xfrm>
          <a:off x="1946708" y="4917756"/>
          <a:ext cx="6102636" cy="1496518"/>
        </p:xfrm>
        <a:graphic>
          <a:graphicData uri="http://schemas.openxmlformats.org/drawingml/2006/table">
            <a:tbl>
              <a:tblPr firstRow="1" bandRow="1">
                <a:tableStyleId>{5C22544A-7EE6-4342-B048-85BDC9FD1C3A}</a:tableStyleId>
              </a:tblPr>
              <a:tblGrid>
                <a:gridCol w="672624">
                  <a:extLst>
                    <a:ext uri="{9D8B030D-6E8A-4147-A177-3AD203B41FA5}">
                      <a16:colId xmlns:a16="http://schemas.microsoft.com/office/drawing/2014/main" val="20000"/>
                    </a:ext>
                  </a:extLst>
                </a:gridCol>
                <a:gridCol w="840780">
                  <a:extLst>
                    <a:ext uri="{9D8B030D-6E8A-4147-A177-3AD203B41FA5}">
                      <a16:colId xmlns:a16="http://schemas.microsoft.com/office/drawing/2014/main" val="20001"/>
                    </a:ext>
                  </a:extLst>
                </a:gridCol>
                <a:gridCol w="924859">
                  <a:extLst>
                    <a:ext uri="{9D8B030D-6E8A-4147-A177-3AD203B41FA5}">
                      <a16:colId xmlns:a16="http://schemas.microsoft.com/office/drawing/2014/main" val="20002"/>
                    </a:ext>
                  </a:extLst>
                </a:gridCol>
                <a:gridCol w="3664373">
                  <a:extLst>
                    <a:ext uri="{9D8B030D-6E8A-4147-A177-3AD203B41FA5}">
                      <a16:colId xmlns:a16="http://schemas.microsoft.com/office/drawing/2014/main" val="20003"/>
                    </a:ext>
                  </a:extLst>
                </a:gridCol>
              </a:tblGrid>
              <a:tr h="200373">
                <a:tc gridSpan="4">
                  <a:txBody>
                    <a:bodyPr/>
                    <a:lstStyle/>
                    <a:p>
                      <a:pPr algn="ctr"/>
                      <a:r>
                        <a:rPr kumimoji="1" lang="en-US" altLang="ja-JP" sz="1200" dirty="0">
                          <a:solidFill>
                            <a:srgbClr val="0070C0"/>
                          </a:solidFill>
                        </a:rPr>
                        <a:t>MBBS</a:t>
                      </a:r>
                      <a:r>
                        <a:rPr kumimoji="1" lang="ja-JP" altLang="en-US" sz="1200" dirty="0">
                          <a:solidFill>
                            <a:srgbClr val="0070C0"/>
                          </a:solidFill>
                        </a:rPr>
                        <a:t>のコース内容</a:t>
                      </a:r>
                    </a:p>
                  </a:txBody>
                  <a:tcPr>
                    <a:noFill/>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a:p>
                  </a:txBody>
                  <a:tcPr/>
                </a:tc>
                <a:extLst>
                  <a:ext uri="{0D108BD9-81ED-4DB2-BD59-A6C34878D82A}">
                    <a16:rowId xmlns:a16="http://schemas.microsoft.com/office/drawing/2014/main" val="10000"/>
                  </a:ext>
                </a:extLst>
              </a:tr>
              <a:tr h="611099">
                <a:tc rowSpan="2">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6</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年間</a:t>
                      </a:r>
                    </a:p>
                  </a:txBody>
                  <a:tcPr anchor="ctr">
                    <a:solidFill>
                      <a:srgbClr val="3D6AA7"/>
                    </a:solidFill>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4</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授業形式</a:t>
                      </a:r>
                    </a:p>
                  </a:txBody>
                  <a:tcPr anchor="c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生化学、生理学、解剖学、微生物学、病理学</a:t>
                      </a:r>
                      <a:r>
                        <a:rPr lang="ja-JP" altLang="en-US" sz="1200" dirty="0"/>
                        <a:t>、</a:t>
                      </a:r>
                      <a:r>
                        <a:rPr lang="ja-JP" altLang="ja-JP" sz="1200" dirty="0"/>
                        <a:t>薬理学</a:t>
                      </a:r>
                      <a:r>
                        <a:rPr lang="ja-JP" altLang="en-US" sz="1200" dirty="0"/>
                        <a:t>などの学問と実践型授業を行う。</a:t>
                      </a:r>
                      <a:endParaRPr kumimoji="1" lang="ja-JP" altLang="en-US" sz="1200" dirty="0"/>
                    </a:p>
                  </a:txBody>
                  <a:tcPr anchor="ctr">
                    <a:solidFill>
                      <a:srgbClr val="E8E8E8"/>
                    </a:solidFill>
                  </a:tcPr>
                </a:tc>
                <a:extLst>
                  <a:ext uri="{0D108BD9-81ED-4DB2-BD59-A6C34878D82A}">
                    <a16:rowId xmlns:a16="http://schemas.microsoft.com/office/drawing/2014/main" val="10001"/>
                  </a:ext>
                </a:extLst>
              </a:tr>
              <a:tr h="611099">
                <a:tc vMerge="1">
                  <a:txBody>
                    <a:bodyPr/>
                    <a:lstStyle/>
                    <a:p>
                      <a:endParaRPr kumimoji="1" lang="ja-JP" altLang="en-US" sz="1200" dirty="0"/>
                    </a:p>
                  </a:txBody>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1</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インターンシップ</a:t>
                      </a:r>
                    </a:p>
                  </a:txBody>
                  <a:tcPr anchor="ctr">
                    <a:solidFill>
                      <a:srgbClr val="E8E8E8"/>
                    </a:solidFill>
                  </a:tcPr>
                </a:tc>
                <a:tc>
                  <a:txBody>
                    <a:bodyPr/>
                    <a:lstStyle/>
                    <a:p>
                      <a:r>
                        <a:rPr kumimoji="1" lang="ja-JP" altLang="en-US" sz="1200" dirty="0"/>
                        <a:t>所属の医科大学の保有する病院、もしくは提携する病院にてインターンシップを行う。</a:t>
                      </a:r>
                    </a:p>
                  </a:txBody>
                  <a:tcPr anchor="ctr">
                    <a:solidFill>
                      <a:srgbClr val="E8E8E8"/>
                    </a:solidFill>
                  </a:tcPr>
                </a:tc>
                <a:extLst>
                  <a:ext uri="{0D108BD9-81ED-4DB2-BD59-A6C34878D82A}">
                    <a16:rowId xmlns:a16="http://schemas.microsoft.com/office/drawing/2014/main" val="10002"/>
                  </a:ext>
                </a:extLst>
              </a:tr>
            </a:tbl>
          </a:graphicData>
        </a:graphic>
      </p:graphicFrame>
      <p:cxnSp>
        <p:nvCxnSpPr>
          <p:cNvPr id="35" name="カギ線コネクタ 34"/>
          <p:cNvCxnSpPr>
            <a:cxnSpLocks/>
            <a:endCxn id="4" idx="0"/>
          </p:cNvCxnSpPr>
          <p:nvPr/>
        </p:nvCxnSpPr>
        <p:spPr>
          <a:xfrm rot="5400000">
            <a:off x="6532790" y="3200131"/>
            <a:ext cx="182861" cy="3252388"/>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99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豊田通商ホームページ、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Palette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片側の 2 つの角を丸めた四角形 5"/>
          <p:cNvSpPr/>
          <p:nvPr/>
        </p:nvSpPr>
        <p:spPr>
          <a:xfrm rot="10800000">
            <a:off x="5240328" y="3212338"/>
            <a:ext cx="3889375" cy="2232886"/>
          </a:xfrm>
          <a:prstGeom prst="round2SameRect">
            <a:avLst>
              <a:gd name="adj1" fmla="val 4365"/>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0800000">
            <a:off x="776536" y="3212338"/>
            <a:ext cx="3889126" cy="2232886"/>
          </a:xfrm>
          <a:prstGeom prst="round2SameRect">
            <a:avLst>
              <a:gd name="adj1" fmla="val 572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776536" y="3212976"/>
            <a:ext cx="3889128"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給料も高く、</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医師の社会的地位は高い。</a:t>
            </a:r>
            <a:endParaRPr lang="en-US" altLang="ja-JP"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インド人医師の多くが海外留学を経て医師になる、もしくは、就学後に海外へ渡るため、</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西洋医学がインド医療には流通しており</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、インド人医師の質も高い。</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国内の症例数も多いため</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、医師は若い時から経験を積むことができる。</a:t>
            </a:r>
          </a:p>
        </p:txBody>
      </p:sp>
      <p:sp>
        <p:nvSpPr>
          <p:cNvPr id="9" name="片側の 2 つの角を丸めた四角形 8"/>
          <p:cNvSpPr/>
          <p:nvPr/>
        </p:nvSpPr>
        <p:spPr>
          <a:xfrm>
            <a:off x="776536" y="2276475"/>
            <a:ext cx="3889128" cy="935863"/>
          </a:xfrm>
          <a:prstGeom prst="round2SameRect">
            <a:avLst>
              <a:gd name="adj1" fmla="val 7759"/>
              <a:gd name="adj2" fmla="val 0"/>
            </a:avLst>
          </a:prstGeom>
          <a:solidFill>
            <a:srgbClr val="5F8AC3"/>
          </a:solidFill>
          <a:ln w="12700" cmpd="sng">
            <a:noFill/>
          </a:ln>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10" name="正方形/長方形 9"/>
          <p:cNvSpPr/>
          <p:nvPr/>
        </p:nvSpPr>
        <p:spPr>
          <a:xfrm>
            <a:off x="5240337" y="3212976"/>
            <a:ext cx="3889376"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医師と比較し、</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看護師の社会的地位は低い。</a:t>
            </a:r>
            <a:endParaRPr lang="en-US" altLang="ja-JP"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看護師の質が高まらないため、これが</a:t>
            </a: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インドの医療水準の向上の足かせ</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ともなっている。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給料が低く、人気もない</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ため、やりたがる人が少ないという現状がある。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endPar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240338" y="2276475"/>
            <a:ext cx="3889374" cy="935863"/>
          </a:xfrm>
          <a:prstGeom prst="round2SameRect">
            <a:avLst>
              <a:gd name="adj1" fmla="val 6274"/>
              <a:gd name="adj2" fmla="val 0"/>
            </a:avLst>
          </a:prstGeom>
          <a:solidFill>
            <a:srgbClr val="5F8AC3"/>
          </a:solidFill>
          <a:ln w="12700" cmpd="sng">
            <a:noFill/>
          </a:ln>
          <a:extLst>
            <a:ext uri="{91240B29-F687-4F45-9708-019B960494DF}">
              <a14:hiddenLine xmlns:a14="http://schemas.microsoft.com/office/drawing/2010/main" w="12700" cmpd="sng">
                <a:solidFill>
                  <a:srgbClr val="3D6AA7"/>
                </a:solidFill>
              </a14:hiddenLine>
            </a:ext>
          </a:extLst>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38" name="角丸四角形 37"/>
          <p:cNvSpPr/>
          <p:nvPr/>
        </p:nvSpPr>
        <p:spPr>
          <a:xfrm>
            <a:off x="1885241"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角丸四角形 38"/>
          <p:cNvSpPr/>
          <p:nvPr/>
        </p:nvSpPr>
        <p:spPr>
          <a:xfrm>
            <a:off x="6349166"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テキスト ボックス 3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インドにおいて、医師の社会的地位は高い。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一方、看護師の地位は低く、インド医療水準向上の足かせとなっているのが問題視されている。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8436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NRI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Can Foreign Doctors Work in India - Doctor with OCI practicing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Career Voyage </a:t>
            </a:r>
            <a:r>
              <a:rPr lang="ja-JP" altLang="en-US" sz="800" dirty="0"/>
              <a:t>「</a:t>
            </a:r>
            <a:r>
              <a:rPr lang="en-US" altLang="ja-JP" sz="800" dirty="0"/>
              <a:t>Breaking the Barrier: Top Opportunities for FMGE/MCI Failed</a:t>
            </a:r>
            <a:r>
              <a:rPr lang="ja-JP" altLang="en-US" sz="800" dirty="0"/>
              <a:t>」</a:t>
            </a:r>
            <a:endParaRPr kumimoji="0" lang="ja-JP" altLang="en-US" sz="800" dirty="0" bmk=""/>
          </a:p>
        </p:txBody>
      </p:sp>
      <p:sp>
        <p:nvSpPr>
          <p:cNvPr id="7" name="正方形/長方形 6"/>
          <p:cNvSpPr/>
          <p:nvPr/>
        </p:nvSpPr>
        <p:spPr>
          <a:xfrm>
            <a:off x="992560" y="2412705"/>
            <a:ext cx="7803017" cy="23124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lang="en-US" altLang="ja-JP" sz="1200" dirty="0"/>
          </a:p>
          <a:p>
            <a:pPr marL="171450" indent="-171450" fontAlgn="ctr">
              <a:lnSpc>
                <a:spcPct val="114000"/>
              </a:lnSpc>
              <a:spcAft>
                <a:spcPts val="400"/>
              </a:spcAft>
              <a:buClr>
                <a:srgbClr val="3D6AA7"/>
              </a:buClr>
              <a:buFont typeface="Wingdings" panose="05000000000000000000" pitchFamily="2" charset="2"/>
              <a:buChar char="l"/>
            </a:pPr>
            <a:r>
              <a:rPr lang="en-US" altLang="ja-JP" sz="1200" dirty="0"/>
              <a:t>NBE (National Board of Examinations)</a:t>
            </a:r>
            <a:r>
              <a:rPr lang="ja-JP" altLang="en-US" sz="1200" dirty="0"/>
              <a:t>が海外医学部卒業生である</a:t>
            </a:r>
            <a:r>
              <a:rPr lang="en-US" altLang="ja-JP" sz="1200" dirty="0"/>
              <a:t>FMG</a:t>
            </a:r>
            <a:r>
              <a:rPr lang="ja-JP" altLang="en-US" sz="1200" dirty="0"/>
              <a:t>ｓ（</a:t>
            </a:r>
            <a:r>
              <a:rPr lang="en-US" altLang="ja-JP" sz="1200" dirty="0"/>
              <a:t>Foreign Medical Graduates) </a:t>
            </a:r>
            <a:r>
              <a:rPr lang="ja-JP" altLang="en-US" sz="1200" dirty="0"/>
              <a:t>に対して実施しているテスト、</a:t>
            </a:r>
            <a:r>
              <a:rPr lang="en-US" altLang="ja-JP" sz="1200" dirty="0"/>
              <a:t>FMGE (Foreign Medical Graduates Examination )</a:t>
            </a:r>
            <a:r>
              <a:rPr lang="ja-JP" altLang="en-US" sz="1200" dirty="0"/>
              <a:t>の合格が必要</a:t>
            </a:r>
            <a:endParaRPr lang="en-US" altLang="ja-JP" sz="1200" dirty="0"/>
          </a:p>
        </p:txBody>
      </p:sp>
      <p:sp>
        <p:nvSpPr>
          <p:cNvPr id="9" name="片側の 2 つの角を丸めた四角形 8"/>
          <p:cNvSpPr/>
          <p:nvPr/>
        </p:nvSpPr>
        <p:spPr>
          <a:xfrm>
            <a:off x="992561" y="2348800"/>
            <a:ext cx="7803009" cy="547692"/>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rPr>
              <a:t>MCI </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による承認</a:t>
            </a:r>
          </a:p>
        </p:txBody>
      </p:sp>
      <p:sp>
        <p:nvSpPr>
          <p:cNvPr id="10" name="テキスト ボックス 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OCI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を保有する外国人は以下の承認を受けることで、外国人医師として医療サービスをインドで提供することができる。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a:off x="3934982" y="4696692"/>
            <a:ext cx="1740491" cy="321602"/>
          </a:xfrm>
          <a:prstGeom prst="triangle">
            <a:avLst/>
          </a:prstGeom>
          <a:solidFill>
            <a:srgbClr val="FAC8C8"/>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 name="角丸四角形 4"/>
          <p:cNvSpPr/>
          <p:nvPr/>
        </p:nvSpPr>
        <p:spPr>
          <a:xfrm>
            <a:off x="3091992" y="5157192"/>
            <a:ext cx="3426473" cy="753401"/>
          </a:xfrm>
          <a:prstGeom prst="round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1200" u="sng" dirty="0">
                <a:latin typeface="HGP創英角ｺﾞｼｯｸUB" panose="020B0900000000000000" pitchFamily="50" charset="-128"/>
                <a:ea typeface="HGP創英角ｺﾞｼｯｸUB" panose="020B0900000000000000" pitchFamily="50" charset="-128"/>
              </a:rPr>
              <a:t>規制緩和が検討されている</a:t>
            </a:r>
            <a:endParaRPr kumimoji="1" lang="en-US" altLang="ja-JP" sz="1200" u="sng" dirty="0">
              <a:latin typeface="HGP創英角ｺﾞｼｯｸUB" panose="020B0900000000000000" pitchFamily="50" charset="-128"/>
              <a:ea typeface="HGP創英角ｺﾞｼｯｸUB" panose="020B0900000000000000" pitchFamily="50" charset="-128"/>
            </a:endParaRPr>
          </a:p>
          <a:p>
            <a:pPr marL="0" algn="ctr" fontAlgn="ctr">
              <a:lnSpc>
                <a:spcPct val="114000"/>
              </a:lnSpc>
              <a:spcAft>
                <a:spcPts val="400"/>
              </a:spcAft>
            </a:pPr>
            <a:r>
              <a:rPr kumimoji="1" lang="en-US" altLang="ja-JP" sz="1200" dirty="0"/>
              <a:t>FMGE</a:t>
            </a:r>
            <a:r>
              <a:rPr kumimoji="1" lang="ja-JP" altLang="en-US" sz="1200" dirty="0"/>
              <a:t>の合格率は、約</a:t>
            </a:r>
            <a:r>
              <a:rPr kumimoji="1" lang="en-US" altLang="ja-JP" sz="1200" dirty="0"/>
              <a:t>10</a:t>
            </a:r>
            <a:r>
              <a:rPr kumimoji="1" lang="ja-JP" altLang="en-US" sz="1200" dirty="0"/>
              <a:t>∼</a:t>
            </a:r>
            <a:r>
              <a:rPr kumimoji="1" lang="en-US" altLang="ja-JP" sz="1200" dirty="0"/>
              <a:t>20%</a:t>
            </a:r>
            <a:endParaRPr kumimoji="1" lang="ja-JP" altLang="en-US" sz="1200" dirty="0"/>
          </a:p>
        </p:txBody>
      </p:sp>
      <p:grpSp>
        <p:nvGrpSpPr>
          <p:cNvPr id="18" name="グループ化 7"/>
          <p:cNvGrpSpPr/>
          <p:nvPr/>
        </p:nvGrpSpPr>
        <p:grpSpPr>
          <a:xfrm>
            <a:off x="632520" y="1844824"/>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外国人医師のライセンス取得に必要な条件</a:t>
              </a:r>
            </a:p>
          </p:txBody>
        </p:sp>
      </p:grpSp>
    </p:spTree>
    <p:extLst>
      <p:ext uri="{BB962C8B-B14F-4D97-AF65-F5344CB8AC3E}">
        <p14:creationId xmlns:p14="http://schemas.microsoft.com/office/powerpoint/2010/main" val="13653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5" imgW="270" imgH="270" progId="TCLayout.ActiveDocument.1">
                  <p:embed/>
                </p:oleObj>
              </mc:Choice>
              <mc:Fallback>
                <p:oleObj name="think-cell Slide" r:id="rId225" imgW="270" imgH="270" progId="TCLayout.ActiveDocument.1">
                  <p:embed/>
                  <p:pic>
                    <p:nvPicPr>
                      <p:cNvPr id="7" name="オブジェクト 6" hidden="1"/>
                      <p:cNvPicPr>
                        <a:picLocks noChangeAspect="1" noChangeArrowheads="1"/>
                      </p:cNvPicPr>
                      <p:nvPr/>
                    </p:nvPicPr>
                    <p:blipFill>
                      <a:blip r:embed="rId2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50" name="Chart 349">
            <a:extLst>
              <a:ext uri="{FF2B5EF4-FFF2-40B4-BE49-F238E27FC236}">
                <a16:creationId xmlns:a16="http://schemas.microsoft.com/office/drawing/2014/main" id="{3E3773D6-8458-46EA-A103-86D071C0BE7B}"/>
              </a:ext>
            </a:extLst>
          </p:cNvPr>
          <p:cNvGraphicFramePr/>
          <p:nvPr>
            <p:custDataLst>
              <p:tags r:id="rId3"/>
            </p:custDataLst>
          </p:nvPr>
        </p:nvGraphicFramePr>
        <p:xfrm>
          <a:off x="96838" y="2439988"/>
          <a:ext cx="9482137" cy="1374775"/>
        </p:xfrm>
        <a:graphic>
          <a:graphicData uri="http://schemas.openxmlformats.org/drawingml/2006/chart">
            <c:chart xmlns:c="http://schemas.openxmlformats.org/drawingml/2006/chart" xmlns:r="http://schemas.openxmlformats.org/officeDocument/2006/relationships" r:id="rId227"/>
          </a:graphicData>
        </a:graphic>
      </p:graphicFrame>
      <p:cxnSp>
        <p:nvCxnSpPr>
          <p:cNvPr id="180" name="Straight Connector 179">
            <a:extLst>
              <a:ext uri="{FF2B5EF4-FFF2-40B4-BE49-F238E27FC236}">
                <a16:creationId xmlns:a16="http://schemas.microsoft.com/office/drawing/2014/main" id="{ECBBFDC3-6819-4125-BF21-EAEB777E4A0E}"/>
              </a:ext>
            </a:extLst>
          </p:cNvPr>
          <p:cNvCxnSpPr/>
          <p:nvPr>
            <p:custDataLst>
              <p:tags r:id="rId4"/>
            </p:custDataLst>
          </p:nvPr>
        </p:nvCxnSpPr>
        <p:spPr bwMode="auto">
          <a:xfrm>
            <a:off x="2511425" y="2722564"/>
            <a:ext cx="0" cy="390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93331EA0-C827-4A24-A3AE-7D04DBD5FEE6}"/>
              </a:ext>
            </a:extLst>
          </p:cNvPr>
          <p:cNvCxnSpPr/>
          <p:nvPr>
            <p:custDataLst>
              <p:tags r:id="rId5"/>
            </p:custDataLst>
          </p:nvPr>
        </p:nvCxnSpPr>
        <p:spPr bwMode="auto">
          <a:xfrm>
            <a:off x="1827213" y="2649538"/>
            <a:ext cx="0" cy="485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748D8473-F7BB-4E83-829D-85413B46195D}"/>
              </a:ext>
            </a:extLst>
          </p:cNvPr>
          <p:cNvCxnSpPr/>
          <p:nvPr>
            <p:custDataLst>
              <p:tags r:id="rId6"/>
            </p:custDataLst>
          </p:nvPr>
        </p:nvCxnSpPr>
        <p:spPr bwMode="auto">
          <a:xfrm>
            <a:off x="1485900" y="2617788"/>
            <a:ext cx="0" cy="528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DF921B72-5B05-4ABD-BBAA-1F29083F785F}"/>
              </a:ext>
            </a:extLst>
          </p:cNvPr>
          <p:cNvCxnSpPr/>
          <p:nvPr>
            <p:custDataLst>
              <p:tags r:id="rId7"/>
            </p:custDataLst>
          </p:nvPr>
        </p:nvCxnSpPr>
        <p:spPr bwMode="auto">
          <a:xfrm>
            <a:off x="2170113" y="2681288"/>
            <a:ext cx="0" cy="442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D7C45F72-DC83-4C51-BB8F-28FBFF1333BC}"/>
              </a:ext>
            </a:extLst>
          </p:cNvPr>
          <p:cNvCxnSpPr/>
          <p:nvPr>
            <p:custDataLst>
              <p:tags r:id="rId8"/>
            </p:custDataLst>
          </p:nvPr>
        </p:nvCxnSpPr>
        <p:spPr bwMode="auto">
          <a:xfrm>
            <a:off x="2854325" y="2770188"/>
            <a:ext cx="0" cy="333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48E1367C-C753-4BD5-9BC6-1CCE0ABA7BBE}"/>
              </a:ext>
            </a:extLst>
          </p:cNvPr>
          <p:cNvCxnSpPr/>
          <p:nvPr>
            <p:custDataLst>
              <p:tags r:id="rId9"/>
            </p:custDataLst>
          </p:nvPr>
        </p:nvCxnSpPr>
        <p:spPr bwMode="auto">
          <a:xfrm>
            <a:off x="3195638" y="2803526"/>
            <a:ext cx="0" cy="288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978B1209-4697-4180-A688-E16A70DA89D4}"/>
              </a:ext>
            </a:extLst>
          </p:cNvPr>
          <p:cNvCxnSpPr/>
          <p:nvPr>
            <p:custDataLst>
              <p:tags r:id="rId10"/>
            </p:custDataLst>
          </p:nvPr>
        </p:nvCxnSpPr>
        <p:spPr bwMode="auto">
          <a:xfrm>
            <a:off x="3538538" y="2830513"/>
            <a:ext cx="0" cy="2524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2" name="Text Placeholder 12"/>
          <p:cNvSpPr>
            <a:spLocks noGrp="1"/>
          </p:cNvSpPr>
          <p:nvPr>
            <p:custDataLst>
              <p:tags r:id="rId11"/>
            </p:custDataLst>
          </p:nvPr>
        </p:nvSpPr>
        <p:spPr bwMode="auto">
          <a:xfrm>
            <a:off x="17510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p:cNvSpPr>
            <a:spLocks noGrp="1"/>
          </p:cNvSpPr>
          <p:nvPr>
            <p:custDataLst>
              <p:tags r:id="rId12"/>
            </p:custDataLst>
          </p:nvPr>
        </p:nvSpPr>
        <p:spPr bwMode="auto">
          <a:xfrm>
            <a:off x="551497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3"/>
            </p:custDataLst>
          </p:nvPr>
        </p:nvSpPr>
        <p:spPr bwMode="auto">
          <a:xfrm>
            <a:off x="20939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4"/>
            </p:custDataLst>
          </p:nvPr>
        </p:nvSpPr>
        <p:spPr bwMode="auto">
          <a:xfrm>
            <a:off x="24352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p:cNvSpPr>
            <a:spLocks noGrp="1"/>
          </p:cNvSpPr>
          <p:nvPr>
            <p:custDataLst>
              <p:tags r:id="rId15"/>
            </p:custDataLst>
          </p:nvPr>
        </p:nvSpPr>
        <p:spPr bwMode="auto">
          <a:xfrm>
            <a:off x="380365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7" name="テキスト プレースホルダ 9">
            <a:extLst>
              <a:ext uri="{FF2B5EF4-FFF2-40B4-BE49-F238E27FC236}">
                <a16:creationId xmlns:a16="http://schemas.microsoft.com/office/drawing/2014/main" id="{2FFF7F79-C009-4F46-85B8-4C2EE2F593C4}"/>
              </a:ext>
            </a:extLst>
          </p:cNvPr>
          <p:cNvSpPr>
            <a:spLocks noGrp="1"/>
          </p:cNvSpPr>
          <p:nvPr>
            <p:custDataLst>
              <p:tags r:id="rId16"/>
            </p:custDataLst>
          </p:nvPr>
        </p:nvSpPr>
        <p:spPr bwMode="gray">
          <a:xfrm>
            <a:off x="2749550" y="29083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560D82A-0905-4955-A4DE-818D16755974}" type="datetime'''''''''''''''''''1''''''''''''''''''''''''.''''''''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p:cNvSpPr>
            <a:spLocks noGrp="1"/>
          </p:cNvSpPr>
          <p:nvPr>
            <p:custDataLst>
              <p:tags r:id="rId17"/>
            </p:custDataLst>
          </p:nvPr>
        </p:nvSpPr>
        <p:spPr bwMode="auto">
          <a:xfrm>
            <a:off x="27781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7" name="テキスト プレースホルダ 9">
            <a:extLst>
              <a:ext uri="{FF2B5EF4-FFF2-40B4-BE49-F238E27FC236}">
                <a16:creationId xmlns:a16="http://schemas.microsoft.com/office/drawing/2014/main" id="{83B4ACCD-6247-4AFA-A2FF-2576C8090DE1}"/>
              </a:ext>
            </a:extLst>
          </p:cNvPr>
          <p:cNvSpPr>
            <a:spLocks noGrp="1"/>
          </p:cNvSpPr>
          <p:nvPr>
            <p:custDataLst>
              <p:tags r:id="rId18"/>
            </p:custDataLst>
          </p:nvPr>
        </p:nvSpPr>
        <p:spPr bwMode="gray">
          <a:xfrm>
            <a:off x="3092450" y="29416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41D7DF6-D1F7-4883-A46C-7532D8093F20}" type="datetime'''''''''''1''''''''.''''''''''''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p:cNvSpPr>
            <a:spLocks noGrp="1"/>
          </p:cNvSpPr>
          <p:nvPr>
            <p:custDataLst>
              <p:tags r:id="rId19"/>
            </p:custDataLst>
          </p:nvPr>
        </p:nvSpPr>
        <p:spPr bwMode="auto">
          <a:xfrm>
            <a:off x="31194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20"/>
            </p:custDataLst>
          </p:nvPr>
        </p:nvSpPr>
        <p:spPr bwMode="auto">
          <a:xfrm>
            <a:off x="34623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21"/>
            </p:custDataLst>
          </p:nvPr>
        </p:nvSpPr>
        <p:spPr bwMode="auto">
          <a:xfrm>
            <a:off x="414655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22"/>
            </p:custDataLst>
          </p:nvPr>
        </p:nvSpPr>
        <p:spPr bwMode="auto">
          <a:xfrm>
            <a:off x="10668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p:cNvSpPr>
            <a:spLocks noGrp="1"/>
          </p:cNvSpPr>
          <p:nvPr>
            <p:custDataLst>
              <p:tags r:id="rId23"/>
            </p:custDataLst>
          </p:nvPr>
        </p:nvSpPr>
        <p:spPr bwMode="auto">
          <a:xfrm>
            <a:off x="483076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24"/>
            </p:custDataLst>
          </p:nvPr>
        </p:nvSpPr>
        <p:spPr bwMode="auto">
          <a:xfrm>
            <a:off x="619918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p:cNvSpPr>
            <a:spLocks noGrp="1"/>
          </p:cNvSpPr>
          <p:nvPr>
            <p:custDataLst>
              <p:tags r:id="rId25"/>
            </p:custDataLst>
          </p:nvPr>
        </p:nvSpPr>
        <p:spPr bwMode="auto">
          <a:xfrm>
            <a:off x="517207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p:cNvSpPr>
            <a:spLocks noGrp="1"/>
          </p:cNvSpPr>
          <p:nvPr>
            <p:custDataLst>
              <p:tags r:id="rId26"/>
            </p:custDataLst>
          </p:nvPr>
        </p:nvSpPr>
        <p:spPr bwMode="auto">
          <a:xfrm>
            <a:off x="75676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27"/>
            </p:custDataLst>
          </p:nvPr>
        </p:nvSpPr>
        <p:spPr bwMode="auto">
          <a:xfrm>
            <a:off x="585628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p:cNvSpPr>
            <a:spLocks noGrp="1"/>
          </p:cNvSpPr>
          <p:nvPr>
            <p:custDataLst>
              <p:tags r:id="rId28"/>
            </p:custDataLst>
          </p:nvPr>
        </p:nvSpPr>
        <p:spPr bwMode="auto">
          <a:xfrm>
            <a:off x="79089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5" name="Text Placeholder 12"/>
          <p:cNvSpPr>
            <a:spLocks noGrp="1"/>
          </p:cNvSpPr>
          <p:nvPr>
            <p:custDataLst>
              <p:tags r:id="rId29"/>
            </p:custDataLst>
          </p:nvPr>
        </p:nvSpPr>
        <p:spPr bwMode="auto">
          <a:xfrm>
            <a:off x="65405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6" name="Text Placeholder 12"/>
          <p:cNvSpPr>
            <a:spLocks noGrp="1"/>
          </p:cNvSpPr>
          <p:nvPr>
            <p:custDataLst>
              <p:tags r:id="rId30"/>
            </p:custDataLst>
          </p:nvPr>
        </p:nvSpPr>
        <p:spPr bwMode="auto">
          <a:xfrm>
            <a:off x="68834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7" name="Text Placeholder 12"/>
          <p:cNvSpPr>
            <a:spLocks noGrp="1"/>
          </p:cNvSpPr>
          <p:nvPr>
            <p:custDataLst>
              <p:tags r:id="rId31"/>
            </p:custDataLst>
          </p:nvPr>
        </p:nvSpPr>
        <p:spPr bwMode="auto">
          <a:xfrm>
            <a:off x="722471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2"/>
            </p:custDataLst>
          </p:nvPr>
        </p:nvSpPr>
        <p:spPr bwMode="auto">
          <a:xfrm>
            <a:off x="8251825"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52" name="テキスト プレースホルダ 9">
            <a:extLst>
              <a:ext uri="{FF2B5EF4-FFF2-40B4-BE49-F238E27FC236}">
                <a16:creationId xmlns:a16="http://schemas.microsoft.com/office/drawing/2014/main" id="{0B74CA24-191E-4FCC-85A8-F4FA3549BDA4}"/>
              </a:ext>
            </a:extLst>
          </p:cNvPr>
          <p:cNvSpPr>
            <a:spLocks noGrp="1"/>
          </p:cNvSpPr>
          <p:nvPr>
            <p:custDataLst>
              <p:tags r:id="rId33"/>
            </p:custDataLst>
          </p:nvPr>
        </p:nvSpPr>
        <p:spPr bwMode="gray">
          <a:xfrm>
            <a:off x="8907463" y="366395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AA6CBF1-F94F-469B-A0B0-BDC8F60EA0DC}" type="datetime'''0''''''''''''''''.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34"/>
            </p:custDataLst>
          </p:nvPr>
        </p:nvSpPr>
        <p:spPr bwMode="auto">
          <a:xfrm>
            <a:off x="89360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Text Placeholder 12"/>
          <p:cNvSpPr>
            <a:spLocks noGrp="1"/>
          </p:cNvSpPr>
          <p:nvPr>
            <p:custDataLst>
              <p:tags r:id="rId35"/>
            </p:custDataLst>
          </p:nvPr>
        </p:nvSpPr>
        <p:spPr bwMode="auto">
          <a:xfrm>
            <a:off x="9232900" y="22082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9" name="Text Placeholder 12"/>
          <p:cNvSpPr>
            <a:spLocks noGrp="1"/>
          </p:cNvSpPr>
          <p:nvPr>
            <p:custDataLst>
              <p:tags r:id="rId36"/>
            </p:custDataLst>
          </p:nvPr>
        </p:nvSpPr>
        <p:spPr bwMode="auto">
          <a:xfrm>
            <a:off x="8593138"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37"/>
            </p:custDataLst>
          </p:nvPr>
        </p:nvSpPr>
        <p:spPr bwMode="auto">
          <a:xfrm>
            <a:off x="655638" y="38592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p:cNvSpPr>
            <a:spLocks noGrp="1"/>
          </p:cNvSpPr>
          <p:nvPr>
            <p:custDataLst>
              <p:tags r:id="rId38"/>
            </p:custDataLst>
          </p:nvPr>
        </p:nvSpPr>
        <p:spPr bwMode="auto">
          <a:xfrm>
            <a:off x="188913" y="22082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83" name="Text Placeholder 12"/>
          <p:cNvSpPr>
            <a:spLocks noGrp="1"/>
          </p:cNvSpPr>
          <p:nvPr>
            <p:custDataLst>
              <p:tags r:id="rId39"/>
            </p:custDataLst>
          </p:nvPr>
        </p:nvSpPr>
        <p:spPr bwMode="auto">
          <a:xfrm>
            <a:off x="1409700"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8" name="テキスト プレースホルダ 9">
            <a:extLst>
              <a:ext uri="{FF2B5EF4-FFF2-40B4-BE49-F238E27FC236}">
                <a16:creationId xmlns:a16="http://schemas.microsoft.com/office/drawing/2014/main" id="{73CF45D8-467D-4CD2-B634-855C8B329C8A}"/>
              </a:ext>
            </a:extLst>
          </p:cNvPr>
          <p:cNvSpPr>
            <a:spLocks noGrp="1"/>
          </p:cNvSpPr>
          <p:nvPr>
            <p:custDataLst>
              <p:tags r:id="rId40"/>
            </p:custDataLst>
          </p:nvPr>
        </p:nvSpPr>
        <p:spPr bwMode="gray">
          <a:xfrm>
            <a:off x="3433763" y="29686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4FF4F1D-6383-47CF-9160-963D02814E15}" type="datetime'''''''''''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p:cNvSpPr>
            <a:spLocks noGrp="1"/>
          </p:cNvSpPr>
          <p:nvPr>
            <p:custDataLst>
              <p:tags r:id="rId41"/>
            </p:custDataLst>
          </p:nvPr>
        </p:nvSpPr>
        <p:spPr bwMode="auto">
          <a:xfrm>
            <a:off x="4487863" y="3859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Rectangle 85"/>
          <p:cNvSpPr/>
          <p:nvPr>
            <p:custDataLst>
              <p:tags r:id="rId42"/>
            </p:custDataLst>
          </p:nvPr>
        </p:nvSpPr>
        <p:spPr bwMode="gray">
          <a:xfrm>
            <a:off x="8535988" y="17907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cxnSp>
        <p:nvCxnSpPr>
          <p:cNvPr id="87" name="Straight Connector 86"/>
          <p:cNvCxnSpPr/>
          <p:nvPr>
            <p:custDataLst>
              <p:tags r:id="rId43"/>
            </p:custDataLst>
          </p:nvPr>
        </p:nvCxnSpPr>
        <p:spPr bwMode="gray">
          <a:xfrm>
            <a:off x="8455025" y="16541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44"/>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45"/>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46"/>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99" name="Straight Connector 98">
            <a:extLst>
              <a:ext uri="{FF2B5EF4-FFF2-40B4-BE49-F238E27FC236}">
                <a16:creationId xmlns:a16="http://schemas.microsoft.com/office/drawing/2014/main" id="{5E836BE6-FACD-4FCF-A42E-3910340DA18D}"/>
              </a:ext>
            </a:extLst>
          </p:cNvPr>
          <p:cNvCxnSpPr/>
          <p:nvPr>
            <p:custDataLst>
              <p:tags r:id="rId47"/>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48"/>
            </p:custDataLst>
          </p:nvPr>
        </p:nvCxnSpPr>
        <p:spPr bwMode="auto">
          <a:xfrm>
            <a:off x="4714875" y="577215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49"/>
            </p:custDataLst>
          </p:nvPr>
        </p:nvCxnSpPr>
        <p:spPr bwMode="auto">
          <a:xfrm>
            <a:off x="7826375" y="48910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50"/>
            </p:custDataLst>
          </p:nvPr>
        </p:nvCxnSpPr>
        <p:spPr bwMode="auto">
          <a:xfrm>
            <a:off x="5060950" y="57785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51"/>
            </p:custDataLst>
          </p:nvPr>
        </p:nvCxnSpPr>
        <p:spPr bwMode="auto">
          <a:xfrm>
            <a:off x="5407025" y="48720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52"/>
            </p:custDataLst>
          </p:nvPr>
        </p:nvCxnSpPr>
        <p:spPr bwMode="auto">
          <a:xfrm>
            <a:off x="5407025" y="578485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53"/>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4"/>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55"/>
            </p:custDataLst>
          </p:nvPr>
        </p:nvCxnSpPr>
        <p:spPr bwMode="auto">
          <a:xfrm>
            <a:off x="6443662" y="48783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56"/>
            </p:custDataLst>
          </p:nvPr>
        </p:nvCxnSpPr>
        <p:spPr bwMode="auto">
          <a:xfrm>
            <a:off x="6443663" y="5805488"/>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57"/>
            </p:custDataLst>
          </p:nvPr>
        </p:nvCxnSpPr>
        <p:spPr bwMode="auto">
          <a:xfrm>
            <a:off x="1603375" y="571976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58"/>
            </p:custDataLst>
          </p:nvPr>
        </p:nvCxnSpPr>
        <p:spPr bwMode="auto">
          <a:xfrm>
            <a:off x="6789737" y="48815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59"/>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60"/>
            </p:custDataLst>
          </p:nvPr>
        </p:nvCxnSpPr>
        <p:spPr bwMode="auto">
          <a:xfrm>
            <a:off x="6789738" y="58134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1"/>
            </p:custDataLst>
          </p:nvPr>
        </p:nvCxnSpPr>
        <p:spPr bwMode="auto">
          <a:xfrm>
            <a:off x="713422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62"/>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3"/>
            </p:custDataLst>
          </p:nvPr>
        </p:nvCxnSpPr>
        <p:spPr bwMode="auto">
          <a:xfrm>
            <a:off x="7134224" y="48847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64"/>
            </p:custDataLst>
          </p:nvPr>
        </p:nvCxnSpPr>
        <p:spPr bwMode="auto">
          <a:xfrm>
            <a:off x="6097587" y="48768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65"/>
            </p:custDataLst>
          </p:nvPr>
        </p:nvCxnSpPr>
        <p:spPr bwMode="auto">
          <a:xfrm>
            <a:off x="7134225" y="581977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6"/>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67"/>
            </p:custDataLst>
          </p:nvPr>
        </p:nvCxnSpPr>
        <p:spPr bwMode="auto">
          <a:xfrm>
            <a:off x="7480300" y="48879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68"/>
            </p:custDataLst>
          </p:nvPr>
        </p:nvCxnSpPr>
        <p:spPr bwMode="auto">
          <a:xfrm>
            <a:off x="7480300" y="58277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69"/>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70"/>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71"/>
            </p:custDataLst>
          </p:nvPr>
        </p:nvCxnSpPr>
        <p:spPr bwMode="auto">
          <a:xfrm>
            <a:off x="7826375" y="583406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72"/>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73"/>
            </p:custDataLst>
          </p:nvPr>
        </p:nvCxnSpPr>
        <p:spPr bwMode="auto">
          <a:xfrm>
            <a:off x="8172450" y="4892676"/>
            <a:ext cx="128588"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4"/>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5"/>
            </p:custDataLst>
          </p:nvPr>
        </p:nvCxnSpPr>
        <p:spPr bwMode="auto">
          <a:xfrm>
            <a:off x="8516938" y="4921250"/>
            <a:ext cx="128588"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6"/>
            </p:custDataLst>
          </p:nvPr>
        </p:nvCxnSpPr>
        <p:spPr bwMode="auto">
          <a:xfrm>
            <a:off x="8516938" y="5888038"/>
            <a:ext cx="12858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77"/>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78"/>
            </p:custDataLst>
          </p:nvPr>
        </p:nvCxnSpPr>
        <p:spPr bwMode="auto">
          <a:xfrm>
            <a:off x="2986088" y="574198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79"/>
            </p:custDataLst>
          </p:nvPr>
        </p:nvCxnSpPr>
        <p:spPr bwMode="auto">
          <a:xfrm>
            <a:off x="8863012" y="5919788"/>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80"/>
            </p:custDataLst>
          </p:nvPr>
        </p:nvCxnSpPr>
        <p:spPr bwMode="auto">
          <a:xfrm>
            <a:off x="1949450" y="572452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81"/>
            </p:custDataLst>
          </p:nvPr>
        </p:nvCxnSpPr>
        <p:spPr bwMode="auto">
          <a:xfrm>
            <a:off x="3332163" y="57483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82"/>
            </p:custDataLst>
          </p:nvPr>
        </p:nvCxnSpPr>
        <p:spPr bwMode="auto">
          <a:xfrm>
            <a:off x="6097588" y="57991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83"/>
            </p:custDataLst>
          </p:nvPr>
        </p:nvCxnSpPr>
        <p:spPr bwMode="auto">
          <a:xfrm>
            <a:off x="5751513" y="579120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84"/>
            </p:custDataLst>
          </p:nvPr>
        </p:nvCxnSpPr>
        <p:spPr bwMode="auto">
          <a:xfrm>
            <a:off x="8172450" y="5840413"/>
            <a:ext cx="128588"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85"/>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86"/>
            </p:custDataLst>
          </p:nvPr>
        </p:nvCxnSpPr>
        <p:spPr bwMode="auto">
          <a:xfrm>
            <a:off x="1603375" y="48625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87"/>
            </p:custDataLst>
          </p:nvPr>
        </p:nvCxnSpPr>
        <p:spPr bwMode="auto">
          <a:xfrm>
            <a:off x="1258888"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8"/>
            </p:custDataLst>
          </p:nvPr>
        </p:nvCxnSpPr>
        <p:spPr bwMode="auto">
          <a:xfrm>
            <a:off x="912813" y="48609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89"/>
            </p:custDataLst>
          </p:nvPr>
        </p:nvCxnSpPr>
        <p:spPr bwMode="auto">
          <a:xfrm>
            <a:off x="912813" y="57086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90"/>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91"/>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92"/>
            </p:custDataLst>
          </p:nvPr>
        </p:nvCxnSpPr>
        <p:spPr bwMode="auto">
          <a:xfrm>
            <a:off x="1258888" y="5713413"/>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93"/>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94"/>
            </p:custDataLst>
          </p:nvPr>
        </p:nvCxnSpPr>
        <p:spPr bwMode="auto">
          <a:xfrm>
            <a:off x="1949450"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95"/>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96"/>
            </p:custDataLst>
          </p:nvPr>
        </p:nvCxnSpPr>
        <p:spPr bwMode="auto">
          <a:xfrm>
            <a:off x="2295525" y="48641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7"/>
            </p:custDataLst>
          </p:nvPr>
        </p:nvCxnSpPr>
        <p:spPr bwMode="auto">
          <a:xfrm>
            <a:off x="2295525" y="573087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98"/>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99"/>
            </p:custDataLst>
          </p:nvPr>
        </p:nvCxnSpPr>
        <p:spPr bwMode="auto">
          <a:xfrm>
            <a:off x="2641600"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00"/>
            </p:custDataLst>
          </p:nvPr>
        </p:nvCxnSpPr>
        <p:spPr bwMode="auto">
          <a:xfrm>
            <a:off x="2641600" y="573563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1"/>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02"/>
            </p:custDataLst>
          </p:nvPr>
        </p:nvCxnSpPr>
        <p:spPr bwMode="auto">
          <a:xfrm>
            <a:off x="2986088" y="4865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3"/>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04"/>
            </p:custDataLst>
          </p:nvPr>
        </p:nvCxnSpPr>
        <p:spPr bwMode="auto">
          <a:xfrm>
            <a:off x="3332163" y="4865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05"/>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06"/>
            </p:custDataLst>
          </p:nvPr>
        </p:nvCxnSpPr>
        <p:spPr bwMode="auto">
          <a:xfrm>
            <a:off x="3678238" y="4867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07"/>
            </p:custDataLst>
          </p:nvPr>
        </p:nvCxnSpPr>
        <p:spPr bwMode="auto">
          <a:xfrm>
            <a:off x="3678238" y="57531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08"/>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09"/>
            </p:custDataLst>
          </p:nvPr>
        </p:nvCxnSpPr>
        <p:spPr bwMode="auto">
          <a:xfrm>
            <a:off x="4024313"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10"/>
            </p:custDataLst>
          </p:nvPr>
        </p:nvCxnSpPr>
        <p:spPr bwMode="auto">
          <a:xfrm>
            <a:off x="4024313" y="575945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11"/>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12"/>
            </p:custDataLst>
          </p:nvPr>
        </p:nvCxnSpPr>
        <p:spPr bwMode="auto">
          <a:xfrm>
            <a:off x="4368800" y="48688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13"/>
            </p:custDataLst>
          </p:nvPr>
        </p:nvCxnSpPr>
        <p:spPr bwMode="auto">
          <a:xfrm>
            <a:off x="4368800" y="57658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4"/>
            </p:custDataLst>
          </p:nvPr>
        </p:nvCxnSpPr>
        <p:spPr bwMode="auto">
          <a:xfrm>
            <a:off x="4714875"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15"/>
            </p:custDataLst>
          </p:nvPr>
        </p:nvCxnSpPr>
        <p:spPr bwMode="auto">
          <a:xfrm>
            <a:off x="8863013" y="4959351"/>
            <a:ext cx="128588"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16"/>
            </p:custDataLst>
          </p:nvPr>
        </p:nvCxnSpPr>
        <p:spPr bwMode="auto">
          <a:xfrm>
            <a:off x="5751513" y="48736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17"/>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18"/>
            </p:custDataLst>
          </p:nvPr>
        </p:nvCxnSpPr>
        <p:spPr bwMode="auto">
          <a:xfrm>
            <a:off x="5060950"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05" name="Chart 404">
            <a:extLst>
              <a:ext uri="{FF2B5EF4-FFF2-40B4-BE49-F238E27FC236}">
                <a16:creationId xmlns:a16="http://schemas.microsoft.com/office/drawing/2014/main" id="{A54BCC50-F708-4D12-8DA5-E48683B8DF13}"/>
              </a:ext>
            </a:extLst>
          </p:cNvPr>
          <p:cNvGraphicFramePr/>
          <p:nvPr>
            <p:custDataLst>
              <p:tags r:id="rId119"/>
            </p:custData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8"/>
          </a:graphicData>
        </a:graphic>
      </p:graphicFrame>
      <p:cxnSp>
        <p:nvCxnSpPr>
          <p:cNvPr id="385" name="Straight Connector 384">
            <a:extLst>
              <a:ext uri="{FF2B5EF4-FFF2-40B4-BE49-F238E27FC236}">
                <a16:creationId xmlns:a16="http://schemas.microsoft.com/office/drawing/2014/main" id="{EB4B6D3E-BE66-47E1-9A57-4BCBD44CC251}"/>
              </a:ext>
            </a:extLst>
          </p:cNvPr>
          <p:cNvCxnSpPr/>
          <p:nvPr>
            <p:custDataLst>
              <p:tags r:id="rId120"/>
            </p:custDataLst>
          </p:nvPr>
        </p:nvCxnSpPr>
        <p:spPr bwMode="auto">
          <a:xfrm>
            <a:off x="70262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1"/>
            </p:custDataLst>
          </p:nvPr>
        </p:nvCxnSpPr>
        <p:spPr bwMode="auto">
          <a:xfrm>
            <a:off x="2532063"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22"/>
            </p:custDataLst>
          </p:nvPr>
        </p:nvCxnSpPr>
        <p:spPr bwMode="auto">
          <a:xfrm>
            <a:off x="183991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3" name="Straight Connector 372">
            <a:extLst>
              <a:ext uri="{FF2B5EF4-FFF2-40B4-BE49-F238E27FC236}">
                <a16:creationId xmlns:a16="http://schemas.microsoft.com/office/drawing/2014/main" id="{339EDE13-7C31-4104-A28C-7A4CAC8B1D41}"/>
              </a:ext>
            </a:extLst>
          </p:cNvPr>
          <p:cNvCxnSpPr/>
          <p:nvPr>
            <p:custDataLst>
              <p:tags r:id="rId123"/>
            </p:custDataLst>
          </p:nvPr>
        </p:nvCxnSpPr>
        <p:spPr bwMode="auto">
          <a:xfrm>
            <a:off x="633412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id="{7D3A5C6A-BCA6-48C7-8E03-37A609021E82}"/>
              </a:ext>
            </a:extLst>
          </p:cNvPr>
          <p:cNvCxnSpPr/>
          <p:nvPr>
            <p:custDataLst>
              <p:tags r:id="rId124"/>
            </p:custDataLst>
          </p:nvPr>
        </p:nvCxnSpPr>
        <p:spPr bwMode="auto">
          <a:xfrm>
            <a:off x="737076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5"/>
            </p:custDataLst>
          </p:nvPr>
        </p:nvCxnSpPr>
        <p:spPr bwMode="auto">
          <a:xfrm>
            <a:off x="4605338"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6"/>
            </p:custDataLst>
          </p:nvPr>
        </p:nvCxnSpPr>
        <p:spPr bwMode="auto">
          <a:xfrm>
            <a:off x="80327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7"/>
            </p:custDataLst>
          </p:nvPr>
        </p:nvCxnSpPr>
        <p:spPr bwMode="auto">
          <a:xfrm>
            <a:off x="287813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28"/>
            </p:custDataLst>
          </p:nvPr>
        </p:nvCxnSpPr>
        <p:spPr bwMode="auto">
          <a:xfrm>
            <a:off x="356870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29"/>
            </p:custDataLst>
          </p:nvPr>
        </p:nvCxnSpPr>
        <p:spPr bwMode="auto">
          <a:xfrm>
            <a:off x="564356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30"/>
            </p:custDataLst>
          </p:nvPr>
        </p:nvCxnSpPr>
        <p:spPr bwMode="auto">
          <a:xfrm>
            <a:off x="114935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31"/>
            </p:custDataLst>
          </p:nvPr>
        </p:nvCxnSpPr>
        <p:spPr bwMode="auto">
          <a:xfrm>
            <a:off x="218598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2"/>
            </p:custDataLst>
          </p:nvPr>
        </p:nvCxnSpPr>
        <p:spPr bwMode="gray">
          <a:xfrm>
            <a:off x="5988050" y="4772025"/>
            <a:ext cx="0" cy="650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A219D129-A89D-4D33-BA7E-DF5621D27F1C}"/>
              </a:ext>
            </a:extLst>
          </p:cNvPr>
          <p:cNvCxnSpPr/>
          <p:nvPr>
            <p:custDataLst>
              <p:tags r:id="rId133"/>
            </p:custDataLst>
          </p:nvPr>
        </p:nvCxnSpPr>
        <p:spPr bwMode="auto">
          <a:xfrm>
            <a:off x="668020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34"/>
            </p:custDataLst>
          </p:nvPr>
        </p:nvCxnSpPr>
        <p:spPr bwMode="auto">
          <a:xfrm>
            <a:off x="32226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35"/>
            </p:custDataLst>
          </p:nvPr>
        </p:nvCxnSpPr>
        <p:spPr bwMode="auto">
          <a:xfrm>
            <a:off x="426085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36"/>
            </p:custDataLst>
          </p:nvPr>
        </p:nvCxnSpPr>
        <p:spPr bwMode="auto">
          <a:xfrm>
            <a:off x="52974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7"/>
            </p:custDataLst>
          </p:nvPr>
        </p:nvCxnSpPr>
        <p:spPr bwMode="auto">
          <a:xfrm>
            <a:off x="149542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38"/>
            </p:custDataLst>
          </p:nvPr>
        </p:nvCxnSpPr>
        <p:spPr bwMode="auto">
          <a:xfrm>
            <a:off x="49514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39"/>
            </p:custDataLst>
          </p:nvPr>
        </p:nvCxnSpPr>
        <p:spPr bwMode="auto">
          <a:xfrm>
            <a:off x="39147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id="{11AB1612-CABA-4C46-AF12-A96FC4007614}"/>
              </a:ext>
            </a:extLst>
          </p:cNvPr>
          <p:cNvCxnSpPr/>
          <p:nvPr>
            <p:custDataLst>
              <p:tags r:id="rId140"/>
            </p:custDataLst>
          </p:nvPr>
        </p:nvCxnSpPr>
        <p:spPr bwMode="auto">
          <a:xfrm>
            <a:off x="771683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398342DA-C74C-40D4-92A5-2A9867B62459}"/>
              </a:ext>
            </a:extLst>
          </p:cNvPr>
          <p:cNvCxnSpPr/>
          <p:nvPr>
            <p:custDataLst>
              <p:tags r:id="rId141"/>
            </p:custDataLst>
          </p:nvPr>
        </p:nvCxnSpPr>
        <p:spPr bwMode="auto">
          <a:xfrm>
            <a:off x="8062913"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F593CFAE-6627-4ED4-A952-73D3992AACF5}"/>
              </a:ext>
            </a:extLst>
          </p:cNvPr>
          <p:cNvCxnSpPr/>
          <p:nvPr>
            <p:custDataLst>
              <p:tags r:id="rId142"/>
            </p:custDataLst>
          </p:nvPr>
        </p:nvCxnSpPr>
        <p:spPr bwMode="auto">
          <a:xfrm>
            <a:off x="8408988"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3" name="Text Placeholder 12"/>
          <p:cNvSpPr>
            <a:spLocks noGrp="1"/>
          </p:cNvSpPr>
          <p:nvPr>
            <p:custDataLst>
              <p:tags r:id="rId143"/>
            </p:custDataLst>
          </p:nvPr>
        </p:nvSpPr>
        <p:spPr bwMode="gray">
          <a:xfrm>
            <a:off x="7923213"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E926D1-AF56-4F0A-8540-596C02A56A1F}" type="datetime'''25''''''''''''''''''''''''''''''''''.''''''''''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3" name="Text Placeholder 12"/>
          <p:cNvSpPr>
            <a:spLocks noGrp="1"/>
          </p:cNvSpPr>
          <p:nvPr>
            <p:custDataLst>
              <p:tags r:id="rId144"/>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145"/>
            </p:custDataLst>
          </p:nvPr>
        </p:nvSpPr>
        <p:spPr bwMode="gray">
          <a:xfrm>
            <a:off x="1355725" y="52149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4193D1C-8264-429C-8BC3-6E934B735939}" type="datetime'''''''''''''''''''''''6''''''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146"/>
            </p:custDataLst>
          </p:nvPr>
        </p:nvSpPr>
        <p:spPr bwMode="gray">
          <a:xfrm>
            <a:off x="2738438" y="52276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397866-DB89-4771-BBCB-1AB265385775}" type="datetime'''''''''''''''''''6''''''2''''.''''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147"/>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48"/>
            </p:custDataLst>
          </p:nvPr>
        </p:nvSpPr>
        <p:spPr bwMode="gray">
          <a:xfrm>
            <a:off x="8269288" y="53276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2AF4CE3-DE9B-4B25-9EB1-21F3CB95B966}" type="datetime'''''''''''''''68''.''''''''''''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68.9</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49"/>
            </p:custDataLst>
          </p:nvPr>
        </p:nvSpPr>
        <p:spPr bwMode="gray">
          <a:xfrm>
            <a:off x="8269288" y="59674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4E1C3C3-E19E-49B6-9B20-59C53A8A7E78}" type="datetime'2''''''''''''''''2''''''.''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22.3</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150"/>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51"/>
            </p:custDataLst>
          </p:nvPr>
        </p:nvSpPr>
        <p:spPr bwMode="gray">
          <a:xfrm>
            <a:off x="8613775" y="48021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BA29E50-BAF1-4296-9B4B-A5DE688E2F42}" type="datetime'''''''''''''''''1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2" name="Text Placeholder 12"/>
          <p:cNvSpPr>
            <a:spLocks noGrp="1"/>
          </p:cNvSpPr>
          <p:nvPr>
            <p:custDataLst>
              <p:tags r:id="rId152"/>
            </p:custDataLst>
          </p:nvPr>
        </p:nvSpPr>
        <p:spPr bwMode="gray">
          <a:xfrm>
            <a:off x="7577138" y="59404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61CD1C2-A33D-4B8C-A56B-3D53E5CF7287}" type="datetime'''''''''''''''''2''''''''6''.''''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53"/>
            </p:custDataLst>
          </p:nvPr>
        </p:nvSpPr>
        <p:spPr bwMode="gray">
          <a:xfrm>
            <a:off x="8613775" y="53625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8C95CD1-66A6-43DB-B2FD-E9E0E0534D95}" type="datetime'''''6''''''''''''''''''''''8''''''''''''.''''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68.4</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54"/>
            </p:custDataLst>
          </p:nvPr>
        </p:nvSpPr>
        <p:spPr bwMode="gray">
          <a:xfrm>
            <a:off x="2738438" y="5894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A2FC15-07BC-46A3-A985-FA13F0C58367}" type="datetime'''32''''''''''.''''''''''''''''''''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55"/>
            </p:custDataLst>
          </p:nvPr>
        </p:nvSpPr>
        <p:spPr bwMode="gray">
          <a:xfrm>
            <a:off x="8613775" y="59832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F37D68-EDB2-4924-B473-9279AF1FBE86}" type="datetime'''''''''2''''''''''''0''''''.''''''''''''''''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20.1</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3" name="Text Placeholder 12"/>
          <p:cNvSpPr>
            <a:spLocks noGrp="1"/>
          </p:cNvSpPr>
          <p:nvPr>
            <p:custDataLst>
              <p:tags r:id="rId156"/>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7"/>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8"/>
            </p:custDataLst>
          </p:nvPr>
        </p:nvSpPr>
        <p:spPr bwMode="gray">
          <a:xfrm>
            <a:off x="8959850" y="482600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924B3B0-6086-4AB0-A2CA-5876E01FB4D1}" type="datetime'''''''''''''''''''''1''''''''''''''''''''''''5.''''''''''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9"/>
            </p:custDataLst>
          </p:nvPr>
        </p:nvSpPr>
        <p:spPr bwMode="gray">
          <a:xfrm>
            <a:off x="8959850" y="54006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AB88086-BE22-4531-97C1-0FAEF3F7665F}" type="datetime'''''''''''6''''''''''''''''''''''''''''7''''''''''''.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67.0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60"/>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61"/>
            </p:custDataLst>
          </p:nvPr>
        </p:nvSpPr>
        <p:spPr bwMode="auto">
          <a:xfrm>
            <a:off x="9310688" y="48260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162"/>
            </p:custDataLst>
          </p:nvPr>
        </p:nvSpPr>
        <p:spPr bwMode="gray">
          <a:xfrm>
            <a:off x="2046288"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FB966EB-037D-4D75-958D-3D081562DE4B}" type="datetime'''3''''''''3''''''''''''''.''''''''''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6" name="Text Placeholder 12"/>
          <p:cNvSpPr>
            <a:spLocks noGrp="1"/>
          </p:cNvSpPr>
          <p:nvPr>
            <p:custDataLst>
              <p:tags r:id="rId163"/>
            </p:custDataLst>
          </p:nvPr>
        </p:nvSpPr>
        <p:spPr bwMode="auto">
          <a:xfrm>
            <a:off x="9310688" y="54006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164"/>
            </p:custDataLst>
          </p:nvPr>
        </p:nvSpPr>
        <p:spPr bwMode="auto">
          <a:xfrm>
            <a:off x="9310688" y="59975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165"/>
            </p:custDataLst>
          </p:nvPr>
        </p:nvSpPr>
        <p:spPr bwMode="gray">
          <a:xfrm>
            <a:off x="663575" y="5208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0908EEC-E0CC-45C5-8855-80B31C946FC4}" type="datetime'''6''''''''''''''''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7" name="Text Placeholder 12"/>
          <p:cNvSpPr>
            <a:spLocks noGrp="1"/>
          </p:cNvSpPr>
          <p:nvPr>
            <p:custDataLst>
              <p:tags r:id="rId166"/>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67"/>
            </p:custDataLst>
          </p:nvPr>
        </p:nvSpPr>
        <p:spPr bwMode="gray">
          <a:xfrm>
            <a:off x="663575" y="58785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BCE59B2-E3C8-494E-ADF2-80F0BFB2A3A1}" type="datetime'35.''''''''''''''''''''''''''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0" name="Text Placeholder 12"/>
          <p:cNvSpPr>
            <a:spLocks noGrp="1"/>
          </p:cNvSpPr>
          <p:nvPr>
            <p:custDataLst>
              <p:tags r:id="rId168"/>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169"/>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p:cNvSpPr>
            <a:spLocks noGrp="1"/>
          </p:cNvSpPr>
          <p:nvPr>
            <p:custDataLst>
              <p:tags r:id="rId170"/>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171"/>
            </p:custDataLst>
          </p:nvPr>
        </p:nvSpPr>
        <p:spPr bwMode="gray">
          <a:xfrm>
            <a:off x="1009650" y="5880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701B29-7677-479E-A104-7C050FC898EA}" type="datetime'''''''''''''''''''''''''''''''3''4''''''.''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2" name="Text Placeholder 12"/>
          <p:cNvSpPr>
            <a:spLocks noGrp="1"/>
          </p:cNvSpPr>
          <p:nvPr>
            <p:custDataLst>
              <p:tags r:id="rId172"/>
            </p:custDataLst>
          </p:nvPr>
        </p:nvSpPr>
        <p:spPr bwMode="gray">
          <a:xfrm>
            <a:off x="3429000"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CF451E-AD8B-4892-BA9D-3F7DE89128DE}" type="datetime'''''''''''''''''''''''31''''''''''''''''''.''''''''''8'''''''">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31.8</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1" name="Text Placeholder 12"/>
          <p:cNvSpPr>
            <a:spLocks noGrp="1"/>
          </p:cNvSpPr>
          <p:nvPr>
            <p:custDataLst>
              <p:tags r:id="rId173"/>
            </p:custDataLst>
          </p:nvPr>
        </p:nvSpPr>
        <p:spPr bwMode="gray">
          <a:xfrm>
            <a:off x="3429000" y="5233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EAFA31E-AE5B-4B1A-9141-772E9439B905}" type="datetime'''''''''''6''3''''''''''''''''''.''''''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1" name="Text Placeholder 12"/>
          <p:cNvSpPr>
            <a:spLocks noGrp="1"/>
          </p:cNvSpPr>
          <p:nvPr>
            <p:custDataLst>
              <p:tags r:id="rId174"/>
            </p:custDataLst>
          </p:nvPr>
        </p:nvSpPr>
        <p:spPr bwMode="gray">
          <a:xfrm>
            <a:off x="7577138" y="5286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EE97DEE-89A8-4AFF-92C5-AD0994AA5510}" type="datetime'''''''''''''''''''''''''''''''''''''''6''''''''''7''''.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175"/>
            </p:custDataLst>
          </p:nvPr>
        </p:nvSpPr>
        <p:spPr bwMode="gray">
          <a:xfrm>
            <a:off x="5503863"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B8A2A3A-FD49-47BF-8FC4-70CDC4C9DC20}" type="datetime'''''2''''''''9''.''''''''''''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6" name="Text Placeholder 12"/>
          <p:cNvSpPr>
            <a:spLocks noGrp="1"/>
          </p:cNvSpPr>
          <p:nvPr>
            <p:custDataLst>
              <p:tags r:id="rId176"/>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177"/>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6" name="Text Placeholder 12"/>
          <p:cNvSpPr>
            <a:spLocks noGrp="1"/>
          </p:cNvSpPr>
          <p:nvPr>
            <p:custDataLst>
              <p:tags r:id="rId178"/>
            </p:custDataLst>
          </p:nvPr>
        </p:nvSpPr>
        <p:spPr bwMode="gray">
          <a:xfrm>
            <a:off x="1700213"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755BC4-5AE0-4A41-8C6E-7F906893BDE8}" type="datetime'''6''''''''''''''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79"/>
            </p:custDataLst>
          </p:nvPr>
        </p:nvSpPr>
        <p:spPr bwMode="gray">
          <a:xfrm>
            <a:off x="1700213"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7905C0-C285-455B-9EE6-C0FDD4EEAF44}" type="datetime'''''''''''''''''''3''''''''3''''''''''''''.''''''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2" name="Text Placeholder 12"/>
          <p:cNvSpPr>
            <a:spLocks noGrp="1"/>
          </p:cNvSpPr>
          <p:nvPr>
            <p:custDataLst>
              <p:tags r:id="rId180"/>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181"/>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1" name="テキスト プレースホルダ 9">
            <a:extLst>
              <a:ext uri="{FF2B5EF4-FFF2-40B4-BE49-F238E27FC236}">
                <a16:creationId xmlns:a16="http://schemas.microsoft.com/office/drawing/2014/main" id="{85A8FF80-0C81-4995-8CFC-5899589036F9}"/>
              </a:ext>
            </a:extLst>
          </p:cNvPr>
          <p:cNvSpPr>
            <a:spLocks noGrp="1"/>
          </p:cNvSpPr>
          <p:nvPr>
            <p:custDataLst>
              <p:tags r:id="rId182"/>
            </p:custDataLst>
          </p:nvPr>
        </p:nvSpPr>
        <p:spPr bwMode="gray">
          <a:xfrm>
            <a:off x="8959850" y="59975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31130DE-2122-4C32-829D-8001AD818C82}" type="datetime'''''1''''''''''''''''''''''''''''''''8''''''''.''''''''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18.0</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4" name="Text Placeholder 12"/>
          <p:cNvSpPr>
            <a:spLocks noGrp="1"/>
          </p:cNvSpPr>
          <p:nvPr>
            <p:custDataLst>
              <p:tags r:id="rId183"/>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184"/>
            </p:custDataLst>
          </p:nvPr>
        </p:nvSpPr>
        <p:spPr bwMode="gray">
          <a:xfrm>
            <a:off x="6540500" y="52705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001AE9-CDA9-47E9-95BF-63CF057884BD}" type="datetime'''''''''''6''''''''''''6''''''.''''''''''''''''''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185"/>
            </p:custDataLst>
          </p:nvPr>
        </p:nvSpPr>
        <p:spPr bwMode="gray">
          <a:xfrm>
            <a:off x="6194425"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3FE5828-6455-4E41-A7BB-6337C67E2EAC}" type="datetime'''''''''''''''2''''''''8''''''''.''''''''''''''''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1" name="Text Placeholder 12"/>
          <p:cNvSpPr>
            <a:spLocks noGrp="1"/>
          </p:cNvSpPr>
          <p:nvPr>
            <p:custDataLst>
              <p:tags r:id="rId186"/>
            </p:custDataLst>
          </p:nvPr>
        </p:nvSpPr>
        <p:spPr bwMode="gray">
          <a:xfrm>
            <a:off x="3082925"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1F116ED-55E4-4624-AED8-51D958F39B16}" type="datetime'''''3''''''2''''''''.''''''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7" name="Text Placeholder 12"/>
          <p:cNvSpPr>
            <a:spLocks noGrp="1"/>
          </p:cNvSpPr>
          <p:nvPr>
            <p:custDataLst>
              <p:tags r:id="rId187"/>
            </p:custDataLst>
          </p:nvPr>
        </p:nvSpPr>
        <p:spPr bwMode="gray">
          <a:xfrm>
            <a:off x="2046288" y="52212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3B23CD-045C-4103-A458-DD7C83715C29}" type="datetime'''6''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p:cNvSpPr>
            <a:spLocks noGrp="1"/>
          </p:cNvSpPr>
          <p:nvPr>
            <p:custDataLst>
              <p:tags r:id="rId188"/>
            </p:custDataLst>
          </p:nvPr>
        </p:nvSpPr>
        <p:spPr bwMode="gray">
          <a:xfrm>
            <a:off x="2392363" y="5222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64F6C4-94D3-4D52-9C80-147EE4B018FD}" type="datetime'6''''''''''''''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89"/>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6" name="Text Placeholder 12"/>
          <p:cNvSpPr>
            <a:spLocks noGrp="1"/>
          </p:cNvSpPr>
          <p:nvPr>
            <p:custDataLst>
              <p:tags r:id="rId190"/>
            </p:custDataLst>
          </p:nvPr>
        </p:nvSpPr>
        <p:spPr bwMode="gray">
          <a:xfrm>
            <a:off x="5157788"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50A428-750F-437E-999D-E533CB936019}" type="datetime'''''''''''''''''65''''.''''''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91"/>
            </p:custDataLst>
          </p:nvPr>
        </p:nvSpPr>
        <p:spPr bwMode="gray">
          <a:xfrm>
            <a:off x="2392363" y="5891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322E4A-4581-47E2-B34D-0CB2661764A5}" type="datetime'''33''''''''''''''''''''.''''''''''''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0" name="Text Placeholder 12"/>
          <p:cNvSpPr>
            <a:spLocks noGrp="1"/>
          </p:cNvSpPr>
          <p:nvPr>
            <p:custDataLst>
              <p:tags r:id="rId192"/>
            </p:custDataLst>
          </p:nvPr>
        </p:nvSpPr>
        <p:spPr bwMode="gray">
          <a:xfrm>
            <a:off x="3082925" y="5230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CA05957-ACA6-40AC-B2B4-B4CC9EEAF12D}" type="datetime'''''6''''''''''''''''''''''''''2''''''''''.''''''''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2" name="Text Placeholder 12"/>
          <p:cNvSpPr>
            <a:spLocks noGrp="1"/>
          </p:cNvSpPr>
          <p:nvPr>
            <p:custDataLst>
              <p:tags r:id="rId193"/>
            </p:custDataLst>
          </p:nvPr>
        </p:nvSpPr>
        <p:spPr bwMode="gray">
          <a:xfrm>
            <a:off x="3775075"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9A56A1F-E0DF-4C56-8B2A-FE1DEEEF5133}" type="datetime'''6''3''''''''''''''''''.''''''''''''''''''''''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94"/>
            </p:custDataLst>
          </p:nvPr>
        </p:nvSpPr>
        <p:spPr bwMode="gray">
          <a:xfrm>
            <a:off x="5848350"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C00DE4-B916-4FCE-A537-7B118F40D484}" type="datetime'2''8''''''''''''''''''''''''''''.''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3" name="Text Placeholder 12"/>
          <p:cNvSpPr>
            <a:spLocks noGrp="1"/>
          </p:cNvSpPr>
          <p:nvPr>
            <p:custDataLst>
              <p:tags r:id="rId195"/>
            </p:custDataLst>
          </p:nvPr>
        </p:nvSpPr>
        <p:spPr bwMode="gray">
          <a:xfrm>
            <a:off x="3775075"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F2E46B-4853-4BB7-8BED-E36E5C8BDE59}" type="datetime'''''''''''3''''''''''''''''''''''1''''.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3" name="Text Placeholder 12"/>
          <p:cNvSpPr>
            <a:spLocks noGrp="1"/>
          </p:cNvSpPr>
          <p:nvPr>
            <p:custDataLst>
              <p:tags r:id="rId196"/>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3" name="Text Placeholder 12"/>
          <p:cNvSpPr>
            <a:spLocks noGrp="1"/>
          </p:cNvSpPr>
          <p:nvPr>
            <p:custDataLst>
              <p:tags r:id="rId197"/>
            </p:custDataLst>
          </p:nvPr>
        </p:nvSpPr>
        <p:spPr bwMode="gray">
          <a:xfrm>
            <a:off x="4121150" y="5240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0CB7F9C-EC29-4313-89B4-20CF93522A4A}" type="datetime'''''6''''''''4.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4" name="Text Placeholder 12"/>
          <p:cNvSpPr>
            <a:spLocks noGrp="1"/>
          </p:cNvSpPr>
          <p:nvPr>
            <p:custDataLst>
              <p:tags r:id="rId198"/>
            </p:custDataLst>
          </p:nvPr>
        </p:nvSpPr>
        <p:spPr bwMode="gray">
          <a:xfrm>
            <a:off x="4121150" y="5907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35EABA-73E9-4878-A017-FB44610BA745}" type="datetime'''3''''''''''''''''''''1''''''.''''''''''''''''''''''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4" name="Text Placeholder 12"/>
          <p:cNvSpPr>
            <a:spLocks noGrp="1"/>
          </p:cNvSpPr>
          <p:nvPr>
            <p:custDataLst>
              <p:tags r:id="rId199"/>
            </p:custDataLst>
          </p:nvPr>
        </p:nvSpPr>
        <p:spPr bwMode="gray">
          <a:xfrm>
            <a:off x="4465638" y="5243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1DB7295-6451-4CE2-AEED-5626E2560FB5}" type="datetime'''''''''6''''''''4''''''''.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200"/>
            </p:custDataLst>
          </p:nvPr>
        </p:nvSpPr>
        <p:spPr bwMode="gray">
          <a:xfrm>
            <a:off x="4465638" y="5910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41A6E26-9AAD-42F7-BE5D-CF1B1F925B35}" type="datetime'''''''''''''''''''''''''''''''''3''0''''''''.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0" name="Text Placeholder 12"/>
          <p:cNvSpPr>
            <a:spLocks noGrp="1"/>
          </p:cNvSpPr>
          <p:nvPr>
            <p:custDataLst>
              <p:tags r:id="rId201"/>
            </p:custDataLst>
          </p:nvPr>
        </p:nvSpPr>
        <p:spPr bwMode="gray">
          <a:xfrm>
            <a:off x="7231063" y="5281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9770EBC-72A6-4524-A61C-4B629C7ED93D}" type="datetime'''''''''''6''6''''''''''''''''''''.''''''''''''''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5" name="Text Placeholder 12"/>
          <p:cNvSpPr>
            <a:spLocks noGrp="1"/>
          </p:cNvSpPr>
          <p:nvPr>
            <p:custDataLst>
              <p:tags r:id="rId202"/>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5" name="Text Placeholder 12"/>
          <p:cNvSpPr>
            <a:spLocks noGrp="1"/>
          </p:cNvSpPr>
          <p:nvPr>
            <p:custDataLst>
              <p:tags r:id="rId203"/>
            </p:custDataLst>
          </p:nvPr>
        </p:nvSpPr>
        <p:spPr bwMode="gray">
          <a:xfrm>
            <a:off x="4811713" y="5248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E1BBB0-DC55-4A20-AEB4-764AF3037573}" type="datetime'''6''''''''''''''''''''''4''''.''''''''''''''''''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204"/>
            </p:custDataLst>
          </p:nvPr>
        </p:nvSpPr>
        <p:spPr bwMode="gray">
          <a:xfrm>
            <a:off x="5848350" y="5260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F346A17-4698-4E9B-B3A8-FD9F44AC7128}" type="datetime'''''''65.''''''''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6" name="Text Placeholder 12"/>
          <p:cNvSpPr>
            <a:spLocks noGrp="1"/>
          </p:cNvSpPr>
          <p:nvPr>
            <p:custDataLst>
              <p:tags r:id="rId205"/>
            </p:custDataLst>
          </p:nvPr>
        </p:nvSpPr>
        <p:spPr bwMode="gray">
          <a:xfrm>
            <a:off x="4811713"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B34E8F-1045-45D5-B8C2-3E648189E671}" type="datetime'''''3''''''''''0''''''''''''''''''''''.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7" name="Text Placeholder 12"/>
          <p:cNvSpPr>
            <a:spLocks noGrp="1"/>
          </p:cNvSpPr>
          <p:nvPr>
            <p:custDataLst>
              <p:tags r:id="rId206"/>
            </p:custDataLst>
          </p:nvPr>
        </p:nvSpPr>
        <p:spPr bwMode="gray">
          <a:xfrm>
            <a:off x="5157788"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E9E6CE-38C3-469E-BF11-C118C04022B1}" type="datetime'''''''''''''2''9''''''''''''''.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8" name="Text Placeholder 12"/>
          <p:cNvSpPr>
            <a:spLocks noGrp="1"/>
          </p:cNvSpPr>
          <p:nvPr>
            <p:custDataLst>
              <p:tags r:id="rId207"/>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7" name="Text Placeholder 12"/>
          <p:cNvSpPr>
            <a:spLocks noGrp="1"/>
          </p:cNvSpPr>
          <p:nvPr>
            <p:custDataLst>
              <p:tags r:id="rId208"/>
            </p:custDataLst>
          </p:nvPr>
        </p:nvSpPr>
        <p:spPr bwMode="gray">
          <a:xfrm>
            <a:off x="5503863"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B6E83D-B1B7-40B1-9895-45B1C034086F}" type="datetime'6''''''''''''''''''''''''''''''''5''''''''''''.''''''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209"/>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9" name="Text Placeholder 12"/>
          <p:cNvSpPr>
            <a:spLocks noGrp="1"/>
          </p:cNvSpPr>
          <p:nvPr>
            <p:custDataLst>
              <p:tags r:id="rId210"/>
            </p:custDataLst>
          </p:nvPr>
        </p:nvSpPr>
        <p:spPr bwMode="gray">
          <a:xfrm>
            <a:off x="6194425" y="5265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DD8EC3-EFCB-4EE9-9CC2-334AD55C6A92}" type="datetime'''6''''''6''''''.''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211"/>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212"/>
            </p:custDataLst>
          </p:nvPr>
        </p:nvSpPr>
        <p:spPr bwMode="gray">
          <a:xfrm>
            <a:off x="6540500" y="59309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C269A10-E252-4E1E-8DCD-1ABDDA8632B7}" type="datetime'''''''''''''''''''''''''''''''2''''''''7''''''''''.''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27.6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5" name="Text Placeholder 12"/>
          <p:cNvSpPr>
            <a:spLocks noGrp="1"/>
          </p:cNvSpPr>
          <p:nvPr>
            <p:custDataLst>
              <p:tags r:id="rId213"/>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214"/>
            </p:custDataLst>
          </p:nvPr>
        </p:nvSpPr>
        <p:spPr bwMode="gray">
          <a:xfrm>
            <a:off x="6886575" y="52752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4BC8DB4-6D39-4075-9CCC-534C89AA1C8B}" type="datetime'''''''6''''''6''.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66.7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215"/>
            </p:custDataLst>
          </p:nvPr>
        </p:nvSpPr>
        <p:spPr bwMode="gray">
          <a:xfrm>
            <a:off x="6886575" y="59340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33C8EB1-DD8C-4B09-A8EE-F0C287B2A397}" type="datetime'''''''''''''''''''''''''2''''7''''''.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27.1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5" name="Text Placeholder 12"/>
          <p:cNvSpPr>
            <a:spLocks noGrp="1"/>
          </p:cNvSpPr>
          <p:nvPr>
            <p:custDataLst>
              <p:tags r:id="rId216"/>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217"/>
            </p:custDataLst>
          </p:nvPr>
        </p:nvSpPr>
        <p:spPr bwMode="gray">
          <a:xfrm>
            <a:off x="7231063" y="5937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9B0579-C411-4354-A339-1CEC4F930AFA}" type="datetime'''''''2''''''''''''''6''''''''''''''''''''.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1" name="Text Placeholder 12"/>
          <p:cNvSpPr>
            <a:spLocks noGrp="1"/>
          </p:cNvSpPr>
          <p:nvPr>
            <p:custDataLst>
              <p:tags r:id="rId218"/>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219"/>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220"/>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6" name="Text Placeholder 12"/>
          <p:cNvSpPr>
            <a:spLocks noGrp="1"/>
          </p:cNvSpPr>
          <p:nvPr>
            <p:custDataLst>
              <p:tags r:id="rId221"/>
            </p:custDataLst>
          </p:nvPr>
        </p:nvSpPr>
        <p:spPr bwMode="gray">
          <a:xfrm>
            <a:off x="135572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02A4D7-8483-43C1-8E9B-22366FB10E28}" type="datetime'''''''''''''''''''3''''''''''''''''4''.''''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4" name="Text Placeholder 12"/>
          <p:cNvSpPr>
            <a:spLocks noGrp="1"/>
          </p:cNvSpPr>
          <p:nvPr>
            <p:custDataLst>
              <p:tags r:id="rId222"/>
            </p:custDataLst>
          </p:nvPr>
        </p:nvSpPr>
        <p:spPr bwMode="gray">
          <a:xfrm>
            <a:off x="1009650" y="5210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ACF78F3-4299-47FE-A4E2-90152405A504}" type="datetime'''''''''''''''''''''''''''''''60.''''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2" name="Text Placeholder 12"/>
          <p:cNvSpPr>
            <a:spLocks noGrp="1"/>
          </p:cNvSpPr>
          <p:nvPr>
            <p:custDataLst>
              <p:tags r:id="rId223"/>
            </p:custDataLst>
          </p:nvPr>
        </p:nvSpPr>
        <p:spPr bwMode="gray">
          <a:xfrm>
            <a:off x="7923213" y="52895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3CE3A1-5BAC-407C-B02F-8077324AC4A5}" type="datetime'''''''''''6''''''''''''7''''.''''''''''''''''''''''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155305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医学会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主要な医学会を以下に示す。</a:t>
            </a:r>
          </a:p>
        </p:txBody>
      </p:sp>
      <p:grpSp>
        <p:nvGrpSpPr>
          <p:cNvPr id="27" name="グループ化 7"/>
          <p:cNvGrpSpPr/>
          <p:nvPr/>
        </p:nvGrpSpPr>
        <p:grpSpPr>
          <a:xfrm>
            <a:off x="214560" y="1484784"/>
            <a:ext cx="9505502" cy="288032"/>
            <a:chOff x="4803500" y="2113846"/>
            <a:chExt cx="3849129" cy="288032"/>
          </a:xfrm>
        </p:grpSpPr>
        <p:cxnSp>
          <p:nvCxnSpPr>
            <p:cNvPr id="28" name="直線コネクタ 27"/>
            <p:cNvCxnSpPr/>
            <p:nvPr/>
          </p:nvCxnSpPr>
          <p:spPr>
            <a:xfrm>
              <a:off x="4808984" y="2401838"/>
              <a:ext cx="38436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4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インドにおける主要な医学会</a:t>
              </a:r>
            </a:p>
          </p:txBody>
        </p:sp>
      </p:grpSp>
      <p:sp>
        <p:nvSpPr>
          <p:cNvPr id="25" name="角丸四角形 24"/>
          <p:cNvSpPr/>
          <p:nvPr/>
        </p:nvSpPr>
        <p:spPr>
          <a:xfrm>
            <a:off x="200472" y="1895869"/>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Licentiates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Practitioners Association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Hoshiarpur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MEDICOS SOCIETY, HOSHIARPUR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Straubismological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Aligarh</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 Charitable Trust, Hyderabad</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American Holistic Health Association (U.S.A.), BANGALORE</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Ashwini</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kumar</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Medical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Releif</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Assocation</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of Indian Pharmaceutical Manufacturers,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for Trauma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Bijapur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Colon and Rectal Surgeons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Genito</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-Urinary Surgeons of India,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Consultants,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Women in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Microbiologists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Rishikesh</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Otolaryngologists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Otolarynogolist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Physicians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Physiologist and Pharmacologists of India, New Delhi</a:t>
            </a: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角丸四角形 30"/>
          <p:cNvSpPr/>
          <p:nvPr/>
        </p:nvSpPr>
        <p:spPr>
          <a:xfrm>
            <a:off x="5005752" y="1895868"/>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Surgeons of Delhi, New Delhi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VOLUNTARY BLOOD DONORS,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Bengal Tuberculosis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Medical Union,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Obstetric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Gynaecological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Ophthalmologists' Association,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Calcutta Medical Club,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Cardiological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Child In Need Institute (CINI),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Christian Medical Association of India, Nagpur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Plastic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Lucknow</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Surgeons if India, Chennai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Thoracic &amp; Cardiovascular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Rothak</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Bombay Orthopedic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Cancer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association, Jabalpur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Vitreoretinal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2983183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815391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8" imgW="360" imgH="360" progId="TCLayout.ActiveDocument.1">
                  <p:embed/>
                </p:oleObj>
              </mc:Choice>
              <mc:Fallback>
                <p:oleObj name="think-cell Slide" r:id="rId58" imgW="360" imgH="360" progId="TCLayout.ActiveDocument.1">
                  <p:embed/>
                  <p:pic>
                    <p:nvPicPr>
                      <p:cNvPr id="11" name="Object 10" hidden="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インド／医療関連／医療サービス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151796"/>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382042"/>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205585"/>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年に一時的に縮小したが、その後増加に転じ、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年にふたたび縮小している。</a:t>
            </a:r>
          </a:p>
        </p:txBody>
      </p:sp>
      <p:graphicFrame>
        <p:nvGraphicFramePr>
          <p:cNvPr id="4" name="Chart 92">
            <a:extLst>
              <a:ext uri="{FF2B5EF4-FFF2-40B4-BE49-F238E27FC236}">
                <a16:creationId xmlns:a16="http://schemas.microsoft.com/office/drawing/2014/main" id="{D21886C8-1DAD-D77B-E21C-FFE1606E5A70}"/>
              </a:ext>
            </a:extLst>
          </p:cNvPr>
          <p:cNvGraphicFramePr/>
          <p:nvPr>
            <p:custDataLst>
              <p:tags r:id="rId3"/>
            </p:custDataLst>
            <p:extLst>
              <p:ext uri="{D42A27DB-BD31-4B8C-83A1-F6EECF244321}">
                <p14:modId xmlns:p14="http://schemas.microsoft.com/office/powerpoint/2010/main" val="113280953"/>
              </p:ext>
            </p:extLst>
          </p:nvPr>
        </p:nvGraphicFramePr>
        <p:xfrm>
          <a:off x="1071563" y="2457450"/>
          <a:ext cx="7851775" cy="3378200"/>
        </p:xfrm>
        <a:graphic>
          <a:graphicData uri="http://schemas.openxmlformats.org/drawingml/2006/chart">
            <c:chart xmlns:c="http://schemas.openxmlformats.org/drawingml/2006/chart" xmlns:r="http://schemas.openxmlformats.org/officeDocument/2006/relationships" r:id="rId60"/>
          </a:graphicData>
        </a:graphic>
      </p:graphicFrame>
      <p:sp>
        <p:nvSpPr>
          <p:cNvPr id="8" name="テキスト プレースホルダ 9">
            <a:extLst>
              <a:ext uri="{FF2B5EF4-FFF2-40B4-BE49-F238E27FC236}">
                <a16:creationId xmlns:a16="http://schemas.microsoft.com/office/drawing/2014/main" id="{186BB058-1AFD-1DE1-2A5C-29A561D84833}"/>
              </a:ext>
            </a:extLst>
          </p:cNvPr>
          <p:cNvSpPr>
            <a:spLocks noGrp="1"/>
          </p:cNvSpPr>
          <p:nvPr>
            <p:custDataLst>
              <p:tags r:id="rId4"/>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13F3776-4705-4FC2-A8CB-F5E16AD1F136}" type="datetime'9''''0''''0'''''''''''''''''''''''''''''''''">
              <a:rPr lang="ja-JP" altLang="en-US" sz="1000" smtClean="0"/>
              <a:pPr/>
              <a:t>900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D7791029-3F89-766B-741C-C9D5A5D4DCA5}"/>
              </a:ext>
            </a:extLst>
          </p:cNvPr>
          <p:cNvSpPr>
            <a:spLocks noGrp="1"/>
          </p:cNvSpPr>
          <p:nvPr>
            <p:custDataLst>
              <p:tags r:id="rId5"/>
            </p:custDataLst>
          </p:nvPr>
        </p:nvSpPr>
        <p:spPr bwMode="gray">
          <a:xfrm>
            <a:off x="815975" y="5319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A82C16F-42AC-44D1-9C4B-F49D4C9EA7D3}" type="datetime'''''''''''''''''''''''''''10''''''''''''''''''''0'''''''''''">
              <a:rPr lang="ja-JP" altLang="en-US" sz="1000" smtClean="0"/>
              <a:pPr/>
              <a:t>100</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8B68438B-A3E7-E33B-EBFD-8A740ACAA5A6}"/>
              </a:ext>
            </a:extLst>
          </p:cNvPr>
          <p:cNvSpPr>
            <a:spLocks noGrp="1"/>
          </p:cNvSpPr>
          <p:nvPr>
            <p:custDataLst>
              <p:tags r:id="rId6"/>
            </p:custDataLst>
          </p:nvPr>
        </p:nvSpPr>
        <p:spPr bwMode="gray">
          <a:xfrm>
            <a:off x="815975" y="4248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90CC91A-21BD-430D-AC94-0F777DA9FC11}" type="datetime'''''4''''0''''''''''''''''''''''''''''0'''">
              <a:rPr lang="ja-JP" altLang="en-US" sz="1000" smtClean="0"/>
              <a:pPr/>
              <a:t>400</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CF7F6E1B-A01F-8899-1C7A-82F5C5F57AC5}"/>
              </a:ext>
            </a:extLst>
          </p:cNvPr>
          <p:cNvSpPr>
            <a:spLocks noGrp="1"/>
          </p:cNvSpPr>
          <p:nvPr>
            <p:custDataLst>
              <p:tags r:id="rId7"/>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2B4091E-62C6-4891-A901-AC902D3734D0}" type="datetime'0'''''">
              <a:rPr lang="ja-JP" altLang="en-US" sz="1000" smtClean="0"/>
              <a:pPr/>
              <a:t>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C55F87FF-BA9F-7DF4-EBC3-CFB650FBD662}"/>
              </a:ext>
            </a:extLst>
          </p:cNvPr>
          <p:cNvSpPr>
            <a:spLocks noGrp="1"/>
          </p:cNvSpPr>
          <p:nvPr>
            <p:custDataLst>
              <p:tags r:id="rId8"/>
            </p:custDataLst>
          </p:nvPr>
        </p:nvSpPr>
        <p:spPr bwMode="gray">
          <a:xfrm>
            <a:off x="815975" y="4962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533685B-9201-4C3B-B494-3D696168D28E}" type="datetime'''2''''''''''''''''''''''00'''''''''''''''''">
              <a:rPr lang="ja-JP" altLang="en-US" sz="1000" smtClean="0"/>
              <a:pPr/>
              <a:t>200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D2CA7048-65D8-7F7A-C376-D1223214ED77}"/>
              </a:ext>
            </a:extLst>
          </p:cNvPr>
          <p:cNvSpPr>
            <a:spLocks noGrp="1"/>
          </p:cNvSpPr>
          <p:nvPr>
            <p:custDataLst>
              <p:tags r:id="rId9"/>
            </p:custDataLst>
          </p:nvPr>
        </p:nvSpPr>
        <p:spPr bwMode="gray">
          <a:xfrm>
            <a:off x="815975" y="4605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24AEB00-9F3E-4285-B3EA-B62D2BA2D4CB}" type="datetime'''''''''''''''''3''''''''''''''''''''''0''''''''''''0'''">
              <a:rPr lang="ja-JP" altLang="en-US" sz="1000" smtClean="0"/>
              <a:pPr/>
              <a:t>300</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E5FF9B5D-82B6-38B8-CC30-8CE5E2A818C9}"/>
              </a:ext>
            </a:extLst>
          </p:cNvPr>
          <p:cNvSpPr>
            <a:spLocks noGrp="1"/>
          </p:cNvSpPr>
          <p:nvPr>
            <p:custDataLst>
              <p:tags r:id="rId10"/>
            </p:custDataLst>
          </p:nvPr>
        </p:nvSpPr>
        <p:spPr bwMode="gray">
          <a:xfrm>
            <a:off x="815975" y="3892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3DFD569-4913-4B1D-91EC-9A7FF3E1B078}" type="datetime'5''''0''0'''''''''''''''''''''''''''''''">
              <a:rPr lang="ja-JP" altLang="en-US" sz="1000" smtClean="0"/>
              <a:pPr/>
              <a:t>500</a:t>
            </a:fld>
            <a:endParaRPr lang="ja-JP" altLang="en-US" sz="800" dirty="0">
              <a:sym typeface="+mn-lt"/>
            </a:endParaRPr>
          </a:p>
        </p:txBody>
      </p:sp>
      <p:sp>
        <p:nvSpPr>
          <p:cNvPr id="20" name="テキスト プレースホルダ 9">
            <a:extLst>
              <a:ext uri="{FF2B5EF4-FFF2-40B4-BE49-F238E27FC236}">
                <a16:creationId xmlns:a16="http://schemas.microsoft.com/office/drawing/2014/main" id="{735C23CA-6A2C-4706-5A7C-72D4CAAD7D0B}"/>
              </a:ext>
            </a:extLst>
          </p:cNvPr>
          <p:cNvSpPr>
            <a:spLocks noGrp="1"/>
          </p:cNvSpPr>
          <p:nvPr>
            <p:custDataLst>
              <p:tags r:id="rId11"/>
            </p:custDataLst>
          </p:nvPr>
        </p:nvSpPr>
        <p:spPr bwMode="gray">
          <a:xfrm>
            <a:off x="815975" y="3535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7919B85-7699-4974-854A-B152BE7E6F0B}" type="datetime'''''6''0''''''''''''''''''0'''''''''''''''''''''''''''''''''">
              <a:rPr lang="ja-JP" altLang="en-US" sz="1000" smtClean="0"/>
              <a:pPr/>
              <a:t>600</a:t>
            </a:fld>
            <a:endParaRPr lang="ja-JP" altLang="en-US" sz="800" dirty="0">
              <a:sym typeface="+mn-lt"/>
            </a:endParaRPr>
          </a:p>
        </p:txBody>
      </p:sp>
      <p:sp>
        <p:nvSpPr>
          <p:cNvPr id="21" name="テキスト プレースホルダ 9">
            <a:extLst>
              <a:ext uri="{FF2B5EF4-FFF2-40B4-BE49-F238E27FC236}">
                <a16:creationId xmlns:a16="http://schemas.microsoft.com/office/drawing/2014/main" id="{7BB55679-1CC4-815D-9906-8A0CC193AB91}"/>
              </a:ext>
            </a:extLst>
          </p:cNvPr>
          <p:cNvSpPr>
            <a:spLocks noGrp="1"/>
          </p:cNvSpPr>
          <p:nvPr>
            <p:custDataLst>
              <p:tags r:id="rId12"/>
            </p:custDataLst>
          </p:nvPr>
        </p:nvSpPr>
        <p:spPr bwMode="gray">
          <a:xfrm>
            <a:off x="815975"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E350997-0BA2-4D61-9AF2-2B457216E2B8}" type="datetime'''''''''''''7''''0''''''''''0'''''''''''''''''''''''">
              <a:rPr lang="ja-JP" altLang="en-US" sz="1000" smtClean="0"/>
              <a:pPr/>
              <a:t>700</a:t>
            </a:fld>
            <a:endParaRPr lang="ja-JP" altLang="en-US" sz="800" dirty="0">
              <a:sym typeface="+mn-lt"/>
            </a:endParaRPr>
          </a:p>
        </p:txBody>
      </p:sp>
      <p:sp>
        <p:nvSpPr>
          <p:cNvPr id="22" name="テキスト プレースホルダ 9">
            <a:extLst>
              <a:ext uri="{FF2B5EF4-FFF2-40B4-BE49-F238E27FC236}">
                <a16:creationId xmlns:a16="http://schemas.microsoft.com/office/drawing/2014/main" id="{50EFAEB0-AA44-39DF-0915-C3BE0A099473}"/>
              </a:ext>
            </a:extLst>
          </p:cNvPr>
          <p:cNvSpPr>
            <a:spLocks noGrp="1"/>
          </p:cNvSpPr>
          <p:nvPr>
            <p:custDataLst>
              <p:tags r:id="rId13"/>
            </p:custDataLst>
          </p:nvPr>
        </p:nvSpPr>
        <p:spPr bwMode="gray">
          <a:xfrm>
            <a:off x="815975" y="282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DA85EA6-9F2E-43F8-8685-1098DAFCE49F}" type="datetime'8''''''''''''''0''''''''''''''0'''''''''''''''''''''">
              <a:rPr lang="ja-JP" altLang="en-US" sz="1000" smtClean="0"/>
              <a:pPr/>
              <a:t>800</a:t>
            </a:fld>
            <a:endParaRPr lang="ja-JP" altLang="en-US" sz="800" dirty="0">
              <a:sym typeface="+mn-lt"/>
            </a:endParaRPr>
          </a:p>
        </p:txBody>
      </p:sp>
      <p:sp>
        <p:nvSpPr>
          <p:cNvPr id="23" name="テキスト プレースホルダ 9">
            <a:extLst>
              <a:ext uri="{FF2B5EF4-FFF2-40B4-BE49-F238E27FC236}">
                <a16:creationId xmlns:a16="http://schemas.microsoft.com/office/drawing/2014/main" id="{F89052B6-A8D6-8B7A-9F77-ED96D68D2B9F}"/>
              </a:ext>
            </a:extLst>
          </p:cNvPr>
          <p:cNvSpPr>
            <a:spLocks noGrp="1"/>
          </p:cNvSpPr>
          <p:nvPr>
            <p:custDataLst>
              <p:tags r:id="rId14"/>
            </p:custDataLst>
          </p:nvPr>
        </p:nvSpPr>
        <p:spPr bwMode="auto">
          <a:xfrm>
            <a:off x="273105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B8EB52CB-6961-62E1-A6BB-28993000EEDA}"/>
              </a:ext>
            </a:extLst>
          </p:cNvPr>
          <p:cNvSpPr>
            <a:spLocks noGrp="1"/>
          </p:cNvSpPr>
          <p:nvPr>
            <p:custDataLst>
              <p:tags r:id="rId15"/>
            </p:custDataLst>
          </p:nvPr>
        </p:nvSpPr>
        <p:spPr bwMode="auto">
          <a:xfrm>
            <a:off x="419818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09FE9129-7241-CCA3-19AD-9BEADC5AAE6F}"/>
              </a:ext>
            </a:extLst>
          </p:cNvPr>
          <p:cNvSpPr>
            <a:spLocks noGrp="1"/>
          </p:cNvSpPr>
          <p:nvPr>
            <p:custDataLst>
              <p:tags r:id="rId16"/>
            </p:custDataLst>
          </p:nvPr>
        </p:nvSpPr>
        <p:spPr bwMode="auto">
          <a:xfrm>
            <a:off x="45478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1104F4B8-2E23-471F-8939-D8C253CE302B}"/>
              </a:ext>
            </a:extLst>
          </p:cNvPr>
          <p:cNvSpPr>
            <a:spLocks noGrp="1"/>
          </p:cNvSpPr>
          <p:nvPr>
            <p:custDataLst>
              <p:tags r:id="rId17"/>
            </p:custDataLst>
          </p:nvPr>
        </p:nvSpPr>
        <p:spPr bwMode="auto">
          <a:xfrm>
            <a:off x="491027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6E8F17DE-5B9A-7C09-AFF7-F1CA0A97B5AD}"/>
              </a:ext>
            </a:extLst>
          </p:cNvPr>
          <p:cNvSpPr>
            <a:spLocks noGrp="1"/>
          </p:cNvSpPr>
          <p:nvPr>
            <p:custDataLst>
              <p:tags r:id="rId18"/>
            </p:custDataLst>
          </p:nvPr>
        </p:nvSpPr>
        <p:spPr bwMode="auto">
          <a:xfrm>
            <a:off x="528706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88C5D9AE-F023-D335-4543-F01CC65A6FDF}"/>
              </a:ext>
            </a:extLst>
          </p:cNvPr>
          <p:cNvSpPr>
            <a:spLocks noGrp="1"/>
          </p:cNvSpPr>
          <p:nvPr>
            <p:custDataLst>
              <p:tags r:id="rId19"/>
            </p:custDataLst>
          </p:nvPr>
        </p:nvSpPr>
        <p:spPr bwMode="gray">
          <a:xfrm>
            <a:off x="7065962" y="2549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850</a:t>
            </a:r>
            <a:endParaRPr lang="ja-JP" altLang="en-US" sz="800" dirty="0">
              <a:sym typeface="+mn-lt"/>
            </a:endParaRPr>
          </a:p>
        </p:txBody>
      </p:sp>
      <p:sp>
        <p:nvSpPr>
          <p:cNvPr id="45" name="テキスト プレースホルダ 9">
            <a:extLst>
              <a:ext uri="{FF2B5EF4-FFF2-40B4-BE49-F238E27FC236}">
                <a16:creationId xmlns:a16="http://schemas.microsoft.com/office/drawing/2014/main" id="{64E78764-2E25-34B4-7632-2944B6A564DD}"/>
              </a:ext>
            </a:extLst>
          </p:cNvPr>
          <p:cNvSpPr>
            <a:spLocks noGrp="1"/>
          </p:cNvSpPr>
          <p:nvPr>
            <p:custDataLst>
              <p:tags r:id="rId20"/>
            </p:custDataLst>
          </p:nvPr>
        </p:nvSpPr>
        <p:spPr bwMode="gray">
          <a:xfrm>
            <a:off x="6715125" y="271713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805</a:t>
            </a:r>
            <a:endParaRPr lang="ja-JP" altLang="en-US" sz="800" dirty="0">
              <a:sym typeface="+mn-lt"/>
            </a:endParaRPr>
          </a:p>
        </p:txBody>
      </p:sp>
      <p:sp>
        <p:nvSpPr>
          <p:cNvPr id="47" name="テキスト プレースホルダ 9">
            <a:extLst>
              <a:ext uri="{FF2B5EF4-FFF2-40B4-BE49-F238E27FC236}">
                <a16:creationId xmlns:a16="http://schemas.microsoft.com/office/drawing/2014/main" id="{D229C722-183C-E017-53CD-BCCD5E836FE3}"/>
              </a:ext>
            </a:extLst>
          </p:cNvPr>
          <p:cNvSpPr>
            <a:spLocks noGrp="1"/>
          </p:cNvSpPr>
          <p:nvPr>
            <p:custDataLst>
              <p:tags r:id="rId21"/>
            </p:custDataLst>
          </p:nvPr>
        </p:nvSpPr>
        <p:spPr bwMode="gray">
          <a:xfrm>
            <a:off x="1223963" y="4443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315</a:t>
            </a:r>
            <a:endParaRPr lang="ja-JP" altLang="en-US" sz="800" dirty="0">
              <a:sym typeface="+mn-lt"/>
            </a:endParaRPr>
          </a:p>
        </p:txBody>
      </p:sp>
      <p:sp>
        <p:nvSpPr>
          <p:cNvPr id="49" name="テキスト プレースホルダ 9">
            <a:extLst>
              <a:ext uri="{FF2B5EF4-FFF2-40B4-BE49-F238E27FC236}">
                <a16:creationId xmlns:a16="http://schemas.microsoft.com/office/drawing/2014/main" id="{267E676E-7A03-E333-3CCB-1AABF79A8BA7}"/>
              </a:ext>
            </a:extLst>
          </p:cNvPr>
          <p:cNvSpPr>
            <a:spLocks noGrp="1"/>
          </p:cNvSpPr>
          <p:nvPr>
            <p:custDataLst>
              <p:tags r:id="rId22"/>
            </p:custDataLst>
          </p:nvPr>
        </p:nvSpPr>
        <p:spPr bwMode="auto">
          <a:xfrm>
            <a:off x="78415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DE203E-8D4A-4C68-B32E-F1D5B17D3775}" type="datetime'''''''1''''''''''''''''8'''''''''''''''''''''''''''''''">
              <a:rPr kumimoji="0" lang="ja-JP" altLang="en-US" sz="1000" smtClean="0"/>
              <a:pPr/>
              <a:t>18</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8274B24F-3ED5-07B5-3CEE-5664E635212A}"/>
              </a:ext>
            </a:extLst>
          </p:cNvPr>
          <p:cNvSpPr>
            <a:spLocks noGrp="1"/>
          </p:cNvSpPr>
          <p:nvPr>
            <p:custDataLst>
              <p:tags r:id="rId23"/>
            </p:custDataLst>
          </p:nvPr>
        </p:nvSpPr>
        <p:spPr bwMode="auto">
          <a:xfrm>
            <a:off x="564467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15AC6442-5BB6-7224-4489-D486B46CFD3F}"/>
              </a:ext>
            </a:extLst>
          </p:cNvPr>
          <p:cNvSpPr>
            <a:spLocks noGrp="1"/>
          </p:cNvSpPr>
          <p:nvPr>
            <p:custDataLst>
              <p:tags r:id="rId24"/>
            </p:custDataLst>
          </p:nvPr>
        </p:nvSpPr>
        <p:spPr bwMode="auto">
          <a:xfrm>
            <a:off x="602473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7D9901E1-2896-4388-3C4C-7BA1FF598A33}"/>
              </a:ext>
            </a:extLst>
          </p:cNvPr>
          <p:cNvSpPr>
            <a:spLocks noGrp="1"/>
          </p:cNvSpPr>
          <p:nvPr>
            <p:custDataLst>
              <p:tags r:id="rId25"/>
            </p:custDataLst>
          </p:nvPr>
        </p:nvSpPr>
        <p:spPr bwMode="auto">
          <a:xfrm>
            <a:off x="711482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9A9118-0825-48A4-AA62-646A87C573D4}" type="datetime'''''''''16'''''''''''''''''''''''''''''''''''''''''''''''">
              <a:rPr kumimoji="0" lang="ja-JP" altLang="en-US" sz="1000" smtClean="0"/>
              <a:pPr/>
              <a:t>16</a:t>
            </a:fld>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6EC75314-E13D-7F60-95EB-A72839C77B46}"/>
              </a:ext>
            </a:extLst>
          </p:cNvPr>
          <p:cNvSpPr>
            <a:spLocks noGrp="1"/>
          </p:cNvSpPr>
          <p:nvPr>
            <p:custDataLst>
              <p:tags r:id="rId26"/>
            </p:custDataLst>
          </p:nvPr>
        </p:nvSpPr>
        <p:spPr bwMode="auto">
          <a:xfrm>
            <a:off x="63881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CD45309C-D7EE-6808-8F61-DB0BC7D4E508}"/>
              </a:ext>
            </a:extLst>
          </p:cNvPr>
          <p:cNvSpPr>
            <a:spLocks noGrp="1"/>
          </p:cNvSpPr>
          <p:nvPr>
            <p:custDataLst>
              <p:tags r:id="rId27"/>
            </p:custDataLst>
          </p:nvPr>
        </p:nvSpPr>
        <p:spPr bwMode="gray">
          <a:xfrm>
            <a:off x="6342063" y="290448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751</a:t>
            </a:r>
            <a:endParaRPr lang="ja-JP" altLang="en-US" sz="800" dirty="0">
              <a:sym typeface="+mn-lt"/>
            </a:endParaRPr>
          </a:p>
        </p:txBody>
      </p:sp>
      <p:sp>
        <p:nvSpPr>
          <p:cNvPr id="58" name="テキスト プレースホルダ 9">
            <a:extLst>
              <a:ext uri="{FF2B5EF4-FFF2-40B4-BE49-F238E27FC236}">
                <a16:creationId xmlns:a16="http://schemas.microsoft.com/office/drawing/2014/main" id="{243CA3B0-A21B-14A7-8FA9-268A456D3390}"/>
              </a:ext>
            </a:extLst>
          </p:cNvPr>
          <p:cNvSpPr>
            <a:spLocks noGrp="1"/>
          </p:cNvSpPr>
          <p:nvPr>
            <p:custDataLst>
              <p:tags r:id="rId28"/>
            </p:custDataLst>
          </p:nvPr>
        </p:nvSpPr>
        <p:spPr bwMode="auto">
          <a:xfrm>
            <a:off x="20012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4EB82DC5-DB13-3AA8-FF45-AF248D89321E}"/>
              </a:ext>
            </a:extLst>
          </p:cNvPr>
          <p:cNvSpPr>
            <a:spLocks noGrp="1"/>
          </p:cNvSpPr>
          <p:nvPr>
            <p:custDataLst>
              <p:tags r:id="rId29"/>
            </p:custDataLst>
          </p:nvPr>
        </p:nvSpPr>
        <p:spPr bwMode="auto">
          <a:xfrm>
            <a:off x="74781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780D19-497D-4F1D-9568-78651BDC38CB}" type="datetime'''''''''''''''''''1''''''''''''''''''''''7'''">
              <a:rPr kumimoji="0" lang="ja-JP" altLang="en-US" sz="1000" smtClean="0"/>
              <a:pPr/>
              <a:t>17</a:t>
            </a:fld>
            <a:endParaRPr kumimoji="0" lang="ja-JP" altLang="en-US" sz="800" dirty="0">
              <a:sym typeface="+mn-lt"/>
            </a:endParaRPr>
          </a:p>
        </p:txBody>
      </p:sp>
      <p:sp>
        <p:nvSpPr>
          <p:cNvPr id="60" name="テキスト プレースホルダ 9">
            <a:extLst>
              <a:ext uri="{FF2B5EF4-FFF2-40B4-BE49-F238E27FC236}">
                <a16:creationId xmlns:a16="http://schemas.microsoft.com/office/drawing/2014/main" id="{D57D9DDA-6FA5-BD95-EE6D-E5FB3F8806C1}"/>
              </a:ext>
            </a:extLst>
          </p:cNvPr>
          <p:cNvSpPr>
            <a:spLocks noGrp="1"/>
          </p:cNvSpPr>
          <p:nvPr>
            <p:custDataLst>
              <p:tags r:id="rId30"/>
            </p:custDataLst>
          </p:nvPr>
        </p:nvSpPr>
        <p:spPr bwMode="gray">
          <a:xfrm>
            <a:off x="4868863" y="370682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528</a:t>
            </a:r>
            <a:endParaRPr lang="ja-JP" altLang="en-US" sz="800" dirty="0">
              <a:sym typeface="+mn-lt"/>
            </a:endParaRPr>
          </a:p>
        </p:txBody>
      </p:sp>
      <p:sp>
        <p:nvSpPr>
          <p:cNvPr id="61" name="テキスト プレースホルダ 9">
            <a:extLst>
              <a:ext uri="{FF2B5EF4-FFF2-40B4-BE49-F238E27FC236}">
                <a16:creationId xmlns:a16="http://schemas.microsoft.com/office/drawing/2014/main" id="{ABFA20F6-180C-846E-FACB-95AF56ED1BB0}"/>
              </a:ext>
            </a:extLst>
          </p:cNvPr>
          <p:cNvSpPr>
            <a:spLocks noGrp="1"/>
          </p:cNvSpPr>
          <p:nvPr>
            <p:custDataLst>
              <p:tags r:id="rId31"/>
            </p:custDataLst>
          </p:nvPr>
        </p:nvSpPr>
        <p:spPr bwMode="gray">
          <a:xfrm>
            <a:off x="3047869" y="412975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410</a:t>
            </a:r>
            <a:endParaRPr lang="ja-JP" altLang="en-US" sz="800" dirty="0">
              <a:sym typeface="+mn-lt"/>
            </a:endParaRPr>
          </a:p>
        </p:txBody>
      </p:sp>
      <p:sp>
        <p:nvSpPr>
          <p:cNvPr id="92" name="テキスト プレースホルダ 9">
            <a:extLst>
              <a:ext uri="{FF2B5EF4-FFF2-40B4-BE49-F238E27FC236}">
                <a16:creationId xmlns:a16="http://schemas.microsoft.com/office/drawing/2014/main" id="{0164ED57-7C05-E82A-2D71-3D7FF14C3BAC}"/>
              </a:ext>
            </a:extLst>
          </p:cNvPr>
          <p:cNvSpPr>
            <a:spLocks noGrp="1"/>
          </p:cNvSpPr>
          <p:nvPr>
            <p:custDataLst>
              <p:tags r:id="rId32"/>
            </p:custDataLst>
          </p:nvPr>
        </p:nvSpPr>
        <p:spPr bwMode="auto">
          <a:xfrm>
            <a:off x="82049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624734-AC21-49AD-B3DF-6C64EAA75A1F}" type="datetime'''''''''''''''''''''''''''''''''''''1''''9'''''''">
              <a:rPr kumimoji="0" lang="ja-JP" altLang="en-US" sz="1000" smtClean="0"/>
              <a:pPr/>
              <a:t>19</a:t>
            </a:fld>
            <a:endParaRPr kumimoji="0" lang="ja-JP" altLang="en-US" sz="800" dirty="0">
              <a:sym typeface="+mn-lt"/>
            </a:endParaRPr>
          </a:p>
        </p:txBody>
      </p:sp>
      <p:sp>
        <p:nvSpPr>
          <p:cNvPr id="94" name="テキスト プレースホルダ 9">
            <a:extLst>
              <a:ext uri="{FF2B5EF4-FFF2-40B4-BE49-F238E27FC236}">
                <a16:creationId xmlns:a16="http://schemas.microsoft.com/office/drawing/2014/main" id="{605066AC-4F65-EC2C-8200-2D7A0B26B985}"/>
              </a:ext>
            </a:extLst>
          </p:cNvPr>
          <p:cNvSpPr>
            <a:spLocks noGrp="1"/>
          </p:cNvSpPr>
          <p:nvPr>
            <p:custDataLst>
              <p:tags r:id="rId33"/>
            </p:custDataLst>
          </p:nvPr>
        </p:nvSpPr>
        <p:spPr bwMode="auto">
          <a:xfrm>
            <a:off x="120015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95" name="テキスト プレースホルダ 9">
            <a:extLst>
              <a:ext uri="{FF2B5EF4-FFF2-40B4-BE49-F238E27FC236}">
                <a16:creationId xmlns:a16="http://schemas.microsoft.com/office/drawing/2014/main" id="{3E31AB12-0990-3226-FD1A-8B01E0092DF8}"/>
              </a:ext>
            </a:extLst>
          </p:cNvPr>
          <p:cNvSpPr>
            <a:spLocks noGrp="1"/>
          </p:cNvSpPr>
          <p:nvPr>
            <p:custDataLst>
              <p:tags r:id="rId34"/>
            </p:custDataLst>
          </p:nvPr>
        </p:nvSpPr>
        <p:spPr bwMode="gray">
          <a:xfrm>
            <a:off x="7790361" y="2776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788</a:t>
            </a:r>
            <a:endParaRPr lang="ja-JP" altLang="en-US" sz="800" dirty="0">
              <a:sym typeface="+mn-lt"/>
            </a:endParaRPr>
          </a:p>
        </p:txBody>
      </p:sp>
      <p:sp>
        <p:nvSpPr>
          <p:cNvPr id="96" name="テキスト プレースホルダ 9">
            <a:extLst>
              <a:ext uri="{FF2B5EF4-FFF2-40B4-BE49-F238E27FC236}">
                <a16:creationId xmlns:a16="http://schemas.microsoft.com/office/drawing/2014/main" id="{DCAE8011-13F3-3558-7204-5CAC27E50694}"/>
              </a:ext>
            </a:extLst>
          </p:cNvPr>
          <p:cNvSpPr>
            <a:spLocks noGrp="1"/>
          </p:cNvSpPr>
          <p:nvPr>
            <p:custDataLst>
              <p:tags r:id="rId35"/>
            </p:custDataLst>
          </p:nvPr>
        </p:nvSpPr>
        <p:spPr bwMode="gray">
          <a:xfrm>
            <a:off x="1589571" y="4334991"/>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349</a:t>
            </a:r>
            <a:endParaRPr lang="ja-JP" altLang="en-US" sz="800" dirty="0">
              <a:sym typeface="+mn-lt"/>
            </a:endParaRPr>
          </a:p>
        </p:txBody>
      </p:sp>
      <p:sp>
        <p:nvSpPr>
          <p:cNvPr id="97" name="テキスト プレースホルダ 9">
            <a:extLst>
              <a:ext uri="{FF2B5EF4-FFF2-40B4-BE49-F238E27FC236}">
                <a16:creationId xmlns:a16="http://schemas.microsoft.com/office/drawing/2014/main" id="{7954C8BF-651B-1494-5D2A-941B25979790}"/>
              </a:ext>
            </a:extLst>
          </p:cNvPr>
          <p:cNvSpPr>
            <a:spLocks noGrp="1"/>
          </p:cNvSpPr>
          <p:nvPr>
            <p:custDataLst>
              <p:tags r:id="rId36"/>
            </p:custDataLst>
          </p:nvPr>
        </p:nvSpPr>
        <p:spPr bwMode="gray">
          <a:xfrm>
            <a:off x="1955179" y="430597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360</a:t>
            </a:r>
            <a:endParaRPr lang="ja-JP" altLang="en-US" sz="800" dirty="0">
              <a:sym typeface="+mn-lt"/>
            </a:endParaRPr>
          </a:p>
        </p:txBody>
      </p:sp>
      <p:sp>
        <p:nvSpPr>
          <p:cNvPr id="98" name="テキスト プレースホルダ 9">
            <a:extLst>
              <a:ext uri="{FF2B5EF4-FFF2-40B4-BE49-F238E27FC236}">
                <a16:creationId xmlns:a16="http://schemas.microsoft.com/office/drawing/2014/main" id="{158B01F1-6365-4317-E7C7-7F438AAAC9EE}"/>
              </a:ext>
            </a:extLst>
          </p:cNvPr>
          <p:cNvSpPr>
            <a:spLocks noGrp="1"/>
          </p:cNvSpPr>
          <p:nvPr>
            <p:custDataLst>
              <p:tags r:id="rId37"/>
            </p:custDataLst>
          </p:nvPr>
        </p:nvSpPr>
        <p:spPr bwMode="gray">
          <a:xfrm>
            <a:off x="2320787" y="427759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368</a:t>
            </a:r>
            <a:endParaRPr lang="ja-JP" altLang="en-US" sz="800" dirty="0">
              <a:sym typeface="+mn-lt"/>
            </a:endParaRPr>
          </a:p>
        </p:txBody>
      </p:sp>
      <p:sp>
        <p:nvSpPr>
          <p:cNvPr id="99" name="テキスト プレースホルダ 9">
            <a:extLst>
              <a:ext uri="{FF2B5EF4-FFF2-40B4-BE49-F238E27FC236}">
                <a16:creationId xmlns:a16="http://schemas.microsoft.com/office/drawing/2014/main" id="{215C5A52-F88D-7164-8687-9BB1B7A0FF80}"/>
              </a:ext>
            </a:extLst>
          </p:cNvPr>
          <p:cNvSpPr>
            <a:spLocks noGrp="1"/>
          </p:cNvSpPr>
          <p:nvPr>
            <p:custDataLst>
              <p:tags r:id="rId38"/>
            </p:custDataLst>
          </p:nvPr>
        </p:nvSpPr>
        <p:spPr bwMode="gray">
          <a:xfrm>
            <a:off x="2684328" y="418950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392</a:t>
            </a:r>
            <a:endParaRPr lang="ja-JP" altLang="en-US" sz="800" dirty="0">
              <a:sym typeface="+mn-lt"/>
            </a:endParaRPr>
          </a:p>
        </p:txBody>
      </p:sp>
      <p:sp>
        <p:nvSpPr>
          <p:cNvPr id="100" name="テキスト プレースホルダ 9">
            <a:extLst>
              <a:ext uri="{FF2B5EF4-FFF2-40B4-BE49-F238E27FC236}">
                <a16:creationId xmlns:a16="http://schemas.microsoft.com/office/drawing/2014/main" id="{FEC51E1D-F034-EBDE-8EC2-A1878BA3CA94}"/>
              </a:ext>
            </a:extLst>
          </p:cNvPr>
          <p:cNvSpPr>
            <a:spLocks noGrp="1"/>
          </p:cNvSpPr>
          <p:nvPr>
            <p:custDataLst>
              <p:tags r:id="rId39"/>
            </p:custDataLst>
          </p:nvPr>
        </p:nvSpPr>
        <p:spPr bwMode="gray">
          <a:xfrm>
            <a:off x="3411410" y="406401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430</a:t>
            </a:r>
            <a:endParaRPr lang="ja-JP" altLang="en-US" sz="800" dirty="0">
              <a:sym typeface="+mn-lt"/>
            </a:endParaRPr>
          </a:p>
        </p:txBody>
      </p:sp>
      <p:sp>
        <p:nvSpPr>
          <p:cNvPr id="101" name="テキスト プレースホルダ 9">
            <a:extLst>
              <a:ext uri="{FF2B5EF4-FFF2-40B4-BE49-F238E27FC236}">
                <a16:creationId xmlns:a16="http://schemas.microsoft.com/office/drawing/2014/main" id="{5892B510-EDBA-59C7-CC1A-27E3424E3E83}"/>
              </a:ext>
            </a:extLst>
          </p:cNvPr>
          <p:cNvSpPr>
            <a:spLocks noGrp="1"/>
          </p:cNvSpPr>
          <p:nvPr>
            <p:custDataLst>
              <p:tags r:id="rId40"/>
            </p:custDataLst>
          </p:nvPr>
        </p:nvSpPr>
        <p:spPr bwMode="gray">
          <a:xfrm>
            <a:off x="4138594" y="3892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474</a:t>
            </a:r>
            <a:endParaRPr lang="ja-JP" altLang="en-US" sz="800" dirty="0">
              <a:sym typeface="+mn-lt"/>
            </a:endParaRPr>
          </a:p>
        </p:txBody>
      </p:sp>
      <p:sp>
        <p:nvSpPr>
          <p:cNvPr id="102" name="テキスト プレースホルダ 9">
            <a:extLst>
              <a:ext uri="{FF2B5EF4-FFF2-40B4-BE49-F238E27FC236}">
                <a16:creationId xmlns:a16="http://schemas.microsoft.com/office/drawing/2014/main" id="{BC679A86-5736-C549-9594-D0471AF7E479}"/>
              </a:ext>
            </a:extLst>
          </p:cNvPr>
          <p:cNvSpPr>
            <a:spLocks noGrp="1"/>
          </p:cNvSpPr>
          <p:nvPr>
            <p:custDataLst>
              <p:tags r:id="rId41"/>
            </p:custDataLst>
          </p:nvPr>
        </p:nvSpPr>
        <p:spPr bwMode="auto">
          <a:xfrm>
            <a:off x="23648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103" name="テキスト プレースホルダ 9">
            <a:extLst>
              <a:ext uri="{FF2B5EF4-FFF2-40B4-BE49-F238E27FC236}">
                <a16:creationId xmlns:a16="http://schemas.microsoft.com/office/drawing/2014/main" id="{9A18FB05-6536-201C-D856-523B7C48E902}"/>
              </a:ext>
            </a:extLst>
          </p:cNvPr>
          <p:cNvSpPr>
            <a:spLocks noGrp="1"/>
          </p:cNvSpPr>
          <p:nvPr>
            <p:custDataLst>
              <p:tags r:id="rId42"/>
            </p:custDataLst>
          </p:nvPr>
        </p:nvSpPr>
        <p:spPr bwMode="gray">
          <a:xfrm>
            <a:off x="5241032" y="3611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559</a:t>
            </a:r>
            <a:endParaRPr lang="ja-JP" altLang="en-US" sz="800" dirty="0">
              <a:sym typeface="+mn-lt"/>
            </a:endParaRPr>
          </a:p>
        </p:txBody>
      </p:sp>
      <p:sp>
        <p:nvSpPr>
          <p:cNvPr id="104" name="テキスト プレースホルダ 9">
            <a:extLst>
              <a:ext uri="{FF2B5EF4-FFF2-40B4-BE49-F238E27FC236}">
                <a16:creationId xmlns:a16="http://schemas.microsoft.com/office/drawing/2014/main" id="{90E57309-8E88-4B74-52F3-5E53169DF8C8}"/>
              </a:ext>
            </a:extLst>
          </p:cNvPr>
          <p:cNvSpPr>
            <a:spLocks noGrp="1"/>
          </p:cNvSpPr>
          <p:nvPr>
            <p:custDataLst>
              <p:tags r:id="rId43"/>
            </p:custDataLst>
          </p:nvPr>
        </p:nvSpPr>
        <p:spPr bwMode="gray">
          <a:xfrm>
            <a:off x="5598634" y="343249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604</a:t>
            </a:r>
            <a:endParaRPr lang="ja-JP" altLang="en-US" sz="800" dirty="0">
              <a:sym typeface="+mn-lt"/>
            </a:endParaRPr>
          </a:p>
        </p:txBody>
      </p:sp>
      <p:sp>
        <p:nvSpPr>
          <p:cNvPr id="105" name="テキスト プレースホルダ 9">
            <a:extLst>
              <a:ext uri="{FF2B5EF4-FFF2-40B4-BE49-F238E27FC236}">
                <a16:creationId xmlns:a16="http://schemas.microsoft.com/office/drawing/2014/main" id="{893272BA-4CC2-65B0-3EA6-F994E8A195D5}"/>
              </a:ext>
            </a:extLst>
          </p:cNvPr>
          <p:cNvSpPr>
            <a:spLocks noGrp="1"/>
          </p:cNvSpPr>
          <p:nvPr>
            <p:custDataLst>
              <p:tags r:id="rId44"/>
            </p:custDataLst>
          </p:nvPr>
        </p:nvSpPr>
        <p:spPr bwMode="gray">
          <a:xfrm>
            <a:off x="5957888" y="300648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725</a:t>
            </a:r>
            <a:endParaRPr lang="ja-JP" altLang="en-US" sz="800" dirty="0">
              <a:sym typeface="+mn-lt"/>
            </a:endParaRPr>
          </a:p>
        </p:txBody>
      </p:sp>
      <p:sp>
        <p:nvSpPr>
          <p:cNvPr id="106" name="テキスト プレースホルダ 9">
            <a:extLst>
              <a:ext uri="{FF2B5EF4-FFF2-40B4-BE49-F238E27FC236}">
                <a16:creationId xmlns:a16="http://schemas.microsoft.com/office/drawing/2014/main" id="{E95C20FD-9028-9633-4745-E02D1113C861}"/>
              </a:ext>
            </a:extLst>
          </p:cNvPr>
          <p:cNvSpPr>
            <a:spLocks noGrp="1"/>
          </p:cNvSpPr>
          <p:nvPr>
            <p:custDataLst>
              <p:tags r:id="rId45"/>
            </p:custDataLst>
          </p:nvPr>
        </p:nvSpPr>
        <p:spPr bwMode="gray">
          <a:xfrm>
            <a:off x="7426786" y="287359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760</a:t>
            </a:r>
            <a:endParaRPr lang="ja-JP" altLang="en-US" sz="800" dirty="0">
              <a:sym typeface="+mn-lt"/>
            </a:endParaRPr>
          </a:p>
        </p:txBody>
      </p:sp>
      <p:sp>
        <p:nvSpPr>
          <p:cNvPr id="107" name="テキスト プレースホルダ 9">
            <a:extLst>
              <a:ext uri="{FF2B5EF4-FFF2-40B4-BE49-F238E27FC236}">
                <a16:creationId xmlns:a16="http://schemas.microsoft.com/office/drawing/2014/main" id="{196160E5-4E23-0E18-031E-6B90DB9064D6}"/>
              </a:ext>
            </a:extLst>
          </p:cNvPr>
          <p:cNvSpPr>
            <a:spLocks noGrp="1"/>
          </p:cNvSpPr>
          <p:nvPr>
            <p:custDataLst>
              <p:tags r:id="rId46"/>
            </p:custDataLst>
          </p:nvPr>
        </p:nvSpPr>
        <p:spPr bwMode="gray">
          <a:xfrm>
            <a:off x="8164909" y="260126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842</a:t>
            </a:r>
            <a:endParaRPr lang="ja-JP" altLang="en-US" sz="800" dirty="0">
              <a:sym typeface="+mn-lt"/>
            </a:endParaRPr>
          </a:p>
        </p:txBody>
      </p:sp>
      <p:sp>
        <p:nvSpPr>
          <p:cNvPr id="108" name="テキスト プレースホルダ 9">
            <a:extLst>
              <a:ext uri="{FF2B5EF4-FFF2-40B4-BE49-F238E27FC236}">
                <a16:creationId xmlns:a16="http://schemas.microsoft.com/office/drawing/2014/main" id="{822679DE-47AB-A0FD-2DC9-BBCC4B437B4A}"/>
              </a:ext>
            </a:extLst>
          </p:cNvPr>
          <p:cNvSpPr>
            <a:spLocks noGrp="1"/>
          </p:cNvSpPr>
          <p:nvPr>
            <p:custDataLst>
              <p:tags r:id="rId47"/>
            </p:custDataLst>
          </p:nvPr>
        </p:nvSpPr>
        <p:spPr bwMode="auto">
          <a:xfrm>
            <a:off x="67514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109" name="テキスト プレースホルダ 9">
            <a:extLst>
              <a:ext uri="{FF2B5EF4-FFF2-40B4-BE49-F238E27FC236}">
                <a16:creationId xmlns:a16="http://schemas.microsoft.com/office/drawing/2014/main" id="{EB356D12-BA14-EA81-192C-016D11C09A98}"/>
              </a:ext>
            </a:extLst>
          </p:cNvPr>
          <p:cNvSpPr>
            <a:spLocks noGrp="1"/>
          </p:cNvSpPr>
          <p:nvPr>
            <p:custDataLst>
              <p:tags r:id="rId48"/>
            </p:custDataLst>
          </p:nvPr>
        </p:nvSpPr>
        <p:spPr bwMode="auto">
          <a:xfrm>
            <a:off x="163560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110" name="テキスト プレースホルダ 9">
            <a:extLst>
              <a:ext uri="{FF2B5EF4-FFF2-40B4-BE49-F238E27FC236}">
                <a16:creationId xmlns:a16="http://schemas.microsoft.com/office/drawing/2014/main" id="{59C3679E-CEC6-66E5-90B2-B42F697A4905}"/>
              </a:ext>
            </a:extLst>
          </p:cNvPr>
          <p:cNvSpPr>
            <a:spLocks noGrp="1"/>
          </p:cNvSpPr>
          <p:nvPr>
            <p:custDataLst>
              <p:tags r:id="rId49"/>
            </p:custDataLst>
          </p:nvPr>
        </p:nvSpPr>
        <p:spPr bwMode="auto">
          <a:xfrm>
            <a:off x="381961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111" name="テキスト プレースホルダ 9">
            <a:extLst>
              <a:ext uri="{FF2B5EF4-FFF2-40B4-BE49-F238E27FC236}">
                <a16:creationId xmlns:a16="http://schemas.microsoft.com/office/drawing/2014/main" id="{6C7C0DE3-7BFE-D9C2-535F-92665A9A37EF}"/>
              </a:ext>
            </a:extLst>
          </p:cNvPr>
          <p:cNvSpPr>
            <a:spLocks noGrp="1"/>
          </p:cNvSpPr>
          <p:nvPr>
            <p:custDataLst>
              <p:tags r:id="rId50"/>
            </p:custDataLst>
          </p:nvPr>
        </p:nvSpPr>
        <p:spPr bwMode="auto">
          <a:xfrm>
            <a:off x="345675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112" name="テキスト プレースホルダ 9">
            <a:extLst>
              <a:ext uri="{FF2B5EF4-FFF2-40B4-BE49-F238E27FC236}">
                <a16:creationId xmlns:a16="http://schemas.microsoft.com/office/drawing/2014/main" id="{962AF555-A1E1-49C1-A9FC-9F20839C59B0}"/>
              </a:ext>
            </a:extLst>
          </p:cNvPr>
          <p:cNvSpPr>
            <a:spLocks noGrp="1"/>
          </p:cNvSpPr>
          <p:nvPr>
            <p:custDataLst>
              <p:tags r:id="rId51"/>
            </p:custDataLst>
          </p:nvPr>
        </p:nvSpPr>
        <p:spPr bwMode="gray">
          <a:xfrm>
            <a:off x="3775002" y="396231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457</a:t>
            </a:r>
            <a:endParaRPr lang="ja-JP" altLang="en-US" sz="800" dirty="0">
              <a:sym typeface="+mn-lt"/>
            </a:endParaRPr>
          </a:p>
        </p:txBody>
      </p:sp>
      <p:sp>
        <p:nvSpPr>
          <p:cNvPr id="113" name="テキスト プレースホルダ 9">
            <a:extLst>
              <a:ext uri="{FF2B5EF4-FFF2-40B4-BE49-F238E27FC236}">
                <a16:creationId xmlns:a16="http://schemas.microsoft.com/office/drawing/2014/main" id="{6A7E2028-1F1F-3774-818E-CBE8F6EE9A0C}"/>
              </a:ext>
            </a:extLst>
          </p:cNvPr>
          <p:cNvSpPr>
            <a:spLocks noGrp="1"/>
          </p:cNvSpPr>
          <p:nvPr>
            <p:custDataLst>
              <p:tags r:id="rId52"/>
            </p:custDataLst>
          </p:nvPr>
        </p:nvSpPr>
        <p:spPr bwMode="auto">
          <a:xfrm>
            <a:off x="309390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114" name="テキスト プレースホルダ 9">
            <a:extLst>
              <a:ext uri="{FF2B5EF4-FFF2-40B4-BE49-F238E27FC236}">
                <a16:creationId xmlns:a16="http://schemas.microsoft.com/office/drawing/2014/main" id="{CF3E1C03-8FB5-BA50-7C53-97558B8BD80C}"/>
              </a:ext>
            </a:extLst>
          </p:cNvPr>
          <p:cNvSpPr>
            <a:spLocks noGrp="1"/>
          </p:cNvSpPr>
          <p:nvPr>
            <p:custDataLst>
              <p:tags r:id="rId53"/>
            </p:custDataLst>
          </p:nvPr>
        </p:nvSpPr>
        <p:spPr bwMode="gray">
          <a:xfrm>
            <a:off x="4501819" y="3775247"/>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510</a:t>
            </a:r>
            <a:endParaRPr lang="ja-JP" altLang="en-US" sz="800" dirty="0">
              <a:sym typeface="+mn-lt"/>
            </a:endParaRPr>
          </a:p>
        </p:txBody>
      </p:sp>
      <p:sp>
        <p:nvSpPr>
          <p:cNvPr id="115" name="テキスト プレースホルダ 9">
            <a:extLst>
              <a:ext uri="{FF2B5EF4-FFF2-40B4-BE49-F238E27FC236}">
                <a16:creationId xmlns:a16="http://schemas.microsoft.com/office/drawing/2014/main" id="{A2D33569-26C8-E9F5-BDCD-866AC32B5389}"/>
              </a:ext>
            </a:extLst>
          </p:cNvPr>
          <p:cNvSpPr>
            <a:spLocks noGrp="1"/>
          </p:cNvSpPr>
          <p:nvPr>
            <p:custDataLst>
              <p:tags r:id="rId54"/>
            </p:custDataLst>
          </p:nvPr>
        </p:nvSpPr>
        <p:spPr bwMode="gray">
          <a:xfrm>
            <a:off x="8531447" y="27771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791</a:t>
            </a:r>
            <a:endParaRPr lang="ja-JP" altLang="en-US" sz="800" dirty="0">
              <a:sym typeface="+mn-lt"/>
            </a:endParaRPr>
          </a:p>
        </p:txBody>
      </p:sp>
      <p:sp>
        <p:nvSpPr>
          <p:cNvPr id="116" name="テキスト プレースホルダ 9">
            <a:extLst>
              <a:ext uri="{FF2B5EF4-FFF2-40B4-BE49-F238E27FC236}">
                <a16:creationId xmlns:a16="http://schemas.microsoft.com/office/drawing/2014/main" id="{29651EE1-C4BD-9B8E-F8BC-CFF07F98D7D0}"/>
              </a:ext>
            </a:extLst>
          </p:cNvPr>
          <p:cNvSpPr>
            <a:spLocks noGrp="1"/>
          </p:cNvSpPr>
          <p:nvPr>
            <p:custDataLst>
              <p:tags r:id="rId55"/>
            </p:custDataLst>
          </p:nvPr>
        </p:nvSpPr>
        <p:spPr bwMode="auto">
          <a:xfrm>
            <a:off x="857928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spTree>
    <p:extLst>
      <p:ext uri="{BB962C8B-B14F-4D97-AF65-F5344CB8AC3E}">
        <p14:creationId xmlns:p14="http://schemas.microsoft.com/office/powerpoint/2010/main" val="3374852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3" name="オブジェクト 2"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t>（出所）米国商務省</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5" name="Chart 34">
            <a:extLst>
              <a:ext uri="{FF2B5EF4-FFF2-40B4-BE49-F238E27FC236}">
                <a16:creationId xmlns:a16="http://schemas.microsoft.com/office/drawing/2014/main" id="{266C7735-D2A6-4745-8509-0A8FABEFC4DB}"/>
              </a:ext>
            </a:extLst>
          </p:cNvPr>
          <p:cNvGraphicFramePr/>
          <p:nvPr>
            <p:custDataLst>
              <p:tags r:id="rId3"/>
            </p:custDataLst>
          </p:nvPr>
        </p:nvGraphicFramePr>
        <p:xfrm>
          <a:off x="614363" y="2625725"/>
          <a:ext cx="8524875" cy="3549650"/>
        </p:xfrm>
        <a:graphic>
          <a:graphicData uri="http://schemas.openxmlformats.org/drawingml/2006/chart">
            <c:chart xmlns:c="http://schemas.openxmlformats.org/drawingml/2006/chart" xmlns:r="http://schemas.openxmlformats.org/officeDocument/2006/relationships" r:id="rId28"/>
          </a:graphicData>
        </a:graphic>
      </p:graphicFrame>
      <p:sp>
        <p:nvSpPr>
          <p:cNvPr id="55" name="テキスト プレースホルダ 9">
            <a:extLst>
              <a:ext uri="{FF2B5EF4-FFF2-40B4-BE49-F238E27FC236}">
                <a16:creationId xmlns:a16="http://schemas.microsoft.com/office/drawing/2014/main" id="{B06B5CAA-7D77-4468-A911-F1B1128DFFE7}"/>
              </a:ext>
            </a:extLst>
          </p:cNvPr>
          <p:cNvSpPr>
            <a:spLocks noGrp="1"/>
          </p:cNvSpPr>
          <p:nvPr>
            <p:custDataLst>
              <p:tags r:id="rId4"/>
            </p:custDataLst>
          </p:nvPr>
        </p:nvSpPr>
        <p:spPr bwMode="gray">
          <a:xfrm>
            <a:off x="428625" y="5735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5471E8-08D5-4841-85DB-53141EF1F27A}" type="datetime'''''''''''''''''''''''''''''''''''''''''''''''1''0'''''''">
              <a:rPr lang="en-US" altLang="en-US" sz="1000" smtClean="0"/>
              <a:pPr/>
              <a:t>10</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A3F0B330-B6F7-4F8D-971A-D9236F3F3FBC}"/>
              </a:ext>
            </a:extLst>
          </p:cNvPr>
          <p:cNvSpPr>
            <a:spLocks noGrp="1"/>
          </p:cNvSpPr>
          <p:nvPr>
            <p:custDataLst>
              <p:tags r:id="rId5"/>
            </p:custDataLst>
          </p:nvPr>
        </p:nvSpPr>
        <p:spPr bwMode="gray">
          <a:xfrm>
            <a:off x="428625" y="4043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0DE72E-7E01-487C-A825-AE6E53EB780D}" type="datetime'''''''''7''''''''''''''0'''''''''''''''''''''''''">
              <a:rPr lang="en-US" altLang="en-US" sz="1000" smtClean="0"/>
              <a:pPr/>
              <a:t>70</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94BC3079-1DDA-40C7-9F15-88BE00404E0F}"/>
              </a:ext>
            </a:extLst>
          </p:cNvPr>
          <p:cNvSpPr>
            <a:spLocks noGrp="1"/>
          </p:cNvSpPr>
          <p:nvPr>
            <p:custDataLst>
              <p:tags r:id="rId6"/>
            </p:custDataLst>
          </p:nvPr>
        </p:nvSpPr>
        <p:spPr bwMode="gray">
          <a:xfrm>
            <a:off x="49847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FD5090-FF3A-47D4-B1D4-62092D00C79D}" type="datetime'''''0'''''''''''''''''''''''">
              <a:rPr lang="en-US" altLang="en-US" sz="1000" smtClean="0"/>
              <a:pPr/>
              <a:t>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923F7BB5-4F28-49B8-AE4A-578F648D5FBC}"/>
              </a:ext>
            </a:extLst>
          </p:cNvPr>
          <p:cNvSpPr>
            <a:spLocks noGrp="1"/>
          </p:cNvSpPr>
          <p:nvPr>
            <p:custDataLst>
              <p:tags r:id="rId7"/>
            </p:custDataLst>
          </p:nvPr>
        </p:nvSpPr>
        <p:spPr bwMode="gray">
          <a:xfrm>
            <a:off x="428625" y="54530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FE989CF-CA11-4E6D-A9F4-A88028E0E64E}" type="datetime'''''''''''''''''''2''''''''''''''0'''">
              <a:rPr lang="en-US" altLang="en-US" sz="1000" smtClean="0"/>
              <a:pPr/>
              <a:t>20</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BE5484B4-4D70-41CF-9271-DB870350D9D2}"/>
              </a:ext>
            </a:extLst>
          </p:cNvPr>
          <p:cNvSpPr>
            <a:spLocks noGrp="1"/>
          </p:cNvSpPr>
          <p:nvPr>
            <p:custDataLst>
              <p:tags r:id="rId8"/>
            </p:custDataLst>
          </p:nvPr>
        </p:nvSpPr>
        <p:spPr bwMode="gray">
          <a:xfrm>
            <a:off x="428625" y="3760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D6BBB6-381A-4EA7-89C0-F9662EBB0764}" type="datetime'''''8''''''''''''''''''''''''''''''''0'">
              <a:rPr lang="en-US" altLang="en-US" sz="1000" smtClean="0"/>
              <a:pPr/>
              <a:t>80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CE89BEA4-532A-45AC-B8AF-346E3E1137AA}"/>
              </a:ext>
            </a:extLst>
          </p:cNvPr>
          <p:cNvSpPr>
            <a:spLocks noGrp="1"/>
          </p:cNvSpPr>
          <p:nvPr>
            <p:custDataLst>
              <p:tags r:id="rId9"/>
            </p:custDataLst>
          </p:nvPr>
        </p:nvSpPr>
        <p:spPr bwMode="gray">
          <a:xfrm>
            <a:off x="428625" y="5170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0467467-3FAD-427F-9265-8FB380C8E2B0}" type="datetime'''''''''''''''''''''3''''''''''''''''''0'''''''">
              <a:rPr lang="en-US" altLang="en-US" sz="1000" smtClean="0"/>
              <a:pPr/>
              <a:t>30</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25681B3F-B458-425C-896B-B2D99C7479CC}"/>
              </a:ext>
            </a:extLst>
          </p:cNvPr>
          <p:cNvSpPr>
            <a:spLocks noGrp="1"/>
          </p:cNvSpPr>
          <p:nvPr>
            <p:custDataLst>
              <p:tags r:id="rId10"/>
            </p:custDataLst>
          </p:nvPr>
        </p:nvSpPr>
        <p:spPr bwMode="gray">
          <a:xfrm>
            <a:off x="428625" y="46069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03656C-512A-4B31-A016-3BBCB8AB0C03}" type="datetime'''''''''''''''''''''''''''''''''50'''''''''">
              <a:rPr lang="en-US" altLang="en-US" sz="1000" smtClean="0"/>
              <a:pPr/>
              <a:t>50</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D2F4B9CE-D7B4-46B3-8D01-9D439CDF4F3B}"/>
              </a:ext>
            </a:extLst>
          </p:cNvPr>
          <p:cNvSpPr>
            <a:spLocks noGrp="1"/>
          </p:cNvSpPr>
          <p:nvPr>
            <p:custDataLst>
              <p:tags r:id="rId11"/>
            </p:custDataLst>
          </p:nvPr>
        </p:nvSpPr>
        <p:spPr bwMode="gray">
          <a:xfrm>
            <a:off x="428625" y="488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CD7AA87-7F7B-472F-8144-DA1F0EF08F32}" type="datetime'''''''''''''''''''4''''''''''''0'''">
              <a:rPr lang="en-US" altLang="en-US" sz="1000" smtClean="0"/>
              <a:pPr/>
              <a:t>40</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DC88FDE7-E130-401F-991F-E56F53BD15C2}"/>
              </a:ext>
            </a:extLst>
          </p:cNvPr>
          <p:cNvSpPr>
            <a:spLocks noGrp="1"/>
          </p:cNvSpPr>
          <p:nvPr>
            <p:custDataLst>
              <p:tags r:id="rId12"/>
            </p:custDataLst>
          </p:nvPr>
        </p:nvSpPr>
        <p:spPr bwMode="gray">
          <a:xfrm>
            <a:off x="428625" y="4324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3CCA653-55E3-4598-B020-FACF50CCC1D7}" type="datetime'''''''''''''''''6''''''0'''''''''''''''''''''''''''''''''">
              <a:rPr lang="en-US" altLang="en-US" sz="1000" smtClean="0"/>
              <a:pPr/>
              <a:t>60</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626835B9-26C0-4A65-BFCB-C3D509F7B2D4}"/>
              </a:ext>
            </a:extLst>
          </p:cNvPr>
          <p:cNvSpPr>
            <a:spLocks noGrp="1"/>
          </p:cNvSpPr>
          <p:nvPr>
            <p:custDataLst>
              <p:tags r:id="rId13"/>
            </p:custDataLst>
          </p:nvPr>
        </p:nvSpPr>
        <p:spPr bwMode="gray">
          <a:xfrm>
            <a:off x="428625" y="34782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88ED50-8DED-4E76-A118-CA75AEB9710B}" type="datetime'''''''''''9''''''''''''''''0'''''''''''''''''''''''''''''">
              <a:rPr lang="en-US" altLang="en-US" sz="1000" smtClean="0"/>
              <a:pPr/>
              <a:t>90</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6DBF8660-5E7E-4A22-BDA4-D31752C8E95E}"/>
              </a:ext>
            </a:extLst>
          </p:cNvPr>
          <p:cNvSpPr>
            <a:spLocks noGrp="1"/>
          </p:cNvSpPr>
          <p:nvPr>
            <p:custDataLst>
              <p:tags r:id="rId14"/>
            </p:custDataLst>
          </p:nvPr>
        </p:nvSpPr>
        <p:spPr bwMode="gray">
          <a:xfrm>
            <a:off x="358775" y="3197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45103E-A0CC-45AF-8F9F-07AFF486C484}" type="datetime'''1''''''''''''''''''''''0''''''''''''0'''''''''''''''''''''''">
              <a:rPr lang="en-US" altLang="en-US" sz="1000" smtClean="0"/>
              <a:pPr/>
              <a:t>100</a:t>
            </a:fld>
            <a:endParaRPr lang="ja-JP" altLang="en-US" sz="1000" dirty="0">
              <a:sym typeface="+mn-lt"/>
            </a:endParaRPr>
          </a:p>
        </p:txBody>
      </p:sp>
      <p:sp>
        <p:nvSpPr>
          <p:cNvPr id="65" name="テキスト プレースホルダ 9">
            <a:extLst>
              <a:ext uri="{FF2B5EF4-FFF2-40B4-BE49-F238E27FC236}">
                <a16:creationId xmlns:a16="http://schemas.microsoft.com/office/drawing/2014/main" id="{7A5E245D-50BA-4298-9C24-E73FAA19EFC3}"/>
              </a:ext>
            </a:extLst>
          </p:cNvPr>
          <p:cNvSpPr>
            <a:spLocks noGrp="1"/>
          </p:cNvSpPr>
          <p:nvPr>
            <p:custDataLst>
              <p:tags r:id="rId15"/>
            </p:custDataLst>
          </p:nvPr>
        </p:nvSpPr>
        <p:spPr bwMode="gray">
          <a:xfrm>
            <a:off x="358775" y="2914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74D21BA-0F30-46FD-90E0-1FAB8E30608E}" type="datetime'1''''''''''''1''0'''''''''''''''''''''''''">
              <a:rPr lang="en-US" altLang="en-US" sz="1000" smtClean="0"/>
              <a:pPr/>
              <a:t>110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8612A2A4-0D26-4E1D-B9FF-BD117C8A0AAC}"/>
              </a:ext>
            </a:extLst>
          </p:cNvPr>
          <p:cNvSpPr>
            <a:spLocks noGrp="1"/>
          </p:cNvSpPr>
          <p:nvPr>
            <p:custDataLst>
              <p:tags r:id="rId16"/>
            </p:custDataLst>
          </p:nvPr>
        </p:nvSpPr>
        <p:spPr bwMode="gray">
          <a:xfrm>
            <a:off x="358775" y="2632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7842D3E-E70B-42B3-A500-900AA62CC05F}" type="datetime'1''''''''''2''0'''''''''''''''''''''''''''">
              <a:rPr lang="en-US" altLang="en-US" sz="1000" smtClean="0"/>
              <a:pPr/>
              <a:t>120</a:t>
            </a:fld>
            <a:endParaRPr lang="ja-JP" altLang="en-US" sz="1000" dirty="0">
              <a:sym typeface="+mn-lt"/>
            </a:endParaRPr>
          </a:p>
        </p:txBody>
      </p:sp>
      <p:cxnSp>
        <p:nvCxnSpPr>
          <p:cNvPr id="8" name="直線コネクタ 7"/>
          <p:cNvCxnSpPr/>
          <p:nvPr>
            <p:custDataLst>
              <p:tags r:id="rId17"/>
            </p:custDataLst>
          </p:nvPr>
        </p:nvCxnSpPr>
        <p:spPr bwMode="gray">
          <a:xfrm flipV="1">
            <a:off x="2089150" y="2370138"/>
            <a:ext cx="5573713" cy="828675"/>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プレースホルダ 9"/>
          <p:cNvSpPr>
            <a:spLocks noGrp="1"/>
          </p:cNvSpPr>
          <p:nvPr>
            <p:custDataLst>
              <p:tags r:id="rId18"/>
            </p:custDataLst>
          </p:nvPr>
        </p:nvSpPr>
        <p:spPr bwMode="auto">
          <a:xfrm>
            <a:off x="20129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19"/>
            </p:custDataLst>
          </p:nvPr>
        </p:nvSpPr>
        <p:spPr bwMode="auto">
          <a:xfrm>
            <a:off x="48006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20"/>
            </p:custDataLst>
          </p:nvPr>
        </p:nvSpPr>
        <p:spPr bwMode="auto">
          <a:xfrm>
            <a:off x="75866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50" name="テキスト プレースホルダ 9">
            <a:extLst>
              <a:ext uri="{FF2B5EF4-FFF2-40B4-BE49-F238E27FC236}">
                <a16:creationId xmlns:a16="http://schemas.microsoft.com/office/drawing/2014/main" id="{DBB6295F-A1B0-46F6-81FC-C3077CAEC642}"/>
              </a:ext>
            </a:extLst>
          </p:cNvPr>
          <p:cNvSpPr>
            <a:spLocks noGrp="1"/>
          </p:cNvSpPr>
          <p:nvPr>
            <p:custDataLst>
              <p:tags r:id="rId21"/>
            </p:custDataLst>
          </p:nvPr>
        </p:nvSpPr>
        <p:spPr bwMode="gray">
          <a:xfrm>
            <a:off x="1914525" y="33845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BE44BE-2B4C-48DC-AFBE-0C611653C1F9}" type="datetime'''8''''''''''9''''''''''''''''.''''''7''''''''''''''''''''5'''">
              <a:rPr lang="en-US" altLang="en-US" sz="1000" smtClean="0"/>
              <a:pPr/>
              <a:t>89.75</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6FA076CF-5251-45F1-AF0D-DDE8703EC8C7}"/>
              </a:ext>
            </a:extLst>
          </p:cNvPr>
          <p:cNvSpPr>
            <a:spLocks noGrp="1"/>
          </p:cNvSpPr>
          <p:nvPr>
            <p:custDataLst>
              <p:tags r:id="rId22"/>
            </p:custDataLst>
          </p:nvPr>
        </p:nvSpPr>
        <p:spPr bwMode="gray">
          <a:xfrm>
            <a:off x="4667250" y="29940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B439E9-D218-4AF6-966E-A3786D6B750D}" type="datetime'''''''''''''''1''''''0''''''''3''''''''''''.''6''0'''">
              <a:rPr lang="en-US" altLang="en-US" sz="1000" smtClean="0"/>
              <a:pPr/>
              <a:t>103.60</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053A32CF-4ACD-4778-96D7-0DAA98F3ED89}"/>
              </a:ext>
            </a:extLst>
          </p:cNvPr>
          <p:cNvSpPr>
            <a:spLocks noGrp="1"/>
          </p:cNvSpPr>
          <p:nvPr>
            <p:custDataLst>
              <p:tags r:id="rId23"/>
            </p:custDataLst>
          </p:nvPr>
        </p:nvSpPr>
        <p:spPr bwMode="gray">
          <a:xfrm>
            <a:off x="7453313" y="25558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ED15D-B7CA-4E9F-B5A0-2F7D5FFF6EA7}" type="datetime'''1''1''''''9''''''''''''.''''''''''''''1''''''''4'''''''">
              <a:rPr lang="en-US" altLang="en-US" sz="1000" smtClean="0"/>
              <a:pPr/>
              <a:t>119.14</a:t>
            </a:fld>
            <a:endParaRPr lang="ja-JP" altLang="en-US" sz="1000" dirty="0">
              <a:sym typeface="+mn-lt"/>
            </a:endParaRPr>
          </a:p>
        </p:txBody>
      </p:sp>
      <p:sp>
        <p:nvSpPr>
          <p:cNvPr id="46" name="テキスト プレースホルダ 9"/>
          <p:cNvSpPr>
            <a:spLocks noGrp="1"/>
          </p:cNvSpPr>
          <p:nvPr>
            <p:custDataLst>
              <p:tags r:id="rId24"/>
            </p:custDataLst>
          </p:nvPr>
        </p:nvSpPr>
        <p:spPr bwMode="auto">
          <a:xfrm>
            <a:off x="4391025" y="2676525"/>
            <a:ext cx="969963"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000" b="1" dirty="0">
                <a:solidFill>
                  <a:schemeClr val="bg1"/>
                </a:solidFill>
                <a:effectLst/>
              </a:rPr>
              <a:t>年率</a:t>
            </a:r>
            <a:fld id="{18F09202-1197-49B3-81A2-8D38184A7019}" type="datetime'+1''''''''''''5''''''''''.''''''''''''''''''2''''%'">
              <a:rPr lang="en-US" altLang="en-US" sz="1000" b="1" smtClean="0">
                <a:solidFill>
                  <a:schemeClr val="bg1"/>
                </a:solidFill>
                <a:effectLst/>
              </a:rPr>
              <a:pPr/>
              <a:t>+15.2%</a:t>
            </a:fld>
            <a:endParaRPr kumimoji="0" lang="ja-JP" altLang="en-US" sz="1000" b="1" dirty="0">
              <a:solidFill>
                <a:schemeClr val="bg1"/>
              </a:solidFill>
              <a:sym typeface="+mn-lt"/>
            </a:endParaRPr>
          </a:p>
        </p:txBody>
      </p:sp>
      <p:sp>
        <p:nvSpPr>
          <p:cNvPr id="31" name="テキスト ボックス 1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年の３年間で年平均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超の成長市場であり、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119.14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また、インドは医療観光部門に注力しており、これによっても医療機器の輸入が急速に増加している。</a:t>
            </a:r>
          </a:p>
        </p:txBody>
      </p:sp>
    </p:spTree>
    <p:extLst>
      <p:ext uri="{BB962C8B-B14F-4D97-AF65-F5344CB8AC3E}">
        <p14:creationId xmlns:p14="http://schemas.microsoft.com/office/powerpoint/2010/main" val="880778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分野別医療機器の市場規模</a:t>
            </a:r>
          </a:p>
        </p:txBody>
      </p:sp>
      <p:sp>
        <p:nvSpPr>
          <p:cNvPr id="7" name="テキスト プレースホルダー 1"/>
          <p:cNvSpPr txBox="1">
            <a:spLocks/>
          </p:cNvSpPr>
          <p:nvPr/>
        </p:nvSpPr>
        <p:spPr>
          <a:xfrm>
            <a:off x="199710" y="1124744"/>
            <a:ext cx="9505950" cy="44505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ＭＳ Ｐゴシック" panose="020B0600070205080204" pitchFamily="50" charset="-128"/>
              </a:rPr>
              <a:t>以下、医療機器</a:t>
            </a:r>
            <a:r>
              <a:rPr lang="en-US" altLang="ja-JP" dirty="0">
                <a:latin typeface="ＭＳ Ｐゴシック" panose="020B0600070205080204" pitchFamily="50" charset="-128"/>
              </a:rPr>
              <a:t>6</a:t>
            </a:r>
            <a:r>
              <a:rPr lang="ja-JP" altLang="en-US" dirty="0">
                <a:latin typeface="ＭＳ Ｐゴシック" panose="020B0600070205080204" pitchFamily="50" charset="-128"/>
              </a:rPr>
              <a:t>分野の年平均成長率（</a:t>
            </a:r>
            <a:r>
              <a:rPr lang="en-US" altLang="ja-JP" dirty="0">
                <a:latin typeface="ＭＳ Ｐゴシック" panose="020B0600070205080204" pitchFamily="50" charset="-128"/>
              </a:rPr>
              <a:t>CAGR)</a:t>
            </a:r>
            <a:r>
              <a:rPr lang="ja-JP" altLang="en-US" dirty="0">
                <a:latin typeface="ＭＳ Ｐゴシック" panose="020B0600070205080204" pitchFamily="50" charset="-128"/>
              </a:rPr>
              <a:t>は、心臓病学機器（</a:t>
            </a:r>
            <a:r>
              <a:rPr lang="en-US" altLang="ja-JP" dirty="0">
                <a:latin typeface="ＭＳ Ｐゴシック" panose="020B0600070205080204" pitchFamily="50" charset="-128"/>
              </a:rPr>
              <a:t>10.7</a:t>
            </a:r>
            <a:r>
              <a:rPr lang="ja-JP" altLang="en-US" dirty="0">
                <a:latin typeface="ＭＳ Ｐゴシック" panose="020B0600070205080204" pitchFamily="50" charset="-128"/>
              </a:rPr>
              <a:t>％）、透析機器分野</a:t>
            </a:r>
            <a:r>
              <a:rPr lang="en-US" altLang="ja-JP" dirty="0">
                <a:latin typeface="ＭＳ Ｐゴシック" panose="020B0600070205080204" pitchFamily="50" charset="-128"/>
              </a:rPr>
              <a:t>(9.5%)</a:t>
            </a:r>
            <a:r>
              <a:rPr lang="ja-JP" altLang="en-US" dirty="0">
                <a:latin typeface="ＭＳ Ｐゴシック" panose="020B0600070205080204" pitchFamily="50" charset="-128"/>
              </a:rPr>
              <a:t>、患者モニタリング機器</a:t>
            </a:r>
            <a:r>
              <a:rPr lang="en-US" altLang="ja-JP" dirty="0">
                <a:latin typeface="ＭＳ Ｐゴシック" panose="020B0600070205080204" pitchFamily="50" charset="-128"/>
              </a:rPr>
              <a:t>(9.4%)</a:t>
            </a:r>
            <a:r>
              <a:rPr lang="ja-JP" altLang="en-US" dirty="0">
                <a:latin typeface="ＭＳ Ｐゴシック" panose="020B0600070205080204" pitchFamily="50" charset="-128"/>
              </a:rPr>
              <a:t>、について、特に今後大きく伸びる予測がなされている。</a:t>
            </a:r>
            <a:endParaRPr lang="en-US" altLang="ja-JP" dirty="0">
              <a:latin typeface="ＭＳ Ｐゴシック" panose="020B0600070205080204" pitchFamily="50" charset="-128"/>
            </a:endParaRPr>
          </a:p>
        </p:txBody>
      </p:sp>
      <p:graphicFrame>
        <p:nvGraphicFramePr>
          <p:cNvPr id="8" name="グラフ 7">
            <a:extLst>
              <a:ext uri="{FF2B5EF4-FFF2-40B4-BE49-F238E27FC236}">
                <a16:creationId xmlns:a16="http://schemas.microsoft.com/office/drawing/2014/main" id="{9C3466E5-B36E-CF13-429D-A653F1819622}"/>
              </a:ext>
            </a:extLst>
          </p:cNvPr>
          <p:cNvGraphicFramePr/>
          <p:nvPr/>
        </p:nvGraphicFramePr>
        <p:xfrm>
          <a:off x="218151" y="1228779"/>
          <a:ext cx="9074150" cy="5522901"/>
        </p:xfrm>
        <a:graphic>
          <a:graphicData uri="http://schemas.openxmlformats.org/drawingml/2006/chart">
            <c:chart xmlns:c="http://schemas.openxmlformats.org/drawingml/2006/chart" xmlns:r="http://schemas.openxmlformats.org/officeDocument/2006/relationships" r:id="rId6"/>
          </a:graphicData>
        </a:graphic>
      </p:graphicFrame>
      <p:sp>
        <p:nvSpPr>
          <p:cNvPr id="14" name="正方形/長方形 13">
            <a:extLst>
              <a:ext uri="{FF2B5EF4-FFF2-40B4-BE49-F238E27FC236}">
                <a16:creationId xmlns:a16="http://schemas.microsoft.com/office/drawing/2014/main" id="{D2C4F7F8-C00F-B26F-56B2-1C5DBDFB619E}"/>
              </a:ext>
            </a:extLst>
          </p:cNvPr>
          <p:cNvSpPr/>
          <p:nvPr/>
        </p:nvSpPr>
        <p:spPr>
          <a:xfrm>
            <a:off x="9055390" y="5918468"/>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9.5</a:t>
            </a:r>
            <a:r>
              <a:rPr kumimoji="1" lang="ja-JP" altLang="en-US" sz="1000" dirty="0">
                <a:solidFill>
                  <a:schemeClr val="tx1"/>
                </a:solidFill>
              </a:rPr>
              <a:t>％</a:t>
            </a:r>
          </a:p>
        </p:txBody>
      </p:sp>
      <p:sp>
        <p:nvSpPr>
          <p:cNvPr id="15" name="正方形/長方形 14">
            <a:extLst>
              <a:ext uri="{FF2B5EF4-FFF2-40B4-BE49-F238E27FC236}">
                <a16:creationId xmlns:a16="http://schemas.microsoft.com/office/drawing/2014/main" id="{C43BB965-07D9-A6D9-C768-3B747309F31D}"/>
              </a:ext>
            </a:extLst>
          </p:cNvPr>
          <p:cNvSpPr/>
          <p:nvPr/>
        </p:nvSpPr>
        <p:spPr>
          <a:xfrm>
            <a:off x="9055390" y="3936776"/>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8.6</a:t>
            </a:r>
            <a:r>
              <a:rPr kumimoji="1" lang="ja-JP" altLang="en-US" sz="1000" dirty="0">
                <a:solidFill>
                  <a:schemeClr val="tx1"/>
                </a:solidFill>
              </a:rPr>
              <a:t>％</a:t>
            </a:r>
          </a:p>
        </p:txBody>
      </p:sp>
      <p:sp>
        <p:nvSpPr>
          <p:cNvPr id="16" name="正方形/長方形 15">
            <a:extLst>
              <a:ext uri="{FF2B5EF4-FFF2-40B4-BE49-F238E27FC236}">
                <a16:creationId xmlns:a16="http://schemas.microsoft.com/office/drawing/2014/main" id="{95A34F2A-8B0C-BB0F-7127-4ACCFFDB93C4}"/>
              </a:ext>
            </a:extLst>
          </p:cNvPr>
          <p:cNvSpPr/>
          <p:nvPr/>
        </p:nvSpPr>
        <p:spPr>
          <a:xfrm>
            <a:off x="9055390" y="2048637"/>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7.2</a:t>
            </a:r>
            <a:r>
              <a:rPr kumimoji="1" lang="ja-JP" altLang="en-US" sz="1000" dirty="0">
                <a:solidFill>
                  <a:schemeClr val="tx1"/>
                </a:solidFill>
              </a:rPr>
              <a:t>％</a:t>
            </a:r>
          </a:p>
        </p:txBody>
      </p:sp>
      <p:sp>
        <p:nvSpPr>
          <p:cNvPr id="17" name="正方形/長方形 16">
            <a:extLst>
              <a:ext uri="{FF2B5EF4-FFF2-40B4-BE49-F238E27FC236}">
                <a16:creationId xmlns:a16="http://schemas.microsoft.com/office/drawing/2014/main" id="{192D3881-4CC1-9425-B41C-466DC8B7E395}"/>
              </a:ext>
            </a:extLst>
          </p:cNvPr>
          <p:cNvSpPr/>
          <p:nvPr/>
        </p:nvSpPr>
        <p:spPr>
          <a:xfrm>
            <a:off x="9055390" y="2683676"/>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r>
              <a:rPr kumimoji="1" lang="ja-JP" altLang="en-US" sz="1000" dirty="0">
                <a:solidFill>
                  <a:schemeClr val="tx1"/>
                </a:solidFill>
              </a:rPr>
              <a:t>　</a:t>
            </a:r>
            <a:r>
              <a:rPr kumimoji="1" lang="en-US" altLang="ja-JP" sz="1000" dirty="0">
                <a:solidFill>
                  <a:schemeClr val="tx1"/>
                </a:solidFill>
              </a:rPr>
              <a:t>10.7</a:t>
            </a:r>
            <a:r>
              <a:rPr kumimoji="1" lang="ja-JP" altLang="en-US" sz="1000" dirty="0">
                <a:solidFill>
                  <a:schemeClr val="tx1"/>
                </a:solidFill>
              </a:rPr>
              <a:t>％</a:t>
            </a:r>
          </a:p>
        </p:txBody>
      </p:sp>
      <p:sp>
        <p:nvSpPr>
          <p:cNvPr id="18" name="正方形/長方形 17">
            <a:extLst>
              <a:ext uri="{FF2B5EF4-FFF2-40B4-BE49-F238E27FC236}">
                <a16:creationId xmlns:a16="http://schemas.microsoft.com/office/drawing/2014/main" id="{F11848AE-DFE6-6D63-6A07-329A4B5FEB7D}"/>
              </a:ext>
            </a:extLst>
          </p:cNvPr>
          <p:cNvSpPr/>
          <p:nvPr/>
        </p:nvSpPr>
        <p:spPr>
          <a:xfrm>
            <a:off x="9055390" y="4583539"/>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4.0</a:t>
            </a:r>
            <a:r>
              <a:rPr kumimoji="1" lang="ja-JP" altLang="en-US" sz="1000" dirty="0">
                <a:solidFill>
                  <a:schemeClr val="tx1"/>
                </a:solidFill>
              </a:rPr>
              <a:t>％</a:t>
            </a:r>
          </a:p>
        </p:txBody>
      </p:sp>
      <p:sp>
        <p:nvSpPr>
          <p:cNvPr id="24" name="正方形/長方形 23">
            <a:extLst>
              <a:ext uri="{FF2B5EF4-FFF2-40B4-BE49-F238E27FC236}">
                <a16:creationId xmlns:a16="http://schemas.microsoft.com/office/drawing/2014/main" id="{7F8E46C1-322A-3E05-F35D-B38505AD805A}"/>
              </a:ext>
            </a:extLst>
          </p:cNvPr>
          <p:cNvSpPr/>
          <p:nvPr/>
        </p:nvSpPr>
        <p:spPr>
          <a:xfrm>
            <a:off x="9055390" y="5244515"/>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9.4</a:t>
            </a:r>
            <a:r>
              <a:rPr kumimoji="1" lang="ja-JP" altLang="en-US" sz="1000" dirty="0">
                <a:solidFill>
                  <a:schemeClr val="tx1"/>
                </a:solidFill>
              </a:rPr>
              <a:t>％</a:t>
            </a:r>
          </a:p>
        </p:txBody>
      </p:sp>
      <p:sp>
        <p:nvSpPr>
          <p:cNvPr id="3" name="正方形/長方形 2">
            <a:extLst>
              <a:ext uri="{FF2B5EF4-FFF2-40B4-BE49-F238E27FC236}">
                <a16:creationId xmlns:a16="http://schemas.microsoft.com/office/drawing/2014/main" id="{687725E4-BACA-EC42-2E7C-79B0AE1DA5B9}"/>
              </a:ext>
            </a:extLst>
          </p:cNvPr>
          <p:cNvSpPr/>
          <p:nvPr/>
        </p:nvSpPr>
        <p:spPr>
          <a:xfrm>
            <a:off x="9055390" y="3344652"/>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6.9</a:t>
            </a:r>
            <a:r>
              <a:rPr kumimoji="1" lang="ja-JP" altLang="en-US" sz="1000" dirty="0">
                <a:solidFill>
                  <a:schemeClr val="tx1"/>
                </a:solidFill>
              </a:rPr>
              <a:t>％</a:t>
            </a:r>
          </a:p>
        </p:txBody>
      </p:sp>
      <p:sp>
        <p:nvSpPr>
          <p:cNvPr id="20" name="テキスト ボックス 19">
            <a:extLst>
              <a:ext uri="{FF2B5EF4-FFF2-40B4-BE49-F238E27FC236}">
                <a16:creationId xmlns:a16="http://schemas.microsoft.com/office/drawing/2014/main" id="{8FEF3696-C770-E517-0DC7-75C0FC86DFFB}"/>
              </a:ext>
            </a:extLst>
          </p:cNvPr>
          <p:cNvSpPr txBox="1"/>
          <p:nvPr/>
        </p:nvSpPr>
        <p:spPr>
          <a:xfrm>
            <a:off x="415925" y="6597000"/>
            <a:ext cx="2233075" cy="15468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800" noProof="1">
                <a:latin typeface="ＭＳ Ｐゴシック" panose="020B0600070205080204" pitchFamily="50" charset="-128"/>
                <a:ea typeface="ＭＳ Ｐゴシック" panose="020B0600070205080204" pitchFamily="50" charset="-128"/>
              </a:rPr>
              <a:t>statista</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正方形/長方形 9">
            <a:extLst>
              <a:ext uri="{FF2B5EF4-FFF2-40B4-BE49-F238E27FC236}">
                <a16:creationId xmlns:a16="http://schemas.microsoft.com/office/drawing/2014/main" id="{074B8DD7-FE88-9223-E080-88BBE99A795A}"/>
              </a:ext>
            </a:extLst>
          </p:cNvPr>
          <p:cNvSpPr/>
          <p:nvPr/>
        </p:nvSpPr>
        <p:spPr>
          <a:xfrm>
            <a:off x="2576736" y="1918434"/>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1" name="正方形/長方形 20">
            <a:extLst>
              <a:ext uri="{FF2B5EF4-FFF2-40B4-BE49-F238E27FC236}">
                <a16:creationId xmlns:a16="http://schemas.microsoft.com/office/drawing/2014/main" id="{97FE30DF-D5E2-FAF4-C309-AAB00FECE043}"/>
              </a:ext>
            </a:extLst>
          </p:cNvPr>
          <p:cNvSpPr/>
          <p:nvPr/>
        </p:nvSpPr>
        <p:spPr>
          <a:xfrm>
            <a:off x="2576736" y="2206466"/>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3" name="正方形/長方形 22">
            <a:extLst>
              <a:ext uri="{FF2B5EF4-FFF2-40B4-BE49-F238E27FC236}">
                <a16:creationId xmlns:a16="http://schemas.microsoft.com/office/drawing/2014/main" id="{48941459-D49D-E2A5-FD81-1EF8B4E68053}"/>
              </a:ext>
            </a:extLst>
          </p:cNvPr>
          <p:cNvSpPr/>
          <p:nvPr/>
        </p:nvSpPr>
        <p:spPr>
          <a:xfrm>
            <a:off x="2576736" y="2567656"/>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5" name="正方形/長方形 24">
            <a:extLst>
              <a:ext uri="{FF2B5EF4-FFF2-40B4-BE49-F238E27FC236}">
                <a16:creationId xmlns:a16="http://schemas.microsoft.com/office/drawing/2014/main" id="{C12AF156-899C-50A0-CACF-FFEC050F7ACC}"/>
              </a:ext>
            </a:extLst>
          </p:cNvPr>
          <p:cNvSpPr/>
          <p:nvPr/>
        </p:nvSpPr>
        <p:spPr>
          <a:xfrm>
            <a:off x="2576736" y="2855688"/>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6" name="正方形/長方形 25">
            <a:extLst>
              <a:ext uri="{FF2B5EF4-FFF2-40B4-BE49-F238E27FC236}">
                <a16:creationId xmlns:a16="http://schemas.microsoft.com/office/drawing/2014/main" id="{6E932B91-66D1-3B10-96C2-FD837239316A}"/>
              </a:ext>
            </a:extLst>
          </p:cNvPr>
          <p:cNvSpPr/>
          <p:nvPr/>
        </p:nvSpPr>
        <p:spPr>
          <a:xfrm>
            <a:off x="2576736" y="3183742"/>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7" name="正方形/長方形 26">
            <a:extLst>
              <a:ext uri="{FF2B5EF4-FFF2-40B4-BE49-F238E27FC236}">
                <a16:creationId xmlns:a16="http://schemas.microsoft.com/office/drawing/2014/main" id="{E82BB300-EDFC-6DB8-0B02-D5F96A18640B}"/>
              </a:ext>
            </a:extLst>
          </p:cNvPr>
          <p:cNvSpPr/>
          <p:nvPr/>
        </p:nvSpPr>
        <p:spPr>
          <a:xfrm>
            <a:off x="2576736" y="3471774"/>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8" name="正方形/長方形 27">
            <a:extLst>
              <a:ext uri="{FF2B5EF4-FFF2-40B4-BE49-F238E27FC236}">
                <a16:creationId xmlns:a16="http://schemas.microsoft.com/office/drawing/2014/main" id="{616D1DF2-7871-1C09-63CD-27841EEF41C1}"/>
              </a:ext>
            </a:extLst>
          </p:cNvPr>
          <p:cNvSpPr/>
          <p:nvPr/>
        </p:nvSpPr>
        <p:spPr>
          <a:xfrm>
            <a:off x="2576736" y="3848075"/>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9" name="正方形/長方形 28">
            <a:extLst>
              <a:ext uri="{FF2B5EF4-FFF2-40B4-BE49-F238E27FC236}">
                <a16:creationId xmlns:a16="http://schemas.microsoft.com/office/drawing/2014/main" id="{D793B46E-F131-E13A-F521-2316E494E578}"/>
              </a:ext>
            </a:extLst>
          </p:cNvPr>
          <p:cNvSpPr/>
          <p:nvPr/>
        </p:nvSpPr>
        <p:spPr>
          <a:xfrm>
            <a:off x="2576736" y="4136107"/>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30" name="正方形/長方形 29">
            <a:extLst>
              <a:ext uri="{FF2B5EF4-FFF2-40B4-BE49-F238E27FC236}">
                <a16:creationId xmlns:a16="http://schemas.microsoft.com/office/drawing/2014/main" id="{A923B635-47EF-F064-D0E9-F41BFA3859DC}"/>
              </a:ext>
            </a:extLst>
          </p:cNvPr>
          <p:cNvSpPr/>
          <p:nvPr/>
        </p:nvSpPr>
        <p:spPr>
          <a:xfrm>
            <a:off x="2576736" y="4486477"/>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31" name="正方形/長方形 30">
            <a:extLst>
              <a:ext uri="{FF2B5EF4-FFF2-40B4-BE49-F238E27FC236}">
                <a16:creationId xmlns:a16="http://schemas.microsoft.com/office/drawing/2014/main" id="{98FC0D8B-A396-CA02-10DA-221AAE09B4FA}"/>
              </a:ext>
            </a:extLst>
          </p:cNvPr>
          <p:cNvSpPr/>
          <p:nvPr/>
        </p:nvSpPr>
        <p:spPr>
          <a:xfrm>
            <a:off x="2576736" y="4774509"/>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32" name="正方形/長方形 31">
            <a:extLst>
              <a:ext uri="{FF2B5EF4-FFF2-40B4-BE49-F238E27FC236}">
                <a16:creationId xmlns:a16="http://schemas.microsoft.com/office/drawing/2014/main" id="{8B7A1756-E80C-9995-F603-8344F7FD07EF}"/>
              </a:ext>
            </a:extLst>
          </p:cNvPr>
          <p:cNvSpPr/>
          <p:nvPr/>
        </p:nvSpPr>
        <p:spPr>
          <a:xfrm>
            <a:off x="2576736" y="5130465"/>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2022</a:t>
            </a:r>
            <a:r>
              <a:rPr kumimoji="1" lang="ja-JP" altLang="en-US" sz="800" dirty="0"/>
              <a:t>年実績値</a:t>
            </a:r>
          </a:p>
        </p:txBody>
      </p:sp>
      <p:sp>
        <p:nvSpPr>
          <p:cNvPr id="33" name="正方形/長方形 32">
            <a:extLst>
              <a:ext uri="{FF2B5EF4-FFF2-40B4-BE49-F238E27FC236}">
                <a16:creationId xmlns:a16="http://schemas.microsoft.com/office/drawing/2014/main" id="{69B6552A-36C4-F933-5DDE-7361E310E455}"/>
              </a:ext>
            </a:extLst>
          </p:cNvPr>
          <p:cNvSpPr/>
          <p:nvPr/>
        </p:nvSpPr>
        <p:spPr>
          <a:xfrm>
            <a:off x="2576736" y="5418497"/>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2030</a:t>
            </a:r>
            <a:r>
              <a:rPr kumimoji="1" lang="ja-JP" altLang="en-US" sz="800" dirty="0">
                <a:solidFill>
                  <a:schemeClr val="bg1"/>
                </a:solidFill>
              </a:rPr>
              <a:t>年予測値</a:t>
            </a:r>
          </a:p>
        </p:txBody>
      </p:sp>
      <p:sp>
        <p:nvSpPr>
          <p:cNvPr id="34" name="正方形/長方形 33">
            <a:extLst>
              <a:ext uri="{FF2B5EF4-FFF2-40B4-BE49-F238E27FC236}">
                <a16:creationId xmlns:a16="http://schemas.microsoft.com/office/drawing/2014/main" id="{D05FB2D0-1D42-D271-1A1B-85BA475A0E5B}"/>
              </a:ext>
            </a:extLst>
          </p:cNvPr>
          <p:cNvSpPr/>
          <p:nvPr/>
        </p:nvSpPr>
        <p:spPr>
          <a:xfrm>
            <a:off x="2576736" y="5773640"/>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2022</a:t>
            </a:r>
            <a:r>
              <a:rPr kumimoji="1" lang="ja-JP" altLang="en-US" sz="800" dirty="0"/>
              <a:t>年実績値</a:t>
            </a:r>
          </a:p>
        </p:txBody>
      </p:sp>
      <p:sp>
        <p:nvSpPr>
          <p:cNvPr id="35" name="正方形/長方形 34">
            <a:extLst>
              <a:ext uri="{FF2B5EF4-FFF2-40B4-BE49-F238E27FC236}">
                <a16:creationId xmlns:a16="http://schemas.microsoft.com/office/drawing/2014/main" id="{57C65870-E182-3936-F441-DD341AEA31A7}"/>
              </a:ext>
            </a:extLst>
          </p:cNvPr>
          <p:cNvSpPr/>
          <p:nvPr/>
        </p:nvSpPr>
        <p:spPr>
          <a:xfrm>
            <a:off x="2576736" y="6061672"/>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2031</a:t>
            </a:r>
            <a:r>
              <a:rPr kumimoji="1" lang="ja-JP" altLang="en-US" sz="800" dirty="0">
                <a:solidFill>
                  <a:schemeClr val="bg1"/>
                </a:solidFill>
              </a:rPr>
              <a:t>年予測値</a:t>
            </a:r>
          </a:p>
        </p:txBody>
      </p:sp>
      <p:cxnSp>
        <p:nvCxnSpPr>
          <p:cNvPr id="37" name="直線コネクタ 36">
            <a:extLst>
              <a:ext uri="{FF2B5EF4-FFF2-40B4-BE49-F238E27FC236}">
                <a16:creationId xmlns:a16="http://schemas.microsoft.com/office/drawing/2014/main" id="{8F360AE3-9465-DD4C-C0E0-4050274A7B8A}"/>
              </a:ext>
            </a:extLst>
          </p:cNvPr>
          <p:cNvCxnSpPr>
            <a:cxnSpLocks/>
          </p:cNvCxnSpPr>
          <p:nvPr/>
        </p:nvCxnSpPr>
        <p:spPr>
          <a:xfrm>
            <a:off x="415925" y="2534635"/>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ED3D114-C2F3-831A-E1F7-2855DF09EF3E}"/>
              </a:ext>
            </a:extLst>
          </p:cNvPr>
          <p:cNvCxnSpPr>
            <a:cxnSpLocks/>
          </p:cNvCxnSpPr>
          <p:nvPr/>
        </p:nvCxnSpPr>
        <p:spPr>
          <a:xfrm>
            <a:off x="415925" y="3152189"/>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4B20F8E-09F6-5888-C590-425D8439D749}"/>
              </a:ext>
            </a:extLst>
          </p:cNvPr>
          <p:cNvCxnSpPr>
            <a:cxnSpLocks/>
          </p:cNvCxnSpPr>
          <p:nvPr/>
        </p:nvCxnSpPr>
        <p:spPr>
          <a:xfrm>
            <a:off x="415925" y="3789040"/>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8A104FE-B540-DA87-9676-81AE5CBA5E70}"/>
              </a:ext>
            </a:extLst>
          </p:cNvPr>
          <p:cNvCxnSpPr>
            <a:cxnSpLocks/>
          </p:cNvCxnSpPr>
          <p:nvPr/>
        </p:nvCxnSpPr>
        <p:spPr>
          <a:xfrm>
            <a:off x="415925" y="4437112"/>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FC27046-BFF7-7888-C7E6-0F13F151FF51}"/>
              </a:ext>
            </a:extLst>
          </p:cNvPr>
          <p:cNvCxnSpPr>
            <a:cxnSpLocks/>
          </p:cNvCxnSpPr>
          <p:nvPr/>
        </p:nvCxnSpPr>
        <p:spPr>
          <a:xfrm>
            <a:off x="415925" y="5085184"/>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522B0B6-53BC-DB3C-1AA7-6F07989865E3}"/>
              </a:ext>
            </a:extLst>
          </p:cNvPr>
          <p:cNvCxnSpPr>
            <a:cxnSpLocks/>
          </p:cNvCxnSpPr>
          <p:nvPr/>
        </p:nvCxnSpPr>
        <p:spPr>
          <a:xfrm>
            <a:off x="415925" y="5733256"/>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28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1/4</a:t>
            </a:r>
            <a:r>
              <a:rPr kumimoji="1" lang="ja-JP" altLang="en-US" dirty="0"/>
              <a:t>）</a:t>
            </a:r>
            <a:endParaRPr lang="ja-JP" altLang="en-US" dirty="0"/>
          </a:p>
        </p:txBody>
      </p:sp>
      <p:sp>
        <p:nvSpPr>
          <p:cNvPr id="66" name="テキスト ボックス 65"/>
          <p:cNvSpPr txBox="1"/>
          <p:nvPr/>
        </p:nvSpPr>
        <p:spPr>
          <a:xfrm>
            <a:off x="415925" y="6597000"/>
            <a:ext cx="1729075" cy="18003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心臓病学機器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504345"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画像診断装置</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22" name="TextBox 32">
            <a:extLst>
              <a:ext uri="{FF2B5EF4-FFF2-40B4-BE49-F238E27FC236}">
                <a16:creationId xmlns:a16="http://schemas.microsoft.com/office/drawing/2014/main" id="{9FCAB0C9-57B5-3253-E08D-F08F01BE95E9}"/>
              </a:ext>
            </a:extLst>
          </p:cNvPr>
          <p:cNvSpPr txBox="1"/>
          <p:nvPr/>
        </p:nvSpPr>
        <p:spPr bwMode="gray">
          <a:xfrm>
            <a:off x="866610" y="3830650"/>
            <a:ext cx="1437415" cy="338554"/>
          </a:xfrm>
          <a:prstGeom prst="rect">
            <a:avLst/>
          </a:prstGeom>
          <a:noFill/>
        </p:spPr>
        <p:txBody>
          <a:bodyPr wrap="square">
            <a:spAutoFit/>
          </a:bodyPr>
          <a:lstStyle/>
          <a:p>
            <a:pPr algn="ctr"/>
            <a:r>
              <a:rPr lang="en-US" sz="1600" b="1" noProof="1">
                <a:latin typeface="ＭＳ Ｐゴシック" panose="020B0600070205080204" pitchFamily="50" charset="-128"/>
                <a:ea typeface="ＭＳ Ｐゴシック" panose="020B0600070205080204" pitchFamily="50" charset="-128"/>
              </a:rPr>
              <a:t>市場</a:t>
            </a:r>
            <a:r>
              <a:rPr lang="ja-JP" altLang="en-US" sz="1600" b="1" noProof="1">
                <a:latin typeface="ＭＳ Ｐゴシック" panose="020B0600070205080204" pitchFamily="50" charset="-128"/>
                <a:ea typeface="ＭＳ Ｐゴシック" panose="020B0600070205080204" pitchFamily="50" charset="-128"/>
              </a:rPr>
              <a:t>成長要因</a:t>
            </a:r>
            <a:endParaRPr lang="en-US" sz="1600" b="1" dirty="0">
              <a:latin typeface="ＭＳ Ｐゴシック" panose="020B0600070205080204" pitchFamily="50" charset="-128"/>
              <a:ea typeface="ＭＳ Ｐゴシック" panose="020B0600070205080204" pitchFamily="50" charset="-128"/>
            </a:endParaRPr>
          </a:p>
        </p:txBody>
      </p:sp>
      <p:sp>
        <p:nvSpPr>
          <p:cNvPr id="23" name="TextBox 33">
            <a:extLst>
              <a:ext uri="{FF2B5EF4-FFF2-40B4-BE49-F238E27FC236}">
                <a16:creationId xmlns:a16="http://schemas.microsoft.com/office/drawing/2014/main" id="{548B7457-AB3B-ACCC-BDA4-41248DB7A922}"/>
              </a:ext>
            </a:extLst>
          </p:cNvPr>
          <p:cNvSpPr txBox="1"/>
          <p:nvPr/>
        </p:nvSpPr>
        <p:spPr bwMode="gray">
          <a:xfrm>
            <a:off x="3331436" y="3820922"/>
            <a:ext cx="1006880" cy="338554"/>
          </a:xfrm>
          <a:prstGeom prst="rect">
            <a:avLst/>
          </a:prstGeom>
          <a:noFill/>
        </p:spPr>
        <p:txBody>
          <a:bodyPr wrap="square">
            <a:spAutoFit/>
          </a:bodyPr>
          <a:lstStyle/>
          <a:p>
            <a:pPr algn="ctr"/>
            <a:r>
              <a:rPr lang="en-US" sz="1600" b="1" noProof="1">
                <a:latin typeface="ＭＳ Ｐゴシック" panose="020B0600070205080204" pitchFamily="50" charset="-128"/>
                <a:ea typeface="ＭＳ Ｐゴシック" panose="020B0600070205080204" pitchFamily="50" charset="-128"/>
              </a:rPr>
              <a:t>市場動向</a:t>
            </a:r>
            <a:endParaRPr lang="en-US" sz="1600" b="1" dirty="0">
              <a:latin typeface="ＭＳ Ｐゴシック" panose="020B0600070205080204" pitchFamily="50" charset="-128"/>
              <a:ea typeface="ＭＳ Ｐゴシック" panose="020B0600070205080204" pitchFamily="50" charset="-128"/>
            </a:endParaRPr>
          </a:p>
        </p:txBody>
      </p:sp>
      <p:sp>
        <p:nvSpPr>
          <p:cNvPr id="25" name="TextBox 35">
            <a:extLst>
              <a:ext uri="{FF2B5EF4-FFF2-40B4-BE49-F238E27FC236}">
                <a16:creationId xmlns:a16="http://schemas.microsoft.com/office/drawing/2014/main" id="{0918D66D-5ED5-1644-8F2D-982C1C6D8A9C}"/>
              </a:ext>
            </a:extLst>
          </p:cNvPr>
          <p:cNvSpPr txBox="1"/>
          <p:nvPr/>
        </p:nvSpPr>
        <p:spPr bwMode="gray">
          <a:xfrm>
            <a:off x="542168" y="4217039"/>
            <a:ext cx="210739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技術の進歩</a:t>
            </a:r>
            <a:r>
              <a:rPr lang="ja-JP" altLang="en-US" sz="1100" b="1" noProof="1">
                <a:solidFill>
                  <a:schemeClr val="accent6">
                    <a:lumMod val="75000"/>
                  </a:schemeClr>
                </a:solidFill>
                <a:latin typeface="ＭＳ Ｐゴシック" panose="020B0600070205080204" pitchFamily="50" charset="-128"/>
                <a:ea typeface="ＭＳ Ｐゴシック" panose="020B0600070205080204" pitchFamily="50" charset="-128"/>
              </a:rPr>
              <a:t>： </a:t>
            </a:r>
            <a:r>
              <a:rPr lang="en-US" sz="1100" b="0" i="0" noProof="1">
                <a:effectLst/>
                <a:latin typeface="ＭＳ Ｐゴシック" panose="020B0600070205080204" pitchFamily="50" charset="-128"/>
                <a:ea typeface="ＭＳ Ｐゴシック" panose="020B0600070205080204" pitchFamily="50" charset="-128"/>
              </a:rPr>
              <a:t>ポータブルデバイスの</a:t>
            </a:r>
            <a:r>
              <a:rPr lang="ja-JP" altLang="en-US" sz="1100" b="0" i="0" noProof="1">
                <a:effectLst/>
                <a:latin typeface="ＭＳ Ｐゴシック" panose="020B0600070205080204" pitchFamily="50" charset="-128"/>
                <a:ea typeface="ＭＳ Ｐゴシック" panose="020B0600070205080204" pitchFamily="50" charset="-128"/>
              </a:rPr>
              <a:t>発売</a:t>
            </a:r>
            <a:r>
              <a:rPr lang="en-US" sz="1100" b="0" i="0" noProof="1">
                <a:effectLst/>
                <a:latin typeface="ＭＳ Ｐゴシック" panose="020B0600070205080204" pitchFamily="50" charset="-128"/>
                <a:ea typeface="ＭＳ Ｐゴシック" panose="020B0600070205080204" pitchFamily="50" charset="-128"/>
              </a:rPr>
              <a:t>と心臓デバイスへのAIとロボット工学の</a:t>
            </a:r>
            <a:r>
              <a:rPr lang="ja-JP" altLang="en-US" sz="1100" b="0" i="0" noProof="1">
                <a:effectLst/>
                <a:latin typeface="ＭＳ Ｐゴシック" panose="020B0600070205080204" pitchFamily="50" charset="-128"/>
                <a:ea typeface="ＭＳ Ｐゴシック" panose="020B0600070205080204" pitchFamily="50" charset="-128"/>
              </a:rPr>
              <a:t>導入が進んでいる</a:t>
            </a:r>
            <a:endParaRPr lang="en-US" sz="1100" dirty="0">
              <a:latin typeface="ＭＳ Ｐゴシック" panose="020B0600070205080204" pitchFamily="50" charset="-128"/>
              <a:ea typeface="ＭＳ Ｐゴシック" panose="020B0600070205080204" pitchFamily="50" charset="-128"/>
            </a:endParaRPr>
          </a:p>
        </p:txBody>
      </p:sp>
      <p:sp>
        <p:nvSpPr>
          <p:cNvPr id="26" name="TextBox 36">
            <a:extLst>
              <a:ext uri="{FF2B5EF4-FFF2-40B4-BE49-F238E27FC236}">
                <a16:creationId xmlns:a16="http://schemas.microsoft.com/office/drawing/2014/main" id="{5D8C90E6-1F73-AEA8-8EA9-402593B5B300}"/>
              </a:ext>
            </a:extLst>
          </p:cNvPr>
          <p:cNvSpPr txBox="1"/>
          <p:nvPr/>
        </p:nvSpPr>
        <p:spPr bwMode="gray">
          <a:xfrm>
            <a:off x="534783" y="4936072"/>
            <a:ext cx="204863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ＭＳ Ｐゴシック" panose="020B0600070205080204" pitchFamily="50" charset="-128"/>
                <a:ea typeface="ＭＳ Ｐゴシック" panose="020B0600070205080204" pitchFamily="50" charset="-128"/>
              </a:rPr>
              <a:t>高齢者の人口の増加</a:t>
            </a:r>
            <a:r>
              <a:rPr lang="ja-JP" altLang="en-US" sz="1100" b="1" i="0" noProof="1">
                <a:solidFill>
                  <a:srgbClr val="004481"/>
                </a:solidFill>
                <a:effectLst/>
                <a:latin typeface="ＭＳ Ｐゴシック" panose="020B0600070205080204" pitchFamily="50" charset="-128"/>
                <a:ea typeface="ＭＳ Ｐゴシック" panose="020B0600070205080204" pitchFamily="50" charset="-128"/>
              </a:rPr>
              <a:t>： </a:t>
            </a:r>
            <a:r>
              <a:rPr lang="en-US" sz="1100" b="0" i="0" noProof="1">
                <a:effectLst/>
                <a:latin typeface="ＭＳ Ｐゴシック" panose="020B0600070205080204" pitchFamily="50" charset="-128"/>
                <a:ea typeface="ＭＳ Ｐゴシック" panose="020B0600070205080204" pitchFamily="50" charset="-128"/>
              </a:rPr>
              <a:t>国の高齢者人口は2019 -2050年の間に2.5倍以上増加すると予想され</a:t>
            </a:r>
            <a:r>
              <a:rPr lang="ja-JP" altLang="en-US" sz="1100" noProof="1">
                <a:latin typeface="ＭＳ Ｐゴシック" panose="020B0600070205080204" pitchFamily="50" charset="-128"/>
                <a:ea typeface="ＭＳ Ｐゴシック" panose="020B0600070205080204" pitchFamily="50" charset="-128"/>
              </a:rPr>
              <a:t>ている</a:t>
            </a:r>
            <a:endParaRPr lang="en-US" sz="1100" dirty="0">
              <a:latin typeface="ＭＳ Ｐゴシック" panose="020B0600070205080204" pitchFamily="50" charset="-128"/>
              <a:ea typeface="ＭＳ Ｐゴシック" panose="020B0600070205080204" pitchFamily="50" charset="-128"/>
            </a:endParaRPr>
          </a:p>
        </p:txBody>
      </p:sp>
      <p:sp>
        <p:nvSpPr>
          <p:cNvPr id="27" name="TextBox 37">
            <a:extLst>
              <a:ext uri="{FF2B5EF4-FFF2-40B4-BE49-F238E27FC236}">
                <a16:creationId xmlns:a16="http://schemas.microsoft.com/office/drawing/2014/main" id="{17958358-A8CA-5EF9-8DC3-2105D8CE72B9}"/>
              </a:ext>
            </a:extLst>
          </p:cNvPr>
          <p:cNvSpPr txBox="1"/>
          <p:nvPr/>
        </p:nvSpPr>
        <p:spPr bwMode="gray">
          <a:xfrm>
            <a:off x="491126" y="5611887"/>
            <a:ext cx="2167249"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保険適用範囲の拡大</a:t>
            </a:r>
            <a:r>
              <a:rPr lang="ja-JP" altLang="en-US" sz="1100" b="1" i="0" noProof="1">
                <a:solidFill>
                  <a:srgbClr val="004481"/>
                </a:solidFill>
                <a:effectLst/>
                <a:latin typeface="ＭＳ Ｐゴシック" panose="020B0600070205080204" pitchFamily="50" charset="-128"/>
                <a:ea typeface="ＭＳ Ｐゴシック" panose="020B0600070205080204" pitchFamily="50" charset="-128"/>
              </a:rPr>
              <a:t>： </a:t>
            </a:r>
            <a:r>
              <a:rPr lang="en-US" sz="1100" i="0" noProof="1">
                <a:effectLst/>
                <a:latin typeface="ＭＳ Ｐゴシック" panose="020B0600070205080204" pitchFamily="50" charset="-128"/>
                <a:ea typeface="ＭＳ Ｐゴシック" panose="020B0600070205080204" pitchFamily="50" charset="-128"/>
              </a:rPr>
              <a:t>2022年度</a:t>
            </a:r>
            <a:r>
              <a:rPr lang="ja-JP" altLang="en-US" sz="1100" i="0" noProof="1">
                <a:effectLst/>
                <a:latin typeface="ＭＳ Ｐゴシック" panose="020B0600070205080204" pitchFamily="50" charset="-128"/>
                <a:ea typeface="ＭＳ Ｐゴシック" panose="020B0600070205080204" pitchFamily="50" charset="-128"/>
              </a:rPr>
              <a:t>には</a:t>
            </a:r>
            <a:r>
              <a:rPr lang="en-US" sz="1100" i="0" noProof="1">
                <a:effectLst/>
                <a:latin typeface="ＭＳ Ｐゴシック" panose="020B0600070205080204" pitchFamily="50" charset="-128"/>
                <a:ea typeface="ＭＳ Ｐゴシック" panose="020B0600070205080204" pitchFamily="50" charset="-128"/>
              </a:rPr>
              <a:t>損害保険会社の</a:t>
            </a:r>
            <a:r>
              <a:rPr lang="ja-JP" altLang="en-US" sz="1100" i="0" noProof="1">
                <a:effectLst/>
                <a:latin typeface="ＭＳ Ｐゴシック" panose="020B0600070205080204" pitchFamily="50" charset="-128"/>
                <a:ea typeface="ＭＳ Ｐゴシック" panose="020B0600070205080204" pitchFamily="50" charset="-128"/>
              </a:rPr>
              <a:t>の元受正味保険料は、前年同期比</a:t>
            </a:r>
            <a:r>
              <a:rPr lang="en-US" altLang="ja-JP" sz="1100" i="0" noProof="1">
                <a:effectLst/>
                <a:latin typeface="ＭＳ Ｐゴシック" panose="020B0600070205080204" pitchFamily="50" charset="-128"/>
                <a:ea typeface="ＭＳ Ｐゴシック" panose="020B0600070205080204" pitchFamily="50" charset="-128"/>
              </a:rPr>
              <a:t>10.8</a:t>
            </a:r>
            <a:r>
              <a:rPr lang="ja-JP" altLang="en-US" sz="1100" i="0" noProof="1">
                <a:effectLst/>
                <a:latin typeface="ＭＳ Ｐゴシック" panose="020B0600070205080204" pitchFamily="50" charset="-128"/>
                <a:ea typeface="ＭＳ Ｐゴシック" panose="020B0600070205080204" pitchFamily="50" charset="-128"/>
              </a:rPr>
              <a:t>％の伸びを記録している</a:t>
            </a:r>
            <a:endParaRPr lang="en-US" sz="1100" dirty="0">
              <a:latin typeface="ＭＳ Ｐゴシック" panose="020B0600070205080204" pitchFamily="50" charset="-128"/>
              <a:ea typeface="ＭＳ Ｐゴシック" panose="020B0600070205080204" pitchFamily="50" charset="-128"/>
            </a:endParaRPr>
          </a:p>
        </p:txBody>
      </p:sp>
      <p:cxnSp>
        <p:nvCxnSpPr>
          <p:cNvPr id="28" name="Straight Connector 39">
            <a:extLst>
              <a:ext uri="{FF2B5EF4-FFF2-40B4-BE49-F238E27FC236}">
                <a16:creationId xmlns:a16="http://schemas.microsoft.com/office/drawing/2014/main" id="{F9202D69-313F-C4C1-F871-090E327FD3FA}"/>
              </a:ext>
            </a:extLst>
          </p:cNvPr>
          <p:cNvCxnSpPr>
            <a:cxnSpLocks/>
          </p:cNvCxnSpPr>
          <p:nvPr/>
        </p:nvCxnSpPr>
        <p:spPr bwMode="gray">
          <a:xfrm>
            <a:off x="2721000" y="3942865"/>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41">
            <a:extLst>
              <a:ext uri="{FF2B5EF4-FFF2-40B4-BE49-F238E27FC236}">
                <a16:creationId xmlns:a16="http://schemas.microsoft.com/office/drawing/2014/main" id="{E91DCE96-F644-6DCF-9F87-BDB0364FA06B}"/>
              </a:ext>
            </a:extLst>
          </p:cNvPr>
          <p:cNvSpPr txBox="1"/>
          <p:nvPr/>
        </p:nvSpPr>
        <p:spPr bwMode="gray">
          <a:xfrm>
            <a:off x="2858585" y="4188174"/>
            <a:ext cx="2068730"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心血管疾患の早期診断に対する需要の高まり</a:t>
            </a:r>
            <a:r>
              <a:rPr lang="en-US" sz="1100" b="0" i="0" noProof="1">
                <a:effectLst/>
                <a:latin typeface="ＭＳ Ｐゴシック" panose="020B0600070205080204" pitchFamily="50" charset="-128"/>
                <a:ea typeface="ＭＳ Ｐゴシック" panose="020B0600070205080204" pitchFamily="50" charset="-128"/>
              </a:rPr>
              <a:t>により、診断・監視装置は今後5年間、収益シェアの点で市場を支配すると予想され</a:t>
            </a:r>
            <a:r>
              <a:rPr lang="ja-JP" altLang="en-US" sz="1100" b="0" i="0" noProof="1">
                <a:effectLst/>
                <a:latin typeface="ＭＳ Ｐゴシック" panose="020B0600070205080204" pitchFamily="50" charset="-128"/>
                <a:ea typeface="ＭＳ Ｐゴシック" panose="020B0600070205080204" pitchFamily="50" charset="-128"/>
              </a:rPr>
              <a:t>る</a:t>
            </a:r>
            <a:endParaRPr lang="en-US" sz="1100" dirty="0">
              <a:latin typeface="ＭＳ Ｐゴシック" panose="020B0600070205080204" pitchFamily="50" charset="-128"/>
              <a:ea typeface="ＭＳ Ｐゴシック" panose="020B0600070205080204" pitchFamily="50" charset="-128"/>
            </a:endParaRPr>
          </a:p>
        </p:txBody>
      </p:sp>
      <p:sp>
        <p:nvSpPr>
          <p:cNvPr id="30" name="TextBox 45">
            <a:extLst>
              <a:ext uri="{FF2B5EF4-FFF2-40B4-BE49-F238E27FC236}">
                <a16:creationId xmlns:a16="http://schemas.microsoft.com/office/drawing/2014/main" id="{55DF9E11-3269-DF55-2F5A-4FA5C6E0CC02}"/>
              </a:ext>
            </a:extLst>
          </p:cNvPr>
          <p:cNvSpPr txBox="1"/>
          <p:nvPr/>
        </p:nvSpPr>
        <p:spPr bwMode="gray">
          <a:xfrm>
            <a:off x="2858585" y="5083970"/>
            <a:ext cx="1972300" cy="1107996"/>
          </a:xfrm>
          <a:prstGeom prst="rect">
            <a:avLst/>
          </a:prstGeom>
          <a:noFill/>
        </p:spPr>
        <p:txBody>
          <a:bodyPr wrap="square">
            <a:spAutoFit/>
          </a:bodyPr>
          <a:lstStyle/>
          <a:p>
            <a:pPr marL="171450" indent="-171450" algn="just">
              <a:buFont typeface="Wingdings" panose="05000000000000000000" pitchFamily="2" charset="2"/>
              <a:buChar char="ü"/>
            </a:pPr>
            <a:r>
              <a:rPr lang="en-US" sz="1100" b="0" i="0" noProof="1">
                <a:effectLst/>
                <a:latin typeface="ＭＳ Ｐゴシック" panose="020B0600070205080204" pitchFamily="50" charset="-128"/>
                <a:ea typeface="ＭＳ Ｐゴシック" panose="020B0600070205080204" pitchFamily="50" charset="-128"/>
              </a:rPr>
              <a:t>インドの心血管デバイス市場は、</a:t>
            </a:r>
            <a:r>
              <a:rPr lang="en-US"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心血管デバイスに特化した多国籍企業からの医療機器の輸入増加</a:t>
            </a:r>
            <a:r>
              <a:rPr lang="en-US" sz="1100" b="0" i="0" noProof="1">
                <a:effectLst/>
                <a:latin typeface="ＭＳ Ｐゴシック" panose="020B0600070205080204" pitchFamily="50" charset="-128"/>
                <a:ea typeface="ＭＳ Ｐゴシック" panose="020B0600070205080204" pitchFamily="50" charset="-128"/>
              </a:rPr>
              <a:t>に支えられ、大幅な成長を遂げると予測されている</a:t>
            </a:r>
            <a:endParaRPr lang="en-US" sz="1100" b="1" dirty="0">
              <a:solidFill>
                <a:schemeClr val="accent6">
                  <a:lumMod val="75000"/>
                </a:schemeClr>
              </a:solidFill>
              <a:latin typeface="ＭＳ Ｐゴシック" panose="020B0600070205080204" pitchFamily="50" charset="-128"/>
              <a:ea typeface="ＭＳ Ｐゴシック" panose="020B0600070205080204" pitchFamily="50" charset="-128"/>
            </a:endParaRPr>
          </a:p>
        </p:txBody>
      </p:sp>
      <p:sp>
        <p:nvSpPr>
          <p:cNvPr id="35" name="TextBox 21">
            <a:extLst>
              <a:ext uri="{FF2B5EF4-FFF2-40B4-BE49-F238E27FC236}">
                <a16:creationId xmlns:a16="http://schemas.microsoft.com/office/drawing/2014/main" id="{E572EFF2-06AC-E7AE-F679-3906B632973B}"/>
              </a:ext>
            </a:extLst>
          </p:cNvPr>
          <p:cNvSpPr txBox="1"/>
          <p:nvPr/>
        </p:nvSpPr>
        <p:spPr bwMode="gray">
          <a:xfrm>
            <a:off x="471493" y="1936156"/>
            <a:ext cx="4373763" cy="1846659"/>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pPr>
            <a:r>
              <a:rPr lang="en-US" altLang="ja-JP" sz="1100" i="0" noProof="1">
                <a:effectLst/>
                <a:latin typeface="ＭＳ Ｐゴシック" panose="020B0600070205080204" pitchFamily="50" charset="-128"/>
                <a:ea typeface="ＭＳ Ｐゴシック" panose="020B0600070205080204" pitchFamily="50" charset="-128"/>
              </a:rPr>
              <a:t>売上高は</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CAGR (2023-2028) 10.7%</a:t>
            </a:r>
            <a:r>
              <a:rPr lang="en-US" altLang="ja-JP" sz="1100" noProof="1">
                <a:latin typeface="ＭＳ Ｐゴシック" panose="020B0600070205080204" pitchFamily="50" charset="-128"/>
                <a:ea typeface="ＭＳ Ｐゴシック" panose="020B0600070205080204" pitchFamily="50" charset="-128"/>
              </a:rPr>
              <a:t>で成長</a:t>
            </a:r>
            <a:r>
              <a:rPr lang="ja-JP" altLang="en-US" sz="1100" noProof="1">
                <a:latin typeface="ＭＳ Ｐゴシック" panose="020B0600070205080204" pitchFamily="50" charset="-128"/>
                <a:ea typeface="ＭＳ Ｐゴシック" panose="020B0600070205080204" pitchFamily="50" charset="-128"/>
              </a:rPr>
              <a:t>し、</a:t>
            </a:r>
            <a:r>
              <a:rPr lang="en-US" altLang="ja-JP" sz="1100" i="0" noProof="1">
                <a:effectLst/>
                <a:latin typeface="ＭＳ Ｐゴシック" panose="020B0600070205080204" pitchFamily="50" charset="-128"/>
                <a:ea typeface="ＭＳ Ｐゴシック" panose="020B0600070205080204" pitchFamily="50" charset="-128"/>
              </a:rPr>
              <a:t>2027年までに14億</a:t>
            </a:r>
            <a:r>
              <a:rPr lang="en-US" altLang="ja-JP" sz="1100" noProof="1">
                <a:latin typeface="ＭＳ Ｐゴシック" panose="020B0600070205080204" pitchFamily="50" charset="-128"/>
                <a:ea typeface="ＭＳ Ｐゴシック" panose="020B0600070205080204" pitchFamily="50" charset="-128"/>
              </a:rPr>
              <a:t>6</a:t>
            </a:r>
            <a:r>
              <a:rPr lang="en-US" altLang="ja-JP" sz="1100" i="0" noProof="1">
                <a:effectLst/>
                <a:latin typeface="ＭＳ Ｐゴシック" panose="020B0600070205080204" pitchFamily="50" charset="-128"/>
                <a:ea typeface="ＭＳ Ｐゴシック" panose="020B0600070205080204" pitchFamily="50" charset="-128"/>
              </a:rPr>
              <a:t>000万米ドルの市場規模になる</a:t>
            </a:r>
            <a:r>
              <a:rPr lang="ja-JP" altLang="en-US" sz="1100" i="0" noProof="1">
                <a:effectLst/>
                <a:latin typeface="ＭＳ Ｐゴシック" panose="020B0600070205080204" pitchFamily="50" charset="-128"/>
                <a:ea typeface="ＭＳ Ｐゴシック" panose="020B0600070205080204" pitchFamily="50" charset="-128"/>
              </a:rPr>
              <a:t>と予測されている</a:t>
            </a:r>
            <a:endParaRPr lang="en-US" altLang="ja-JP" sz="1100" i="0" noProof="1">
              <a:effectLst/>
              <a:latin typeface="ＭＳ Ｐゴシック" panose="020B0600070205080204" pitchFamily="50" charset="-128"/>
              <a:ea typeface="ＭＳ Ｐゴシック" panose="020B0600070205080204" pitchFamily="50" charset="-128"/>
            </a:endParaRPr>
          </a:p>
          <a:p>
            <a:pPr marL="171450" indent="-171450" algn="just">
              <a:spcBef>
                <a:spcPts val="300"/>
              </a:spcBef>
              <a:spcAft>
                <a:spcPts val="300"/>
              </a:spcAft>
              <a:buFont typeface="Arial" panose="020B0604020202020204" pitchFamily="34" charset="0"/>
              <a:buChar char="•"/>
            </a:pPr>
            <a:r>
              <a:rPr lang="en-US" altLang="ja-JP" sz="1100" noProof="1">
                <a:latin typeface="+mn-lt"/>
              </a:rPr>
              <a:t>製品の承認と発売の増加、心臓疾患の負担の増加により、</a:t>
            </a:r>
            <a:r>
              <a:rPr lang="ja-JP" altLang="en-US" sz="1100" noProof="1">
                <a:latin typeface="+mn-lt"/>
              </a:rPr>
              <a:t>特に</a:t>
            </a:r>
            <a:r>
              <a:rPr lang="en-US" altLang="ja-JP" sz="1100" b="1" noProof="1">
                <a:solidFill>
                  <a:schemeClr val="accent6">
                    <a:lumMod val="75000"/>
                  </a:schemeClr>
                </a:solidFill>
                <a:latin typeface="+mn-lt"/>
              </a:rPr>
              <a:t>遠隔心臓モニタリング装置は急速な成長が予想され</a:t>
            </a:r>
            <a:r>
              <a:rPr lang="ja-JP" altLang="en-US" sz="1100" b="1" noProof="1">
                <a:solidFill>
                  <a:schemeClr val="accent6">
                    <a:lumMod val="75000"/>
                  </a:schemeClr>
                </a:solidFill>
                <a:latin typeface="+mn-lt"/>
              </a:rPr>
              <a:t>てい</a:t>
            </a:r>
            <a:r>
              <a:rPr lang="en-US" altLang="ja-JP" sz="1100" b="1" noProof="1">
                <a:solidFill>
                  <a:schemeClr val="accent6">
                    <a:lumMod val="75000"/>
                  </a:schemeClr>
                </a:solidFill>
                <a:latin typeface="+mn-lt"/>
              </a:rPr>
              <a:t>る</a:t>
            </a:r>
            <a:endParaRPr lang="en-US" sz="1100" i="0" noProof="1">
              <a:effectLst/>
              <a:latin typeface="ＭＳ Ｐゴシック" panose="020B0600070205080204" pitchFamily="50" charset="-128"/>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sz="1100" noProof="1">
                <a:latin typeface="ＭＳ Ｐゴシック" panose="020B0600070205080204" pitchFamily="50" charset="-128"/>
                <a:ea typeface="ＭＳ Ｐゴシック" panose="020B0600070205080204" pitchFamily="50" charset="-128"/>
              </a:rPr>
              <a:t>インドの心血管デバイス市場は、主に</a:t>
            </a:r>
            <a:r>
              <a:rPr lang="en-US" sz="1100" noProof="1">
                <a:latin typeface="Arial" panose="020B0604020202020204" pitchFamily="34" charset="0"/>
                <a:ea typeface="ＭＳ Ｐゴシック" panose="020B0600070205080204" pitchFamily="50" charset="-128"/>
                <a:cs typeface="Arial" panose="020B0604020202020204" pitchFamily="34" charset="0"/>
              </a:rPr>
              <a:t>Abbott</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　</a:t>
            </a:r>
            <a:r>
              <a:rPr lang="en-US" sz="1100" noProof="1">
                <a:latin typeface="Arial" panose="020B0604020202020204" pitchFamily="34" charset="0"/>
                <a:ea typeface="ＭＳ Ｐゴシック" panose="020B0600070205080204" pitchFamily="50" charset="-128"/>
                <a:cs typeface="Arial" panose="020B0604020202020204" pitchFamily="34" charset="0"/>
              </a:rPr>
              <a:t>Vascular、Boston Scientific、Medtronic</a:t>
            </a:r>
            <a:r>
              <a:rPr lang="en-US" sz="1100" noProof="1">
                <a:latin typeface="ＭＳ Ｐゴシック" panose="020B0600070205080204" pitchFamily="50" charset="-128"/>
                <a:ea typeface="ＭＳ Ｐゴシック" panose="020B0600070205080204" pitchFamily="50" charset="-128"/>
              </a:rPr>
              <a:t>などの</a:t>
            </a:r>
            <a:r>
              <a:rPr lang="en-US" sz="1100" b="1" noProof="1">
                <a:solidFill>
                  <a:srgbClr val="004481"/>
                </a:solidFill>
                <a:latin typeface="ＭＳ Ｐゴシック" panose="020B0600070205080204" pitchFamily="50" charset="-128"/>
                <a:ea typeface="ＭＳ Ｐゴシック" panose="020B0600070205080204" pitchFamily="50" charset="-128"/>
              </a:rPr>
              <a:t>グローバル企業が独占しており</a:t>
            </a:r>
            <a:r>
              <a:rPr lang="en-US" sz="1100" noProof="1">
                <a:latin typeface="ＭＳ Ｐゴシック" panose="020B0600070205080204" pitchFamily="50" charset="-128"/>
                <a:ea typeface="ＭＳ Ｐゴシック" panose="020B0600070205080204" pitchFamily="50" charset="-128"/>
              </a:rPr>
              <a:t>、比較的現地の市場</a:t>
            </a:r>
            <a:r>
              <a:rPr lang="ja-JP" altLang="en-US" sz="1100" noProof="1">
                <a:latin typeface="ＭＳ Ｐゴシック" panose="020B0600070205080204" pitchFamily="50" charset="-128"/>
                <a:ea typeface="ＭＳ Ｐゴシック" panose="020B0600070205080204" pitchFamily="50" charset="-128"/>
              </a:rPr>
              <a:t>参入企業</a:t>
            </a:r>
            <a:r>
              <a:rPr lang="en-US" sz="1100" noProof="1">
                <a:latin typeface="ＭＳ Ｐゴシック" panose="020B0600070205080204" pitchFamily="50" charset="-128"/>
                <a:ea typeface="ＭＳ Ｐゴシック" panose="020B0600070205080204" pitchFamily="50" charset="-128"/>
              </a:rPr>
              <a:t>が少ない</a:t>
            </a:r>
            <a:r>
              <a:rPr lang="ja-JP" altLang="en-US" sz="1100" noProof="1">
                <a:latin typeface="ＭＳ Ｐゴシック" panose="020B0600070205080204" pitchFamily="50" charset="-128"/>
                <a:ea typeface="ＭＳ Ｐゴシック" panose="020B0600070205080204" pitchFamily="50" charset="-128"/>
              </a:rPr>
              <a:t>分野である</a:t>
            </a:r>
            <a:endParaRPr lang="en-US" altLang="ja-JP" sz="1100" noProof="1">
              <a:latin typeface="ＭＳ Ｐゴシック" panose="020B0600070205080204" pitchFamily="50" charset="-128"/>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altLang="ja-JP"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中産階級や大規模市場の拡大により、グローバル企業の進出が予想される</a:t>
            </a:r>
            <a:r>
              <a:rPr lang="en-US" altLang="ja-JP" sz="1100" i="0" noProof="1">
                <a:effectLst/>
                <a:latin typeface="ＭＳ Ｐゴシック" panose="020B0600070205080204" pitchFamily="50" charset="-128"/>
                <a:ea typeface="ＭＳ Ｐゴシック" panose="020B0600070205080204" pitchFamily="50" charset="-128"/>
              </a:rPr>
              <a:t>としている</a:t>
            </a:r>
            <a:endParaRPr lang="en-US" sz="1100" noProof="1">
              <a:latin typeface="ＭＳ Ｐゴシック" panose="020B0600070205080204" pitchFamily="50" charset="-128"/>
              <a:ea typeface="ＭＳ Ｐゴシック" panose="020B0600070205080204" pitchFamily="50" charset="-128"/>
            </a:endParaRPr>
          </a:p>
        </p:txBody>
      </p:sp>
      <p:sp>
        <p:nvSpPr>
          <p:cNvPr id="45" name="TextBox 33">
            <a:extLst>
              <a:ext uri="{FF2B5EF4-FFF2-40B4-BE49-F238E27FC236}">
                <a16:creationId xmlns:a16="http://schemas.microsoft.com/office/drawing/2014/main" id="{B3BA0533-F5A1-D846-FFDB-07A9B0328ADF}"/>
              </a:ext>
            </a:extLst>
          </p:cNvPr>
          <p:cNvSpPr txBox="1"/>
          <p:nvPr/>
        </p:nvSpPr>
        <p:spPr bwMode="gray">
          <a:xfrm>
            <a:off x="7867086" y="3798803"/>
            <a:ext cx="1056737" cy="338554"/>
          </a:xfrm>
          <a:prstGeom prst="rect">
            <a:avLst/>
          </a:prstGeom>
          <a:noFill/>
        </p:spPr>
        <p:txBody>
          <a:bodyPr wrap="square">
            <a:spAutoFit/>
          </a:bodyPr>
          <a:lstStyle>
            <a:defPPr>
              <a:defRPr lang="en-US"/>
            </a:defPPr>
            <a:lvl1pPr algn="ctr">
              <a:defRPr sz="1600" b="1">
                <a:latin typeface="+mn-lt"/>
              </a:defRPr>
            </a:lvl1pPr>
          </a:lstStyle>
          <a:p>
            <a:r>
              <a:rPr lang="en-US" noProof="1">
                <a:latin typeface="ＭＳ Ｐゴシック" panose="020B0600070205080204" pitchFamily="50" charset="-128"/>
                <a:ea typeface="ＭＳ Ｐゴシック" panose="020B0600070205080204" pitchFamily="50" charset="-128"/>
              </a:rPr>
              <a:t>市場動向</a:t>
            </a:r>
            <a:endParaRPr lang="en-US" dirty="0">
              <a:latin typeface="ＭＳ Ｐゴシック" panose="020B0600070205080204" pitchFamily="50" charset="-128"/>
              <a:ea typeface="ＭＳ Ｐゴシック" panose="020B0600070205080204" pitchFamily="50" charset="-128"/>
            </a:endParaRPr>
          </a:p>
        </p:txBody>
      </p:sp>
      <p:sp>
        <p:nvSpPr>
          <p:cNvPr id="48" name="TextBox 41">
            <a:extLst>
              <a:ext uri="{FF2B5EF4-FFF2-40B4-BE49-F238E27FC236}">
                <a16:creationId xmlns:a16="http://schemas.microsoft.com/office/drawing/2014/main" id="{4938A9D6-457C-DC54-5EB3-D43E98685F3C}"/>
              </a:ext>
            </a:extLst>
          </p:cNvPr>
          <p:cNvSpPr txBox="1"/>
          <p:nvPr/>
        </p:nvSpPr>
        <p:spPr bwMode="gray">
          <a:xfrm>
            <a:off x="7375663" y="4235544"/>
            <a:ext cx="2117911" cy="938719"/>
          </a:xfrm>
          <a:prstGeom prst="rect">
            <a:avLst/>
          </a:prstGeom>
          <a:noFill/>
        </p:spPr>
        <p:txBody>
          <a:bodyPr wrap="square">
            <a:spAutoFit/>
          </a:bodyPr>
          <a:lstStyle/>
          <a:p>
            <a:pPr marL="171450" indent="-171450">
              <a:buFont typeface="Wingdings" panose="05000000000000000000" pitchFamily="2" charset="2"/>
              <a:buChar char="ü"/>
            </a:pPr>
            <a:r>
              <a:rPr lang="en-US" sz="1100" i="0" noProof="1">
                <a:effectLst/>
                <a:latin typeface="Arial" panose="020B0604020202020204" pitchFamily="34" charset="0"/>
                <a:ea typeface="ＭＳ Ｐゴシック" panose="020B0600070205080204" pitchFamily="50" charset="-128"/>
                <a:cs typeface="Arial" panose="020B0604020202020204" pitchFamily="34" charset="0"/>
              </a:rPr>
              <a:t>MRI</a:t>
            </a:r>
            <a:r>
              <a:rPr lang="en-US" sz="1100" i="0" noProof="1">
                <a:effectLst/>
                <a:latin typeface="ＭＳ Ｐゴシック" panose="020B0600070205080204" pitchFamily="50" charset="-128"/>
                <a:ea typeface="ＭＳ Ｐゴシック" panose="020B0600070205080204" pitchFamily="50" charset="-128"/>
              </a:rPr>
              <a:t>セグメントは、</a:t>
            </a:r>
            <a:r>
              <a:rPr lang="en-US" sz="1100" b="1" i="0" noProof="1">
                <a:solidFill>
                  <a:srgbClr val="004481"/>
                </a:solidFill>
                <a:effectLst/>
                <a:latin typeface="ＭＳ Ｐゴシック" panose="020B0600070205080204" pitchFamily="50" charset="-128"/>
                <a:ea typeface="ＭＳ Ｐゴシック" panose="020B0600070205080204" pitchFamily="50" charset="-128"/>
              </a:rPr>
              <a:t>慢性疾患の増加、高齢者人口の増加、主要市場プレイヤーの製品発売の増加</a:t>
            </a:r>
            <a:r>
              <a:rPr lang="en-US" sz="1100" i="0" noProof="1">
                <a:effectLst/>
                <a:latin typeface="ＭＳ Ｐゴシック" panose="020B0600070205080204" pitchFamily="50" charset="-128"/>
                <a:ea typeface="ＭＳ Ｐゴシック" panose="020B0600070205080204" pitchFamily="50" charset="-128"/>
              </a:rPr>
              <a:t>により、大きな市場</a:t>
            </a:r>
            <a:r>
              <a:rPr lang="ja-JP" altLang="en-US" sz="1100" i="0" noProof="1">
                <a:effectLst/>
                <a:latin typeface="ＭＳ Ｐゴシック" panose="020B0600070205080204" pitchFamily="50" charset="-128"/>
                <a:ea typeface="ＭＳ Ｐゴシック" panose="020B0600070205080204" pitchFamily="50" charset="-128"/>
              </a:rPr>
              <a:t>となる</a:t>
            </a:r>
            <a:r>
              <a:rPr lang="en-US" sz="1100" i="0" noProof="1">
                <a:effectLst/>
                <a:latin typeface="ＭＳ Ｐゴシック" panose="020B0600070205080204" pitchFamily="50" charset="-128"/>
                <a:ea typeface="ＭＳ Ｐゴシック" panose="020B0600070205080204" pitchFamily="50" charset="-128"/>
              </a:rPr>
              <a:t>ことが</a:t>
            </a:r>
            <a:r>
              <a:rPr lang="ja-JP" altLang="en-US" sz="1100" noProof="1">
                <a:latin typeface="ＭＳ Ｐゴシック" panose="020B0600070205080204" pitchFamily="50" charset="-128"/>
                <a:ea typeface="ＭＳ Ｐゴシック" panose="020B0600070205080204" pitchFamily="50" charset="-128"/>
              </a:rPr>
              <a:t>予想</a:t>
            </a:r>
            <a:r>
              <a:rPr lang="en-US" sz="1100" i="0" noProof="1">
                <a:effectLst/>
                <a:latin typeface="ＭＳ Ｐゴシック" panose="020B0600070205080204" pitchFamily="50" charset="-128"/>
                <a:ea typeface="ＭＳ Ｐゴシック" panose="020B0600070205080204" pitchFamily="50" charset="-128"/>
              </a:rPr>
              <a:t>されて</a:t>
            </a:r>
            <a:r>
              <a:rPr lang="ja-JP" altLang="en-US" sz="1100" i="0" noProof="1">
                <a:effectLst/>
                <a:latin typeface="ＭＳ Ｐゴシック" panose="020B0600070205080204" pitchFamily="50" charset="-128"/>
                <a:ea typeface="ＭＳ Ｐゴシック" panose="020B0600070205080204" pitchFamily="50" charset="-128"/>
              </a:rPr>
              <a:t>いる</a:t>
            </a:r>
            <a:endParaRPr lang="en-US" sz="1100" dirty="0">
              <a:latin typeface="ＭＳ Ｐゴシック" panose="020B0600070205080204" pitchFamily="50" charset="-128"/>
              <a:ea typeface="ＭＳ Ｐゴシック" panose="020B0600070205080204" pitchFamily="50" charset="-128"/>
            </a:endParaRPr>
          </a:p>
        </p:txBody>
      </p:sp>
      <p:sp>
        <p:nvSpPr>
          <p:cNvPr id="49" name="TextBox 45">
            <a:extLst>
              <a:ext uri="{FF2B5EF4-FFF2-40B4-BE49-F238E27FC236}">
                <a16:creationId xmlns:a16="http://schemas.microsoft.com/office/drawing/2014/main" id="{1C632F6A-CC59-C9A8-2CE2-4EFDC3680B52}"/>
              </a:ext>
            </a:extLst>
          </p:cNvPr>
          <p:cNvSpPr txBox="1"/>
          <p:nvPr/>
        </p:nvSpPr>
        <p:spPr bwMode="gray">
          <a:xfrm>
            <a:off x="7405446" y="5272451"/>
            <a:ext cx="2085068" cy="769441"/>
          </a:xfrm>
          <a:prstGeom prst="rect">
            <a:avLst/>
          </a:prstGeom>
          <a:noFill/>
        </p:spPr>
        <p:txBody>
          <a:bodyPr wrap="square">
            <a:spAutoFit/>
          </a:bodyPr>
          <a:lstStyle/>
          <a:p>
            <a:pPr marL="171450" indent="-171450">
              <a:buFont typeface="Wingdings" panose="05000000000000000000" pitchFamily="2" charset="2"/>
              <a:buChar char="ü"/>
            </a:pPr>
            <a:r>
              <a:rPr lang="en-US" sz="1100" i="0" noProof="1">
                <a:effectLst/>
                <a:latin typeface="ＭＳ Ｐゴシック" panose="020B0600070205080204" pitchFamily="50" charset="-128"/>
                <a:ea typeface="ＭＳ Ｐゴシック" panose="020B0600070205080204" pitchFamily="50" charset="-128"/>
              </a:rPr>
              <a:t>がん領域は、</a:t>
            </a:r>
            <a:r>
              <a:rPr lang="en-US" sz="1100" b="1" noProof="1">
                <a:solidFill>
                  <a:srgbClr val="004481"/>
                </a:solidFill>
                <a:latin typeface="ＭＳ Ｐゴシック" panose="020B0600070205080204" pitchFamily="50" charset="-128"/>
                <a:ea typeface="ＭＳ Ｐゴシック" panose="020B0600070205080204" pitchFamily="50" charset="-128"/>
              </a:rPr>
              <a:t>特に北部および北東部の州におけるがん症例の負担の増加</a:t>
            </a:r>
            <a:r>
              <a:rPr lang="en-US" sz="1100" noProof="1">
                <a:latin typeface="ＭＳ Ｐゴシック" panose="020B0600070205080204" pitchFamily="50" charset="-128"/>
                <a:ea typeface="ＭＳ Ｐゴシック" panose="020B0600070205080204" pitchFamily="50" charset="-128"/>
              </a:rPr>
              <a:t>により、</a:t>
            </a:r>
            <a:r>
              <a:rPr lang="en-US" sz="1100" i="0" noProof="1">
                <a:effectLst/>
                <a:latin typeface="ＭＳ Ｐゴシック" panose="020B0600070205080204" pitchFamily="50" charset="-128"/>
                <a:ea typeface="ＭＳ Ｐゴシック" panose="020B0600070205080204" pitchFamily="50" charset="-128"/>
              </a:rPr>
              <a:t>大幅に成長すると予想されている</a:t>
            </a:r>
            <a:endParaRPr lang="en-US" sz="1100" dirty="0">
              <a:latin typeface="ＭＳ Ｐゴシック" panose="020B0600070205080204" pitchFamily="50" charset="-128"/>
              <a:ea typeface="ＭＳ Ｐゴシック" panose="020B0600070205080204" pitchFamily="50" charset="-128"/>
            </a:endParaRPr>
          </a:p>
        </p:txBody>
      </p:sp>
      <p:sp>
        <p:nvSpPr>
          <p:cNvPr id="51" name="TextBox 42">
            <a:extLst>
              <a:ext uri="{FF2B5EF4-FFF2-40B4-BE49-F238E27FC236}">
                <a16:creationId xmlns:a16="http://schemas.microsoft.com/office/drawing/2014/main" id="{B14FAA4B-99D8-F4BB-6A01-6D159DA47FBE}"/>
              </a:ext>
            </a:extLst>
          </p:cNvPr>
          <p:cNvSpPr txBox="1"/>
          <p:nvPr/>
        </p:nvSpPr>
        <p:spPr bwMode="gray">
          <a:xfrm>
            <a:off x="5123427" y="4272430"/>
            <a:ext cx="2023282" cy="769441"/>
          </a:xfrm>
          <a:prstGeom prst="rect">
            <a:avLst/>
          </a:prstGeom>
          <a:noFill/>
        </p:spPr>
        <p:txBody>
          <a:bodyPr wrap="square">
            <a:spAutoFit/>
          </a:bodyPr>
          <a:lstStyle/>
          <a:p>
            <a:pPr marL="171450" indent="-171450">
              <a:buFont typeface="Wingdings" panose="05000000000000000000" pitchFamily="2" charset="2"/>
              <a:buChar char="ü"/>
            </a:pPr>
            <a:r>
              <a:rPr lang="en-US" altLang="ja-JP" sz="1100" b="1" noProof="1">
                <a:solidFill>
                  <a:srgbClr val="004481"/>
                </a:solidFill>
                <a:latin typeface="ＭＳ Ｐゴシック" panose="020B0600070205080204" pitchFamily="50" charset="-128"/>
                <a:ea typeface="ＭＳ Ｐゴシック" panose="020B0600070205080204" pitchFamily="50" charset="-128"/>
              </a:rPr>
              <a:t>がんの有病率の上昇</a:t>
            </a:r>
            <a:r>
              <a:rPr lang="ja-JP" altLang="en-US" sz="1100" b="1" noProof="1">
                <a:solidFill>
                  <a:srgbClr val="004481"/>
                </a:solidFill>
                <a:latin typeface="ＭＳ Ｐゴシック" panose="020B0600070205080204" pitchFamily="50" charset="-128"/>
                <a:ea typeface="ＭＳ Ｐゴシック" panose="020B0600070205080204" pitchFamily="50" charset="-128"/>
              </a:rPr>
              <a:t>：</a:t>
            </a:r>
            <a:r>
              <a:rPr lang="ja-JP" altLang="en-US" sz="1100" noProof="1">
                <a:solidFill>
                  <a:srgbClr val="004481"/>
                </a:solidFill>
                <a:latin typeface="ＭＳ Ｐゴシック" panose="020B0600070205080204" pitchFamily="50" charset="-128"/>
                <a:ea typeface="ＭＳ Ｐゴシック" panose="020B0600070205080204" pitchFamily="50" charset="-128"/>
              </a:rPr>
              <a:t> </a:t>
            </a:r>
            <a:r>
              <a:rPr lang="en-US" sz="1100" b="0" i="0" noProof="1">
                <a:effectLst/>
                <a:latin typeface="ＭＳ Ｐゴシック" panose="020B0600070205080204" pitchFamily="50" charset="-128"/>
                <a:ea typeface="ＭＳ Ｐゴシック" panose="020B0600070205080204" pitchFamily="50" charset="-128"/>
              </a:rPr>
              <a:t>インドでは</a:t>
            </a:r>
            <a:r>
              <a:rPr lang="ja-JP" altLang="en-US" sz="1100" b="0" i="0" noProof="1">
                <a:effectLst/>
                <a:latin typeface="ＭＳ Ｐゴシック" panose="020B0600070205080204" pitchFamily="50" charset="-128"/>
                <a:ea typeface="ＭＳ Ｐゴシック" panose="020B0600070205080204" pitchFamily="50" charset="-128"/>
              </a:rPr>
              <a:t>、</a:t>
            </a:r>
            <a:r>
              <a:rPr lang="en-US" sz="1100" b="0" i="0" noProof="1">
                <a:effectLst/>
                <a:latin typeface="ＭＳ Ｐゴシック" panose="020B0600070205080204" pitchFamily="50" charset="-128"/>
                <a:ea typeface="ＭＳ Ｐゴシック" panose="020B0600070205080204" pitchFamily="50" charset="-128"/>
              </a:rPr>
              <a:t>がん関連</a:t>
            </a:r>
            <a:r>
              <a:rPr lang="ja-JP" altLang="en-US" sz="1100" b="0" i="0" noProof="1">
                <a:effectLst/>
                <a:latin typeface="ＭＳ Ｐゴシック" panose="020B0600070205080204" pitchFamily="50" charset="-128"/>
                <a:ea typeface="ＭＳ Ｐゴシック" panose="020B0600070205080204" pitchFamily="50" charset="-128"/>
              </a:rPr>
              <a:t>の疾患</a:t>
            </a:r>
            <a:r>
              <a:rPr lang="en-US" sz="1100" b="0" i="0" noProof="1">
                <a:effectLst/>
                <a:latin typeface="ＭＳ Ｐゴシック" panose="020B0600070205080204" pitchFamily="50" charset="-128"/>
                <a:ea typeface="ＭＳ Ｐゴシック" panose="020B0600070205080204" pitchFamily="50" charset="-128"/>
              </a:rPr>
              <a:t>が2025年までに2980万件に増加すると予想されている</a:t>
            </a:r>
            <a:endParaRPr lang="en-US" sz="1100" dirty="0">
              <a:latin typeface="ＭＳ Ｐゴシック" panose="020B0600070205080204" pitchFamily="50" charset="-128"/>
              <a:ea typeface="ＭＳ Ｐゴシック" panose="020B0600070205080204" pitchFamily="50" charset="-128"/>
            </a:endParaRPr>
          </a:p>
        </p:txBody>
      </p:sp>
      <p:sp>
        <p:nvSpPr>
          <p:cNvPr id="52" name="TextBox 32">
            <a:extLst>
              <a:ext uri="{FF2B5EF4-FFF2-40B4-BE49-F238E27FC236}">
                <a16:creationId xmlns:a16="http://schemas.microsoft.com/office/drawing/2014/main" id="{FB78A645-2A9D-5496-6E2B-4815CD2B05B6}"/>
              </a:ext>
            </a:extLst>
          </p:cNvPr>
          <p:cNvSpPr txBox="1"/>
          <p:nvPr/>
        </p:nvSpPr>
        <p:spPr bwMode="gray">
          <a:xfrm>
            <a:off x="5469224" y="3800480"/>
            <a:ext cx="1439779" cy="338554"/>
          </a:xfrm>
          <a:prstGeom prst="rect">
            <a:avLst/>
          </a:prstGeom>
          <a:noFill/>
        </p:spPr>
        <p:txBody>
          <a:bodyPr wrap="square">
            <a:spAutoFit/>
          </a:bodyPr>
          <a:lstStyle>
            <a:defPPr>
              <a:defRPr lang="en-US"/>
            </a:defPPr>
            <a:lvl1pPr algn="ctr">
              <a:defRPr sz="1600" b="1">
                <a:latin typeface="+mn-lt"/>
              </a:defRPr>
            </a:lvl1pPr>
          </a:lstStyle>
          <a:p>
            <a:r>
              <a:rPr lang="en-US" noProof="1">
                <a:latin typeface="ＭＳ Ｐゴシック" panose="020B0600070205080204" pitchFamily="50" charset="-128"/>
                <a:ea typeface="ＭＳ Ｐゴシック" panose="020B0600070205080204" pitchFamily="50" charset="-128"/>
              </a:rPr>
              <a:t>市場</a:t>
            </a:r>
            <a:r>
              <a:rPr lang="ja-JP" altLang="en-US" noProof="1">
                <a:latin typeface="ＭＳ Ｐゴシック" panose="020B0600070205080204" pitchFamily="50" charset="-128"/>
                <a:ea typeface="ＭＳ Ｐゴシック" panose="020B0600070205080204" pitchFamily="50" charset="-128"/>
              </a:rPr>
              <a:t>成長要因</a:t>
            </a:r>
            <a:endParaRPr lang="en-US" dirty="0">
              <a:latin typeface="ＭＳ Ｐゴシック" panose="020B0600070205080204" pitchFamily="50" charset="-128"/>
              <a:ea typeface="ＭＳ Ｐゴシック" panose="020B0600070205080204" pitchFamily="50" charset="-128"/>
            </a:endParaRPr>
          </a:p>
        </p:txBody>
      </p:sp>
      <p:cxnSp>
        <p:nvCxnSpPr>
          <p:cNvPr id="53" name="Straight Connector 39">
            <a:extLst>
              <a:ext uri="{FF2B5EF4-FFF2-40B4-BE49-F238E27FC236}">
                <a16:creationId xmlns:a16="http://schemas.microsoft.com/office/drawing/2014/main" id="{4D822FBB-1BE0-FA44-1F93-BDD4EE28321E}"/>
              </a:ext>
            </a:extLst>
          </p:cNvPr>
          <p:cNvCxnSpPr>
            <a:cxnSpLocks/>
          </p:cNvCxnSpPr>
          <p:nvPr/>
        </p:nvCxnSpPr>
        <p:spPr bwMode="gray">
          <a:xfrm>
            <a:off x="7342820" y="3942865"/>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TextBox 1">
            <a:extLst>
              <a:ext uri="{FF2B5EF4-FFF2-40B4-BE49-F238E27FC236}">
                <a16:creationId xmlns:a16="http://schemas.microsoft.com/office/drawing/2014/main" id="{01DF86CC-9579-9209-36C7-202B6B91B228}"/>
              </a:ext>
            </a:extLst>
          </p:cNvPr>
          <p:cNvSpPr txBox="1"/>
          <p:nvPr/>
        </p:nvSpPr>
        <p:spPr bwMode="gray">
          <a:xfrm>
            <a:off x="5239452" y="1975487"/>
            <a:ext cx="4035607" cy="1600438"/>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pPr>
            <a:r>
              <a:rPr lang="en-US" altLang="ja-JP" sz="1100" noProof="1">
                <a:latin typeface="ＭＳ Ｐゴシック" panose="020B0600070205080204" pitchFamily="50" charset="-128"/>
                <a:ea typeface="ＭＳ Ｐゴシック" panose="020B0600070205080204" pitchFamily="50" charset="-128"/>
              </a:rPr>
              <a:t>収益は</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CAGR (2023-2028年) 7.2%</a:t>
            </a:r>
            <a:r>
              <a:rPr lang="en-US" altLang="ja-JP" sz="1100" noProof="1">
                <a:latin typeface="ＭＳ Ｐゴシック" panose="020B0600070205080204" pitchFamily="50" charset="-128"/>
                <a:ea typeface="ＭＳ Ｐゴシック" panose="020B0600070205080204" pitchFamily="50" charset="-128"/>
              </a:rPr>
              <a:t>で成長し、2028年までに市場規模は9億2000万米ドルになると予想されている</a:t>
            </a:r>
            <a:endParaRPr lang="en-US" sz="1100" noProof="1">
              <a:latin typeface="ＭＳ Ｐゴシック" panose="020B0600070205080204" pitchFamily="50" charset="-128"/>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sz="1100" b="1" noProof="1">
                <a:solidFill>
                  <a:srgbClr val="004481"/>
                </a:solidFill>
                <a:latin typeface="ＭＳ Ｐゴシック" panose="020B0600070205080204" pitchFamily="50" charset="-128"/>
                <a:ea typeface="ＭＳ Ｐゴシック" panose="020B0600070205080204" pitchFamily="50" charset="-128"/>
              </a:rPr>
              <a:t>インドの画像診断機器市場は寡占状態にあ</a:t>
            </a:r>
            <a:r>
              <a:rPr lang="ja-JP" altLang="en-US" sz="1100" b="1" noProof="1">
                <a:solidFill>
                  <a:srgbClr val="004481"/>
                </a:solidFill>
                <a:latin typeface="ＭＳ Ｐゴシック" panose="020B0600070205080204" pitchFamily="50" charset="-128"/>
                <a:ea typeface="ＭＳ Ｐゴシック" panose="020B0600070205080204" pitchFamily="50" charset="-128"/>
              </a:rPr>
              <a:t>り</a:t>
            </a:r>
            <a:r>
              <a:rPr lang="ja-JP" altLang="en-US" sz="1100" noProof="1">
                <a:latin typeface="ＭＳ Ｐゴシック" panose="020B0600070205080204" pitchFamily="50" charset="-128"/>
                <a:ea typeface="ＭＳ Ｐゴシック" panose="020B0600070205080204" pitchFamily="50" charset="-128"/>
              </a:rPr>
              <a:t>、市場を牽引している企業としては</a:t>
            </a:r>
            <a:r>
              <a:rPr lang="en-US" sz="1100" noProof="1">
                <a:solidFill>
                  <a:schemeClr val="accent6">
                    <a:lumMod val="75000"/>
                  </a:schemeClr>
                </a:solidFill>
                <a:latin typeface="ＭＳ Ｐゴシック" panose="020B0600070205080204" pitchFamily="50" charset="-128"/>
                <a:ea typeface="ＭＳ Ｐゴシック" panose="020B0600070205080204" pitchFamily="50" charset="-128"/>
              </a:rPr>
              <a:t>、</a:t>
            </a:r>
            <a:r>
              <a:rPr lang="en-US" sz="1100" noProof="1">
                <a:latin typeface="ＭＳ Ｐゴシック" panose="020B0600070205080204" pitchFamily="50" charset="-128"/>
                <a:ea typeface="ＭＳ Ｐゴシック" panose="020B0600070205080204" pitchFamily="50" charset="-128"/>
              </a:rPr>
              <a:t>富士フイルムホールディングス、GEヘルスケア、キヤノン、シーメンスヘルスケア</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等</a:t>
            </a:r>
            <a:r>
              <a:rPr lang="ja-JP" altLang="en-US" sz="1100" noProof="1">
                <a:latin typeface="ＭＳ Ｐゴシック" panose="020B0600070205080204" pitchFamily="50" charset="-128"/>
                <a:ea typeface="ＭＳ Ｐゴシック" panose="020B0600070205080204" pitchFamily="50" charset="-128"/>
              </a:rPr>
              <a:t>が挙げられる</a:t>
            </a:r>
            <a:r>
              <a:rPr lang="en-US" sz="1100" dirty="0">
                <a:latin typeface="ＭＳ Ｐゴシック" panose="020B0600070205080204" pitchFamily="50" charset="-128"/>
                <a:ea typeface="ＭＳ Ｐゴシック" panose="020B0600070205080204" pitchFamily="50" charset="-128"/>
              </a:rPr>
              <a:t> </a:t>
            </a:r>
          </a:p>
          <a:p>
            <a:pPr marL="171450" indent="-171450" fontAlgn="base">
              <a:spcBef>
                <a:spcPts val="300"/>
              </a:spcBef>
              <a:spcAft>
                <a:spcPts val="300"/>
              </a:spcAft>
              <a:buFont typeface="Arial" panose="020B0604020202020204" pitchFamily="34" charset="0"/>
              <a:buChar char="•"/>
            </a:pPr>
            <a:r>
              <a:rPr lang="en-US" altLang="ja-JP" sz="1100" i="0" noProof="1">
                <a:effectLst/>
                <a:latin typeface="+mn-lt"/>
              </a:rPr>
              <a:t>がん患者の増加や画像診断技術の進歩により、</a:t>
            </a:r>
            <a:r>
              <a:rPr lang="en-US" altLang="ja-JP" sz="1100" b="1" i="0" noProof="1">
                <a:solidFill>
                  <a:schemeClr val="accent6">
                    <a:lumMod val="75000"/>
                  </a:schemeClr>
                </a:solidFill>
                <a:effectLst/>
                <a:latin typeface="+mn-lt"/>
              </a:rPr>
              <a:t>がん領域は国内で大きく成長すると予想され、MRI領域は最大の市場シェアを占めている</a:t>
            </a:r>
            <a:endParaRPr lang="en-US" altLang="ja-JP" sz="1100" i="0" dirty="0">
              <a:solidFill>
                <a:schemeClr val="accent6">
                  <a:lumMod val="75000"/>
                </a:schemeClr>
              </a:solidFill>
              <a:effectLst/>
              <a:latin typeface="+mn-lt"/>
            </a:endParaRPr>
          </a:p>
        </p:txBody>
      </p:sp>
      <p:sp>
        <p:nvSpPr>
          <p:cNvPr id="14" name="TextBox 36">
            <a:extLst>
              <a:ext uri="{FF2B5EF4-FFF2-40B4-BE49-F238E27FC236}">
                <a16:creationId xmlns:a16="http://schemas.microsoft.com/office/drawing/2014/main" id="{6F5BDD8C-019C-60E0-C0AC-F9F322010CC2}"/>
              </a:ext>
            </a:extLst>
          </p:cNvPr>
          <p:cNvSpPr txBox="1"/>
          <p:nvPr/>
        </p:nvSpPr>
        <p:spPr bwMode="gray">
          <a:xfrm>
            <a:off x="5090584" y="5126228"/>
            <a:ext cx="204863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ＭＳ Ｐゴシック" panose="020B0600070205080204" pitchFamily="50" charset="-128"/>
                <a:ea typeface="ＭＳ Ｐゴシック" panose="020B0600070205080204" pitchFamily="50" charset="-128"/>
              </a:rPr>
              <a:t>高齢者の人口の増加</a:t>
            </a:r>
            <a:r>
              <a:rPr lang="ja-JP" altLang="en-US" sz="1100" noProof="1">
                <a:solidFill>
                  <a:srgbClr val="004481"/>
                </a:solidFill>
                <a:latin typeface="ＭＳ Ｐゴシック" panose="020B0600070205080204" pitchFamily="50" charset="-128"/>
                <a:ea typeface="ＭＳ Ｐゴシック" panose="020B0600070205080204" pitchFamily="50" charset="-128"/>
              </a:rPr>
              <a:t> ： インドにおける</a:t>
            </a:r>
            <a:r>
              <a:rPr lang="en-US" sz="1100" b="0" i="0" noProof="1">
                <a:effectLst/>
                <a:latin typeface="ＭＳ Ｐゴシック" panose="020B0600070205080204" pitchFamily="50" charset="-128"/>
                <a:ea typeface="ＭＳ Ｐゴシック" panose="020B0600070205080204" pitchFamily="50" charset="-128"/>
              </a:rPr>
              <a:t>高齢者人口は2019 -2050年の間に2.5倍以上増加すると予想され</a:t>
            </a:r>
            <a:r>
              <a:rPr lang="ja-JP" altLang="en-US" sz="1100" b="0" i="0" noProof="1">
                <a:effectLst/>
                <a:latin typeface="ＭＳ Ｐゴシック" panose="020B0600070205080204" pitchFamily="50" charset="-128"/>
                <a:ea typeface="ＭＳ Ｐゴシック" panose="020B0600070205080204" pitchFamily="50" charset="-128"/>
              </a:rPr>
              <a:t>ている</a:t>
            </a:r>
            <a:endParaRPr lang="en-US" sz="1100" dirty="0">
              <a:latin typeface="ＭＳ Ｐゴシック" panose="020B0600070205080204" pitchFamily="50" charset="-128"/>
              <a:ea typeface="ＭＳ Ｐゴシック" panose="020B0600070205080204" pitchFamily="50" charset="-128"/>
            </a:endParaRPr>
          </a:p>
        </p:txBody>
      </p:sp>
      <p:sp>
        <p:nvSpPr>
          <p:cNvPr id="15" name="Rectangle: Rounded Corners 4">
            <a:extLst>
              <a:ext uri="{FF2B5EF4-FFF2-40B4-BE49-F238E27FC236}">
                <a16:creationId xmlns:a16="http://schemas.microsoft.com/office/drawing/2014/main" id="{1A11E32F-9747-8857-6305-1DB55BFA16CB}"/>
              </a:ext>
            </a:extLst>
          </p:cNvPr>
          <p:cNvSpPr/>
          <p:nvPr/>
        </p:nvSpPr>
        <p:spPr>
          <a:xfrm>
            <a:off x="936973" y="383745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6" name="Rectangle: Rounded Corners 4">
            <a:extLst>
              <a:ext uri="{FF2B5EF4-FFF2-40B4-BE49-F238E27FC236}">
                <a16:creationId xmlns:a16="http://schemas.microsoft.com/office/drawing/2014/main" id="{858AB66E-DFD3-823E-C5D0-699F9A04DE39}"/>
              </a:ext>
            </a:extLst>
          </p:cNvPr>
          <p:cNvSpPr/>
          <p:nvPr/>
        </p:nvSpPr>
        <p:spPr>
          <a:xfrm>
            <a:off x="3159770" y="383716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7" name="Rectangle: Rounded Corners 4">
            <a:extLst>
              <a:ext uri="{FF2B5EF4-FFF2-40B4-BE49-F238E27FC236}">
                <a16:creationId xmlns:a16="http://schemas.microsoft.com/office/drawing/2014/main" id="{BABC2049-4A5A-6B83-4051-D9365A9D1967}"/>
              </a:ext>
            </a:extLst>
          </p:cNvPr>
          <p:cNvSpPr/>
          <p:nvPr/>
        </p:nvSpPr>
        <p:spPr>
          <a:xfrm>
            <a:off x="5531724" y="379258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8" name="Rectangle: Rounded Corners 4">
            <a:extLst>
              <a:ext uri="{FF2B5EF4-FFF2-40B4-BE49-F238E27FC236}">
                <a16:creationId xmlns:a16="http://schemas.microsoft.com/office/drawing/2014/main" id="{484624F1-0972-329D-7985-ADCF3FC85D03}"/>
              </a:ext>
            </a:extLst>
          </p:cNvPr>
          <p:cNvSpPr/>
          <p:nvPr/>
        </p:nvSpPr>
        <p:spPr>
          <a:xfrm>
            <a:off x="7742124" y="37915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11" name="グループ化 10">
            <a:extLst>
              <a:ext uri="{FF2B5EF4-FFF2-40B4-BE49-F238E27FC236}">
                <a16:creationId xmlns:a16="http://schemas.microsoft.com/office/drawing/2014/main" id="{C5B68C70-2E63-526A-C378-FD7270B3D1F5}"/>
              </a:ext>
            </a:extLst>
          </p:cNvPr>
          <p:cNvGrpSpPr/>
          <p:nvPr/>
        </p:nvGrpSpPr>
        <p:grpSpPr>
          <a:xfrm>
            <a:off x="1981227" y="1556517"/>
            <a:ext cx="1350209" cy="360050"/>
            <a:chOff x="1981227" y="1576414"/>
            <a:chExt cx="1350209" cy="360050"/>
          </a:xfrm>
        </p:grpSpPr>
        <p:sp>
          <p:nvSpPr>
            <p:cNvPr id="7" name="TextBox 33">
              <a:extLst>
                <a:ext uri="{FF2B5EF4-FFF2-40B4-BE49-F238E27FC236}">
                  <a16:creationId xmlns:a16="http://schemas.microsoft.com/office/drawing/2014/main" id="{67E9031E-21BC-9D96-3F7B-817EE9C4D370}"/>
                </a:ext>
              </a:extLst>
            </p:cNvPr>
            <p:cNvSpPr txBox="1"/>
            <p:nvPr/>
          </p:nvSpPr>
          <p:spPr bwMode="gray">
            <a:xfrm>
              <a:off x="2152891" y="1587162"/>
              <a:ext cx="1006880" cy="338554"/>
            </a:xfrm>
            <a:prstGeom prst="rect">
              <a:avLst/>
            </a:prstGeom>
            <a:noFill/>
          </p:spPr>
          <p:txBody>
            <a:bodyPr wrap="square">
              <a:spAutoFit/>
            </a:bodyPr>
            <a:lstStyle/>
            <a:p>
              <a:pPr algn="ctr"/>
              <a:r>
                <a:rPr lang="ja-JP" altLang="en-US" sz="1600" b="1" noProof="1">
                  <a:latin typeface="ＭＳ Ｐゴシック" panose="020B0600070205080204" pitchFamily="50" charset="-128"/>
                  <a:ea typeface="ＭＳ Ｐゴシック" panose="020B0600070205080204" pitchFamily="50" charset="-128"/>
                </a:rPr>
                <a:t>概況</a:t>
              </a:r>
              <a:endParaRPr lang="en-US" sz="1600" b="1" dirty="0">
                <a:latin typeface="ＭＳ Ｐゴシック" panose="020B0600070205080204" pitchFamily="50" charset="-128"/>
                <a:ea typeface="ＭＳ Ｐゴシック" panose="020B0600070205080204" pitchFamily="50" charset="-128"/>
              </a:endParaRPr>
            </a:p>
          </p:txBody>
        </p:sp>
        <p:sp>
          <p:nvSpPr>
            <p:cNvPr id="8" name="Rectangle: Rounded Corners 4">
              <a:extLst>
                <a:ext uri="{FF2B5EF4-FFF2-40B4-BE49-F238E27FC236}">
                  <a16:creationId xmlns:a16="http://schemas.microsoft.com/office/drawing/2014/main" id="{2BFB6D5F-BC12-61D9-D5CA-3410322CAB1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grpSp>
        <p:nvGrpSpPr>
          <p:cNvPr id="12" name="グループ化 11">
            <a:extLst>
              <a:ext uri="{FF2B5EF4-FFF2-40B4-BE49-F238E27FC236}">
                <a16:creationId xmlns:a16="http://schemas.microsoft.com/office/drawing/2014/main" id="{7A9C4096-7478-CA67-B864-AA25997379BD}"/>
              </a:ext>
            </a:extLst>
          </p:cNvPr>
          <p:cNvGrpSpPr/>
          <p:nvPr/>
        </p:nvGrpSpPr>
        <p:grpSpPr>
          <a:xfrm>
            <a:off x="6667715" y="1556517"/>
            <a:ext cx="1350209" cy="360050"/>
            <a:chOff x="1981227" y="1576414"/>
            <a:chExt cx="1350209" cy="360050"/>
          </a:xfrm>
        </p:grpSpPr>
        <p:sp>
          <p:nvSpPr>
            <p:cNvPr id="13" name="TextBox 33">
              <a:extLst>
                <a:ext uri="{FF2B5EF4-FFF2-40B4-BE49-F238E27FC236}">
                  <a16:creationId xmlns:a16="http://schemas.microsoft.com/office/drawing/2014/main" id="{FC141477-83B3-A450-E2D4-AB952B2BB8A1}"/>
                </a:ext>
              </a:extLst>
            </p:cNvPr>
            <p:cNvSpPr txBox="1"/>
            <p:nvPr/>
          </p:nvSpPr>
          <p:spPr bwMode="gray">
            <a:xfrm>
              <a:off x="2152891" y="1587162"/>
              <a:ext cx="1006880" cy="338554"/>
            </a:xfrm>
            <a:prstGeom prst="rect">
              <a:avLst/>
            </a:prstGeom>
            <a:noFill/>
          </p:spPr>
          <p:txBody>
            <a:bodyPr wrap="square">
              <a:spAutoFit/>
            </a:bodyPr>
            <a:lstStyle/>
            <a:p>
              <a:pPr algn="ctr"/>
              <a:r>
                <a:rPr lang="ja-JP" altLang="en-US" sz="1600" b="1" noProof="1">
                  <a:latin typeface="ＭＳ Ｐゴシック" panose="020B0600070205080204" pitchFamily="50" charset="-128"/>
                  <a:ea typeface="ＭＳ Ｐゴシック" panose="020B0600070205080204" pitchFamily="50" charset="-128"/>
                </a:rPr>
                <a:t>概況</a:t>
              </a:r>
              <a:endParaRPr lang="en-US" sz="1600" b="1" dirty="0">
                <a:latin typeface="ＭＳ Ｐゴシック" panose="020B0600070205080204" pitchFamily="50" charset="-128"/>
                <a:ea typeface="ＭＳ Ｐゴシック" panose="020B0600070205080204" pitchFamily="50" charset="-128"/>
              </a:endParaRPr>
            </a:p>
          </p:txBody>
        </p:sp>
        <p:sp>
          <p:nvSpPr>
            <p:cNvPr id="19" name="Rectangle: Rounded Corners 4">
              <a:extLst>
                <a:ext uri="{FF2B5EF4-FFF2-40B4-BE49-F238E27FC236}">
                  <a16:creationId xmlns:a16="http://schemas.microsoft.com/office/drawing/2014/main" id="{5ADEE91F-73E9-7BDA-51CB-E3EF09BD871D}"/>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spTree>
    <p:extLst>
      <p:ext uri="{BB962C8B-B14F-4D97-AF65-F5344CB8AC3E}">
        <p14:creationId xmlns:p14="http://schemas.microsoft.com/office/powerpoint/2010/main" val="1304252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体外診断用（</a:t>
                      </a:r>
                      <a:r>
                        <a:rPr kumimoji="1" lang="en-US" altLang="ja-JP"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IVD</a:t>
                      </a:r>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504345"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眼科機器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654013" y="2052360"/>
            <a:ext cx="4176460" cy="1600438"/>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en-US" altLang="ja-JP" sz="1100" i="0" noProof="1">
                <a:effectLst/>
                <a:latin typeface="ＭＳ Ｐゴシック" panose="020B0600070205080204" pitchFamily="50" charset="-128"/>
                <a:ea typeface="ＭＳ Ｐゴシック" panose="020B0600070205080204" pitchFamily="50" charset="-128"/>
              </a:rPr>
              <a:t>インドの体外診断薬 (IVD) 市場は、</a:t>
            </a:r>
            <a:r>
              <a:rPr lang="en-US" altLang="ja-JP"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2023年から2028年の年平均成長率 (CAGR) は</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4.0</a:t>
            </a:r>
            <a:r>
              <a:rPr lang="en-US" altLang="ja-JP"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a:t>
            </a:r>
            <a:r>
              <a:rPr lang="en-US" altLang="ja-JP" sz="1100" i="0" noProof="1">
                <a:effectLst/>
                <a:latin typeface="ＭＳ Ｐゴシック" panose="020B0600070205080204" pitchFamily="50" charset="-128"/>
                <a:ea typeface="ＭＳ Ｐゴシック" panose="020B0600070205080204" pitchFamily="50" charset="-128"/>
              </a:rPr>
              <a:t>と</a:t>
            </a:r>
            <a:r>
              <a:rPr lang="ja-JP" altLang="en-US" sz="1100" i="0" noProof="1">
                <a:effectLst/>
                <a:latin typeface="ＭＳ Ｐゴシック" panose="020B0600070205080204" pitchFamily="50" charset="-128"/>
                <a:ea typeface="ＭＳ Ｐゴシック" panose="020B0600070205080204" pitchFamily="50" charset="-128"/>
              </a:rPr>
              <a:t>、</a:t>
            </a:r>
            <a:r>
              <a:rPr lang="ja-JP" altLang="en-US" sz="1100" noProof="1">
                <a:latin typeface="ＭＳ Ｐゴシック" panose="020B0600070205080204" pitchFamily="50" charset="-128"/>
                <a:ea typeface="ＭＳ Ｐゴシック" panose="020B0600070205080204" pitchFamily="50" charset="-128"/>
              </a:rPr>
              <a:t>緩やかな</a:t>
            </a:r>
            <a:r>
              <a:rPr lang="en-US" altLang="ja-JP" sz="1100" i="0" noProof="1">
                <a:effectLst/>
                <a:latin typeface="ＭＳ Ｐゴシック" panose="020B0600070205080204" pitchFamily="50" charset="-128"/>
                <a:ea typeface="ＭＳ Ｐゴシック" panose="020B0600070205080204" pitchFamily="50" charset="-128"/>
              </a:rPr>
              <a:t>成長率が見込まれている</a:t>
            </a:r>
            <a:endParaRPr lang="en-US" sz="1100" noProof="1">
              <a:latin typeface="ＭＳ Ｐゴシック" panose="020B0600070205080204" pitchFamily="50" charset="-128"/>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ＭＳ Ｐゴシック" panose="020B0600070205080204" pitchFamily="50" charset="-128"/>
                <a:ea typeface="ＭＳ Ｐゴシック" panose="020B0600070205080204" pitchFamily="50" charset="-128"/>
              </a:rPr>
              <a:t>市場は少数の主要企業によって支配されており、新規参入の障壁となっている。</a:t>
            </a:r>
            <a:r>
              <a:rPr lang="en-US" altLang="ja-JP" sz="1100" dirty="0">
                <a:latin typeface="ＭＳ Ｐゴシック" panose="020B0600070205080204" pitchFamily="50" charset="-128"/>
                <a:ea typeface="ＭＳ Ｐゴシック" panose="020B0600070205080204" pitchFamily="50" charset="-128"/>
              </a:rPr>
              <a:t> </a:t>
            </a:r>
            <a:r>
              <a:rPr lang="en-US" altLang="ja-JP" sz="1100" noProof="1">
                <a:latin typeface="ＭＳ Ｐゴシック" panose="020B0600070205080204" pitchFamily="50" charset="-128"/>
                <a:ea typeface="ＭＳ Ｐゴシック" panose="020B0600070205080204" pitchFamily="50" charset="-128"/>
              </a:rPr>
              <a:t>大手企業が市場シェアの大半を占めている。</a:t>
            </a:r>
            <a:r>
              <a:rPr lang="en-US" altLang="ja-JP" sz="1100" dirty="0">
                <a:latin typeface="ＭＳ Ｐゴシック" panose="020B0600070205080204" pitchFamily="50" charset="-128"/>
                <a:ea typeface="ＭＳ Ｐゴシック" panose="020B0600070205080204" pitchFamily="50" charset="-128"/>
              </a:rPr>
              <a:t> </a:t>
            </a:r>
            <a:r>
              <a:rPr lang="ja-JP" altLang="en-US" sz="1100" noProof="1">
                <a:latin typeface="ＭＳ Ｐゴシック" panose="020B0600070205080204" pitchFamily="50" charset="-128"/>
                <a:ea typeface="ＭＳ Ｐゴシック" panose="020B0600070205080204" pitchFamily="50" charset="-128"/>
              </a:rPr>
              <a:t>プレーヤー</a:t>
            </a:r>
            <a:r>
              <a:rPr lang="en-US" altLang="ja-JP" sz="1100" noProof="1">
                <a:latin typeface="ＭＳ Ｐゴシック" panose="020B0600070205080204" pitchFamily="50" charset="-128"/>
                <a:ea typeface="ＭＳ Ｐゴシック" panose="020B0600070205080204" pitchFamily="50" charset="-128"/>
              </a:rPr>
              <a:t>は</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コラボレーション、買収、新製品発表</a:t>
            </a:r>
            <a:r>
              <a:rPr lang="en-US" altLang="ja-JP" sz="1100" noProof="1">
                <a:latin typeface="ＭＳ Ｐゴシック" panose="020B0600070205080204" pitchFamily="50" charset="-128"/>
                <a:ea typeface="ＭＳ Ｐゴシック" panose="020B0600070205080204" pitchFamily="50" charset="-128"/>
              </a:rPr>
              <a:t>のように活用してポジションを強化してきた</a:t>
            </a:r>
          </a:p>
          <a:p>
            <a:pPr marL="171450" indent="-171450" algn="l"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主な</a:t>
            </a:r>
            <a:r>
              <a:rPr lang="en-US" altLang="ja-JP" sz="1100" noProof="1">
                <a:latin typeface="ＭＳ Ｐゴシック" panose="020B0600070205080204" pitchFamily="50" charset="-128"/>
                <a:ea typeface="ＭＳ Ｐゴシック" panose="020B0600070205080204" pitchFamily="50" charset="-128"/>
              </a:rPr>
              <a:t>市場プレイヤー</a:t>
            </a:r>
            <a:r>
              <a:rPr lang="ja-JP" altLang="en-US" sz="1100" noProof="1">
                <a:latin typeface="ＭＳ Ｐゴシック" panose="020B0600070205080204" pitchFamily="50" charset="-128"/>
                <a:ea typeface="ＭＳ Ｐゴシック" panose="020B0600070205080204" pitchFamily="50" charset="-128"/>
              </a:rPr>
              <a:t>の例として</a:t>
            </a:r>
            <a:r>
              <a:rPr lang="en-US" altLang="ja-JP" sz="1100" noProof="1">
                <a:latin typeface="ＭＳ Ｐゴシック" panose="020B0600070205080204" pitchFamily="50" charset="-128"/>
                <a:ea typeface="ＭＳ Ｐゴシック" panose="020B0600070205080204" pitchFamily="50" charset="-128"/>
              </a:rPr>
              <a:t>、Abbott Laboratories、Becton、Dickinson and Company、BioMérieux</a:t>
            </a:r>
            <a:r>
              <a:rPr lang="ja-JP" altLang="en-US" sz="1100" noProof="1">
                <a:latin typeface="ＭＳ Ｐゴシック" panose="020B0600070205080204" pitchFamily="50" charset="-128"/>
                <a:ea typeface="ＭＳ Ｐゴシック" panose="020B0600070205080204" pitchFamily="50" charset="-128"/>
              </a:rPr>
              <a:t>が挙げられる</a:t>
            </a:r>
            <a:endParaRPr lang="en-US" altLang="ja-JP" sz="1100" dirty="0">
              <a:latin typeface="ＭＳ Ｐゴシック" panose="020B0600070205080204" pitchFamily="50" charset="-128"/>
              <a:ea typeface="ＭＳ Ｐゴシック" panose="020B0600070205080204" pitchFamily="50" charset="-128"/>
            </a:endParaRPr>
          </a:p>
        </p:txBody>
      </p:sp>
      <p:sp>
        <p:nvSpPr>
          <p:cNvPr id="54" name="TextBox 1">
            <a:extLst>
              <a:ext uri="{FF2B5EF4-FFF2-40B4-BE49-F238E27FC236}">
                <a16:creationId xmlns:a16="http://schemas.microsoft.com/office/drawing/2014/main" id="{01DF86CC-9579-9209-36C7-202B6B91B228}"/>
              </a:ext>
            </a:extLst>
          </p:cNvPr>
          <p:cNvSpPr txBox="1"/>
          <p:nvPr/>
        </p:nvSpPr>
        <p:spPr bwMode="gray">
          <a:xfrm>
            <a:off x="5146396" y="1946281"/>
            <a:ext cx="4236302" cy="1846659"/>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en-US" altLang="ja-JP"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2023年から2028年</a:t>
            </a:r>
            <a:r>
              <a:rPr lang="ja-JP" altLang="en-US"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にかけて</a:t>
            </a:r>
            <a:r>
              <a:rPr lang="en-US" altLang="ja-JP"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年間成長率 (CAGR) が8.6%</a:t>
            </a:r>
            <a:r>
              <a:rPr lang="ja-JP" altLang="en-US" sz="1100" b="1" i="0" noProof="1">
                <a:solidFill>
                  <a:schemeClr val="accent6">
                    <a:lumMod val="75000"/>
                  </a:schemeClr>
                </a:solidFill>
                <a:effectLst/>
                <a:latin typeface="ＭＳ Ｐゴシック" panose="020B0600070205080204" pitchFamily="50" charset="-128"/>
                <a:ea typeface="ＭＳ Ｐゴシック" panose="020B0600070205080204" pitchFamily="50" charset="-128"/>
              </a:rPr>
              <a:t>と</a:t>
            </a:r>
            <a:r>
              <a:rPr lang="ja-JP" altLang="en-US" sz="1100" i="0" noProof="1">
                <a:effectLst/>
                <a:latin typeface="ＭＳ Ｐゴシック" panose="020B0600070205080204" pitchFamily="50" charset="-128"/>
                <a:ea typeface="ＭＳ Ｐゴシック" panose="020B0600070205080204" pitchFamily="50" charset="-128"/>
              </a:rPr>
              <a:t>予想されており、</a:t>
            </a:r>
            <a:r>
              <a:rPr lang="en-US" altLang="ja-JP" sz="1100" b="1" i="0" noProof="1">
                <a:solidFill>
                  <a:srgbClr val="004481"/>
                </a:solidFill>
                <a:effectLst/>
                <a:latin typeface="ＭＳ Ｐゴシック" panose="020B0600070205080204" pitchFamily="50" charset="-128"/>
                <a:ea typeface="ＭＳ Ｐゴシック" panose="020B0600070205080204" pitchFamily="50" charset="-128"/>
              </a:rPr>
              <a:t>2028年までに</a:t>
            </a:r>
            <a:r>
              <a:rPr lang="ja-JP" altLang="en-US" sz="1100" b="1" i="0" noProof="1">
                <a:solidFill>
                  <a:srgbClr val="004481"/>
                </a:solidFill>
                <a:effectLst/>
                <a:latin typeface="ＭＳ Ｐゴシック" panose="020B0600070205080204" pitchFamily="50" charset="-128"/>
                <a:ea typeface="ＭＳ Ｐゴシック" panose="020B0600070205080204" pitchFamily="50" charset="-128"/>
              </a:rPr>
              <a:t>は</a:t>
            </a:r>
            <a:r>
              <a:rPr lang="en-US" altLang="ja-JP" sz="1100" b="1" i="0" noProof="1">
                <a:solidFill>
                  <a:srgbClr val="004481"/>
                </a:solidFill>
                <a:effectLst/>
                <a:latin typeface="ＭＳ Ｐゴシック" panose="020B0600070205080204" pitchFamily="50" charset="-128"/>
                <a:ea typeface="ＭＳ Ｐゴシック" panose="020B0600070205080204" pitchFamily="50" charset="-128"/>
              </a:rPr>
              <a:t>7億4000万米ドルの市場規模</a:t>
            </a:r>
            <a:r>
              <a:rPr lang="en-US" altLang="ja-JP" sz="1100" i="0" noProof="1">
                <a:effectLst/>
                <a:latin typeface="ＭＳ Ｐゴシック" panose="020B0600070205080204" pitchFamily="50" charset="-128"/>
                <a:ea typeface="ＭＳ Ｐゴシック" panose="020B0600070205080204" pitchFamily="50" charset="-128"/>
              </a:rPr>
              <a:t>に</a:t>
            </a:r>
            <a:r>
              <a:rPr lang="ja-JP" altLang="en-US" sz="1100" i="0" noProof="1">
                <a:effectLst/>
                <a:latin typeface="ＭＳ Ｐゴシック" panose="020B0600070205080204" pitchFamily="50" charset="-128"/>
                <a:ea typeface="ＭＳ Ｐゴシック" panose="020B0600070205080204" pitchFamily="50" charset="-128"/>
              </a:rPr>
              <a:t>な</a:t>
            </a:r>
            <a:r>
              <a:rPr lang="en-US" altLang="ja-JP" sz="1100" i="0" noProof="1">
                <a:effectLst/>
                <a:latin typeface="ＭＳ Ｐゴシック" panose="020B0600070205080204" pitchFamily="50" charset="-128"/>
                <a:ea typeface="ＭＳ Ｐゴシック" panose="020B0600070205080204" pitchFamily="50" charset="-128"/>
              </a:rPr>
              <a:t>ると予測されている</a:t>
            </a:r>
            <a:endParaRPr lang="zh-TW" altLang="en-US" sz="1100" dirty="0">
              <a:latin typeface="ＭＳ Ｐゴシック" panose="020B0600070205080204" pitchFamily="50" charset="-128"/>
              <a:ea typeface="ＭＳ Ｐゴシック" panose="020B0600070205080204" pitchFamily="50" charset="-128"/>
              <a:hlinkClick r:id="rId6">
                <a:extLst>
                  <a:ext uri="{A12FA001-AC4F-418D-AE19-62706E023703}">
                    <ahyp:hlinkClr xmlns:ahyp="http://schemas.microsoft.com/office/drawing/2018/hyperlinkcolor" val="tx"/>
                  </a:ext>
                </a:extLst>
              </a:hlinkClick>
            </a:endParaRPr>
          </a:p>
          <a:p>
            <a:pPr marL="171450" indent="-171450" algn="l" fontAlgn="base">
              <a:spcBef>
                <a:spcPts val="300"/>
              </a:spcBef>
              <a:spcAft>
                <a:spcPts val="300"/>
              </a:spcAft>
              <a:buFont typeface="Arial" panose="020B0604020202020204" pitchFamily="34" charset="0"/>
              <a:buChar char="•"/>
            </a:pPr>
            <a:r>
              <a:rPr lang="ja-JP" altLang="en-US" sz="1100" i="0" noProof="1">
                <a:effectLst/>
                <a:latin typeface="ＭＳ Ｐゴシック" panose="020B0600070205080204" pitchFamily="50" charset="-128"/>
                <a:ea typeface="ＭＳ Ｐゴシック" panose="020B0600070205080204" pitchFamily="50" charset="-128"/>
              </a:rPr>
              <a:t>低侵襲緑内障手術などの技術進歩や低価格化により</a:t>
            </a:r>
            <a:r>
              <a:rPr lang="ja-JP" altLang="en-US" sz="1100" b="1" noProof="1">
                <a:solidFill>
                  <a:srgbClr val="004481"/>
                </a:solidFill>
                <a:latin typeface="ＭＳ Ｐゴシック" panose="020B0600070205080204" pitchFamily="50" charset="-128"/>
                <a:ea typeface="ＭＳ Ｐゴシック" panose="020B0600070205080204" pitchFamily="50" charset="-128"/>
              </a:rPr>
              <a:t>緑内障機器の需要増加</a:t>
            </a:r>
            <a:r>
              <a:rPr lang="ja-JP" altLang="en-US" sz="1100" i="0" noProof="1">
                <a:effectLst/>
                <a:latin typeface="ＭＳ Ｐゴシック" panose="020B0600070205080204" pitchFamily="50" charset="-128"/>
                <a:ea typeface="ＭＳ Ｐゴシック" panose="020B0600070205080204" pitchFamily="50" charset="-128"/>
              </a:rPr>
              <a:t>や</a:t>
            </a:r>
            <a:r>
              <a:rPr lang="en-US" altLang="ja-JP" sz="1100" noProof="1">
                <a:latin typeface="+mn-lt"/>
              </a:rPr>
              <a:t>アイケアに対する認知度の向上</a:t>
            </a:r>
            <a:r>
              <a:rPr lang="ja-JP" altLang="en-US" sz="1100" noProof="1">
                <a:latin typeface="+mn-lt"/>
              </a:rPr>
              <a:t>から</a:t>
            </a:r>
            <a:r>
              <a:rPr lang="ja-JP" altLang="en-US" sz="1100" b="1" noProof="1">
                <a:solidFill>
                  <a:srgbClr val="004481"/>
                </a:solidFill>
                <a:latin typeface="ＭＳ Ｐゴシック" panose="020B0600070205080204" pitchFamily="50" charset="-128"/>
                <a:ea typeface="ＭＳ Ｐゴシック" panose="020B0600070205080204" pitchFamily="50" charset="-128"/>
              </a:rPr>
              <a:t>メガネ機器に関する需要増加</a:t>
            </a:r>
            <a:r>
              <a:rPr lang="ja-JP" altLang="en-US" sz="1100" noProof="1">
                <a:latin typeface="+mn-lt"/>
              </a:rPr>
              <a:t>が予測されている</a:t>
            </a:r>
            <a:endParaRPr lang="en-US" altLang="ja-JP" sz="1100" noProof="1">
              <a:latin typeface="+mn-lt"/>
            </a:endParaRPr>
          </a:p>
          <a:p>
            <a:pPr marL="171450" indent="-171450" algn="l"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インドの眼科機器市場</a:t>
            </a:r>
            <a:r>
              <a:rPr lang="en-US" altLang="ja-JP" sz="1100" noProof="1">
                <a:latin typeface="ＭＳ Ｐゴシック" panose="020B0600070205080204" pitchFamily="50" charset="-128"/>
                <a:ea typeface="ＭＳ Ｐゴシック" panose="020B0600070205080204" pitchFamily="50" charset="-128"/>
              </a:rPr>
              <a:t>は</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市場は非常に細分化されている</a:t>
            </a:r>
            <a:endParaRPr lang="en-US" altLang="ja-JP" sz="1100" noProof="1">
              <a:latin typeface="ＭＳ Ｐゴシック" panose="020B0600070205080204" pitchFamily="50" charset="-128"/>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主に</a:t>
            </a:r>
            <a:r>
              <a:rPr lang="en-US" altLang="ja-JP" sz="1100" noProof="1">
                <a:latin typeface="ＭＳ Ｐゴシック" panose="020B0600070205080204" pitchFamily="50" charset="-128"/>
                <a:ea typeface="ＭＳ Ｐゴシック" panose="020B0600070205080204" pitchFamily="50" charset="-128"/>
              </a:rPr>
              <a:t>アルコン社、バウシュ・ヘルス・カンパニーズ社、J&amp;J社、カール・ツァイス・メディテックAG社</a:t>
            </a:r>
            <a:r>
              <a:rPr lang="ja-JP" altLang="en-US" sz="1100" noProof="1">
                <a:latin typeface="ＭＳ Ｐゴシック" panose="020B0600070205080204" pitchFamily="50" charset="-128"/>
                <a:ea typeface="ＭＳ Ｐゴシック" panose="020B0600070205080204" pitchFamily="50" charset="-128"/>
              </a:rPr>
              <a:t>等</a:t>
            </a:r>
            <a:r>
              <a:rPr lang="en-US" altLang="ja-JP" sz="1100" noProof="1">
                <a:latin typeface="ＭＳ Ｐゴシック" panose="020B0600070205080204" pitchFamily="50" charset="-128"/>
                <a:ea typeface="ＭＳ Ｐゴシック" panose="020B0600070205080204" pitchFamily="50" charset="-128"/>
              </a:rPr>
              <a:t>がシェアを占めている</a:t>
            </a:r>
          </a:p>
        </p:txBody>
      </p:sp>
      <p:sp>
        <p:nvSpPr>
          <p:cNvPr id="3" name="TextBox 33">
            <a:extLst>
              <a:ext uri="{FF2B5EF4-FFF2-40B4-BE49-F238E27FC236}">
                <a16:creationId xmlns:a16="http://schemas.microsoft.com/office/drawing/2014/main" id="{4EEAE80F-9A48-5312-8F39-41184C347E88}"/>
              </a:ext>
            </a:extLst>
          </p:cNvPr>
          <p:cNvSpPr txBox="1"/>
          <p:nvPr/>
        </p:nvSpPr>
        <p:spPr bwMode="gray">
          <a:xfrm>
            <a:off x="3341482" y="3804236"/>
            <a:ext cx="943842" cy="307777"/>
          </a:xfrm>
          <a:prstGeom prst="rect">
            <a:avLst/>
          </a:prstGeom>
          <a:noFill/>
        </p:spPr>
        <p:txBody>
          <a:bodyPr wrap="square">
            <a:spAutoFit/>
          </a:bodyPr>
          <a:lstStyle/>
          <a:p>
            <a:pPr algn="ctr"/>
            <a:r>
              <a:rPr lang="en-US" sz="1400" b="1" noProof="1">
                <a:latin typeface="ＭＳ Ｐゴシック" panose="020B0600070205080204" pitchFamily="50" charset="-128"/>
                <a:ea typeface="ＭＳ Ｐゴシック" panose="020B0600070205080204" pitchFamily="50" charset="-128"/>
              </a:rPr>
              <a:t>市場動向</a:t>
            </a:r>
            <a:endParaRPr lang="en-US" sz="1400" dirty="0">
              <a:latin typeface="ＭＳ Ｐゴシック" panose="020B0600070205080204" pitchFamily="50" charset="-128"/>
              <a:ea typeface="ＭＳ Ｐゴシック" panose="020B0600070205080204" pitchFamily="50" charset="-128"/>
            </a:endParaRPr>
          </a:p>
        </p:txBody>
      </p:sp>
      <p:sp>
        <p:nvSpPr>
          <p:cNvPr id="7" name="TextBox 35">
            <a:extLst>
              <a:ext uri="{FF2B5EF4-FFF2-40B4-BE49-F238E27FC236}">
                <a16:creationId xmlns:a16="http://schemas.microsoft.com/office/drawing/2014/main" id="{40C5AFC4-A4D0-6C1C-CD9D-7109500A288F}"/>
              </a:ext>
            </a:extLst>
          </p:cNvPr>
          <p:cNvSpPr txBox="1"/>
          <p:nvPr/>
        </p:nvSpPr>
        <p:spPr bwMode="gray">
          <a:xfrm>
            <a:off x="569803" y="4199216"/>
            <a:ext cx="2088424" cy="1446550"/>
          </a:xfrm>
          <a:prstGeom prst="rect">
            <a:avLst/>
          </a:prstGeom>
          <a:noFill/>
        </p:spPr>
        <p:txBody>
          <a:bodyPr wrap="square">
            <a:spAutoFit/>
          </a:bodyPr>
          <a:lstStyle/>
          <a:p>
            <a:pPr marL="171450" indent="-171450" algn="just">
              <a:buFont typeface="Wingdings" panose="05000000000000000000" pitchFamily="2" charset="2"/>
              <a:buChar char="ü"/>
            </a:pPr>
            <a:r>
              <a:rPr lang="en-US" sz="1100" b="1" noProof="1">
                <a:solidFill>
                  <a:srgbClr val="004481"/>
                </a:solidFill>
                <a:latin typeface="ＭＳ Ｐゴシック" panose="020B0600070205080204" pitchFamily="50" charset="-128"/>
                <a:ea typeface="ＭＳ Ｐゴシック" panose="020B0600070205080204" pitchFamily="50" charset="-128"/>
              </a:rPr>
              <a:t>技術の進歩の拡大</a:t>
            </a:r>
            <a:r>
              <a:rPr lang="ja-JP" altLang="en-US" sz="1100" b="1" noProof="1">
                <a:solidFill>
                  <a:srgbClr val="004481"/>
                </a:solidFill>
                <a:latin typeface="ＭＳ Ｐゴシック" panose="020B0600070205080204" pitchFamily="50" charset="-128"/>
                <a:ea typeface="ＭＳ Ｐゴシック" panose="020B0600070205080204" pitchFamily="50" charset="-128"/>
              </a:rPr>
              <a:t>： </a:t>
            </a:r>
            <a:r>
              <a:rPr lang="en-US" sz="1100" noProof="1">
                <a:latin typeface="ＭＳ Ｐゴシック" panose="020B0600070205080204" pitchFamily="50" charset="-128"/>
                <a:ea typeface="ＭＳ Ｐゴシック" panose="020B0600070205080204" pitchFamily="50" charset="-128"/>
              </a:rPr>
              <a:t>2022年8月</a:t>
            </a:r>
            <a:r>
              <a:rPr lang="ja-JP" altLang="en-US" sz="1100" noProof="1">
                <a:latin typeface="ＭＳ Ｐゴシック" panose="020B0600070205080204" pitchFamily="50" charset="-128"/>
                <a:ea typeface="ＭＳ Ｐゴシック" panose="020B0600070205080204" pitchFamily="50" charset="-128"/>
              </a:rPr>
              <a:t>には</a:t>
            </a:r>
            <a:r>
              <a:rPr lang="en-US" sz="1100" noProof="1">
                <a:latin typeface="ＭＳ Ｐゴシック" panose="020B0600070205080204" pitchFamily="50" charset="-128"/>
                <a:ea typeface="ＭＳ Ｐゴシック" panose="020B0600070205080204" pitchFamily="50" charset="-128"/>
              </a:rPr>
              <a:t>MolbioDiagnostics社とTruenat社は、HIV 1とHIV 2の鑑別診断のための新しい検査であるTruenat RT-PCR検査を開始し</a:t>
            </a:r>
            <a:r>
              <a:rPr lang="ja-JP" altLang="en-US" sz="1100" noProof="1">
                <a:latin typeface="ＭＳ Ｐゴシック" panose="020B0600070205080204" pitchFamily="50" charset="-128"/>
                <a:ea typeface="ＭＳ Ｐゴシック" panose="020B0600070205080204" pitchFamily="50" charset="-128"/>
              </a:rPr>
              <a:t>ており、その結果</a:t>
            </a:r>
            <a:r>
              <a:rPr lang="en-US" sz="1100" noProof="1">
                <a:latin typeface="ＭＳ Ｐゴシック" panose="020B0600070205080204" pitchFamily="50" charset="-128"/>
                <a:ea typeface="ＭＳ Ｐゴシック" panose="020B0600070205080204" pitchFamily="50" charset="-128"/>
              </a:rPr>
              <a:t>60分以内にウイルス量が測定</a:t>
            </a:r>
            <a:r>
              <a:rPr lang="ja-JP" altLang="en-US" sz="1100" noProof="1">
                <a:latin typeface="ＭＳ Ｐゴシック" panose="020B0600070205080204" pitchFamily="50" charset="-128"/>
                <a:ea typeface="ＭＳ Ｐゴシック" panose="020B0600070205080204" pitchFamily="50" charset="-128"/>
              </a:rPr>
              <a:t>可能</a:t>
            </a:r>
            <a:r>
              <a:rPr lang="en-US" sz="1100" noProof="1">
                <a:latin typeface="ＭＳ Ｐゴシック" panose="020B0600070205080204" pitchFamily="50" charset="-128"/>
                <a:ea typeface="ＭＳ Ｐゴシック" panose="020B0600070205080204" pitchFamily="50" charset="-128"/>
              </a:rPr>
              <a:t>になった</a:t>
            </a:r>
          </a:p>
        </p:txBody>
      </p:sp>
      <p:sp>
        <p:nvSpPr>
          <p:cNvPr id="14" name="TextBox 41">
            <a:extLst>
              <a:ext uri="{FF2B5EF4-FFF2-40B4-BE49-F238E27FC236}">
                <a16:creationId xmlns:a16="http://schemas.microsoft.com/office/drawing/2014/main" id="{745E44E3-F748-13E3-A346-2D491FFCEBD0}"/>
              </a:ext>
            </a:extLst>
          </p:cNvPr>
          <p:cNvSpPr txBox="1"/>
          <p:nvPr/>
        </p:nvSpPr>
        <p:spPr bwMode="gray">
          <a:xfrm>
            <a:off x="2768023" y="4128756"/>
            <a:ext cx="2184977"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i="0" noProof="1">
                <a:effectLst/>
                <a:latin typeface="ＭＳ Ｐゴシック" panose="020B0600070205080204" pitchFamily="50" charset="-128"/>
                <a:ea typeface="ＭＳ Ｐゴシック" panose="020B0600070205080204" pitchFamily="50" charset="-128"/>
              </a:rPr>
              <a:t>分子診断</a:t>
            </a:r>
            <a:r>
              <a:rPr lang="en-US" sz="1100" noProof="1">
                <a:latin typeface="ＭＳ Ｐゴシック" panose="020B0600070205080204" pitchFamily="50" charset="-128"/>
                <a:ea typeface="ＭＳ Ｐゴシック" panose="020B0600070205080204" pitchFamily="50" charset="-128"/>
              </a:rPr>
              <a:t>セグメント</a:t>
            </a:r>
            <a:r>
              <a:rPr lang="ja-JP" altLang="en-US" sz="1100" noProof="1">
                <a:latin typeface="ＭＳ Ｐゴシック" panose="020B0600070205080204" pitchFamily="50" charset="-128"/>
                <a:ea typeface="ＭＳ Ｐゴシック" panose="020B0600070205080204" pitchFamily="50" charset="-128"/>
              </a:rPr>
              <a:t>は、</a:t>
            </a:r>
            <a:r>
              <a:rPr lang="en-US" sz="1100" b="1" noProof="1">
                <a:solidFill>
                  <a:srgbClr val="004481"/>
                </a:solidFill>
                <a:latin typeface="ＭＳ Ｐゴシック" panose="020B0600070205080204" pitchFamily="50" charset="-128"/>
                <a:ea typeface="ＭＳ Ｐゴシック" panose="020B0600070205080204" pitchFamily="50" charset="-128"/>
              </a:rPr>
              <a:t>ポイントオブケア診断の需要の増加および技術の進歩</a:t>
            </a:r>
            <a:r>
              <a:rPr lang="en-US" sz="1100" noProof="1">
                <a:latin typeface="ＭＳ Ｐゴシック" panose="020B0600070205080204" pitchFamily="50" charset="-128"/>
                <a:ea typeface="ＭＳ Ｐゴシック" panose="020B0600070205080204" pitchFamily="50" charset="-128"/>
              </a:rPr>
              <a:t>によって</a:t>
            </a:r>
            <a:r>
              <a:rPr lang="en-US" sz="1100" i="0" noProof="1">
                <a:effectLst/>
                <a:latin typeface="ＭＳ Ｐゴシック" panose="020B0600070205080204" pitchFamily="50" charset="-128"/>
                <a:ea typeface="ＭＳ Ｐゴシック" panose="020B0600070205080204" pitchFamily="50" charset="-128"/>
              </a:rPr>
              <a:t>成長</a:t>
            </a:r>
            <a:r>
              <a:rPr lang="en-US" sz="1100" noProof="1">
                <a:latin typeface="ＭＳ Ｐゴシック" panose="020B0600070205080204" pitchFamily="50" charset="-128"/>
                <a:ea typeface="ＭＳ Ｐゴシック" panose="020B0600070205080204" pitchFamily="50" charset="-128"/>
              </a:rPr>
              <a:t>すると予想され、インドでの診断の需要は増加している</a:t>
            </a:r>
            <a:endParaRPr lang="en-US" sz="1100" dirty="0">
              <a:latin typeface="ＭＳ Ｐゴシック" panose="020B0600070205080204" pitchFamily="50" charset="-128"/>
              <a:ea typeface="ＭＳ Ｐゴシック" panose="020B0600070205080204" pitchFamily="50" charset="-128"/>
            </a:endParaRPr>
          </a:p>
        </p:txBody>
      </p:sp>
      <p:sp>
        <p:nvSpPr>
          <p:cNvPr id="15" name="TextBox 45">
            <a:extLst>
              <a:ext uri="{FF2B5EF4-FFF2-40B4-BE49-F238E27FC236}">
                <a16:creationId xmlns:a16="http://schemas.microsoft.com/office/drawing/2014/main" id="{047CBC75-3DB1-63DC-15D5-5AADA16BADB6}"/>
              </a:ext>
            </a:extLst>
          </p:cNvPr>
          <p:cNvSpPr txBox="1"/>
          <p:nvPr/>
        </p:nvSpPr>
        <p:spPr bwMode="gray">
          <a:xfrm>
            <a:off x="2769067" y="5111694"/>
            <a:ext cx="2193403" cy="1107996"/>
          </a:xfrm>
          <a:prstGeom prst="rect">
            <a:avLst/>
          </a:prstGeom>
          <a:noFill/>
        </p:spPr>
        <p:txBody>
          <a:bodyPr wrap="square">
            <a:spAutoFit/>
          </a:bodyPr>
          <a:lstStyle/>
          <a:p>
            <a:pPr marL="171450" indent="-171450" algn="just">
              <a:buFont typeface="Wingdings" panose="05000000000000000000" pitchFamily="2" charset="2"/>
              <a:buChar char="ü"/>
            </a:pPr>
            <a:r>
              <a:rPr lang="en-US" sz="1100" i="0" noProof="1">
                <a:effectLst/>
                <a:latin typeface="ＭＳ Ｐゴシック" panose="020B0600070205080204" pitchFamily="50" charset="-128"/>
                <a:ea typeface="ＭＳ Ｐゴシック" panose="020B0600070205080204" pitchFamily="50" charset="-128"/>
              </a:rPr>
              <a:t>感染症セグメント</a:t>
            </a:r>
            <a:r>
              <a:rPr lang="ja-JP" altLang="en-US" sz="1100" noProof="1">
                <a:latin typeface="ＭＳ Ｐゴシック" panose="020B0600070205080204" pitchFamily="50" charset="-128"/>
                <a:ea typeface="ＭＳ Ｐゴシック" panose="020B0600070205080204" pitchFamily="50" charset="-128"/>
              </a:rPr>
              <a:t>は、</a:t>
            </a:r>
            <a:r>
              <a:rPr lang="en-US" sz="1100" b="1" noProof="1">
                <a:solidFill>
                  <a:srgbClr val="004481"/>
                </a:solidFill>
                <a:latin typeface="ＭＳ Ｐゴシック" panose="020B0600070205080204" pitchFamily="50" charset="-128"/>
                <a:ea typeface="ＭＳ Ｐゴシック" panose="020B0600070205080204" pitchFamily="50" charset="-128"/>
              </a:rPr>
              <a:t>感染症有病率の増加、</a:t>
            </a:r>
            <a:r>
              <a:rPr lang="en-US" altLang="ja-JP" sz="1100" b="1" noProof="1">
                <a:solidFill>
                  <a:srgbClr val="004481"/>
                </a:solidFill>
                <a:latin typeface="ＭＳ Ｐゴシック" panose="020B0600070205080204" pitchFamily="50" charset="-128"/>
                <a:ea typeface="ＭＳ Ｐゴシック" panose="020B0600070205080204" pitchFamily="50" charset="-128"/>
              </a:rPr>
              <a:t>ポイントオブケア診断</a:t>
            </a:r>
            <a:r>
              <a:rPr lang="ja-JP" altLang="en-US" sz="1100" b="1" noProof="1">
                <a:solidFill>
                  <a:srgbClr val="004481"/>
                </a:solidFill>
                <a:latin typeface="ＭＳ Ｐゴシック" panose="020B0600070205080204" pitchFamily="50" charset="-128"/>
                <a:ea typeface="ＭＳ Ｐゴシック" panose="020B0600070205080204" pitchFamily="50" charset="-128"/>
              </a:rPr>
              <a:t>へ</a:t>
            </a:r>
            <a:r>
              <a:rPr lang="en-US" sz="1100" b="1" noProof="1">
                <a:solidFill>
                  <a:srgbClr val="004481"/>
                </a:solidFill>
                <a:latin typeface="ＭＳ Ｐゴシック" panose="020B0600070205080204" pitchFamily="50" charset="-128"/>
                <a:ea typeface="ＭＳ Ｐゴシック" panose="020B0600070205080204" pitchFamily="50" charset="-128"/>
              </a:rPr>
              <a:t>の移行、および感染症診断に関する研究開発の増加</a:t>
            </a:r>
            <a:r>
              <a:rPr lang="en-US" sz="1100" noProof="1">
                <a:latin typeface="ＭＳ Ｐゴシック" panose="020B0600070205080204" pitchFamily="50" charset="-128"/>
                <a:ea typeface="ＭＳ Ｐゴシック" panose="020B0600070205080204" pitchFamily="50" charset="-128"/>
              </a:rPr>
              <a:t>により、大きな</a:t>
            </a:r>
            <a:r>
              <a:rPr lang="en-US" sz="1100" i="0" noProof="1">
                <a:effectLst/>
                <a:latin typeface="ＭＳ Ｐゴシック" panose="020B0600070205080204" pitchFamily="50" charset="-128"/>
                <a:ea typeface="ＭＳ Ｐゴシック" panose="020B0600070205080204" pitchFamily="50" charset="-128"/>
              </a:rPr>
              <a:t>市場</a:t>
            </a:r>
            <a:r>
              <a:rPr lang="en-US" sz="1100" noProof="1">
                <a:latin typeface="ＭＳ Ｐゴシック" panose="020B0600070205080204" pitchFamily="50" charset="-128"/>
                <a:ea typeface="ＭＳ Ｐゴシック" panose="020B0600070205080204" pitchFamily="50" charset="-128"/>
              </a:rPr>
              <a:t>シェアを持つと予想される</a:t>
            </a:r>
            <a:endParaRPr lang="en-US" sz="1100" dirty="0">
              <a:latin typeface="ＭＳ Ｐゴシック" panose="020B0600070205080204" pitchFamily="50" charset="-128"/>
              <a:ea typeface="ＭＳ Ｐゴシック" panose="020B0600070205080204" pitchFamily="50" charset="-128"/>
            </a:endParaRPr>
          </a:p>
        </p:txBody>
      </p:sp>
      <p:sp>
        <p:nvSpPr>
          <p:cNvPr id="16" name="TextBox 32">
            <a:extLst>
              <a:ext uri="{FF2B5EF4-FFF2-40B4-BE49-F238E27FC236}">
                <a16:creationId xmlns:a16="http://schemas.microsoft.com/office/drawing/2014/main" id="{2DFC7DDA-E442-BBCC-E9D6-A794B29E7492}"/>
              </a:ext>
            </a:extLst>
          </p:cNvPr>
          <p:cNvSpPr txBox="1"/>
          <p:nvPr/>
        </p:nvSpPr>
        <p:spPr bwMode="gray">
          <a:xfrm>
            <a:off x="1004265" y="3804236"/>
            <a:ext cx="1254884" cy="307777"/>
          </a:xfrm>
          <a:prstGeom prst="rect">
            <a:avLst/>
          </a:prstGeom>
          <a:noFill/>
        </p:spPr>
        <p:txBody>
          <a:bodyPr wrap="square">
            <a:spAutoFit/>
          </a:bodyPr>
          <a:lstStyle/>
          <a:p>
            <a:pPr algn="ctr"/>
            <a:r>
              <a:rPr lang="en-US" sz="1400" b="1" noProof="1">
                <a:latin typeface="ＭＳ Ｐゴシック" panose="020B0600070205080204" pitchFamily="50" charset="-128"/>
                <a:ea typeface="ＭＳ Ｐゴシック" panose="020B0600070205080204" pitchFamily="50" charset="-128"/>
              </a:rPr>
              <a:t>市場</a:t>
            </a:r>
            <a:r>
              <a:rPr lang="ja-JP" altLang="en-US" sz="1400" b="1" noProof="1">
                <a:latin typeface="ＭＳ Ｐゴシック" panose="020B0600070205080204" pitchFamily="50" charset="-128"/>
                <a:ea typeface="ＭＳ Ｐゴシック" panose="020B0600070205080204" pitchFamily="50" charset="-128"/>
              </a:rPr>
              <a:t>成長要因</a:t>
            </a:r>
            <a:endParaRPr lang="en-US" sz="1400" dirty="0">
              <a:latin typeface="ＭＳ Ｐゴシック" panose="020B0600070205080204" pitchFamily="50" charset="-128"/>
              <a:ea typeface="ＭＳ Ｐゴシック" panose="020B0600070205080204" pitchFamily="50" charset="-128"/>
            </a:endParaRPr>
          </a:p>
        </p:txBody>
      </p:sp>
      <p:cxnSp>
        <p:nvCxnSpPr>
          <p:cNvPr id="17" name="Straight Connector 39">
            <a:extLst>
              <a:ext uri="{FF2B5EF4-FFF2-40B4-BE49-F238E27FC236}">
                <a16:creationId xmlns:a16="http://schemas.microsoft.com/office/drawing/2014/main" id="{130D17FE-8806-00F7-F923-E28053F31804}"/>
              </a:ext>
            </a:extLst>
          </p:cNvPr>
          <p:cNvCxnSpPr>
            <a:cxnSpLocks/>
          </p:cNvCxnSpPr>
          <p:nvPr/>
        </p:nvCxnSpPr>
        <p:spPr bwMode="gray">
          <a:xfrm>
            <a:off x="2742243" y="3902206"/>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33">
            <a:extLst>
              <a:ext uri="{FF2B5EF4-FFF2-40B4-BE49-F238E27FC236}">
                <a16:creationId xmlns:a16="http://schemas.microsoft.com/office/drawing/2014/main" id="{C35672D7-3472-7D9F-52F4-20A26164FEBC}"/>
              </a:ext>
            </a:extLst>
          </p:cNvPr>
          <p:cNvSpPr txBox="1"/>
          <p:nvPr/>
        </p:nvSpPr>
        <p:spPr bwMode="gray">
          <a:xfrm>
            <a:off x="7943528" y="3831716"/>
            <a:ext cx="906339" cy="307777"/>
          </a:xfrm>
          <a:prstGeom prst="rect">
            <a:avLst/>
          </a:prstGeom>
          <a:noFill/>
        </p:spPr>
        <p:txBody>
          <a:bodyPr wrap="square">
            <a:spAutoFit/>
          </a:bodyPr>
          <a:lstStyle/>
          <a:p>
            <a:pPr algn="ctr"/>
            <a:r>
              <a:rPr lang="en-US" sz="1400" b="1" noProof="1">
                <a:latin typeface="ＭＳ Ｐゴシック" panose="020B0600070205080204" pitchFamily="50" charset="-128"/>
                <a:ea typeface="ＭＳ Ｐゴシック" panose="020B0600070205080204" pitchFamily="50" charset="-128"/>
              </a:rPr>
              <a:t>市場動向</a:t>
            </a:r>
            <a:endParaRPr lang="en-US" sz="1400" dirty="0">
              <a:latin typeface="ＭＳ Ｐゴシック" panose="020B0600070205080204" pitchFamily="50" charset="-128"/>
              <a:ea typeface="ＭＳ Ｐゴシック" panose="020B0600070205080204" pitchFamily="50" charset="-128"/>
            </a:endParaRPr>
          </a:p>
        </p:txBody>
      </p:sp>
      <p:sp>
        <p:nvSpPr>
          <p:cNvPr id="24" name="TextBox 35">
            <a:extLst>
              <a:ext uri="{FF2B5EF4-FFF2-40B4-BE49-F238E27FC236}">
                <a16:creationId xmlns:a16="http://schemas.microsoft.com/office/drawing/2014/main" id="{7F0BC88F-DD81-7D93-4F5F-6D630ECAFE32}"/>
              </a:ext>
            </a:extLst>
          </p:cNvPr>
          <p:cNvSpPr txBox="1"/>
          <p:nvPr/>
        </p:nvSpPr>
        <p:spPr bwMode="gray">
          <a:xfrm>
            <a:off x="5032253" y="4162599"/>
            <a:ext cx="2121587" cy="600164"/>
          </a:xfrm>
          <a:prstGeom prst="rect">
            <a:avLst/>
          </a:prstGeom>
          <a:noFill/>
        </p:spPr>
        <p:txBody>
          <a:bodyPr wrap="square">
            <a:spAutoFit/>
          </a:bodyPr>
          <a:lstStyle/>
          <a:p>
            <a:pPr marL="171450" indent="-171450">
              <a:buFont typeface="Wingdings" panose="05000000000000000000" pitchFamily="2" charset="2"/>
              <a:buChar char="ü"/>
            </a:pPr>
            <a:r>
              <a:rPr lang="en-US" sz="1100" noProof="1">
                <a:latin typeface="ＭＳ Ｐゴシック" panose="020B0600070205080204" pitchFamily="50" charset="-128"/>
                <a:ea typeface="ＭＳ Ｐゴシック" panose="020B0600070205080204" pitchFamily="50" charset="-128"/>
              </a:rPr>
              <a:t>インドで</a:t>
            </a:r>
            <a:r>
              <a:rPr lang="ja-JP" altLang="en-US" sz="1100" noProof="1">
                <a:latin typeface="ＭＳ Ｐゴシック" panose="020B0600070205080204" pitchFamily="50" charset="-128"/>
                <a:ea typeface="ＭＳ Ｐゴシック" panose="020B0600070205080204" pitchFamily="50" charset="-128"/>
              </a:rPr>
              <a:t>は</a:t>
            </a:r>
            <a:r>
              <a:rPr lang="en-US" sz="1100" noProof="1">
                <a:latin typeface="ＭＳ Ｐゴシック" panose="020B0600070205080204" pitchFamily="50" charset="-128"/>
                <a:ea typeface="ＭＳ Ｐゴシック" panose="020B0600070205080204" pitchFamily="50" charset="-128"/>
              </a:rPr>
              <a:t>眼科疾患が増加</a:t>
            </a:r>
            <a:r>
              <a:rPr lang="ja-JP" altLang="en-US" sz="1100" noProof="1">
                <a:latin typeface="ＭＳ Ｐゴシック" panose="020B0600070205080204" pitchFamily="50" charset="-128"/>
                <a:ea typeface="ＭＳ Ｐゴシック" panose="020B0600070205080204" pitchFamily="50" charset="-128"/>
              </a:rPr>
              <a:t>しており、</a:t>
            </a:r>
            <a:r>
              <a:rPr lang="ja-JP" altLang="en-US" sz="1100" b="1" noProof="1">
                <a:solidFill>
                  <a:srgbClr val="004481"/>
                </a:solidFill>
                <a:latin typeface="ＭＳ Ｐゴシック" panose="020B0600070205080204" pitchFamily="50" charset="-128"/>
                <a:ea typeface="ＭＳ Ｐゴシック" panose="020B0600070205080204" pitchFamily="50" charset="-128"/>
              </a:rPr>
              <a:t>近視有病率も今後更なる増加が予想</a:t>
            </a:r>
            <a:r>
              <a:rPr lang="ja-JP" altLang="en-US" sz="1100" noProof="1">
                <a:latin typeface="ＭＳ Ｐゴシック" panose="020B0600070205080204" pitchFamily="50" charset="-128"/>
                <a:ea typeface="ＭＳ Ｐゴシック" panose="020B0600070205080204" pitchFamily="50" charset="-128"/>
              </a:rPr>
              <a:t>されている</a:t>
            </a:r>
            <a:endParaRPr lang="en-US" sz="1100" dirty="0">
              <a:latin typeface="ＭＳ Ｐゴシック" panose="020B0600070205080204" pitchFamily="50" charset="-128"/>
              <a:ea typeface="ＭＳ Ｐゴシック" panose="020B0600070205080204" pitchFamily="50" charset="-128"/>
            </a:endParaRPr>
          </a:p>
        </p:txBody>
      </p:sp>
      <p:sp>
        <p:nvSpPr>
          <p:cNvPr id="31" name="TextBox 36">
            <a:extLst>
              <a:ext uri="{FF2B5EF4-FFF2-40B4-BE49-F238E27FC236}">
                <a16:creationId xmlns:a16="http://schemas.microsoft.com/office/drawing/2014/main" id="{3259FC78-DAFA-6181-267B-FCDBDBE0CFBA}"/>
              </a:ext>
            </a:extLst>
          </p:cNvPr>
          <p:cNvSpPr txBox="1"/>
          <p:nvPr/>
        </p:nvSpPr>
        <p:spPr bwMode="gray">
          <a:xfrm>
            <a:off x="5132719" y="5771430"/>
            <a:ext cx="2127803" cy="430887"/>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ＭＳ Ｐゴシック" panose="020B0600070205080204" pitchFamily="50" charset="-128"/>
                <a:ea typeface="ＭＳ Ｐゴシック" panose="020B0600070205080204" pitchFamily="50" charset="-128"/>
              </a:rPr>
              <a:t>技術の進歩</a:t>
            </a:r>
            <a:r>
              <a:rPr lang="ja-JP" altLang="en-US" sz="1100" b="1" noProof="1">
                <a:solidFill>
                  <a:srgbClr val="004481"/>
                </a:solidFill>
                <a:latin typeface="ＭＳ Ｐゴシック" panose="020B0600070205080204" pitchFamily="50" charset="-128"/>
                <a:ea typeface="ＭＳ Ｐゴシック" panose="020B0600070205080204" pitchFamily="50" charset="-128"/>
              </a:rPr>
              <a:t>： </a:t>
            </a:r>
            <a:r>
              <a:rPr lang="en-US" sz="1100" noProof="1">
                <a:latin typeface="ＭＳ Ｐゴシック" panose="020B0600070205080204" pitchFamily="50" charset="-128"/>
                <a:ea typeface="ＭＳ Ｐゴシック" panose="020B0600070205080204" pitchFamily="50" charset="-128"/>
              </a:rPr>
              <a:t>レーザー手術や先端ビジョンケア製品</a:t>
            </a:r>
            <a:r>
              <a:rPr lang="ja-JP" altLang="en-US" sz="1100" noProof="1">
                <a:latin typeface="ＭＳ Ｐゴシック" panose="020B0600070205080204" pitchFamily="50" charset="-128"/>
                <a:ea typeface="ＭＳ Ｐゴシック" panose="020B0600070205080204" pitchFamily="50" charset="-128"/>
              </a:rPr>
              <a:t>の普及</a:t>
            </a:r>
            <a:endParaRPr lang="en-US" sz="1100" dirty="0">
              <a:latin typeface="ＭＳ Ｐゴシック" panose="020B0600070205080204" pitchFamily="50" charset="-128"/>
              <a:ea typeface="ＭＳ Ｐゴシック" panose="020B0600070205080204" pitchFamily="50" charset="-128"/>
            </a:endParaRPr>
          </a:p>
        </p:txBody>
      </p:sp>
      <p:sp>
        <p:nvSpPr>
          <p:cNvPr id="32" name="TextBox 41">
            <a:extLst>
              <a:ext uri="{FF2B5EF4-FFF2-40B4-BE49-F238E27FC236}">
                <a16:creationId xmlns:a16="http://schemas.microsoft.com/office/drawing/2014/main" id="{746619EC-E7BF-D9E4-53F2-0421477BB09F}"/>
              </a:ext>
            </a:extLst>
          </p:cNvPr>
          <p:cNvSpPr txBox="1"/>
          <p:nvPr/>
        </p:nvSpPr>
        <p:spPr bwMode="gray">
          <a:xfrm>
            <a:off x="7376395" y="4211469"/>
            <a:ext cx="2040605" cy="938719"/>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ＭＳ Ｐゴシック" panose="020B0600070205080204" pitchFamily="50" charset="-128"/>
                <a:ea typeface="ＭＳ Ｐゴシック" panose="020B0600070205080204" pitchFamily="50" charset="-128"/>
              </a:rPr>
              <a:t>緑内障手術器具の需要の増加</a:t>
            </a:r>
            <a:r>
              <a:rPr lang="ja-JP" altLang="en-US" sz="1100" i="0" noProof="1">
                <a:effectLst/>
                <a:latin typeface="ＭＳ Ｐゴシック" panose="020B0600070205080204" pitchFamily="50" charset="-128"/>
                <a:ea typeface="ＭＳ Ｐゴシック" panose="020B0600070205080204" pitchFamily="50" charset="-128"/>
              </a:rPr>
              <a:t>による緑内障手術器具の需要増、特に緑内障ドレナージ器具は緑内障の外科的処置として広く使用されている</a:t>
            </a:r>
            <a:endParaRPr lang="en-US" sz="1100" dirty="0">
              <a:latin typeface="ＭＳ Ｐゴシック" panose="020B0600070205080204" pitchFamily="50" charset="-128"/>
              <a:ea typeface="ＭＳ Ｐゴシック" panose="020B0600070205080204" pitchFamily="50" charset="-128"/>
            </a:endParaRPr>
          </a:p>
        </p:txBody>
      </p:sp>
      <p:sp>
        <p:nvSpPr>
          <p:cNvPr id="33" name="TextBox 45">
            <a:extLst>
              <a:ext uri="{FF2B5EF4-FFF2-40B4-BE49-F238E27FC236}">
                <a16:creationId xmlns:a16="http://schemas.microsoft.com/office/drawing/2014/main" id="{9C63206D-086E-E3E1-AD37-ABA69930EC59}"/>
              </a:ext>
            </a:extLst>
          </p:cNvPr>
          <p:cNvSpPr txBox="1"/>
          <p:nvPr/>
        </p:nvSpPr>
        <p:spPr bwMode="gray">
          <a:xfrm>
            <a:off x="7382574" y="5202791"/>
            <a:ext cx="2077001" cy="600164"/>
          </a:xfrm>
          <a:prstGeom prst="rect">
            <a:avLst/>
          </a:prstGeom>
          <a:noFill/>
        </p:spPr>
        <p:txBody>
          <a:bodyPr wrap="square">
            <a:spAutoFit/>
          </a:bodyPr>
          <a:lstStyle/>
          <a:p>
            <a:pPr marL="171450" indent="-171450">
              <a:buFont typeface="Wingdings" panose="05000000000000000000" pitchFamily="2" charset="2"/>
              <a:buChar char="ü"/>
            </a:pPr>
            <a:r>
              <a:rPr lang="ja-JP" altLang="en-US" sz="1100" i="0" noProof="1">
                <a:effectLst/>
                <a:latin typeface="ＭＳ Ｐゴシック" panose="020B0600070205080204" pitchFamily="50" charset="-128"/>
                <a:ea typeface="ＭＳ Ｐゴシック" panose="020B0600070205080204" pitchFamily="50" charset="-128"/>
              </a:rPr>
              <a:t>メガネの普及が進み、</a:t>
            </a:r>
            <a:r>
              <a:rPr lang="en-US" altLang="ja-JP" sz="1100" i="0" noProof="1">
                <a:effectLst/>
                <a:latin typeface="ＭＳ Ｐゴシック" panose="020B0600070205080204" pitchFamily="50" charset="-128"/>
                <a:ea typeface="ＭＳ Ｐゴシック" panose="020B0600070205080204" pitchFamily="50" charset="-128"/>
              </a:rPr>
              <a:t> 眼鏡分野の製品</a:t>
            </a:r>
            <a:r>
              <a:rPr lang="ja-JP" altLang="en-US" sz="1100" i="0" noProof="1">
                <a:effectLst/>
                <a:latin typeface="ＭＳ Ｐゴシック" panose="020B0600070205080204" pitchFamily="50" charset="-128"/>
                <a:ea typeface="ＭＳ Ｐゴシック" panose="020B0600070205080204" pitchFamily="50" charset="-128"/>
              </a:rPr>
              <a:t>が</a:t>
            </a:r>
            <a:r>
              <a:rPr lang="en-US" altLang="ja-JP" sz="1100" i="0" noProof="1">
                <a:effectLst/>
                <a:latin typeface="ＭＳ Ｐゴシック" panose="020B0600070205080204" pitchFamily="50" charset="-128"/>
                <a:ea typeface="ＭＳ Ｐゴシック" panose="020B0600070205080204" pitchFamily="50" charset="-128"/>
              </a:rPr>
              <a:t>増加</a:t>
            </a:r>
            <a:r>
              <a:rPr lang="ja-JP" altLang="en-US" sz="1100" i="0" noProof="1">
                <a:effectLst/>
                <a:latin typeface="ＭＳ Ｐゴシック" panose="020B0600070205080204" pitchFamily="50" charset="-128"/>
                <a:ea typeface="ＭＳ Ｐゴシック" panose="020B0600070205080204" pitchFamily="50" charset="-128"/>
              </a:rPr>
              <a:t>傾向にある</a:t>
            </a:r>
            <a:endParaRPr lang="en-US" sz="1100" noProof="1">
              <a:latin typeface="ＭＳ Ｐゴシック" panose="020B0600070205080204" pitchFamily="50" charset="-128"/>
              <a:ea typeface="ＭＳ Ｐゴシック" panose="020B0600070205080204" pitchFamily="50" charset="-128"/>
            </a:endParaRPr>
          </a:p>
        </p:txBody>
      </p:sp>
      <p:graphicFrame>
        <p:nvGraphicFramePr>
          <p:cNvPr id="34" name="Chart 5">
            <a:extLst>
              <a:ext uri="{FF2B5EF4-FFF2-40B4-BE49-F238E27FC236}">
                <a16:creationId xmlns:a16="http://schemas.microsoft.com/office/drawing/2014/main" id="{B70288D9-795B-722E-9C9D-1F77AC3270D2}"/>
              </a:ext>
            </a:extLst>
          </p:cNvPr>
          <p:cNvGraphicFramePr/>
          <p:nvPr/>
        </p:nvGraphicFramePr>
        <p:xfrm>
          <a:off x="5032254" y="4629196"/>
          <a:ext cx="2317134" cy="1147190"/>
        </p:xfrm>
        <a:graphic>
          <a:graphicData uri="http://schemas.openxmlformats.org/drawingml/2006/chart">
            <c:chart xmlns:c="http://schemas.openxmlformats.org/drawingml/2006/chart" xmlns:r="http://schemas.openxmlformats.org/officeDocument/2006/relationships" r:id="rId7"/>
          </a:graphicData>
        </a:graphic>
      </p:graphicFrame>
      <p:sp>
        <p:nvSpPr>
          <p:cNvPr id="43" name="TextBox 23">
            <a:extLst>
              <a:ext uri="{FF2B5EF4-FFF2-40B4-BE49-F238E27FC236}">
                <a16:creationId xmlns:a16="http://schemas.microsoft.com/office/drawing/2014/main" id="{2287EDEA-68EE-480B-FA88-CAB8E9FC5F85}"/>
              </a:ext>
            </a:extLst>
          </p:cNvPr>
          <p:cNvSpPr txBox="1"/>
          <p:nvPr/>
        </p:nvSpPr>
        <p:spPr bwMode="gray">
          <a:xfrm>
            <a:off x="5459202" y="4718256"/>
            <a:ext cx="1437798" cy="338554"/>
          </a:xfrm>
          <a:prstGeom prst="rect">
            <a:avLst/>
          </a:prstGeom>
          <a:noFill/>
        </p:spPr>
        <p:txBody>
          <a:bodyPr wrap="square">
            <a:spAutoFit/>
          </a:bodyPr>
          <a:lstStyle/>
          <a:p>
            <a:pPr algn="ctr"/>
            <a:r>
              <a:rPr lang="en-US" sz="800" b="1" noProof="1">
                <a:latin typeface="ＭＳ Ｐゴシック" panose="020B0600070205080204" pitchFamily="50" charset="-128"/>
                <a:ea typeface="ＭＳ Ｐゴシック" panose="020B0600070205080204" pitchFamily="50" charset="-128"/>
              </a:rPr>
              <a:t>インドにおける近視の</a:t>
            </a:r>
          </a:p>
          <a:p>
            <a:pPr algn="ctr"/>
            <a:r>
              <a:rPr lang="en-US" sz="800" b="1" noProof="1">
                <a:latin typeface="ＭＳ Ｐゴシック" panose="020B0600070205080204" pitchFamily="50" charset="-128"/>
                <a:ea typeface="ＭＳ Ｐゴシック" panose="020B0600070205080204" pitchFamily="50" charset="-128"/>
              </a:rPr>
              <a:t>推定有病率 (%)</a:t>
            </a:r>
            <a:endParaRPr lang="en-US" sz="800" b="1" dirty="0">
              <a:latin typeface="ＭＳ Ｐゴシック" panose="020B0600070205080204" pitchFamily="50" charset="-128"/>
              <a:ea typeface="ＭＳ Ｐゴシック" panose="020B0600070205080204" pitchFamily="50" charset="-128"/>
            </a:endParaRPr>
          </a:p>
        </p:txBody>
      </p:sp>
      <p:sp>
        <p:nvSpPr>
          <p:cNvPr id="64" name="TextBox 32">
            <a:extLst>
              <a:ext uri="{FF2B5EF4-FFF2-40B4-BE49-F238E27FC236}">
                <a16:creationId xmlns:a16="http://schemas.microsoft.com/office/drawing/2014/main" id="{AF01176A-5366-FA6C-73F8-03EED8B65B9C}"/>
              </a:ext>
            </a:extLst>
          </p:cNvPr>
          <p:cNvSpPr txBox="1"/>
          <p:nvPr/>
        </p:nvSpPr>
        <p:spPr bwMode="gray">
          <a:xfrm>
            <a:off x="5607619" y="3833393"/>
            <a:ext cx="1289381" cy="307777"/>
          </a:xfrm>
          <a:prstGeom prst="rect">
            <a:avLst/>
          </a:prstGeom>
          <a:noFill/>
        </p:spPr>
        <p:txBody>
          <a:bodyPr wrap="square">
            <a:spAutoFit/>
          </a:bodyPr>
          <a:lstStyle/>
          <a:p>
            <a:pPr algn="ctr"/>
            <a:r>
              <a:rPr lang="en-US" sz="1400" b="1" noProof="1">
                <a:latin typeface="ＭＳ Ｐゴシック" panose="020B0600070205080204" pitchFamily="50" charset="-128"/>
                <a:ea typeface="ＭＳ Ｐゴシック" panose="020B0600070205080204" pitchFamily="50" charset="-128"/>
              </a:rPr>
              <a:t>市場</a:t>
            </a:r>
            <a:r>
              <a:rPr lang="ja-JP" altLang="en-US" sz="1400" b="1" noProof="1">
                <a:latin typeface="ＭＳ Ｐゴシック" panose="020B0600070205080204" pitchFamily="50" charset="-128"/>
                <a:ea typeface="ＭＳ Ｐゴシック" panose="020B0600070205080204" pitchFamily="50" charset="-128"/>
              </a:rPr>
              <a:t>成長要因</a:t>
            </a:r>
            <a:endParaRPr lang="en-US" sz="1400" dirty="0">
              <a:latin typeface="ＭＳ Ｐゴシック" panose="020B0600070205080204" pitchFamily="50" charset="-128"/>
              <a:ea typeface="ＭＳ Ｐゴシック" panose="020B0600070205080204" pitchFamily="50" charset="-128"/>
            </a:endParaRPr>
          </a:p>
        </p:txBody>
      </p:sp>
      <p:cxnSp>
        <p:nvCxnSpPr>
          <p:cNvPr id="65" name="Straight Connector 39">
            <a:extLst>
              <a:ext uri="{FF2B5EF4-FFF2-40B4-BE49-F238E27FC236}">
                <a16:creationId xmlns:a16="http://schemas.microsoft.com/office/drawing/2014/main" id="{947D6387-11E0-7C08-9200-AAF7D4DC3093}"/>
              </a:ext>
            </a:extLst>
          </p:cNvPr>
          <p:cNvCxnSpPr>
            <a:cxnSpLocks/>
          </p:cNvCxnSpPr>
          <p:nvPr/>
        </p:nvCxnSpPr>
        <p:spPr bwMode="gray">
          <a:xfrm>
            <a:off x="7296241" y="3902206"/>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000"/>
            <a:ext cx="2160811" cy="188722"/>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Statista</a:t>
            </a:r>
          </a:p>
        </p:txBody>
      </p:sp>
      <p:sp>
        <p:nvSpPr>
          <p:cNvPr id="27" name="テキスト プレースホルダー 5">
            <a:extLst>
              <a:ext uri="{FF2B5EF4-FFF2-40B4-BE49-F238E27FC236}">
                <a16:creationId xmlns:a16="http://schemas.microsoft.com/office/drawing/2014/main" id="{2C8A8144-3B54-AC7F-C5B5-A2734AA22D7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2/4</a:t>
            </a:r>
            <a:r>
              <a:rPr kumimoji="1" lang="ja-JP" altLang="en-US" dirty="0"/>
              <a:t>）</a:t>
            </a:r>
            <a:endParaRPr lang="ja-JP" altLang="en-US" dirty="0"/>
          </a:p>
        </p:txBody>
      </p:sp>
      <p:sp>
        <p:nvSpPr>
          <p:cNvPr id="30" name="Rectangle: Rounded Corners 4">
            <a:extLst>
              <a:ext uri="{FF2B5EF4-FFF2-40B4-BE49-F238E27FC236}">
                <a16:creationId xmlns:a16="http://schemas.microsoft.com/office/drawing/2014/main" id="{AF115530-097C-4BD2-D434-B9795024E55F}"/>
              </a:ext>
            </a:extLst>
          </p:cNvPr>
          <p:cNvSpPr/>
          <p:nvPr/>
        </p:nvSpPr>
        <p:spPr>
          <a:xfrm>
            <a:off x="936973"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A7163689-254A-7B42-89E4-D05AE9E561FE}"/>
              </a:ext>
            </a:extLst>
          </p:cNvPr>
          <p:cNvSpPr/>
          <p:nvPr/>
        </p:nvSpPr>
        <p:spPr>
          <a:xfrm>
            <a:off x="3169630" y="37967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0" name="Rectangle: Rounded Corners 4">
            <a:extLst>
              <a:ext uri="{FF2B5EF4-FFF2-40B4-BE49-F238E27FC236}">
                <a16:creationId xmlns:a16="http://schemas.microsoft.com/office/drawing/2014/main" id="{F32E98D6-46F7-7F8E-316C-C085FFBCEB81}"/>
              </a:ext>
            </a:extLst>
          </p:cNvPr>
          <p:cNvSpPr/>
          <p:nvPr/>
        </p:nvSpPr>
        <p:spPr>
          <a:xfrm>
            <a:off x="5531724" y="37967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5" name="Rectangle: Rounded Corners 4">
            <a:extLst>
              <a:ext uri="{FF2B5EF4-FFF2-40B4-BE49-F238E27FC236}">
                <a16:creationId xmlns:a16="http://schemas.microsoft.com/office/drawing/2014/main" id="{E542CA51-52AD-698A-1FC9-9151FAB9031F}"/>
              </a:ext>
            </a:extLst>
          </p:cNvPr>
          <p:cNvSpPr/>
          <p:nvPr/>
        </p:nvSpPr>
        <p:spPr>
          <a:xfrm>
            <a:off x="7742124" y="3795816"/>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576C1A05-614F-9481-AC62-0C54B8C263B3}"/>
              </a:ext>
            </a:extLst>
          </p:cNvPr>
          <p:cNvGrpSpPr/>
          <p:nvPr/>
        </p:nvGrpSpPr>
        <p:grpSpPr>
          <a:xfrm>
            <a:off x="1981227" y="1556517"/>
            <a:ext cx="1350209" cy="360050"/>
            <a:chOff x="1981227" y="1576414"/>
            <a:chExt cx="1350209" cy="360050"/>
          </a:xfrm>
        </p:grpSpPr>
        <p:sp>
          <p:nvSpPr>
            <p:cNvPr id="8" name="TextBox 33">
              <a:extLst>
                <a:ext uri="{FF2B5EF4-FFF2-40B4-BE49-F238E27FC236}">
                  <a16:creationId xmlns:a16="http://schemas.microsoft.com/office/drawing/2014/main" id="{9077A880-53BF-A7D3-2C22-53BC901DE53D}"/>
                </a:ext>
              </a:extLst>
            </p:cNvPr>
            <p:cNvSpPr txBox="1"/>
            <p:nvPr/>
          </p:nvSpPr>
          <p:spPr bwMode="gray">
            <a:xfrm>
              <a:off x="2152891" y="1587162"/>
              <a:ext cx="1006880" cy="338554"/>
            </a:xfrm>
            <a:prstGeom prst="rect">
              <a:avLst/>
            </a:prstGeom>
            <a:noFill/>
          </p:spPr>
          <p:txBody>
            <a:bodyPr wrap="square">
              <a:spAutoFit/>
            </a:bodyPr>
            <a:lstStyle/>
            <a:p>
              <a:pPr algn="ctr"/>
              <a:r>
                <a:rPr lang="ja-JP" altLang="en-US" sz="1600" b="1" noProof="1">
                  <a:latin typeface="ＭＳ Ｐゴシック" panose="020B0600070205080204" pitchFamily="50" charset="-128"/>
                  <a:ea typeface="ＭＳ Ｐゴシック" panose="020B0600070205080204" pitchFamily="50" charset="-128"/>
                </a:rPr>
                <a:t>概況</a:t>
              </a:r>
              <a:endParaRPr lang="en-US" sz="1600" b="1" dirty="0">
                <a:latin typeface="ＭＳ Ｐゴシック" panose="020B0600070205080204" pitchFamily="50" charset="-128"/>
                <a:ea typeface="ＭＳ Ｐゴシック" panose="020B0600070205080204" pitchFamily="50" charset="-128"/>
              </a:endParaRPr>
            </a:p>
          </p:txBody>
        </p:sp>
        <p:sp>
          <p:nvSpPr>
            <p:cNvPr id="11" name="Rectangle: Rounded Corners 4">
              <a:extLst>
                <a:ext uri="{FF2B5EF4-FFF2-40B4-BE49-F238E27FC236}">
                  <a16:creationId xmlns:a16="http://schemas.microsoft.com/office/drawing/2014/main" id="{AC2A1A6D-6907-AD14-C210-5302D768380D}"/>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grpSp>
        <p:nvGrpSpPr>
          <p:cNvPr id="12" name="グループ化 11">
            <a:extLst>
              <a:ext uri="{FF2B5EF4-FFF2-40B4-BE49-F238E27FC236}">
                <a16:creationId xmlns:a16="http://schemas.microsoft.com/office/drawing/2014/main" id="{0305E5E5-1A71-A393-DFBB-01616E4CDD36}"/>
              </a:ext>
            </a:extLst>
          </p:cNvPr>
          <p:cNvGrpSpPr/>
          <p:nvPr/>
        </p:nvGrpSpPr>
        <p:grpSpPr>
          <a:xfrm>
            <a:off x="6667715" y="1556517"/>
            <a:ext cx="1350209" cy="360050"/>
            <a:chOff x="1981227" y="1576414"/>
            <a:chExt cx="1350209" cy="360050"/>
          </a:xfrm>
        </p:grpSpPr>
        <p:sp>
          <p:nvSpPr>
            <p:cNvPr id="13" name="TextBox 33">
              <a:extLst>
                <a:ext uri="{FF2B5EF4-FFF2-40B4-BE49-F238E27FC236}">
                  <a16:creationId xmlns:a16="http://schemas.microsoft.com/office/drawing/2014/main" id="{7EE30D1F-9771-FC5A-3B53-B00312D3EBB1}"/>
                </a:ext>
              </a:extLst>
            </p:cNvPr>
            <p:cNvSpPr txBox="1"/>
            <p:nvPr/>
          </p:nvSpPr>
          <p:spPr bwMode="gray">
            <a:xfrm>
              <a:off x="2152891" y="1587162"/>
              <a:ext cx="1006880" cy="338554"/>
            </a:xfrm>
            <a:prstGeom prst="rect">
              <a:avLst/>
            </a:prstGeom>
            <a:noFill/>
          </p:spPr>
          <p:txBody>
            <a:bodyPr wrap="square">
              <a:spAutoFit/>
            </a:bodyPr>
            <a:lstStyle/>
            <a:p>
              <a:pPr algn="ctr"/>
              <a:r>
                <a:rPr lang="ja-JP" altLang="en-US" sz="1600" b="1" noProof="1">
                  <a:latin typeface="ＭＳ Ｐゴシック" panose="020B0600070205080204" pitchFamily="50" charset="-128"/>
                  <a:ea typeface="ＭＳ Ｐゴシック" panose="020B0600070205080204" pitchFamily="50" charset="-128"/>
                </a:rPr>
                <a:t>概況</a:t>
              </a:r>
              <a:endParaRPr lang="en-US" sz="1600" b="1" dirty="0">
                <a:latin typeface="ＭＳ Ｐゴシック" panose="020B0600070205080204" pitchFamily="50" charset="-128"/>
                <a:ea typeface="ＭＳ Ｐゴシック" panose="020B0600070205080204" pitchFamily="50" charset="-128"/>
              </a:endParaRPr>
            </a:p>
          </p:txBody>
        </p:sp>
        <p:sp>
          <p:nvSpPr>
            <p:cNvPr id="18" name="Rectangle: Rounded Corners 4">
              <a:extLst>
                <a:ext uri="{FF2B5EF4-FFF2-40B4-BE49-F238E27FC236}">
                  <a16:creationId xmlns:a16="http://schemas.microsoft.com/office/drawing/2014/main" id="{8E48BD77-F85C-18EF-468A-7D20884EC56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spTree>
    <p:extLst>
      <p:ext uri="{BB962C8B-B14F-4D97-AF65-F5344CB8AC3E}">
        <p14:creationId xmlns:p14="http://schemas.microsoft.com/office/powerpoint/2010/main" val="2187231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endParaRPr lang="ja-JP" altLang="en-US" b="1"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内視鏡機器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357978" y="1125000"/>
          <a:ext cx="3843022" cy="370840"/>
        </p:xfrm>
        <a:graphic>
          <a:graphicData uri="http://schemas.openxmlformats.org/drawingml/2006/table">
            <a:tbl>
              <a:tblPr firstRow="1" bandRow="1">
                <a:tableStyleId>{5C22544A-7EE6-4342-B048-85BDC9FD1C3A}</a:tableStyleId>
              </a:tblPr>
              <a:tblGrid>
                <a:gridCol w="3843022">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患者モニタリング</a:t>
                      </a:r>
                      <a:r>
                        <a:rPr kumimoji="1" lang="en-US" altLang="ja-JP"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(RPM)</a:t>
                      </a:r>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492146" y="2099583"/>
            <a:ext cx="4250350" cy="1600438"/>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インドの内視鏡機器分野では</a:t>
            </a:r>
            <a:r>
              <a:rPr lang="en-US" altLang="ja-JP" sz="1100" noProof="1">
                <a:latin typeface="ＭＳ Ｐゴシック" panose="020B0600070205080204" pitchFamily="50" charset="-128"/>
                <a:ea typeface="ＭＳ Ｐゴシック" panose="020B0600070205080204" pitchFamily="50" charset="-128"/>
              </a:rPr>
              <a:t>2023</a:t>
            </a:r>
            <a:r>
              <a:rPr lang="ja-JP" altLang="en-US" sz="1100" noProof="1">
                <a:latin typeface="ＭＳ Ｐゴシック" panose="020B0600070205080204" pitchFamily="50" charset="-128"/>
                <a:ea typeface="ＭＳ Ｐゴシック" panose="020B0600070205080204" pitchFamily="50" charset="-128"/>
              </a:rPr>
              <a:t>年から</a:t>
            </a:r>
            <a:r>
              <a:rPr lang="en-US" altLang="ja-JP" sz="1100" noProof="1">
                <a:latin typeface="ＭＳ Ｐゴシック" panose="020B0600070205080204" pitchFamily="50" charset="-128"/>
                <a:ea typeface="ＭＳ Ｐゴシック" panose="020B0600070205080204" pitchFamily="50" charset="-128"/>
              </a:rPr>
              <a:t>2028</a:t>
            </a:r>
            <a:r>
              <a:rPr lang="ja-JP" altLang="en-US" sz="1100" noProof="1">
                <a:latin typeface="ＭＳ Ｐゴシック" panose="020B0600070205080204" pitchFamily="50" charset="-128"/>
                <a:ea typeface="ＭＳ Ｐゴシック" panose="020B0600070205080204" pitchFamily="50" charset="-128"/>
              </a:rPr>
              <a:t>年の</a:t>
            </a:r>
            <a:r>
              <a:rPr lang="ja-JP" altLang="en-US" sz="1100" b="1" noProof="1">
                <a:solidFill>
                  <a:schemeClr val="accent6">
                    <a:lumMod val="75000"/>
                  </a:schemeClr>
                </a:solidFill>
                <a:latin typeface="ＭＳ Ｐゴシック" panose="020B0600070205080204" pitchFamily="50" charset="-128"/>
                <a:ea typeface="ＭＳ Ｐゴシック" panose="020B0600070205080204" pitchFamily="50" charset="-128"/>
              </a:rPr>
              <a:t>年間成長率</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(CAGR)</a:t>
            </a:r>
            <a:r>
              <a:rPr lang="ja-JP" altLang="en-US" sz="1100" b="1" noProof="1">
                <a:solidFill>
                  <a:schemeClr val="accent6">
                    <a:lumMod val="75000"/>
                  </a:schemeClr>
                </a:solidFill>
                <a:latin typeface="ＭＳ Ｐゴシック" panose="020B0600070205080204" pitchFamily="50" charset="-128"/>
                <a:ea typeface="ＭＳ Ｐゴシック" panose="020B0600070205080204" pitchFamily="50" charset="-128"/>
              </a:rPr>
              <a:t>は</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6.9</a:t>
            </a:r>
            <a:r>
              <a:rPr lang="ja-JP" altLang="en-US" sz="1100" b="1" noProof="1">
                <a:solidFill>
                  <a:schemeClr val="accent6">
                    <a:lumMod val="75000"/>
                  </a:schemeClr>
                </a:solidFill>
                <a:latin typeface="ＭＳ Ｐゴシック" panose="020B0600070205080204" pitchFamily="50" charset="-128"/>
                <a:ea typeface="ＭＳ Ｐゴシック" panose="020B0600070205080204" pitchFamily="50" charset="-128"/>
              </a:rPr>
              <a:t>％</a:t>
            </a:r>
            <a:r>
              <a:rPr lang="ja-JP" altLang="en-US" sz="1100" noProof="1">
                <a:latin typeface="ＭＳ Ｐゴシック" panose="020B0600070205080204" pitchFamily="50" charset="-128"/>
                <a:ea typeface="ＭＳ Ｐゴシック" panose="020B0600070205080204" pitchFamily="50" charset="-128"/>
              </a:rPr>
              <a:t>と予測されている</a:t>
            </a:r>
            <a:endParaRPr lang="en-US" altLang="ja-JP" sz="1100" noProof="1">
              <a:latin typeface="ＭＳ Ｐゴシック" panose="020B0600070205080204" pitchFamily="50" charset="-128"/>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ＭＳ Ｐゴシック" panose="020B0600070205080204" pitchFamily="50" charset="-128"/>
                <a:ea typeface="ＭＳ Ｐゴシック" panose="020B0600070205080204" pitchFamily="50" charset="-128"/>
              </a:rPr>
              <a:t>インドの内視鏡デバイス市場は細分化されており、いくつかの主要企業で構成されている。</a:t>
            </a:r>
            <a:r>
              <a:rPr lang="en-US" altLang="ja-JP" sz="1100" dirty="0">
                <a:latin typeface="ＭＳ Ｐゴシック" panose="020B0600070205080204" pitchFamily="50" charset="-128"/>
                <a:ea typeface="ＭＳ Ｐゴシック" panose="020B0600070205080204" pitchFamily="50" charset="-128"/>
              </a:rPr>
              <a:t> </a:t>
            </a:r>
            <a:r>
              <a:rPr lang="en-US" altLang="ja-JP" sz="1100" noProof="1">
                <a:latin typeface="ＭＳ Ｐゴシック" panose="020B0600070205080204" pitchFamily="50" charset="-128"/>
                <a:ea typeface="ＭＳ Ｐゴシック" panose="020B0600070205080204" pitchFamily="50" charset="-128"/>
              </a:rPr>
              <a:t>現在、</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Boston Scientific Corporation、Medtronic、Olympus、Stryker</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Corporation</a:t>
            </a:r>
            <a:r>
              <a:rPr lang="en-US" altLang="ja-JP" sz="1100" noProof="1">
                <a:latin typeface="ＭＳ Ｐゴシック" panose="020B0600070205080204" pitchFamily="50" charset="-128"/>
                <a:ea typeface="ＭＳ Ｐゴシック" panose="020B0600070205080204" pitchFamily="50" charset="-128"/>
              </a:rPr>
              <a:t>のように、少数の大手企業がシェアを支配している</a:t>
            </a:r>
          </a:p>
          <a:p>
            <a:pPr marL="171450" indent="-171450" fontAlgn="base">
              <a:spcBef>
                <a:spcPts val="300"/>
              </a:spcBef>
              <a:spcAft>
                <a:spcPts val="300"/>
              </a:spcAft>
              <a:buFont typeface="Arial" panose="020B0604020202020204" pitchFamily="34" charset="0"/>
              <a:buChar char="•"/>
            </a:pPr>
            <a:r>
              <a:rPr lang="en-US" altLang="ja-JP" sz="1100" noProof="1">
                <a:latin typeface="+mn-lt"/>
              </a:rPr>
              <a:t>グローバル企業のほとんどは、</a:t>
            </a:r>
            <a:r>
              <a:rPr lang="en-US" altLang="ja-JP" sz="1100" b="1" noProof="1">
                <a:solidFill>
                  <a:schemeClr val="accent6">
                    <a:lumMod val="75000"/>
                  </a:schemeClr>
                </a:solidFill>
                <a:latin typeface="+mn-lt"/>
              </a:rPr>
              <a:t>支店、パートナーシップ、子会社、または</a:t>
            </a:r>
            <a:r>
              <a:rPr lang="ja-JP" altLang="en-US" sz="1100" b="1" noProof="1">
                <a:solidFill>
                  <a:schemeClr val="accent6">
                    <a:lumMod val="75000"/>
                  </a:schemeClr>
                </a:solidFill>
                <a:latin typeface="+mn-lt"/>
              </a:rPr>
              <a:t>第三者による販売</a:t>
            </a:r>
            <a:r>
              <a:rPr lang="en-US" altLang="ja-JP" sz="1100" noProof="1">
                <a:latin typeface="+mn-lt"/>
              </a:rPr>
              <a:t>でインドに存在感を示している</a:t>
            </a:r>
          </a:p>
        </p:txBody>
      </p:sp>
      <p:sp>
        <p:nvSpPr>
          <p:cNvPr id="54" name="TextBox 1">
            <a:extLst>
              <a:ext uri="{FF2B5EF4-FFF2-40B4-BE49-F238E27FC236}">
                <a16:creationId xmlns:a16="http://schemas.microsoft.com/office/drawing/2014/main" id="{01DF86CC-9579-9209-36C7-202B6B91B228}"/>
              </a:ext>
            </a:extLst>
          </p:cNvPr>
          <p:cNvSpPr txBox="1"/>
          <p:nvPr/>
        </p:nvSpPr>
        <p:spPr bwMode="gray">
          <a:xfrm>
            <a:off x="5241033" y="2196852"/>
            <a:ext cx="4038011" cy="1431161"/>
          </a:xfrm>
          <a:prstGeom prst="rect">
            <a:avLst/>
          </a:prstGeom>
          <a:noFill/>
        </p:spPr>
        <p:txBody>
          <a:bodyPr wrap="square">
            <a:spAutoFit/>
          </a:bodyPr>
          <a:lstStyle/>
          <a:p>
            <a:pPr marL="171450" indent="-171450"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インドの内視鏡機器分野では</a:t>
            </a:r>
            <a:r>
              <a:rPr lang="en-US" altLang="ja-JP" sz="1100" noProof="1">
                <a:latin typeface="ＭＳ Ｐゴシック" panose="020B0600070205080204" pitchFamily="50" charset="-128"/>
                <a:ea typeface="ＭＳ Ｐゴシック" panose="020B0600070205080204" pitchFamily="50" charset="-128"/>
              </a:rPr>
              <a:t>2022</a:t>
            </a:r>
            <a:r>
              <a:rPr lang="ja-JP" altLang="en-US" sz="1100" noProof="1">
                <a:latin typeface="ＭＳ Ｐゴシック" panose="020B0600070205080204" pitchFamily="50" charset="-128"/>
                <a:ea typeface="ＭＳ Ｐゴシック" panose="020B0600070205080204" pitchFamily="50" charset="-128"/>
              </a:rPr>
              <a:t>年から</a:t>
            </a:r>
            <a:r>
              <a:rPr lang="en-US" altLang="ja-JP" sz="1100" noProof="1">
                <a:latin typeface="ＭＳ Ｐゴシック" panose="020B0600070205080204" pitchFamily="50" charset="-128"/>
                <a:ea typeface="ＭＳ Ｐゴシック" panose="020B0600070205080204" pitchFamily="50" charset="-128"/>
              </a:rPr>
              <a:t>2031</a:t>
            </a:r>
            <a:r>
              <a:rPr lang="ja-JP" altLang="en-US" sz="1100" noProof="1">
                <a:latin typeface="ＭＳ Ｐゴシック" panose="020B0600070205080204" pitchFamily="50" charset="-128"/>
                <a:ea typeface="ＭＳ Ｐゴシック" panose="020B0600070205080204" pitchFamily="50" charset="-128"/>
              </a:rPr>
              <a:t>年の</a:t>
            </a:r>
            <a:r>
              <a:rPr lang="ja-JP" altLang="en-US" sz="1100" b="1" noProof="1">
                <a:solidFill>
                  <a:schemeClr val="accent6">
                    <a:lumMod val="75000"/>
                  </a:schemeClr>
                </a:solidFill>
                <a:latin typeface="ＭＳ Ｐゴシック" panose="020B0600070205080204" pitchFamily="50" charset="-128"/>
                <a:ea typeface="ＭＳ Ｐゴシック" panose="020B0600070205080204" pitchFamily="50" charset="-128"/>
              </a:rPr>
              <a:t>年間成長率</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(CAGR)</a:t>
            </a:r>
            <a:r>
              <a:rPr lang="ja-JP" altLang="en-US" sz="1100" b="1" noProof="1">
                <a:solidFill>
                  <a:schemeClr val="accent6">
                    <a:lumMod val="75000"/>
                  </a:schemeClr>
                </a:solidFill>
                <a:latin typeface="ＭＳ Ｐゴシック" panose="020B0600070205080204" pitchFamily="50" charset="-128"/>
                <a:ea typeface="ＭＳ Ｐゴシック" panose="020B0600070205080204" pitchFamily="50" charset="-128"/>
              </a:rPr>
              <a:t>は</a:t>
            </a:r>
            <a:r>
              <a:rPr lang="en-US" altLang="ja-JP" sz="1100" b="1" noProof="1">
                <a:solidFill>
                  <a:schemeClr val="accent6">
                    <a:lumMod val="75000"/>
                  </a:schemeClr>
                </a:solidFill>
                <a:latin typeface="ＭＳ Ｐゴシック" panose="020B0600070205080204" pitchFamily="50" charset="-128"/>
                <a:ea typeface="ＭＳ Ｐゴシック" panose="020B0600070205080204" pitchFamily="50" charset="-128"/>
              </a:rPr>
              <a:t>9.5</a:t>
            </a:r>
            <a:r>
              <a:rPr lang="ja-JP" altLang="en-US" sz="1100" b="1" noProof="1">
                <a:solidFill>
                  <a:schemeClr val="accent6">
                    <a:lumMod val="75000"/>
                  </a:schemeClr>
                </a:solidFill>
                <a:latin typeface="ＭＳ Ｐゴシック" panose="020B0600070205080204" pitchFamily="50" charset="-128"/>
                <a:ea typeface="ＭＳ Ｐゴシック" panose="020B0600070205080204" pitchFamily="50" charset="-128"/>
              </a:rPr>
              <a:t>％</a:t>
            </a:r>
            <a:r>
              <a:rPr lang="ja-JP" altLang="en-US" sz="1100" noProof="1">
                <a:latin typeface="ＭＳ Ｐゴシック" panose="020B0600070205080204" pitchFamily="50" charset="-128"/>
                <a:ea typeface="ＭＳ Ｐゴシック" panose="020B0600070205080204" pitchFamily="50" charset="-128"/>
              </a:rPr>
              <a:t>である。</a:t>
            </a:r>
            <a:endParaRPr lang="en-US" altLang="ja-JP" sz="1100" noProof="1">
              <a:latin typeface="ＭＳ Ｐゴシック" panose="020B0600070205080204" pitchFamily="50" charset="-128"/>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ＭＳ Ｐゴシック" panose="020B0600070205080204" pitchFamily="50" charset="-128"/>
                <a:ea typeface="ＭＳ Ｐゴシック" panose="020B0600070205080204" pitchFamily="50" charset="-128"/>
              </a:rPr>
              <a:t>インドのRPM市場は、インドで事業を展開するいくつかの企業の存在により、本質的に分断されている</a:t>
            </a:r>
          </a:p>
          <a:p>
            <a:pPr marL="171450" indent="-171450" algn="l" fontAlgn="base">
              <a:spcBef>
                <a:spcPts val="300"/>
              </a:spcBef>
              <a:spcAft>
                <a:spcPts val="300"/>
              </a:spcAft>
              <a:buFont typeface="Arial" panose="020B0604020202020204" pitchFamily="34" charset="0"/>
              <a:buChar char="•"/>
            </a:pPr>
            <a:r>
              <a:rPr lang="en-US" altLang="ja-JP" sz="1100" noProof="1">
                <a:latin typeface="ＭＳ Ｐゴシック" panose="020B0600070205080204" pitchFamily="50" charset="-128"/>
                <a:ea typeface="ＭＳ Ｐゴシック" panose="020B0600070205080204" pitchFamily="50" charset="-128"/>
              </a:rPr>
              <a:t>競合状況については、</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Koninklijke Philips NV、GE Healthcare、BPL Group、Mindray Medical International Limited</a:t>
            </a:r>
            <a:r>
              <a:rPr lang="en-US" altLang="ja-JP" sz="1100" noProof="1">
                <a:latin typeface="ＭＳ Ｐゴシック" panose="020B0600070205080204" pitchFamily="50" charset="-128"/>
                <a:ea typeface="ＭＳ Ｐゴシック" panose="020B0600070205080204" pitchFamily="50" charset="-128"/>
              </a:rPr>
              <a:t>など、市場シェアを持ち、知名度の高い少数の地元企業も含まれている</a:t>
            </a:r>
            <a:endParaRPr lang="en-US" altLang="ja-JP" sz="1100" dirty="0">
              <a:latin typeface="ＭＳ Ｐゴシック" panose="020B0600070205080204" pitchFamily="50" charset="-128"/>
              <a:ea typeface="ＭＳ Ｐゴシック" panose="020B0600070205080204" pitchFamily="50" charset="-128"/>
            </a:endParaRPr>
          </a:p>
        </p:txBody>
      </p: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000"/>
            <a:ext cx="1297075" cy="15897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p>
        </p:txBody>
      </p:sp>
      <p:sp>
        <p:nvSpPr>
          <p:cNvPr id="3" name="TextBox 56">
            <a:extLst>
              <a:ext uri="{FF2B5EF4-FFF2-40B4-BE49-F238E27FC236}">
                <a16:creationId xmlns:a16="http://schemas.microsoft.com/office/drawing/2014/main" id="{7BE6A417-F9B9-2A40-5B9D-7F8F9BF26B09}"/>
              </a:ext>
            </a:extLst>
          </p:cNvPr>
          <p:cNvSpPr txBox="1"/>
          <p:nvPr/>
        </p:nvSpPr>
        <p:spPr bwMode="gray">
          <a:xfrm>
            <a:off x="3324332" y="3935576"/>
            <a:ext cx="943842"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ＭＳ Ｐゴシック" panose="020B0600070205080204" pitchFamily="50" charset="-128"/>
                <a:ea typeface="ＭＳ Ｐゴシック" panose="020B0600070205080204" pitchFamily="50" charset="-128"/>
              </a:rPr>
              <a:t>市場動向</a:t>
            </a:r>
            <a:endParaRPr lang="en-US" dirty="0">
              <a:latin typeface="ＭＳ Ｐゴシック" panose="020B0600070205080204" pitchFamily="50" charset="-128"/>
              <a:ea typeface="ＭＳ Ｐゴシック" panose="020B0600070205080204" pitchFamily="50" charset="-128"/>
            </a:endParaRPr>
          </a:p>
        </p:txBody>
      </p:sp>
      <p:sp>
        <p:nvSpPr>
          <p:cNvPr id="7" name="TextBox 57">
            <a:extLst>
              <a:ext uri="{FF2B5EF4-FFF2-40B4-BE49-F238E27FC236}">
                <a16:creationId xmlns:a16="http://schemas.microsoft.com/office/drawing/2014/main" id="{C089ABA6-6C1A-2AF2-0CEA-AADBBC3C0C71}"/>
              </a:ext>
            </a:extLst>
          </p:cNvPr>
          <p:cNvSpPr txBox="1"/>
          <p:nvPr/>
        </p:nvSpPr>
        <p:spPr bwMode="gray">
          <a:xfrm>
            <a:off x="413143" y="4319759"/>
            <a:ext cx="2168084" cy="1277273"/>
          </a:xfrm>
          <a:prstGeom prst="rect">
            <a:avLst/>
          </a:prstGeom>
          <a:noFill/>
        </p:spPr>
        <p:txBody>
          <a:bodyPr wrap="square">
            <a:spAutoFit/>
          </a:bodyPr>
          <a:lstStyle/>
          <a:p>
            <a:pPr marL="171450" indent="-171450">
              <a:buFont typeface="Wingdings" panose="05000000000000000000" pitchFamily="2" charset="2"/>
              <a:buChar char="ü"/>
            </a:pPr>
            <a:r>
              <a:rPr lang="en-US" sz="1100" b="1" noProof="1">
                <a:solidFill>
                  <a:srgbClr val="004481"/>
                </a:solidFill>
                <a:latin typeface="ＭＳ Ｐゴシック" panose="020B0600070205080204" pitchFamily="50" charset="-128"/>
                <a:ea typeface="ＭＳ Ｐゴシック" panose="020B0600070205080204" pitchFamily="50" charset="-128"/>
              </a:rPr>
              <a:t>診断・治療に対する意識の向上</a:t>
            </a:r>
            <a:r>
              <a:rPr lang="ja-JP" altLang="en-US" sz="1100" b="1" noProof="1">
                <a:solidFill>
                  <a:srgbClr val="004481"/>
                </a:solidFill>
                <a:latin typeface="ＭＳ Ｐゴシック" panose="020B0600070205080204" pitchFamily="50" charset="-128"/>
                <a:ea typeface="ＭＳ Ｐゴシック" panose="020B0600070205080204" pitchFamily="50" charset="-128"/>
              </a:rPr>
              <a:t>： </a:t>
            </a:r>
            <a:r>
              <a:rPr lang="en-US" altLang="ja-JP" sz="1100" b="0" i="0" noProof="1">
                <a:effectLst/>
                <a:latin typeface="ＭＳ Ｐゴシック" panose="020B0600070205080204" pitchFamily="50" charset="-128"/>
                <a:ea typeface="ＭＳ Ｐゴシック" panose="020B0600070205080204" pitchFamily="50" charset="-128"/>
              </a:rPr>
              <a:t>治療と診断のための内視鏡手術の普及と技術の進歩は、アプリケーションの強化につながり、市場の成長を増大させている</a:t>
            </a:r>
            <a:endParaRPr lang="en-US" altLang="ja-JP" sz="1100" dirty="0">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ü"/>
            </a:pPr>
            <a:endParaRPr lang="en-US" sz="1100" b="1" noProof="1">
              <a:latin typeface="ＭＳ Ｐゴシック" panose="020B0600070205080204" pitchFamily="50" charset="-128"/>
              <a:ea typeface="ＭＳ Ｐゴシック" panose="020B0600070205080204" pitchFamily="50" charset="-128"/>
            </a:endParaRPr>
          </a:p>
        </p:txBody>
      </p:sp>
      <p:sp>
        <p:nvSpPr>
          <p:cNvPr id="8" name="TextBox 58">
            <a:extLst>
              <a:ext uri="{FF2B5EF4-FFF2-40B4-BE49-F238E27FC236}">
                <a16:creationId xmlns:a16="http://schemas.microsoft.com/office/drawing/2014/main" id="{127B90C0-36A3-7DBD-0A68-AAD703194DD6}"/>
              </a:ext>
            </a:extLst>
          </p:cNvPr>
          <p:cNvSpPr txBox="1"/>
          <p:nvPr/>
        </p:nvSpPr>
        <p:spPr bwMode="gray">
          <a:xfrm>
            <a:off x="380944" y="5321994"/>
            <a:ext cx="2204765" cy="938719"/>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ＭＳ Ｐゴシック" panose="020B0600070205080204" pitchFamily="50" charset="-128"/>
                <a:ea typeface="ＭＳ Ｐゴシック" panose="020B0600070205080204" pitchFamily="50" charset="-128"/>
              </a:rPr>
              <a:t>高齢者人口の増加</a:t>
            </a:r>
            <a:r>
              <a:rPr lang="ja-JP" altLang="en-US" sz="1100" b="1" i="0" noProof="1">
                <a:solidFill>
                  <a:srgbClr val="004481"/>
                </a:solidFill>
                <a:effectLst/>
                <a:latin typeface="ＭＳ Ｐゴシック" panose="020B0600070205080204" pitchFamily="50" charset="-128"/>
                <a:ea typeface="ＭＳ Ｐゴシック" panose="020B0600070205080204" pitchFamily="50" charset="-128"/>
              </a:rPr>
              <a:t>：</a:t>
            </a:r>
            <a:r>
              <a:rPr lang="ja-JP" altLang="en-US" sz="1050" b="0" i="0" dirty="0">
                <a:solidFill>
                  <a:srgbClr val="111111"/>
                </a:solidFill>
                <a:effectLst/>
                <a:latin typeface="ＭＳ Ｐゴシック" panose="020B0600070205080204" pitchFamily="50" charset="-128"/>
                <a:ea typeface="ＭＳ Ｐゴシック" panose="020B0600070205080204" pitchFamily="50" charset="-128"/>
              </a:rPr>
              <a:t>小さな切開を必要とする外科手術</a:t>
            </a:r>
            <a:r>
              <a:rPr lang="en-US" sz="1100" b="0" i="0" noProof="1">
                <a:effectLst/>
                <a:latin typeface="ＭＳ Ｐゴシック" panose="020B0600070205080204" pitchFamily="50" charset="-128"/>
                <a:ea typeface="ＭＳ Ｐゴシック" panose="020B0600070205080204" pitchFamily="50" charset="-128"/>
              </a:rPr>
              <a:t>に対する高齢者の意識の高まりと慢性疾患の有病率の上昇は、内視鏡装置の需要をさらに高める</a:t>
            </a:r>
            <a:endParaRPr lang="en-US" sz="1100" dirty="0">
              <a:latin typeface="ＭＳ Ｐゴシック" panose="020B0600070205080204" pitchFamily="50" charset="-128"/>
              <a:ea typeface="ＭＳ Ｐゴシック" panose="020B0600070205080204" pitchFamily="50" charset="-128"/>
            </a:endParaRPr>
          </a:p>
        </p:txBody>
      </p:sp>
      <p:sp>
        <p:nvSpPr>
          <p:cNvPr id="14" name="TextBox 60">
            <a:extLst>
              <a:ext uri="{FF2B5EF4-FFF2-40B4-BE49-F238E27FC236}">
                <a16:creationId xmlns:a16="http://schemas.microsoft.com/office/drawing/2014/main" id="{B119B209-C032-98A6-07BF-E3BC824F23D8}"/>
              </a:ext>
            </a:extLst>
          </p:cNvPr>
          <p:cNvSpPr txBox="1"/>
          <p:nvPr/>
        </p:nvSpPr>
        <p:spPr bwMode="gray">
          <a:xfrm>
            <a:off x="2704030" y="4313942"/>
            <a:ext cx="2075524" cy="2031325"/>
          </a:xfrm>
          <a:prstGeom prst="rect">
            <a:avLst/>
          </a:prstGeom>
          <a:noFill/>
        </p:spPr>
        <p:txBody>
          <a:bodyPr wrap="square">
            <a:spAutoFit/>
          </a:bodyPr>
          <a:lstStyle/>
          <a:p>
            <a:pPr marL="171450" indent="-171450">
              <a:buFont typeface="Wingdings" panose="05000000000000000000" pitchFamily="2" charset="2"/>
              <a:buChar char="ü"/>
            </a:pPr>
            <a:r>
              <a:rPr lang="en-US" sz="1050" i="0" noProof="1">
                <a:effectLst/>
                <a:latin typeface="ＭＳ Ｐゴシック" panose="020B0600070205080204" pitchFamily="50" charset="-128"/>
                <a:ea typeface="ＭＳ Ｐゴシック" panose="020B0600070205080204" pitchFamily="50" charset="-128"/>
              </a:rPr>
              <a:t>インドでは大腸がんは5番目に多いがんであ</a:t>
            </a:r>
            <a:r>
              <a:rPr lang="ja-JP" altLang="en-US" sz="1050" i="0" noProof="1">
                <a:effectLst/>
                <a:latin typeface="ＭＳ Ｐゴシック" panose="020B0600070205080204" pitchFamily="50" charset="-128"/>
                <a:ea typeface="ＭＳ Ｐゴシック" panose="020B0600070205080204" pitchFamily="50" charset="-128"/>
              </a:rPr>
              <a:t>る。</a:t>
            </a:r>
            <a:r>
              <a:rPr lang="en-US" sz="1050" b="1" i="0" noProof="1">
                <a:solidFill>
                  <a:srgbClr val="004481"/>
                </a:solidFill>
                <a:effectLst/>
                <a:latin typeface="ＭＳ Ｐゴシック" panose="020B0600070205080204" pitchFamily="50" charset="-128"/>
                <a:ea typeface="ＭＳ Ｐゴシック" panose="020B0600070205080204" pitchFamily="50" charset="-128"/>
              </a:rPr>
              <a:t>結腸直腸の症例数の増加</a:t>
            </a:r>
            <a:r>
              <a:rPr lang="en-US" sz="1050" i="0" noProof="1">
                <a:effectLst/>
                <a:latin typeface="ＭＳ Ｐゴシック" panose="020B0600070205080204" pitchFamily="50" charset="-128"/>
                <a:ea typeface="ＭＳ Ｐゴシック" panose="020B0600070205080204" pitchFamily="50" charset="-128"/>
              </a:rPr>
              <a:t>により、</a:t>
            </a:r>
            <a:r>
              <a:rPr lang="ja-JP" altLang="en-US" sz="1050" i="0" noProof="1">
                <a:effectLst/>
                <a:latin typeface="ＭＳ Ｐゴシック" panose="020B0600070205080204" pitchFamily="50" charset="-128"/>
                <a:ea typeface="ＭＳ Ｐゴシック" panose="020B0600070205080204" pitchFamily="50" charset="-128"/>
              </a:rPr>
              <a:t>さらに</a:t>
            </a:r>
            <a:r>
              <a:rPr lang="en-US" sz="1050" i="0" noProof="1">
                <a:effectLst/>
                <a:latin typeface="ＭＳ Ｐゴシック" panose="020B0600070205080204" pitchFamily="50" charset="-128"/>
                <a:ea typeface="ＭＳ Ｐゴシック" panose="020B0600070205080204" pitchFamily="50" charset="-128"/>
              </a:rPr>
              <a:t>多くの診断数が必要となり、インドの内視鏡市場を押し上げる可能性がある</a:t>
            </a:r>
          </a:p>
          <a:p>
            <a:pPr marL="171450" indent="-171450">
              <a:buFont typeface="Wingdings" panose="05000000000000000000" pitchFamily="2" charset="2"/>
              <a:buChar char="ü"/>
            </a:pPr>
            <a:r>
              <a:rPr lang="en-US" sz="1050" noProof="1">
                <a:latin typeface="ＭＳ Ｐゴシック" panose="020B0600070205080204" pitchFamily="50" charset="-128"/>
                <a:ea typeface="ＭＳ Ｐゴシック" panose="020B0600070205080204" pitchFamily="50" charset="-128"/>
              </a:rPr>
              <a:t>2020年10月、</a:t>
            </a:r>
            <a:r>
              <a:rPr lang="en-US" altLang="ja-JP" sz="1050" noProof="1">
                <a:latin typeface="ＭＳ Ｐゴシック" panose="020B0600070205080204" pitchFamily="50" charset="-128"/>
                <a:ea typeface="ＭＳ Ｐゴシック" panose="020B0600070205080204" pitchFamily="50" charset="-128"/>
              </a:rPr>
              <a:t> オリンパス</a:t>
            </a:r>
            <a:r>
              <a:rPr lang="ja-JP" altLang="en-US" sz="1050" noProof="1">
                <a:latin typeface="ＭＳ Ｐゴシック" panose="020B0600070205080204" pitchFamily="50" charset="-128"/>
                <a:ea typeface="ＭＳ Ｐゴシック" panose="020B0600070205080204" pitchFamily="50" charset="-128"/>
              </a:rPr>
              <a:t>㈱と</a:t>
            </a:r>
            <a:r>
              <a:rPr lang="en-US" sz="1050" noProof="1">
                <a:latin typeface="ＭＳ Ｐゴシック" panose="020B0600070205080204" pitchFamily="50" charset="-128"/>
                <a:ea typeface="ＭＳ Ｐゴシック" panose="020B0600070205080204" pitchFamily="50" charset="-128"/>
              </a:rPr>
              <a:t>サイバネットシステムズ</a:t>
            </a:r>
            <a:r>
              <a:rPr lang="ja-JP" altLang="en-US" sz="1050" noProof="1">
                <a:latin typeface="ＭＳ Ｐゴシック" panose="020B0600070205080204" pitchFamily="50" charset="-128"/>
                <a:ea typeface="ＭＳ Ｐゴシック" panose="020B0600070205080204" pitchFamily="50" charset="-128"/>
              </a:rPr>
              <a:t>㈱が</a:t>
            </a:r>
            <a:r>
              <a:rPr lang="en-US" sz="1050" noProof="1">
                <a:latin typeface="ＭＳ Ｐゴシック" panose="020B0600070205080204" pitchFamily="50" charset="-128"/>
                <a:ea typeface="ＭＳ Ｐゴシック" panose="020B0600070205080204" pitchFamily="50" charset="-128"/>
              </a:rPr>
              <a:t>共同で、インドの</a:t>
            </a:r>
            <a:r>
              <a:rPr lang="en-US" sz="1050" noProof="1">
                <a:latin typeface="Arial" panose="020B0604020202020204" pitchFamily="34" charset="0"/>
                <a:ea typeface="ＭＳ Ｐゴシック" panose="020B0600070205080204" pitchFamily="50" charset="-128"/>
                <a:cs typeface="Arial" panose="020B0604020202020204" pitchFamily="34" charset="0"/>
              </a:rPr>
              <a:t>Hyderabad</a:t>
            </a:r>
            <a:r>
              <a:rPr lang="en-US" sz="1050" noProof="1">
                <a:latin typeface="ＭＳ Ｐゴシック" panose="020B0600070205080204" pitchFamily="50" charset="-128"/>
                <a:ea typeface="ＭＳ Ｐゴシック" panose="020B0600070205080204" pitchFamily="50" charset="-128"/>
              </a:rPr>
              <a:t>にある</a:t>
            </a:r>
            <a:r>
              <a:rPr lang="en-US" sz="1050" noProof="1">
                <a:latin typeface="Arial" panose="020B0604020202020204" pitchFamily="34" charset="0"/>
                <a:ea typeface="ＭＳ Ｐゴシック" panose="020B0600070205080204" pitchFamily="50" charset="-128"/>
                <a:cs typeface="Arial" panose="020B0604020202020204" pitchFamily="34" charset="0"/>
              </a:rPr>
              <a:t>Asian Institute of Gastroenterology </a:t>
            </a:r>
            <a:r>
              <a:rPr lang="en-US" sz="1050" noProof="1">
                <a:latin typeface="ＭＳ Ｐゴシック" panose="020B0600070205080204" pitchFamily="50" charset="-128"/>
                <a:ea typeface="ＭＳ Ｐゴシック" panose="020B0600070205080204" pitchFamily="50" charset="-128"/>
              </a:rPr>
              <a:t>にAI診断支援システムを構築した</a:t>
            </a:r>
          </a:p>
        </p:txBody>
      </p:sp>
      <p:sp>
        <p:nvSpPr>
          <p:cNvPr id="16" name="TextBox 32">
            <a:extLst>
              <a:ext uri="{FF2B5EF4-FFF2-40B4-BE49-F238E27FC236}">
                <a16:creationId xmlns:a16="http://schemas.microsoft.com/office/drawing/2014/main" id="{AFF4BD2E-4702-31C6-E2D0-8981900E36CF}"/>
              </a:ext>
            </a:extLst>
          </p:cNvPr>
          <p:cNvSpPr txBox="1"/>
          <p:nvPr/>
        </p:nvSpPr>
        <p:spPr bwMode="gray">
          <a:xfrm>
            <a:off x="869290" y="3951743"/>
            <a:ext cx="1319044"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ＭＳ Ｐゴシック" panose="020B0600070205080204" pitchFamily="50" charset="-128"/>
                <a:ea typeface="ＭＳ Ｐゴシック" panose="020B0600070205080204" pitchFamily="50" charset="-128"/>
              </a:rPr>
              <a:t>市場</a:t>
            </a:r>
            <a:r>
              <a:rPr lang="ja-JP" altLang="en-US" noProof="1">
                <a:latin typeface="ＭＳ Ｐゴシック" panose="020B0600070205080204" pitchFamily="50" charset="-128"/>
                <a:ea typeface="ＭＳ Ｐゴシック" panose="020B0600070205080204" pitchFamily="50" charset="-128"/>
              </a:rPr>
              <a:t>成長要因</a:t>
            </a:r>
            <a:endParaRPr lang="en-US" dirty="0">
              <a:latin typeface="ＭＳ Ｐゴシック" panose="020B0600070205080204" pitchFamily="50" charset="-128"/>
              <a:ea typeface="ＭＳ Ｐゴシック" panose="020B0600070205080204" pitchFamily="50" charset="-128"/>
            </a:endParaRPr>
          </a:p>
        </p:txBody>
      </p:sp>
      <p:cxnSp>
        <p:nvCxnSpPr>
          <p:cNvPr id="17" name="Straight Connector 39">
            <a:extLst>
              <a:ext uri="{FF2B5EF4-FFF2-40B4-BE49-F238E27FC236}">
                <a16:creationId xmlns:a16="http://schemas.microsoft.com/office/drawing/2014/main" id="{1C46439D-01DC-2E18-D8F7-51B15FFAC4BD}"/>
              </a:ext>
            </a:extLst>
          </p:cNvPr>
          <p:cNvCxnSpPr>
            <a:cxnSpLocks/>
          </p:cNvCxnSpPr>
          <p:nvPr/>
        </p:nvCxnSpPr>
        <p:spPr bwMode="gray">
          <a:xfrm>
            <a:off x="2642628" y="3959007"/>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56">
            <a:extLst>
              <a:ext uri="{FF2B5EF4-FFF2-40B4-BE49-F238E27FC236}">
                <a16:creationId xmlns:a16="http://schemas.microsoft.com/office/drawing/2014/main" id="{8D45DB25-9720-216C-1B3B-31007FB69DD5}"/>
              </a:ext>
            </a:extLst>
          </p:cNvPr>
          <p:cNvSpPr txBox="1"/>
          <p:nvPr/>
        </p:nvSpPr>
        <p:spPr bwMode="gray">
          <a:xfrm>
            <a:off x="7882476" y="3943973"/>
            <a:ext cx="907546"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ＭＳ Ｐゴシック" panose="020B0600070205080204" pitchFamily="50" charset="-128"/>
                <a:ea typeface="ＭＳ Ｐゴシック" panose="020B0600070205080204" pitchFamily="50" charset="-128"/>
              </a:rPr>
              <a:t>市場動向</a:t>
            </a:r>
            <a:endParaRPr lang="en-US" dirty="0">
              <a:latin typeface="ＭＳ Ｐゴシック" panose="020B0600070205080204" pitchFamily="50" charset="-128"/>
              <a:ea typeface="ＭＳ Ｐゴシック" panose="020B0600070205080204" pitchFamily="50" charset="-128"/>
            </a:endParaRPr>
          </a:p>
        </p:txBody>
      </p:sp>
      <p:sp>
        <p:nvSpPr>
          <p:cNvPr id="23" name="TextBox 58">
            <a:extLst>
              <a:ext uri="{FF2B5EF4-FFF2-40B4-BE49-F238E27FC236}">
                <a16:creationId xmlns:a16="http://schemas.microsoft.com/office/drawing/2014/main" id="{1BA2A274-79D4-5364-290A-D311A32E0825}"/>
              </a:ext>
            </a:extLst>
          </p:cNvPr>
          <p:cNvSpPr txBox="1"/>
          <p:nvPr/>
        </p:nvSpPr>
        <p:spPr bwMode="gray">
          <a:xfrm>
            <a:off x="5101940" y="5313674"/>
            <a:ext cx="2100243" cy="769441"/>
          </a:xfrm>
          <a:prstGeom prst="rect">
            <a:avLst/>
          </a:prstGeom>
          <a:noFill/>
        </p:spPr>
        <p:txBody>
          <a:bodyPr wrap="square">
            <a:spAutoFit/>
          </a:bodyPr>
          <a:lstStyle/>
          <a:p>
            <a:pPr marL="171450" indent="-171450">
              <a:buFont typeface="Wingdings" panose="05000000000000000000" pitchFamily="2" charset="2"/>
              <a:buChar char="ü"/>
            </a:pPr>
            <a:r>
              <a:rPr lang="en-US" sz="1100" noProof="1">
                <a:latin typeface="ＭＳ Ｐゴシック" panose="020B0600070205080204" pitchFamily="50" charset="-128"/>
                <a:ea typeface="ＭＳ Ｐゴシック" panose="020B0600070205080204" pitchFamily="50" charset="-128"/>
              </a:rPr>
              <a:t>慢性疾患にかかりやすい</a:t>
            </a:r>
            <a:r>
              <a:rPr lang="en-US" sz="1100" b="1" noProof="1">
                <a:solidFill>
                  <a:srgbClr val="004481"/>
                </a:solidFill>
                <a:latin typeface="ＭＳ Ｐゴシック" panose="020B0600070205080204" pitchFamily="50" charset="-128"/>
                <a:ea typeface="ＭＳ Ｐゴシック" panose="020B0600070205080204" pitchFamily="50" charset="-128"/>
              </a:rPr>
              <a:t>高齢者人口</a:t>
            </a:r>
            <a:r>
              <a:rPr lang="ja-JP" altLang="en-US" sz="1100" b="1" noProof="1">
                <a:solidFill>
                  <a:srgbClr val="004481"/>
                </a:solidFill>
                <a:latin typeface="ＭＳ Ｐゴシック" panose="020B0600070205080204" pitchFamily="50" charset="-128"/>
                <a:ea typeface="ＭＳ Ｐゴシック" panose="020B0600070205080204" pitchFamily="50" charset="-128"/>
              </a:rPr>
              <a:t>の増加</a:t>
            </a:r>
            <a:r>
              <a:rPr lang="ja-JP" altLang="en-US" sz="1100" noProof="1">
                <a:latin typeface="ＭＳ Ｐゴシック" panose="020B0600070205080204" pitchFamily="50" charset="-128"/>
                <a:ea typeface="ＭＳ Ｐゴシック" panose="020B0600070205080204" pitchFamily="50" charset="-128"/>
              </a:rPr>
              <a:t>は、</a:t>
            </a:r>
            <a:r>
              <a:rPr lang="en-US" sz="1100" noProof="1">
                <a:latin typeface="ＭＳ Ｐゴシック" panose="020B0600070205080204" pitchFamily="50" charset="-128"/>
                <a:ea typeface="ＭＳ Ｐゴシック" panose="020B0600070205080204" pitchFamily="50" charset="-128"/>
              </a:rPr>
              <a:t>高度な患者モニタリング機器の需要</a:t>
            </a:r>
            <a:r>
              <a:rPr lang="ja-JP" altLang="en-US" sz="1100" noProof="1">
                <a:latin typeface="ＭＳ Ｐゴシック" panose="020B0600070205080204" pitchFamily="50" charset="-128"/>
                <a:ea typeface="ＭＳ Ｐゴシック" panose="020B0600070205080204" pitchFamily="50" charset="-128"/>
              </a:rPr>
              <a:t>を</a:t>
            </a:r>
            <a:r>
              <a:rPr lang="en-US" sz="1100" noProof="1">
                <a:latin typeface="ＭＳ Ｐゴシック" panose="020B0600070205080204" pitchFamily="50" charset="-128"/>
                <a:ea typeface="ＭＳ Ｐゴシック" panose="020B0600070205080204" pitchFamily="50" charset="-128"/>
              </a:rPr>
              <a:t>生み出す可能性が高い</a:t>
            </a:r>
            <a:endParaRPr lang="en-US" sz="1100" dirty="0">
              <a:latin typeface="ＭＳ Ｐゴシック" panose="020B0600070205080204" pitchFamily="50" charset="-128"/>
              <a:ea typeface="ＭＳ Ｐゴシック" panose="020B0600070205080204" pitchFamily="50" charset="-128"/>
            </a:endParaRPr>
          </a:p>
        </p:txBody>
      </p:sp>
      <p:sp>
        <p:nvSpPr>
          <p:cNvPr id="25" name="TextBox 60">
            <a:extLst>
              <a:ext uri="{FF2B5EF4-FFF2-40B4-BE49-F238E27FC236}">
                <a16:creationId xmlns:a16="http://schemas.microsoft.com/office/drawing/2014/main" id="{8F5E0E2B-5074-1881-3103-2756B6C22870}"/>
              </a:ext>
            </a:extLst>
          </p:cNvPr>
          <p:cNvSpPr txBox="1"/>
          <p:nvPr/>
        </p:nvSpPr>
        <p:spPr bwMode="gray">
          <a:xfrm>
            <a:off x="7457151" y="4344803"/>
            <a:ext cx="1821900" cy="1446550"/>
          </a:xfrm>
          <a:prstGeom prst="rect">
            <a:avLst/>
          </a:prstGeom>
          <a:noFill/>
        </p:spPr>
        <p:txBody>
          <a:bodyPr wrap="square">
            <a:spAutoFit/>
          </a:bodyPr>
          <a:lstStyle/>
          <a:p>
            <a:pPr marL="171450" indent="-171450">
              <a:buFont typeface="Wingdings" panose="05000000000000000000" pitchFamily="2" charset="2"/>
              <a:buChar char="ü"/>
            </a:pPr>
            <a:r>
              <a:rPr lang="en-US" sz="1100" b="0" i="0" noProof="1">
                <a:effectLst/>
                <a:latin typeface="ＭＳ Ｐゴシック" panose="020B0600070205080204" pitchFamily="50" charset="-128"/>
                <a:ea typeface="ＭＳ Ｐゴシック" panose="020B0600070205080204" pitchFamily="50" charset="-128"/>
              </a:rPr>
              <a:t>国内の急速な都市化と大量の汚染は、結核 (TB) 患者の増加とともに</a:t>
            </a:r>
            <a:r>
              <a:rPr lang="en-US" sz="1100" b="1" i="0" noProof="1">
                <a:solidFill>
                  <a:srgbClr val="004481"/>
                </a:solidFill>
                <a:effectLst/>
                <a:latin typeface="ＭＳ Ｐゴシック" panose="020B0600070205080204" pitchFamily="50" charset="-128"/>
                <a:ea typeface="ＭＳ Ｐゴシック" panose="020B0600070205080204" pitchFamily="50" charset="-128"/>
              </a:rPr>
              <a:t>呼吸器疾患の発生率の上昇</a:t>
            </a:r>
            <a:r>
              <a:rPr lang="en-US" sz="1100" b="0" i="0" noProof="1">
                <a:effectLst/>
                <a:latin typeface="ＭＳ Ｐゴシック" panose="020B0600070205080204" pitchFamily="50" charset="-128"/>
                <a:ea typeface="ＭＳ Ｐゴシック" panose="020B0600070205080204" pitchFamily="50" charset="-128"/>
              </a:rPr>
              <a:t>に寄与しており、これが患者</a:t>
            </a:r>
            <a:r>
              <a:rPr lang="ja-JP" altLang="en-US" sz="1100" b="0" i="0" noProof="1">
                <a:effectLst/>
                <a:latin typeface="ＭＳ Ｐゴシック" panose="020B0600070205080204" pitchFamily="50" charset="-128"/>
                <a:ea typeface="ＭＳ Ｐゴシック" panose="020B0600070205080204" pitchFamily="50" charset="-128"/>
              </a:rPr>
              <a:t>モニタリング</a:t>
            </a:r>
            <a:r>
              <a:rPr lang="en-US" sz="1100" b="0" i="0" noProof="1">
                <a:effectLst/>
                <a:latin typeface="ＭＳ Ｐゴシック" panose="020B0600070205080204" pitchFamily="50" charset="-128"/>
                <a:ea typeface="ＭＳ Ｐゴシック" panose="020B0600070205080204" pitchFamily="50" charset="-128"/>
              </a:rPr>
              <a:t>システムの需要の高まりに</a:t>
            </a:r>
            <a:r>
              <a:rPr lang="ja-JP" altLang="en-US" sz="1100" b="0" i="0" noProof="1">
                <a:effectLst/>
                <a:latin typeface="ＭＳ Ｐゴシック" panose="020B0600070205080204" pitchFamily="50" charset="-128"/>
                <a:ea typeface="ＭＳ Ｐゴシック" panose="020B0600070205080204" pitchFamily="50" charset="-128"/>
              </a:rPr>
              <a:t>つながって</a:t>
            </a:r>
            <a:r>
              <a:rPr lang="en-US" sz="1100" b="0" i="0" noProof="1">
                <a:effectLst/>
                <a:latin typeface="ＭＳ Ｐゴシック" panose="020B0600070205080204" pitchFamily="50" charset="-128"/>
                <a:ea typeface="ＭＳ Ｐゴシック" panose="020B0600070205080204" pitchFamily="50" charset="-128"/>
              </a:rPr>
              <a:t>いる</a:t>
            </a:r>
            <a:endParaRPr lang="en-US" sz="1100" dirty="0">
              <a:latin typeface="ＭＳ Ｐゴシック" panose="020B0600070205080204" pitchFamily="50" charset="-128"/>
              <a:ea typeface="ＭＳ Ｐゴシック" panose="020B0600070205080204" pitchFamily="50" charset="-128"/>
            </a:endParaRPr>
          </a:p>
        </p:txBody>
      </p:sp>
      <p:sp>
        <p:nvSpPr>
          <p:cNvPr id="26" name="TextBox 69">
            <a:extLst>
              <a:ext uri="{FF2B5EF4-FFF2-40B4-BE49-F238E27FC236}">
                <a16:creationId xmlns:a16="http://schemas.microsoft.com/office/drawing/2014/main" id="{99647E27-C5A5-7F37-BB55-D7B48B3A8866}"/>
              </a:ext>
            </a:extLst>
          </p:cNvPr>
          <p:cNvSpPr txBox="1"/>
          <p:nvPr/>
        </p:nvSpPr>
        <p:spPr bwMode="gray">
          <a:xfrm>
            <a:off x="5101940" y="4356133"/>
            <a:ext cx="2053421"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b="0" i="0" noProof="1">
                <a:effectLst/>
                <a:latin typeface="ＭＳ Ｐゴシック" panose="020B0600070205080204" pitchFamily="50" charset="-128"/>
                <a:ea typeface="ＭＳ Ｐゴシック" panose="020B0600070205080204" pitchFamily="50" charset="-128"/>
              </a:rPr>
              <a:t>遠隔患者モニタリングは、慢性疾患の管理</a:t>
            </a:r>
            <a:r>
              <a:rPr lang="ja-JP" altLang="en-US" sz="1100" b="0" i="0" noProof="1">
                <a:effectLst/>
                <a:latin typeface="ＭＳ Ｐゴシック" panose="020B0600070205080204" pitchFamily="50" charset="-128"/>
                <a:ea typeface="ＭＳ Ｐゴシック" panose="020B0600070205080204" pitchFamily="50" charset="-128"/>
              </a:rPr>
              <a:t>をはじめ、</a:t>
            </a:r>
            <a:r>
              <a:rPr lang="ja-JP" altLang="en-US" sz="1100" b="1" noProof="1">
                <a:solidFill>
                  <a:srgbClr val="004481"/>
                </a:solidFill>
                <a:latin typeface="ＭＳ Ｐゴシック" panose="020B0600070205080204" pitchFamily="50" charset="-128"/>
                <a:ea typeface="ＭＳ Ｐゴシック" panose="020B0600070205080204" pitchFamily="50" charset="-128"/>
              </a:rPr>
              <a:t>様々な形での利用展開の可能性</a:t>
            </a:r>
            <a:r>
              <a:rPr lang="ja-JP" altLang="en-US" sz="1100" noProof="1">
                <a:latin typeface="ＭＳ Ｐゴシック" panose="020B0600070205080204" pitchFamily="50" charset="-128"/>
                <a:ea typeface="ＭＳ Ｐゴシック" panose="020B0600070205080204" pitchFamily="50" charset="-128"/>
              </a:rPr>
              <a:t>について期待がよせられている</a:t>
            </a:r>
            <a:endParaRPr lang="en-US" sz="1100" dirty="0">
              <a:latin typeface="ＭＳ Ｐゴシック" panose="020B0600070205080204" pitchFamily="50" charset="-128"/>
              <a:ea typeface="ＭＳ Ｐゴシック" panose="020B0600070205080204" pitchFamily="50" charset="-128"/>
            </a:endParaRPr>
          </a:p>
        </p:txBody>
      </p:sp>
      <p:sp>
        <p:nvSpPr>
          <p:cNvPr id="27" name="TextBox 32">
            <a:extLst>
              <a:ext uri="{FF2B5EF4-FFF2-40B4-BE49-F238E27FC236}">
                <a16:creationId xmlns:a16="http://schemas.microsoft.com/office/drawing/2014/main" id="{649B6759-4EB3-61F3-8D49-44398FA620B9}"/>
              </a:ext>
            </a:extLst>
          </p:cNvPr>
          <p:cNvSpPr txBox="1"/>
          <p:nvPr/>
        </p:nvSpPr>
        <p:spPr bwMode="gray">
          <a:xfrm>
            <a:off x="5547179" y="3945650"/>
            <a:ext cx="1317968"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ＭＳ Ｐゴシック" panose="020B0600070205080204" pitchFamily="50" charset="-128"/>
                <a:ea typeface="ＭＳ Ｐゴシック" panose="020B0600070205080204" pitchFamily="50" charset="-128"/>
              </a:rPr>
              <a:t>市場</a:t>
            </a:r>
            <a:r>
              <a:rPr lang="ja-JP" altLang="en-US" noProof="1">
                <a:latin typeface="ＭＳ Ｐゴシック" panose="020B0600070205080204" pitchFamily="50" charset="-128"/>
                <a:ea typeface="ＭＳ Ｐゴシック" panose="020B0600070205080204" pitchFamily="50" charset="-128"/>
              </a:rPr>
              <a:t>成長要因</a:t>
            </a:r>
            <a:endParaRPr lang="en-US" dirty="0">
              <a:latin typeface="ＭＳ Ｐゴシック" panose="020B0600070205080204" pitchFamily="50" charset="-128"/>
              <a:ea typeface="ＭＳ Ｐゴシック" panose="020B0600070205080204" pitchFamily="50" charset="-128"/>
            </a:endParaRPr>
          </a:p>
        </p:txBody>
      </p:sp>
      <p:cxnSp>
        <p:nvCxnSpPr>
          <p:cNvPr id="28" name="Straight Connector 39">
            <a:extLst>
              <a:ext uri="{FF2B5EF4-FFF2-40B4-BE49-F238E27FC236}">
                <a16:creationId xmlns:a16="http://schemas.microsoft.com/office/drawing/2014/main" id="{AA10432F-C606-27D4-4701-4B325EF0EF92}"/>
              </a:ext>
            </a:extLst>
          </p:cNvPr>
          <p:cNvCxnSpPr>
            <a:cxnSpLocks/>
          </p:cNvCxnSpPr>
          <p:nvPr/>
        </p:nvCxnSpPr>
        <p:spPr bwMode="gray">
          <a:xfrm>
            <a:off x="7312613" y="3900806"/>
            <a:ext cx="0" cy="240074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プレースホルダー 5">
            <a:extLst>
              <a:ext uri="{FF2B5EF4-FFF2-40B4-BE49-F238E27FC236}">
                <a16:creationId xmlns:a16="http://schemas.microsoft.com/office/drawing/2014/main" id="{DAEA5AC9-56F6-F33B-8429-D8C2C825AED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kumimoji="1" lang="en-US" altLang="ja-JP" dirty="0"/>
              <a:t>3</a:t>
            </a:r>
            <a:r>
              <a:rPr lang="en-US" altLang="ja-JP" dirty="0"/>
              <a:t>/4</a:t>
            </a:r>
            <a:r>
              <a:rPr kumimoji="1" lang="ja-JP" altLang="en-US" dirty="0"/>
              <a:t>）</a:t>
            </a:r>
            <a:endParaRPr lang="ja-JP" altLang="en-US" dirty="0"/>
          </a:p>
        </p:txBody>
      </p:sp>
      <p:sp>
        <p:nvSpPr>
          <p:cNvPr id="34" name="Rectangle: Rounded Corners 4">
            <a:extLst>
              <a:ext uri="{FF2B5EF4-FFF2-40B4-BE49-F238E27FC236}">
                <a16:creationId xmlns:a16="http://schemas.microsoft.com/office/drawing/2014/main" id="{DC79DCCD-A6E0-3AA2-94FE-DDC0DAA8859E}"/>
              </a:ext>
            </a:extLst>
          </p:cNvPr>
          <p:cNvSpPr/>
          <p:nvPr/>
        </p:nvSpPr>
        <p:spPr>
          <a:xfrm>
            <a:off x="854065"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4E5E55F2-2042-BDEB-9100-ED17B08785FE}"/>
              </a:ext>
            </a:extLst>
          </p:cNvPr>
          <p:cNvSpPr/>
          <p:nvPr/>
        </p:nvSpPr>
        <p:spPr>
          <a:xfrm>
            <a:off x="3140274"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0" name="Rectangle: Rounded Corners 4">
            <a:extLst>
              <a:ext uri="{FF2B5EF4-FFF2-40B4-BE49-F238E27FC236}">
                <a16:creationId xmlns:a16="http://schemas.microsoft.com/office/drawing/2014/main" id="{2842C30D-B6FE-6156-FD1B-69EAAEF1427F}"/>
              </a:ext>
            </a:extLst>
          </p:cNvPr>
          <p:cNvSpPr/>
          <p:nvPr/>
        </p:nvSpPr>
        <p:spPr>
          <a:xfrm>
            <a:off x="5502368"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3" name="Rectangle: Rounded Corners 4">
            <a:extLst>
              <a:ext uri="{FF2B5EF4-FFF2-40B4-BE49-F238E27FC236}">
                <a16:creationId xmlns:a16="http://schemas.microsoft.com/office/drawing/2014/main" id="{5376B5B6-BD71-6797-6AE4-9F5DA392C81D}"/>
              </a:ext>
            </a:extLst>
          </p:cNvPr>
          <p:cNvSpPr/>
          <p:nvPr/>
        </p:nvSpPr>
        <p:spPr>
          <a:xfrm>
            <a:off x="7712768"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AC46A815-E1A7-C071-326E-F341931AEFCA}"/>
              </a:ext>
            </a:extLst>
          </p:cNvPr>
          <p:cNvGrpSpPr/>
          <p:nvPr/>
        </p:nvGrpSpPr>
        <p:grpSpPr>
          <a:xfrm>
            <a:off x="1914740" y="1628800"/>
            <a:ext cx="1350209" cy="360050"/>
            <a:chOff x="1981227" y="1576414"/>
            <a:chExt cx="1350209" cy="360050"/>
          </a:xfrm>
        </p:grpSpPr>
        <p:sp>
          <p:nvSpPr>
            <p:cNvPr id="11" name="TextBox 33">
              <a:extLst>
                <a:ext uri="{FF2B5EF4-FFF2-40B4-BE49-F238E27FC236}">
                  <a16:creationId xmlns:a16="http://schemas.microsoft.com/office/drawing/2014/main" id="{4F5EB615-FD17-2812-A309-C3BCDF617F97}"/>
                </a:ext>
              </a:extLst>
            </p:cNvPr>
            <p:cNvSpPr txBox="1"/>
            <p:nvPr/>
          </p:nvSpPr>
          <p:spPr bwMode="gray">
            <a:xfrm>
              <a:off x="2152891" y="1587162"/>
              <a:ext cx="1006880" cy="338554"/>
            </a:xfrm>
            <a:prstGeom prst="rect">
              <a:avLst/>
            </a:prstGeom>
            <a:noFill/>
          </p:spPr>
          <p:txBody>
            <a:bodyPr wrap="square">
              <a:spAutoFit/>
            </a:bodyPr>
            <a:lstStyle/>
            <a:p>
              <a:pPr algn="ctr"/>
              <a:r>
                <a:rPr lang="ja-JP" altLang="en-US" sz="1600" b="1" noProof="1">
                  <a:latin typeface="ＭＳ Ｐゴシック" panose="020B0600070205080204" pitchFamily="50" charset="-128"/>
                  <a:ea typeface="ＭＳ Ｐゴシック" panose="020B0600070205080204" pitchFamily="50" charset="-128"/>
                </a:rPr>
                <a:t>概況</a:t>
              </a:r>
              <a:endParaRPr lang="en-US" sz="1600" b="1" dirty="0">
                <a:latin typeface="ＭＳ Ｐゴシック" panose="020B0600070205080204" pitchFamily="50" charset="-128"/>
                <a:ea typeface="ＭＳ Ｐゴシック" panose="020B0600070205080204" pitchFamily="50" charset="-128"/>
              </a:endParaRPr>
            </a:p>
          </p:txBody>
        </p:sp>
        <p:sp>
          <p:nvSpPr>
            <p:cNvPr id="12" name="Rectangle: Rounded Corners 4">
              <a:extLst>
                <a:ext uri="{FF2B5EF4-FFF2-40B4-BE49-F238E27FC236}">
                  <a16:creationId xmlns:a16="http://schemas.microsoft.com/office/drawing/2014/main" id="{7643647A-A673-AC6C-9B6B-D9288D4CC3BB}"/>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grpSp>
        <p:nvGrpSpPr>
          <p:cNvPr id="13" name="グループ化 12">
            <a:extLst>
              <a:ext uri="{FF2B5EF4-FFF2-40B4-BE49-F238E27FC236}">
                <a16:creationId xmlns:a16="http://schemas.microsoft.com/office/drawing/2014/main" id="{1DF45272-76C6-6546-EB7F-9679D761B562}"/>
              </a:ext>
            </a:extLst>
          </p:cNvPr>
          <p:cNvGrpSpPr/>
          <p:nvPr/>
        </p:nvGrpSpPr>
        <p:grpSpPr>
          <a:xfrm>
            <a:off x="6601228" y="1628800"/>
            <a:ext cx="1350209" cy="360050"/>
            <a:chOff x="1981227" y="1576414"/>
            <a:chExt cx="1350209" cy="360050"/>
          </a:xfrm>
        </p:grpSpPr>
        <p:sp>
          <p:nvSpPr>
            <p:cNvPr id="15" name="TextBox 33">
              <a:extLst>
                <a:ext uri="{FF2B5EF4-FFF2-40B4-BE49-F238E27FC236}">
                  <a16:creationId xmlns:a16="http://schemas.microsoft.com/office/drawing/2014/main" id="{572FCEFB-4C6F-C862-7F0F-9BD307C039C6}"/>
                </a:ext>
              </a:extLst>
            </p:cNvPr>
            <p:cNvSpPr txBox="1"/>
            <p:nvPr/>
          </p:nvSpPr>
          <p:spPr bwMode="gray">
            <a:xfrm>
              <a:off x="2152891" y="1587162"/>
              <a:ext cx="1006880" cy="338554"/>
            </a:xfrm>
            <a:prstGeom prst="rect">
              <a:avLst/>
            </a:prstGeom>
            <a:noFill/>
          </p:spPr>
          <p:txBody>
            <a:bodyPr wrap="square">
              <a:spAutoFit/>
            </a:bodyPr>
            <a:lstStyle/>
            <a:p>
              <a:pPr algn="ctr"/>
              <a:r>
                <a:rPr lang="ja-JP" altLang="en-US" sz="1600" b="1" noProof="1">
                  <a:latin typeface="ＭＳ Ｐゴシック" panose="020B0600070205080204" pitchFamily="50" charset="-128"/>
                  <a:ea typeface="ＭＳ Ｐゴシック" panose="020B0600070205080204" pitchFamily="50" charset="-128"/>
                </a:rPr>
                <a:t>概況</a:t>
              </a:r>
              <a:endParaRPr lang="en-US" sz="1600" b="1" dirty="0">
                <a:latin typeface="ＭＳ Ｐゴシック" panose="020B0600070205080204" pitchFamily="50" charset="-128"/>
                <a:ea typeface="ＭＳ Ｐゴシック" panose="020B0600070205080204" pitchFamily="50" charset="-128"/>
              </a:endParaRPr>
            </a:p>
          </p:txBody>
        </p:sp>
        <p:sp>
          <p:nvSpPr>
            <p:cNvPr id="18" name="Rectangle: Rounded Corners 4">
              <a:extLst>
                <a:ext uri="{FF2B5EF4-FFF2-40B4-BE49-F238E27FC236}">
                  <a16:creationId xmlns:a16="http://schemas.microsoft.com/office/drawing/2014/main" id="{9B975BDE-55B4-9573-9998-669870DEB31F}"/>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spTree>
    <p:extLst>
      <p:ext uri="{BB962C8B-B14F-4D97-AF65-F5344CB8AC3E}">
        <p14:creationId xmlns:p14="http://schemas.microsoft.com/office/powerpoint/2010/main" val="2291106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endParaRPr lang="ja-JP" altLang="en-US" b="1"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zh-TW"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透析機器市場</a:t>
                      </a:r>
                      <a:endPar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620723" y="1798024"/>
            <a:ext cx="3900229" cy="1600438"/>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透析機器市場は</a:t>
            </a:r>
            <a:r>
              <a:rPr lang="en-US" altLang="ja-JP" sz="1100" b="1" noProof="1">
                <a:solidFill>
                  <a:srgbClr val="004481"/>
                </a:solidFill>
                <a:latin typeface="ＭＳ Ｐゴシック" panose="020B0600070205080204" pitchFamily="50" charset="-128"/>
                <a:ea typeface="ＭＳ Ｐゴシック" panose="020B0600070205080204" pitchFamily="50" charset="-128"/>
              </a:rPr>
              <a:t>2022</a:t>
            </a:r>
            <a:r>
              <a:rPr lang="ja-JP" altLang="en-US" sz="1100" b="1" noProof="1">
                <a:solidFill>
                  <a:srgbClr val="004481"/>
                </a:solidFill>
                <a:latin typeface="ＭＳ Ｐゴシック" panose="020B0600070205080204" pitchFamily="50" charset="-128"/>
                <a:ea typeface="ＭＳ Ｐゴシック" panose="020B0600070205080204" pitchFamily="50" charset="-128"/>
              </a:rPr>
              <a:t>年から</a:t>
            </a:r>
            <a:r>
              <a:rPr lang="en-US" altLang="ja-JP" sz="1100" b="1" noProof="1">
                <a:solidFill>
                  <a:srgbClr val="004481"/>
                </a:solidFill>
                <a:latin typeface="ＭＳ Ｐゴシック" panose="020B0600070205080204" pitchFamily="50" charset="-128"/>
                <a:ea typeface="ＭＳ Ｐゴシック" panose="020B0600070205080204" pitchFamily="50" charset="-128"/>
              </a:rPr>
              <a:t>2031</a:t>
            </a:r>
            <a:r>
              <a:rPr lang="ja-JP" altLang="en-US" sz="1100" b="1" noProof="1">
                <a:solidFill>
                  <a:srgbClr val="004481"/>
                </a:solidFill>
                <a:latin typeface="ＭＳ Ｐゴシック" panose="020B0600070205080204" pitchFamily="50" charset="-128"/>
                <a:ea typeface="ＭＳ Ｐゴシック" panose="020B0600070205080204" pitchFamily="50" charset="-128"/>
              </a:rPr>
              <a:t>年の年間成長率（</a:t>
            </a:r>
            <a:r>
              <a:rPr lang="en-US" altLang="ja-JP" sz="1100" b="1" noProof="1">
                <a:solidFill>
                  <a:srgbClr val="004481"/>
                </a:solidFill>
                <a:latin typeface="ＭＳ Ｐゴシック" panose="020B0600070205080204" pitchFamily="50" charset="-128"/>
                <a:ea typeface="ＭＳ Ｐゴシック" panose="020B0600070205080204" pitchFamily="50" charset="-128"/>
              </a:rPr>
              <a:t>CAGR</a:t>
            </a:r>
            <a:r>
              <a:rPr lang="ja-JP" altLang="en-US" sz="1100" b="1" noProof="1">
                <a:solidFill>
                  <a:srgbClr val="004481"/>
                </a:solidFill>
                <a:latin typeface="ＭＳ Ｐゴシック" panose="020B0600070205080204" pitchFamily="50" charset="-128"/>
                <a:ea typeface="ＭＳ Ｐゴシック" panose="020B0600070205080204" pitchFamily="50" charset="-128"/>
              </a:rPr>
              <a:t>）は</a:t>
            </a:r>
            <a:r>
              <a:rPr lang="en-US" altLang="ja-JP" sz="1100" b="1" noProof="1">
                <a:solidFill>
                  <a:srgbClr val="004481"/>
                </a:solidFill>
                <a:latin typeface="ＭＳ Ｐゴシック" panose="020B0600070205080204" pitchFamily="50" charset="-128"/>
                <a:ea typeface="ＭＳ Ｐゴシック" panose="020B0600070205080204" pitchFamily="50" charset="-128"/>
              </a:rPr>
              <a:t>9.5%</a:t>
            </a:r>
            <a:r>
              <a:rPr lang="ja-JP" altLang="en-US" sz="1100" noProof="1">
                <a:latin typeface="ＭＳ Ｐゴシック" panose="020B0600070205080204" pitchFamily="50" charset="-128"/>
                <a:ea typeface="ＭＳ Ｐゴシック" panose="020B0600070205080204" pitchFamily="50" charset="-128"/>
              </a:rPr>
              <a:t>で成長すると予想されている</a:t>
            </a:r>
            <a:endParaRPr lang="en-US" altLang="ja-JP" sz="1100" noProof="1">
              <a:highlight>
                <a:srgbClr val="FFFF00"/>
              </a:highlight>
              <a:latin typeface="ＭＳ Ｐゴシック" panose="020B0600070205080204" pitchFamily="50" charset="-128"/>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インドの腎透析機器のうち、市場シェアは</a:t>
            </a:r>
            <a:r>
              <a:rPr lang="ja-JP" altLang="en-US" sz="1100" b="1" noProof="1">
                <a:solidFill>
                  <a:srgbClr val="004481"/>
                </a:solidFill>
                <a:latin typeface="ＭＳ Ｐゴシック" panose="020B0600070205080204" pitchFamily="50" charset="-128"/>
                <a:ea typeface="ＭＳ Ｐゴシック" panose="020B0600070205080204" pitchFamily="50" charset="-128"/>
              </a:rPr>
              <a:t>透析関連機器 </a:t>
            </a:r>
            <a:r>
              <a:rPr lang="en-US" altLang="ja-JP" sz="1100" b="1" noProof="1">
                <a:solidFill>
                  <a:srgbClr val="004481"/>
                </a:solidFill>
                <a:latin typeface="ＭＳ Ｐゴシック" panose="020B0600070205080204" pitchFamily="50" charset="-128"/>
                <a:ea typeface="ＭＳ Ｐゴシック" panose="020B0600070205080204" pitchFamily="50" charset="-128"/>
              </a:rPr>
              <a:t>(</a:t>
            </a:r>
            <a:r>
              <a:rPr lang="ja-JP" altLang="en-US" sz="1100" b="1" noProof="1">
                <a:solidFill>
                  <a:srgbClr val="004481"/>
                </a:solidFill>
                <a:latin typeface="ＭＳ Ｐゴシック" panose="020B0600070205080204" pitchFamily="50" charset="-128"/>
                <a:ea typeface="ＭＳ Ｐゴシック" panose="020B0600070205080204" pitchFamily="50" charset="-128"/>
              </a:rPr>
              <a:t>血液チューブセット、ダイアライザー</a:t>
            </a:r>
            <a:r>
              <a:rPr lang="en-US" altLang="ja-JP" sz="1100" b="1" noProof="1">
                <a:solidFill>
                  <a:srgbClr val="004481"/>
                </a:solidFill>
                <a:latin typeface="ＭＳ Ｐゴシック" panose="020B0600070205080204" pitchFamily="50" charset="-128"/>
                <a:ea typeface="ＭＳ Ｐゴシック" panose="020B0600070205080204" pitchFamily="50" charset="-128"/>
              </a:rPr>
              <a:t>) </a:t>
            </a:r>
            <a:r>
              <a:rPr lang="ja-JP" altLang="en-US" sz="1100" b="1" noProof="1">
                <a:solidFill>
                  <a:srgbClr val="004481"/>
                </a:solidFill>
                <a:latin typeface="ＭＳ Ｐゴシック" panose="020B0600070205080204" pitchFamily="50" charset="-128"/>
                <a:ea typeface="ＭＳ Ｐゴシック" panose="020B0600070205080204" pitchFamily="50" charset="-128"/>
              </a:rPr>
              <a:t>、透析機器 </a:t>
            </a:r>
            <a:r>
              <a:rPr lang="en-US" altLang="ja-JP" sz="1100" b="1" noProof="1">
                <a:solidFill>
                  <a:srgbClr val="004481"/>
                </a:solidFill>
                <a:latin typeface="ＭＳ Ｐゴシック" panose="020B0600070205080204" pitchFamily="50" charset="-128"/>
                <a:ea typeface="ＭＳ Ｐゴシック" panose="020B0600070205080204" pitchFamily="50" charset="-128"/>
              </a:rPr>
              <a:t>(</a:t>
            </a:r>
            <a:r>
              <a:rPr lang="ja-JP" altLang="en-US" sz="1100" b="1" noProof="1">
                <a:solidFill>
                  <a:srgbClr val="004481"/>
                </a:solidFill>
                <a:latin typeface="ＭＳ Ｐゴシック" panose="020B0600070205080204" pitchFamily="50" charset="-128"/>
                <a:ea typeface="ＭＳ Ｐゴシック" panose="020B0600070205080204" pitchFamily="50" charset="-128"/>
              </a:rPr>
              <a:t>血液透析装置、腹膜透析装置</a:t>
            </a:r>
            <a:r>
              <a:rPr lang="en-US" altLang="ja-JP" sz="1100" b="1" noProof="1">
                <a:solidFill>
                  <a:srgbClr val="004481"/>
                </a:solidFill>
                <a:latin typeface="ＭＳ Ｐゴシック" panose="020B0600070205080204" pitchFamily="50" charset="-128"/>
                <a:ea typeface="ＭＳ Ｐゴシック" panose="020B0600070205080204" pitchFamily="50" charset="-128"/>
              </a:rPr>
              <a:t>)</a:t>
            </a:r>
            <a:r>
              <a:rPr lang="ja-JP" altLang="en-US" sz="1100" b="1" noProof="1">
                <a:solidFill>
                  <a:srgbClr val="004481"/>
                </a:solidFill>
                <a:latin typeface="ＭＳ Ｐゴシック" panose="020B0600070205080204" pitchFamily="50" charset="-128"/>
                <a:ea typeface="ＭＳ Ｐゴシック" panose="020B0600070205080204" pitchFamily="50" charset="-128"/>
              </a:rPr>
              <a:t>が</a:t>
            </a:r>
            <a:r>
              <a:rPr lang="en-US" altLang="ja-JP" sz="1100" b="1" noProof="1">
                <a:solidFill>
                  <a:srgbClr val="004481"/>
                </a:solidFill>
                <a:latin typeface="ＭＳ Ｐゴシック" panose="020B0600070205080204" pitchFamily="50" charset="-128"/>
                <a:ea typeface="ＭＳ Ｐゴシック" panose="020B0600070205080204" pitchFamily="50" charset="-128"/>
              </a:rPr>
              <a:t>85</a:t>
            </a:r>
            <a:r>
              <a:rPr lang="ja-JP" altLang="en-US" sz="1100" b="1" noProof="1">
                <a:solidFill>
                  <a:srgbClr val="004481"/>
                </a:solidFill>
                <a:latin typeface="ＭＳ Ｐゴシック" panose="020B0600070205080204" pitchFamily="50" charset="-128"/>
                <a:ea typeface="ＭＳ Ｐゴシック" panose="020B0600070205080204" pitchFamily="50" charset="-128"/>
              </a:rPr>
              <a:t>％</a:t>
            </a:r>
            <a:r>
              <a:rPr lang="ja-JP" altLang="en-US" sz="1100" noProof="1">
                <a:latin typeface="ＭＳ Ｐゴシック" panose="020B0600070205080204" pitchFamily="50" charset="-128"/>
                <a:ea typeface="ＭＳ Ｐゴシック" panose="020B0600070205080204" pitchFamily="50" charset="-128"/>
              </a:rPr>
              <a:t>を占めている</a:t>
            </a:r>
            <a:endParaRPr lang="en-US" altLang="ja-JP" sz="1100" noProof="1">
              <a:latin typeface="ＭＳ Ｐゴシック" panose="020B0600070205080204" pitchFamily="50" charset="-128"/>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ＭＳ Ｐゴシック" panose="020B0600070205080204" pitchFamily="50" charset="-128"/>
                <a:ea typeface="ＭＳ Ｐゴシック" panose="020B0600070205080204" pitchFamily="50" charset="-128"/>
              </a:rPr>
              <a:t>主要企業には</a:t>
            </a:r>
            <a:r>
              <a:rPr lang="en-US" altLang="ja-JP" sz="1100" noProof="1">
                <a:ea typeface="ＭＳ Ｐゴシック" panose="020B0600070205080204" pitchFamily="50" charset="-128"/>
              </a:rPr>
              <a:t>Fresenius Medical Care</a:t>
            </a:r>
            <a:r>
              <a:rPr lang="ja-JP" altLang="en-US" sz="1100" noProof="1">
                <a:ea typeface="ＭＳ Ｐゴシック" panose="020B0600070205080204" pitchFamily="50" charset="-128"/>
              </a:rPr>
              <a:t>、</a:t>
            </a:r>
            <a:r>
              <a:rPr lang="en-US" altLang="ja-JP" sz="1100" noProof="1">
                <a:ea typeface="ＭＳ Ｐゴシック" panose="020B0600070205080204" pitchFamily="50" charset="-128"/>
              </a:rPr>
              <a:t>Baxter International</a:t>
            </a:r>
            <a:r>
              <a:rPr lang="ja-JP" altLang="en-US" sz="1100" noProof="1">
                <a:ea typeface="ＭＳ Ｐゴシック" panose="020B0600070205080204" pitchFamily="50" charset="-128"/>
              </a:rPr>
              <a:t>、</a:t>
            </a:r>
            <a:r>
              <a:rPr lang="en-US" altLang="ja-JP" sz="1100" noProof="1">
                <a:ea typeface="ＭＳ Ｐゴシック" panose="020B0600070205080204" pitchFamily="50" charset="-128"/>
              </a:rPr>
              <a:t>Nipro Medical Corporation</a:t>
            </a:r>
            <a:r>
              <a:rPr lang="ja-JP" altLang="en-US" sz="1100" noProof="1">
                <a:ea typeface="ＭＳ Ｐゴシック" panose="020B0600070205080204" pitchFamily="50" charset="-128"/>
              </a:rPr>
              <a:t>、</a:t>
            </a:r>
            <a:r>
              <a:rPr lang="en-US" altLang="ja-JP" sz="1100" noProof="1">
                <a:ea typeface="ＭＳ Ｐゴシック" panose="020B0600070205080204" pitchFamily="50" charset="-128"/>
              </a:rPr>
              <a:t>Narayana Health</a:t>
            </a:r>
            <a:r>
              <a:rPr lang="ja-JP" altLang="en-US" sz="1100" noProof="1">
                <a:ea typeface="ＭＳ Ｐゴシック" panose="020B0600070205080204" pitchFamily="50" charset="-128"/>
              </a:rPr>
              <a:t>、</a:t>
            </a:r>
            <a:r>
              <a:rPr lang="en-US" altLang="ja-JP" sz="1100" noProof="1">
                <a:ea typeface="ＭＳ Ｐゴシック" panose="020B0600070205080204" pitchFamily="50" charset="-128"/>
              </a:rPr>
              <a:t>Apollo Hospitals</a:t>
            </a:r>
            <a:r>
              <a:rPr lang="ja-JP" altLang="en-US" sz="1100" noProof="1">
                <a:ea typeface="ＭＳ Ｐゴシック" panose="020B0600070205080204" pitchFamily="50" charset="-128"/>
              </a:rPr>
              <a:t>、</a:t>
            </a:r>
            <a:r>
              <a:rPr lang="en-US" altLang="ja-JP" sz="1100" noProof="1">
                <a:ea typeface="ＭＳ Ｐゴシック" panose="020B0600070205080204" pitchFamily="50" charset="-128"/>
              </a:rPr>
              <a:t>DaVita</a:t>
            </a:r>
            <a:r>
              <a:rPr lang="ja-JP" altLang="en-US" sz="1100" noProof="1">
                <a:latin typeface="ＭＳ Ｐゴシック" panose="020B0600070205080204" pitchFamily="50" charset="-128"/>
                <a:ea typeface="ＭＳ Ｐゴシック" panose="020B0600070205080204" pitchFamily="50" charset="-128"/>
              </a:rPr>
              <a:t>などがある</a:t>
            </a:r>
          </a:p>
        </p:txBody>
      </p: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650"/>
            <a:ext cx="4141045" cy="15897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insight10</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Naraya</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DIALYSIS EQUIPMENT – SCOPE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 name="TextBox 56">
            <a:extLst>
              <a:ext uri="{FF2B5EF4-FFF2-40B4-BE49-F238E27FC236}">
                <a16:creationId xmlns:a16="http://schemas.microsoft.com/office/drawing/2014/main" id="{7BE6A417-F9B9-2A40-5B9D-7F8F9BF26B09}"/>
              </a:ext>
            </a:extLst>
          </p:cNvPr>
          <p:cNvSpPr txBox="1"/>
          <p:nvPr/>
        </p:nvSpPr>
        <p:spPr bwMode="gray">
          <a:xfrm>
            <a:off x="3390819" y="3799009"/>
            <a:ext cx="943842"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ＭＳ Ｐゴシック" panose="020B0600070205080204" pitchFamily="50" charset="-128"/>
                <a:ea typeface="ＭＳ Ｐゴシック" panose="020B0600070205080204" pitchFamily="50" charset="-128"/>
              </a:rPr>
              <a:t>市場動向</a:t>
            </a:r>
            <a:endParaRPr lang="en-US" dirty="0">
              <a:latin typeface="ＭＳ Ｐゴシック" panose="020B0600070205080204" pitchFamily="50" charset="-128"/>
              <a:ea typeface="ＭＳ Ｐゴシック" panose="020B0600070205080204" pitchFamily="50" charset="-128"/>
            </a:endParaRPr>
          </a:p>
        </p:txBody>
      </p:sp>
      <p:sp>
        <p:nvSpPr>
          <p:cNvPr id="7" name="TextBox 57">
            <a:extLst>
              <a:ext uri="{FF2B5EF4-FFF2-40B4-BE49-F238E27FC236}">
                <a16:creationId xmlns:a16="http://schemas.microsoft.com/office/drawing/2014/main" id="{C089ABA6-6C1A-2AF2-0CEA-AADBBC3C0C71}"/>
              </a:ext>
            </a:extLst>
          </p:cNvPr>
          <p:cNvSpPr txBox="1"/>
          <p:nvPr/>
        </p:nvSpPr>
        <p:spPr bwMode="gray">
          <a:xfrm>
            <a:off x="501257" y="4236268"/>
            <a:ext cx="2100899" cy="1785104"/>
          </a:xfrm>
          <a:prstGeom prst="rect">
            <a:avLst/>
          </a:prstGeom>
          <a:noFill/>
        </p:spPr>
        <p:txBody>
          <a:bodyPr wrap="square">
            <a:spAutoFit/>
          </a:bodyPr>
          <a:lstStyle/>
          <a:p>
            <a:pPr marL="171450" indent="-171450">
              <a:buFont typeface="Wingdings" panose="05000000000000000000" pitchFamily="2" charset="2"/>
              <a:buChar char="ü"/>
            </a:pPr>
            <a:r>
              <a:rPr lang="ja-JP" altLang="en-US" sz="1100" noProof="1">
                <a:latin typeface="ＭＳ Ｐゴシック" panose="020B0600070205080204" pitchFamily="50" charset="-128"/>
                <a:ea typeface="ＭＳ Ｐゴシック" panose="020B0600070205080204" pitchFamily="50" charset="-128"/>
              </a:rPr>
              <a:t>市場の主要な推進要因として、</a:t>
            </a:r>
            <a:r>
              <a:rPr lang="en-US" altLang="ja-JP" sz="1100" b="1" noProof="1">
                <a:solidFill>
                  <a:srgbClr val="004481"/>
                </a:solidFill>
                <a:latin typeface="ＭＳ Ｐゴシック" panose="020B0600070205080204" pitchFamily="50" charset="-128"/>
                <a:ea typeface="ＭＳ Ｐゴシック" panose="020B0600070205080204" pitchFamily="50" charset="-128"/>
              </a:rPr>
              <a:t>NCDs (</a:t>
            </a:r>
            <a:r>
              <a:rPr lang="ja-JP" altLang="en-US" sz="1100" b="1" noProof="1">
                <a:solidFill>
                  <a:srgbClr val="004481"/>
                </a:solidFill>
                <a:latin typeface="ＭＳ Ｐゴシック" panose="020B0600070205080204" pitchFamily="50" charset="-128"/>
                <a:ea typeface="ＭＳ Ｐゴシック" panose="020B0600070205080204" pitchFamily="50" charset="-128"/>
              </a:rPr>
              <a:t>非伝染性疾患</a:t>
            </a:r>
            <a:r>
              <a:rPr lang="en-US" altLang="ja-JP" sz="1100" b="1" noProof="1">
                <a:solidFill>
                  <a:srgbClr val="004481"/>
                </a:solidFill>
                <a:latin typeface="ＭＳ Ｐゴシック" panose="020B0600070205080204" pitchFamily="50" charset="-128"/>
                <a:ea typeface="ＭＳ Ｐゴシック" panose="020B0600070205080204" pitchFamily="50" charset="-128"/>
              </a:rPr>
              <a:t>) </a:t>
            </a:r>
            <a:r>
              <a:rPr lang="ja-JP" altLang="en-US" sz="1100" b="1" noProof="1">
                <a:solidFill>
                  <a:srgbClr val="004481"/>
                </a:solidFill>
                <a:latin typeface="ＭＳ Ｐゴシック" panose="020B0600070205080204" pitchFamily="50" charset="-128"/>
                <a:ea typeface="ＭＳ Ｐゴシック" panose="020B0600070205080204" pitchFamily="50" charset="-128"/>
              </a:rPr>
              <a:t>糖尿病、肥満、高血圧の増加</a:t>
            </a:r>
            <a:r>
              <a:rPr lang="ja-JP" altLang="en-US" sz="1100" noProof="1">
                <a:latin typeface="ＭＳ Ｐゴシック" panose="020B0600070205080204" pitchFamily="50" charset="-128"/>
                <a:ea typeface="ＭＳ Ｐゴシック" panose="020B0600070205080204" pitchFamily="50" charset="-128"/>
              </a:rPr>
              <a:t>が挙げられる</a:t>
            </a:r>
            <a:endParaRPr lang="en-US" altLang="ja-JP" sz="1100" noProof="1">
              <a:latin typeface="ＭＳ Ｐゴシック" panose="020B0600070205080204" pitchFamily="50" charset="-128"/>
              <a:ea typeface="ＭＳ Ｐゴシック" panose="020B0600070205080204" pitchFamily="50" charset="-128"/>
            </a:endParaRPr>
          </a:p>
          <a:p>
            <a:endParaRPr lang="en-US" altLang="ja-JP" sz="1100" noProof="1">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ü"/>
            </a:pPr>
            <a:r>
              <a:rPr lang="ja-JP" altLang="en-US" sz="1100" b="1" noProof="1">
                <a:solidFill>
                  <a:srgbClr val="004481"/>
                </a:solidFill>
                <a:latin typeface="ＭＳ Ｐゴシック" panose="020B0600070205080204" pitchFamily="50" charset="-128"/>
                <a:ea typeface="ＭＳ Ｐゴシック" panose="020B0600070205080204" pitchFamily="50" charset="-128"/>
              </a:rPr>
              <a:t>インド政府は、国民透析サービスプログラム、国民保健政策などの支援政策を実施</a:t>
            </a:r>
            <a:r>
              <a:rPr lang="ja-JP" altLang="en-US" sz="1100" noProof="1">
                <a:latin typeface="ＭＳ Ｐゴシック" panose="020B0600070205080204" pitchFamily="50" charset="-128"/>
                <a:ea typeface="ＭＳ Ｐゴシック" panose="020B0600070205080204" pitchFamily="50" charset="-128"/>
              </a:rPr>
              <a:t>している</a:t>
            </a:r>
          </a:p>
          <a:p>
            <a:pPr marL="171450" indent="-171450">
              <a:buFont typeface="Wingdings" panose="05000000000000000000" pitchFamily="2" charset="2"/>
              <a:buChar char="ü"/>
            </a:pPr>
            <a:endParaRPr lang="ja-JP" altLang="en-US" sz="1100" noProof="1">
              <a:latin typeface="ＭＳ Ｐゴシック" panose="020B0600070205080204" pitchFamily="50" charset="-128"/>
              <a:ea typeface="ＭＳ Ｐゴシック" panose="020B0600070205080204" pitchFamily="50" charset="-128"/>
            </a:endParaRPr>
          </a:p>
        </p:txBody>
      </p:sp>
      <p:sp>
        <p:nvSpPr>
          <p:cNvPr id="14" name="TextBox 60">
            <a:extLst>
              <a:ext uri="{FF2B5EF4-FFF2-40B4-BE49-F238E27FC236}">
                <a16:creationId xmlns:a16="http://schemas.microsoft.com/office/drawing/2014/main" id="{B119B209-C032-98A6-07BF-E3BC824F23D8}"/>
              </a:ext>
            </a:extLst>
          </p:cNvPr>
          <p:cNvSpPr txBox="1"/>
          <p:nvPr/>
        </p:nvSpPr>
        <p:spPr bwMode="gray">
          <a:xfrm>
            <a:off x="2861767" y="4274249"/>
            <a:ext cx="1938582" cy="1508105"/>
          </a:xfrm>
          <a:prstGeom prst="rect">
            <a:avLst/>
          </a:prstGeom>
          <a:noFill/>
        </p:spPr>
        <p:txBody>
          <a:bodyPr wrap="square">
            <a:spAutoFit/>
          </a:bodyPr>
          <a:lstStyle/>
          <a:p>
            <a:pPr marL="171450" indent="-171450">
              <a:buFont typeface="Wingdings" panose="05000000000000000000" pitchFamily="2" charset="2"/>
              <a:buChar char="ü"/>
            </a:pPr>
            <a:r>
              <a:rPr lang="ja-JP" altLang="en-US" sz="1150" noProof="1">
                <a:latin typeface="ＭＳ Ｐゴシック" panose="020B0600070205080204" pitchFamily="50" charset="-128"/>
                <a:ea typeface="ＭＳ Ｐゴシック" panose="020B0600070205080204" pitchFamily="50" charset="-128"/>
              </a:rPr>
              <a:t>インドにおける</a:t>
            </a:r>
            <a:r>
              <a:rPr lang="ja-JP" altLang="en-US" sz="1150" b="1" noProof="1">
                <a:solidFill>
                  <a:srgbClr val="004481"/>
                </a:solidFill>
                <a:latin typeface="ＭＳ Ｐゴシック" panose="020B0600070205080204" pitchFamily="50" charset="-128"/>
                <a:ea typeface="ＭＳ Ｐゴシック" panose="020B0600070205080204" pitchFamily="50" charset="-128"/>
              </a:rPr>
              <a:t>在宅透析市場は、年率</a:t>
            </a:r>
            <a:r>
              <a:rPr lang="en-US" altLang="ja-JP" sz="1150" b="1" noProof="1">
                <a:solidFill>
                  <a:srgbClr val="004481"/>
                </a:solidFill>
                <a:latin typeface="ＭＳ Ｐゴシック" panose="020B0600070205080204" pitchFamily="50" charset="-128"/>
                <a:ea typeface="ＭＳ Ｐゴシック" panose="020B0600070205080204" pitchFamily="50" charset="-128"/>
              </a:rPr>
              <a:t>25</a:t>
            </a:r>
            <a:r>
              <a:rPr lang="ja-JP" altLang="en-US" sz="1150" b="1" noProof="1">
                <a:solidFill>
                  <a:srgbClr val="004481"/>
                </a:solidFill>
                <a:latin typeface="ＭＳ Ｐゴシック" panose="020B0600070205080204" pitchFamily="50" charset="-128"/>
                <a:ea typeface="ＭＳ Ｐゴシック" panose="020B0600070205080204" pitchFamily="50" charset="-128"/>
              </a:rPr>
              <a:t>～</a:t>
            </a:r>
            <a:r>
              <a:rPr lang="en-US" altLang="ja-JP" sz="1150" b="1" noProof="1">
                <a:solidFill>
                  <a:srgbClr val="004481"/>
                </a:solidFill>
                <a:latin typeface="ＭＳ Ｐゴシック" panose="020B0600070205080204" pitchFamily="50" charset="-128"/>
                <a:ea typeface="ＭＳ Ｐゴシック" panose="020B0600070205080204" pitchFamily="50" charset="-128"/>
              </a:rPr>
              <a:t>30%</a:t>
            </a:r>
            <a:r>
              <a:rPr lang="ja-JP" altLang="en-US" sz="1150" b="1" noProof="1">
                <a:solidFill>
                  <a:srgbClr val="004481"/>
                </a:solidFill>
                <a:latin typeface="ＭＳ Ｐゴシック" panose="020B0600070205080204" pitchFamily="50" charset="-128"/>
                <a:ea typeface="ＭＳ Ｐゴシック" panose="020B0600070205080204" pitchFamily="50" charset="-128"/>
              </a:rPr>
              <a:t>で急成長</a:t>
            </a:r>
            <a:r>
              <a:rPr lang="ja-JP" altLang="en-US" sz="1150" noProof="1">
                <a:latin typeface="ＭＳ Ｐゴシック" panose="020B0600070205080204" pitchFamily="50" charset="-128"/>
                <a:ea typeface="ＭＳ Ｐゴシック" panose="020B0600070205080204" pitchFamily="50" charset="-128"/>
              </a:rPr>
              <a:t>している</a:t>
            </a:r>
            <a:endParaRPr lang="en-US" altLang="ja-JP" sz="1150" noProof="1">
              <a:latin typeface="ＭＳ Ｐゴシック" panose="020B0600070205080204" pitchFamily="50" charset="-128"/>
              <a:ea typeface="ＭＳ Ｐゴシック" panose="020B0600070205080204" pitchFamily="50" charset="-128"/>
            </a:endParaRPr>
          </a:p>
          <a:p>
            <a:pPr marL="171450" indent="-171450">
              <a:buFont typeface="Wingdings" panose="05000000000000000000" pitchFamily="2" charset="2"/>
              <a:buChar char="ü"/>
            </a:pPr>
            <a:r>
              <a:rPr lang="en-US" altLang="ja-JP" sz="1150" noProof="1">
                <a:latin typeface="ＭＳ Ｐゴシック" panose="020B0600070205080204" pitchFamily="50" charset="-128"/>
                <a:ea typeface="ＭＳ Ｐゴシック" panose="020B0600070205080204" pitchFamily="50" charset="-128"/>
              </a:rPr>
              <a:t>民間企業の増加は、革新的なソリューションと低コストを提供するイノベーションの増加につなが</a:t>
            </a:r>
            <a:r>
              <a:rPr lang="ja-JP" altLang="en-US" sz="1150" noProof="1">
                <a:latin typeface="ＭＳ Ｐゴシック" panose="020B0600070205080204" pitchFamily="50" charset="-128"/>
                <a:ea typeface="ＭＳ Ｐゴシック" panose="020B0600070205080204" pitchFamily="50" charset="-128"/>
              </a:rPr>
              <a:t>っている</a:t>
            </a:r>
            <a:endParaRPr lang="en-US" sz="1150" noProof="1">
              <a:latin typeface="ＭＳ Ｐゴシック" panose="020B0600070205080204" pitchFamily="50" charset="-128"/>
              <a:ea typeface="ＭＳ Ｐゴシック" panose="020B0600070205080204" pitchFamily="50" charset="-128"/>
            </a:endParaRPr>
          </a:p>
        </p:txBody>
      </p:sp>
      <p:sp>
        <p:nvSpPr>
          <p:cNvPr id="16" name="TextBox 32">
            <a:extLst>
              <a:ext uri="{FF2B5EF4-FFF2-40B4-BE49-F238E27FC236}">
                <a16:creationId xmlns:a16="http://schemas.microsoft.com/office/drawing/2014/main" id="{AFF4BD2E-4702-31C6-E2D0-8981900E36CF}"/>
              </a:ext>
            </a:extLst>
          </p:cNvPr>
          <p:cNvSpPr txBox="1"/>
          <p:nvPr/>
        </p:nvSpPr>
        <p:spPr bwMode="gray">
          <a:xfrm>
            <a:off x="935777" y="3815176"/>
            <a:ext cx="1319044"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ＭＳ Ｐゴシック" panose="020B0600070205080204" pitchFamily="50" charset="-128"/>
                <a:ea typeface="ＭＳ Ｐゴシック" panose="020B0600070205080204" pitchFamily="50" charset="-128"/>
              </a:rPr>
              <a:t>市場</a:t>
            </a:r>
            <a:r>
              <a:rPr lang="ja-JP" altLang="en-US" noProof="1">
                <a:latin typeface="ＭＳ Ｐゴシック" panose="020B0600070205080204" pitchFamily="50" charset="-128"/>
                <a:ea typeface="ＭＳ Ｐゴシック" panose="020B0600070205080204" pitchFamily="50" charset="-128"/>
              </a:rPr>
              <a:t>成長要因</a:t>
            </a:r>
            <a:endParaRPr lang="en-US" dirty="0">
              <a:latin typeface="ＭＳ Ｐゴシック" panose="020B0600070205080204" pitchFamily="50" charset="-128"/>
              <a:ea typeface="ＭＳ Ｐゴシック" panose="020B0600070205080204" pitchFamily="50" charset="-128"/>
            </a:endParaRPr>
          </a:p>
        </p:txBody>
      </p:sp>
      <p:cxnSp>
        <p:nvCxnSpPr>
          <p:cNvPr id="17" name="Straight Connector 39">
            <a:extLst>
              <a:ext uri="{FF2B5EF4-FFF2-40B4-BE49-F238E27FC236}">
                <a16:creationId xmlns:a16="http://schemas.microsoft.com/office/drawing/2014/main" id="{1C46439D-01DC-2E18-D8F7-51B15FFAC4BD}"/>
              </a:ext>
            </a:extLst>
          </p:cNvPr>
          <p:cNvCxnSpPr>
            <a:cxnSpLocks/>
          </p:cNvCxnSpPr>
          <p:nvPr/>
        </p:nvCxnSpPr>
        <p:spPr bwMode="gray">
          <a:xfrm>
            <a:off x="2709115" y="3822440"/>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プレースホルダー 5">
            <a:extLst>
              <a:ext uri="{FF2B5EF4-FFF2-40B4-BE49-F238E27FC236}">
                <a16:creationId xmlns:a16="http://schemas.microsoft.com/office/drawing/2014/main" id="{DAEA5AC9-56F6-F33B-8429-D8C2C825AED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4/4</a:t>
            </a:r>
            <a:r>
              <a:rPr kumimoji="1" lang="ja-JP" altLang="en-US" dirty="0"/>
              <a:t>）</a:t>
            </a:r>
            <a:endParaRPr lang="ja-JP" altLang="en-US" dirty="0"/>
          </a:p>
        </p:txBody>
      </p:sp>
      <p:sp>
        <p:nvSpPr>
          <p:cNvPr id="34" name="Rectangle: Rounded Corners 4">
            <a:extLst>
              <a:ext uri="{FF2B5EF4-FFF2-40B4-BE49-F238E27FC236}">
                <a16:creationId xmlns:a16="http://schemas.microsoft.com/office/drawing/2014/main" id="{DC79DCCD-A6E0-3AA2-94FE-DDC0DAA8859E}"/>
              </a:ext>
            </a:extLst>
          </p:cNvPr>
          <p:cNvSpPr/>
          <p:nvPr/>
        </p:nvSpPr>
        <p:spPr>
          <a:xfrm>
            <a:off x="920552"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4E5E55F2-2042-BDEB-9100-ED17B08785FE}"/>
              </a:ext>
            </a:extLst>
          </p:cNvPr>
          <p:cNvSpPr/>
          <p:nvPr/>
        </p:nvSpPr>
        <p:spPr>
          <a:xfrm>
            <a:off x="3206761"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Tree>
    <p:extLst>
      <p:ext uri="{BB962C8B-B14F-4D97-AF65-F5344CB8AC3E}">
        <p14:creationId xmlns:p14="http://schemas.microsoft.com/office/powerpoint/2010/main" val="888221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360" imgH="360" progId="TCLayout.ActiveDocument.1">
                  <p:embed/>
                </p:oleObj>
              </mc:Choice>
              <mc:Fallback>
                <p:oleObj name="think-cell Slide" r:id="rId46" imgW="360" imgH="360" progId="TCLayout.ActiveDocument.1">
                  <p:embed/>
                  <p:pic>
                    <p:nvPicPr>
                      <p:cNvPr id="4" name="Object 3"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1" name="テキスト プレースホルダ 9"/>
          <p:cNvSpPr>
            <a:spLocks noGrp="1"/>
          </p:cNvSpPr>
          <p:nvPr>
            <p:custDataLst>
              <p:tags r:id="rId3"/>
            </p:custDataLst>
          </p:nvPr>
        </p:nvSpPr>
        <p:spPr bwMode="auto">
          <a:xfrm>
            <a:off x="7005638" y="5254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D63742-DA96-4549-9DC6-F62016EE5FA1}" type="datetime'''''''''''''''''''''''日''''''''本'''''''''''''''''''''''''''">
              <a:rPr lang="ja-JP" altLang="en-US" sz="1000" smtClean="0"/>
              <a:pPr/>
              <a:t>日本</a:t>
            </a:fld>
            <a:endParaRPr kumimoji="0" lang="ja-JP" altLang="en-US" sz="1000" dirty="0">
              <a:sym typeface="+mn-lt"/>
            </a:endParaRPr>
          </a:p>
        </p:txBody>
      </p:sp>
      <p:sp>
        <p:nvSpPr>
          <p:cNvPr id="37" name="テキスト プレースホルダ 9"/>
          <p:cNvSpPr>
            <a:spLocks noGrp="1"/>
          </p:cNvSpPr>
          <p:nvPr>
            <p:custDataLst>
              <p:tags r:id="rId4"/>
            </p:custDataLst>
          </p:nvPr>
        </p:nvSpPr>
        <p:spPr bwMode="auto">
          <a:xfrm>
            <a:off x="8007351" y="5772150"/>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3AFDE9-E47F-4168-8F58-00CF4B4C156B}" type="datetime'''''''''オ''''''''''''ラ''''''ン''''''''''''''ダ'''''''''''''''">
              <a:rPr lang="ja-JP" altLang="en-US" sz="1000" smtClean="0"/>
              <a:pPr/>
              <a:t>オランダ</a:t>
            </a:fld>
            <a:endParaRPr kumimoji="0" lang="ja-JP" altLang="en-US" sz="1000" dirty="0">
              <a:sym typeface="+mn-lt"/>
            </a:endParaRPr>
          </a:p>
        </p:txBody>
      </p:sp>
      <p:sp>
        <p:nvSpPr>
          <p:cNvPr id="33" name="テキスト プレースホルダ 9"/>
          <p:cNvSpPr>
            <a:spLocks noGrp="1"/>
          </p:cNvSpPr>
          <p:nvPr>
            <p:custDataLst>
              <p:tags r:id="rId5"/>
            </p:custDataLst>
          </p:nvPr>
        </p:nvSpPr>
        <p:spPr bwMode="auto">
          <a:xfrm>
            <a:off x="8967788" y="345916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43A9194-5C46-422B-B1B4-23602C80787B}" type="datetime'''ア''メ''''''''''''''''''''''''''''''''''リ''''''カ'''''''''''">
              <a:rPr lang="ja-JP" altLang="en-US" sz="1000" smtClean="0"/>
              <a:pPr/>
              <a:t>アメリカ</a:t>
            </a:fld>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B02B68E9-4E2E-4B7D-A484-EB08143C57F5}"/>
              </a:ext>
            </a:extLst>
          </p:cNvPr>
          <p:cNvSpPr>
            <a:spLocks noGrp="1"/>
          </p:cNvSpPr>
          <p:nvPr>
            <p:custDataLst>
              <p:tags r:id="rId6"/>
            </p:custDataLst>
          </p:nvPr>
        </p:nvSpPr>
        <p:spPr bwMode="auto">
          <a:xfrm>
            <a:off x="6843713" y="38084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30126E-9798-42E0-84F7-B46E30E96AD3}" type="datetime'''''''''''''そ''''''''''''''''の''''''''他'''''''''''">
              <a:rPr kumimoji="0" lang="ja-JP" altLang="en-US" sz="1000" smtClean="0"/>
              <a:pPr/>
              <a:t>その他</a:t>
            </a:fld>
            <a:endParaRPr kumimoji="0" lang="ja-JP" altLang="en-US" sz="1000" dirty="0">
              <a:sym typeface="+mn-lt"/>
            </a:endParaRPr>
          </a:p>
        </p:txBody>
      </p:sp>
      <p:sp>
        <p:nvSpPr>
          <p:cNvPr id="34" name="テキスト プレースホルダ 9"/>
          <p:cNvSpPr>
            <a:spLocks noGrp="1"/>
          </p:cNvSpPr>
          <p:nvPr>
            <p:custDataLst>
              <p:tags r:id="rId7"/>
            </p:custDataLst>
          </p:nvPr>
        </p:nvSpPr>
        <p:spPr bwMode="auto">
          <a:xfrm>
            <a:off x="9469438" y="46720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2B07A67-209D-4685-9729-4A13F3CF9C5F}" type="datetime'''''''''''中''''国'''''''''''''''''''''">
              <a:rPr lang="ja-JP" altLang="en-US" sz="1000" smtClean="0"/>
              <a:pPr/>
              <a:t>中国</a:t>
            </a:fld>
            <a:endParaRPr kumimoji="0" lang="ja-JP" altLang="en-US" sz="1000" dirty="0">
              <a:sym typeface="+mn-lt"/>
            </a:endParaRPr>
          </a:p>
        </p:txBody>
      </p:sp>
      <p:sp>
        <p:nvSpPr>
          <p:cNvPr id="35" name="テキスト プレースホルダ 9"/>
          <p:cNvSpPr>
            <a:spLocks noGrp="1"/>
          </p:cNvSpPr>
          <p:nvPr>
            <p:custDataLst>
              <p:tags r:id="rId8"/>
            </p:custDataLst>
          </p:nvPr>
        </p:nvSpPr>
        <p:spPr bwMode="auto">
          <a:xfrm>
            <a:off x="8961438" y="55435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F9B7529-1862-486F-9148-42C396B32DB1}" type="datetime'''ド''''''''''''''''''''''''''''イ''''''ツ'''''''''''''''''''''">
              <a:rPr lang="ja-JP" altLang="en-US" sz="1000" smtClean="0"/>
              <a:pPr/>
              <a:t>ドイツ</a:t>
            </a:fld>
            <a:endParaRPr kumimoji="0" lang="ja-JP" altLang="en-US" sz="1000" dirty="0">
              <a:sym typeface="+mn-lt"/>
            </a:endParaRPr>
          </a:p>
        </p:txBody>
      </p:sp>
      <p:sp>
        <p:nvSpPr>
          <p:cNvPr id="39" name="テキスト プレースホルダ 9"/>
          <p:cNvSpPr>
            <a:spLocks noGrp="1"/>
          </p:cNvSpPr>
          <p:nvPr>
            <p:custDataLst>
              <p:tags r:id="rId9"/>
            </p:custDataLst>
          </p:nvPr>
        </p:nvSpPr>
        <p:spPr bwMode="auto">
          <a:xfrm>
            <a:off x="6950074" y="5613400"/>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2B61BAD-0FEE-439F-A2A2-2FE842D0D841}" type="datetime'''''''''''''''''''''''''''シ''''ン''''''''''ガ''''ポ''ー''ル'">
              <a:rPr lang="ja-JP" altLang="en-US" sz="1000" smtClean="0"/>
              <a:pPr/>
              <a:t>シンガポール</a:t>
            </a:fld>
            <a:endParaRPr kumimoji="0" lang="ja-JP" altLang="en-US" sz="1000" dirty="0">
              <a:sym typeface="+mn-lt"/>
            </a:endParaRPr>
          </a:p>
        </p:txBody>
      </p:sp>
      <p:sp>
        <p:nvSpPr>
          <p:cNvPr id="25" name="Rectangle 24"/>
          <p:cNvSpPr/>
          <p:nvPr>
            <p:custDataLst>
              <p:tags r:id="rId10"/>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11"/>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輸入が輸出を上回っているが、輸出額も徐々に増加している。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21">
            <a:extLst>
              <a:ext uri="{FF2B5EF4-FFF2-40B4-BE49-F238E27FC236}">
                <a16:creationId xmlns:a16="http://schemas.microsoft.com/office/drawing/2014/main" id="{89B99C7F-0A14-48D3-A12C-34ED87E56FCE}"/>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graphicFrame>
        <p:nvGraphicFramePr>
          <p:cNvPr id="2" name="Chart 52">
            <a:extLst>
              <a:ext uri="{FF2B5EF4-FFF2-40B4-BE49-F238E27FC236}">
                <a16:creationId xmlns:a16="http://schemas.microsoft.com/office/drawing/2014/main" id="{45C080CF-6959-AA64-C5E5-20C0E4F38D7D}"/>
              </a:ext>
            </a:extLst>
          </p:cNvPr>
          <p:cNvGraphicFramePr/>
          <p:nvPr>
            <p:custDataLst>
              <p:tags r:id="rId14"/>
            </p:custDataLst>
            <p:extLst>
              <p:ext uri="{D42A27DB-BD31-4B8C-83A1-F6EECF244321}">
                <p14:modId xmlns:p14="http://schemas.microsoft.com/office/powerpoint/2010/main" val="139648123"/>
              </p:ext>
            </p:extLst>
          </p:nvPr>
        </p:nvGraphicFramePr>
        <p:xfrm>
          <a:off x="425450" y="2698750"/>
          <a:ext cx="5834063" cy="3260725"/>
        </p:xfrm>
        <a:graphic>
          <a:graphicData uri="http://schemas.openxmlformats.org/drawingml/2006/chart">
            <c:chart xmlns:c="http://schemas.openxmlformats.org/drawingml/2006/chart" xmlns:r="http://schemas.openxmlformats.org/officeDocument/2006/relationships" r:id="rId48"/>
          </a:graphicData>
        </a:graphic>
      </p:graphicFrame>
      <p:sp>
        <p:nvSpPr>
          <p:cNvPr id="7" name="テキスト プレースホルダ 9">
            <a:extLst>
              <a:ext uri="{FF2B5EF4-FFF2-40B4-BE49-F238E27FC236}">
                <a16:creationId xmlns:a16="http://schemas.microsoft.com/office/drawing/2014/main" id="{75A21AA0-BBA5-D694-560E-25D1F917A413}"/>
              </a:ext>
            </a:extLst>
          </p:cNvPr>
          <p:cNvSpPr>
            <a:spLocks noGrp="1"/>
          </p:cNvSpPr>
          <p:nvPr>
            <p:custDataLst>
              <p:tags r:id="rId15"/>
            </p:custDataLst>
          </p:nvPr>
        </p:nvSpPr>
        <p:spPr bwMode="gray">
          <a:xfrm>
            <a:off x="309563" y="54911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2526585-BB03-469B-83FC-6FC0A6B43985}" type="datetime'''5'''''''''''">
              <a:rPr lang="en-US" altLang="en-US" sz="1000" smtClean="0"/>
              <a:pPr/>
              <a:t>5</a:t>
            </a:fld>
            <a:endParaRPr lang="ja-JP" altLang="en-US" sz="800" dirty="0">
              <a:sym typeface="+mn-lt"/>
            </a:endParaRPr>
          </a:p>
        </p:txBody>
      </p:sp>
      <p:sp>
        <p:nvSpPr>
          <p:cNvPr id="8" name="テキスト プレースホルダ 9">
            <a:extLst>
              <a:ext uri="{FF2B5EF4-FFF2-40B4-BE49-F238E27FC236}">
                <a16:creationId xmlns:a16="http://schemas.microsoft.com/office/drawing/2014/main" id="{A9327052-8D56-F1D0-3558-31CC76FE6276}"/>
              </a:ext>
            </a:extLst>
          </p:cNvPr>
          <p:cNvSpPr>
            <a:spLocks noGrp="1"/>
          </p:cNvSpPr>
          <p:nvPr>
            <p:custDataLst>
              <p:tags r:id="rId16"/>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2BEAD82-A554-4751-90BA-C660469F0D62}" type="datetime'''''''''''''''''''0'''''''''''''''''''''''''''">
              <a:rPr lang="en-US" altLang="en-US" sz="1000" smtClean="0"/>
              <a:pPr/>
              <a:t>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8B72A51E-0A31-F8D0-D03B-1533377F5C0C}"/>
              </a:ext>
            </a:extLst>
          </p:cNvPr>
          <p:cNvSpPr>
            <a:spLocks noGrp="1"/>
          </p:cNvSpPr>
          <p:nvPr>
            <p:custDataLst>
              <p:tags r:id="rId17"/>
            </p:custDataLst>
          </p:nvPr>
        </p:nvSpPr>
        <p:spPr bwMode="gray">
          <a:xfrm>
            <a:off x="239713"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E9AA5F4-FAC1-4A78-9BF5-CC1BB25F5357}" type="datetime'''''''''''''1''''''''''''''''''''''''0'''''">
              <a:rPr lang="en-US" altLang="en-US" sz="1000" smtClean="0"/>
              <a:pPr/>
              <a:t>10</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EBDF7FE9-C47C-6E02-7222-4A5895430485}"/>
              </a:ext>
            </a:extLst>
          </p:cNvPr>
          <p:cNvSpPr>
            <a:spLocks noGrp="1"/>
          </p:cNvSpPr>
          <p:nvPr>
            <p:custDataLst>
              <p:tags r:id="rId18"/>
            </p:custDataLst>
          </p:nvPr>
        </p:nvSpPr>
        <p:spPr bwMode="gray">
          <a:xfrm>
            <a:off x="239713"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D7DB7F2-0CC1-4B95-AD5E-E2930A487727}" type="datetime'''''''''2''''''''''''''''''''''''''''''''''''''''5'''''''''">
              <a:rPr lang="en-US" altLang="en-US" sz="1000" smtClean="0"/>
              <a:pPr/>
              <a:t>25</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CD3456A8-5127-9DC7-BD8E-029034107BE7}"/>
              </a:ext>
            </a:extLst>
          </p:cNvPr>
          <p:cNvSpPr>
            <a:spLocks noGrp="1"/>
          </p:cNvSpPr>
          <p:nvPr>
            <p:custDataLst>
              <p:tags r:id="rId19"/>
            </p:custDataLst>
          </p:nvPr>
        </p:nvSpPr>
        <p:spPr bwMode="gray">
          <a:xfrm>
            <a:off x="239713" y="4562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DF8A8A5-28C5-413B-A39B-203A712CAB14}" type="datetime'''''''''''''''''2''''''''''''0'">
              <a:rPr lang="en-US" altLang="en-US" sz="1000" smtClean="0"/>
              <a:pPr/>
              <a:t>20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258EB990-EEDB-6153-6AE2-222927379A52}"/>
              </a:ext>
            </a:extLst>
          </p:cNvPr>
          <p:cNvSpPr>
            <a:spLocks noGrp="1"/>
          </p:cNvSpPr>
          <p:nvPr>
            <p:custDataLst>
              <p:tags r:id="rId20"/>
            </p:custDataLst>
          </p:nvPr>
        </p:nvSpPr>
        <p:spPr bwMode="gray">
          <a:xfrm>
            <a:off x="239713" y="4872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0498C44-0F72-4146-A58E-4B9DB8B893DC}" type="datetime'''1''''''''''''''''''''''5'''''''''''''''''''''''''''''''''''">
              <a:rPr lang="en-US" altLang="en-US" sz="1000" smtClean="0"/>
              <a:pPr/>
              <a:t>15</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673598DB-19EC-0ED5-550E-17079198CDA2}"/>
              </a:ext>
            </a:extLst>
          </p:cNvPr>
          <p:cNvSpPr>
            <a:spLocks noGrp="1"/>
          </p:cNvSpPr>
          <p:nvPr>
            <p:custDataLst>
              <p:tags r:id="rId21"/>
            </p:custDataLst>
          </p:nvPr>
        </p:nvSpPr>
        <p:spPr bwMode="gray">
          <a:xfrm>
            <a:off x="239713"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C07511F-DEA1-4DD7-A44F-C459658D4EB1}" type="datetime'''''''''''''''''''''''''''3''0'''''''''''''''''''">
              <a:rPr lang="en-US" altLang="en-US" sz="1000" smtClean="0"/>
              <a:pPr/>
              <a:t>30</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7B932681-AEA3-94C0-0E6E-CFD270F6CEBB}"/>
              </a:ext>
            </a:extLst>
          </p:cNvPr>
          <p:cNvSpPr>
            <a:spLocks noGrp="1"/>
          </p:cNvSpPr>
          <p:nvPr>
            <p:custDataLst>
              <p:tags r:id="rId22"/>
            </p:custDataLst>
          </p:nvPr>
        </p:nvSpPr>
        <p:spPr bwMode="gray">
          <a:xfrm>
            <a:off x="239713" y="3633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90D3687-3986-4F91-B6AE-36FC83046C9B}" type="datetime'''3''''''''''''''''''''''''''''''''5'">
              <a:rPr lang="en-US" altLang="en-US" sz="1000" smtClean="0"/>
              <a:pPr/>
              <a:t>35</a:t>
            </a:fld>
            <a:endParaRPr lang="ja-JP" altLang="en-US" sz="800" dirty="0">
              <a:sym typeface="+mn-lt"/>
            </a:endParaRPr>
          </a:p>
        </p:txBody>
      </p:sp>
      <p:sp>
        <p:nvSpPr>
          <p:cNvPr id="27" name="テキスト プレースホルダ 9">
            <a:extLst>
              <a:ext uri="{FF2B5EF4-FFF2-40B4-BE49-F238E27FC236}">
                <a16:creationId xmlns:a16="http://schemas.microsoft.com/office/drawing/2014/main" id="{4A7D675C-37C4-A6B9-4165-FCC210DE1EF9}"/>
              </a:ext>
            </a:extLst>
          </p:cNvPr>
          <p:cNvSpPr>
            <a:spLocks noGrp="1"/>
          </p:cNvSpPr>
          <p:nvPr>
            <p:custDataLst>
              <p:tags r:id="rId23"/>
            </p:custDataLst>
          </p:nvPr>
        </p:nvSpPr>
        <p:spPr bwMode="gray">
          <a:xfrm>
            <a:off x="239713"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0971367-2949-4719-8A47-11C1548EDD35}" type="datetime'4''''''''''''''''''''''''''''''''''''''0'''''''''''''''''''''">
              <a:rPr lang="en-US" altLang="en-US" sz="1000" smtClean="0"/>
              <a:pPr/>
              <a:t>40</a:t>
            </a:fld>
            <a:endParaRPr lang="ja-JP" altLang="en-US" sz="800" dirty="0">
              <a:sym typeface="+mn-lt"/>
            </a:endParaRPr>
          </a:p>
        </p:txBody>
      </p:sp>
      <p:sp>
        <p:nvSpPr>
          <p:cNvPr id="28" name="テキスト プレースホルダ 9">
            <a:extLst>
              <a:ext uri="{FF2B5EF4-FFF2-40B4-BE49-F238E27FC236}">
                <a16:creationId xmlns:a16="http://schemas.microsoft.com/office/drawing/2014/main" id="{5D97883B-7C45-4BA9-B750-06698B5B2168}"/>
              </a:ext>
            </a:extLst>
          </p:cNvPr>
          <p:cNvSpPr>
            <a:spLocks noGrp="1"/>
          </p:cNvSpPr>
          <p:nvPr>
            <p:custDataLst>
              <p:tags r:id="rId24"/>
            </p:custDataLst>
          </p:nvPr>
        </p:nvSpPr>
        <p:spPr bwMode="gray">
          <a:xfrm>
            <a:off x="239713" y="30146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1275C7E-E7C2-49E1-9143-6798FCD57680}" type="datetime'''''4''''''''''''''''5'''''''''''''''''''''''''">
              <a:rPr lang="en-US" altLang="en-US" sz="1000" smtClean="0"/>
              <a:pPr/>
              <a:t>45</a:t>
            </a:fld>
            <a:endParaRPr lang="ja-JP" altLang="en-US" sz="800" dirty="0">
              <a:sym typeface="+mn-lt"/>
            </a:endParaRPr>
          </a:p>
        </p:txBody>
      </p:sp>
      <p:sp>
        <p:nvSpPr>
          <p:cNvPr id="29" name="テキスト プレースホルダ 9">
            <a:extLst>
              <a:ext uri="{FF2B5EF4-FFF2-40B4-BE49-F238E27FC236}">
                <a16:creationId xmlns:a16="http://schemas.microsoft.com/office/drawing/2014/main" id="{FB1C41C4-2DFB-1511-5C3F-04B0B2D0B08D}"/>
              </a:ext>
            </a:extLst>
          </p:cNvPr>
          <p:cNvSpPr>
            <a:spLocks noGrp="1"/>
          </p:cNvSpPr>
          <p:nvPr>
            <p:custDataLst>
              <p:tags r:id="rId25"/>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9A73B4B5-10AE-439C-B610-BC135CBE8A83}" type="datetime'''5''''''''0'''''''''''''''''''''''''''''''''''">
              <a:rPr lang="en-US" altLang="en-US" sz="1000" smtClean="0"/>
              <a:pPr/>
              <a:t>50</a:t>
            </a:fld>
            <a:endParaRPr lang="ja-JP" altLang="en-US" sz="800" dirty="0">
              <a:sym typeface="+mn-lt"/>
            </a:endParaRPr>
          </a:p>
        </p:txBody>
      </p:sp>
      <p:sp>
        <p:nvSpPr>
          <p:cNvPr id="30" name="テキスト プレースホルダ 9">
            <a:extLst>
              <a:ext uri="{FF2B5EF4-FFF2-40B4-BE49-F238E27FC236}">
                <a16:creationId xmlns:a16="http://schemas.microsoft.com/office/drawing/2014/main" id="{ED0E8745-F94D-49B6-4F59-A781D384CE0A}"/>
              </a:ext>
            </a:extLst>
          </p:cNvPr>
          <p:cNvSpPr>
            <a:spLocks noGrp="1"/>
          </p:cNvSpPr>
          <p:nvPr>
            <p:custDataLst>
              <p:tags r:id="rId26"/>
            </p:custDataLst>
          </p:nvPr>
        </p:nvSpPr>
        <p:spPr bwMode="auto">
          <a:xfrm>
            <a:off x="3754956" y="59576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7FDCEE0-AC25-4804-B3B7-1BE1FAF6FF49}" type="datetime'''''''''''''''''''''''''2''''0'''''">
              <a:rPr lang="en-US" altLang="en-US" sz="1000" smtClean="0"/>
              <a:pPr/>
              <a:t>20</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1AAF74DB-A200-CFF6-40B6-688115027D28}"/>
              </a:ext>
            </a:extLst>
          </p:cNvPr>
          <p:cNvSpPr>
            <a:spLocks noGrp="1"/>
          </p:cNvSpPr>
          <p:nvPr>
            <p:custDataLst>
              <p:tags r:id="rId27"/>
            </p:custDataLst>
          </p:nvPr>
        </p:nvSpPr>
        <p:spPr bwMode="auto">
          <a:xfrm>
            <a:off x="928688"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930407A-A3A5-47A0-986A-4E14F791D5C3}" type="datetime'''''''''''''''''''''2''''''''0''''1''''''7'''''">
              <a:rPr lang="en-US" altLang="en-US" sz="1000" smtClean="0"/>
              <a:pPr/>
              <a:t>2017</a:t>
            </a:fld>
            <a:endParaRPr kumimoji="0" lang="ja-JP" altLang="en-US" sz="800" dirty="0">
              <a:sym typeface="+mn-lt"/>
            </a:endParaRPr>
          </a:p>
        </p:txBody>
      </p:sp>
      <p:sp>
        <p:nvSpPr>
          <p:cNvPr id="32" name="テキスト プレースホルダ 9">
            <a:extLst>
              <a:ext uri="{FF2B5EF4-FFF2-40B4-BE49-F238E27FC236}">
                <a16:creationId xmlns:a16="http://schemas.microsoft.com/office/drawing/2014/main" id="{2FC98B55-9972-DEA2-E32E-15B687C469B8}"/>
              </a:ext>
            </a:extLst>
          </p:cNvPr>
          <p:cNvSpPr>
            <a:spLocks noGrp="1"/>
          </p:cNvSpPr>
          <p:nvPr>
            <p:custDataLst>
              <p:tags r:id="rId28"/>
            </p:custDataLst>
          </p:nvPr>
        </p:nvSpPr>
        <p:spPr bwMode="gray">
          <a:xfrm>
            <a:off x="1967012" y="373434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CC91A50-5A30-465D-8D6F-6DEC79BA64A6}" type="datetime'''''''''32''''.''''''''''''''''''''''''3'''''''''''''">
              <a:rPr lang="en-US" altLang="en-US" sz="1000" smtClean="0"/>
              <a:pPr/>
              <a:t>32.3</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B711BFF3-B5DE-3EB9-BBDA-F1554BA5F017}"/>
              </a:ext>
            </a:extLst>
          </p:cNvPr>
          <p:cNvSpPr>
            <a:spLocks noGrp="1"/>
          </p:cNvSpPr>
          <p:nvPr>
            <p:custDataLst>
              <p:tags r:id="rId29"/>
            </p:custDataLst>
          </p:nvPr>
        </p:nvSpPr>
        <p:spPr bwMode="auto">
          <a:xfrm>
            <a:off x="185471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A829A5-B327-4FC7-8AA2-F708AC73D9B9}" type="datetime'''''1''''8'''''''''''''''''''''''''''''''''''''''''''''''">
              <a:rPr lang="en-US" altLang="en-US" sz="1000" smtClean="0"/>
              <a:pPr/>
              <a:t>18</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A6591078-3A28-621A-0F4D-F82690CDBE5E}"/>
              </a:ext>
            </a:extLst>
          </p:cNvPr>
          <p:cNvSpPr>
            <a:spLocks noGrp="1"/>
          </p:cNvSpPr>
          <p:nvPr>
            <p:custDataLst>
              <p:tags r:id="rId30"/>
            </p:custDataLst>
          </p:nvPr>
        </p:nvSpPr>
        <p:spPr bwMode="gray">
          <a:xfrm>
            <a:off x="1581150" y="4951762"/>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D7CD931-5F68-4A64-974D-B66F9AAABE70}" type="datetime'''''''1''''2''''''''''''''''''''''''''.''''3'''">
              <a:rPr lang="en-US" altLang="en-US" sz="1000" smtClean="0"/>
              <a:pPr/>
              <a:t>12.3</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510CB327-2618-4F65-0D0E-0D6909F39B35}"/>
              </a:ext>
            </a:extLst>
          </p:cNvPr>
          <p:cNvSpPr>
            <a:spLocks noGrp="1"/>
          </p:cNvSpPr>
          <p:nvPr>
            <p:custDataLst>
              <p:tags r:id="rId31"/>
            </p:custDataLst>
          </p:nvPr>
        </p:nvSpPr>
        <p:spPr bwMode="auto">
          <a:xfrm>
            <a:off x="2804837" y="595766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6733F0C-F659-4564-B382-D9FBF779D22B}" type="datetime'''''''''''1''''9'''">
              <a:rPr lang="en-US" altLang="en-US" sz="1000" smtClean="0"/>
              <a:pPr/>
              <a:t>19</a:t>
            </a:fld>
            <a:endParaRPr kumimoji="0" lang="ja-JP" altLang="en-US" sz="800" dirty="0">
              <a:sym typeface="+mn-lt"/>
            </a:endParaRPr>
          </a:p>
        </p:txBody>
      </p:sp>
      <p:sp>
        <p:nvSpPr>
          <p:cNvPr id="41" name="テキスト プレースホルダ 9">
            <a:extLst>
              <a:ext uri="{FF2B5EF4-FFF2-40B4-BE49-F238E27FC236}">
                <a16:creationId xmlns:a16="http://schemas.microsoft.com/office/drawing/2014/main" id="{B76AC239-1613-192A-EF2C-E0C18685ED27}"/>
              </a:ext>
            </a:extLst>
          </p:cNvPr>
          <p:cNvSpPr>
            <a:spLocks noGrp="1"/>
          </p:cNvSpPr>
          <p:nvPr>
            <p:custDataLst>
              <p:tags r:id="rId32"/>
            </p:custDataLst>
          </p:nvPr>
        </p:nvSpPr>
        <p:spPr bwMode="auto">
          <a:xfrm>
            <a:off x="4708604" y="592997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F616C9B-EC1E-48F1-AC46-C82664C657C1}" type="datetime'''''''''''2''''''''''''1'">
              <a:rPr lang="en-US" altLang="en-US" sz="1000" smtClean="0"/>
              <a:pPr/>
              <a:t>21</a:t>
            </a:fld>
            <a:endParaRPr kumimoji="0" lang="ja-JP" altLang="en-US" sz="800" dirty="0">
              <a:sym typeface="+mn-lt"/>
            </a:endParaRPr>
          </a:p>
        </p:txBody>
      </p:sp>
      <p:sp>
        <p:nvSpPr>
          <p:cNvPr id="42" name="テキスト プレースホルダ 9">
            <a:extLst>
              <a:ext uri="{FF2B5EF4-FFF2-40B4-BE49-F238E27FC236}">
                <a16:creationId xmlns:a16="http://schemas.microsoft.com/office/drawing/2014/main" id="{2AF9C341-2A0C-E0B6-9745-67BE8326D556}"/>
              </a:ext>
            </a:extLst>
          </p:cNvPr>
          <p:cNvSpPr>
            <a:spLocks noGrp="1"/>
          </p:cNvSpPr>
          <p:nvPr>
            <p:custDataLst>
              <p:tags r:id="rId33"/>
            </p:custDataLst>
          </p:nvPr>
        </p:nvSpPr>
        <p:spPr bwMode="gray">
          <a:xfrm>
            <a:off x="690456" y="50911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5C324AB-5E9D-4614-9D73-E7FC67B66E54}" type="datetime'''''''''''''''''''''''''''9''''''.''''''''''''''''''''''''9'''">
              <a:rPr lang="en-US" altLang="en-US" sz="1000" smtClean="0"/>
              <a:pPr/>
              <a:t>9.9</a:t>
            </a:fld>
            <a:endParaRPr lang="ja-JP" altLang="en-US" sz="800" dirty="0">
              <a:sym typeface="+mn-lt"/>
            </a:endParaRPr>
          </a:p>
        </p:txBody>
      </p:sp>
      <p:sp>
        <p:nvSpPr>
          <p:cNvPr id="43" name="テキスト プレースホルダ 9">
            <a:extLst>
              <a:ext uri="{FF2B5EF4-FFF2-40B4-BE49-F238E27FC236}">
                <a16:creationId xmlns:a16="http://schemas.microsoft.com/office/drawing/2014/main" id="{80ECD36D-609B-2897-FA82-317C8C2A3679}"/>
              </a:ext>
            </a:extLst>
          </p:cNvPr>
          <p:cNvSpPr>
            <a:spLocks noGrp="1"/>
          </p:cNvSpPr>
          <p:nvPr>
            <p:custDataLst>
              <p:tags r:id="rId34"/>
            </p:custDataLst>
          </p:nvPr>
        </p:nvSpPr>
        <p:spPr bwMode="gray">
          <a:xfrm>
            <a:off x="1043996" y="397980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3B52D6-FFC6-425E-A488-2CD7FCC42B38}" type="datetime'''2''''''''''''''8''.''''''''''''''''''0'''">
              <a:rPr lang="en-US" altLang="en-US" sz="1000" smtClean="0"/>
              <a:pPr/>
              <a:t>28.0</a:t>
            </a:fld>
            <a:endParaRPr lang="ja-JP" altLang="en-US" sz="800" dirty="0">
              <a:sym typeface="+mn-lt"/>
            </a:endParaRPr>
          </a:p>
        </p:txBody>
      </p:sp>
      <p:sp>
        <p:nvSpPr>
          <p:cNvPr id="44" name="テキスト プレースホルダ 9">
            <a:extLst>
              <a:ext uri="{FF2B5EF4-FFF2-40B4-BE49-F238E27FC236}">
                <a16:creationId xmlns:a16="http://schemas.microsoft.com/office/drawing/2014/main" id="{D964879D-A81F-425F-E882-3B2C5ECB5683}"/>
              </a:ext>
            </a:extLst>
          </p:cNvPr>
          <p:cNvSpPr>
            <a:spLocks noGrp="1"/>
          </p:cNvSpPr>
          <p:nvPr>
            <p:custDataLst>
              <p:tags r:id="rId35"/>
            </p:custDataLst>
          </p:nvPr>
        </p:nvSpPr>
        <p:spPr bwMode="gray">
          <a:xfrm>
            <a:off x="2541694" y="48491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0755C9-4DE4-4FE5-8D85-25BE2FF7026F}" type="datetime'''''''''''1''''''''''4''.''''''''''''2'''">
              <a:rPr lang="en-US" altLang="en-US" sz="1000" smtClean="0"/>
              <a:pPr/>
              <a:t>14.2</a:t>
            </a:fld>
            <a:endParaRPr lang="ja-JP" altLang="en-US" sz="800" dirty="0">
              <a:sym typeface="+mn-lt"/>
            </a:endParaRPr>
          </a:p>
        </p:txBody>
      </p:sp>
      <p:sp>
        <p:nvSpPr>
          <p:cNvPr id="45" name="テキスト プレースホルダ 9">
            <a:extLst>
              <a:ext uri="{FF2B5EF4-FFF2-40B4-BE49-F238E27FC236}">
                <a16:creationId xmlns:a16="http://schemas.microsoft.com/office/drawing/2014/main" id="{25B9222E-9F36-081F-E803-5270D4BB1F81}"/>
              </a:ext>
            </a:extLst>
          </p:cNvPr>
          <p:cNvSpPr>
            <a:spLocks noGrp="1"/>
          </p:cNvSpPr>
          <p:nvPr>
            <p:custDataLst>
              <p:tags r:id="rId36"/>
            </p:custDataLst>
          </p:nvPr>
        </p:nvSpPr>
        <p:spPr bwMode="gray">
          <a:xfrm>
            <a:off x="2864768" y="3633788"/>
            <a:ext cx="35140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BF1EE52-9803-4B6F-87F1-78CC7AB79544}" type="datetime'''''''''''''''''33''''''''''''''''.''8'''''''''''''''">
              <a:rPr lang="en-US" altLang="en-US" sz="1000" smtClean="0"/>
              <a:pPr/>
              <a:t>33.8</a:t>
            </a:fld>
            <a:endParaRPr lang="ja-JP" altLang="en-US" sz="800" dirty="0">
              <a:sym typeface="+mn-lt"/>
            </a:endParaRPr>
          </a:p>
        </p:txBody>
      </p:sp>
      <p:sp>
        <p:nvSpPr>
          <p:cNvPr id="46" name="テキスト プレースホルダ 9">
            <a:extLst>
              <a:ext uri="{FF2B5EF4-FFF2-40B4-BE49-F238E27FC236}">
                <a16:creationId xmlns:a16="http://schemas.microsoft.com/office/drawing/2014/main" id="{17E38FC1-3A9F-599B-9740-00A477435ABC}"/>
              </a:ext>
            </a:extLst>
          </p:cNvPr>
          <p:cNvSpPr>
            <a:spLocks noGrp="1"/>
          </p:cNvSpPr>
          <p:nvPr>
            <p:custDataLst>
              <p:tags r:id="rId37"/>
            </p:custDataLst>
          </p:nvPr>
        </p:nvSpPr>
        <p:spPr bwMode="gray">
          <a:xfrm>
            <a:off x="3468275" y="48491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7F1377-FE01-40DA-BAB6-9B0131FFA8F8}" type="datetime'''''''''''1''''3''''''''''''''.''''''''''''''''7'">
              <a:rPr lang="en-US" altLang="en-US" sz="1000" smtClean="0"/>
              <a:pPr/>
              <a:t>13.7</a:t>
            </a:fld>
            <a:endParaRPr lang="ja-JP" altLang="en-US" sz="800" dirty="0">
              <a:sym typeface="+mn-lt"/>
            </a:endParaRPr>
          </a:p>
        </p:txBody>
      </p:sp>
      <p:sp>
        <p:nvSpPr>
          <p:cNvPr id="48" name="テキスト プレースホルダ 9">
            <a:extLst>
              <a:ext uri="{FF2B5EF4-FFF2-40B4-BE49-F238E27FC236}">
                <a16:creationId xmlns:a16="http://schemas.microsoft.com/office/drawing/2014/main" id="{1D0EDA22-10D7-4525-3844-368589A16FF6}"/>
              </a:ext>
            </a:extLst>
          </p:cNvPr>
          <p:cNvSpPr>
            <a:spLocks noGrp="1"/>
          </p:cNvSpPr>
          <p:nvPr>
            <p:custDataLst>
              <p:tags r:id="rId38"/>
            </p:custDataLst>
          </p:nvPr>
        </p:nvSpPr>
        <p:spPr bwMode="gray">
          <a:xfrm>
            <a:off x="3872880" y="406253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0BE477B-B8FB-488F-894E-742899B147EF}" type="datetime'''2''''''''''''''''''''''6''''.''''''''''''''''8'''''''''">
              <a:rPr lang="en-US" altLang="en-US" sz="1000" smtClean="0"/>
              <a:pPr/>
              <a:t>26.8</a:t>
            </a:fld>
            <a:endParaRPr lang="ja-JP" altLang="en-US" sz="800" dirty="0">
              <a:sym typeface="+mn-lt"/>
            </a:endParaRPr>
          </a:p>
        </p:txBody>
      </p:sp>
      <p:sp>
        <p:nvSpPr>
          <p:cNvPr id="49" name="テキスト プレースホルダ 9">
            <a:extLst>
              <a:ext uri="{FF2B5EF4-FFF2-40B4-BE49-F238E27FC236}">
                <a16:creationId xmlns:a16="http://schemas.microsoft.com/office/drawing/2014/main" id="{58982EF5-D6DA-B5D1-A8E1-D3A7B745E04E}"/>
              </a:ext>
            </a:extLst>
          </p:cNvPr>
          <p:cNvSpPr>
            <a:spLocks noGrp="1"/>
          </p:cNvSpPr>
          <p:nvPr>
            <p:custDataLst>
              <p:tags r:id="rId39"/>
            </p:custDataLst>
          </p:nvPr>
        </p:nvSpPr>
        <p:spPr bwMode="gray">
          <a:xfrm>
            <a:off x="4413250" y="4696713"/>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836973-D2AC-4304-80CF-2C859CAFF0F3}" type="datetime'''''''''''''''''''''''''1''''''''6''''''''.3'''''''''''''''''">
              <a:rPr lang="en-US" altLang="en-US" sz="1000" smtClean="0"/>
              <a:pPr/>
              <a:t>16.3</a:t>
            </a:fld>
            <a:endParaRPr lang="ja-JP" altLang="en-US" sz="800" dirty="0">
              <a:sym typeface="+mn-lt"/>
            </a:endParaRPr>
          </a:p>
        </p:txBody>
      </p:sp>
      <p:sp>
        <p:nvSpPr>
          <p:cNvPr id="50" name="テキスト プレースホルダ 9">
            <a:extLst>
              <a:ext uri="{FF2B5EF4-FFF2-40B4-BE49-F238E27FC236}">
                <a16:creationId xmlns:a16="http://schemas.microsoft.com/office/drawing/2014/main" id="{1EB681E6-4A25-E38E-A133-69FA8C273349}"/>
              </a:ext>
            </a:extLst>
          </p:cNvPr>
          <p:cNvSpPr>
            <a:spLocks noGrp="1"/>
          </p:cNvSpPr>
          <p:nvPr>
            <p:custDataLst>
              <p:tags r:id="rId40"/>
            </p:custDataLst>
          </p:nvPr>
        </p:nvSpPr>
        <p:spPr bwMode="gray">
          <a:xfrm>
            <a:off x="4813298" y="2807671"/>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48DE105-555D-4E57-A590-76CC8EEFDD61}" type="datetime'''''''''4''''''''''''6''.''''''''''''''7'''''''''''''''''''''">
              <a:rPr lang="en-US" altLang="en-US" sz="1000" smtClean="0"/>
              <a:pPr/>
              <a:t>46.7</a:t>
            </a:fld>
            <a:endParaRPr lang="ja-JP" altLang="en-US" sz="800" dirty="0">
              <a:sym typeface="+mn-lt"/>
            </a:endParaRPr>
          </a:p>
        </p:txBody>
      </p:sp>
      <p:sp>
        <p:nvSpPr>
          <p:cNvPr id="52" name="テキスト プレースホルダ 9">
            <a:extLst>
              <a:ext uri="{FF2B5EF4-FFF2-40B4-BE49-F238E27FC236}">
                <a16:creationId xmlns:a16="http://schemas.microsoft.com/office/drawing/2014/main" id="{F8A49D16-A854-B5DF-01E3-B981F861CBE7}"/>
              </a:ext>
            </a:extLst>
          </p:cNvPr>
          <p:cNvSpPr>
            <a:spLocks noGrp="1"/>
          </p:cNvSpPr>
          <p:nvPr>
            <p:custDataLst>
              <p:tags r:id="rId41"/>
            </p:custDataLst>
          </p:nvPr>
        </p:nvSpPr>
        <p:spPr bwMode="auto">
          <a:xfrm>
            <a:off x="5655194" y="592997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22</a:t>
            </a:r>
            <a:endParaRPr kumimoji="0" lang="ja-JP" altLang="en-US" sz="1000" dirty="0">
              <a:sym typeface="+mn-lt"/>
            </a:endParaRPr>
          </a:p>
        </p:txBody>
      </p:sp>
      <p:sp>
        <p:nvSpPr>
          <p:cNvPr id="55" name="テキスト プレースホルダ 9">
            <a:extLst>
              <a:ext uri="{FF2B5EF4-FFF2-40B4-BE49-F238E27FC236}">
                <a16:creationId xmlns:a16="http://schemas.microsoft.com/office/drawing/2014/main" id="{D518C7CA-C274-2704-4B6F-7AD336E8D00C}"/>
              </a:ext>
            </a:extLst>
          </p:cNvPr>
          <p:cNvSpPr>
            <a:spLocks noGrp="1"/>
          </p:cNvSpPr>
          <p:nvPr>
            <p:custDataLst>
              <p:tags r:id="rId42"/>
            </p:custDataLst>
          </p:nvPr>
        </p:nvSpPr>
        <p:spPr bwMode="gray">
          <a:xfrm>
            <a:off x="5733260" y="31173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42.1</a:t>
            </a:r>
            <a:endParaRPr lang="ja-JP" altLang="en-US" sz="1000" dirty="0">
              <a:sym typeface="+mn-lt"/>
            </a:endParaRPr>
          </a:p>
        </p:txBody>
      </p:sp>
      <p:sp>
        <p:nvSpPr>
          <p:cNvPr id="56" name="テキスト プレースホルダ 9">
            <a:extLst>
              <a:ext uri="{FF2B5EF4-FFF2-40B4-BE49-F238E27FC236}">
                <a16:creationId xmlns:a16="http://schemas.microsoft.com/office/drawing/2014/main" id="{6AC76C6B-765A-724B-D297-13C7F95B7DC2}"/>
              </a:ext>
            </a:extLst>
          </p:cNvPr>
          <p:cNvSpPr>
            <a:spLocks noGrp="1"/>
          </p:cNvSpPr>
          <p:nvPr>
            <p:custDataLst>
              <p:tags r:id="rId43"/>
            </p:custDataLst>
          </p:nvPr>
        </p:nvSpPr>
        <p:spPr bwMode="gray">
          <a:xfrm>
            <a:off x="5364678" y="45751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18.5</a:t>
            </a:r>
            <a:endParaRPr lang="ja-JP" altLang="en-US" sz="1000" dirty="0">
              <a:sym typeface="+mn-lt"/>
            </a:endParaRPr>
          </a:p>
        </p:txBody>
      </p:sp>
      <p:graphicFrame>
        <p:nvGraphicFramePr>
          <p:cNvPr id="60" name="Chart 76">
            <a:extLst>
              <a:ext uri="{FF2B5EF4-FFF2-40B4-BE49-F238E27FC236}">
                <a16:creationId xmlns:a16="http://schemas.microsoft.com/office/drawing/2014/main" id="{3EACE6A2-A76F-F1E9-6438-386D09AF87FA}"/>
              </a:ext>
            </a:extLst>
          </p:cNvPr>
          <p:cNvGraphicFramePr/>
          <p:nvPr>
            <p:custDataLst>
              <p:tags r:id="rId44"/>
            </p:custDataLst>
            <p:extLst>
              <p:ext uri="{D42A27DB-BD31-4B8C-83A1-F6EECF244321}">
                <p14:modId xmlns:p14="http://schemas.microsoft.com/office/powerpoint/2010/main" val="4010413115"/>
              </p:ext>
            </p:extLst>
          </p:nvPr>
        </p:nvGraphicFramePr>
        <p:xfrm>
          <a:off x="7008813" y="3325813"/>
          <a:ext cx="2508250" cy="2498725"/>
        </p:xfrm>
        <a:graphic>
          <a:graphicData uri="http://schemas.openxmlformats.org/drawingml/2006/chart">
            <c:chart xmlns:c="http://schemas.openxmlformats.org/drawingml/2006/chart" xmlns:r="http://schemas.openxmlformats.org/officeDocument/2006/relationships" r:id="rId49"/>
          </a:graphicData>
        </a:graphic>
      </p:graphicFrame>
    </p:spTree>
    <p:extLst>
      <p:ext uri="{BB962C8B-B14F-4D97-AF65-F5344CB8AC3E}">
        <p14:creationId xmlns:p14="http://schemas.microsoft.com/office/powerpoint/2010/main" val="30883908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p>
        </p:txBody>
      </p:sp>
      <p:sp>
        <p:nvSpPr>
          <p:cNvPr id="211" name="テキスト ボックス 3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成長分野には診断キット、試薬、携帯型診断機器、手術室シミュレーションなどがあり、これらの製品の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がインドに輸入されている。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万人の糖尿病患者がおり、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万人にまで増加すると予想されている。こうしたことから、血糖値や血圧の検査機器など、携帯型の診断機器も急成長分野であると考えられる。</a:t>
            </a:r>
          </a:p>
        </p:txBody>
      </p:sp>
    </p:spTree>
    <p:extLst>
      <p:ext uri="{BB962C8B-B14F-4D97-AF65-F5344CB8AC3E}">
        <p14:creationId xmlns:p14="http://schemas.microsoft.com/office/powerpoint/2010/main" val="346029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3" imgW="360" imgH="360" progId="TCLayout.ActiveDocument.1">
                  <p:embed/>
                </p:oleObj>
              </mc:Choice>
              <mc:Fallback>
                <p:oleObj name="think-cell Slide" r:id="rId23" imgW="360" imgH="360" progId="TCLayout.ActiveDocument.1">
                  <p:embed/>
                  <p:pic>
                    <p:nvPicPr>
                      <p:cNvPr id="7" name="Object 6"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インド／一般概況／経済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a:t>
            </a:r>
          </a:p>
        </p:txBody>
      </p:sp>
      <p:sp>
        <p:nvSpPr>
          <p:cNvPr id="19" name="テキスト ボックス 18"/>
          <p:cNvSpPr txBox="1"/>
          <p:nvPr/>
        </p:nvSpPr>
        <p:spPr>
          <a:xfrm>
            <a:off x="2556992" y="6186209"/>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566246" y="1844824"/>
            <a:ext cx="4693537"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都市化率が進み、</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年には都市部と農村部の人口が逆転する見込み。</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7" name="Object 16"/>
          <p:cNvGraphicFramePr>
            <a:graphicFrameLocks/>
          </p:cNvGraphicFramePr>
          <p:nvPr>
            <p:custDataLst>
              <p:tags r:id="rId3"/>
            </p:custDataLst>
          </p:nvPr>
        </p:nvGraphicFramePr>
        <p:xfrm>
          <a:off x="2432720" y="2209800"/>
          <a:ext cx="4686266" cy="3952800"/>
        </p:xfrm>
        <a:graphic>
          <a:graphicData uri="http://schemas.openxmlformats.org/presentationml/2006/ole">
            <mc:AlternateContent xmlns:mc="http://schemas.openxmlformats.org/markup-compatibility/2006">
              <mc:Choice xmlns:v="urn:schemas-microsoft-com:vml" Requires="v">
                <p:oleObj name="Chart" r:id="rId25" imgW="4686456" imgH="3952702" progId="MSGraph.Chart.8">
                  <p:embed followColorScheme="full"/>
                </p:oleObj>
              </mc:Choice>
              <mc:Fallback>
                <p:oleObj name="Chart" r:id="rId25" imgW="4686456" imgH="3952702" progId="MSGraph.Chart.8">
                  <p:embed followColorScheme="full"/>
                  <p:pic>
                    <p:nvPicPr>
                      <p:cNvPr id="17" name="Object 16"/>
                      <p:cNvPicPr>
                        <a:picLocks noChangeArrowheads="1"/>
                      </p:cNvPicPr>
                      <p:nvPr/>
                    </p:nvPicPr>
                    <p:blipFill>
                      <a:blip r:embed="rId26"/>
                      <a:srcRect/>
                      <a:stretch>
                        <a:fillRect/>
                      </a:stretch>
                    </p:blipFill>
                    <p:spPr bwMode="auto">
                      <a:xfrm>
                        <a:off x="2432720" y="2209800"/>
                        <a:ext cx="4686266" cy="39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Placeholder 12"/>
          <p:cNvSpPr>
            <a:spLocks noGrp="1"/>
          </p:cNvSpPr>
          <p:nvPr>
            <p:custDataLst>
              <p:tags r:id="rId4"/>
            </p:custDataLst>
          </p:nvPr>
        </p:nvSpPr>
        <p:spPr bwMode="gray">
          <a:xfrm>
            <a:off x="2664495" y="22320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4" name="Text Placeholder 12"/>
          <p:cNvSpPr>
            <a:spLocks noGrp="1"/>
          </p:cNvSpPr>
          <p:nvPr>
            <p:custDataLst>
              <p:tags r:id="rId5"/>
            </p:custDataLst>
          </p:nvPr>
        </p:nvSpPr>
        <p:spPr bwMode="gray">
          <a:xfrm>
            <a:off x="2934370" y="5965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E04028-6D16-4F56-8AEB-06DB7D89A25F}" type="datetime'''''''20''''''''''''''''''''''''''''0''''''0'''">
              <a:rPr lang="ja-JP" altLang="en-US" sz="1000" b="0"/>
              <a:pPr algn="ctr">
                <a:spcBef>
                  <a:spcPct val="0"/>
                </a:spcBef>
                <a:spcAft>
                  <a:spcPct val="0"/>
                </a:spcAft>
              </a:pPr>
              <a:t>2000</a:t>
            </a:fld>
            <a:endParaRPr kumimoji="0" lang="ja-JP" altLang="en-US" sz="1000" b="0" dirty="0">
              <a:sym typeface="+mn-lt"/>
            </a:endParaRPr>
          </a:p>
        </p:txBody>
      </p:sp>
      <p:sp>
        <p:nvSpPr>
          <p:cNvPr id="25" name="Text Placeholder 12"/>
          <p:cNvSpPr>
            <a:spLocks noGrp="1"/>
          </p:cNvSpPr>
          <p:nvPr>
            <p:custDataLst>
              <p:tags r:id="rId6"/>
            </p:custDataLst>
          </p:nvPr>
        </p:nvSpPr>
        <p:spPr bwMode="gray">
          <a:xfrm>
            <a:off x="338522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B34DB5-A939-4C8A-A286-478660B8AD67}" type="datetime'''''''''''''''''''''0''''''''''5'''''''''''''''''">
              <a:rPr lang="ja-JP" altLang="en-US" sz="1000" b="0"/>
              <a:pPr algn="ctr">
                <a:spcBef>
                  <a:spcPct val="0"/>
                </a:spcBef>
                <a:spcAft>
                  <a:spcPct val="0"/>
                </a:spcAft>
              </a:pPr>
              <a:t>05</a:t>
            </a:fld>
            <a:endParaRPr kumimoji="0" lang="ja-JP" altLang="en-US" sz="1000" b="0" dirty="0">
              <a:sym typeface="+mn-lt"/>
            </a:endParaRPr>
          </a:p>
        </p:txBody>
      </p:sp>
      <p:sp>
        <p:nvSpPr>
          <p:cNvPr id="27" name="Text Placeholder 12"/>
          <p:cNvSpPr>
            <a:spLocks noGrp="1"/>
          </p:cNvSpPr>
          <p:nvPr>
            <p:custDataLst>
              <p:tags r:id="rId7"/>
            </p:custDataLst>
          </p:nvPr>
        </p:nvSpPr>
        <p:spPr bwMode="gray">
          <a:xfrm>
            <a:off x="376622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923BD-A167-4594-999A-2095E3239A1E}" type="datetime'''''''''''''''''''''''''''''''''''''''''''''''''''''''''1''0'">
              <a:rPr lang="ja-JP" altLang="en-US" sz="1000" b="0"/>
              <a:pPr algn="ctr">
                <a:spcBef>
                  <a:spcPct val="0"/>
                </a:spcBef>
                <a:spcAft>
                  <a:spcPct val="0"/>
                </a:spcAft>
              </a:pPr>
              <a:t>10</a:t>
            </a:fld>
            <a:endParaRPr kumimoji="0" lang="ja-JP" altLang="en-US" sz="1000" b="0" dirty="0">
              <a:sym typeface="+mn-lt"/>
            </a:endParaRPr>
          </a:p>
        </p:txBody>
      </p:sp>
      <p:sp>
        <p:nvSpPr>
          <p:cNvPr id="29" name="Text Placeholder 12"/>
          <p:cNvSpPr>
            <a:spLocks noGrp="1"/>
          </p:cNvSpPr>
          <p:nvPr>
            <p:custDataLst>
              <p:tags r:id="rId8"/>
            </p:custDataLst>
          </p:nvPr>
        </p:nvSpPr>
        <p:spPr bwMode="gray">
          <a:xfrm>
            <a:off x="452822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CE6A24-B132-40C7-B40A-BECE28EF7288}" type="datetime'''''''2''''''''''''''''''''''0'''''''''''''''''''''''''''''''">
              <a:rPr lang="ja-JP" altLang="en-US" sz="1000" b="0"/>
              <a:pPr algn="ctr">
                <a:spcBef>
                  <a:spcPct val="0"/>
                </a:spcBef>
                <a:spcAft>
                  <a:spcPct val="0"/>
                </a:spcAft>
              </a:pPr>
              <a:t>20</a:t>
            </a:fld>
            <a:endParaRPr kumimoji="0" lang="ja-JP" altLang="en-US" sz="1000" b="0" dirty="0">
              <a:sym typeface="+mn-lt"/>
            </a:endParaRPr>
          </a:p>
        </p:txBody>
      </p:sp>
      <p:sp>
        <p:nvSpPr>
          <p:cNvPr id="28" name="Text Placeholder 12"/>
          <p:cNvSpPr>
            <a:spLocks noGrp="1"/>
          </p:cNvSpPr>
          <p:nvPr>
            <p:custDataLst>
              <p:tags r:id="rId9"/>
            </p:custDataLst>
          </p:nvPr>
        </p:nvSpPr>
        <p:spPr bwMode="gray">
          <a:xfrm>
            <a:off x="414722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D9F4FB-AFEB-416D-891C-98421A5C4635}" type="datetime'1''''''''''''''''''''''''''''''''''''''''''''''''5'''''''">
              <a:rPr lang="ja-JP" altLang="en-US" sz="1000" b="0"/>
              <a:pPr algn="ctr">
                <a:spcBef>
                  <a:spcPct val="0"/>
                </a:spcBef>
                <a:spcAft>
                  <a:spcPct val="0"/>
                </a:spcAft>
              </a:pPr>
              <a:t>15</a:t>
            </a:fld>
            <a:endParaRPr kumimoji="0" lang="ja-JP" altLang="en-US" sz="1000" b="0" dirty="0">
              <a:sym typeface="+mn-lt"/>
            </a:endParaRPr>
          </a:p>
        </p:txBody>
      </p:sp>
      <p:sp>
        <p:nvSpPr>
          <p:cNvPr id="30" name="Text Placeholder 12"/>
          <p:cNvSpPr>
            <a:spLocks noGrp="1"/>
          </p:cNvSpPr>
          <p:nvPr>
            <p:custDataLst>
              <p:tags r:id="rId10"/>
            </p:custDataLst>
          </p:nvPr>
        </p:nvSpPr>
        <p:spPr bwMode="gray">
          <a:xfrm>
            <a:off x="4909220"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E0BA330-A52D-4455-AB96-75CF2EA6CDEE}" type="datetime'''''''''''''''''''''''''''''2''5'''''''''''''''''''">
              <a:rPr lang="ja-JP" altLang="en-US" sz="1000" b="0"/>
              <a:pPr algn="ctr">
                <a:spcBef>
                  <a:spcPct val="0"/>
                </a:spcBef>
                <a:spcAft>
                  <a:spcPct val="0"/>
                </a:spcAft>
              </a:pPr>
              <a:t>25</a:t>
            </a:fld>
            <a:endParaRPr kumimoji="0" lang="ja-JP" altLang="en-US" sz="1000" b="0" dirty="0">
              <a:sym typeface="+mn-lt"/>
            </a:endParaRPr>
          </a:p>
        </p:txBody>
      </p:sp>
      <p:sp>
        <p:nvSpPr>
          <p:cNvPr id="31" name="Text Placeholder 12"/>
          <p:cNvSpPr>
            <a:spLocks noGrp="1"/>
          </p:cNvSpPr>
          <p:nvPr>
            <p:custDataLst>
              <p:tags r:id="rId11"/>
            </p:custDataLst>
          </p:nvPr>
        </p:nvSpPr>
        <p:spPr bwMode="gray">
          <a:xfrm>
            <a:off x="528069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FC9E91-2290-4DA3-97CF-1959E9FA83A7}" type="datetime'''''''''''''3''''''0'''''''''''''''''">
              <a:rPr lang="ja-JP" altLang="en-US" sz="1000" b="0"/>
              <a:pPr algn="ctr">
                <a:spcBef>
                  <a:spcPct val="0"/>
                </a:spcBef>
                <a:spcAft>
                  <a:spcPct val="0"/>
                </a:spcAft>
              </a:pPr>
              <a:t>30</a:t>
            </a:fld>
            <a:endParaRPr kumimoji="0" lang="ja-JP" altLang="en-US" sz="1000" b="0" dirty="0">
              <a:sym typeface="+mn-lt"/>
            </a:endParaRPr>
          </a:p>
        </p:txBody>
      </p:sp>
      <p:sp>
        <p:nvSpPr>
          <p:cNvPr id="36" name="Text Placeholder 12"/>
          <p:cNvSpPr>
            <a:spLocks noGrp="1"/>
          </p:cNvSpPr>
          <p:nvPr>
            <p:custDataLst>
              <p:tags r:id="rId12"/>
            </p:custDataLst>
          </p:nvPr>
        </p:nvSpPr>
        <p:spPr bwMode="gray">
          <a:xfrm>
            <a:off x="604269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7957D16-28EC-4654-9F8F-314BDD5631CD}" type="datetime'''''''''''''''''''''''''''4''''''''''''''''''''0'''''">
              <a:rPr lang="ja-JP" altLang="en-US" sz="1000" b="0"/>
              <a:pPr algn="ctr">
                <a:spcBef>
                  <a:spcPct val="0"/>
                </a:spcBef>
                <a:spcAft>
                  <a:spcPct val="0"/>
                </a:spcAft>
              </a:pPr>
              <a:t>40</a:t>
            </a:fld>
            <a:endParaRPr kumimoji="0" lang="ja-JP" altLang="en-US" sz="1000" b="0" dirty="0">
              <a:sym typeface="+mn-lt"/>
            </a:endParaRPr>
          </a:p>
        </p:txBody>
      </p:sp>
      <p:sp>
        <p:nvSpPr>
          <p:cNvPr id="32" name="Text Placeholder 12"/>
          <p:cNvSpPr>
            <a:spLocks noGrp="1"/>
          </p:cNvSpPr>
          <p:nvPr>
            <p:custDataLst>
              <p:tags r:id="rId13"/>
            </p:custDataLst>
          </p:nvPr>
        </p:nvSpPr>
        <p:spPr bwMode="gray">
          <a:xfrm>
            <a:off x="566169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8E24C8-83F7-4602-B18C-00206606D725}" type="datetime'''''3''5'''''''''''">
              <a:rPr lang="ja-JP" altLang="en-US" sz="1000" b="0"/>
              <a:pPr algn="ctr">
                <a:spcBef>
                  <a:spcPct val="0"/>
                </a:spcBef>
                <a:spcAft>
                  <a:spcPct val="0"/>
                </a:spcAft>
              </a:pPr>
              <a:t>35</a:t>
            </a:fld>
            <a:endParaRPr kumimoji="0" lang="ja-JP" altLang="en-US" sz="1000" b="0" dirty="0">
              <a:sym typeface="+mn-lt"/>
            </a:endParaRPr>
          </a:p>
        </p:txBody>
      </p:sp>
      <p:sp>
        <p:nvSpPr>
          <p:cNvPr id="37" name="Text Placeholder 12"/>
          <p:cNvSpPr>
            <a:spLocks noGrp="1"/>
          </p:cNvSpPr>
          <p:nvPr>
            <p:custDataLst>
              <p:tags r:id="rId14"/>
            </p:custDataLst>
          </p:nvPr>
        </p:nvSpPr>
        <p:spPr bwMode="gray">
          <a:xfrm>
            <a:off x="642369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DC7EA3-5A9D-4D26-A7CD-BD395B0ABC9D}" type="datetime'4''''''''''''''''''5'''''''''''''''''''''''''''''''''''''">
              <a:rPr lang="ja-JP" altLang="en-US" sz="1000" b="0"/>
              <a:pPr algn="ctr">
                <a:spcBef>
                  <a:spcPct val="0"/>
                </a:spcBef>
                <a:spcAft>
                  <a:spcPct val="0"/>
                </a:spcAft>
              </a:pPr>
              <a:t>45</a:t>
            </a:fld>
            <a:endParaRPr kumimoji="0" lang="ja-JP" altLang="en-US" sz="1000" b="0" dirty="0">
              <a:sym typeface="+mn-lt"/>
            </a:endParaRPr>
          </a:p>
        </p:txBody>
      </p:sp>
      <p:sp>
        <p:nvSpPr>
          <p:cNvPr id="38" name="Text Placeholder 12"/>
          <p:cNvSpPr>
            <a:spLocks noGrp="1"/>
          </p:cNvSpPr>
          <p:nvPr>
            <p:custDataLst>
              <p:tags r:id="rId15"/>
            </p:custDataLst>
          </p:nvPr>
        </p:nvSpPr>
        <p:spPr bwMode="gray">
          <a:xfrm>
            <a:off x="6804695" y="5965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E05A38-AC1E-454A-A42E-68566F6BBB34}" type="datetime'''''50'''''''''''''''''''''''''''''">
              <a:rPr lang="ja-JP" altLang="en-US" sz="1000" b="0"/>
              <a:pPr algn="ctr">
                <a:spcBef>
                  <a:spcPct val="0"/>
                </a:spcBef>
                <a:spcAft>
                  <a:spcPct val="0"/>
                </a:spcAft>
              </a:pPr>
              <a:t>50</a:t>
            </a:fld>
            <a:endParaRPr kumimoji="0" lang="ja-JP" altLang="en-US" sz="1000" b="0" dirty="0">
              <a:sym typeface="+mn-lt"/>
            </a:endParaRPr>
          </a:p>
        </p:txBody>
      </p:sp>
      <p:cxnSp>
        <p:nvCxnSpPr>
          <p:cNvPr id="39" name="Straight Connector 38"/>
          <p:cNvCxnSpPr/>
          <p:nvPr>
            <p:custDataLst>
              <p:tags r:id="rId16"/>
            </p:custDataLst>
          </p:nvPr>
        </p:nvCxnSpPr>
        <p:spPr bwMode="gray">
          <a:xfrm>
            <a:off x="5890295" y="2889250"/>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7"/>
            </p:custDataLst>
          </p:nvPr>
        </p:nvCxnSpPr>
        <p:spPr bwMode="gray">
          <a:xfrm>
            <a:off x="5890295" y="2686050"/>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18"/>
            </p:custDataLst>
          </p:nvPr>
        </p:nvSpPr>
        <p:spPr bwMode="gray">
          <a:xfrm>
            <a:off x="5999833" y="2855913"/>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2" name="Oval 41"/>
          <p:cNvSpPr/>
          <p:nvPr>
            <p:custDataLst>
              <p:tags r:id="rId19"/>
            </p:custDataLst>
          </p:nvPr>
        </p:nvSpPr>
        <p:spPr bwMode="gray">
          <a:xfrm>
            <a:off x="5999833" y="2652713"/>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0"/>
            </p:custDataLst>
          </p:nvPr>
        </p:nvSpPr>
        <p:spPr bwMode="gray">
          <a:xfrm>
            <a:off x="6226845" y="28178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1D72391-237C-4ABA-B0AD-ACBC6A71A7CF}" type="datetime'''''''''''''''''''''''''''''農''村''''''部'''">
              <a:rPr lang="ja-JP" altLang="en-US" sz="1000" b="0"/>
              <a:pPr>
                <a:spcBef>
                  <a:spcPct val="0"/>
                </a:spcBef>
                <a:spcAft>
                  <a:spcPct val="0"/>
                </a:spcAft>
              </a:pPr>
              <a:t>農村部</a:t>
            </a:fld>
            <a:endParaRPr kumimoji="0" lang="ja-JP" altLang="en-US" sz="1000" b="0" dirty="0">
              <a:sym typeface="+mn-lt"/>
            </a:endParaRPr>
          </a:p>
        </p:txBody>
      </p:sp>
      <p:sp>
        <p:nvSpPr>
          <p:cNvPr id="43" name="Text Placeholder 12"/>
          <p:cNvSpPr>
            <a:spLocks noGrp="1"/>
          </p:cNvSpPr>
          <p:nvPr>
            <p:custDataLst>
              <p:tags r:id="rId21"/>
            </p:custDataLst>
          </p:nvPr>
        </p:nvSpPr>
        <p:spPr bwMode="gray">
          <a:xfrm>
            <a:off x="6226845" y="2614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61C0418-F93D-4726-996B-53D5FF3EA638}" type="datetime'''''''''''''''''''都''市''''''''''''''''''''''''''部'''''''">
              <a:rPr lang="ja-JP" altLang="en-US" sz="1000" b="0"/>
              <a:pPr>
                <a:spcBef>
                  <a:spcPct val="0"/>
                </a:spcBef>
                <a:spcAft>
                  <a:spcPct val="0"/>
                </a:spcAft>
              </a:pPr>
              <a:t>都市部</a:t>
            </a:fld>
            <a:endParaRPr kumimoji="0" lang="ja-JP" altLang="en-US" sz="1000" b="0" dirty="0">
              <a:sym typeface="+mn-lt"/>
            </a:endParaRPr>
          </a:p>
        </p:txBody>
      </p:sp>
    </p:spTree>
    <p:extLst>
      <p:ext uri="{BB962C8B-B14F-4D97-AF65-F5344CB8AC3E}">
        <p14:creationId xmlns:p14="http://schemas.microsoft.com/office/powerpoint/2010/main" val="8084995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医療電子機器の分野においては、</a:t>
            </a:r>
            <a:r>
              <a:rPr lang="en-US" altLang="ja-JP" sz="1400" dirty="0"/>
              <a:t>GE, Siemens, Philips</a:t>
            </a:r>
            <a:r>
              <a:rPr lang="ja-JP" altLang="en-US" sz="1400" dirty="0"/>
              <a:t>の外資ビッグ</a:t>
            </a:r>
            <a:r>
              <a:rPr lang="en-US" altLang="ja-JP" sz="1400" dirty="0"/>
              <a:t>3</a:t>
            </a:r>
            <a:r>
              <a:rPr lang="ja-JP" altLang="en-US" sz="1400" dirty="0"/>
              <a:t>が市場の約</a:t>
            </a:r>
            <a:r>
              <a:rPr lang="en-US" altLang="ja-JP" sz="1400" dirty="0"/>
              <a:t>70%</a:t>
            </a:r>
            <a:r>
              <a:rPr lang="ja-JP" altLang="en-US" sz="1400" dirty="0"/>
              <a:t>を占めている。</a:t>
            </a: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4181417621"/>
              </p:ext>
            </p:extLst>
          </p:nvPr>
        </p:nvGraphicFramePr>
        <p:xfrm>
          <a:off x="200471" y="1916833"/>
          <a:ext cx="9504166" cy="4320477"/>
        </p:xfrm>
        <a:graphic>
          <a:graphicData uri="http://schemas.openxmlformats.org/drawingml/2006/table">
            <a:tbl>
              <a:tblPr firstRow="1" bandRow="1">
                <a:tableStyleId>{5C22544A-7EE6-4342-B048-85BDC9FD1C3A}</a:tableStyleId>
              </a:tblPr>
              <a:tblGrid>
                <a:gridCol w="963245">
                  <a:extLst>
                    <a:ext uri="{9D8B030D-6E8A-4147-A177-3AD203B41FA5}">
                      <a16:colId xmlns:a16="http://schemas.microsoft.com/office/drawing/2014/main" val="20000"/>
                    </a:ext>
                  </a:extLst>
                </a:gridCol>
                <a:gridCol w="1027461">
                  <a:extLst>
                    <a:ext uri="{9D8B030D-6E8A-4147-A177-3AD203B41FA5}">
                      <a16:colId xmlns:a16="http://schemas.microsoft.com/office/drawing/2014/main" val="20001"/>
                    </a:ext>
                  </a:extLst>
                </a:gridCol>
                <a:gridCol w="817607">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3887541">
                  <a:extLst>
                    <a:ext uri="{9D8B030D-6E8A-4147-A177-3AD203B41FA5}">
                      <a16:colId xmlns:a16="http://schemas.microsoft.com/office/drawing/2014/main" val="20006"/>
                    </a:ext>
                  </a:extLst>
                </a:gridCol>
              </a:tblGrid>
              <a:tr h="312808">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インド法人</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2010</a:t>
                      </a:r>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年シェア）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296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エックス線装置、集中治療用の</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装置、補聴器、超音波装置、核医学用の医療機器等</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1922</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億ドル</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18,000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a:t>
                      </a:r>
                      <a:r>
                        <a:rPr kumimoji="1" lang="en-US" altLang="ja-JP" sz="7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7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グループ連結）</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9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AG</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のヘルスケア部門は、</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の診断薬事業の買収に伴い</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9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Diagnostics India</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を買収した以外に、インドでは積極的な</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戦略を展開していない。主に超音波装置や</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スキャナを地道に販売して</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％を超えるインド医療機器市場のシェアを確保している。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Siemens AG</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は、ドイツの大手医療機器メーカーであるドレーゲルとの合弁事業で、ドレーゲルメディカルを設立している。株式の</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7,500</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万ユーロで取得し、同社を完全子会社化してインド市場への進出を狙っている。なお、ドレーゲルメディカルの主力製品は、麻酔用の装置、モニター装置、換気装置、小児科及び非常用医療設備、酸素・エアロゾル療法の装置等であ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87562">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Ultrasound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の画像機器 やエックス線機器などの医療機器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億ドル</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インド現地法人の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India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が特に注視するのは、アジア、アフリカ、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欧州でポテンシャルのある付加価値の高い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Ultrasound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（超音波）の画像機器や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線機器などの医療機器である。今後も買収戦略を継続し、低コストの医療機器を強く求められるインド市場では、利用課金（</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pay per use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）などの新モデルの投入も推進中である。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は、遠隔医療（</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tele</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-medicine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）の分野にも注目しており、</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年にかけて、アポロ病院グループ、インド宇宙研究機関</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(ISRO)</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ダン基金</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Dhan</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Foundation)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と共同で、移動診療所のプロジェクトである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The DISHA (Distance Healthcare Advancement)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を立ち上げている。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6115">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エックス線チューブ、</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チューブ、超音波装置、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 キャン装置</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グループとの合弁会社）</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憶ドル</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の都市と農村部をターゲットに低価格化戦略を展開し、</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年頃から、現地の診断用医療機器メーカーの戦略的買収を行っている。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 Medical Systems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は、インドの国内大手メーカーである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と合弁企業で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 GE Medical Systems</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を設立し、現在、同社はインド国内最大の医療システムのセールス及びサービスプロバイダーになっている。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00472" y="155679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cxnSp>
        <p:nvCxnSpPr>
          <p:cNvPr id="10" name="直線コネクタ 9"/>
          <p:cNvCxnSpPr/>
          <p:nvPr/>
        </p:nvCxnSpPr>
        <p:spPr>
          <a:xfrm>
            <a:off x="200025" y="1844824"/>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514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11176087"/>
              </p:ext>
            </p:extLst>
          </p:nvPr>
        </p:nvGraphicFramePr>
        <p:xfrm>
          <a:off x="200023" y="1412776"/>
          <a:ext cx="9505952" cy="5076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A&amp;D Instruments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計量機器・健康機器の販売、技術サポート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100" b="0" i="0" u="none" strike="noStrike" kern="1200" dirty="0">
                          <a:solidFill>
                            <a:srgbClr val="000000"/>
                          </a:solidFill>
                          <a:effectLst/>
                          <a:latin typeface="+mn-lt"/>
                          <a:ea typeface="+mj-ea"/>
                          <a:cs typeface="+mn-cs"/>
                        </a:rPr>
                        <a:t>Aloka Trivitron Medical Technologies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100" dirty="0"/>
                        <a:t>日立製作所</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Arkray</a:t>
                      </a:r>
                      <a:r>
                        <a:rPr kumimoji="1" lang="en-US" sz="1100" b="0" i="0" u="none" strike="noStrike" kern="1200" dirty="0">
                          <a:solidFill>
                            <a:srgbClr val="000000"/>
                          </a:solidFill>
                          <a:effectLst/>
                          <a:latin typeface="+mn-lt"/>
                          <a:ea typeface="+mj-ea"/>
                          <a:cs typeface="+mn-cs"/>
                        </a:rPr>
                        <a:t> Healthcare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Carna</a:t>
                      </a:r>
                      <a:r>
                        <a:rPr kumimoji="1" lang="en-US" sz="1100" b="0" i="0" u="none" strike="noStrike" kern="1200" dirty="0">
                          <a:solidFill>
                            <a:srgbClr val="000000"/>
                          </a:solidFill>
                          <a:effectLst/>
                          <a:latin typeface="+mn-lt"/>
                          <a:ea typeface="+mj-ea"/>
                          <a:cs typeface="+mn-cs"/>
                        </a:rPr>
                        <a:t> Medical database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鴻池運輸</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医療材料データベースを用いた物流事業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FUJIFILM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a:t>
                      </a:r>
                      <a:r>
                        <a:rPr kumimoji="1" lang="es-ES" sz="1100" b="0" i="0" u="none" strike="noStrike" kern="1200" baseline="0" dirty="0">
                          <a:solidFill>
                            <a:srgbClr val="000000"/>
                          </a:solidFill>
                          <a:effectLst/>
                          <a:latin typeface="+mn-lt"/>
                          <a:ea typeface="+mj-ea"/>
                          <a:cs typeface="+mn-cs"/>
                        </a:rPr>
                        <a:t> Lens India</a:t>
                      </a:r>
                      <a:r>
                        <a:rPr kumimoji="1" lang="es-ES"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メガネレンズの販売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 Medical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眼内レンズの販売等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Konica Minolta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医療用機器、材料等の販売、サービス業務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Kuraray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クラレ製品の販売、市場開発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Mehra</a:t>
                      </a:r>
                      <a:r>
                        <a:rPr kumimoji="1" lang="fi-FI" sz="1100" b="0" i="0" u="none" strike="noStrike" kern="1200" baseline="0" dirty="0">
                          <a:solidFill>
                            <a:srgbClr val="000000"/>
                          </a:solidFill>
                          <a:effectLst/>
                          <a:latin typeface="+mn-lt"/>
                          <a:ea typeface="+mj-ea"/>
                          <a:cs typeface="+mn-cs"/>
                        </a:rPr>
                        <a:t> Eyetech</a:t>
                      </a:r>
                      <a:r>
                        <a:rPr kumimoji="1" lang="fi-FI"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眼科及び眼鏡店向けアイケア機器の販売・サービス及び検眼テーブル、小物の販売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Nihon Kohden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医療機器の販売およびアフターサービス </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023"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607618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94922469"/>
              </p:ext>
            </p:extLst>
          </p:nvPr>
        </p:nvGraphicFramePr>
        <p:xfrm>
          <a:off x="200023" y="1089304"/>
          <a:ext cx="9505054"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chemeClr val="tx1"/>
                          </a:solidFill>
                          <a:effectLst/>
                          <a:latin typeface="+mn-lt"/>
                          <a:ea typeface="+mj-ea"/>
                          <a:cs typeface="+mn-cs"/>
                        </a:rPr>
                        <a:t>Nipro</a:t>
                      </a:r>
                      <a:r>
                        <a:rPr kumimoji="1" lang="en-US" sz="1100" b="0" i="0" u="none" strike="noStrike" kern="1200" dirty="0">
                          <a:solidFill>
                            <a:schemeClr val="tx1"/>
                          </a:solidFill>
                          <a:effectLst/>
                          <a:latin typeface="+mn-lt"/>
                          <a:ea typeface="+mj-ea"/>
                          <a:cs typeface="+mn-cs"/>
                        </a:rPr>
                        <a:t> Glass India Pvt. Ltd</a:t>
                      </a:r>
                      <a:r>
                        <a:rPr kumimoji="1" lang="en-US" sz="11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Nipro India corporation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Medical(India)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a:t>
                      </a:r>
                      <a:r>
                        <a:rPr kumimoji="1" lang="en-US" altLang="ja-JP" sz="1100" b="0" i="0" u="none" strike="noStrike" kern="1200" dirty="0" err="1">
                          <a:solidFill>
                            <a:srgbClr val="000000"/>
                          </a:solidFill>
                          <a:effectLst/>
                          <a:latin typeface="+mn-lt"/>
                          <a:ea typeface="+mj-ea"/>
                          <a:cs typeface="+mn-cs"/>
                        </a:rPr>
                        <a:t>Pharmapackaging</a:t>
                      </a:r>
                      <a:r>
                        <a:rPr kumimoji="1" lang="en-US" altLang="ja-JP" sz="1100" b="0" i="0" u="none" strike="noStrike" kern="120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Olympus Medical Systems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医療機器のマーケティング・販売サービス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OMRON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Ricoh Innovations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リコー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教育、メディア、エンタテイメント、金融、ヘルスケア等領域の先進的</a:t>
                      </a:r>
                      <a:r>
                        <a:rPr kumimoji="1" lang="en-US" altLang="ja-JP" sz="1000" b="0" i="0" u="none" strike="noStrike" kern="1200" dirty="0">
                          <a:solidFill>
                            <a:srgbClr val="000000"/>
                          </a:solidFill>
                          <a:effectLst/>
                          <a:latin typeface="+mn-lt"/>
                          <a:ea typeface="+mj-ea"/>
                          <a:cs typeface="+mn-cs"/>
                        </a:rPr>
                        <a:t>IT</a:t>
                      </a:r>
                      <a:r>
                        <a:rPr kumimoji="1" lang="ja-JP" altLang="en-US" sz="1000" b="0" i="0" u="none" strike="noStrike" kern="1200" dirty="0">
                          <a:solidFill>
                            <a:srgbClr val="000000"/>
                          </a:solidFill>
                          <a:effectLst/>
                          <a:latin typeface="+mn-lt"/>
                          <a:ea typeface="+mj-ea"/>
                          <a:cs typeface="+mn-cs"/>
                        </a:rPr>
                        <a:t>活用に関する研究開発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Shimadzu Medical(India)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SHOFU Dental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検体検査機器、検体検査試薬の製造・販売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Transasia</a:t>
                      </a:r>
                      <a:r>
                        <a:rPr kumimoji="1" lang="en-US" sz="1100" b="0" i="0" u="none" strike="noStrike" kern="1200" dirty="0">
                          <a:solidFill>
                            <a:srgbClr val="000000"/>
                          </a:solidFill>
                          <a:effectLst/>
                          <a:latin typeface="+mn-lt"/>
                          <a:ea typeface="+mj-ea"/>
                          <a:cs typeface="+mn-cs"/>
                        </a:rPr>
                        <a:t> Services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677708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3/3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490144821"/>
              </p:ext>
            </p:extLst>
          </p:nvPr>
        </p:nvGraphicFramePr>
        <p:xfrm>
          <a:off x="200023" y="1089304"/>
          <a:ext cx="9505952" cy="2052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Takshasila</a:t>
                      </a:r>
                      <a:r>
                        <a:rPr kumimoji="1" lang="en-US" sz="1100" b="0" i="0" u="none" strike="noStrike" kern="1200" dirty="0">
                          <a:solidFill>
                            <a:srgbClr val="000000"/>
                          </a:solidFill>
                          <a:effectLst/>
                          <a:latin typeface="+mn-lt"/>
                          <a:ea typeface="+mj-ea"/>
                          <a:cs typeface="+mn-cs"/>
                        </a:rPr>
                        <a:t> Hospitals Operating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豊田通商</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総合病院の運営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a:t>
                      </a:r>
                      <a:r>
                        <a:rPr kumimoji="1" lang="en-US" sz="1100" b="0" i="0" u="none" strike="noStrike" kern="1200" dirty="0" err="1">
                          <a:solidFill>
                            <a:srgbClr val="000000"/>
                          </a:solidFill>
                          <a:effectLst/>
                          <a:latin typeface="+mn-lt"/>
                          <a:ea typeface="+mj-ea"/>
                          <a:cs typeface="+mn-cs"/>
                        </a:rPr>
                        <a:t>Penpol</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血液バッグの製造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Tosoh</a:t>
                      </a:r>
                      <a:r>
                        <a:rPr kumimoji="1" lang="en-US" sz="1100" b="0" i="0" u="none" strike="noStrike" kern="1200" baseline="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東ソー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臨床検査機器及び臨床検査試薬等の製造・販売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4243893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a:t>
            </a: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6" name="Text Placeholder 1"/>
          <p:cNvSpPr txBox="1">
            <a:spLocks/>
          </p:cNvSpPr>
          <p:nvPr/>
        </p:nvSpPr>
        <p:spPr>
          <a:xfrm>
            <a:off x="3152800" y="59672"/>
            <a:ext cx="6984908" cy="1154490"/>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0500" lvl="1" indent="-190500" algn="just" defTabSz="914400">
              <a:lnSpc>
                <a:spcPct val="110000"/>
              </a:lnSpc>
              <a:spcAft>
                <a:spcPts val="200"/>
              </a:spcAft>
              <a:buClr>
                <a:srgbClr val="5F8AC3"/>
              </a:buClr>
              <a:buFont typeface="Wingdings" panose="05000000000000000000" pitchFamily="2" charset="2"/>
              <a:buChar char="n"/>
            </a:pPr>
            <a:endParaRPr lang="en-US" altLang="ja-JP" dirty="0"/>
          </a:p>
        </p:txBody>
      </p:sp>
      <p:sp>
        <p:nvSpPr>
          <p:cNvPr id="7" name="正方形/長方形 6"/>
          <p:cNvSpPr/>
          <p:nvPr/>
        </p:nvSpPr>
        <p:spPr>
          <a:xfrm>
            <a:off x="665826" y="2104829"/>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体制</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8" name="角丸四角形 7"/>
          <p:cNvSpPr/>
          <p:nvPr/>
        </p:nvSpPr>
        <p:spPr>
          <a:xfrm>
            <a:off x="2256290" y="2108312"/>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多くの企業が戦略的に重要な経営判断、予算の消化、専門的訓練にあたってはシンガポールに所在するアジアパシフィック・リージョナルオフィスと緊密に連携する体制を採っている。</a:t>
            </a:r>
            <a:endParaRPr lang="en-US" altLang="ja-JP" sz="120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こうした企業の多くは、インドの本部をインド主要地域に置いている。具体的には、マハーラーシュトラ州、カルターナカ州、タミルナードゥ州、ケーララ州、ニューデリーなどが挙げられる。</a:t>
            </a:r>
          </a:p>
        </p:txBody>
      </p:sp>
      <p:sp>
        <p:nvSpPr>
          <p:cNvPr id="9" name="正方形/長方形 8"/>
          <p:cNvSpPr/>
          <p:nvPr/>
        </p:nvSpPr>
        <p:spPr>
          <a:xfrm>
            <a:off x="671222" y="3221550"/>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販売</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0" name="角丸四角形 9"/>
          <p:cNvSpPr/>
          <p:nvPr/>
        </p:nvSpPr>
        <p:spPr>
          <a:xfrm>
            <a:off x="2261686" y="3225033"/>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日本企業の多くは、プロダクトポートフォリオ管理の中で、全国展開もしくは特定地域に強い最大</a:t>
            </a:r>
            <a:r>
              <a:rPr lang="en-US" altLang="ja-JP" sz="1200" dirty="0">
                <a:solidFill>
                  <a:schemeClr val="tx1"/>
                </a:solidFill>
                <a:latin typeface="+mn-ea"/>
                <a:cs typeface="Arial" panose="020B0604020202020204" pitchFamily="34" charset="0"/>
              </a:rPr>
              <a:t>3</a:t>
            </a:r>
            <a:r>
              <a:rPr lang="ja-JP" altLang="en-US" sz="1200" dirty="0">
                <a:solidFill>
                  <a:schemeClr val="tx1"/>
                </a:solidFill>
                <a:latin typeface="+mn-ea"/>
                <a:cs typeface="Arial" panose="020B0604020202020204" pitchFamily="34" charset="0"/>
              </a:rPr>
              <a:t>社程度の代理店と協業し、商品の販売をしている。</a:t>
            </a:r>
          </a:p>
        </p:txBody>
      </p:sp>
      <p:sp>
        <p:nvSpPr>
          <p:cNvPr id="11" name="正方形/長方形 10"/>
          <p:cNvSpPr/>
          <p:nvPr/>
        </p:nvSpPr>
        <p:spPr>
          <a:xfrm>
            <a:off x="665826" y="4338271"/>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ターゲット</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2" name="角丸四角形 11"/>
          <p:cNvSpPr/>
          <p:nvPr/>
        </p:nvSpPr>
        <p:spPr>
          <a:xfrm>
            <a:off x="2256290" y="4341754"/>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日本企業の主たるターゲットセグメントは、主要な中央政府傘下の大規模病院</a:t>
            </a:r>
            <a:r>
              <a:rPr lang="en-US" altLang="ja-JP" sz="1200" dirty="0">
                <a:solidFill>
                  <a:schemeClr val="tx1"/>
                </a:solidFill>
                <a:latin typeface="+mn-ea"/>
                <a:cs typeface="Arial" panose="020B0604020202020204" pitchFamily="34" charset="0"/>
              </a:rPr>
              <a:t>/</a:t>
            </a:r>
            <a:r>
              <a:rPr lang="ja-JP" altLang="en-US" sz="1200" dirty="0">
                <a:solidFill>
                  <a:schemeClr val="tx1"/>
                </a:solidFill>
                <a:latin typeface="+mn-ea"/>
                <a:cs typeface="Arial" panose="020B0604020202020204" pitchFamily="34" charset="0"/>
              </a:rPr>
              <a:t>専門病院、民間運営の病院チェーン、独立系の専門病院、個人運営の診療所である。</a:t>
            </a:r>
          </a:p>
        </p:txBody>
      </p:sp>
      <p:sp>
        <p:nvSpPr>
          <p:cNvPr id="13" name="正方形/長方形 12"/>
          <p:cNvSpPr/>
          <p:nvPr/>
        </p:nvSpPr>
        <p:spPr>
          <a:xfrm>
            <a:off x="665826" y="5454991"/>
            <a:ext cx="1368152" cy="998345"/>
          </a:xfrm>
          <a:prstGeom prst="rect">
            <a:avLst/>
          </a:prstGeom>
          <a:solidFill>
            <a:srgbClr val="3D6AA7"/>
          </a:solidFill>
        </p:spPr>
        <p:txBody>
          <a:bodyPr wrap="none" anchor="ctr" anchorCtr="0">
            <a:noAutofit/>
          </a:bodyPr>
          <a:lstStyle/>
          <a:p>
            <a:pPr marL="0" lvl="1" 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課題</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角丸四角形 13"/>
          <p:cNvSpPr/>
          <p:nvPr/>
        </p:nvSpPr>
        <p:spPr>
          <a:xfrm>
            <a:off x="2256290" y="5458474"/>
            <a:ext cx="6983884" cy="993673"/>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公的医療機関の入札調達では、</a:t>
            </a:r>
            <a:r>
              <a:rPr lang="en-US" altLang="ja-JP" sz="1200" dirty="0">
                <a:solidFill>
                  <a:schemeClr val="tx1"/>
                </a:solidFill>
                <a:latin typeface="+mn-ea"/>
                <a:cs typeface="Arial" panose="020B0604020202020204" pitchFamily="34" charset="0"/>
              </a:rPr>
              <a:t>FDA</a:t>
            </a:r>
            <a:r>
              <a:rPr lang="ja-JP" altLang="en-US" sz="1200" dirty="0">
                <a:solidFill>
                  <a:schemeClr val="tx1"/>
                </a:solidFill>
                <a:latin typeface="+mn-ea"/>
                <a:cs typeface="Arial" panose="020B0604020202020204" pitchFamily="34" charset="0"/>
              </a:rPr>
              <a:t>認証を取得していない日本企業が多く、入札できない課題がある。</a:t>
            </a:r>
            <a:endParaRPr lang="en-US" altLang="ja-JP" sz="120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200" dirty="0">
                <a:solidFill>
                  <a:schemeClr val="tx1"/>
                </a:solidFill>
                <a:latin typeface="+mn-ea"/>
                <a:cs typeface="Arial" panose="020B0604020202020204" pitchFamily="34" charset="0"/>
              </a:rPr>
              <a:t>また、中長期的な視点でインド支社を構えた事業展開が重要であると、ユーザーである医療機関から意見が出ている。</a:t>
            </a:r>
          </a:p>
        </p:txBody>
      </p:sp>
      <p:sp>
        <p:nvSpPr>
          <p:cNvPr id="18" name="Rectangle 6"/>
          <p:cNvSpPr>
            <a:spLocks noChangeArrowheads="1"/>
          </p:cNvSpPr>
          <p:nvPr/>
        </p:nvSpPr>
        <p:spPr bwMode="auto">
          <a:xfrm>
            <a:off x="632520" y="1604229"/>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インドにおける日系企業の動向</a:t>
            </a:r>
          </a:p>
        </p:txBody>
      </p:sp>
      <p:cxnSp>
        <p:nvCxnSpPr>
          <p:cNvPr id="19" name="直線コネクタ 18"/>
          <p:cNvCxnSpPr/>
          <p:nvPr/>
        </p:nvCxnSpPr>
        <p:spPr>
          <a:xfrm>
            <a:off x="632073" y="1892261"/>
            <a:ext cx="86081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インドにおける日系企業の概要・動向を以下に示す。</a:t>
            </a:r>
            <a:endParaRPr lang="en-US" altLang="ja-JP" sz="1400" dirty="0"/>
          </a:p>
        </p:txBody>
      </p:sp>
    </p:spTree>
    <p:extLst>
      <p:ext uri="{BB962C8B-B14F-4D97-AF65-F5344CB8AC3E}">
        <p14:creationId xmlns:p14="http://schemas.microsoft.com/office/powerpoint/2010/main" val="2802581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p:cNvCxnSpPr/>
          <p:nvPr/>
        </p:nvCxnSpPr>
        <p:spPr>
          <a:xfrm>
            <a:off x="241653" y="4671136"/>
            <a:ext cx="9462983"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流通（医療機器）</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インドにおける医療機器の流通経路は、</a:t>
            </a:r>
            <a:r>
              <a:rPr lang="en-US" altLang="ja-JP" sz="1400" dirty="0"/>
              <a:t>MRI</a:t>
            </a:r>
            <a:r>
              <a:rPr lang="ja-JP" altLang="en-US" sz="1400" dirty="0"/>
              <a:t>や</a:t>
            </a:r>
            <a:r>
              <a:rPr lang="en-US" altLang="ja-JP" sz="1400" dirty="0"/>
              <a:t>CT</a:t>
            </a:r>
            <a:r>
              <a:rPr lang="ja-JP" altLang="en-US" sz="1400" dirty="0"/>
              <a:t>等の大型医療機器と小型機器とで異なる。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大型医療機器はメーカーによる直接販売が主流であり、</a:t>
            </a:r>
            <a:r>
              <a:rPr lang="en-US" altLang="ja-JP" sz="1400" dirty="0"/>
              <a:t>Tier2</a:t>
            </a:r>
            <a:r>
              <a:rPr lang="ja-JP" altLang="en-US" sz="1400" dirty="0"/>
              <a:t>以下の都市では代理店やブローカーによる案件紹介が多くなるものの、販売契約は直接メーカーが行うことが多い。欧米系メーカーでは、コーポレートチェーン病院や大規模な私立病院に対して、条件のよいファイナンスを提示することも多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小型医療機器は代理店経由での販売が主流である。</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インドにおける医療機器の流通構造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49712" y="2083430"/>
            <a:ext cx="288032" cy="2737840"/>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993338" y="3104963"/>
            <a:ext cx="936104" cy="3132347"/>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センター</a:t>
            </a:r>
          </a:p>
        </p:txBody>
      </p:sp>
      <p:sp>
        <p:nvSpPr>
          <p:cNvPr id="24" name="正方形/長方形 23"/>
          <p:cNvSpPr/>
          <p:nvPr/>
        </p:nvSpPr>
        <p:spPr>
          <a:xfrm>
            <a:off x="241653" y="3104963"/>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大型機器</a:t>
            </a:r>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a:t>
            </a:r>
            <a:r>
              <a:rPr lang="en-US" altLang="ja-JP" sz="1100" b="1" dirty="0">
                <a:latin typeface="Arial" panose="020B0604020202020204" pitchFamily="34" charset="0"/>
                <a:cs typeface="Arial" panose="020B0604020202020204" pitchFamily="34" charset="0"/>
              </a:rPr>
              <a:t>MR/CT</a:t>
            </a:r>
            <a:r>
              <a:rPr lang="ja-JP" altLang="en-US" sz="1100" b="1" dirty="0">
                <a:latin typeface="Arial" panose="020B0604020202020204" pitchFamily="34" charset="0"/>
                <a:cs typeface="Arial" panose="020B0604020202020204" pitchFamily="34" charset="0"/>
              </a:rPr>
              <a:t>等）</a:t>
            </a:r>
            <a:endParaRPr lang="en-US" altLang="ja-JP" sz="1100" b="1" dirty="0">
              <a:latin typeface="Arial" panose="020B0604020202020204" pitchFamily="34" charset="0"/>
              <a:cs typeface="Arial" panose="020B0604020202020204" pitchFamily="34" charset="0"/>
            </a:endParaRPr>
          </a:p>
        </p:txBody>
      </p:sp>
      <p:sp>
        <p:nvSpPr>
          <p:cNvPr id="25" name="正方形/長方形 24"/>
          <p:cNvSpPr/>
          <p:nvPr/>
        </p:nvSpPr>
        <p:spPr>
          <a:xfrm>
            <a:off x="241653" y="4797098"/>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小型機器・器具</a:t>
            </a:r>
            <a:endParaRPr lang="en-US" altLang="ja-JP" sz="1100" b="1" dirty="0">
              <a:latin typeface="Arial" panose="020B0604020202020204" pitchFamily="34" charset="0"/>
              <a:cs typeface="Arial" panose="020B0604020202020204" pitchFamily="34" charset="0"/>
            </a:endParaRPr>
          </a:p>
        </p:txBody>
      </p:sp>
      <p:sp>
        <p:nvSpPr>
          <p:cNvPr id="26" name="正方形/長方形 25"/>
          <p:cNvSpPr/>
          <p:nvPr/>
        </p:nvSpPr>
        <p:spPr>
          <a:xfrm>
            <a:off x="1424608" y="3108202"/>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1</a:t>
            </a:r>
          </a:p>
        </p:txBody>
      </p:sp>
      <p:sp>
        <p:nvSpPr>
          <p:cNvPr id="27" name="正方形/長方形 26"/>
          <p:cNvSpPr/>
          <p:nvPr/>
        </p:nvSpPr>
        <p:spPr>
          <a:xfrm>
            <a:off x="1427147" y="3858040"/>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2</a:t>
            </a:r>
            <a:r>
              <a:rPr lang="ja-JP" altLang="en-US" sz="1100" b="1" dirty="0">
                <a:latin typeface="Arial" panose="020B0604020202020204" pitchFamily="34" charset="0"/>
                <a:cs typeface="Arial" panose="020B0604020202020204" pitchFamily="34" charset="0"/>
              </a:rPr>
              <a:t>　以下</a:t>
            </a:r>
            <a:endParaRPr lang="en-US" altLang="ja-JP" sz="1100" b="1" dirty="0">
              <a:latin typeface="Arial" panose="020B0604020202020204" pitchFamily="34" charset="0"/>
              <a:cs typeface="Arial" panose="020B0604020202020204" pitchFamily="34" charset="0"/>
            </a:endParaRPr>
          </a:p>
        </p:txBody>
      </p:sp>
      <p:sp>
        <p:nvSpPr>
          <p:cNvPr id="28" name="正方形/長方形 27"/>
          <p:cNvSpPr/>
          <p:nvPr/>
        </p:nvSpPr>
        <p:spPr>
          <a:xfrm>
            <a:off x="1422069" y="4806311"/>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1</a:t>
            </a:r>
          </a:p>
        </p:txBody>
      </p:sp>
      <p:sp>
        <p:nvSpPr>
          <p:cNvPr id="29" name="正方形/長方形 28"/>
          <p:cNvSpPr/>
          <p:nvPr/>
        </p:nvSpPr>
        <p:spPr>
          <a:xfrm>
            <a:off x="1424608" y="5556149"/>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Tier 2</a:t>
            </a:r>
            <a:r>
              <a:rPr lang="ja-JP" altLang="en-US" sz="1100" b="1" dirty="0">
                <a:latin typeface="Arial" panose="020B0604020202020204" pitchFamily="34" charset="0"/>
                <a:cs typeface="Arial" panose="020B0604020202020204" pitchFamily="34" charset="0"/>
              </a:rPr>
              <a:t>　以下</a:t>
            </a:r>
            <a:endParaRPr lang="en-US" altLang="ja-JP" sz="1100" b="1" dirty="0">
              <a:latin typeface="Arial" panose="020B0604020202020204" pitchFamily="34" charset="0"/>
              <a:cs typeface="Arial" panose="020B0604020202020204" pitchFamily="34" charset="0"/>
            </a:endParaRPr>
          </a:p>
        </p:txBody>
      </p:sp>
      <p:sp>
        <p:nvSpPr>
          <p:cNvPr id="21" name="Rectangle 13"/>
          <p:cNvSpPr>
            <a:spLocks noChangeArrowheads="1"/>
          </p:cNvSpPr>
          <p:nvPr/>
        </p:nvSpPr>
        <p:spPr bwMode="blackWhite">
          <a:xfrm>
            <a:off x="3584848" y="3068105"/>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直販が主流</a:t>
            </a:r>
          </a:p>
        </p:txBody>
      </p:sp>
      <p:sp>
        <p:nvSpPr>
          <p:cNvPr id="30" name="下矢印 29"/>
          <p:cNvSpPr/>
          <p:nvPr/>
        </p:nvSpPr>
        <p:spPr>
          <a:xfrm rot="16200000" flipH="1">
            <a:off x="3332820" y="3946594"/>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784664" y="3854800"/>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代理店</a:t>
            </a:r>
            <a:r>
              <a:rPr lang="en-US" altLang="ja-JP" sz="1100" b="1" dirty="0">
                <a:latin typeface="Arial" panose="020B0604020202020204" pitchFamily="34" charset="0"/>
                <a:cs typeface="Arial" panose="020B0604020202020204" pitchFamily="34" charset="0"/>
              </a:rPr>
              <a:t>/</a:t>
            </a:r>
          </a:p>
          <a:p>
            <a:pPr marL="0" lvl="1"/>
            <a:r>
              <a:rPr lang="ja-JP" altLang="en-US" sz="1100" b="1" dirty="0">
                <a:latin typeface="Arial" panose="020B0604020202020204" pitchFamily="34" charset="0"/>
                <a:cs typeface="Arial" panose="020B0604020202020204" pitchFamily="34" charset="0"/>
              </a:rPr>
              <a:t>ブローカー</a:t>
            </a:r>
            <a:endParaRPr lang="en-US" altLang="ja-JP" sz="1100" b="1" dirty="0">
              <a:latin typeface="Arial" panose="020B0604020202020204" pitchFamily="34" charset="0"/>
              <a:cs typeface="Arial" panose="020B0604020202020204" pitchFamily="34" charset="0"/>
            </a:endParaRPr>
          </a:p>
        </p:txBody>
      </p:sp>
      <p:sp>
        <p:nvSpPr>
          <p:cNvPr id="32" name="下矢印 31"/>
          <p:cNvSpPr/>
          <p:nvPr/>
        </p:nvSpPr>
        <p:spPr>
          <a:xfrm rot="16200000" flipH="1">
            <a:off x="5241803" y="3621790"/>
            <a:ext cx="288032" cy="1153663"/>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7017657" y="3104963"/>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大型機器は直販が主流（日系は販社を保有していない企業が多いため、代理店を活用）</a:t>
            </a:r>
            <a:endParaRPr lang="en-US" altLang="ja-JP" sz="105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代理店が案件紹介をする場合も、直接の契約等はメーカーが担当する。</a:t>
            </a:r>
            <a:endParaRPr lang="en-US" altLang="ja-JP" sz="105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コーポレートチェーン病院、大規模な私立病院に対しては、メーカーが</a:t>
            </a:r>
            <a:r>
              <a:rPr lang="en-US" altLang="ja-JP" sz="1050" dirty="0">
                <a:solidFill>
                  <a:schemeClr val="tx1"/>
                </a:solidFill>
                <a:latin typeface="+mn-ea"/>
                <a:cs typeface="Arial" panose="020B0604020202020204" pitchFamily="34" charset="0"/>
              </a:rPr>
              <a:t>Long term payment</a:t>
            </a:r>
            <a:r>
              <a:rPr lang="ja-JP" altLang="en-US" sz="1050" dirty="0">
                <a:solidFill>
                  <a:schemeClr val="tx1"/>
                </a:solidFill>
                <a:latin typeface="+mn-ea"/>
                <a:cs typeface="Arial" panose="020B0604020202020204" pitchFamily="34" charset="0"/>
              </a:rPr>
              <a:t>や有利な条件を提示することも多い。</a:t>
            </a:r>
          </a:p>
        </p:txBody>
      </p:sp>
      <p:sp>
        <p:nvSpPr>
          <p:cNvPr id="34" name="角丸四角形 33"/>
          <p:cNvSpPr/>
          <p:nvPr/>
        </p:nvSpPr>
        <p:spPr>
          <a:xfrm>
            <a:off x="7018996" y="4806310"/>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小型の機器については、代理店経由の販売が主流である。</a:t>
            </a:r>
            <a:endParaRPr lang="en-US" altLang="ja-JP" sz="1050" dirty="0">
              <a:solidFill>
                <a:schemeClr val="tx1"/>
              </a:solidFill>
              <a:latin typeface="+mn-ea"/>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mn-ea"/>
                <a:cs typeface="Arial" panose="020B0604020202020204" pitchFamily="34" charset="0"/>
              </a:rPr>
              <a:t>規模の小さい都市・エリアになると代理店やブローカー（</a:t>
            </a:r>
            <a:r>
              <a:rPr lang="en-US" altLang="ja-JP" sz="1050" dirty="0">
                <a:solidFill>
                  <a:schemeClr val="tx1"/>
                </a:solidFill>
                <a:latin typeface="+mn-ea"/>
                <a:cs typeface="Arial" panose="020B0604020202020204" pitchFamily="34" charset="0"/>
              </a:rPr>
              <a:t>DSA: Direct Sales Agent</a:t>
            </a:r>
            <a:r>
              <a:rPr lang="ja-JP" altLang="en-US" sz="1050" dirty="0">
                <a:solidFill>
                  <a:schemeClr val="tx1"/>
                </a:solidFill>
                <a:latin typeface="+mn-ea"/>
                <a:cs typeface="Arial" panose="020B0604020202020204" pitchFamily="34" charset="0"/>
              </a:rPr>
              <a:t>と呼ばれる</a:t>
            </a:r>
            <a:r>
              <a:rPr lang="en-US" altLang="ja-JP" sz="1050" dirty="0">
                <a:solidFill>
                  <a:schemeClr val="tx1"/>
                </a:solidFill>
                <a:latin typeface="+mn-ea"/>
                <a:cs typeface="Arial" panose="020B0604020202020204" pitchFamily="34" charset="0"/>
              </a:rPr>
              <a:t>)</a:t>
            </a:r>
            <a:r>
              <a:rPr lang="ja-JP" altLang="en-US" sz="1050" dirty="0">
                <a:solidFill>
                  <a:schemeClr val="tx1"/>
                </a:solidFill>
                <a:latin typeface="+mn-ea"/>
                <a:cs typeface="Arial" panose="020B0604020202020204" pitchFamily="34" charset="0"/>
              </a:rPr>
              <a:t>が何社も入るケースもある。</a:t>
            </a:r>
          </a:p>
        </p:txBody>
      </p:sp>
      <p:sp>
        <p:nvSpPr>
          <p:cNvPr id="36" name="下矢印 35"/>
          <p:cNvSpPr/>
          <p:nvPr/>
        </p:nvSpPr>
        <p:spPr>
          <a:xfrm rot="16200000" flipH="1">
            <a:off x="4449715" y="3773169"/>
            <a:ext cx="288032" cy="27378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rot="16200000" flipH="1">
            <a:off x="2082106" y="3468510"/>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0" name="正方形/長方形 39"/>
          <p:cNvSpPr/>
          <p:nvPr/>
        </p:nvSpPr>
        <p:spPr>
          <a:xfrm rot="16200000" flipH="1">
            <a:off x="2088045" y="5167101"/>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1" name="正方形/長方形 40"/>
          <p:cNvSpPr/>
          <p:nvPr/>
        </p:nvSpPr>
        <p:spPr>
          <a:xfrm>
            <a:off x="3784664" y="5469038"/>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代理店</a:t>
            </a:r>
            <a:r>
              <a:rPr lang="en-US" altLang="ja-JP" sz="1100" b="1" dirty="0">
                <a:latin typeface="Arial" panose="020B0604020202020204" pitchFamily="34" charset="0"/>
                <a:cs typeface="Arial" panose="020B0604020202020204" pitchFamily="34" charset="0"/>
              </a:rPr>
              <a:t>/</a:t>
            </a:r>
          </a:p>
          <a:p>
            <a:pPr marL="0" lvl="1"/>
            <a:r>
              <a:rPr lang="ja-JP" altLang="en-US" sz="1100" b="1" dirty="0">
                <a:latin typeface="Arial" panose="020B0604020202020204" pitchFamily="34" charset="0"/>
                <a:cs typeface="Arial" panose="020B0604020202020204" pitchFamily="34" charset="0"/>
              </a:rPr>
              <a:t>ブローカー</a:t>
            </a:r>
            <a:endParaRPr lang="en-US" altLang="ja-JP" sz="1100" b="1" dirty="0">
              <a:latin typeface="Arial" panose="020B0604020202020204" pitchFamily="34" charset="0"/>
              <a:cs typeface="Arial" panose="020B0604020202020204" pitchFamily="34" charset="0"/>
            </a:endParaRPr>
          </a:p>
        </p:txBody>
      </p:sp>
      <p:sp>
        <p:nvSpPr>
          <p:cNvPr id="42" name="下矢印 41"/>
          <p:cNvSpPr/>
          <p:nvPr/>
        </p:nvSpPr>
        <p:spPr>
          <a:xfrm rot="16200000" flipH="1">
            <a:off x="5241804" y="4940402"/>
            <a:ext cx="288032" cy="1153661"/>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Rectangle 13"/>
          <p:cNvSpPr>
            <a:spLocks noChangeArrowheads="1"/>
          </p:cNvSpPr>
          <p:nvPr/>
        </p:nvSpPr>
        <p:spPr bwMode="blackWhite">
          <a:xfrm>
            <a:off x="4376936" y="5093894"/>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代理店経由</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が主流</a:t>
            </a:r>
          </a:p>
        </p:txBody>
      </p:sp>
      <p:sp>
        <p:nvSpPr>
          <p:cNvPr id="44" name="正方形/長方形 43"/>
          <p:cNvSpPr/>
          <p:nvPr/>
        </p:nvSpPr>
        <p:spPr>
          <a:xfrm>
            <a:off x="4963202" y="5751127"/>
            <a:ext cx="772187" cy="399073"/>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代理店</a:t>
            </a:r>
            <a:r>
              <a:rPr lang="en-US" altLang="ja-JP" sz="1100" b="1" dirty="0">
                <a:latin typeface="Arial" panose="020B0604020202020204" pitchFamily="34" charset="0"/>
                <a:cs typeface="Arial" panose="020B0604020202020204" pitchFamily="34" charset="0"/>
              </a:rPr>
              <a:t>/</a:t>
            </a:r>
          </a:p>
          <a:p>
            <a:pPr marL="0" lvl="1"/>
            <a:r>
              <a:rPr lang="ja-JP" altLang="en-US" sz="1100" b="1" dirty="0">
                <a:latin typeface="Arial" panose="020B0604020202020204" pitchFamily="34" charset="0"/>
                <a:cs typeface="Arial" panose="020B0604020202020204" pitchFamily="34" charset="0"/>
              </a:rPr>
              <a:t>ブローカー</a:t>
            </a:r>
            <a:endParaRPr lang="en-US" altLang="ja-JP" sz="1100" b="1" dirty="0">
              <a:latin typeface="Arial" panose="020B0604020202020204" pitchFamily="34" charset="0"/>
              <a:cs typeface="Arial" panose="020B0604020202020204" pitchFamily="34" charset="0"/>
            </a:endParaRPr>
          </a:p>
        </p:txBody>
      </p:sp>
      <p:sp>
        <p:nvSpPr>
          <p:cNvPr id="45" name="下矢印 44"/>
          <p:cNvSpPr/>
          <p:nvPr/>
        </p:nvSpPr>
        <p:spPr>
          <a:xfrm rot="16200000" flipH="1">
            <a:off x="4720877" y="5841759"/>
            <a:ext cx="288032" cy="196624"/>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下矢印 45"/>
          <p:cNvSpPr/>
          <p:nvPr/>
        </p:nvSpPr>
        <p:spPr>
          <a:xfrm rot="16200000" flipH="1">
            <a:off x="5720320" y="5850486"/>
            <a:ext cx="288032" cy="196624"/>
          </a:xfrm>
          <a:prstGeom prst="downArrow">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下矢印 46"/>
          <p:cNvSpPr/>
          <p:nvPr/>
        </p:nvSpPr>
        <p:spPr>
          <a:xfrm rot="16200000" flipH="1">
            <a:off x="3326156" y="5656783"/>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4269695" y="6288190"/>
            <a:ext cx="2232248" cy="204903"/>
          </a:xfrm>
          <a:prstGeom prst="roundRect">
            <a:avLst>
              <a:gd name="adj" fmla="val 9097"/>
            </a:avLst>
          </a:prstGeom>
          <a:solidFill>
            <a:srgbClr val="AFE6F7">
              <a:alpha val="50000"/>
            </a:srgbClr>
          </a:solidFill>
        </p:spPr>
        <p:txBody>
          <a:bodyPr wrap="square" lIns="180000" anchor="ctr">
            <a:noAutofit/>
          </a:bodyPr>
          <a:lstStyle/>
          <a:p>
            <a:r>
              <a:rPr lang="ja-JP" altLang="en-US" sz="1000" dirty="0"/>
              <a:t>代理店が何社も入るケースもある</a:t>
            </a:r>
          </a:p>
        </p:txBody>
      </p:sp>
      <p:cxnSp>
        <p:nvCxnSpPr>
          <p:cNvPr id="51" name="直線コネクタ 50"/>
          <p:cNvCxnSpPr>
            <a:stCxn id="48" idx="0"/>
            <a:endCxn id="44" idx="2"/>
          </p:cNvCxnSpPr>
          <p:nvPr/>
        </p:nvCxnSpPr>
        <p:spPr>
          <a:xfrm flipH="1" flipV="1">
            <a:off x="5349296" y="6150200"/>
            <a:ext cx="36523" cy="137990"/>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4766581" y="4387565"/>
            <a:ext cx="619239" cy="334452"/>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4375357" y="4643113"/>
            <a:ext cx="1619561" cy="137537"/>
          </a:xfrm>
          <a:prstGeom prst="roundRect">
            <a:avLst>
              <a:gd name="adj" fmla="val 9097"/>
            </a:avLst>
          </a:prstGeom>
          <a:solidFill>
            <a:srgbClr val="AFE6F7">
              <a:alpha val="50000"/>
            </a:srgbClr>
          </a:solidFill>
        </p:spPr>
        <p:txBody>
          <a:bodyPr wrap="square" lIns="180000" anchor="ctr">
            <a:noAutofit/>
          </a:bodyPr>
          <a:lstStyle/>
          <a:p>
            <a:r>
              <a:rPr lang="ja-JP" altLang="en-US" sz="1000" dirty="0"/>
              <a:t>単なる案件紹介が多い</a:t>
            </a:r>
          </a:p>
        </p:txBody>
      </p:sp>
    </p:spTree>
    <p:extLst>
      <p:ext uri="{BB962C8B-B14F-4D97-AF65-F5344CB8AC3E}">
        <p14:creationId xmlns:p14="http://schemas.microsoft.com/office/powerpoint/2010/main" val="2844058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Chart 66">
            <a:extLst>
              <a:ext uri="{FF2B5EF4-FFF2-40B4-BE49-F238E27FC236}">
                <a16:creationId xmlns:a16="http://schemas.microsoft.com/office/drawing/2014/main" id="{9D967AE5-02A6-D0E1-7E1C-FC78EFE9B0A9}"/>
              </a:ext>
            </a:extLst>
          </p:cNvPr>
          <p:cNvGraphicFramePr/>
          <p:nvPr>
            <p:custDataLst>
              <p:tags r:id="rId1"/>
            </p:custDataLst>
            <p:extLst>
              <p:ext uri="{D42A27DB-BD31-4B8C-83A1-F6EECF244321}">
                <p14:modId xmlns:p14="http://schemas.microsoft.com/office/powerpoint/2010/main" val="3224801257"/>
              </p:ext>
            </p:extLst>
          </p:nvPr>
        </p:nvGraphicFramePr>
        <p:xfrm>
          <a:off x="6825208" y="3325813"/>
          <a:ext cx="2498725" cy="2498725"/>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1" imgW="360" imgH="360" progId="TCLayout.ActiveDocument.1">
                  <p:embed/>
                </p:oleObj>
              </mc:Choice>
              <mc:Fallback>
                <p:oleObj name="think-cell Slide" r:id="rId41" imgW="360" imgH="360" progId="TCLayout.ActiveDocument.1">
                  <p:embed/>
                  <p:pic>
                    <p:nvPicPr>
                      <p:cNvPr id="4" name="Object 3"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4888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00287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4"/>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5"/>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6"/>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7"/>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インドの人口は年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％の割合で増加しており、高齢者人口は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億人を超える。 急速な経済成長、中間層の所得向上、医療保険業者の市場浸透が、医薬品への支出を増加させると予想される。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8"/>
            </p:custDataLst>
          </p:nvPr>
        </p:nvSpPr>
        <p:spPr bwMode="auto">
          <a:xfrm>
            <a:off x="7010400" y="54498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C49C99D-79EE-4A2B-BC73-EC5EA573A380}" type="datetime'''''''''''''中''''''''''''''''''''''''''国'''''''''''''">
              <a:rPr lang="ja-JP" altLang="en-US" sz="1000" smtClean="0"/>
              <a:pPr/>
              <a:t>中国</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9"/>
            </p:custDataLst>
          </p:nvPr>
        </p:nvSpPr>
        <p:spPr bwMode="auto">
          <a:xfrm>
            <a:off x="8682038" y="330358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A88B21-6910-4497-B14E-08D99A33FFE6}" type="datetime'''''''''ア''''''''''''''''''''''メ''リ''''''''カ'''''''''">
              <a:rPr lang="ja-JP" altLang="en-US" sz="1000" smtClean="0"/>
              <a:pPr/>
              <a:t>アメリカ</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10"/>
            </p:custDataLst>
          </p:nvPr>
        </p:nvSpPr>
        <p:spPr bwMode="auto">
          <a:xfrm>
            <a:off x="9107312" y="5297488"/>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3C6A633-6EFB-4B89-9FA6-8DA166B86B03}" type="datetime'''''ベ''''ル''''ギ''''''''''''''''''''''''''''''''ー'''''''''">
              <a:rPr lang="ja-JP" altLang="en-US" sz="1000" smtClean="0"/>
              <a:pPr/>
              <a:t>ベルギー</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11"/>
            </p:custDataLst>
          </p:nvPr>
        </p:nvSpPr>
        <p:spPr bwMode="auto">
          <a:xfrm>
            <a:off x="9372151" y="4184650"/>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BD4E34-1990-4735-8D2C-7F93FBED5D68}" type="datetime'''''''ス''''''''''''''''''''イ''''''''''''ス'">
              <a:rPr lang="ja-JP" altLang="en-US" sz="1000" smtClean="0"/>
              <a:pPr/>
              <a:t>スイス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12"/>
            </p:custDataLst>
          </p:nvPr>
        </p:nvSpPr>
        <p:spPr bwMode="auto">
          <a:xfrm>
            <a:off x="8219082" y="5797551"/>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7BAC143-B9B1-4CC2-B406-F9D054552263}" type="datetime'''''''オ''''''''''ラ''''''ン''''''''''''''''''''''ダ'''''''''''''">
              <a:rPr lang="ja-JP" altLang="en-US" sz="1000" smtClean="0"/>
              <a:pPr/>
              <a:t>オランダ</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13"/>
            </p:custDataLst>
          </p:nvPr>
        </p:nvSpPr>
        <p:spPr bwMode="auto">
          <a:xfrm>
            <a:off x="7456016" y="5733256"/>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E4ADDD-DF6E-43E5-A3A4-F0A5075CBA72}" type="datetime'''''''''ド''''''''''イ''''''''''''''''''''''''ツ'''''''">
              <a:rPr lang="ja-JP" altLang="en-US" sz="1000" smtClean="0"/>
              <a:pPr/>
              <a:t>ドイツ</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D0AD80D3-90F5-4B65-8F53-3CF2A0AA6096}"/>
              </a:ext>
            </a:extLst>
          </p:cNvPr>
          <p:cNvSpPr>
            <a:spLocks noGrp="1"/>
          </p:cNvSpPr>
          <p:nvPr>
            <p:custDataLst>
              <p:tags r:id="rId14"/>
            </p:custDataLst>
          </p:nvPr>
        </p:nvSpPr>
        <p:spPr bwMode="auto">
          <a:xfrm>
            <a:off x="6765925" y="39608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931A4CA-66B8-4033-BB1D-5EA2F93F7A82}" type="datetime'''''''''''''''そ''''''''''''''の''''''''''''''''他'''''">
              <a:rPr kumimoji="0" lang="ja-JP" altLang="en-US" sz="1000" smtClean="0"/>
              <a:pPr/>
              <a:t>その他</a:t>
            </a:fld>
            <a:endParaRPr kumimoji="0" lang="ja-JP" altLang="en-US" sz="1000" dirty="0">
              <a:sym typeface="+mn-lt"/>
            </a:endParaRPr>
          </a:p>
        </p:txBody>
      </p:sp>
      <p:sp>
        <p:nvSpPr>
          <p:cNvPr id="48" name="テキスト ボックス 21">
            <a:extLst>
              <a:ext uri="{FF2B5EF4-FFF2-40B4-BE49-F238E27FC236}">
                <a16:creationId xmlns:a16="http://schemas.microsoft.com/office/drawing/2014/main" id="{F173FFB5-8165-47D0-B53E-0A276830F787}"/>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graphicFrame>
        <p:nvGraphicFramePr>
          <p:cNvPr id="2" name="Chart 54">
            <a:extLst>
              <a:ext uri="{FF2B5EF4-FFF2-40B4-BE49-F238E27FC236}">
                <a16:creationId xmlns:a16="http://schemas.microsoft.com/office/drawing/2014/main" id="{6E82D7B1-03E9-4C27-054C-82B8D54F52EF}"/>
              </a:ext>
            </a:extLst>
          </p:cNvPr>
          <p:cNvGraphicFramePr/>
          <p:nvPr>
            <p:custDataLst>
              <p:tags r:id="rId15"/>
            </p:custDataLst>
            <p:extLst>
              <p:ext uri="{D42A27DB-BD31-4B8C-83A1-F6EECF244321}">
                <p14:modId xmlns:p14="http://schemas.microsoft.com/office/powerpoint/2010/main" val="607345240"/>
              </p:ext>
            </p:extLst>
          </p:nvPr>
        </p:nvGraphicFramePr>
        <p:xfrm>
          <a:off x="438150" y="2482850"/>
          <a:ext cx="5707063" cy="3557588"/>
        </p:xfrm>
        <a:graphic>
          <a:graphicData uri="http://schemas.openxmlformats.org/drawingml/2006/chart">
            <c:chart xmlns:c="http://schemas.openxmlformats.org/drawingml/2006/chart" xmlns:r="http://schemas.openxmlformats.org/officeDocument/2006/relationships" r:id="rId43"/>
          </a:graphicData>
        </a:graphic>
      </p:graphicFrame>
      <p:sp>
        <p:nvSpPr>
          <p:cNvPr id="7" name="テキスト プレースホルダ 9">
            <a:extLst>
              <a:ext uri="{FF2B5EF4-FFF2-40B4-BE49-F238E27FC236}">
                <a16:creationId xmlns:a16="http://schemas.microsoft.com/office/drawing/2014/main" id="{1E1FE1D3-3780-AFFE-2CD1-1A58A2121235}"/>
              </a:ext>
            </a:extLst>
          </p:cNvPr>
          <p:cNvSpPr>
            <a:spLocks noGrp="1"/>
          </p:cNvSpPr>
          <p:nvPr>
            <p:custDataLst>
              <p:tags r:id="rId16"/>
            </p:custDataLst>
          </p:nvPr>
        </p:nvSpPr>
        <p:spPr bwMode="gray">
          <a:xfrm>
            <a:off x="182563" y="4184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FBD44E3-FF18-4B1E-84D6-8CE827F65BE2}" type="datetime'''''1''''''''''0''''''''''''''''''''0'''''''''''''''''''">
              <a:rPr lang="en-US" altLang="en-US" sz="1000" smtClean="0"/>
              <a:pPr/>
              <a:t>100</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C45E6EB4-9C58-9C76-02AA-4DD5F1953523}"/>
              </a:ext>
            </a:extLst>
          </p:cNvPr>
          <p:cNvSpPr>
            <a:spLocks noGrp="1"/>
          </p:cNvSpPr>
          <p:nvPr>
            <p:custDataLst>
              <p:tags r:id="rId17"/>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872E92E-75C9-4183-B196-BC56F95041AF}" type="datetime'''''''''''0'''''''''''''''''''''''">
              <a:rPr lang="en-US" altLang="en-US" sz="1000" smtClean="0"/>
              <a:pPr/>
              <a:t>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364B60CA-1EFC-DAE9-F1E0-7307B536D76A}"/>
              </a:ext>
            </a:extLst>
          </p:cNvPr>
          <p:cNvSpPr>
            <a:spLocks noGrp="1"/>
          </p:cNvSpPr>
          <p:nvPr>
            <p:custDataLst>
              <p:tags r:id="rId18"/>
            </p:custDataLst>
          </p:nvPr>
        </p:nvSpPr>
        <p:spPr bwMode="gray">
          <a:xfrm>
            <a:off x="252413" y="5033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9B5CA80-7E29-48B9-813E-ED33DBE724C5}" type="datetime'''''5''''''''''''''''''0'''''''''''''">
              <a:rPr lang="en-US" altLang="en-US" sz="1000" smtClean="0"/>
              <a:pPr/>
              <a:t>50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B52A14B8-2233-B72F-4651-A1C4C5813EF6}"/>
              </a:ext>
            </a:extLst>
          </p:cNvPr>
          <p:cNvSpPr>
            <a:spLocks noGrp="1"/>
          </p:cNvSpPr>
          <p:nvPr>
            <p:custDataLst>
              <p:tags r:id="rId19"/>
            </p:custDataLst>
          </p:nvPr>
        </p:nvSpPr>
        <p:spPr bwMode="gray">
          <a:xfrm>
            <a:off x="182563" y="333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5FDEAFE-0F53-40C4-95C5-4248DE13DB45}" type="datetime'1''5''''''''0'''''''''''''''''''''''''''''''''''">
              <a:rPr lang="en-US" altLang="en-US" sz="1000" smtClean="0"/>
              <a:pPr/>
              <a:t>150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B2509208-65AF-03D0-ACDF-090B0E6CFB76}"/>
              </a:ext>
            </a:extLst>
          </p:cNvPr>
          <p:cNvSpPr>
            <a:spLocks noGrp="1"/>
          </p:cNvSpPr>
          <p:nvPr>
            <p:custDataLst>
              <p:tags r:id="rId20"/>
            </p:custDataLst>
          </p:nvPr>
        </p:nvSpPr>
        <p:spPr bwMode="gray">
          <a:xfrm>
            <a:off x="182563"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C84A863-5486-44A5-B908-6BE307F39ADB}" type="datetime'''''2''''''''''''''''0''0'''''''''''''''''''''''''''''">
              <a:rPr lang="en-US" altLang="en-US" sz="1000" smtClean="0"/>
              <a:pPr/>
              <a:t>200</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725726A5-2242-47C5-B11D-357EF4F502B6}"/>
              </a:ext>
            </a:extLst>
          </p:cNvPr>
          <p:cNvSpPr>
            <a:spLocks noGrp="1"/>
          </p:cNvSpPr>
          <p:nvPr>
            <p:custDataLst>
              <p:tags r:id="rId21"/>
            </p:custDataLst>
          </p:nvPr>
        </p:nvSpPr>
        <p:spPr bwMode="auto">
          <a:xfrm>
            <a:off x="4621267" y="603088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E3255DA-EE92-44CF-90E4-513F3BC13F1F}" type="datetime'''''2''''''''''''''''''''1'''''''''''''''''''''''">
              <a:rPr lang="en-US" altLang="en-US" sz="1000" smtClean="0"/>
              <a:pPr/>
              <a:t>21</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D0E4D83E-1044-6136-5710-DBA73A5B392F}"/>
              </a:ext>
            </a:extLst>
          </p:cNvPr>
          <p:cNvSpPr>
            <a:spLocks noGrp="1"/>
          </p:cNvSpPr>
          <p:nvPr>
            <p:custDataLst>
              <p:tags r:id="rId22"/>
            </p:custDataLst>
          </p:nvPr>
        </p:nvSpPr>
        <p:spPr bwMode="auto">
          <a:xfrm>
            <a:off x="1796967" y="6026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FF507C4-34DB-4F87-9424-C77085EF45D5}" type="datetime'''''''''''''''''''18'''''''''''''''''''''''''''''''">
              <a:rPr lang="en-US" altLang="en-US" sz="1000" smtClean="0"/>
              <a:pPr/>
              <a:t>18</a:t>
            </a:fld>
            <a:endParaRPr kumimoji="0" lang="ja-JP" altLang="en-US" sz="800" dirty="0">
              <a:sym typeface="+mn-lt"/>
            </a:endParaRPr>
          </a:p>
        </p:txBody>
      </p:sp>
      <p:sp>
        <p:nvSpPr>
          <p:cNvPr id="26" name="テキスト プレースホルダ 9">
            <a:extLst>
              <a:ext uri="{FF2B5EF4-FFF2-40B4-BE49-F238E27FC236}">
                <a16:creationId xmlns:a16="http://schemas.microsoft.com/office/drawing/2014/main" id="{BD7468A7-7698-C0F5-10EF-500740B16573}"/>
              </a:ext>
            </a:extLst>
          </p:cNvPr>
          <p:cNvSpPr>
            <a:spLocks noGrp="1"/>
          </p:cNvSpPr>
          <p:nvPr>
            <p:custDataLst>
              <p:tags r:id="rId23"/>
            </p:custDataLst>
          </p:nvPr>
        </p:nvSpPr>
        <p:spPr bwMode="auto">
          <a:xfrm>
            <a:off x="2724956" y="60366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178E7F8-CE4C-478A-8790-C808E857E369}" type="datetime'''''''''''''''''''''1''''''''9'''">
              <a:rPr lang="en-US" altLang="en-US" sz="1000" smtClean="0"/>
              <a:pPr/>
              <a:t>19</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67FBB079-139F-3E3B-1A95-72CA73EC92EA}"/>
              </a:ext>
            </a:extLst>
          </p:cNvPr>
          <p:cNvSpPr>
            <a:spLocks noGrp="1"/>
          </p:cNvSpPr>
          <p:nvPr>
            <p:custDataLst>
              <p:tags r:id="rId24"/>
            </p:custDataLst>
          </p:nvPr>
        </p:nvSpPr>
        <p:spPr bwMode="auto">
          <a:xfrm>
            <a:off x="9271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D5F2BEA-7BE8-4847-9635-48576F24AA65}" type="datetime'2''''''''''''''''''''''''''''''0''17'''''''''''''''''''''''''">
              <a:rPr lang="en-US" altLang="en-US" sz="1000" smtClean="0"/>
              <a:pPr/>
              <a:t>2017</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92C468D7-159C-B0CD-2917-F177A3100C76}"/>
              </a:ext>
            </a:extLst>
          </p:cNvPr>
          <p:cNvSpPr>
            <a:spLocks noGrp="1"/>
          </p:cNvSpPr>
          <p:nvPr>
            <p:custDataLst>
              <p:tags r:id="rId25"/>
            </p:custDataLst>
          </p:nvPr>
        </p:nvSpPr>
        <p:spPr bwMode="gray">
          <a:xfrm>
            <a:off x="4719047" y="523367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1DCD844-FBF3-4E52-B9BA-FCAC564B41BE}" type="datetime'''3''3''.0'''''''''''''''''''''''''''''''''''''''">
              <a:rPr lang="en-US" altLang="en-US" sz="1000" smtClean="0"/>
              <a:pPr/>
              <a:t>33.0</a:t>
            </a:fld>
            <a:endParaRPr lang="ja-JP" altLang="en-US" sz="800" dirty="0">
              <a:sym typeface="+mn-lt"/>
            </a:endParaRPr>
          </a:p>
        </p:txBody>
      </p:sp>
      <p:sp>
        <p:nvSpPr>
          <p:cNvPr id="29" name="テキスト プレースホルダ 9">
            <a:extLst>
              <a:ext uri="{FF2B5EF4-FFF2-40B4-BE49-F238E27FC236}">
                <a16:creationId xmlns:a16="http://schemas.microsoft.com/office/drawing/2014/main" id="{F2CFD86E-1F99-5688-1892-6F2D996B7B9A}"/>
              </a:ext>
            </a:extLst>
          </p:cNvPr>
          <p:cNvSpPr>
            <a:spLocks noGrp="1"/>
          </p:cNvSpPr>
          <p:nvPr>
            <p:custDataLst>
              <p:tags r:id="rId26"/>
            </p:custDataLst>
          </p:nvPr>
        </p:nvSpPr>
        <p:spPr bwMode="auto">
          <a:xfrm>
            <a:off x="3687763" y="60366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327E714-71E9-4C28-8000-60FD24F83739}" type="datetime'''''''''''''''''''''''''''''''''''''2''''''0'''''">
              <a:rPr lang="en-US" altLang="en-US" sz="1000" smtClean="0"/>
              <a:pPr/>
              <a:t>20</a:t>
            </a:fld>
            <a:endParaRPr kumimoji="0" lang="ja-JP" altLang="en-US" sz="800" dirty="0">
              <a:sym typeface="+mn-lt"/>
            </a:endParaRPr>
          </a:p>
        </p:txBody>
      </p:sp>
      <p:sp>
        <p:nvSpPr>
          <p:cNvPr id="30" name="テキスト プレースホルダ 9">
            <a:extLst>
              <a:ext uri="{FF2B5EF4-FFF2-40B4-BE49-F238E27FC236}">
                <a16:creationId xmlns:a16="http://schemas.microsoft.com/office/drawing/2014/main" id="{0069999B-2A6C-BEA3-6951-6403967DE840}"/>
              </a:ext>
            </a:extLst>
          </p:cNvPr>
          <p:cNvSpPr>
            <a:spLocks noGrp="1"/>
          </p:cNvSpPr>
          <p:nvPr>
            <p:custDataLst>
              <p:tags r:id="rId27"/>
            </p:custDataLst>
          </p:nvPr>
        </p:nvSpPr>
        <p:spPr bwMode="gray">
          <a:xfrm>
            <a:off x="632520" y="35941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5698B63-C749-457C-8E05-B9F88C506D79}" type="datetime'''''''''''''1''''''''''''2''''''''''''''''8''''''''''.8'''''">
              <a:rPr lang="en-US" altLang="en-US" sz="1000" smtClean="0"/>
              <a:pPr/>
              <a:t>128.8</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19D51B9D-7F2E-9F00-42B7-CFC97A828190}"/>
              </a:ext>
            </a:extLst>
          </p:cNvPr>
          <p:cNvSpPr>
            <a:spLocks noGrp="1"/>
          </p:cNvSpPr>
          <p:nvPr>
            <p:custDataLst>
              <p:tags r:id="rId28"/>
            </p:custDataLst>
          </p:nvPr>
        </p:nvSpPr>
        <p:spPr bwMode="gray">
          <a:xfrm>
            <a:off x="1008857" y="54800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F6E2383-F679-481B-921C-22A51CD59D37}" type="datetime'''1''''''8''''''''''''''''.1'''">
              <a:rPr lang="en-US" altLang="en-US" sz="1000" smtClean="0"/>
              <a:pPr/>
              <a:t>18.1</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AE6E1D9F-7159-32AE-6861-8D8EF21557D8}"/>
              </a:ext>
            </a:extLst>
          </p:cNvPr>
          <p:cNvSpPr>
            <a:spLocks noGrp="1"/>
          </p:cNvSpPr>
          <p:nvPr>
            <p:custDataLst>
              <p:tags r:id="rId29"/>
            </p:custDataLst>
          </p:nvPr>
        </p:nvSpPr>
        <p:spPr bwMode="gray">
          <a:xfrm>
            <a:off x="1523917" y="33528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0F9784-097C-498A-8043-6E43C30321BE}" type="datetime'''''''''''''''''''''''''''''''''''''1''43''''''''.''''''''0'''">
              <a:rPr lang="en-US" altLang="en-US" sz="1000" smtClean="0"/>
              <a:pPr/>
              <a:t>143.0</a:t>
            </a:fld>
            <a:endParaRPr lang="ja-JP" altLang="en-US" sz="800" dirty="0">
              <a:sym typeface="+mn-lt"/>
            </a:endParaRPr>
          </a:p>
        </p:txBody>
      </p:sp>
      <p:sp>
        <p:nvSpPr>
          <p:cNvPr id="33" name="テキスト プレースホルダ 9">
            <a:extLst>
              <a:ext uri="{FF2B5EF4-FFF2-40B4-BE49-F238E27FC236}">
                <a16:creationId xmlns:a16="http://schemas.microsoft.com/office/drawing/2014/main" id="{09BED30A-2C89-7B15-629B-6D2B0B806EDB}"/>
              </a:ext>
            </a:extLst>
          </p:cNvPr>
          <p:cNvSpPr>
            <a:spLocks noGrp="1"/>
          </p:cNvSpPr>
          <p:nvPr>
            <p:custDataLst>
              <p:tags r:id="rId30"/>
            </p:custDataLst>
          </p:nvPr>
        </p:nvSpPr>
        <p:spPr bwMode="gray">
          <a:xfrm>
            <a:off x="1978025" y="5440796"/>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9573419-E69C-4A80-B474-64C15731562B}" type="datetime'''''''''''''''2''''''''0''''''''''''.''''''6'''">
              <a:rPr lang="en-US" altLang="en-US" sz="1000" smtClean="0"/>
              <a:pPr/>
              <a:t>20.6</a:t>
            </a:fld>
            <a:endParaRPr lang="ja-JP" altLang="en-US" sz="800" dirty="0">
              <a:sym typeface="+mn-lt"/>
            </a:endParaRPr>
          </a:p>
        </p:txBody>
      </p:sp>
      <p:sp>
        <p:nvSpPr>
          <p:cNvPr id="34" name="テキスト プレースホルダ 9">
            <a:extLst>
              <a:ext uri="{FF2B5EF4-FFF2-40B4-BE49-F238E27FC236}">
                <a16:creationId xmlns:a16="http://schemas.microsoft.com/office/drawing/2014/main" id="{49DF911F-DBC7-7BB8-A0B1-A05516CE1628}"/>
              </a:ext>
            </a:extLst>
          </p:cNvPr>
          <p:cNvSpPr>
            <a:spLocks noGrp="1"/>
          </p:cNvSpPr>
          <p:nvPr>
            <p:custDataLst>
              <p:tags r:id="rId31"/>
            </p:custDataLst>
          </p:nvPr>
        </p:nvSpPr>
        <p:spPr bwMode="gray">
          <a:xfrm>
            <a:off x="2432720" y="3031084"/>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9E349A2-1C4C-4582-8EFB-59BF5B14405C}" type="datetime'''''''''''''''''''''''''1''''''''''6''''''2.''''''''''6'">
              <a:rPr lang="en-US" altLang="en-US" sz="1000" smtClean="0"/>
              <a:pPr/>
              <a:t>162.6</a:t>
            </a:fld>
            <a:endParaRPr lang="ja-JP" altLang="en-US" sz="800" dirty="0">
              <a:sym typeface="+mn-lt"/>
            </a:endParaRPr>
          </a:p>
        </p:txBody>
      </p:sp>
      <p:sp>
        <p:nvSpPr>
          <p:cNvPr id="35" name="テキスト プレースホルダ 9">
            <a:extLst>
              <a:ext uri="{FF2B5EF4-FFF2-40B4-BE49-F238E27FC236}">
                <a16:creationId xmlns:a16="http://schemas.microsoft.com/office/drawing/2014/main" id="{CC7F7423-6460-E235-9D9F-8A8F944D17C7}"/>
              </a:ext>
            </a:extLst>
          </p:cNvPr>
          <p:cNvSpPr>
            <a:spLocks noGrp="1"/>
          </p:cNvSpPr>
          <p:nvPr>
            <p:custDataLst>
              <p:tags r:id="rId32"/>
            </p:custDataLst>
          </p:nvPr>
        </p:nvSpPr>
        <p:spPr bwMode="gray">
          <a:xfrm>
            <a:off x="2870200" y="5352716"/>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E8CD8D3-A7D7-41C0-BEE4-416A01F9B07E}" type="datetime'''''''''''''''25''''''''''.''''''''''''3'''''">
              <a:rPr lang="en-US" altLang="en-US" sz="1000" smtClean="0"/>
              <a:pPr/>
              <a:t>25.3</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6D04F07B-26F3-A1E4-323F-B4E441C154B5}"/>
              </a:ext>
            </a:extLst>
          </p:cNvPr>
          <p:cNvSpPr>
            <a:spLocks noGrp="1"/>
          </p:cNvSpPr>
          <p:nvPr>
            <p:custDataLst>
              <p:tags r:id="rId33"/>
            </p:custDataLst>
          </p:nvPr>
        </p:nvSpPr>
        <p:spPr bwMode="gray">
          <a:xfrm>
            <a:off x="3367088" y="267195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4C9071-E602-43C2-A531-5A45D5EFD03C}" type="datetime'''1''''''''8''''''''''''4''.''''3'''''">
              <a:rPr lang="en-US" altLang="en-US" sz="1000" smtClean="0"/>
              <a:pPr/>
              <a:t>184.3</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5A3BAEEC-5D03-A4FF-D481-B833A8544F52}"/>
              </a:ext>
            </a:extLst>
          </p:cNvPr>
          <p:cNvSpPr>
            <a:spLocks noGrp="1"/>
          </p:cNvSpPr>
          <p:nvPr>
            <p:custDataLst>
              <p:tags r:id="rId34"/>
            </p:custDataLst>
          </p:nvPr>
        </p:nvSpPr>
        <p:spPr bwMode="gray">
          <a:xfrm>
            <a:off x="3779838" y="53736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DF29E4-E7A9-41C3-87B4-D73393D59AA0}" type="datetime'''''''''''''''''''''''''''24''''''''.''''''''''''8'''''''''''">
              <a:rPr lang="en-US" altLang="en-US" sz="1000" smtClean="0"/>
              <a:pPr/>
              <a:t>24.8</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36D4B150-6AD8-9C98-EDC5-60186E35CE57}"/>
              </a:ext>
            </a:extLst>
          </p:cNvPr>
          <p:cNvSpPr>
            <a:spLocks noGrp="1"/>
          </p:cNvSpPr>
          <p:nvPr>
            <p:custDataLst>
              <p:tags r:id="rId35"/>
            </p:custDataLst>
          </p:nvPr>
        </p:nvSpPr>
        <p:spPr bwMode="gray">
          <a:xfrm>
            <a:off x="4300538" y="2482849"/>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E37364B-8054-4DC4-BE6B-4445342E2958}" type="datetime'''''''''''''''''1''9''''''4.''''''''''6'''''''">
              <a:rPr lang="en-US" altLang="en-US" sz="1000" smtClean="0"/>
              <a:pPr/>
              <a:t>194.6</a:t>
            </a:fld>
            <a:endParaRPr lang="ja-JP" altLang="en-US" sz="800" dirty="0">
              <a:sym typeface="+mn-lt"/>
            </a:endParaRPr>
          </a:p>
        </p:txBody>
      </p:sp>
      <p:sp>
        <p:nvSpPr>
          <p:cNvPr id="41" name="テキスト プレースホルダ 9">
            <a:extLst>
              <a:ext uri="{FF2B5EF4-FFF2-40B4-BE49-F238E27FC236}">
                <a16:creationId xmlns:a16="http://schemas.microsoft.com/office/drawing/2014/main" id="{53F55CB4-8D48-31AE-5F98-3A5CC5CD33F6}"/>
              </a:ext>
            </a:extLst>
          </p:cNvPr>
          <p:cNvSpPr>
            <a:spLocks noGrp="1"/>
          </p:cNvSpPr>
          <p:nvPr>
            <p:custDataLst>
              <p:tags r:id="rId36"/>
            </p:custDataLst>
          </p:nvPr>
        </p:nvSpPr>
        <p:spPr bwMode="gray">
          <a:xfrm>
            <a:off x="5628685" y="53276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27.3</a:t>
            </a:r>
            <a:endParaRPr lang="ja-JP" altLang="en-US" sz="1000" dirty="0">
              <a:sym typeface="+mn-lt"/>
            </a:endParaRPr>
          </a:p>
        </p:txBody>
      </p:sp>
      <p:sp>
        <p:nvSpPr>
          <p:cNvPr id="49" name="テキスト プレースホルダ 9">
            <a:extLst>
              <a:ext uri="{FF2B5EF4-FFF2-40B4-BE49-F238E27FC236}">
                <a16:creationId xmlns:a16="http://schemas.microsoft.com/office/drawing/2014/main" id="{FE37E6FF-C240-678B-E318-62302B5A063E}"/>
              </a:ext>
            </a:extLst>
          </p:cNvPr>
          <p:cNvSpPr>
            <a:spLocks noGrp="1"/>
          </p:cNvSpPr>
          <p:nvPr>
            <p:custDataLst>
              <p:tags r:id="rId37"/>
            </p:custDataLst>
          </p:nvPr>
        </p:nvSpPr>
        <p:spPr bwMode="gray">
          <a:xfrm>
            <a:off x="5251822" y="24208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197.6</a:t>
            </a:r>
            <a:endParaRPr lang="ja-JP" altLang="en-US" sz="1000" dirty="0">
              <a:sym typeface="+mn-lt"/>
            </a:endParaRPr>
          </a:p>
        </p:txBody>
      </p:sp>
      <p:sp>
        <p:nvSpPr>
          <p:cNvPr id="51" name="テキスト プレースホルダ 9">
            <a:extLst>
              <a:ext uri="{FF2B5EF4-FFF2-40B4-BE49-F238E27FC236}">
                <a16:creationId xmlns:a16="http://schemas.microsoft.com/office/drawing/2014/main" id="{87A0157C-D570-4BBB-682B-ECCB7967E6C7}"/>
              </a:ext>
            </a:extLst>
          </p:cNvPr>
          <p:cNvSpPr>
            <a:spLocks noGrp="1"/>
          </p:cNvSpPr>
          <p:nvPr>
            <p:custDataLst>
              <p:tags r:id="rId38"/>
            </p:custDataLst>
          </p:nvPr>
        </p:nvSpPr>
        <p:spPr bwMode="auto">
          <a:xfrm>
            <a:off x="5520680" y="60212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22</a:t>
            </a:r>
            <a:endParaRPr kumimoji="0" lang="ja-JP" altLang="en-US" sz="1000" dirty="0">
              <a:sym typeface="+mn-lt"/>
            </a:endParaRPr>
          </a:p>
        </p:txBody>
      </p:sp>
    </p:spTree>
    <p:extLst>
      <p:ext uri="{BB962C8B-B14F-4D97-AF65-F5344CB8AC3E}">
        <p14:creationId xmlns:p14="http://schemas.microsoft.com/office/powerpoint/2010/main" val="31010590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059706185"/>
              </p:ext>
            </p:extLst>
          </p:nvPr>
        </p:nvGraphicFramePr>
        <p:xfrm>
          <a:off x="200023" y="1412776"/>
          <a:ext cx="9505952" cy="5040564"/>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94261">
                  <a:extLst>
                    <a:ext uri="{9D8B030D-6E8A-4147-A177-3AD203B41FA5}">
                      <a16:colId xmlns:a16="http://schemas.microsoft.com/office/drawing/2014/main" val="20002"/>
                    </a:ext>
                  </a:extLst>
                </a:gridCol>
                <a:gridCol w="3744863">
                  <a:extLst>
                    <a:ext uri="{9D8B030D-6E8A-4147-A177-3AD203B41FA5}">
                      <a16:colId xmlns:a16="http://schemas.microsoft.com/office/drawing/2014/main" val="20003"/>
                    </a:ext>
                  </a:extLst>
                </a:gridCol>
              </a:tblGrid>
              <a:tr h="387735">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Asahi Kasei </a:t>
                      </a:r>
                      <a:r>
                        <a:rPr kumimoji="1" lang="en-US" altLang="ja-JP" sz="1100" b="0" i="0" u="none" strike="noStrike" kern="1200" dirty="0">
                          <a:solidFill>
                            <a:srgbClr val="000000"/>
                          </a:solidFill>
                          <a:effectLst/>
                          <a:latin typeface="+mn-lt"/>
                          <a:ea typeface="+mj-ea"/>
                          <a:cs typeface="+mn-cs"/>
                        </a:rPr>
                        <a:t>India </a:t>
                      </a:r>
                      <a:r>
                        <a:rPr kumimoji="1" lang="en-US" sz="1100" b="0" i="0" u="none" strike="noStrike" kern="1200" dirty="0">
                          <a:solidFill>
                            <a:srgbClr val="000000"/>
                          </a:solidFill>
                          <a:effectLst/>
                          <a:latin typeface="+mn-lt"/>
                          <a:ea typeface="+mj-ea"/>
                          <a:cs typeface="+mn-cs"/>
                        </a:rPr>
                        <a:t>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旭化成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医薬品添加剤の製造・販売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Astellas</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Pharma</a:t>
                      </a:r>
                      <a:r>
                        <a:rPr kumimoji="1" lang="en-US" sz="1100" b="0" i="0" u="none" strike="noStrike" kern="1200" dirty="0">
                          <a:solidFill>
                            <a:srgbClr val="000000"/>
                          </a:solidFill>
                          <a:effectLst/>
                          <a:latin typeface="+mn-lt"/>
                          <a:ea typeface="+mj-ea"/>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CBC Corp. (India) </a:t>
                      </a:r>
                      <a:r>
                        <a:rPr kumimoji="1" lang="en-US" sz="1100" b="0" i="0" u="none" strike="noStrike" kern="1200" dirty="0" err="1">
                          <a:solidFill>
                            <a:srgbClr val="000000"/>
                          </a:solidFill>
                          <a:effectLst/>
                          <a:latin typeface="+mn-lt"/>
                          <a:ea typeface="+mj-ea"/>
                          <a:cs typeface="+mn-cs"/>
                        </a:rPr>
                        <a:t>Pvt.Ltd</a:t>
                      </a:r>
                      <a:r>
                        <a:rPr kumimoji="1" lang="en-US" sz="11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CBC</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カメラレンズ、化学品、医薬品の販売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DSS Takara Bio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タカラバイオ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研究用試薬の製造・販売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Eisai Pharmaceuticals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Medreich</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Meiji Seika </a:t>
                      </a:r>
                      <a:r>
                        <a:rPr kumimoji="1" lang="ja-JP" altLang="en-US" sz="1100" b="0" i="0" u="none" strike="noStrike" kern="1200" dirty="0">
                          <a:solidFill>
                            <a:srgbClr val="000000"/>
                          </a:solidFill>
                          <a:effectLst/>
                          <a:latin typeface="+mn-lt"/>
                          <a:ea typeface="+mj-ea"/>
                          <a:cs typeface="+mn-cs"/>
                        </a:rPr>
                        <a:t>ファルマ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Mitsubishi Chemical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三菱化学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三菱ケミカルホールディングスグループ製品の販売・市場開発、関連会社へのシェアードサービスの提供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Oriental Yeast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オリエンタル酵母工業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生イーストなどの製造・販売、パン品質改良剤などの製菓・製パン材料の販売。酵素、補酵素、基質及び試薬などの生化学製品の販売。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16981">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Otsuka　Chemical(India)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大塚化学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化学製品の製造・販売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729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40000921"/>
              </p:ext>
            </p:extLst>
          </p:nvPr>
        </p:nvGraphicFramePr>
        <p:xfrm>
          <a:off x="200023" y="1088968"/>
          <a:ext cx="9505952" cy="2052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Otsuka</a:t>
                      </a:r>
                      <a:r>
                        <a:rPr kumimoji="1" lang="en-US" sz="1100" b="0" i="0" u="none" strike="noStrike" kern="1200" baseline="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n-ea"/>
                          <a:cs typeface="+mn-cs"/>
                        </a:rPr>
                        <a:t>Pharmaceutical </a:t>
                      </a:r>
                      <a:r>
                        <a:rPr kumimoji="1" lang="en-US" sz="1100" b="0" i="0" u="none" strike="noStrike" kern="1200" dirty="0">
                          <a:solidFill>
                            <a:srgbClr val="000000"/>
                          </a:solidFill>
                          <a:effectLst/>
                          <a:latin typeface="+mn-lt"/>
                          <a:ea typeface="+mj-ea"/>
                          <a:cs typeface="+mn-cs"/>
                        </a:rPr>
                        <a:t>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基礎輸液・臨床栄養製品の製造・販売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Rohto </a:t>
                      </a:r>
                      <a:r>
                        <a:rPr kumimoji="1" lang="en-US" sz="1100" b="0" i="0" u="none" strike="noStrike" kern="1200" dirty="0" err="1">
                          <a:solidFill>
                            <a:srgbClr val="000000"/>
                          </a:solidFill>
                          <a:effectLst/>
                          <a:latin typeface="+mn-lt"/>
                          <a:ea typeface="+mj-ea"/>
                          <a:cs typeface="+mn-cs"/>
                        </a:rPr>
                        <a:t>Pharma</a:t>
                      </a:r>
                      <a:r>
                        <a:rPr kumimoji="1" lang="en-US" sz="1100" b="0" i="0" u="none" strike="noStrike" kern="1200" dirty="0">
                          <a:solidFill>
                            <a:srgbClr val="000000"/>
                          </a:solidFill>
                          <a:effectLst/>
                          <a:latin typeface="+mn-lt"/>
                          <a:ea typeface="+mj-ea"/>
                          <a:cs typeface="+mn-cs"/>
                        </a:rPr>
                        <a:t>(India)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r>
                        <a:rPr kumimoji="1" lang="ja-JP" altLang="en-US" sz="1100" b="1" i="0" u="none" strike="noStrike" kern="1200" dirty="0">
                          <a:solidFill>
                            <a:srgbClr val="000000"/>
                          </a:solidFill>
                          <a:effectLst/>
                          <a:latin typeface="+mn-lt"/>
                          <a:ea typeface="+mj-ea"/>
                          <a:cs typeface="+mn-cs"/>
                        </a:rPr>
                        <a:t>　</a:t>
                      </a:r>
                      <a:endParaRPr kumimoji="1" lang="en-US" altLang="ja-JP"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Santen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参天製薬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医薬品の市場調査</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Span Nihon </a:t>
                      </a:r>
                      <a:r>
                        <a:rPr kumimoji="1" lang="en-US" sz="1100" b="0" i="0" u="none" strike="noStrike" kern="1200" dirty="0" err="1">
                          <a:solidFill>
                            <a:srgbClr val="000000"/>
                          </a:solidFill>
                          <a:effectLst/>
                          <a:latin typeface="+mn-lt"/>
                          <a:ea typeface="+mj-ea"/>
                          <a:cs typeface="+mn-cs"/>
                        </a:rPr>
                        <a:t>Kohden</a:t>
                      </a:r>
                      <a:r>
                        <a:rPr kumimoji="1" lang="en-US" sz="1100" b="0" i="0" u="none" strike="noStrike" kern="1200" dirty="0">
                          <a:solidFill>
                            <a:srgbClr val="000000"/>
                          </a:solidFill>
                          <a:effectLst/>
                          <a:latin typeface="+mn-lt"/>
                          <a:ea typeface="+mj-ea"/>
                          <a:cs typeface="+mn-cs"/>
                        </a:rPr>
                        <a:t> Diagnostics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医用電子機器用試薬の製造・販売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512424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3919894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オブジェクト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流通（医薬品）</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インドでは医薬分業が確立されており、医療用医薬品の包装形態も欧米と同様で、薬局において患者に渡す分量でパッケージされている。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インドは国土が広大であるため、インド全土をカバーする大手製薬企業でも外部の</a:t>
            </a:r>
            <a:r>
              <a:rPr lang="en-US" altLang="ja-JP" sz="1400" dirty="0"/>
              <a:t>C&amp;F</a:t>
            </a:r>
            <a:r>
              <a:rPr lang="ja-JP" altLang="ja-JP" sz="1400" dirty="0"/>
              <a:t>（倉庫業者）を利用する。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発注に応じて、</a:t>
            </a:r>
            <a:r>
              <a:rPr lang="en-US" altLang="ja-JP" sz="1400" dirty="0"/>
              <a:t>C&amp;F</a:t>
            </a:r>
            <a:r>
              <a:rPr lang="ja-JP" altLang="ja-JP" sz="1400" dirty="0"/>
              <a:t>から医薬品卸の「ストッキスト（</a:t>
            </a:r>
            <a:r>
              <a:rPr lang="en-US" altLang="ja-JP" sz="1400" dirty="0" err="1"/>
              <a:t>Stockist</a:t>
            </a:r>
            <a:r>
              <a:rPr lang="ja-JP" altLang="ja-JP" sz="1400" dirty="0"/>
              <a:t>）」へ配送され、ストッキストから薬局や医療機関へと配達される。ストッキストの役割は、配送のみであり、販促活動や集金は行わない。</a:t>
            </a:r>
          </a:p>
        </p:txBody>
      </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インドにおける医薬品の流通構造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74520" y="-241349"/>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7863316" y="2874933"/>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4" name="正方形/長方形 23"/>
          <p:cNvSpPr/>
          <p:nvPr/>
        </p:nvSpPr>
        <p:spPr>
          <a:xfrm>
            <a:off x="550366" y="2780928"/>
            <a:ext cx="815167" cy="3348374"/>
          </a:xfrm>
          <a:prstGeom prst="rect">
            <a:avLst/>
          </a:prstGeom>
          <a:solidFill>
            <a:srgbClr val="A2BBDC"/>
          </a:solidFill>
        </p:spPr>
        <p:txBody>
          <a:bodyPr wrap="none" anchor="ctr" anchorCtr="0">
            <a:noAutofit/>
          </a:bodyPr>
          <a:lstStyle/>
          <a:p>
            <a:pPr marL="0" lvl="1" algn="ctr"/>
            <a:r>
              <a:rPr lang="ja-JP" altLang="en-US" sz="1100" b="1" dirty="0">
                <a:latin typeface="Arial" panose="020B0604020202020204" pitchFamily="34" charset="0"/>
                <a:cs typeface="Arial" panose="020B0604020202020204" pitchFamily="34" charset="0"/>
              </a:rPr>
              <a:t>メーカー</a:t>
            </a:r>
            <a:endParaRPr lang="en-US" altLang="ja-JP" sz="1100" b="1" dirty="0">
              <a:latin typeface="Arial" panose="020B0604020202020204" pitchFamily="34" charset="0"/>
              <a:cs typeface="Arial" panose="020B0604020202020204" pitchFamily="34" charset="0"/>
            </a:endParaRPr>
          </a:p>
        </p:txBody>
      </p:sp>
      <p:sp>
        <p:nvSpPr>
          <p:cNvPr id="26" name="正方形/長方形 25"/>
          <p:cNvSpPr/>
          <p:nvPr/>
        </p:nvSpPr>
        <p:spPr>
          <a:xfrm>
            <a:off x="1892449" y="3806060"/>
            <a:ext cx="1387236" cy="232324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C&amp;F</a:t>
            </a: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スーパーストッキスト</a:t>
            </a:r>
            <a:endParaRPr lang="en-US" altLang="ja-JP" sz="1100" b="1" dirty="0">
              <a:latin typeface="Arial" panose="020B0604020202020204" pitchFamily="34" charset="0"/>
              <a:cs typeface="Arial" panose="020B0604020202020204" pitchFamily="34" charset="0"/>
            </a:endParaRPr>
          </a:p>
        </p:txBody>
      </p:sp>
      <p:sp>
        <p:nvSpPr>
          <p:cNvPr id="21" name="Rectangle 13"/>
          <p:cNvSpPr>
            <a:spLocks noChangeArrowheads="1"/>
          </p:cNvSpPr>
          <p:nvPr/>
        </p:nvSpPr>
        <p:spPr bwMode="blackWhite">
          <a:xfrm>
            <a:off x="1629369" y="4406088"/>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C&amp;F</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は</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全国に数十ヶ所</a:t>
            </a:r>
          </a:p>
        </p:txBody>
      </p:sp>
      <p:sp>
        <p:nvSpPr>
          <p:cNvPr id="30" name="下矢印 29"/>
          <p:cNvSpPr/>
          <p:nvPr/>
        </p:nvSpPr>
        <p:spPr>
          <a:xfrm rot="16200000" flipH="1">
            <a:off x="1505592" y="4745763"/>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806601" y="4736454"/>
            <a:ext cx="952312" cy="1392116"/>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32" name="下矢印 31"/>
          <p:cNvSpPr/>
          <p:nvPr/>
        </p:nvSpPr>
        <p:spPr>
          <a:xfrm rot="16200000" flipH="1">
            <a:off x="4882762" y="5401937"/>
            <a:ext cx="288032" cy="518106"/>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285828" y="5130171"/>
            <a:ext cx="819300" cy="998399"/>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サブ・</a:t>
            </a:r>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46" name="下矢印 45"/>
          <p:cNvSpPr/>
          <p:nvPr/>
        </p:nvSpPr>
        <p:spPr>
          <a:xfrm rot="16200000" flipH="1">
            <a:off x="6859371" y="4553896"/>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7863316" y="3570991"/>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政府系業社</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角丸四角形 49"/>
          <p:cNvSpPr/>
          <p:nvPr/>
        </p:nvSpPr>
        <p:spPr>
          <a:xfrm>
            <a:off x="7863316" y="4267049"/>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薬局</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3" name="角丸四角形 52"/>
          <p:cNvSpPr/>
          <p:nvPr/>
        </p:nvSpPr>
        <p:spPr>
          <a:xfrm>
            <a:off x="7863316" y="4963107"/>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医療従事者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5" name="角丸四角形 54"/>
          <p:cNvSpPr/>
          <p:nvPr/>
        </p:nvSpPr>
        <p:spPr>
          <a:xfrm>
            <a:off x="7863316" y="5659165"/>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NGO/ </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その他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6" name="下矢印 55"/>
          <p:cNvSpPr/>
          <p:nvPr/>
        </p:nvSpPr>
        <p:spPr>
          <a:xfrm rot="16200000" flipH="1">
            <a:off x="4485672" y="459243"/>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下矢印 56"/>
          <p:cNvSpPr/>
          <p:nvPr/>
        </p:nvSpPr>
        <p:spPr>
          <a:xfrm rot="16200000" flipH="1">
            <a:off x="3399127" y="4745244"/>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 name="カギ線コネクタ 5"/>
          <p:cNvCxnSpPr>
            <a:stCxn id="59" idx="2"/>
            <a:endCxn id="23" idx="1"/>
          </p:cNvCxnSpPr>
          <p:nvPr/>
        </p:nvCxnSpPr>
        <p:spPr>
          <a:xfrm flipV="1">
            <a:off x="4767725" y="3110002"/>
            <a:ext cx="3095591" cy="1877601"/>
          </a:xfrm>
          <a:prstGeom prst="bentConnector3">
            <a:avLst>
              <a:gd name="adj1" fmla="val 893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59" idx="2"/>
            <a:endCxn id="49" idx="1"/>
          </p:cNvCxnSpPr>
          <p:nvPr/>
        </p:nvCxnSpPr>
        <p:spPr>
          <a:xfrm flipV="1">
            <a:off x="4767725" y="3806060"/>
            <a:ext cx="3095591" cy="1181543"/>
          </a:xfrm>
          <a:prstGeom prst="bentConnector3">
            <a:avLst>
              <a:gd name="adj1" fmla="val 929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59" name="下矢印 58"/>
          <p:cNvSpPr/>
          <p:nvPr/>
        </p:nvSpPr>
        <p:spPr>
          <a:xfrm rot="16200000" flipH="1">
            <a:off x="4527347" y="4891241"/>
            <a:ext cx="288032" cy="192723"/>
          </a:xfrm>
          <a:prstGeom prst="downArrow">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0" name="カギ線コネクタ 59"/>
          <p:cNvCxnSpPr>
            <a:stCxn id="59" idx="2"/>
            <a:endCxn id="50" idx="1"/>
          </p:cNvCxnSpPr>
          <p:nvPr/>
        </p:nvCxnSpPr>
        <p:spPr>
          <a:xfrm flipV="1">
            <a:off x="4767725" y="4502118"/>
            <a:ext cx="3095591" cy="485485"/>
          </a:xfrm>
          <a:prstGeom prst="bentConnector3">
            <a:avLst>
              <a:gd name="adj1" fmla="val 7125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61" name="下矢印 60"/>
          <p:cNvSpPr/>
          <p:nvPr/>
        </p:nvSpPr>
        <p:spPr>
          <a:xfrm rot="16200000" flipH="1">
            <a:off x="6859371" y="5122217"/>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3" name="カギ線コネクタ 62"/>
          <p:cNvCxnSpPr>
            <a:endCxn id="50" idx="1"/>
          </p:cNvCxnSpPr>
          <p:nvPr/>
        </p:nvCxnSpPr>
        <p:spPr>
          <a:xfrm flipV="1">
            <a:off x="6105128" y="4502118"/>
            <a:ext cx="1758188" cy="672827"/>
          </a:xfrm>
          <a:prstGeom prst="bentConnector3">
            <a:avLst>
              <a:gd name="adj1" fmla="val 50000"/>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13"/>
          <p:cNvSpPr>
            <a:spLocks noChangeArrowheads="1"/>
          </p:cNvSpPr>
          <p:nvPr/>
        </p:nvSpPr>
        <p:spPr bwMode="blackWhite">
          <a:xfrm>
            <a:off x="3279685" y="594928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ストッキストは合計で約</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18,000</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ヶ所</a:t>
            </a:r>
          </a:p>
        </p:txBody>
      </p:sp>
    </p:spTree>
    <p:extLst>
      <p:ext uri="{BB962C8B-B14F-4D97-AF65-F5344CB8AC3E}">
        <p14:creationId xmlns:p14="http://schemas.microsoft.com/office/powerpoint/2010/main" val="168475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2" imgW="360" imgH="360" progId="TCLayout.ActiveDocument.1">
                  <p:embed/>
                </p:oleObj>
              </mc:Choice>
              <mc:Fallback>
                <p:oleObj name="think-cell Slide" r:id="rId62" imgW="360" imgH="360" progId="TCLayout.ActiveDocument.1">
                  <p:embed/>
                  <p:pic>
                    <p:nvPicPr>
                      <p:cNvPr id="8" name="Object 7"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4,105.38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2,847.6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年にはコロナ前水準を超える</a:t>
            </a:r>
            <a:r>
              <a:rPr lang="en-US" altLang="ja-JP" dirty="0"/>
              <a:t>9.1%</a:t>
            </a:r>
            <a:r>
              <a:rPr lang="ja-JP" altLang="en-US" dirty="0"/>
              <a:t>まで回復し、</a:t>
            </a:r>
            <a:r>
              <a:rPr lang="en-US" altLang="ja-JP" dirty="0"/>
              <a:t>2024</a:t>
            </a:r>
            <a:r>
              <a:rPr lang="ja-JP" altLang="en-US" dirty="0"/>
              <a:t>年には名目</a:t>
            </a:r>
            <a:r>
              <a:rPr lang="en-US" altLang="ja-JP" dirty="0"/>
              <a:t>GDP</a:t>
            </a:r>
            <a:r>
              <a:rPr lang="ja-JP" altLang="en-US" dirty="0"/>
              <a:t>が約</a:t>
            </a:r>
            <a:r>
              <a:rPr lang="en-US" altLang="ja-JP" dirty="0"/>
              <a:t>4.1</a:t>
            </a:r>
            <a:r>
              <a:rPr lang="ja-JP" altLang="en-US" dirty="0"/>
              <a:t>兆</a:t>
            </a:r>
            <a:r>
              <a:rPr lang="en-US" altLang="ja-JP" dirty="0"/>
              <a:t>US$</a:t>
            </a:r>
            <a:r>
              <a:rPr lang="ja-JP" altLang="en-US" dirty="0"/>
              <a:t>、一人当たり</a:t>
            </a:r>
            <a:r>
              <a:rPr lang="en-US" altLang="ja-JP" dirty="0"/>
              <a:t>GDP</a:t>
            </a:r>
            <a:r>
              <a:rPr lang="ja-JP" altLang="en-US" dirty="0"/>
              <a:t>が約</a:t>
            </a:r>
            <a:r>
              <a:rPr lang="en-US" altLang="ja-JP" dirty="0"/>
              <a:t>2,848US$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42" name="Text Placeholder 12"/>
          <p:cNvSpPr>
            <a:spLocks noGrp="1"/>
          </p:cNvSpPr>
          <p:nvPr>
            <p:custDataLst>
              <p:tags r:id="rId3"/>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4" name="Text Placeholder 12"/>
          <p:cNvSpPr>
            <a:spLocks noGrp="1"/>
          </p:cNvSpPr>
          <p:nvPr>
            <p:custDataLst>
              <p:tags r:id="rId4"/>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63" name="Text Placeholder 12"/>
          <p:cNvSpPr>
            <a:spLocks noGrp="1"/>
          </p:cNvSpPr>
          <p:nvPr>
            <p:custDataLst>
              <p:tags r:id="rId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1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 name="Chart 113">
            <a:extLst>
              <a:ext uri="{FF2B5EF4-FFF2-40B4-BE49-F238E27FC236}">
                <a16:creationId xmlns:a16="http://schemas.microsoft.com/office/drawing/2014/main" id="{D97D22DD-0A4C-6B53-E2C9-BAAB943FF767}"/>
              </a:ext>
            </a:extLst>
          </p:cNvPr>
          <p:cNvGraphicFramePr/>
          <p:nvPr>
            <p:custDataLst>
              <p:tags r:id="rId11"/>
            </p:custDataLst>
            <p:extLst>
              <p:ext uri="{D42A27DB-BD31-4B8C-83A1-F6EECF244321}">
                <p14:modId xmlns:p14="http://schemas.microsoft.com/office/powerpoint/2010/main" val="2231819127"/>
              </p:ext>
            </p:extLst>
          </p:nvPr>
        </p:nvGraphicFramePr>
        <p:xfrm>
          <a:off x="233363" y="2149475"/>
          <a:ext cx="8107362" cy="1835150"/>
        </p:xfrm>
        <a:graphic>
          <a:graphicData uri="http://schemas.openxmlformats.org/drawingml/2006/chart">
            <c:chart xmlns:c="http://schemas.openxmlformats.org/drawingml/2006/chart" xmlns:r="http://schemas.openxmlformats.org/officeDocument/2006/relationships" r:id="rId64"/>
          </a:graphicData>
        </a:graphic>
      </p:graphicFrame>
      <p:sp>
        <p:nvSpPr>
          <p:cNvPr id="10" name="Text Placeholder 12">
            <a:extLst>
              <a:ext uri="{FF2B5EF4-FFF2-40B4-BE49-F238E27FC236}">
                <a16:creationId xmlns:a16="http://schemas.microsoft.com/office/drawing/2014/main" id="{938D5C01-6C1F-3E9C-FDD6-8F4A3D763642}"/>
              </a:ext>
            </a:extLst>
          </p:cNvPr>
          <p:cNvSpPr>
            <a:spLocks noGrp="1"/>
          </p:cNvSpPr>
          <p:nvPr>
            <p:custDataLst>
              <p:tags r:id="rId12"/>
            </p:custDataLst>
          </p:nvPr>
        </p:nvSpPr>
        <p:spPr bwMode="auto">
          <a:xfrm>
            <a:off x="1417638" y="397085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7150A64F-62F0-6D14-4E07-D2899A438343}"/>
              </a:ext>
            </a:extLst>
          </p:cNvPr>
          <p:cNvSpPr>
            <a:spLocks noGrp="1"/>
          </p:cNvSpPr>
          <p:nvPr>
            <p:custDataLst>
              <p:tags r:id="rId13"/>
            </p:custDataLst>
          </p:nvPr>
        </p:nvSpPr>
        <p:spPr bwMode="auto">
          <a:xfrm>
            <a:off x="750888" y="3970859"/>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149014F8-682D-65E6-2320-CF5D8863ED52}"/>
              </a:ext>
            </a:extLst>
          </p:cNvPr>
          <p:cNvSpPr>
            <a:spLocks noGrp="1"/>
          </p:cNvSpPr>
          <p:nvPr>
            <p:custDataLst>
              <p:tags r:id="rId14"/>
            </p:custDataLst>
          </p:nvPr>
        </p:nvSpPr>
        <p:spPr bwMode="auto">
          <a:xfrm>
            <a:off x="1135063" y="397085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E853E173-2361-770E-7782-2B237D174DC9}"/>
              </a:ext>
            </a:extLst>
          </p:cNvPr>
          <p:cNvSpPr>
            <a:spLocks noGrp="1"/>
          </p:cNvSpPr>
          <p:nvPr>
            <p:custDataLst>
              <p:tags r:id="rId15"/>
            </p:custDataLst>
          </p:nvPr>
        </p:nvSpPr>
        <p:spPr bwMode="auto">
          <a:xfrm>
            <a:off x="17224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34C7904-8032-7DC3-901F-B51D33E06689}"/>
              </a:ext>
            </a:extLst>
          </p:cNvPr>
          <p:cNvSpPr>
            <a:spLocks noGrp="1"/>
          </p:cNvSpPr>
          <p:nvPr>
            <p:custDataLst>
              <p:tags r:id="rId16"/>
            </p:custDataLst>
          </p:nvPr>
        </p:nvSpPr>
        <p:spPr bwMode="auto">
          <a:xfrm>
            <a:off x="202168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BD1E0BCF-3163-19C4-51DD-C5B33398A3DA}"/>
              </a:ext>
            </a:extLst>
          </p:cNvPr>
          <p:cNvSpPr>
            <a:spLocks noGrp="1"/>
          </p:cNvSpPr>
          <p:nvPr>
            <p:custDataLst>
              <p:tags r:id="rId17"/>
            </p:custDataLst>
          </p:nvPr>
        </p:nvSpPr>
        <p:spPr bwMode="auto">
          <a:xfrm>
            <a:off x="23098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DBAF4302-D7F5-DBF7-DE39-C6391F0865B3}"/>
              </a:ext>
            </a:extLst>
          </p:cNvPr>
          <p:cNvSpPr>
            <a:spLocks noGrp="1"/>
          </p:cNvSpPr>
          <p:nvPr>
            <p:custDataLst>
              <p:tags r:id="rId18"/>
            </p:custDataLst>
          </p:nvPr>
        </p:nvSpPr>
        <p:spPr bwMode="auto">
          <a:xfrm>
            <a:off x="406919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B587B9E7-793D-896F-B5C2-5C190254CBFB}"/>
              </a:ext>
            </a:extLst>
          </p:cNvPr>
          <p:cNvSpPr>
            <a:spLocks noGrp="1"/>
          </p:cNvSpPr>
          <p:nvPr>
            <p:custDataLst>
              <p:tags r:id="rId19"/>
            </p:custDataLst>
          </p:nvPr>
        </p:nvSpPr>
        <p:spPr bwMode="auto">
          <a:xfrm>
            <a:off x="2605954" y="397085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70A66069-D2C0-FB06-6B04-12B869B065FF}"/>
              </a:ext>
            </a:extLst>
          </p:cNvPr>
          <p:cNvSpPr>
            <a:spLocks noGrp="1"/>
          </p:cNvSpPr>
          <p:nvPr>
            <p:custDataLst>
              <p:tags r:id="rId20"/>
            </p:custDataLst>
          </p:nvPr>
        </p:nvSpPr>
        <p:spPr bwMode="auto">
          <a:xfrm>
            <a:off x="290209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21957C6D-1CA8-CE8E-F863-BD80D21333FE}"/>
              </a:ext>
            </a:extLst>
          </p:cNvPr>
          <p:cNvSpPr>
            <a:spLocks noGrp="1"/>
          </p:cNvSpPr>
          <p:nvPr>
            <p:custDataLst>
              <p:tags r:id="rId21"/>
            </p:custDataLst>
          </p:nvPr>
        </p:nvSpPr>
        <p:spPr bwMode="auto">
          <a:xfrm>
            <a:off x="319022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16C53F69-5201-5E08-BD0D-39FDB130421E}"/>
              </a:ext>
            </a:extLst>
          </p:cNvPr>
          <p:cNvSpPr>
            <a:spLocks noGrp="1"/>
          </p:cNvSpPr>
          <p:nvPr>
            <p:custDataLst>
              <p:tags r:id="rId22"/>
            </p:custDataLst>
          </p:nvPr>
        </p:nvSpPr>
        <p:spPr bwMode="auto">
          <a:xfrm>
            <a:off x="67357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93493B7D-38B0-0754-A662-7029FDFBFAE3}"/>
              </a:ext>
            </a:extLst>
          </p:cNvPr>
          <p:cNvSpPr>
            <a:spLocks noGrp="1"/>
          </p:cNvSpPr>
          <p:nvPr>
            <p:custDataLst>
              <p:tags r:id="rId23"/>
            </p:custDataLst>
          </p:nvPr>
        </p:nvSpPr>
        <p:spPr bwMode="auto">
          <a:xfrm>
            <a:off x="348457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a:extLst>
              <a:ext uri="{FF2B5EF4-FFF2-40B4-BE49-F238E27FC236}">
                <a16:creationId xmlns:a16="http://schemas.microsoft.com/office/drawing/2014/main" id="{43C07752-99C6-4B22-2696-95D7A79FCD5C}"/>
              </a:ext>
            </a:extLst>
          </p:cNvPr>
          <p:cNvSpPr>
            <a:spLocks noGrp="1"/>
          </p:cNvSpPr>
          <p:nvPr>
            <p:custDataLst>
              <p:tags r:id="rId24"/>
            </p:custDataLst>
          </p:nvPr>
        </p:nvSpPr>
        <p:spPr bwMode="auto">
          <a:xfrm>
            <a:off x="3774852" y="397085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a:extLst>
              <a:ext uri="{FF2B5EF4-FFF2-40B4-BE49-F238E27FC236}">
                <a16:creationId xmlns:a16="http://schemas.microsoft.com/office/drawing/2014/main" id="{B07A0CE5-16F5-66E2-23B9-458DF4F514CE}"/>
              </a:ext>
            </a:extLst>
          </p:cNvPr>
          <p:cNvSpPr>
            <a:spLocks noGrp="1"/>
          </p:cNvSpPr>
          <p:nvPr>
            <p:custDataLst>
              <p:tags r:id="rId25"/>
            </p:custDataLst>
          </p:nvPr>
        </p:nvSpPr>
        <p:spPr bwMode="auto">
          <a:xfrm>
            <a:off x="49530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a:extLst>
              <a:ext uri="{FF2B5EF4-FFF2-40B4-BE49-F238E27FC236}">
                <a16:creationId xmlns:a16="http://schemas.microsoft.com/office/drawing/2014/main" id="{C42ACD7C-EEE9-5A3E-7BB3-C8CD48B9E9A1}"/>
              </a:ext>
            </a:extLst>
          </p:cNvPr>
          <p:cNvSpPr>
            <a:spLocks noGrp="1"/>
          </p:cNvSpPr>
          <p:nvPr>
            <p:custDataLst>
              <p:tags r:id="rId26"/>
            </p:custDataLst>
          </p:nvPr>
        </p:nvSpPr>
        <p:spPr bwMode="auto">
          <a:xfrm>
            <a:off x="4363544"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 name="Text Placeholder 12">
            <a:extLst>
              <a:ext uri="{FF2B5EF4-FFF2-40B4-BE49-F238E27FC236}">
                <a16:creationId xmlns:a16="http://schemas.microsoft.com/office/drawing/2014/main" id="{EF8F318F-BE14-27A9-6E40-18667CEAF52A}"/>
              </a:ext>
            </a:extLst>
          </p:cNvPr>
          <p:cNvSpPr>
            <a:spLocks noGrp="1"/>
          </p:cNvSpPr>
          <p:nvPr>
            <p:custDataLst>
              <p:tags r:id="rId27"/>
            </p:custDataLst>
          </p:nvPr>
        </p:nvSpPr>
        <p:spPr bwMode="auto">
          <a:xfrm>
            <a:off x="465789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Text Placeholder 12">
            <a:extLst>
              <a:ext uri="{FF2B5EF4-FFF2-40B4-BE49-F238E27FC236}">
                <a16:creationId xmlns:a16="http://schemas.microsoft.com/office/drawing/2014/main" id="{24EC582B-C7F3-A8AD-2AEE-45E2D0EDF03E}"/>
              </a:ext>
            </a:extLst>
          </p:cNvPr>
          <p:cNvSpPr>
            <a:spLocks noGrp="1"/>
          </p:cNvSpPr>
          <p:nvPr>
            <p:custDataLst>
              <p:tags r:id="rId28"/>
            </p:custDataLst>
          </p:nvPr>
        </p:nvSpPr>
        <p:spPr bwMode="auto">
          <a:xfrm>
            <a:off x="58388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a:extLst>
              <a:ext uri="{FF2B5EF4-FFF2-40B4-BE49-F238E27FC236}">
                <a16:creationId xmlns:a16="http://schemas.microsoft.com/office/drawing/2014/main" id="{E7A29319-A6B1-3E18-7401-068727061D2A}"/>
              </a:ext>
            </a:extLst>
          </p:cNvPr>
          <p:cNvSpPr>
            <a:spLocks noGrp="1"/>
          </p:cNvSpPr>
          <p:nvPr>
            <p:custDataLst>
              <p:tags r:id="rId29"/>
            </p:custDataLst>
          </p:nvPr>
        </p:nvSpPr>
        <p:spPr bwMode="auto">
          <a:xfrm>
            <a:off x="524778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a:extLst>
              <a:ext uri="{FF2B5EF4-FFF2-40B4-BE49-F238E27FC236}">
                <a16:creationId xmlns:a16="http://schemas.microsoft.com/office/drawing/2014/main" id="{8206EAF2-FF6E-3DA4-DEB2-AFB49E24F3D3}"/>
              </a:ext>
            </a:extLst>
          </p:cNvPr>
          <p:cNvSpPr>
            <a:spLocks noGrp="1"/>
          </p:cNvSpPr>
          <p:nvPr>
            <p:custDataLst>
              <p:tags r:id="rId30"/>
            </p:custDataLst>
          </p:nvPr>
        </p:nvSpPr>
        <p:spPr bwMode="auto">
          <a:xfrm>
            <a:off x="554347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a:extLst>
              <a:ext uri="{FF2B5EF4-FFF2-40B4-BE49-F238E27FC236}">
                <a16:creationId xmlns:a16="http://schemas.microsoft.com/office/drawing/2014/main" id="{33A7F34F-CE7F-BB89-EE63-68C61A4DAA4B}"/>
              </a:ext>
            </a:extLst>
          </p:cNvPr>
          <p:cNvSpPr>
            <a:spLocks noGrp="1"/>
          </p:cNvSpPr>
          <p:nvPr>
            <p:custDataLst>
              <p:tags r:id="rId31"/>
            </p:custDataLst>
          </p:nvPr>
        </p:nvSpPr>
        <p:spPr bwMode="auto">
          <a:xfrm>
            <a:off x="642725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1" name="Text Placeholder 12">
            <a:extLst>
              <a:ext uri="{FF2B5EF4-FFF2-40B4-BE49-F238E27FC236}">
                <a16:creationId xmlns:a16="http://schemas.microsoft.com/office/drawing/2014/main" id="{29BC7FC2-E3F8-B5C7-39CC-A1EDD2B38BDA}"/>
              </a:ext>
            </a:extLst>
          </p:cNvPr>
          <p:cNvSpPr>
            <a:spLocks noGrp="1"/>
          </p:cNvSpPr>
          <p:nvPr>
            <p:custDataLst>
              <p:tags r:id="rId32"/>
            </p:custDataLst>
          </p:nvPr>
        </p:nvSpPr>
        <p:spPr bwMode="auto">
          <a:xfrm>
            <a:off x="613304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2" name="Text Placeholder 12">
            <a:extLst>
              <a:ext uri="{FF2B5EF4-FFF2-40B4-BE49-F238E27FC236}">
                <a16:creationId xmlns:a16="http://schemas.microsoft.com/office/drawing/2014/main" id="{1F5DF962-1658-167E-A6BC-B31FE2069895}"/>
              </a:ext>
            </a:extLst>
          </p:cNvPr>
          <p:cNvSpPr>
            <a:spLocks noGrp="1"/>
          </p:cNvSpPr>
          <p:nvPr>
            <p:custDataLst>
              <p:tags r:id="rId33"/>
            </p:custDataLst>
          </p:nvPr>
        </p:nvSpPr>
        <p:spPr bwMode="auto">
          <a:xfrm>
            <a:off x="6969224" y="3964423"/>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3" name="Text Placeholder 12">
            <a:extLst>
              <a:ext uri="{FF2B5EF4-FFF2-40B4-BE49-F238E27FC236}">
                <a16:creationId xmlns:a16="http://schemas.microsoft.com/office/drawing/2014/main" id="{929CC092-DF01-E542-B21C-5784DB1C7678}"/>
              </a:ext>
            </a:extLst>
          </p:cNvPr>
          <p:cNvSpPr>
            <a:spLocks noGrp="1"/>
          </p:cNvSpPr>
          <p:nvPr>
            <p:custDataLst>
              <p:tags r:id="rId34"/>
            </p:custDataLst>
          </p:nvPr>
        </p:nvSpPr>
        <p:spPr bwMode="auto">
          <a:xfrm>
            <a:off x="7248020" y="3964423"/>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22</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4" name="Text Placeholder 12">
            <a:extLst>
              <a:ext uri="{FF2B5EF4-FFF2-40B4-BE49-F238E27FC236}">
                <a16:creationId xmlns:a16="http://schemas.microsoft.com/office/drawing/2014/main" id="{492D2B6F-BE95-2E12-0B0E-1F46CC13FB76}"/>
              </a:ext>
            </a:extLst>
          </p:cNvPr>
          <p:cNvSpPr>
            <a:spLocks noGrp="1"/>
          </p:cNvSpPr>
          <p:nvPr>
            <p:custDataLst>
              <p:tags r:id="rId35"/>
            </p:custDataLst>
          </p:nvPr>
        </p:nvSpPr>
        <p:spPr bwMode="auto">
          <a:xfrm>
            <a:off x="7549881" y="3964423"/>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2023</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7" name="Chart 114">
            <a:extLst>
              <a:ext uri="{FF2B5EF4-FFF2-40B4-BE49-F238E27FC236}">
                <a16:creationId xmlns:a16="http://schemas.microsoft.com/office/drawing/2014/main" id="{FA9943D9-8432-B897-214A-46D4894336B0}"/>
              </a:ext>
            </a:extLst>
          </p:cNvPr>
          <p:cNvGraphicFramePr/>
          <p:nvPr>
            <p:custDataLst>
              <p:tags r:id="rId36"/>
            </p:custDataLst>
            <p:extLst>
              <p:ext uri="{D42A27DB-BD31-4B8C-83A1-F6EECF244321}">
                <p14:modId xmlns:p14="http://schemas.microsoft.com/office/powerpoint/2010/main" val="2803598619"/>
              </p:ext>
            </p:extLst>
          </p:nvPr>
        </p:nvGraphicFramePr>
        <p:xfrm>
          <a:off x="200025" y="4695825"/>
          <a:ext cx="7753350" cy="1784350"/>
        </p:xfrm>
        <a:graphic>
          <a:graphicData uri="http://schemas.openxmlformats.org/drawingml/2006/chart">
            <c:chart xmlns:c="http://schemas.openxmlformats.org/drawingml/2006/chart" xmlns:r="http://schemas.openxmlformats.org/officeDocument/2006/relationships" r:id="rId65"/>
          </a:graphicData>
        </a:graphic>
      </p:graphicFrame>
      <p:sp>
        <p:nvSpPr>
          <p:cNvPr id="98" name="Text Placeholder 12">
            <a:extLst>
              <a:ext uri="{FF2B5EF4-FFF2-40B4-BE49-F238E27FC236}">
                <a16:creationId xmlns:a16="http://schemas.microsoft.com/office/drawing/2014/main" id="{5C30AA25-B712-AEBA-3A26-0DADC1574BE8}"/>
              </a:ext>
            </a:extLst>
          </p:cNvPr>
          <p:cNvSpPr>
            <a:spLocks noGrp="1"/>
          </p:cNvSpPr>
          <p:nvPr>
            <p:custDataLst>
              <p:tags r:id="rId37"/>
            </p:custDataLst>
          </p:nvPr>
        </p:nvSpPr>
        <p:spPr bwMode="auto">
          <a:xfrm>
            <a:off x="554347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r>
              <a:rPr kumimoji="1" lang="en-US" altLang="ja-JP" sz="1000" b="0" i="0" u="none" strike="noStrike" kern="1200" cap="none" spc="0" normalizeH="0" baseline="0" noProof="0" dirty="0"/>
              <a:t>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9" name="Text Placeholder 12">
            <a:extLst>
              <a:ext uri="{FF2B5EF4-FFF2-40B4-BE49-F238E27FC236}">
                <a16:creationId xmlns:a16="http://schemas.microsoft.com/office/drawing/2014/main" id="{87517F3A-3A88-AE72-595B-3E0C9957D892}"/>
              </a:ext>
            </a:extLst>
          </p:cNvPr>
          <p:cNvSpPr>
            <a:spLocks noGrp="1"/>
          </p:cNvSpPr>
          <p:nvPr>
            <p:custDataLst>
              <p:tags r:id="rId38"/>
            </p:custDataLst>
          </p:nvPr>
        </p:nvSpPr>
        <p:spPr bwMode="auto">
          <a:xfrm>
            <a:off x="465789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0" name="Text Placeholder 12">
            <a:extLst>
              <a:ext uri="{FF2B5EF4-FFF2-40B4-BE49-F238E27FC236}">
                <a16:creationId xmlns:a16="http://schemas.microsoft.com/office/drawing/2014/main" id="{E4FD28CA-54BD-6ABB-5472-53AF40D8E7F7}"/>
              </a:ext>
            </a:extLst>
          </p:cNvPr>
          <p:cNvSpPr>
            <a:spLocks noGrp="1"/>
          </p:cNvSpPr>
          <p:nvPr>
            <p:custDataLst>
              <p:tags r:id="rId39"/>
            </p:custDataLst>
          </p:nvPr>
        </p:nvSpPr>
        <p:spPr bwMode="auto">
          <a:xfrm>
            <a:off x="171042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1" name="Text Placeholder 12">
            <a:extLst>
              <a:ext uri="{FF2B5EF4-FFF2-40B4-BE49-F238E27FC236}">
                <a16:creationId xmlns:a16="http://schemas.microsoft.com/office/drawing/2014/main" id="{0D214AE4-ADD7-A2BF-1B64-D3E52A8D789E}"/>
              </a:ext>
            </a:extLst>
          </p:cNvPr>
          <p:cNvSpPr>
            <a:spLocks noGrp="1"/>
          </p:cNvSpPr>
          <p:nvPr>
            <p:custDataLst>
              <p:tags r:id="rId40"/>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a:extLst>
              <a:ext uri="{FF2B5EF4-FFF2-40B4-BE49-F238E27FC236}">
                <a16:creationId xmlns:a16="http://schemas.microsoft.com/office/drawing/2014/main" id="{A3173244-0F9F-9D73-51D4-51EFF60AE4D2}"/>
              </a:ext>
            </a:extLst>
          </p:cNvPr>
          <p:cNvSpPr>
            <a:spLocks noGrp="1"/>
          </p:cNvSpPr>
          <p:nvPr>
            <p:custDataLst>
              <p:tags r:id="rId41"/>
            </p:custDataLst>
          </p:nvPr>
        </p:nvSpPr>
        <p:spPr bwMode="auto">
          <a:xfrm>
            <a:off x="109943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a:extLst>
              <a:ext uri="{FF2B5EF4-FFF2-40B4-BE49-F238E27FC236}">
                <a16:creationId xmlns:a16="http://schemas.microsoft.com/office/drawing/2014/main" id="{1E094998-B877-982D-DF30-EE6B39BD2E81}"/>
              </a:ext>
            </a:extLst>
          </p:cNvPr>
          <p:cNvSpPr>
            <a:spLocks noGrp="1"/>
          </p:cNvSpPr>
          <p:nvPr>
            <p:custDataLst>
              <p:tags r:id="rId42"/>
            </p:custDataLst>
          </p:nvPr>
        </p:nvSpPr>
        <p:spPr bwMode="auto">
          <a:xfrm>
            <a:off x="675312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r>
              <a:rPr kumimoji="0" lang="en-US" altLang="en-US" sz="1000" b="0" i="0" u="none" strike="noStrike" kern="1200" cap="none" spc="0" normalizeH="0" baseline="0" noProof="0" dirty="0"/>
              <a:t>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a:extLst>
              <a:ext uri="{FF2B5EF4-FFF2-40B4-BE49-F238E27FC236}">
                <a16:creationId xmlns:a16="http://schemas.microsoft.com/office/drawing/2014/main" id="{0A25205C-CE10-CC78-ACC0-AA5D83F70572}"/>
              </a:ext>
            </a:extLst>
          </p:cNvPr>
          <p:cNvSpPr>
            <a:spLocks noGrp="1"/>
          </p:cNvSpPr>
          <p:nvPr>
            <p:custDataLst>
              <p:tags r:id="rId43"/>
            </p:custDataLst>
          </p:nvPr>
        </p:nvSpPr>
        <p:spPr bwMode="auto">
          <a:xfrm>
            <a:off x="140445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a:extLst>
              <a:ext uri="{FF2B5EF4-FFF2-40B4-BE49-F238E27FC236}">
                <a16:creationId xmlns:a16="http://schemas.microsoft.com/office/drawing/2014/main" id="{F7E4DD9E-9BD3-8D2A-3D32-54F532E1504B}"/>
              </a:ext>
            </a:extLst>
          </p:cNvPr>
          <p:cNvSpPr>
            <a:spLocks noGrp="1"/>
          </p:cNvSpPr>
          <p:nvPr>
            <p:custDataLst>
              <p:tags r:id="rId44"/>
            </p:custDataLst>
          </p:nvPr>
        </p:nvSpPr>
        <p:spPr bwMode="auto">
          <a:xfrm>
            <a:off x="496978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14</a:t>
            </a:fld>
            <a:r>
              <a:rPr kumimoji="1" lang="en-US" altLang="ja-JP" sz="1000" b="0" i="0" u="none" strike="noStrike" kern="1200" cap="none" spc="0" normalizeH="0" baseline="0" noProof="0" dirty="0"/>
              <a:t>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a:extLst>
              <a:ext uri="{FF2B5EF4-FFF2-40B4-BE49-F238E27FC236}">
                <a16:creationId xmlns:a16="http://schemas.microsoft.com/office/drawing/2014/main" id="{A0B811A4-D734-4207-7915-EB62ADD81316}"/>
              </a:ext>
            </a:extLst>
          </p:cNvPr>
          <p:cNvSpPr>
            <a:spLocks noGrp="1"/>
          </p:cNvSpPr>
          <p:nvPr>
            <p:custDataLst>
              <p:tags r:id="rId45"/>
            </p:custDataLst>
          </p:nvPr>
        </p:nvSpPr>
        <p:spPr bwMode="auto">
          <a:xfrm>
            <a:off x="260595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a:extLst>
              <a:ext uri="{FF2B5EF4-FFF2-40B4-BE49-F238E27FC236}">
                <a16:creationId xmlns:a16="http://schemas.microsoft.com/office/drawing/2014/main" id="{89C3AB75-A749-F8CE-401A-E71FFD76C405}"/>
              </a:ext>
            </a:extLst>
          </p:cNvPr>
          <p:cNvSpPr>
            <a:spLocks noGrp="1"/>
          </p:cNvSpPr>
          <p:nvPr>
            <p:custDataLst>
              <p:tags r:id="rId46"/>
            </p:custDataLst>
          </p:nvPr>
        </p:nvSpPr>
        <p:spPr bwMode="auto">
          <a:xfrm>
            <a:off x="201638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a:extLst>
              <a:ext uri="{FF2B5EF4-FFF2-40B4-BE49-F238E27FC236}">
                <a16:creationId xmlns:a16="http://schemas.microsoft.com/office/drawing/2014/main" id="{E6726B51-18F3-4701-68F3-416CA68C68F3}"/>
              </a:ext>
            </a:extLst>
          </p:cNvPr>
          <p:cNvSpPr>
            <a:spLocks noGrp="1"/>
          </p:cNvSpPr>
          <p:nvPr>
            <p:custDataLst>
              <p:tags r:id="rId47"/>
            </p:custDataLst>
          </p:nvPr>
        </p:nvSpPr>
        <p:spPr bwMode="auto">
          <a:xfrm>
            <a:off x="2293937"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a:extLst>
              <a:ext uri="{FF2B5EF4-FFF2-40B4-BE49-F238E27FC236}">
                <a16:creationId xmlns:a16="http://schemas.microsoft.com/office/drawing/2014/main" id="{B3B7DC14-09F4-16E3-6987-6BA90ED1C9C8}"/>
              </a:ext>
            </a:extLst>
          </p:cNvPr>
          <p:cNvSpPr>
            <a:spLocks noGrp="1"/>
          </p:cNvSpPr>
          <p:nvPr>
            <p:custDataLst>
              <p:tags r:id="rId48"/>
            </p:custDataLst>
          </p:nvPr>
        </p:nvSpPr>
        <p:spPr bwMode="auto">
          <a:xfrm>
            <a:off x="377485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a:extLst>
              <a:ext uri="{FF2B5EF4-FFF2-40B4-BE49-F238E27FC236}">
                <a16:creationId xmlns:a16="http://schemas.microsoft.com/office/drawing/2014/main" id="{BF7A3AB8-B3BE-9DDE-B5C4-2CEFA27B2CE2}"/>
              </a:ext>
            </a:extLst>
          </p:cNvPr>
          <p:cNvSpPr>
            <a:spLocks noGrp="1"/>
          </p:cNvSpPr>
          <p:nvPr>
            <p:custDataLst>
              <p:tags r:id="rId49"/>
            </p:custDataLst>
          </p:nvPr>
        </p:nvSpPr>
        <p:spPr bwMode="auto">
          <a:xfrm>
            <a:off x="290209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a:extLst>
              <a:ext uri="{FF2B5EF4-FFF2-40B4-BE49-F238E27FC236}">
                <a16:creationId xmlns:a16="http://schemas.microsoft.com/office/drawing/2014/main" id="{45EF44C0-8FE9-6A90-93A2-32D3780776FC}"/>
              </a:ext>
            </a:extLst>
          </p:cNvPr>
          <p:cNvSpPr>
            <a:spLocks noGrp="1"/>
          </p:cNvSpPr>
          <p:nvPr>
            <p:custDataLst>
              <p:tags r:id="rId50"/>
            </p:custDataLst>
          </p:nvPr>
        </p:nvSpPr>
        <p:spPr bwMode="auto">
          <a:xfrm>
            <a:off x="3200652"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a:extLst>
              <a:ext uri="{FF2B5EF4-FFF2-40B4-BE49-F238E27FC236}">
                <a16:creationId xmlns:a16="http://schemas.microsoft.com/office/drawing/2014/main" id="{1065474D-DDBC-9A93-3F3A-74F6D605D62D}"/>
              </a:ext>
            </a:extLst>
          </p:cNvPr>
          <p:cNvSpPr>
            <a:spLocks noGrp="1"/>
          </p:cNvSpPr>
          <p:nvPr>
            <p:custDataLst>
              <p:tags r:id="rId51"/>
            </p:custDataLst>
          </p:nvPr>
        </p:nvSpPr>
        <p:spPr bwMode="auto">
          <a:xfrm>
            <a:off x="349920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a:extLst>
              <a:ext uri="{FF2B5EF4-FFF2-40B4-BE49-F238E27FC236}">
                <a16:creationId xmlns:a16="http://schemas.microsoft.com/office/drawing/2014/main" id="{A60D23E4-B04A-0ED9-B625-BBA6A6FFB4A2}"/>
              </a:ext>
            </a:extLst>
          </p:cNvPr>
          <p:cNvSpPr>
            <a:spLocks noGrp="1"/>
          </p:cNvSpPr>
          <p:nvPr>
            <p:custDataLst>
              <p:tags r:id="rId52"/>
            </p:custDataLst>
          </p:nvPr>
        </p:nvSpPr>
        <p:spPr bwMode="auto">
          <a:xfrm>
            <a:off x="40767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a:extLst>
              <a:ext uri="{FF2B5EF4-FFF2-40B4-BE49-F238E27FC236}">
                <a16:creationId xmlns:a16="http://schemas.microsoft.com/office/drawing/2014/main" id="{806011C5-9084-22B4-6541-DBA66F70F25A}"/>
              </a:ext>
            </a:extLst>
          </p:cNvPr>
          <p:cNvSpPr>
            <a:spLocks noGrp="1"/>
          </p:cNvSpPr>
          <p:nvPr>
            <p:custDataLst>
              <p:tags r:id="rId53"/>
            </p:custDataLst>
          </p:nvPr>
        </p:nvSpPr>
        <p:spPr bwMode="auto">
          <a:xfrm>
            <a:off x="436354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a:extLst>
              <a:ext uri="{FF2B5EF4-FFF2-40B4-BE49-F238E27FC236}">
                <a16:creationId xmlns:a16="http://schemas.microsoft.com/office/drawing/2014/main" id="{18B5E6D7-C569-0EEE-08F0-D5C24F1EB376}"/>
              </a:ext>
            </a:extLst>
          </p:cNvPr>
          <p:cNvSpPr>
            <a:spLocks noGrp="1"/>
          </p:cNvSpPr>
          <p:nvPr>
            <p:custDataLst>
              <p:tags r:id="rId54"/>
            </p:custDataLst>
          </p:nvPr>
        </p:nvSpPr>
        <p:spPr bwMode="auto">
          <a:xfrm>
            <a:off x="525734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15</a:t>
            </a:fld>
            <a:r>
              <a:rPr kumimoji="1" lang="en-US" altLang="ja-JP" sz="1000" b="0" i="0" u="none" strike="noStrike" kern="1200" cap="none" spc="0" normalizeH="0" baseline="0" noProof="0" dirty="0"/>
              <a:t>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a:extLst>
              <a:ext uri="{FF2B5EF4-FFF2-40B4-BE49-F238E27FC236}">
                <a16:creationId xmlns:a16="http://schemas.microsoft.com/office/drawing/2014/main" id="{53973C3B-AFF6-73C4-A22A-5E838C4638D9}"/>
              </a:ext>
            </a:extLst>
          </p:cNvPr>
          <p:cNvSpPr>
            <a:spLocks noGrp="1"/>
          </p:cNvSpPr>
          <p:nvPr>
            <p:custDataLst>
              <p:tags r:id="rId55"/>
            </p:custDataLst>
          </p:nvPr>
        </p:nvSpPr>
        <p:spPr bwMode="auto">
          <a:xfrm>
            <a:off x="584887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r>
              <a:rPr kumimoji="1" lang="en-US" altLang="en-US" sz="1000" b="0" i="0" u="none" strike="noStrike" kern="1200" cap="none" spc="0" normalizeH="0" baseline="0" noProof="0" dirty="0"/>
              <a:t>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a:extLst>
              <a:ext uri="{FF2B5EF4-FFF2-40B4-BE49-F238E27FC236}">
                <a16:creationId xmlns:a16="http://schemas.microsoft.com/office/drawing/2014/main" id="{441DAE51-CDA1-43FF-B383-22B1A9DA92A4}"/>
              </a:ext>
            </a:extLst>
          </p:cNvPr>
          <p:cNvSpPr>
            <a:spLocks noGrp="1"/>
          </p:cNvSpPr>
          <p:nvPr>
            <p:custDataLst>
              <p:tags r:id="rId56"/>
            </p:custDataLst>
          </p:nvPr>
        </p:nvSpPr>
        <p:spPr bwMode="auto">
          <a:xfrm>
            <a:off x="615915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r>
              <a:rPr kumimoji="0" lang="en-US" altLang="en-US" sz="1000" b="0" i="0" u="none" strike="noStrike" kern="1200" cap="none" spc="0" normalizeH="0" baseline="0" noProof="0" dirty="0"/>
              <a:t>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a:extLst>
              <a:ext uri="{FF2B5EF4-FFF2-40B4-BE49-F238E27FC236}">
                <a16:creationId xmlns:a16="http://schemas.microsoft.com/office/drawing/2014/main" id="{8DEC0896-5123-9519-A683-B3785772BF0F}"/>
              </a:ext>
            </a:extLst>
          </p:cNvPr>
          <p:cNvSpPr>
            <a:spLocks noGrp="1"/>
          </p:cNvSpPr>
          <p:nvPr>
            <p:custDataLst>
              <p:tags r:id="rId57"/>
            </p:custDataLst>
          </p:nvPr>
        </p:nvSpPr>
        <p:spPr bwMode="auto">
          <a:xfrm>
            <a:off x="644398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r>
              <a:rPr kumimoji="0" lang="en-US" altLang="en-US" sz="1000" b="0" i="0" u="none" strike="noStrike" kern="1200" cap="none" spc="0" normalizeH="0" baseline="0" noProof="0" dirty="0"/>
              <a:t>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a:extLst>
              <a:ext uri="{FF2B5EF4-FFF2-40B4-BE49-F238E27FC236}">
                <a16:creationId xmlns:a16="http://schemas.microsoft.com/office/drawing/2014/main" id="{71F1B8F7-97D0-0CAF-1960-8C09E395E90F}"/>
              </a:ext>
            </a:extLst>
          </p:cNvPr>
          <p:cNvSpPr>
            <a:spLocks noGrp="1"/>
          </p:cNvSpPr>
          <p:nvPr>
            <p:custDataLst>
              <p:tags r:id="rId58"/>
            </p:custDataLst>
          </p:nvPr>
        </p:nvSpPr>
        <p:spPr bwMode="auto">
          <a:xfrm>
            <a:off x="699130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21e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9" name="Text Placeholder 12">
            <a:extLst>
              <a:ext uri="{FF2B5EF4-FFF2-40B4-BE49-F238E27FC236}">
                <a16:creationId xmlns:a16="http://schemas.microsoft.com/office/drawing/2014/main" id="{D8CFA03D-3874-68C6-14F8-819C445071BB}"/>
              </a:ext>
            </a:extLst>
          </p:cNvPr>
          <p:cNvSpPr>
            <a:spLocks noGrp="1"/>
          </p:cNvSpPr>
          <p:nvPr>
            <p:custDataLst>
              <p:tags r:id="rId59"/>
            </p:custDataLst>
          </p:nvPr>
        </p:nvSpPr>
        <p:spPr bwMode="auto">
          <a:xfrm>
            <a:off x="728340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22e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0" name="Text Placeholder 12">
            <a:extLst>
              <a:ext uri="{FF2B5EF4-FFF2-40B4-BE49-F238E27FC236}">
                <a16:creationId xmlns:a16="http://schemas.microsoft.com/office/drawing/2014/main" id="{23781C52-F522-91A2-464E-7FCBA683BF6E}"/>
              </a:ext>
            </a:extLst>
          </p:cNvPr>
          <p:cNvSpPr>
            <a:spLocks noGrp="1"/>
          </p:cNvSpPr>
          <p:nvPr>
            <p:custDataLst>
              <p:tags r:id="rId60"/>
            </p:custDataLst>
          </p:nvPr>
        </p:nvSpPr>
        <p:spPr bwMode="auto">
          <a:xfrm>
            <a:off x="7573782"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t>2023e</a:t>
            </a:r>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431063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44" imgH="443" progId="TCLayout.ActiveDocument.1">
                  <p:embed/>
                </p:oleObj>
              </mc:Choice>
              <mc:Fallback>
                <p:oleObj name="think-cell Slide" r:id="rId8"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20" name="Chart 19">
            <a:extLst>
              <a:ext uri="{FF2B5EF4-FFF2-40B4-BE49-F238E27FC236}">
                <a16:creationId xmlns:a16="http://schemas.microsoft.com/office/drawing/2014/main" id="{84D006C4-08BF-4812-8A80-7C02D53D6214}"/>
              </a:ext>
            </a:extLst>
          </p:cNvPr>
          <p:cNvGraphicFramePr/>
          <p:nvPr>
            <p:custDataLst>
              <p:tags r:id="rId3"/>
            </p:custDataLst>
          </p:nvPr>
        </p:nvGraphicFramePr>
        <p:xfrm>
          <a:off x="454025" y="2262188"/>
          <a:ext cx="8520113" cy="3713162"/>
        </p:xfrm>
        <a:graphic>
          <a:graphicData uri="http://schemas.openxmlformats.org/drawingml/2006/chart">
            <c:chart xmlns:c="http://schemas.openxmlformats.org/drawingml/2006/chart" xmlns:r="http://schemas.openxmlformats.org/officeDocument/2006/relationships" r:id="rId10"/>
          </a:graphicData>
        </a:graphic>
      </p:graphicFrame>
      <p:sp>
        <p:nvSpPr>
          <p:cNvPr id="65" name="テキスト プレースホルダ 9"/>
          <p:cNvSpPr>
            <a:spLocks noGrp="1"/>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5"/>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noGrp="1"/>
          </p:cNvSpPr>
          <p:nvPr>
            <p:custDataLst>
              <p:tags r:id="rId6"/>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Tree>
    <p:extLst>
      <p:ext uri="{BB962C8B-B14F-4D97-AF65-F5344CB8AC3E}">
        <p14:creationId xmlns:p14="http://schemas.microsoft.com/office/powerpoint/2010/main" val="64961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728675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インドに進出している介護事業者は、確認できなかった。福祉用具事業者は、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886703590"/>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5869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43.3%</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21.8%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1" i="0" u="none" strike="noStrike" kern="1200" cap="none" spc="0" normalizeH="0" baseline="0" noProof="0" dirty="0">
                        <a:ln>
                          <a:noFill/>
                        </a:ln>
                        <a:solidFill>
                          <a:srgbClr val="000000"/>
                        </a:solidFill>
                        <a:effectLst/>
                        <a:uLnTx/>
                        <a:uFillTx/>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AECD4454-2EC9-4616-9368-B6886DA6DCFA}"/>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8415638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C70F05-9C84-46F1-8755-94AEBB9A62A4}"/>
              </a:ext>
            </a:extLst>
          </p:cNvPr>
          <p:cNvGraphicFramePr>
            <a:graphicFrameLocks noChangeAspect="1"/>
          </p:cNvGraphicFramePr>
          <p:nvPr>
            <p:custDataLst>
              <p:tags r:id="rId1"/>
            </p:custDataLst>
            <p:extLst>
              <p:ext uri="{D42A27DB-BD31-4B8C-83A1-F6EECF244321}">
                <p14:modId xmlns:p14="http://schemas.microsoft.com/office/powerpoint/2010/main" val="397667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94C70F05-9C84-46F1-8755-94AEBB9A62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2407764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99144DB-4D67-4DB3-A464-2FA04C9CE067}"/>
              </a:ext>
            </a:extLst>
          </p:cNvPr>
          <p:cNvSpPr/>
          <p:nvPr/>
        </p:nvSpPr>
        <p:spPr>
          <a:xfrm>
            <a:off x="4873467" y="2782301"/>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4747A008-46DB-45AF-BBF1-18F45AE9F420}"/>
              </a:ext>
            </a:extLst>
          </p:cNvPr>
          <p:cNvSpPr/>
          <p:nvPr/>
        </p:nvSpPr>
        <p:spPr>
          <a:xfrm>
            <a:off x="4879287" y="24461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382613030"/>
              </p:ext>
            </p:extLst>
          </p:nvPr>
        </p:nvGraphicFramePr>
        <p:xfrm>
          <a:off x="200025" y="2111737"/>
          <a:ext cx="9438944" cy="4197580"/>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83122">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インド</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745">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81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705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2.36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01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7136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9</a:t>
                      </a:r>
                      <a:r>
                        <a:rPr lang="ja-JP" altLang="en-US" sz="900" dirty="0"/>
                        <a:t>月、インド国家衛生局より、国家デジタルヘルス・ミッションの全国的な展開が発表された。同ミッションが完全に運用されれば、医療機関全体で健康記録へのアクセスとポータビリティが可能となる。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89352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2018</a:t>
                      </a:r>
                      <a:r>
                        <a:rPr lang="ja-JP" altLang="en-US" sz="900" dirty="0"/>
                        <a:t>年に、医療におけるデジタル情報セキュリティ法が制定されている。個人に関する健康関連情報について、収集、保存、送信、利用に関わるプロセスの標準化・規制を行っている。また、</a:t>
                      </a:r>
                      <a:r>
                        <a:rPr lang="en-US" altLang="ja-JP" sz="900" dirty="0"/>
                        <a:t>2022</a:t>
                      </a:r>
                      <a:r>
                        <a:rPr lang="ja-JP" altLang="en-US" sz="900" dirty="0"/>
                        <a:t>年</a:t>
                      </a:r>
                      <a:r>
                        <a:rPr lang="en-US" altLang="ja-JP" sz="900" dirty="0"/>
                        <a:t>4</a:t>
                      </a:r>
                      <a:r>
                        <a:rPr lang="ja-JP" altLang="en-US" sz="900" dirty="0"/>
                        <a:t>月、インド国家衛生局は、個人情報の処理に関するガイドラインである、ヘルスデータマネジメントポリシーを改訂している。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70509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電子カルテ普及率は公式には取られていないが、ある研究では、この</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年に広がりを見せているものの、調査対象の</a:t>
                      </a:r>
                      <a:r>
                        <a:rPr kumimoji="1" lang="en-US" altLang="ja-JP" sz="900" b="0" kern="1200" dirty="0">
                          <a:solidFill>
                            <a:schemeClr val="tx1"/>
                          </a:solidFill>
                          <a:latin typeface="+mn-lt"/>
                          <a:ea typeface="ＭＳ Ｐゴシック" charset="-128"/>
                          <a:cs typeface="Arial" pitchFamily="34" charset="0"/>
                        </a:rPr>
                        <a:t>13</a:t>
                      </a:r>
                      <a:r>
                        <a:rPr kumimoji="1" lang="ja-JP" altLang="en-US" sz="900" b="0" kern="1200" dirty="0">
                          <a:solidFill>
                            <a:schemeClr val="tx1"/>
                          </a:solidFill>
                          <a:latin typeface="+mn-lt"/>
                          <a:ea typeface="ＭＳ Ｐゴシック" charset="-128"/>
                          <a:cs typeface="Arial" pitchFamily="34" charset="0"/>
                        </a:rPr>
                        <a:t>医療機関のうち、</a:t>
                      </a:r>
                      <a:r>
                        <a:rPr kumimoji="1" lang="en-US" altLang="ja-JP" sz="900" b="0" kern="1200" dirty="0">
                          <a:solidFill>
                            <a:schemeClr val="tx1"/>
                          </a:solidFill>
                          <a:latin typeface="+mn-lt"/>
                          <a:ea typeface="ＭＳ Ｐゴシック" charset="-128"/>
                          <a:cs typeface="Arial" pitchFamily="34" charset="0"/>
                        </a:rPr>
                        <a:t>8</a:t>
                      </a:r>
                      <a:r>
                        <a:rPr kumimoji="1" lang="ja-JP" altLang="en-US" sz="900" b="0" kern="1200" dirty="0">
                          <a:solidFill>
                            <a:schemeClr val="tx1"/>
                          </a:solidFill>
                          <a:latin typeface="+mn-lt"/>
                          <a:ea typeface="ＭＳ Ｐゴシック" charset="-128"/>
                          <a:cs typeface="Arial" pitchFamily="34" charset="0"/>
                        </a:rPr>
                        <a:t>医療機関のみが電子カルテを用いていたと報告されている。また、特に地方の公立病院においては、まだ紙による記録がなされているとの報告がある。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41530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2022</a:t>
                      </a:r>
                      <a:r>
                        <a:rPr lang="ja-JP" altLang="en-US" sz="900" dirty="0"/>
                        <a:t>年に</a:t>
                      </a:r>
                      <a:r>
                        <a:rPr lang="en-US" altLang="ja-JP" sz="900" dirty="0"/>
                        <a:t>Unified Health Interface</a:t>
                      </a:r>
                      <a:r>
                        <a:rPr lang="ja-JP" altLang="en-US" sz="900" dirty="0"/>
                        <a:t>を立ち上げた。</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91A7F1E-2927-4B17-97EE-755EF3453A21}"/>
              </a:ext>
            </a:extLst>
          </p:cNvPr>
          <p:cNvSpPr/>
          <p:nvPr/>
        </p:nvSpPr>
        <p:spPr>
          <a:xfrm>
            <a:off x="4873467" y="3165639"/>
            <a:ext cx="4760053" cy="339313"/>
          </a:xfrm>
          <a:prstGeom prst="rect">
            <a:avLst/>
          </a:prstGeom>
          <a:solidFill>
            <a:schemeClr val="accent2">
              <a:lumMod val="20000"/>
              <a:lumOff val="80000"/>
            </a:schemeClr>
          </a:solidFill>
        </p:spPr>
        <p:txBody>
          <a:bodyPr wrap="square" rtlCol="0" anchor="ctr">
            <a:noAutofit/>
          </a:bodyPr>
          <a:lstStyle/>
          <a:p>
            <a:pPr>
              <a:tabLst>
                <a:tab pos="4572000" algn="r"/>
              </a:tabLst>
            </a:pPr>
            <a:r>
              <a:rPr kumimoji="1"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0.66</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0.20</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インド／医療関連／その他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COVID-19</a:t>
            </a:r>
            <a:r>
              <a:rPr lang="ja-JP" altLang="en-US" sz="1138" dirty="0">
                <a:solidFill>
                  <a:srgbClr val="000000"/>
                </a:solidFill>
              </a:rPr>
              <a:t>パンデミックの発生以来、保健家庭福祉省は、遠隔医療実践のための公式ガイドラインを発表し、登録医が遠隔診療を行うことを認めるなど、デジタルヘルスケアと遠隔医療は急速に拡大している。</a:t>
            </a:r>
            <a:endParaRPr lang="en-US" altLang="ja-JP" sz="1138" dirty="0">
              <a:solidFill>
                <a:srgbClr val="000000"/>
              </a:solidFill>
            </a:endParaRPr>
          </a:p>
        </p:txBody>
      </p:sp>
      <p:grpSp>
        <p:nvGrpSpPr>
          <p:cNvPr id="6" name="グループ化 7"/>
          <p:cNvGrpSpPr>
            <a:grpSpLocks/>
          </p:cNvGrpSpPr>
          <p:nvPr/>
        </p:nvGrpSpPr>
        <p:grpSpPr>
          <a:xfrm>
            <a:off x="200026" y="1814769"/>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86480"/>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86480"/>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86480"/>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86480"/>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86480"/>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77089"/>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a:t>
            </a:r>
            <a:r>
              <a:rPr lang="ja-JP" altLang="en-US" sz="800">
                <a:latin typeface="Arial" panose="020B0604020202020204" pitchFamily="34" charset="0"/>
                <a:ea typeface="ＭＳ Ｐゴシック" panose="020B0600070205080204" pitchFamily="50" charset="-128"/>
                <a:cs typeface="Arial" panose="020B0604020202020204" pitchFamily="34" charset="0"/>
              </a:rPr>
              <a:t>銀行、</a:t>
            </a:r>
            <a:r>
              <a:rPr lang="en-US" altLang="ja-JP" sz="800">
                <a:latin typeface="Arial" panose="020B0604020202020204" pitchFamily="34" charset="0"/>
                <a:ea typeface="ＭＳ Ｐゴシック" panose="020B0600070205080204" pitchFamily="50" charset="-128"/>
                <a:cs typeface="Arial" panose="020B0604020202020204" pitchFamily="34" charset="0"/>
              </a:rPr>
              <a:t>NITI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Aayog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Portal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eStartIndia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Centre for Internet and Society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Times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925148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インド／医療関連／その他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「コロナ禍で、遠隔医療技術の浸透にさらに高まる期待（インド）」（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420810892"/>
              </p:ext>
            </p:extLst>
          </p:nvPr>
        </p:nvGraphicFramePr>
        <p:xfrm>
          <a:off x="272480" y="1076122"/>
          <a:ext cx="9430365" cy="2636325"/>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192707">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8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DocsApp</a:t>
                      </a:r>
                      <a:endParaRPr kumimoji="1" 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138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3.5M+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7,000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診療予約、オンラインで受診、処方箋の発行・受領、薬の注文ができる。診療や医薬品の代金支払いはオンライン決済で完結。</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chemeClr val="tx1"/>
                          </a:solidFill>
                          <a:latin typeface="+mn-lt"/>
                          <a:ea typeface="+mn-ea"/>
                          <a:cs typeface="+mn-cs"/>
                        </a:rPr>
                        <a:t>AI</a:t>
                      </a:r>
                      <a:r>
                        <a:rPr kumimoji="1" lang="ja-JP" altLang="en-US" sz="900" kern="1200" dirty="0">
                          <a:solidFill>
                            <a:schemeClr val="tx1"/>
                          </a:solidFill>
                          <a:latin typeface="+mn-lt"/>
                          <a:ea typeface="+mn-ea"/>
                          <a:cs typeface="+mn-cs"/>
                        </a:rPr>
                        <a:t>の活用により、問診情報からユーザーの病気を予測して医師に提示する試みも行われている。</a:t>
                      </a:r>
                      <a:endParaRPr kumimoji="1" lang="en-US" altLang="ja-JP" sz="900" kern="1200" dirty="0">
                        <a:solidFill>
                          <a:schemeClr val="tx1"/>
                        </a:solidFill>
                        <a:latin typeface="+mn-lt"/>
                        <a:ea typeface="+mn-ea"/>
                        <a:cs typeface="+mn-cs"/>
                      </a:endParaRPr>
                    </a:p>
                  </a:txBody>
                  <a:tcPr marL="0" marR="0" marT="0" marB="0">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8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DeepTek</a:t>
                      </a:r>
                      <a:endParaRPr kumimoji="1" 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51-200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75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chemeClr val="tx1"/>
                          </a:solidFill>
                          <a:latin typeface="+mn-lt"/>
                          <a:ea typeface="+mn-ea"/>
                          <a:cs typeface="+mn-cs"/>
                        </a:rPr>
                        <a:t>AI</a:t>
                      </a:r>
                      <a:r>
                        <a:rPr kumimoji="1" lang="ja-JP" altLang="en-US" sz="900" kern="1200" dirty="0">
                          <a:solidFill>
                            <a:schemeClr val="tx1"/>
                          </a:solidFill>
                          <a:latin typeface="+mn-lt"/>
                          <a:ea typeface="+mn-ea"/>
                          <a:cs typeface="+mn-cs"/>
                        </a:rPr>
                        <a:t>を活用した医療画像診断支援システムや遠隔読影サービスなどを展開するスタートアップ。</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インド国外の企業からの投資実績もある。</a:t>
                      </a:r>
                      <a:endParaRPr kumimoji="1" lang="en-US" altLang="ja-JP" sz="900" kern="1200" dirty="0">
                        <a:solidFill>
                          <a:schemeClr val="tx1"/>
                        </a:solidFill>
                        <a:latin typeface="+mn-lt"/>
                        <a:ea typeface="+mn-ea"/>
                        <a:cs typeface="+mn-cs"/>
                      </a:endParaRPr>
                    </a:p>
                  </a:txBody>
                  <a:tcPr marL="0" marR="0" marT="0" marB="0">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8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Mfine</a:t>
                      </a:r>
                      <a:endParaRPr kumimoji="1" lang="en-US"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345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1.37M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170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有名病院と提携し、信頼できる医師による質の高い医療をデジタルに提供することを目指している。</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chemeClr val="tx1"/>
                          </a:solidFill>
                          <a:latin typeface="+mn-lt"/>
                          <a:ea typeface="+mn-ea"/>
                          <a:cs typeface="+mn-cs"/>
                        </a:rPr>
                        <a:t>20</a:t>
                      </a:r>
                      <a:r>
                        <a:rPr kumimoji="1" lang="ja-JP" altLang="en-US" sz="900" kern="1200" dirty="0">
                          <a:solidFill>
                            <a:schemeClr val="tx1"/>
                          </a:solidFill>
                          <a:latin typeface="+mn-lt"/>
                          <a:ea typeface="+mn-ea"/>
                          <a:cs typeface="+mn-cs"/>
                        </a:rPr>
                        <a:t>以上の診療科目を提供しており、心臓病や不妊治療といった高度な専門科も設置している。</a:t>
                      </a:r>
                      <a:endParaRPr kumimoji="1" lang="en-US" altLang="ja-JP" sz="9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chemeClr val="tx1"/>
                          </a:solidFill>
                          <a:latin typeface="+mn-lt"/>
                          <a:ea typeface="+mn-ea"/>
                          <a:cs typeface="+mn-cs"/>
                        </a:rPr>
                        <a:t>疾患を予測する</a:t>
                      </a:r>
                      <a:r>
                        <a:rPr kumimoji="1" lang="en-US" altLang="ja-JP" sz="900" kern="1200" dirty="0">
                          <a:solidFill>
                            <a:schemeClr val="tx1"/>
                          </a:solidFill>
                          <a:latin typeface="+mn-lt"/>
                          <a:ea typeface="+mn-ea"/>
                          <a:cs typeface="+mn-cs"/>
                        </a:rPr>
                        <a:t>AI</a:t>
                      </a:r>
                      <a:r>
                        <a:rPr kumimoji="1" lang="ja-JP" altLang="en-US" sz="900" kern="1200" dirty="0">
                          <a:solidFill>
                            <a:schemeClr val="tx1"/>
                          </a:solidFill>
                          <a:latin typeface="+mn-lt"/>
                          <a:ea typeface="+mn-ea"/>
                          <a:cs typeface="+mn-cs"/>
                        </a:rPr>
                        <a:t>システムの開発も進められ、医師の診療時間の削減などに寄与している。</a:t>
                      </a:r>
                    </a:p>
                  </a:txBody>
                  <a:tcPr marL="0" marR="0" marT="0" marB="0">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医薬品と医療機器に関する主な業界団体を以下に示す。</a:t>
            </a:r>
          </a:p>
        </p:txBody>
      </p:sp>
      <p:grpSp>
        <p:nvGrpSpPr>
          <p:cNvPr id="5" name="グループ化 7"/>
          <p:cNvGrpSpPr/>
          <p:nvPr/>
        </p:nvGrpSpPr>
        <p:grpSpPr>
          <a:xfrm>
            <a:off x="416496" y="1916832"/>
            <a:ext cx="8009731"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インドにおける主な業界団体</a:t>
              </a:r>
            </a:p>
          </p:txBody>
        </p:sp>
      </p:grpSp>
      <p:graphicFrame>
        <p:nvGraphicFramePr>
          <p:cNvPr id="31" name="表 30"/>
          <p:cNvGraphicFramePr>
            <a:graphicFrameLocks noGrp="1"/>
          </p:cNvGraphicFramePr>
          <p:nvPr>
            <p:extLst>
              <p:ext uri="{D42A27DB-BD31-4B8C-83A1-F6EECF244321}">
                <p14:modId xmlns:p14="http://schemas.microsoft.com/office/powerpoint/2010/main" val="1631938169"/>
              </p:ext>
            </p:extLst>
          </p:nvPr>
        </p:nvGraphicFramePr>
        <p:xfrm>
          <a:off x="431364" y="2301069"/>
          <a:ext cx="7994859" cy="3693619"/>
        </p:xfrm>
        <a:graphic>
          <a:graphicData uri="http://schemas.openxmlformats.org/drawingml/2006/table">
            <a:tbl>
              <a:tblPr firstRow="1" bandRow="1">
                <a:tableStyleId>{2D5ABB26-0587-4C30-8999-92F81FD0307C}</a:tableStyleId>
              </a:tblPr>
              <a:tblGrid>
                <a:gridCol w="1440515">
                  <a:extLst>
                    <a:ext uri="{9D8B030D-6E8A-4147-A177-3AD203B41FA5}">
                      <a16:colId xmlns:a16="http://schemas.microsoft.com/office/drawing/2014/main" val="20000"/>
                    </a:ext>
                  </a:extLst>
                </a:gridCol>
                <a:gridCol w="1512541">
                  <a:extLst>
                    <a:ext uri="{9D8B030D-6E8A-4147-A177-3AD203B41FA5}">
                      <a16:colId xmlns:a16="http://schemas.microsoft.com/office/drawing/2014/main" val="20001"/>
                    </a:ext>
                  </a:extLst>
                </a:gridCol>
                <a:gridCol w="1440515">
                  <a:extLst>
                    <a:ext uri="{9D8B030D-6E8A-4147-A177-3AD203B41FA5}">
                      <a16:colId xmlns:a16="http://schemas.microsoft.com/office/drawing/2014/main" val="20002"/>
                    </a:ext>
                  </a:extLst>
                </a:gridCol>
                <a:gridCol w="1800644">
                  <a:extLst>
                    <a:ext uri="{9D8B030D-6E8A-4147-A177-3AD203B41FA5}">
                      <a16:colId xmlns:a16="http://schemas.microsoft.com/office/drawing/2014/main" val="20003"/>
                    </a:ext>
                  </a:extLst>
                </a:gridCol>
                <a:gridCol w="1800644">
                  <a:extLst>
                    <a:ext uri="{9D8B030D-6E8A-4147-A177-3AD203B41FA5}">
                      <a16:colId xmlns:a16="http://schemas.microsoft.com/office/drawing/2014/main" val="20004"/>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業界</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団体名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創設年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加盟企業数</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Indian Drug Manufacturers’ Association: IDMA</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1961</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ムンバイ</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700</a:t>
                      </a:r>
                      <a:r>
                        <a:rPr kumimoji="1" lang="ja-JP" altLang="en-US" sz="1000" kern="1200" dirty="0">
                          <a:solidFill>
                            <a:schemeClr val="dk1"/>
                          </a:solidFill>
                          <a:latin typeface="+mn-lt"/>
                          <a:ea typeface="+mn-ea"/>
                          <a:cs typeface="+mn-cs"/>
                        </a:rPr>
                        <a:t>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Organization of Pharmaceutical Producers of India: OPPI</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1965</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ムンバイ</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63</a:t>
                      </a:r>
                      <a:r>
                        <a:rPr kumimoji="1" lang="ja-JP" altLang="en-US" sz="1000" kern="1200" dirty="0">
                          <a:solidFill>
                            <a:schemeClr val="dk1"/>
                          </a:solidFill>
                          <a:latin typeface="+mn-lt"/>
                          <a:ea typeface="+mn-ea"/>
                          <a:cs typeface="+mn-cs"/>
                        </a:rPr>
                        <a:t>社</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外資系企業中心</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（日系企業：アステラス製薬、エーザイ、武田薬品工業、ラングシーラボトリーズ）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Bulk Drug Manufactures Association(India): BDMA</a:t>
                      </a:r>
                      <a:endParaRPr kumimoji="1" lang="ja-JP" altLang="en-US" sz="10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1991</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ハイデラバード</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（元薬メーカー中心）</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Association of Indian Manufacturers of Medical Devices</a:t>
                      </a:r>
                      <a:r>
                        <a:rPr kumimoji="1" lang="ja-JP" altLang="en-US" sz="1000" b="1" kern="1200" dirty="0">
                          <a:solidFill>
                            <a:schemeClr val="dk1"/>
                          </a:solidFill>
                          <a:latin typeface="+mn-lt"/>
                          <a:ea typeface="+mn-ea"/>
                          <a:cs typeface="+mn-cs"/>
                        </a:rPr>
                        <a:t>：</a:t>
                      </a:r>
                      <a:r>
                        <a:rPr kumimoji="1" lang="en-US" altLang="ja-JP" sz="1000" b="1" kern="1200" dirty="0">
                          <a:solidFill>
                            <a:schemeClr val="dk1"/>
                          </a:solidFill>
                          <a:latin typeface="+mn-lt"/>
                          <a:ea typeface="+mn-ea"/>
                          <a:cs typeface="+mn-cs"/>
                        </a:rPr>
                        <a:t>AIMED</a:t>
                      </a:r>
                      <a:endParaRPr kumimoji="1" lang="ja-JP" altLang="en-US" sz="10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ニューデリー</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150</a:t>
                      </a:r>
                      <a:r>
                        <a:rPr kumimoji="1" lang="ja-JP" altLang="en-US" sz="1000" kern="1200" dirty="0">
                          <a:solidFill>
                            <a:schemeClr val="dk1"/>
                          </a:solidFill>
                          <a:latin typeface="+mn-lt"/>
                          <a:ea typeface="+mn-ea"/>
                          <a:cs typeface="+mn-cs"/>
                        </a:rPr>
                        <a:t>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34" name="テキスト ボックス 33"/>
          <p:cNvSpPr txBox="1"/>
          <p:nvPr/>
        </p:nvSpPr>
        <p:spPr>
          <a:xfrm>
            <a:off x="200025"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1998725087"/>
              </p:ext>
            </p:extLst>
          </p:nvPr>
        </p:nvGraphicFramePr>
        <p:xfrm>
          <a:off x="200472" y="1700808"/>
          <a:ext cx="9505054" cy="4945526"/>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FICCI</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Federation of</a:t>
                      </a:r>
                      <a:r>
                        <a:rPr kumimoji="1" lang="en-US" altLang="ja-JP" sz="800" kern="1200" baseline="0" dirty="0">
                          <a:solidFill>
                            <a:schemeClr val="dk1"/>
                          </a:solidFill>
                          <a:latin typeface="+mn-lt"/>
                          <a:ea typeface="+mn-ea"/>
                          <a:cs typeface="+mn-cs"/>
                        </a:rPr>
                        <a:t> India Chambers of Commerce &amp; Industry (FICCI)</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医療関連機器全般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2"/>
                        </a:rPr>
                        <a:t>http://www.ficci-heal.com/more1.html</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Advantage Health Care</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The Department of Commerce formulates, implements and monitors the Foreign Trade Policy (FTP)</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医療関連機器全般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3"/>
                        </a:rPr>
                        <a:t>http://www.ahcindia.in/</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Vibrant Gujarat Summit</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Industrial</a:t>
                      </a:r>
                      <a:r>
                        <a:rPr kumimoji="1" lang="en-US" altLang="ja-JP" sz="800" kern="1200" baseline="0" dirty="0">
                          <a:solidFill>
                            <a:schemeClr val="dk1"/>
                          </a:solidFill>
                          <a:latin typeface="+mn-lt"/>
                          <a:ea typeface="+mn-ea"/>
                          <a:cs typeface="+mn-cs"/>
                        </a:rPr>
                        <a:t> Extension Bureau</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ヘルスケア、エネルギー、建築、旅行、環境、農業</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2</a:t>
                      </a:r>
                      <a:r>
                        <a:rPr kumimoji="1" lang="ja-JP" altLang="en-US" sz="800" kern="1200" dirty="0">
                          <a:solidFill>
                            <a:schemeClr val="dk1"/>
                          </a:solidFill>
                          <a:latin typeface="+mn-lt"/>
                          <a:ea typeface="+mn-ea"/>
                          <a:cs typeface="+mn-cs"/>
                        </a:rPr>
                        <a:t>年に</a:t>
                      </a:r>
                      <a:r>
                        <a:rPr kumimoji="1" lang="en-US" altLang="ja-JP" sz="800" kern="1200" dirty="0">
                          <a:solidFill>
                            <a:schemeClr val="dk1"/>
                          </a:solidFill>
                          <a:latin typeface="+mn-lt"/>
                          <a:ea typeface="+mn-ea"/>
                          <a:cs typeface="+mn-cs"/>
                        </a:rPr>
                        <a:t>1</a:t>
                      </a:r>
                      <a:r>
                        <a:rPr kumimoji="1" lang="ja-JP" altLang="en-US" sz="8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4"/>
                        </a:rPr>
                        <a:t>http://vibrantgujarat.com/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BioAsia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BioAsia</a:t>
                      </a:r>
                      <a:r>
                        <a:rPr kumimoji="1" lang="en-US" altLang="ja-JP" sz="800" kern="1200" dirty="0">
                          <a:solidFill>
                            <a:schemeClr val="dk1"/>
                          </a:solidFill>
                          <a:latin typeface="+mn-lt"/>
                          <a:ea typeface="+mn-ea"/>
                          <a:cs typeface="+mn-cs"/>
                        </a:rPr>
                        <a:t> Secretariat</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ライフサイエンス、ヘルスケア、</a:t>
                      </a:r>
                      <a:r>
                        <a:rPr kumimoji="1" lang="en-US" altLang="ja-JP" sz="800" kern="1200" dirty="0">
                          <a:solidFill>
                            <a:schemeClr val="dk1"/>
                          </a:solidFill>
                          <a:latin typeface="+mn-lt"/>
                          <a:ea typeface="+mn-ea"/>
                          <a:cs typeface="+mn-cs"/>
                        </a:rPr>
                        <a:t>IT</a:t>
                      </a:r>
                      <a:r>
                        <a:rPr kumimoji="1" lang="ja-JP" altLang="en-US" sz="800" kern="1200" dirty="0" err="1">
                          <a:solidFill>
                            <a:schemeClr val="dk1"/>
                          </a:solidFill>
                          <a:latin typeface="+mn-lt"/>
                          <a:ea typeface="+mn-ea"/>
                          <a:cs typeface="+mn-cs"/>
                        </a:rPr>
                        <a:t>、</a:t>
                      </a:r>
                      <a:r>
                        <a:rPr kumimoji="1" lang="en-US" altLang="ja-JP" sz="800" kern="1200" dirty="0">
                          <a:solidFill>
                            <a:schemeClr val="dk1"/>
                          </a:solidFill>
                          <a:latin typeface="+mn-lt"/>
                          <a:ea typeface="+mn-ea"/>
                          <a:cs typeface="+mn-cs"/>
                        </a:rPr>
                        <a:t>R&amp;D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5"/>
                        </a:rPr>
                        <a:t>http://bioasia.in/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492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a:t>
                      </a: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Federation of India Chambers of Commerce &amp; Industry (FICCI)</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医薬品原薬、中間体＆製薬</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製薬プラント・機械</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梱包材料＆機械</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ラボ機器、研究室用品</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臨床研究機関</a:t>
                      </a:r>
                      <a:r>
                        <a:rPr kumimoji="1" lang="en-US" altLang="ja-JP" sz="800" kern="1200" dirty="0">
                          <a:solidFill>
                            <a:schemeClr val="dk1"/>
                          </a:solidFill>
                          <a:latin typeface="+mn-lt"/>
                          <a:ea typeface="+mn-ea"/>
                          <a:cs typeface="+mn-cs"/>
                        </a:rPr>
                        <a:t>/ R</a:t>
                      </a:r>
                      <a:r>
                        <a:rPr kumimoji="1" lang="ja-JP" altLang="en-US" sz="800" kern="1200" dirty="0">
                          <a:solidFill>
                            <a:schemeClr val="dk1"/>
                          </a:solidFill>
                          <a:latin typeface="+mn-lt"/>
                          <a:ea typeface="+mn-ea"/>
                          <a:cs typeface="+mn-cs"/>
                        </a:rPr>
                        <a:t>＆</a:t>
                      </a:r>
                      <a:r>
                        <a:rPr kumimoji="1" lang="en-US" altLang="ja-JP" sz="800" kern="1200" dirty="0">
                          <a:solidFill>
                            <a:schemeClr val="dk1"/>
                          </a:solidFill>
                          <a:latin typeface="+mn-lt"/>
                          <a:ea typeface="+mn-ea"/>
                          <a:cs typeface="+mn-cs"/>
                        </a:rPr>
                        <a:t>D</a:t>
                      </a:r>
                      <a:r>
                        <a:rPr kumimoji="1" lang="ja-JP" altLang="en-US" sz="800" kern="1200" dirty="0" err="1">
                          <a:solidFill>
                            <a:schemeClr val="dk1"/>
                          </a:solidFill>
                          <a:latin typeface="+mn-lt"/>
                          <a:ea typeface="+mn-ea"/>
                          <a:cs typeface="+mn-cs"/>
                        </a:rPr>
                        <a:t>、</a:t>
                      </a:r>
                      <a:r>
                        <a:rPr kumimoji="1" lang="ja-JP" altLang="en-US" sz="800" kern="1200" dirty="0">
                          <a:solidFill>
                            <a:schemeClr val="dk1"/>
                          </a:solidFill>
                          <a:latin typeface="+mn-lt"/>
                          <a:ea typeface="+mn-ea"/>
                          <a:cs typeface="+mn-cs"/>
                        </a:rPr>
                        <a:t>品質管理</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水管理、廃棄物管理</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バイオ医薬品</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病院機器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医療機器、機器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環境・公害防止</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テクニカルパブリケーション</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安全装備</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製薬産業管理用ソフトウェア</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6"/>
                        </a:rPr>
                        <a:t>http://www.indiapharmaexpo.in/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050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Medical Device</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Federation of India Chambers of Commerce &amp; Industry (FICCI)</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電子医療機器、病院設備＆用品、実験用化学薬品＆ガス、医療機器、病院用家具、廃棄物処理</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7"/>
                        </a:rPr>
                        <a:t>http://indiamediexpo.in/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2137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India’s Premier B2B Medical Equipment Show</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Medexpert</a:t>
                      </a:r>
                      <a:r>
                        <a:rPr kumimoji="1" lang="en-US" altLang="ja-JP" sz="800" kern="1200" dirty="0">
                          <a:solidFill>
                            <a:schemeClr val="dk1"/>
                          </a:solidFill>
                          <a:latin typeface="+mn-lt"/>
                          <a:ea typeface="+mn-ea"/>
                          <a:cs typeface="+mn-cs"/>
                        </a:rPr>
                        <a:t> Business Consultants </a:t>
                      </a:r>
                      <a:r>
                        <a:rPr kumimoji="1" lang="en-US" altLang="ja-JP" sz="800" kern="1200" dirty="0" err="1">
                          <a:solidFill>
                            <a:schemeClr val="dk1"/>
                          </a:solidFill>
                          <a:latin typeface="+mn-lt"/>
                          <a:ea typeface="+mn-ea"/>
                          <a:cs typeface="+mn-cs"/>
                        </a:rPr>
                        <a:t>Pvt</a:t>
                      </a:r>
                      <a:r>
                        <a:rPr kumimoji="1" lang="en-US" altLang="ja-JP" sz="800" kern="1200" dirty="0">
                          <a:solidFill>
                            <a:schemeClr val="dk1"/>
                          </a:solidFill>
                          <a:latin typeface="+mn-lt"/>
                          <a:ea typeface="+mn-ea"/>
                          <a:cs typeface="+mn-cs"/>
                        </a:rPr>
                        <a:t> 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医療機器（診断用･治療用･放射線機器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外科用機器･器具、物理療法用器具、眼科用･歯科用機器･器具、病院用設備、救急用品、医療情報システム、理学療法用機器、リハビリテーション、寝具・ベッド用品、リハビリ用品、介護用品、衣服、ユニホーム、使い捨て医療用具、レーザー・レーザー用品、医療照明装置、撮影装置・イメージング・サービ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8"/>
                        </a:rPr>
                        <a:t>http://www.medicall.in/</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492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Laser World of PHOTONICS INDIA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MMI</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India</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Pvt.</a:t>
                      </a:r>
                      <a:r>
                        <a:rPr kumimoji="1" lang="ja-JP" altLang="en-US" sz="800" kern="1200" dirty="0">
                          <a:solidFill>
                            <a:schemeClr val="dk1"/>
                          </a:solidFill>
                          <a:latin typeface="+mn-lt"/>
                          <a:ea typeface="+mn-ea"/>
                          <a:cs typeface="+mn-cs"/>
                        </a:rPr>
                        <a:t> </a:t>
                      </a:r>
                      <a:r>
                        <a:rPr kumimoji="1" lang="en-US" altLang="ja-JP" sz="800" kern="1200" dirty="0">
                          <a:solidFill>
                            <a:schemeClr val="dk1"/>
                          </a:solidFill>
                          <a:latin typeface="+mn-lt"/>
                          <a:ea typeface="+mn-ea"/>
                          <a:cs typeface="+mn-cs"/>
                        </a:rPr>
                        <a:t>Ltd</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レーザー</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レーザー部品</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レーザーシステム</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工業用レーザー，医療用レーザー</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ホログラフィック，オプティカルシステム･コンポーネント，クリスタル，光学部品，イメージプロセッシング，検査･計測･分析機器</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センサー</a:t>
                      </a:r>
                      <a:r>
                        <a:rPr kumimoji="1" lang="en-US" altLang="ja-JP" sz="800" kern="1200" dirty="0">
                          <a:solidFill>
                            <a:schemeClr val="dk1"/>
                          </a:solidFill>
                          <a:latin typeface="+mn-lt"/>
                          <a:ea typeface="+mn-ea"/>
                          <a:cs typeface="+mn-cs"/>
                        </a:rPr>
                        <a:t>,</a:t>
                      </a:r>
                      <a:r>
                        <a:rPr kumimoji="1" lang="ja-JP" altLang="en-US" sz="800" kern="1200" dirty="0">
                          <a:solidFill>
                            <a:schemeClr val="dk1"/>
                          </a:solidFill>
                          <a:latin typeface="+mn-lt"/>
                          <a:ea typeface="+mn-ea"/>
                          <a:cs typeface="+mn-cs"/>
                        </a:rPr>
                        <a:t>ディスプレイ，アプリケーション，その他</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9"/>
                        </a:rPr>
                        <a:t>http://www.world-of-photonics-india.com/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0903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Analytica</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Anacon</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India and India Lab Expo</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err="1">
                          <a:solidFill>
                            <a:schemeClr val="dk1"/>
                          </a:solidFill>
                          <a:latin typeface="+mn-lt"/>
                          <a:ea typeface="+mn-ea"/>
                          <a:cs typeface="+mn-cs"/>
                        </a:rPr>
                        <a:t>Messe</a:t>
                      </a:r>
                      <a:r>
                        <a:rPr kumimoji="1" lang="en-US" altLang="ja-JP" sz="800" kern="1200" dirty="0">
                          <a:solidFill>
                            <a:schemeClr val="dk1"/>
                          </a:solidFill>
                          <a:latin typeface="+mn-lt"/>
                          <a:ea typeface="+mn-ea"/>
                          <a:cs typeface="+mn-cs"/>
                        </a:rPr>
                        <a:t> </a:t>
                      </a:r>
                      <a:r>
                        <a:rPr kumimoji="1" lang="en-US" altLang="ja-JP" sz="800" kern="1200" dirty="0" err="1">
                          <a:solidFill>
                            <a:schemeClr val="dk1"/>
                          </a:solidFill>
                          <a:latin typeface="+mn-lt"/>
                          <a:ea typeface="+mn-ea"/>
                          <a:cs typeface="+mn-cs"/>
                        </a:rPr>
                        <a:t>Muenchhen</a:t>
                      </a:r>
                      <a:r>
                        <a:rPr kumimoji="1" lang="en-US" altLang="ja-JP" sz="800" kern="1200" dirty="0">
                          <a:solidFill>
                            <a:schemeClr val="dk1"/>
                          </a:solidFill>
                          <a:latin typeface="+mn-lt"/>
                          <a:ea typeface="+mn-ea"/>
                          <a:cs typeface="+mn-cs"/>
                        </a:rPr>
                        <a:t> GmbH</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分析技術・機器：分析機器、顕微鏡検査、光学画像処理、クロマトグラフィー、分光測定機器、ラボテクノロジー：ラボ用機器・技術・設備、ラボ用、データシステム、試薬、バイオテクノロジー：医薬品・診断ソリューション、バイオケミカル</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10"/>
                        </a:rPr>
                        <a:t>http://www.analyticaindia.com/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20505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P-MEC India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UBM</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mn-lt"/>
                          <a:ea typeface="+mn-ea"/>
                          <a:cs typeface="+mn-cs"/>
                        </a:rPr>
                        <a:t>製薬機械、設備、技術</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11"/>
                        </a:rPr>
                        <a:t>http://www.cphi.com/p-mec-india/</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3" name="Rectangle 6"/>
          <p:cNvSpPr>
            <a:spLocks noChangeArrowheads="1"/>
          </p:cNvSpPr>
          <p:nvPr/>
        </p:nvSpPr>
        <p:spPr bwMode="auto">
          <a:xfrm>
            <a:off x="200472" y="13407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インドにおける医薬品・医療機器関連イベント</a:t>
            </a:r>
          </a:p>
        </p:txBody>
      </p:sp>
      <p:cxnSp>
        <p:nvCxnSpPr>
          <p:cNvPr id="14" name="直線コネクタ 13"/>
          <p:cNvCxnSpPr/>
          <p:nvPr/>
        </p:nvCxnSpPr>
        <p:spPr>
          <a:xfrm>
            <a:off x="200025" y="162880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3271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外国人患者受入／医療渡航</a:t>
            </a:r>
          </a:p>
        </p:txBody>
      </p:sp>
      <p:sp>
        <p:nvSpPr>
          <p:cNvPr id="5" name="テキスト ボックス 4"/>
          <p:cNvSpPr txBox="1"/>
          <p:nvPr/>
        </p:nvSpPr>
        <p:spPr>
          <a:xfrm>
            <a:off x="200472" y="1124744"/>
            <a:ext cx="9505056" cy="17102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インドでは、ジャスワント・シン（</a:t>
            </a:r>
            <a:r>
              <a:rPr lang="en-US" altLang="ja-JP" sz="1400" dirty="0" err="1"/>
              <a:t>Jaswant</a:t>
            </a:r>
            <a:r>
              <a:rPr lang="en-US" altLang="ja-JP" sz="1400" dirty="0"/>
              <a:t> Singh</a:t>
            </a:r>
            <a:r>
              <a:rPr lang="ja-JP" altLang="en-US" sz="1400" dirty="0"/>
              <a:t>）元財務相が低コストの医療と観光を結びつけて医療渡航を政策として導入して以来、本格的に医療観光産業の振興に着手し始めている。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医療目的でインドを訪れる外国人観光客の多くは、イラク、イエメン、パキスタン、バングラディシュ、アフリカ諸国からであるが、欧米諸国からの患者数も着実に増えている。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外国人医療ツーリスト達がインドで受ける主な医療処置は、不妊治療、形成外科手術、人工股関節置換手術、歯科インプラントとなっている。整形外科手術、美容整形外科手術、歯科治療の</a:t>
            </a:r>
            <a:r>
              <a:rPr lang="en-US" altLang="ja-JP" sz="1400" dirty="0"/>
              <a:t>3</a:t>
            </a:r>
            <a:r>
              <a:rPr lang="ja-JP" altLang="en-US" sz="1400" dirty="0"/>
              <a:t>分野のニーズが大きく、医療渡航産業による収入の</a:t>
            </a:r>
            <a:r>
              <a:rPr lang="en-US" altLang="ja-JP" sz="1400" dirty="0"/>
              <a:t>65%</a:t>
            </a:r>
            <a:r>
              <a:rPr lang="ja-JP" altLang="en-US" sz="1400" dirty="0"/>
              <a:t>を占める。</a:t>
            </a:r>
            <a:endParaRPr lang="en-US" altLang="ja-JP" sz="1400" dirty="0"/>
          </a:p>
        </p:txBody>
      </p:sp>
      <p:sp>
        <p:nvSpPr>
          <p:cNvPr id="58" name="テキスト ボックス 57"/>
          <p:cNvSpPr txBox="1"/>
          <p:nvPr/>
        </p:nvSpPr>
        <p:spPr>
          <a:xfrm>
            <a:off x="200472" y="6525344"/>
            <a:ext cx="8712968"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Indian Institute of Tourism &amp; Travel Management. (2011) Visa on Arrival Scheme: An Evaluation Study Commissioned by Ministry of Tourism Government of India</a:t>
            </a:r>
            <a:r>
              <a:rPr lang="ja-JP" altLang="en-US" sz="800" dirty="0" err="1"/>
              <a:t>、</a:t>
            </a:r>
            <a:r>
              <a:rPr lang="en-US" altLang="ja-JP" sz="800" dirty="0"/>
              <a:t>Ministry of Tourism.</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アイ・ビー・ティー「新興国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特にインド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a:p>
            <a:pPr marL="355600" indent="-355600"/>
            <a:endParaRPr lang="ja-JP" altLang="ja-JP" sz="800" dirty="0"/>
          </a:p>
        </p:txBody>
      </p:sp>
      <p:graphicFrame>
        <p:nvGraphicFramePr>
          <p:cNvPr id="65" name="表 64"/>
          <p:cNvGraphicFramePr>
            <a:graphicFrameLocks noGrp="1"/>
          </p:cNvGraphicFramePr>
          <p:nvPr/>
        </p:nvGraphicFramePr>
        <p:xfrm>
          <a:off x="284385" y="3174701"/>
          <a:ext cx="9505055" cy="3278635"/>
        </p:xfrm>
        <a:graphic>
          <a:graphicData uri="http://schemas.openxmlformats.org/drawingml/2006/table">
            <a:tbl>
              <a:tblPr firstRow="1" bandRow="1">
                <a:tableStyleId>{2D5ABB26-0587-4C30-8999-92F81FD0307C}</a:tableStyleId>
              </a:tblPr>
              <a:tblGrid>
                <a:gridCol w="1284239">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5340496">
                  <a:extLst>
                    <a:ext uri="{9D8B030D-6E8A-4147-A177-3AD203B41FA5}">
                      <a16:colId xmlns:a16="http://schemas.microsoft.com/office/drawing/2014/main" val="20003"/>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執行機関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政策対象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医療ビザ</a:t>
                      </a:r>
                      <a:endPar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観光省</a:t>
                      </a:r>
                      <a:endParaRPr kumimoji="1" lang="en-US" altLang="ja-JP" sz="1000" kern="1200" dirty="0">
                        <a:solidFill>
                          <a:schemeClr val="dk1"/>
                        </a:solidFill>
                        <a:latin typeface="+mn-lt"/>
                        <a:ea typeface="+mn-ea"/>
                        <a:cs typeface="+mn-cs"/>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Indian Institute of Tourism &amp; Travel Management. (IITTM)</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fontAlgn="ctr">
                        <a:lnSpc>
                          <a:spcPct val="114000"/>
                        </a:lnSpc>
                        <a:spcAft>
                          <a:spcPts val="400"/>
                        </a:spcAft>
                        <a:buClr>
                          <a:srgbClr val="5F8AC3"/>
                        </a:buClr>
                        <a:buSzPct val="80000"/>
                        <a:buFont typeface="Wingdings" panose="05000000000000000000" pitchFamily="2" charset="2"/>
                        <a:buChar char="l"/>
                      </a:pPr>
                      <a:r>
                        <a:rPr lang="ja-JP" altLang="en-US" sz="1000" dirty="0"/>
                        <a:t>医療渡航の強化を図る目的で、通常の観光ビザ（</a:t>
                      </a:r>
                      <a:r>
                        <a:rPr lang="en-US" altLang="ja-JP" sz="1000" dirty="0"/>
                        <a:t>VOA</a:t>
                      </a:r>
                      <a:r>
                        <a:rPr lang="ja-JP" altLang="en-US" sz="1000" dirty="0"/>
                        <a:t>）とは別に、医療ビザ（通称「</a:t>
                      </a:r>
                      <a:r>
                        <a:rPr lang="en-US" altLang="ja-JP" sz="1000" dirty="0"/>
                        <a:t>M</a:t>
                      </a:r>
                      <a:r>
                        <a:rPr lang="ja-JP" altLang="en-US" sz="1000" dirty="0"/>
                        <a:t>ビザ」）制度を設けている。</a:t>
                      </a:r>
                      <a:endParaRPr lang="en-US" altLang="ja-JP" sz="1000" dirty="0"/>
                    </a:p>
                    <a:p>
                      <a:pPr marL="128588" lvl="2" indent="-128588" algn="l" fontAlgn="ctr">
                        <a:lnSpc>
                          <a:spcPct val="114000"/>
                        </a:lnSpc>
                        <a:spcAft>
                          <a:spcPts val="400"/>
                        </a:spcAft>
                        <a:buClr>
                          <a:srgbClr val="5F8AC3"/>
                        </a:buClr>
                        <a:buSzPct val="80000"/>
                        <a:buFont typeface="Wingdings" panose="05000000000000000000" pitchFamily="2" charset="2"/>
                        <a:buChar char="l"/>
                      </a:pPr>
                      <a:r>
                        <a:rPr lang="ja-JP" altLang="en-US" sz="1000" dirty="0"/>
                        <a:t>医療処置を受けることを目的とした旅行者に対して入国許可を与えるもので、通常</a:t>
                      </a:r>
                      <a:r>
                        <a:rPr lang="en-US" altLang="ja-JP" sz="1000" dirty="0"/>
                        <a:t>1</a:t>
                      </a:r>
                      <a:r>
                        <a:rPr lang="ja-JP" altLang="en-US" sz="1000" dirty="0"/>
                        <a:t>年間の期限で発行される。</a:t>
                      </a:r>
                      <a:endParaRPr lang="en-US" altLang="ja-JP" sz="1000" dirty="0"/>
                    </a:p>
                    <a:p>
                      <a:pPr marL="128588" lvl="2" indent="-128588" algn="l" fontAlgn="ctr">
                        <a:lnSpc>
                          <a:spcPct val="114000"/>
                        </a:lnSpc>
                        <a:spcAft>
                          <a:spcPts val="400"/>
                        </a:spcAft>
                        <a:buClr>
                          <a:srgbClr val="5F8AC3"/>
                        </a:buClr>
                        <a:buSzPct val="80000"/>
                        <a:buFont typeface="Wingdings" panose="05000000000000000000" pitchFamily="2" charset="2"/>
                        <a:buChar char="l"/>
                      </a:pPr>
                      <a:r>
                        <a:rPr lang="ja-JP" altLang="en-US" sz="1000" dirty="0"/>
                        <a:t>医学的証明がなされた場合には、期限の延長も認められるようになっている。</a:t>
                      </a:r>
                      <a:endParaRPr lang="en-US" altLang="ja-JP" sz="1000" dirty="0"/>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Market Development Assistance (MDA)</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通商産業省</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商務局</a:t>
                      </a:r>
                      <a:endParaRPr kumimoji="1" lang="en-US" altLang="ja-JP"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医療渡航関係</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事業者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14000"/>
                        </a:lnSpc>
                        <a:spcAft>
                          <a:spcPts val="400"/>
                        </a:spcAft>
                        <a:buClr>
                          <a:srgbClr val="5F8AC3"/>
                        </a:buClr>
                        <a:buSzPct val="80000"/>
                        <a:buFont typeface="Wingdings" panose="05000000000000000000" pitchFamily="2" charset="2"/>
                        <a:buChar char="l"/>
                      </a:pPr>
                      <a:r>
                        <a:rPr kumimoji="1" lang="ja-JP" altLang="en-US" sz="1000" kern="1200" dirty="0">
                          <a:solidFill>
                            <a:schemeClr val="tx1"/>
                          </a:solidFill>
                          <a:latin typeface="+mn-lt"/>
                          <a:ea typeface="+mn-ea"/>
                          <a:cs typeface="+mn-cs"/>
                        </a:rPr>
                        <a:t>海外市場への展開を支援する目的で、通商産業省の商務局が実施しているスキーム。</a:t>
                      </a:r>
                      <a:endParaRPr kumimoji="1" lang="en-US" altLang="ja-JP" sz="1000" kern="1200" dirty="0">
                        <a:solidFill>
                          <a:schemeClr val="tx1"/>
                        </a:solidFill>
                        <a:latin typeface="+mn-lt"/>
                        <a:ea typeface="+mn-ea"/>
                        <a:cs typeface="+mn-cs"/>
                      </a:endParaRPr>
                    </a:p>
                    <a:p>
                      <a:pPr marL="128588" lvl="2" indent="-128588" algn="l" defTabSz="914400" rtl="0" eaLnBrk="1" fontAlgn="ctr" latinLnBrk="0" hangingPunct="1">
                        <a:lnSpc>
                          <a:spcPct val="114000"/>
                        </a:lnSpc>
                        <a:spcAft>
                          <a:spcPts val="400"/>
                        </a:spcAft>
                        <a:buClr>
                          <a:srgbClr val="5F8AC3"/>
                        </a:buClr>
                        <a:buSzPct val="80000"/>
                        <a:buFont typeface="Wingdings" panose="05000000000000000000" pitchFamily="2" charset="2"/>
                        <a:buChar char="l"/>
                      </a:pPr>
                      <a:r>
                        <a:rPr kumimoji="1" lang="ja-JP" altLang="en-US" sz="1000" kern="1200" dirty="0">
                          <a:solidFill>
                            <a:schemeClr val="tx1"/>
                          </a:solidFill>
                          <a:latin typeface="+mn-lt"/>
                          <a:ea typeface="+mn-ea"/>
                          <a:cs typeface="+mn-cs"/>
                        </a:rPr>
                        <a:t>国際フェア、海外研修ツアー、貿易派遣、宣伝活動等に対する資金援助を行う。</a:t>
                      </a:r>
                      <a:endParaRPr kumimoji="1" lang="en-US" altLang="ja-JP" sz="1000" kern="1200" dirty="0">
                        <a:solidFill>
                          <a:schemeClr val="tx1"/>
                        </a:solidFill>
                        <a:latin typeface="+mn-lt"/>
                        <a:ea typeface="+mn-ea"/>
                        <a:cs typeface="+mn-cs"/>
                      </a:endParaRPr>
                    </a:p>
                    <a:p>
                      <a:pPr marL="128588" lvl="2" indent="-128588" algn="l" defTabSz="914400" rtl="0" eaLnBrk="1" fontAlgn="ctr" latinLnBrk="0" hangingPunct="1">
                        <a:lnSpc>
                          <a:spcPct val="114000"/>
                        </a:lnSpc>
                        <a:spcAft>
                          <a:spcPts val="400"/>
                        </a:spcAft>
                        <a:buClr>
                          <a:srgbClr val="5F8AC3"/>
                        </a:buClr>
                        <a:buSzPct val="80000"/>
                        <a:buFont typeface="Wingdings" panose="05000000000000000000" pitchFamily="2" charset="2"/>
                        <a:buChar char="l"/>
                      </a:pPr>
                      <a:r>
                        <a:rPr kumimoji="1" lang="ja-JP" altLang="en-US" sz="1000" kern="1200" dirty="0">
                          <a:solidFill>
                            <a:schemeClr val="tx1"/>
                          </a:solidFill>
                          <a:latin typeface="+mn-lt"/>
                          <a:ea typeface="+mn-ea"/>
                          <a:cs typeface="+mn-cs"/>
                        </a:rPr>
                        <a:t>小規模ユニットに対する直接支援は、個別の販売や研修ツアー、国際フェア／展示会への参加、および宣伝広告に対しても適用される。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医療渡航</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MDA</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観光省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医療目的の旅行者、</a:t>
                      </a: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医療渡航関連サービス提供者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marR="0" lvl="2" indent="-128588" algn="l" defTabSz="914400" rtl="0" eaLnBrk="1" fontAlgn="ctr" latinLnBrk="0" hangingPunct="1">
                        <a:lnSpc>
                          <a:spcPct val="114000"/>
                        </a:lnSpc>
                        <a:spcBef>
                          <a:spcPts val="0"/>
                        </a:spcBef>
                        <a:spcAft>
                          <a:spcPts val="4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同スキーム下での財政支援は、観光省より認可された各種観光／ウェルネス・フェア、医療会議、関連の興行イベント等への参加に対して行われる。</a:t>
                      </a:r>
                      <a:endParaRPr kumimoji="1" lang="en-US" altLang="ja-JP" sz="1000" kern="1200" dirty="0">
                        <a:solidFill>
                          <a:schemeClr val="tx1"/>
                        </a:solidFill>
                        <a:latin typeface="+mn-lt"/>
                        <a:ea typeface="+mn-ea"/>
                        <a:cs typeface="+mn-cs"/>
                      </a:endParaRPr>
                    </a:p>
                    <a:p>
                      <a:pPr marL="128588" marR="0" lvl="2" indent="-128588" algn="l" defTabSz="914400" rtl="0" eaLnBrk="1" fontAlgn="ctr" latinLnBrk="0" hangingPunct="1">
                        <a:lnSpc>
                          <a:spcPct val="114000"/>
                        </a:lnSpc>
                        <a:spcBef>
                          <a:spcPts val="0"/>
                        </a:spcBef>
                        <a:spcAft>
                          <a:spcPts val="4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医療渡航／ウェルネス・ツーリズムのサービス提供者（</a:t>
                      </a:r>
                      <a:r>
                        <a:rPr kumimoji="1" lang="en-US" altLang="ja-JP" sz="1000" kern="1200" dirty="0">
                          <a:solidFill>
                            <a:schemeClr val="tx1"/>
                          </a:solidFill>
                          <a:latin typeface="+mn-lt"/>
                          <a:ea typeface="+mn-ea"/>
                          <a:cs typeface="+mn-cs"/>
                        </a:rPr>
                        <a:t>JCI</a:t>
                      </a:r>
                      <a:r>
                        <a:rPr kumimoji="1" lang="ja-JP" altLang="en-US" sz="1000" kern="1200" dirty="0">
                          <a:solidFill>
                            <a:schemeClr val="tx1"/>
                          </a:solidFill>
                          <a:latin typeface="+mn-lt"/>
                          <a:ea typeface="+mn-ea"/>
                          <a:cs typeface="+mn-cs"/>
                        </a:rPr>
                        <a:t>や</a:t>
                      </a:r>
                      <a:r>
                        <a:rPr kumimoji="1" lang="en-US" altLang="ja-JP" sz="1000" kern="1200" dirty="0">
                          <a:solidFill>
                            <a:schemeClr val="tx1"/>
                          </a:solidFill>
                          <a:latin typeface="+mn-lt"/>
                          <a:ea typeface="+mn-ea"/>
                          <a:cs typeface="+mn-cs"/>
                        </a:rPr>
                        <a:t>NABH</a:t>
                      </a:r>
                      <a:r>
                        <a:rPr kumimoji="1" lang="ja-JP" altLang="en-US" sz="1000" kern="1200" dirty="0">
                          <a:solidFill>
                            <a:schemeClr val="tx1"/>
                          </a:solidFill>
                          <a:latin typeface="+mn-lt"/>
                          <a:ea typeface="+mn-ea"/>
                          <a:cs typeface="+mn-cs"/>
                        </a:rPr>
                        <a:t>等の認可を受けた病院、旅行代理店やツアー実施業者等の医療渡航施設等）にも適用される。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6" name="Rectangle 6"/>
          <p:cNvSpPr>
            <a:spLocks noChangeArrowheads="1"/>
          </p:cNvSpPr>
          <p:nvPr/>
        </p:nvSpPr>
        <p:spPr bwMode="auto">
          <a:xfrm>
            <a:off x="284385" y="280321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インドにおける医療渡航拡大に向けた政策</a:t>
            </a:r>
          </a:p>
        </p:txBody>
      </p:sp>
      <p:cxnSp>
        <p:nvCxnSpPr>
          <p:cNvPr id="67" name="直線コネクタ 66"/>
          <p:cNvCxnSpPr/>
          <p:nvPr/>
        </p:nvCxnSpPr>
        <p:spPr>
          <a:xfrm>
            <a:off x="283938" y="3091246"/>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153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13789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1" imgW="360" imgH="360" progId="TCLayout.ActiveDocument.1">
                  <p:embed/>
                </p:oleObj>
              </mc:Choice>
              <mc:Fallback>
                <p:oleObj name="think-cell Slide" r:id="rId61" imgW="360" imgH="360" progId="TCLayout.ActiveDocument.1">
                  <p:embed/>
                  <p:pic>
                    <p:nvPicPr>
                      <p:cNvPr id="7" name="Object 6"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インフレ率は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となっている</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変動相場制だが 、 極端に不安定な変動局面にはインド準備銀行（</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Reserve Bank of India</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RBI</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）が介入する 。</a:t>
            </a:r>
          </a:p>
        </p:txBody>
      </p:sp>
      <p:grpSp>
        <p:nvGrpSpPr>
          <p:cNvPr id="40" name="グループ化 39"/>
          <p:cNvGrpSpPr/>
          <p:nvPr/>
        </p:nvGrpSpPr>
        <p:grpSpPr>
          <a:xfrm>
            <a:off x="3804125" y="2370138"/>
            <a:ext cx="1186975" cy="4165679"/>
            <a:chOff x="5688549" y="-215875"/>
            <a:chExt cx="1529415" cy="4196021"/>
          </a:xfrm>
        </p:grpSpPr>
        <p:sp>
          <p:nvSpPr>
            <p:cNvPr id="41" name="フリーフォーム 40"/>
            <p:cNvSpPr/>
            <p:nvPr/>
          </p:nvSpPr>
          <p:spPr>
            <a:xfrm>
              <a:off x="6610985" y="-215875"/>
              <a:ext cx="606979"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5688549" y="3773413"/>
              <a:ext cx="12874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graphicFrame>
        <p:nvGraphicFramePr>
          <p:cNvPr id="145" name="Chart 144">
            <a:extLst>
              <a:ext uri="{FF2B5EF4-FFF2-40B4-BE49-F238E27FC236}">
                <a16:creationId xmlns:a16="http://schemas.microsoft.com/office/drawing/2014/main" id="{0CEC1D32-D488-47B3-93FD-EC014030304C}"/>
              </a:ext>
            </a:extLst>
          </p:cNvPr>
          <p:cNvGraphicFramePr/>
          <p:nvPr>
            <p:custDataLst>
              <p:tags r:id="rId4"/>
            </p:custDataLst>
            <p:extLst>
              <p:ext uri="{D42A27DB-BD31-4B8C-83A1-F6EECF244321}">
                <p14:modId xmlns:p14="http://schemas.microsoft.com/office/powerpoint/2010/main" val="3760609782"/>
              </p:ext>
            </p:extLst>
          </p:nvPr>
        </p:nvGraphicFramePr>
        <p:xfrm>
          <a:off x="4965700" y="2393950"/>
          <a:ext cx="4873625" cy="3748088"/>
        </p:xfrm>
        <a:graphic>
          <a:graphicData uri="http://schemas.openxmlformats.org/drawingml/2006/chart">
            <c:chart xmlns:c="http://schemas.openxmlformats.org/drawingml/2006/chart" xmlns:r="http://schemas.openxmlformats.org/officeDocument/2006/relationships" r:id="rId63"/>
          </a:graphicData>
        </a:graphic>
      </p:graphicFrame>
      <p:sp>
        <p:nvSpPr>
          <p:cNvPr id="118" name="Text Placeholder 12"/>
          <p:cNvSpPr>
            <a:spLocks noGrp="1"/>
          </p:cNvSpPr>
          <p:nvPr>
            <p:custDataLst>
              <p:tags r:id="rId5"/>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6"/>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BAAD64B0-4A19-449A-8BE3-0C77B7A3D280}"/>
              </a:ext>
            </a:extLst>
          </p:cNvPr>
          <p:cNvSpPr>
            <a:spLocks noGrp="1"/>
          </p:cNvSpPr>
          <p:nvPr>
            <p:custDataLst>
              <p:tags r:id="rId7"/>
            </p:custDataLst>
          </p:nvPr>
        </p:nvSpPr>
        <p:spPr bwMode="gray">
          <a:xfrm>
            <a:off x="6440488" y="31099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5B6F99-079F-4C49-93B7-734E7EBE7310}" type="datetime'''''2''''.''''''''''''''''''''''''''''''''''''''''''''''''''6'">
              <a:rPr lang="en-US" altLang="en-US" sz="1000" smtClean="0">
                <a:effectLst/>
                <a:sym typeface="+mn-lt"/>
              </a:rPr>
              <a:pPr marL="0" indent="0" algn="ctr">
                <a:spcBef>
                  <a:spcPct val="0"/>
                </a:spcBef>
                <a:buNone/>
              </a:pPr>
              <a:t>2.6</a:t>
            </a:fld>
            <a:endParaRPr lang="ja-JP" altLang="en-US" sz="1000" dirty="0">
              <a:sym typeface="+mn-lt"/>
            </a:endParaRPr>
          </a:p>
        </p:txBody>
      </p:sp>
      <p:sp>
        <p:nvSpPr>
          <p:cNvPr id="115" name="Text Placeholder 12"/>
          <p:cNvSpPr>
            <a:spLocks noGrp="1"/>
          </p:cNvSpPr>
          <p:nvPr>
            <p:custDataLst>
              <p:tags r:id="rId8"/>
            </p:custDataLst>
          </p:nvPr>
        </p:nvSpPr>
        <p:spPr bwMode="auto">
          <a:xfrm>
            <a:off x="5057775" y="2162175"/>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ja-JP" altLang="en-US" sz="1000" b="0" dirty="0">
                <a:solidFill>
                  <a:srgbClr val="000000"/>
                </a:solidFill>
                <a:latin typeface="Arial"/>
                <a:ea typeface="ＭＳ Ｐゴシック"/>
                <a:sym typeface="+mn-lt"/>
              </a:rPr>
              <a:t>ルピー</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16" name="Text Placeholder 12"/>
          <p:cNvSpPr>
            <a:spLocks noGrp="1"/>
          </p:cNvSpPr>
          <p:nvPr>
            <p:custDataLst>
              <p:tags r:id="rId9"/>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10"/>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11"/>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2"/>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13"/>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14"/>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5"/>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16"/>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7"/>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18"/>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9"/>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8" name="Text Placeholder 12"/>
          <p:cNvSpPr>
            <a:spLocks noGrp="1"/>
          </p:cNvSpPr>
          <p:nvPr>
            <p:custDataLst>
              <p:tags r:id="rId20"/>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1"/>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22"/>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3"/>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24"/>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25"/>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26"/>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27"/>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28"/>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29"/>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6791CC30-5F80-468F-B32F-51C5EB09A66E}"/>
              </a:ext>
            </a:extLst>
          </p:cNvPr>
          <p:cNvSpPr>
            <a:spLocks noGrp="1"/>
          </p:cNvSpPr>
          <p:nvPr>
            <p:custDataLst>
              <p:tags r:id="rId30"/>
            </p:custDataLst>
          </p:nvPr>
        </p:nvSpPr>
        <p:spPr bwMode="gray">
          <a:xfrm>
            <a:off x="6638925" y="31464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282E9D-7A96-4579-9F4C-D46B90AEEDC7}" type="datetime'''2.''''''''''''9'''''''''''''">
              <a:rPr lang="en-US" altLang="en-US" sz="1000" smtClean="0">
                <a:effectLst/>
                <a:sym typeface="+mn-lt"/>
              </a:rPr>
              <a:pPr marL="0" indent="0" algn="ctr">
                <a:spcBef>
                  <a:spcPct val="0"/>
                </a:spcBef>
                <a:buNone/>
              </a:pPr>
              <a:t>2.9</a:t>
            </a:fld>
            <a:endParaRPr lang="ja-JP" altLang="en-US" sz="1000" dirty="0">
              <a:sym typeface="+mn-lt"/>
            </a:endParaRPr>
          </a:p>
        </p:txBody>
      </p:sp>
      <p:sp useBgFill="1">
        <p:nvSpPr>
          <p:cNvPr id="106" name="テキスト プレースホルダ 9">
            <a:extLst>
              <a:ext uri="{FF2B5EF4-FFF2-40B4-BE49-F238E27FC236}">
                <a16:creationId xmlns:a16="http://schemas.microsoft.com/office/drawing/2014/main" id="{98304251-ACF8-4C31-9B98-C96911308642}"/>
              </a:ext>
            </a:extLst>
          </p:cNvPr>
          <p:cNvSpPr>
            <a:spLocks noGrp="1"/>
          </p:cNvSpPr>
          <p:nvPr>
            <p:custDataLst>
              <p:tags r:id="rId31"/>
            </p:custDataLst>
          </p:nvPr>
        </p:nvSpPr>
        <p:spPr bwMode="gray">
          <a:xfrm>
            <a:off x="6835775" y="33226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76A8A9-61E3-466B-A0F5-6F6B1C3E155F}" type="datetime'''''''''''''''''''''''2''''''''''.''''''''4'''''''''''''''">
              <a:rPr lang="en-US" altLang="en-US" sz="1000" smtClean="0">
                <a:effectLst/>
                <a:sym typeface="+mn-lt"/>
              </a:rPr>
              <a:pPr marL="0" indent="0" algn="ctr">
                <a:spcBef>
                  <a:spcPct val="0"/>
                </a:spcBef>
                <a:buNone/>
              </a:pPr>
              <a:t>2.4</a:t>
            </a:fld>
            <a:endParaRPr lang="ja-JP" altLang="en-US" sz="1000" dirty="0">
              <a:sym typeface="+mn-lt"/>
            </a:endParaRPr>
          </a:p>
        </p:txBody>
      </p:sp>
      <p:sp useBgFill="1">
        <p:nvSpPr>
          <p:cNvPr id="144" name="テキスト プレースホルダ 9">
            <a:extLst>
              <a:ext uri="{FF2B5EF4-FFF2-40B4-BE49-F238E27FC236}">
                <a16:creationId xmlns:a16="http://schemas.microsoft.com/office/drawing/2014/main" id="{2429E9FD-DDAC-4A2F-8531-C21C75FF85B1}"/>
              </a:ext>
            </a:extLst>
          </p:cNvPr>
          <p:cNvSpPr>
            <a:spLocks noGrp="1"/>
          </p:cNvSpPr>
          <p:nvPr>
            <p:custDataLst>
              <p:tags r:id="rId32"/>
            </p:custDataLst>
          </p:nvPr>
        </p:nvSpPr>
        <p:spPr bwMode="gray">
          <a:xfrm>
            <a:off x="8416925" y="4102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D7ACBB-45A2-4447-8415-FED639950D3B}" type="datetime'''''1''''''''''''''''''''''''''.''6'''''''''''">
              <a:rPr lang="en-US" altLang="en-US" sz="1000" smtClean="0">
                <a:solidFill>
                  <a:srgbClr val="000000"/>
                </a:solidFill>
                <a:effectLst/>
                <a:sym typeface="+mn-lt"/>
              </a:rPr>
              <a:pPr marL="0" indent="0" algn="ctr">
                <a:spcBef>
                  <a:spcPct val="0"/>
                </a:spcBef>
                <a:buNone/>
              </a:pPr>
              <a:t>1.6</a:t>
            </a:fld>
            <a:endParaRPr lang="ja-JP" altLang="en-US" sz="1000" dirty="0">
              <a:solidFill>
                <a:srgbClr val="000000"/>
              </a:solidFill>
              <a:sym typeface="+mn-lt"/>
            </a:endParaRPr>
          </a:p>
        </p:txBody>
      </p:sp>
      <p:graphicFrame>
        <p:nvGraphicFramePr>
          <p:cNvPr id="2" name="Chart 150">
            <a:extLst>
              <a:ext uri="{FF2B5EF4-FFF2-40B4-BE49-F238E27FC236}">
                <a16:creationId xmlns:a16="http://schemas.microsoft.com/office/drawing/2014/main" id="{43868CCB-2779-1D5C-FCDD-F468C1313C57}"/>
              </a:ext>
            </a:extLst>
          </p:cNvPr>
          <p:cNvGraphicFramePr/>
          <p:nvPr>
            <p:custDataLst>
              <p:tags r:id="rId33"/>
            </p:custDataLst>
            <p:extLst>
              <p:ext uri="{D42A27DB-BD31-4B8C-83A1-F6EECF244321}">
                <p14:modId xmlns:p14="http://schemas.microsoft.com/office/powerpoint/2010/main" val="4246704242"/>
              </p:ext>
            </p:extLst>
          </p:nvPr>
        </p:nvGraphicFramePr>
        <p:xfrm>
          <a:off x="28575" y="2386013"/>
          <a:ext cx="4948238" cy="3756025"/>
        </p:xfrm>
        <a:graphic>
          <a:graphicData uri="http://schemas.openxmlformats.org/drawingml/2006/chart">
            <c:chart xmlns:c="http://schemas.openxmlformats.org/drawingml/2006/chart" xmlns:r="http://schemas.openxmlformats.org/officeDocument/2006/relationships" r:id="rId64"/>
          </a:graphicData>
        </a:graphic>
      </p:graphicFrame>
      <p:sp>
        <p:nvSpPr>
          <p:cNvPr id="3" name="Text Placeholder 12">
            <a:extLst>
              <a:ext uri="{FF2B5EF4-FFF2-40B4-BE49-F238E27FC236}">
                <a16:creationId xmlns:a16="http://schemas.microsoft.com/office/drawing/2014/main" id="{613ED94D-FAAF-B5A7-00C4-615E29F34EC7}"/>
              </a:ext>
            </a:extLst>
          </p:cNvPr>
          <p:cNvSpPr>
            <a:spLocks noGrp="1"/>
          </p:cNvSpPr>
          <p:nvPr>
            <p:custDataLst>
              <p:tags r:id="rId34"/>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 name="Text Placeholder 12">
            <a:extLst>
              <a:ext uri="{FF2B5EF4-FFF2-40B4-BE49-F238E27FC236}">
                <a16:creationId xmlns:a16="http://schemas.microsoft.com/office/drawing/2014/main" id="{6943CAC3-ED2F-358A-BFFE-4A3BEB9DED51}"/>
              </a:ext>
            </a:extLst>
          </p:cNvPr>
          <p:cNvSpPr>
            <a:spLocks noGrp="1"/>
          </p:cNvSpPr>
          <p:nvPr>
            <p:custDataLst>
              <p:tags r:id="rId35"/>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365EDE8A-35DE-56E6-F898-0983999AB87F}"/>
              </a:ext>
            </a:extLst>
          </p:cNvPr>
          <p:cNvSpPr>
            <a:spLocks noGrp="1"/>
          </p:cNvSpPr>
          <p:nvPr>
            <p:custDataLst>
              <p:tags r:id="rId36"/>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F7DD93A5-5CD8-DCD6-16E7-989D28E128C8}"/>
              </a:ext>
            </a:extLst>
          </p:cNvPr>
          <p:cNvSpPr>
            <a:spLocks noGrp="1"/>
          </p:cNvSpPr>
          <p:nvPr>
            <p:custDataLst>
              <p:tags r:id="rId37"/>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71A7C804-3EBA-D57D-45C9-9C05DB3C9A6C}"/>
              </a:ext>
            </a:extLst>
          </p:cNvPr>
          <p:cNvSpPr>
            <a:spLocks noGrp="1"/>
          </p:cNvSpPr>
          <p:nvPr>
            <p:custDataLst>
              <p:tags r:id="rId38"/>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603CD1D0-7F0B-9990-BF33-8248E48ADCC5}"/>
              </a:ext>
            </a:extLst>
          </p:cNvPr>
          <p:cNvSpPr>
            <a:spLocks noGrp="1"/>
          </p:cNvSpPr>
          <p:nvPr>
            <p:custDataLst>
              <p:tags r:id="rId39"/>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F5DBF24A-A157-3A4F-E046-BF9C51A2E521}"/>
              </a:ext>
            </a:extLst>
          </p:cNvPr>
          <p:cNvSpPr>
            <a:spLocks noGrp="1"/>
          </p:cNvSpPr>
          <p:nvPr>
            <p:custDataLst>
              <p:tags r:id="rId40"/>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517114D0-0934-6F01-A2F8-7E788A8B8D53}"/>
              </a:ext>
            </a:extLst>
          </p:cNvPr>
          <p:cNvSpPr>
            <a:spLocks noGrp="1"/>
          </p:cNvSpPr>
          <p:nvPr>
            <p:custDataLst>
              <p:tags r:id="rId41"/>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2C547F17-3E30-9AB1-7491-6ED38DC14511}"/>
              </a:ext>
            </a:extLst>
          </p:cNvPr>
          <p:cNvSpPr>
            <a:spLocks noGrp="1"/>
          </p:cNvSpPr>
          <p:nvPr>
            <p:custDataLst>
              <p:tags r:id="rId42"/>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A325A953-4479-6424-918C-010DED29A439}"/>
              </a:ext>
            </a:extLst>
          </p:cNvPr>
          <p:cNvSpPr>
            <a:spLocks noGrp="1"/>
          </p:cNvSpPr>
          <p:nvPr>
            <p:custDataLst>
              <p:tags r:id="rId43"/>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7A5714EF-5299-35F7-6843-8B473D1E1DDB}"/>
              </a:ext>
            </a:extLst>
          </p:cNvPr>
          <p:cNvSpPr>
            <a:spLocks noGrp="1"/>
          </p:cNvSpPr>
          <p:nvPr>
            <p:custDataLst>
              <p:tags r:id="rId44"/>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FC2F23B-788A-ED9F-E979-DF441DB89E45}"/>
              </a:ext>
            </a:extLst>
          </p:cNvPr>
          <p:cNvSpPr>
            <a:spLocks noGrp="1"/>
          </p:cNvSpPr>
          <p:nvPr>
            <p:custDataLst>
              <p:tags r:id="rId45"/>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18DD3A05-BEE1-47A6-1F80-25A9B05F6762}"/>
              </a:ext>
            </a:extLst>
          </p:cNvPr>
          <p:cNvSpPr>
            <a:spLocks noGrp="1"/>
          </p:cNvSpPr>
          <p:nvPr>
            <p:custDataLst>
              <p:tags r:id="rId46"/>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0C42B824-2C1C-857E-F414-1518632DC371}"/>
              </a:ext>
            </a:extLst>
          </p:cNvPr>
          <p:cNvSpPr>
            <a:spLocks noGrp="1"/>
          </p:cNvSpPr>
          <p:nvPr>
            <p:custDataLst>
              <p:tags r:id="rId47"/>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E2A471EB-62C7-3928-0963-BA9C6DB574C8}"/>
              </a:ext>
            </a:extLst>
          </p:cNvPr>
          <p:cNvSpPr>
            <a:spLocks noGrp="1"/>
          </p:cNvSpPr>
          <p:nvPr>
            <p:custDataLst>
              <p:tags r:id="rId48"/>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AB7A1BBA-3CC1-B007-6387-D992EAEE97B0}"/>
              </a:ext>
            </a:extLst>
          </p:cNvPr>
          <p:cNvSpPr>
            <a:spLocks noGrp="1"/>
          </p:cNvSpPr>
          <p:nvPr>
            <p:custDataLst>
              <p:tags r:id="rId49"/>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40658EC9-6C64-AEAD-D41C-C4FDF174282A}"/>
              </a:ext>
            </a:extLst>
          </p:cNvPr>
          <p:cNvSpPr>
            <a:spLocks noGrp="1"/>
          </p:cNvSpPr>
          <p:nvPr>
            <p:custDataLst>
              <p:tags r:id="rId50"/>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a:extLst>
              <a:ext uri="{FF2B5EF4-FFF2-40B4-BE49-F238E27FC236}">
                <a16:creationId xmlns:a16="http://schemas.microsoft.com/office/drawing/2014/main" id="{400C5D09-CE5F-1C15-3BCE-7A671B41E685}"/>
              </a:ext>
            </a:extLst>
          </p:cNvPr>
          <p:cNvSpPr>
            <a:spLocks noGrp="1"/>
          </p:cNvSpPr>
          <p:nvPr>
            <p:custDataLst>
              <p:tags r:id="rId51"/>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8A5268CB-67FC-4DA0-F802-F895E1527467}"/>
              </a:ext>
            </a:extLst>
          </p:cNvPr>
          <p:cNvSpPr>
            <a:spLocks noGrp="1"/>
          </p:cNvSpPr>
          <p:nvPr>
            <p:custDataLst>
              <p:tags r:id="rId52"/>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B04B74A7-0CB9-A93C-BB84-4AC6D29DF2F7}"/>
              </a:ext>
            </a:extLst>
          </p:cNvPr>
          <p:cNvSpPr>
            <a:spLocks noGrp="1"/>
          </p:cNvSpPr>
          <p:nvPr>
            <p:custDataLst>
              <p:tags r:id="rId53"/>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D238481A-2FD3-9153-716B-D9CE119355D9}"/>
              </a:ext>
            </a:extLst>
          </p:cNvPr>
          <p:cNvSpPr>
            <a:spLocks noGrp="1"/>
          </p:cNvSpPr>
          <p:nvPr>
            <p:custDataLst>
              <p:tags r:id="rId54"/>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ED31B6E4-34B2-FE4A-919E-68A3ACEF5312}"/>
              </a:ext>
            </a:extLst>
          </p:cNvPr>
          <p:cNvSpPr>
            <a:spLocks noGrp="1"/>
          </p:cNvSpPr>
          <p:nvPr>
            <p:custDataLst>
              <p:tags r:id="rId55"/>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a:extLst>
              <a:ext uri="{FF2B5EF4-FFF2-40B4-BE49-F238E27FC236}">
                <a16:creationId xmlns:a16="http://schemas.microsoft.com/office/drawing/2014/main" id="{0911002B-3BA3-C8DE-6FF3-CC94E511F56C}"/>
              </a:ext>
            </a:extLst>
          </p:cNvPr>
          <p:cNvSpPr>
            <a:spLocks noGrp="1"/>
          </p:cNvSpPr>
          <p:nvPr>
            <p:custDataLst>
              <p:tags r:id="rId56"/>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a:extLst>
              <a:ext uri="{FF2B5EF4-FFF2-40B4-BE49-F238E27FC236}">
                <a16:creationId xmlns:a16="http://schemas.microsoft.com/office/drawing/2014/main" id="{A3C9A658-6CE7-8047-D162-C4EB8869CA03}"/>
              </a:ext>
            </a:extLst>
          </p:cNvPr>
          <p:cNvSpPr>
            <a:spLocks noGrp="1"/>
          </p:cNvSpPr>
          <p:nvPr>
            <p:custDataLst>
              <p:tags r:id="rId57"/>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a:extLst>
              <a:ext uri="{FF2B5EF4-FFF2-40B4-BE49-F238E27FC236}">
                <a16:creationId xmlns:a16="http://schemas.microsoft.com/office/drawing/2014/main" id="{8717ABBF-B7EB-1F3C-FD92-D13A1157A29F}"/>
              </a:ext>
            </a:extLst>
          </p:cNvPr>
          <p:cNvSpPr>
            <a:spLocks noGrp="1"/>
          </p:cNvSpPr>
          <p:nvPr>
            <p:custDataLst>
              <p:tags r:id="rId58"/>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35D0C9B8-53D4-4E16-1111-FE66DD2E31B7}"/>
              </a:ext>
            </a:extLst>
          </p:cNvPr>
          <p:cNvSpPr>
            <a:spLocks noGrp="1"/>
          </p:cNvSpPr>
          <p:nvPr>
            <p:custDataLst>
              <p:tags r:id="rId59"/>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33367379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インド／政策動向</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latin typeface="HGP創英角ｺﾞｼｯｸUB" panose="020B0900000000000000" pitchFamily="50" charset="-128"/>
              </a:rPr>
              <a:t>(1/2)</a:t>
            </a:r>
            <a:endParaRPr lang="ja-JP" altLang="en-US" dirty="0">
              <a:latin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50785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t>主な医療関連政策</a:t>
            </a:r>
            <a:endParaRPr lang="en-US" altLang="ja-JP" sz="1400" b="1"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月、モディ首相により発表された。全ての国民の診療記録とインド全土の医師および医療施設の情報を管理するプラットフォームを構築する方針である。国民に固有の保健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モバイルアプリケーションを介して提供し、これをインド国内の全ての州、病院、臨床検査施設、薬局などで利用可能にすることにより、国民の疾病や診療の記録をデジタル化するとしている。デジタル化を通して、患者の既往歴の正確かつ効率的な把握を実現することで、治療費の低減やより質の高い医療の実現につながるとされている。公式サイト</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では論点をまとめた資料も公開され、コメントを付けることが出来るようになっており、議論に参加することもできる。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C14D2F1B-FD71-4337-B91E-0FD588973708}"/>
              </a:ext>
            </a:extLst>
          </p:cNvPr>
          <p:cNvSpPr txBox="1">
            <a:spLocks/>
          </p:cNvSpPr>
          <p:nvPr>
            <p:custDataLst>
              <p:tags r:id="rId2"/>
            </p:custDataLst>
          </p:nvPr>
        </p:nvSpPr>
        <p:spPr>
          <a:xfrm>
            <a:off x="200472" y="6366887"/>
            <a:ext cx="950505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https://abdm.gov.in/</a:t>
            </a:r>
          </a:p>
        </p:txBody>
      </p:sp>
      <p:graphicFrame>
        <p:nvGraphicFramePr>
          <p:cNvPr id="11" name="表 11">
            <a:extLst>
              <a:ext uri="{FF2B5EF4-FFF2-40B4-BE49-F238E27FC236}">
                <a16:creationId xmlns:a16="http://schemas.microsoft.com/office/drawing/2014/main" id="{DA68B075-7599-41DD-91B2-EA4DBCEA268B}"/>
              </a:ext>
            </a:extLst>
          </p:cNvPr>
          <p:cNvGraphicFramePr>
            <a:graphicFrameLocks noGrp="1"/>
          </p:cNvGraphicFramePr>
          <p:nvPr/>
        </p:nvGraphicFramePr>
        <p:xfrm>
          <a:off x="199576" y="1441166"/>
          <a:ext cx="9505056" cy="2944214"/>
        </p:xfrm>
        <a:graphic>
          <a:graphicData uri="http://schemas.openxmlformats.org/drawingml/2006/table">
            <a:tbl>
              <a:tblPr firstRow="1" bandRow="1">
                <a:tableStyleId>{2D5ABB26-0587-4C30-8999-92F81FD0307C}</a:tableStyleId>
              </a:tblPr>
              <a:tblGrid>
                <a:gridCol w="2230779">
                  <a:extLst>
                    <a:ext uri="{9D8B030D-6E8A-4147-A177-3AD203B41FA5}">
                      <a16:colId xmlns:a16="http://schemas.microsoft.com/office/drawing/2014/main" val="20000"/>
                    </a:ext>
                  </a:extLst>
                </a:gridCol>
                <a:gridCol w="2424759">
                  <a:extLst>
                    <a:ext uri="{9D8B030D-6E8A-4147-A177-3AD203B41FA5}">
                      <a16:colId xmlns:a16="http://schemas.microsoft.com/office/drawing/2014/main" val="20001"/>
                    </a:ext>
                  </a:extLst>
                </a:gridCol>
                <a:gridCol w="2424759">
                  <a:extLst>
                    <a:ext uri="{9D8B030D-6E8A-4147-A177-3AD203B41FA5}">
                      <a16:colId xmlns:a16="http://schemas.microsoft.com/office/drawing/2014/main" val="2998933079"/>
                    </a:ext>
                  </a:extLst>
                </a:gridCol>
                <a:gridCol w="2424759">
                  <a:extLst>
                    <a:ext uri="{9D8B030D-6E8A-4147-A177-3AD203B41FA5}">
                      <a16:colId xmlns:a16="http://schemas.microsoft.com/office/drawing/2014/main" val="2633893062"/>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時期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具体例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1" u="none" dirty="0"/>
                        <a:t>National Health Policy 2017</a:t>
                      </a:r>
                      <a:br>
                        <a:rPr lang="en-US" altLang="ja-JP" sz="1050" b="1" u="none" dirty="0"/>
                      </a:br>
                      <a:r>
                        <a:rPr lang="ja-JP" altLang="en-US" sz="1050" b="1" u="none" dirty="0"/>
                        <a:t>（国家保健施策</a:t>
                      </a:r>
                      <a:r>
                        <a:rPr lang="en-US" altLang="ja-JP" sz="1050" b="1" u="none" dirty="0"/>
                        <a:t>2017</a:t>
                      </a:r>
                      <a:r>
                        <a:rPr lang="ja-JP" altLang="en-US" sz="1050" b="1" u="none" dirty="0"/>
                        <a:t>）</a:t>
                      </a:r>
                      <a:endParaRPr kumimoji="1" lang="ja-JP" altLang="en-US" sz="105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050" dirty="0"/>
                        <a:t>2017</a:t>
                      </a:r>
                      <a:r>
                        <a:rPr lang="ja-JP" altLang="en-US" sz="1050" dirty="0"/>
                        <a:t>年</a:t>
                      </a:r>
                      <a:r>
                        <a:rPr lang="en-US" altLang="ja-JP" sz="1050" dirty="0"/>
                        <a:t>3</a:t>
                      </a:r>
                      <a:r>
                        <a:rPr lang="ja-JP" altLang="en-US" sz="1050" dirty="0"/>
                        <a:t>月、保健医療施策の強化を目的に閣議決定。</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50" dirty="0"/>
                        <a:t>予防的ヘルスケア施策を通じて、誰もが財政上の困難に直面することなく、最も高いレベルの健康状態を達成することが目的として掲げられている。</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公的保健関連支出を対</a:t>
                      </a:r>
                      <a:r>
                        <a:rPr lang="en-US" altLang="ja-JP" sz="1050" dirty="0"/>
                        <a:t>GDP</a:t>
                      </a:r>
                      <a:r>
                        <a:rPr lang="ja-JP" altLang="en-US" sz="1050" dirty="0"/>
                        <a:t>比</a:t>
                      </a:r>
                      <a:r>
                        <a:rPr lang="en-US" altLang="ja-JP" sz="1050" dirty="0"/>
                        <a:t>2.5</a:t>
                      </a:r>
                      <a:r>
                        <a:rPr lang="ja-JP" altLang="en-US" sz="1050" dirty="0"/>
                        <a:t>％（</a:t>
                      </a:r>
                      <a:r>
                        <a:rPr lang="en-US" altLang="ja-JP" sz="1050" dirty="0"/>
                        <a:t>2016</a:t>
                      </a:r>
                      <a:r>
                        <a:rPr lang="ja-JP" altLang="en-US" sz="1050" dirty="0"/>
                        <a:t>年度は</a:t>
                      </a:r>
                      <a:r>
                        <a:rPr lang="en-US" altLang="ja-JP" sz="1050" dirty="0"/>
                        <a:t>1.4</a:t>
                      </a:r>
                      <a:r>
                        <a:rPr lang="ja-JP" altLang="en-US" sz="1050" dirty="0"/>
                        <a:t>％）に引き上げる。</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全ての公立病院の診療や薬剤費、救急サービスを無料で提供する。</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民間部門との連携強化。</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プライマリーケアへの資源の重点配分（高齢者医療、緩和医療等を含む包括的な医療を提供）。</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ヘルス・ウェルネスセンターの設置。</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1" u="none" dirty="0">
                          <a:latin typeface="Arial" panose="020B0604020202020204" pitchFamily="34" charset="0"/>
                          <a:ea typeface="ＭＳ Ｐゴシック" panose="020B0600070205080204" pitchFamily="50" charset="-128"/>
                          <a:cs typeface="Arial" panose="020B0604020202020204" pitchFamily="34" charset="0"/>
                        </a:rPr>
                        <a:t>Ayushman Bharat</a:t>
                      </a:r>
                      <a:br>
                        <a:rPr lang="en-US" altLang="ja-JP" sz="1050" b="1" u="none" dirty="0">
                          <a:latin typeface="Arial" panose="020B0604020202020204" pitchFamily="34" charset="0"/>
                          <a:ea typeface="ＭＳ Ｐゴシック" panose="020B0600070205080204" pitchFamily="50" charset="-128"/>
                          <a:cs typeface="Arial" panose="020B0604020202020204" pitchFamily="34" charset="0"/>
                        </a:rPr>
                      </a:br>
                      <a:r>
                        <a:rPr lang="ja-JP" altLang="en-US" sz="1050" b="1" u="none"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b="1" u="none" dirty="0"/>
                        <a:t>長寿化インド計画）</a:t>
                      </a:r>
                      <a:endParaRPr kumimoji="1" lang="ja-JP" altLang="en-US" sz="105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050" dirty="0"/>
                        <a:t>2018</a:t>
                      </a:r>
                      <a:r>
                        <a:rPr lang="ja-JP" altLang="en-US" sz="1050" dirty="0"/>
                        <a:t>年</a:t>
                      </a:r>
                      <a:r>
                        <a:rPr lang="en-US" altLang="ja-JP" sz="1050" dirty="0"/>
                        <a:t>2</a:t>
                      </a:r>
                      <a:r>
                        <a:rPr lang="ja-JP" altLang="en-US" sz="1050" dirty="0"/>
                        <a:t>月の財務大臣による予算演説で発表。</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50" dirty="0"/>
                        <a:t>保健（健康管理・疾病予防）・一次医療・二次医療・三次医療に包括的にアプローチすることにより保健医療の質を高めるとともに、国民が質の高い医療サービスにアクセスできることを目指している。</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地域保健・一次医療機能の強化。</a:t>
                      </a:r>
                      <a:endParaRPr lang="en-US" altLang="ja-JP" sz="105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050" dirty="0"/>
                        <a:t>国家国民医療制度（</a:t>
                      </a:r>
                      <a:r>
                        <a:rPr lang="en-US" altLang="ja-JP" sz="1050" dirty="0"/>
                        <a:t>PM-JAY</a:t>
                      </a:r>
                      <a:r>
                        <a:rPr lang="ja-JP" altLang="en-US" sz="1050" dirty="0"/>
                        <a:t>）の整備によるユニバーサル・ヘルスカバレッジの実現。</a:t>
                      </a:r>
                      <a:endParaRPr kumimoji="1" lang="ja-JP" altLang="en-US" sz="105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91267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035426-A617-42B7-8CDF-0946109099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70" imgH="371" progId="TCLayout.ActiveDocument.1">
                  <p:embed/>
                </p:oleObj>
              </mc:Choice>
              <mc:Fallback>
                <p:oleObj name="think-cell Slide" r:id="rId9" imgW="370" imgH="371" progId="TCLayout.ActiveDocument.1">
                  <p:embed/>
                  <p:pic>
                    <p:nvPicPr>
                      <p:cNvPr id="5" name="Object 4" hidden="1">
                        <a:extLst>
                          <a:ext uri="{FF2B5EF4-FFF2-40B4-BE49-F238E27FC236}">
                            <a16:creationId xmlns:a16="http://schemas.microsoft.com/office/drawing/2014/main" id="{43035426-A617-42B7-8CDF-0946109099D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90B4F45-A75B-409C-90B7-3A757EBFD15D}"/>
              </a:ext>
            </a:extLst>
          </p:cNvPr>
          <p:cNvSpPr>
            <a:spLocks noGrp="1"/>
          </p:cNvSpPr>
          <p:nvPr>
            <p:ph type="body" sz="quarter" idx="15"/>
          </p:nvPr>
        </p:nvSpPr>
        <p:spPr>
          <a:xfrm>
            <a:off x="200025" y="508610"/>
            <a:ext cx="9505950" cy="400110"/>
          </a:xfrm>
        </p:spPr>
        <p:txBody>
          <a:bodyPr>
            <a:spAutoFit/>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latin typeface="HGP創英角ｺﾞｼｯｸUB" panose="020B0900000000000000" pitchFamily="50" charset="-128"/>
              </a:rPr>
              <a:t>(2/2)</a:t>
            </a:r>
            <a:endParaRPr lang="ja-JP" altLang="en-US" dirty="0">
              <a:latin typeface="HGP創英角ｺﾞｼｯｸUB" panose="020B0900000000000000" pitchFamily="50" charset="-128"/>
            </a:endParaRPr>
          </a:p>
        </p:txBody>
      </p:sp>
      <p:sp>
        <p:nvSpPr>
          <p:cNvPr id="43" name="テキスト ボックス 30">
            <a:extLst>
              <a:ext uri="{FF2B5EF4-FFF2-40B4-BE49-F238E27FC236}">
                <a16:creationId xmlns:a16="http://schemas.microsoft.com/office/drawing/2014/main" id="{56C33BA4-1277-4002-9020-34D958D91781}"/>
              </a:ext>
            </a:extLst>
          </p:cNvPr>
          <p:cNvSpPr txBox="1">
            <a:spLocks/>
          </p:cNvSpPr>
          <p:nvPr/>
        </p:nvSpPr>
        <p:spPr>
          <a:xfrm>
            <a:off x="2820157" y="5982535"/>
            <a:ext cx="5939136" cy="477951"/>
          </a:xfrm>
          <a:prstGeom prst="rect">
            <a:avLst/>
          </a:prstGeom>
          <a:solidFill>
            <a:schemeClr val="accent2">
              <a:lumMod val="75000"/>
            </a:schemeClr>
          </a:solidFill>
          <a:ln>
            <a:noFill/>
          </a:ln>
        </p:spPr>
        <p:txBody>
          <a:bodyPr wrap="square" lIns="76200" tIns="76200" rIns="76200" bIns="76200" rtlCol="0" anchor="ctr">
            <a:spAutoFit/>
          </a:bodyPr>
          <a:lstStyle/>
          <a:p>
            <a:pPr algn="ctr">
              <a:lnSpc>
                <a:spcPct val="110000"/>
              </a:lnSpc>
              <a:spcAft>
                <a:spcPts val="200"/>
              </a:spcAft>
              <a:buClr>
                <a:srgbClr val="FFFFFF"/>
              </a:buClr>
            </a:pP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Aadhaar</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国民番号</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デジタル決済共通基盤</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e-RUPI(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b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Sign</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電子署名</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Digilocker</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書類管理クラウド</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Consent Artefact(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電子契約</a:t>
            </a:r>
            <a:r>
              <a:rPr lang="en-US"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等</a:t>
            </a:r>
            <a:endParaRPr lang="fr-FR" altLang="ja-JP" sz="100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CustomIcon">
            <a:extLst>
              <a:ext uri="{FF2B5EF4-FFF2-40B4-BE49-F238E27FC236}">
                <a16:creationId xmlns:a16="http://schemas.microsoft.com/office/drawing/2014/main" id="{41D6369D-C322-40EA-B0B4-526C59F5E328}"/>
              </a:ext>
            </a:extLst>
          </p:cNvPr>
          <p:cNvGrpSpPr>
            <a:grpSpLocks noChangeAspect="1"/>
          </p:cNvGrpSpPr>
          <p:nvPr>
            <p:custDataLst>
              <p:tags r:id="rId2"/>
            </p:custDataLst>
          </p:nvPr>
        </p:nvGrpSpPr>
        <p:grpSpPr>
          <a:xfrm>
            <a:off x="768095" y="3833982"/>
            <a:ext cx="584036" cy="584036"/>
            <a:chOff x="-205105" y="-205105"/>
            <a:chExt cx="1019810" cy="1019810"/>
          </a:xfrm>
        </p:grpSpPr>
        <p:sp>
          <p:nvSpPr>
            <p:cNvPr id="8" name="Oval 7">
              <a:extLst>
                <a:ext uri="{FF2B5EF4-FFF2-40B4-BE49-F238E27FC236}">
                  <a16:creationId xmlns:a16="http://schemas.microsoft.com/office/drawing/2014/main" id="{87BB1E77-72AF-4C87-A666-70B2053C3C48}"/>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0" name="Graphic 9">
              <a:extLst>
                <a:ext uri="{FF2B5EF4-FFF2-40B4-BE49-F238E27FC236}">
                  <a16:creationId xmlns:a16="http://schemas.microsoft.com/office/drawing/2014/main" id="{F55608FB-C863-44F4-A2BC-F59E05919E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25" name="テキスト ボックス 30">
            <a:extLst>
              <a:ext uri="{FF2B5EF4-FFF2-40B4-BE49-F238E27FC236}">
                <a16:creationId xmlns:a16="http://schemas.microsoft.com/office/drawing/2014/main" id="{9ECACB11-5AEF-40D3-A0A9-27D313181B95}"/>
              </a:ext>
            </a:extLst>
          </p:cNvPr>
          <p:cNvSpPr txBox="1"/>
          <p:nvPr/>
        </p:nvSpPr>
        <p:spPr>
          <a:xfrm>
            <a:off x="1469593" y="2731694"/>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アプリケーション</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30">
            <a:extLst>
              <a:ext uri="{FF2B5EF4-FFF2-40B4-BE49-F238E27FC236}">
                <a16:creationId xmlns:a16="http://schemas.microsoft.com/office/drawing/2014/main" id="{C8558D9B-581B-45DB-AE6C-A03EB61EE2AA}"/>
              </a:ext>
            </a:extLst>
          </p:cNvPr>
          <p:cNvSpPr txBox="1">
            <a:spLocks/>
          </p:cNvSpPr>
          <p:nvPr/>
        </p:nvSpPr>
        <p:spPr>
          <a:xfrm>
            <a:off x="1469593" y="6144117"/>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その他連携アセット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Group 16">
            <a:extLst>
              <a:ext uri="{FF2B5EF4-FFF2-40B4-BE49-F238E27FC236}">
                <a16:creationId xmlns:a16="http://schemas.microsoft.com/office/drawing/2014/main" id="{935E6CCF-3CF7-4C0D-A2A6-D14F9754EE11}"/>
              </a:ext>
            </a:extLst>
          </p:cNvPr>
          <p:cNvGrpSpPr/>
          <p:nvPr/>
        </p:nvGrpSpPr>
        <p:grpSpPr>
          <a:xfrm>
            <a:off x="2820157" y="2392795"/>
            <a:ext cx="5939136" cy="832584"/>
            <a:chOff x="2820157" y="2207040"/>
            <a:chExt cx="5939136" cy="832584"/>
          </a:xfrm>
        </p:grpSpPr>
        <p:sp>
          <p:nvSpPr>
            <p:cNvPr id="45" name="テキスト ボックス 30">
              <a:extLst>
                <a:ext uri="{FF2B5EF4-FFF2-40B4-BE49-F238E27FC236}">
                  <a16:creationId xmlns:a16="http://schemas.microsoft.com/office/drawing/2014/main" id="{816FF054-3C67-4FD7-A956-4A52D9911E21}"/>
                </a:ext>
              </a:extLst>
            </p:cNvPr>
            <p:cNvSpPr txBox="1">
              <a:spLocks/>
            </p:cNvSpPr>
            <p:nvPr/>
          </p:nvSpPr>
          <p:spPr>
            <a:xfrm>
              <a:off x="2820157" y="2207040"/>
              <a:ext cx="3200786"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30">
              <a:extLst>
                <a:ext uri="{FF2B5EF4-FFF2-40B4-BE49-F238E27FC236}">
                  <a16:creationId xmlns:a16="http://schemas.microsoft.com/office/drawing/2014/main" id="{09D2C4F7-7013-4A83-B919-E66FEC010AC8}"/>
                </a:ext>
              </a:extLst>
            </p:cNvPr>
            <p:cNvSpPr txBox="1">
              <a:spLocks/>
            </p:cNvSpPr>
            <p:nvPr/>
          </p:nvSpPr>
          <p:spPr>
            <a:xfrm>
              <a:off x="6247628" y="2207040"/>
              <a:ext cx="2511665"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30">
              <a:extLst>
                <a:ext uri="{FF2B5EF4-FFF2-40B4-BE49-F238E27FC236}">
                  <a16:creationId xmlns:a16="http://schemas.microsoft.com/office/drawing/2014/main" id="{BC5C5884-AC91-4757-BA38-B1B561703674}"/>
                </a:ext>
              </a:extLst>
            </p:cNvPr>
            <p:cNvSpPr txBox="1"/>
            <p:nvPr/>
          </p:nvSpPr>
          <p:spPr>
            <a:xfrm>
              <a:off x="2898789"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Arogya</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setu</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（健康記録）</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4C99EAB2-C06C-4451-9CC0-951E71628C1F}"/>
                </a:ext>
              </a:extLst>
            </p:cNvPr>
            <p:cNvSpPr txBox="1"/>
            <p:nvPr/>
          </p:nvSpPr>
          <p:spPr>
            <a:xfrm>
              <a:off x="3939872"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sanjeevini</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（遠隔診療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30">
              <a:extLst>
                <a:ext uri="{FF2B5EF4-FFF2-40B4-BE49-F238E27FC236}">
                  <a16:creationId xmlns:a16="http://schemas.microsoft.com/office/drawing/2014/main" id="{D96FF411-AA7B-4F8B-9E6C-964E886258B5}"/>
                </a:ext>
              </a:extLst>
            </p:cNvPr>
            <p:cNvSpPr txBox="1"/>
            <p:nvPr/>
          </p:nvSpPr>
          <p:spPr>
            <a:xfrm>
              <a:off x="4980954"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アプリ</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0">
              <a:extLst>
                <a:ext uri="{FF2B5EF4-FFF2-40B4-BE49-F238E27FC236}">
                  <a16:creationId xmlns:a16="http://schemas.microsoft.com/office/drawing/2014/main" id="{5FBED78B-1FC5-457A-AF22-FDA7D689E562}"/>
                </a:ext>
              </a:extLst>
            </p:cNvPr>
            <p:cNvSpPr txBox="1"/>
            <p:nvPr/>
          </p:nvSpPr>
          <p:spPr>
            <a:xfrm>
              <a:off x="6501343"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HMIS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（診察記録）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30">
              <a:extLst>
                <a:ext uri="{FF2B5EF4-FFF2-40B4-BE49-F238E27FC236}">
                  <a16:creationId xmlns:a16="http://schemas.microsoft.com/office/drawing/2014/main" id="{47C98361-3127-4519-A35F-DE89DA0F5B3E}"/>
                </a:ext>
              </a:extLst>
            </p:cNvPr>
            <p:cNvSpPr txBox="1"/>
            <p:nvPr/>
          </p:nvSpPr>
          <p:spPr>
            <a:xfrm>
              <a:off x="7544220"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LMIS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（人材募集）</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0">
              <a:extLst>
                <a:ext uri="{FF2B5EF4-FFF2-40B4-BE49-F238E27FC236}">
                  <a16:creationId xmlns:a16="http://schemas.microsoft.com/office/drawing/2014/main" id="{3401B0E0-D04F-4910-9D4E-8072C6EA75D1}"/>
                </a:ext>
              </a:extLst>
            </p:cNvPr>
            <p:cNvSpPr txBox="1"/>
            <p:nvPr/>
          </p:nvSpPr>
          <p:spPr>
            <a:xfrm>
              <a:off x="3375314"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一般アプリケーション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0">
              <a:extLst>
                <a:ext uri="{FF2B5EF4-FFF2-40B4-BE49-F238E27FC236}">
                  <a16:creationId xmlns:a16="http://schemas.microsoft.com/office/drawing/2014/main" id="{90E4B281-CC11-4948-A1FA-FF02BD29A311}"/>
                </a:ext>
              </a:extLst>
            </p:cNvPr>
            <p:cNvSpPr txBox="1"/>
            <p:nvPr/>
          </p:nvSpPr>
          <p:spPr>
            <a:xfrm>
              <a:off x="6385685"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医療機関が提供するアプリケーション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7" name="テキスト ボックス 30">
            <a:extLst>
              <a:ext uri="{FF2B5EF4-FFF2-40B4-BE49-F238E27FC236}">
                <a16:creationId xmlns:a16="http://schemas.microsoft.com/office/drawing/2014/main" id="{91B41166-B0CF-4944-BC56-76C239EB93BD}"/>
              </a:ext>
            </a:extLst>
          </p:cNvPr>
          <p:cNvSpPr txBox="1"/>
          <p:nvPr/>
        </p:nvSpPr>
        <p:spPr>
          <a:xfrm>
            <a:off x="1469593" y="3963969"/>
            <a:ext cx="1241756" cy="324063"/>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統合健康情報</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インターフェース・</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p:txBody>
      </p:sp>
      <p:grpSp>
        <p:nvGrpSpPr>
          <p:cNvPr id="9" name="Group 8">
            <a:extLst>
              <a:ext uri="{FF2B5EF4-FFF2-40B4-BE49-F238E27FC236}">
                <a16:creationId xmlns:a16="http://schemas.microsoft.com/office/drawing/2014/main" id="{E14E70FA-20C9-4033-91BE-B6BAB806D7C9}"/>
              </a:ext>
            </a:extLst>
          </p:cNvPr>
          <p:cNvGrpSpPr/>
          <p:nvPr/>
        </p:nvGrpSpPr>
        <p:grpSpPr>
          <a:xfrm>
            <a:off x="2820157" y="3592746"/>
            <a:ext cx="5939136" cy="1066508"/>
            <a:chOff x="2820157" y="3375963"/>
            <a:chExt cx="5939136" cy="1066508"/>
          </a:xfrm>
        </p:grpSpPr>
        <p:sp>
          <p:nvSpPr>
            <p:cNvPr id="50" name="テキスト ボックス 30">
              <a:extLst>
                <a:ext uri="{FF2B5EF4-FFF2-40B4-BE49-F238E27FC236}">
                  <a16:creationId xmlns:a16="http://schemas.microsoft.com/office/drawing/2014/main" id="{826C0888-10F1-48F0-8CE1-F3C5D9BE8F2C}"/>
                </a:ext>
              </a:extLst>
            </p:cNvPr>
            <p:cNvSpPr txBox="1">
              <a:spLocks/>
            </p:cNvSpPr>
            <p:nvPr/>
          </p:nvSpPr>
          <p:spPr>
            <a:xfrm>
              <a:off x="2820157" y="3375963"/>
              <a:ext cx="5939136" cy="1066508"/>
            </a:xfrm>
            <a:prstGeom prst="rect">
              <a:avLst/>
            </a:prstGeom>
            <a:solidFill>
              <a:schemeClr val="accent2">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30">
              <a:extLst>
                <a:ext uri="{FF2B5EF4-FFF2-40B4-BE49-F238E27FC236}">
                  <a16:creationId xmlns:a16="http://schemas.microsoft.com/office/drawing/2014/main" id="{8681B964-0208-4A68-B004-8BF90C245143}"/>
                </a:ext>
              </a:extLst>
            </p:cNvPr>
            <p:cNvSpPr txBox="1">
              <a:spLocks/>
            </p:cNvSpPr>
            <p:nvPr/>
          </p:nvSpPr>
          <p:spPr>
            <a:xfrm>
              <a:off x="2886613"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デジタル診療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・医師の検索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・診療予約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・遠隔診療</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0">
              <a:extLst>
                <a:ext uri="{FF2B5EF4-FFF2-40B4-BE49-F238E27FC236}">
                  <a16:creationId xmlns:a16="http://schemas.microsoft.com/office/drawing/2014/main" id="{2C1DD292-7B57-4BCD-87D8-23CB108DDC4D}"/>
                </a:ext>
              </a:extLst>
            </p:cNvPr>
            <p:cNvSpPr txBox="1">
              <a:spLocks/>
            </p:cNvSpPr>
            <p:nvPr/>
          </p:nvSpPr>
          <p:spPr>
            <a:xfrm>
              <a:off x="4854801"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研究・製薬関連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・研究所の検索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・薬局の検索</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0">
              <a:extLst>
                <a:ext uri="{FF2B5EF4-FFF2-40B4-BE49-F238E27FC236}">
                  <a16:creationId xmlns:a16="http://schemas.microsoft.com/office/drawing/2014/main" id="{2FFEF7F2-EF5A-4E37-ABC1-E4611BF1584F}"/>
                </a:ext>
              </a:extLst>
            </p:cNvPr>
            <p:cNvSpPr txBox="1">
              <a:spLocks/>
            </p:cNvSpPr>
            <p:nvPr/>
          </p:nvSpPr>
          <p:spPr>
            <a:xfrm>
              <a:off x="6822988"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その他ヘルスケア関連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・病床数のデジタル管理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・救急サービス</a:t>
              </a:r>
              <a:br>
                <a:rPr lang="fr-FR"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・病院設備のデジタル管理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CustomIcon">
            <a:extLst>
              <a:ext uri="{FF2B5EF4-FFF2-40B4-BE49-F238E27FC236}">
                <a16:creationId xmlns:a16="http://schemas.microsoft.com/office/drawing/2014/main" id="{E7C6F77F-04D4-46FC-9AFD-AD73D8DDEC35}"/>
              </a:ext>
            </a:extLst>
          </p:cNvPr>
          <p:cNvGrpSpPr>
            <a:grpSpLocks noChangeAspect="1"/>
          </p:cNvGrpSpPr>
          <p:nvPr>
            <p:custDataLst>
              <p:tags r:id="rId3"/>
            </p:custDataLst>
          </p:nvPr>
        </p:nvGrpSpPr>
        <p:grpSpPr>
          <a:xfrm>
            <a:off x="768095" y="5028877"/>
            <a:ext cx="584036" cy="584036"/>
            <a:chOff x="-205105" y="-205105"/>
            <a:chExt cx="1019810" cy="1019810"/>
          </a:xfrm>
        </p:grpSpPr>
        <p:sp>
          <p:nvSpPr>
            <p:cNvPr id="16" name="Oval 15">
              <a:extLst>
                <a:ext uri="{FF2B5EF4-FFF2-40B4-BE49-F238E27FC236}">
                  <a16:creationId xmlns:a16="http://schemas.microsoft.com/office/drawing/2014/main" id="{FA916DDE-BDD7-4688-98DF-0CBCF7A4007C}"/>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8" name="Graphic 17">
              <a:extLst>
                <a:ext uri="{FF2B5EF4-FFF2-40B4-BE49-F238E27FC236}">
                  <a16:creationId xmlns:a16="http://schemas.microsoft.com/office/drawing/2014/main" id="{636473B7-89DD-4145-8B81-E307B8020F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sp>
        <p:nvSpPr>
          <p:cNvPr id="28" name="テキスト ボックス 30">
            <a:extLst>
              <a:ext uri="{FF2B5EF4-FFF2-40B4-BE49-F238E27FC236}">
                <a16:creationId xmlns:a16="http://schemas.microsoft.com/office/drawing/2014/main" id="{4BE91DC9-91F9-405E-BFB0-90920CA35F7B}"/>
              </a:ext>
            </a:extLst>
          </p:cNvPr>
          <p:cNvSpPr txBox="1"/>
          <p:nvPr/>
        </p:nvSpPr>
        <p:spPr>
          <a:xfrm>
            <a:off x="1469593" y="5243502"/>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健康情報のやりとり</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1">
            <a:extLst>
              <a:ext uri="{FF2B5EF4-FFF2-40B4-BE49-F238E27FC236}">
                <a16:creationId xmlns:a16="http://schemas.microsoft.com/office/drawing/2014/main" id="{A0254090-DC97-4B0A-8698-F7E61F32C9E8}"/>
              </a:ext>
            </a:extLst>
          </p:cNvPr>
          <p:cNvGrpSpPr/>
          <p:nvPr/>
        </p:nvGrpSpPr>
        <p:grpSpPr>
          <a:xfrm>
            <a:off x="2820157" y="4719239"/>
            <a:ext cx="5939136" cy="1203312"/>
            <a:chOff x="2820157" y="4529945"/>
            <a:chExt cx="5939136" cy="1203312"/>
          </a:xfrm>
        </p:grpSpPr>
        <p:sp>
          <p:nvSpPr>
            <p:cNvPr id="51" name="テキスト ボックス 30">
              <a:extLst>
                <a:ext uri="{FF2B5EF4-FFF2-40B4-BE49-F238E27FC236}">
                  <a16:creationId xmlns:a16="http://schemas.microsoft.com/office/drawing/2014/main" id="{B73BA7CB-F67D-47D0-BA1B-3673D95D60DF}"/>
                </a:ext>
              </a:extLst>
            </p:cNvPr>
            <p:cNvSpPr txBox="1">
              <a:spLocks/>
            </p:cNvSpPr>
            <p:nvPr/>
          </p:nvSpPr>
          <p:spPr>
            <a:xfrm>
              <a:off x="2820157" y="4529945"/>
              <a:ext cx="5939136" cy="1203312"/>
            </a:xfrm>
            <a:prstGeom prst="rect">
              <a:avLst/>
            </a:prstGeom>
            <a:solidFill>
              <a:schemeClr val="accent6">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0">
              <a:extLst>
                <a:ext uri="{FF2B5EF4-FFF2-40B4-BE49-F238E27FC236}">
                  <a16:creationId xmlns:a16="http://schemas.microsoft.com/office/drawing/2014/main" id="{7B211172-AA37-4E7E-9D6D-90A9F8FE0B1B}"/>
                </a:ext>
              </a:extLst>
            </p:cNvPr>
            <p:cNvSpPr txBox="1">
              <a:spLocks/>
            </p:cNvSpPr>
            <p:nvPr/>
          </p:nvSpPr>
          <p:spPr>
            <a:xfrm>
              <a:off x="2886613" y="4587358"/>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健康情報のデジタル化</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桁の数字で一人に対して一つ発行）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・医療従事者、薬剤、医療機関、設備のデジタル記録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30">
              <a:extLst>
                <a:ext uri="{FF2B5EF4-FFF2-40B4-BE49-F238E27FC236}">
                  <a16:creationId xmlns:a16="http://schemas.microsoft.com/office/drawing/2014/main" id="{DF829D61-08B0-439A-A863-7ADA76565B3C}"/>
                </a:ext>
              </a:extLst>
            </p:cNvPr>
            <p:cNvSpPr txBox="1">
              <a:spLocks/>
            </p:cNvSpPr>
            <p:nvPr/>
          </p:nvSpPr>
          <p:spPr>
            <a:xfrm>
              <a:off x="4854801"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健康情報の共有</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・健康情報の共有と、同意を記録する機能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・健康情報の集約に基づいたデータ分析機能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30">
              <a:extLst>
                <a:ext uri="{FF2B5EF4-FFF2-40B4-BE49-F238E27FC236}">
                  <a16:creationId xmlns:a16="http://schemas.microsoft.com/office/drawing/2014/main" id="{D41D8F47-96F7-417D-8130-63703198A7E4}"/>
                </a:ext>
              </a:extLst>
            </p:cNvPr>
            <p:cNvSpPr txBox="1">
              <a:spLocks/>
            </p:cNvSpPr>
            <p:nvPr/>
          </p:nvSpPr>
          <p:spPr>
            <a:xfrm>
              <a:off x="6822988"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書類のデジタル規格</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・デジタル保険請求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・デジタル診療記録</a:t>
              </a:r>
            </a:p>
          </p:txBody>
        </p:sp>
      </p:grpSp>
      <p:grpSp>
        <p:nvGrpSpPr>
          <p:cNvPr id="13" name="Group 12">
            <a:extLst>
              <a:ext uri="{FF2B5EF4-FFF2-40B4-BE49-F238E27FC236}">
                <a16:creationId xmlns:a16="http://schemas.microsoft.com/office/drawing/2014/main" id="{85E89CAD-FD8C-402E-8BCD-89181383348B}"/>
              </a:ext>
            </a:extLst>
          </p:cNvPr>
          <p:cNvGrpSpPr/>
          <p:nvPr/>
        </p:nvGrpSpPr>
        <p:grpSpPr>
          <a:xfrm>
            <a:off x="2820157" y="3285364"/>
            <a:ext cx="5939136" cy="247397"/>
            <a:chOff x="2820157" y="3111632"/>
            <a:chExt cx="5939136" cy="247397"/>
          </a:xfrm>
        </p:grpSpPr>
        <p:cxnSp>
          <p:nvCxnSpPr>
            <p:cNvPr id="56" name="Straight Connector 55">
              <a:extLst>
                <a:ext uri="{FF2B5EF4-FFF2-40B4-BE49-F238E27FC236}">
                  <a16:creationId xmlns:a16="http://schemas.microsoft.com/office/drawing/2014/main" id="{023F97F7-45DE-463E-A5DD-1534AE042B3F}"/>
                </a:ext>
              </a:extLst>
            </p:cNvPr>
            <p:cNvCxnSpPr>
              <a:cxnSpLocks/>
            </p:cNvCxnSpPr>
            <p:nvPr/>
          </p:nvCxnSpPr>
          <p:spPr>
            <a:xfrm>
              <a:off x="2820157" y="3235330"/>
              <a:ext cx="593913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9" name="ChevronBlue 8">
              <a:extLst>
                <a:ext uri="{FF2B5EF4-FFF2-40B4-BE49-F238E27FC236}">
                  <a16:creationId xmlns:a16="http://schemas.microsoft.com/office/drawing/2014/main" id="{60887BB8-924C-472D-86CC-9065799E3339}"/>
                </a:ext>
              </a:extLst>
            </p:cNvPr>
            <p:cNvGrpSpPr>
              <a:grpSpLocks noChangeAspect="1"/>
            </p:cNvGrpSpPr>
            <p:nvPr>
              <p:custDataLst>
                <p:tags r:id="rId7"/>
              </p:custDataLst>
            </p:nvPr>
          </p:nvGrpSpPr>
          <p:grpSpPr>
            <a:xfrm rot="5400000">
              <a:off x="5666027" y="3111632"/>
              <a:ext cx="247397" cy="247397"/>
              <a:chOff x="1016000" y="1016000"/>
              <a:chExt cx="396228" cy="396228"/>
            </a:xfrm>
          </p:grpSpPr>
          <p:sp>
            <p:nvSpPr>
              <p:cNvPr id="60" name="Oval 59">
                <a:extLst>
                  <a:ext uri="{FF2B5EF4-FFF2-40B4-BE49-F238E27FC236}">
                    <a16:creationId xmlns:a16="http://schemas.microsoft.com/office/drawing/2014/main" id="{0ED0F90F-A0D9-47AA-822D-7AC779E5E15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61" name="Graphic 60">
                <a:extLst>
                  <a:ext uri="{FF2B5EF4-FFF2-40B4-BE49-F238E27FC236}">
                    <a16:creationId xmlns:a16="http://schemas.microsoft.com/office/drawing/2014/main" id="{D6F138CA-EA97-4170-B3B6-1B08D053A42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sp>
        <p:nvSpPr>
          <p:cNvPr id="44" name="Title 1">
            <a:extLst>
              <a:ext uri="{FF2B5EF4-FFF2-40B4-BE49-F238E27FC236}">
                <a16:creationId xmlns:a16="http://schemas.microsoft.com/office/drawing/2014/main" id="{126BBD1A-CB3F-4960-8E5B-E20ADC9315FC}"/>
              </a:ext>
            </a:extLst>
          </p:cNvPr>
          <p:cNvSpPr>
            <a:spLocks noGrp="1"/>
          </p:cNvSpPr>
          <p:nvPr>
            <p:ph type="title"/>
          </p:nvPr>
        </p:nvSpPr>
        <p:spPr>
          <a:xfrm>
            <a:off x="200471" y="188550"/>
            <a:ext cx="9505055" cy="360050"/>
          </a:xfrm>
        </p:spPr>
        <p:txBody>
          <a:bodyPr vert="horz"/>
          <a:lstStyle/>
          <a:p>
            <a:r>
              <a:rPr lang="ja-JP" altLang="en-US" dirty="0"/>
              <a:t>インド／政策動向</a:t>
            </a:r>
            <a:endParaRPr kumimoji="1" lang="en-US" dirty="0"/>
          </a:p>
        </p:txBody>
      </p:sp>
      <p:cxnSp>
        <p:nvCxnSpPr>
          <p:cNvPr id="48" name="直線コネクタ 19">
            <a:extLst>
              <a:ext uri="{FF2B5EF4-FFF2-40B4-BE49-F238E27FC236}">
                <a16:creationId xmlns:a16="http://schemas.microsoft.com/office/drawing/2014/main" id="{D023E392-D3A4-4037-91A5-FF8210CE933E}"/>
              </a:ext>
            </a:extLst>
          </p:cNvPr>
          <p:cNvCxnSpPr>
            <a:cxnSpLocks/>
          </p:cNvCxnSpPr>
          <p:nvPr/>
        </p:nvCxnSpPr>
        <p:spPr>
          <a:xfrm>
            <a:off x="862184" y="1412776"/>
            <a:ext cx="7993098"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6">
            <a:extLst>
              <a:ext uri="{FF2B5EF4-FFF2-40B4-BE49-F238E27FC236}">
                <a16:creationId xmlns:a16="http://schemas.microsoft.com/office/drawing/2014/main" id="{7BD6342B-B59A-4CE1-A0D8-6AE4D00DE57C}"/>
              </a:ext>
            </a:extLst>
          </p:cNvPr>
          <p:cNvSpPr>
            <a:spLocks noChangeArrowheads="1"/>
          </p:cNvSpPr>
          <p:nvPr/>
        </p:nvSpPr>
        <p:spPr bwMode="auto">
          <a:xfrm>
            <a:off x="848544" y="1124744"/>
            <a:ext cx="7347422" cy="288032"/>
          </a:xfrm>
          <a:prstGeom prst="rect">
            <a:avLst/>
          </a:prstGeom>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）の構造</a:t>
            </a:r>
            <a:endParaRPr lang="ja-JP" altLang="en-US" sz="1400" b="1" dirty="0">
              <a:latin typeface="HGP創英角ｺﾞｼｯｸUB" pitchFamily="50" charset="-128"/>
              <a:ea typeface="HGP創英角ｺﾞｼｯｸUB" pitchFamily="50" charset="-128"/>
            </a:endParaRPr>
          </a:p>
        </p:txBody>
      </p:sp>
      <p:sp>
        <p:nvSpPr>
          <p:cNvPr id="52" name="テキスト ボックス 17">
            <a:extLst>
              <a:ext uri="{FF2B5EF4-FFF2-40B4-BE49-F238E27FC236}">
                <a16:creationId xmlns:a16="http://schemas.microsoft.com/office/drawing/2014/main" id="{210A0170-0C9B-4424-B72D-B356E8529FD4}"/>
              </a:ext>
            </a:extLst>
          </p:cNvPr>
          <p:cNvSpPr txBox="1">
            <a:spLocks/>
          </p:cNvSpPr>
          <p:nvPr/>
        </p:nvSpPr>
        <p:spPr>
          <a:xfrm>
            <a:off x="848544" y="1442604"/>
            <a:ext cx="7993098"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保健家族福祉省（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Ministry of Family Health &amp; Welfare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）が主導。</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solidFill>
                  <a:srgbClr val="000000"/>
                </a:solidFill>
              </a:rPr>
              <a:t>ヘルスケア関連の</a:t>
            </a:r>
            <a:r>
              <a:rPr kumimoji="1" lang="en-US" altLang="ja-JP" sz="1400" dirty="0">
                <a:solidFill>
                  <a:srgbClr val="000000"/>
                </a:solidFill>
              </a:rPr>
              <a:t>API</a:t>
            </a:r>
            <a:r>
              <a:rPr kumimoji="1" lang="ja-JP" altLang="en-US" sz="1400" dirty="0">
                <a:solidFill>
                  <a:srgbClr val="000000"/>
                </a:solidFill>
              </a:rPr>
              <a:t>や健康情報の共有化などのデジタル基盤、またその他の国家基盤の整備の上で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、アプリケーションの開発を官民一体となって進めることでより利便性の高いデジタルヘルスサービスの実現を狙う。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5. Source">
            <a:extLst>
              <a:ext uri="{FF2B5EF4-FFF2-40B4-BE49-F238E27FC236}">
                <a16:creationId xmlns:a16="http://schemas.microsoft.com/office/drawing/2014/main" id="{05BEF219-EF3C-43DD-AD3B-AC84144CC8D2}"/>
              </a:ext>
            </a:extLst>
          </p:cNvPr>
          <p:cNvSpPr txBox="1">
            <a:spLocks/>
          </p:cNvSpPr>
          <p:nvPr>
            <p:custDataLst>
              <p:tags r:id="rId4"/>
            </p:custDataLst>
          </p:nvPr>
        </p:nvSpPr>
        <p:spPr>
          <a:xfrm>
            <a:off x="200025" y="6644797"/>
            <a:ext cx="9505950" cy="123111"/>
          </a:xfrm>
          <a:prstGeom prst="rect">
            <a:avLst/>
          </a:prstGeom>
          <a:noFill/>
        </p:spPr>
        <p:txBody>
          <a:bodyPr vert="horz" wrap="square" lIns="0" tIns="0" rIns="0" bIns="0" rtlCol="0" anchor="b" anchorCtr="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sz="800" dirty="0">
                <a:latin typeface="Arial" panose="020B0604020202020204" pitchFamily="34" charset="0"/>
                <a:ea typeface="ＭＳ Ｐゴシック" panose="020B0600070205080204" pitchFamily="50" charset="-128"/>
                <a:cs typeface="Arial" panose="020B0604020202020204" pitchFamily="34" charset="0"/>
              </a:rPr>
              <a:t>: Ayushman Bharat Digital </a:t>
            </a:r>
            <a:r>
              <a:rPr kumimoji="1" lang="en-US" sz="800" dirty="0" err="1">
                <a:latin typeface="Arial" panose="020B0604020202020204" pitchFamily="34" charset="0"/>
                <a:ea typeface="ＭＳ Ｐゴシック" panose="020B0600070205080204" pitchFamily="50" charset="-128"/>
                <a:cs typeface="Arial" panose="020B0604020202020204" pitchFamily="34" charset="0"/>
              </a:rPr>
              <a:t>Mission（ABDM</a:t>
            </a:r>
            <a:r>
              <a:rPr kumimoji="1" 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CustomIcon">
            <a:extLst>
              <a:ext uri="{FF2B5EF4-FFF2-40B4-BE49-F238E27FC236}">
                <a16:creationId xmlns:a16="http://schemas.microsoft.com/office/drawing/2014/main" id="{6C5B5BD2-C982-447E-BA58-D2097C30CC53}"/>
              </a:ext>
            </a:extLst>
          </p:cNvPr>
          <p:cNvGrpSpPr>
            <a:grpSpLocks/>
          </p:cNvGrpSpPr>
          <p:nvPr>
            <p:custDataLst>
              <p:tags r:id="rId5"/>
            </p:custDataLst>
          </p:nvPr>
        </p:nvGrpSpPr>
        <p:grpSpPr>
          <a:xfrm>
            <a:off x="768095" y="2517069"/>
            <a:ext cx="584036" cy="584036"/>
            <a:chOff x="-205105" y="-205105"/>
            <a:chExt cx="1019810" cy="1019810"/>
          </a:xfrm>
        </p:grpSpPr>
        <p:sp>
          <p:nvSpPr>
            <p:cNvPr id="21" name="Oval 20">
              <a:extLst>
                <a:ext uri="{FF2B5EF4-FFF2-40B4-BE49-F238E27FC236}">
                  <a16:creationId xmlns:a16="http://schemas.microsoft.com/office/drawing/2014/main" id="{EF22D40A-B750-4D0A-948F-2EC16EC56644}"/>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26" name="Graphic 25">
              <a:extLst>
                <a:ext uri="{FF2B5EF4-FFF2-40B4-BE49-F238E27FC236}">
                  <a16:creationId xmlns:a16="http://schemas.microsoft.com/office/drawing/2014/main" id="{0824E1A7-8744-4787-A30E-450F4DA79A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0" y="0"/>
              <a:ext cx="609600" cy="609600"/>
            </a:xfrm>
            <a:prstGeom prst="rect">
              <a:avLst/>
            </a:prstGeom>
          </p:spPr>
        </p:pic>
      </p:grpSp>
      <p:grpSp>
        <p:nvGrpSpPr>
          <p:cNvPr id="62" name="CustomIcon">
            <a:extLst>
              <a:ext uri="{FF2B5EF4-FFF2-40B4-BE49-F238E27FC236}">
                <a16:creationId xmlns:a16="http://schemas.microsoft.com/office/drawing/2014/main" id="{D6CA9C60-9A8F-4694-B4BE-3298DDB9AA40}"/>
              </a:ext>
            </a:extLst>
          </p:cNvPr>
          <p:cNvGrpSpPr>
            <a:grpSpLocks/>
          </p:cNvGrpSpPr>
          <p:nvPr>
            <p:custDataLst>
              <p:tags r:id="rId6"/>
            </p:custDataLst>
          </p:nvPr>
        </p:nvGrpSpPr>
        <p:grpSpPr>
          <a:xfrm>
            <a:off x="768095" y="5922551"/>
            <a:ext cx="584036" cy="584036"/>
            <a:chOff x="-205105" y="-205105"/>
            <a:chExt cx="1019810" cy="1019810"/>
          </a:xfrm>
        </p:grpSpPr>
        <p:sp>
          <p:nvSpPr>
            <p:cNvPr id="55" name="Oval 54">
              <a:extLst>
                <a:ext uri="{FF2B5EF4-FFF2-40B4-BE49-F238E27FC236}">
                  <a16:creationId xmlns:a16="http://schemas.microsoft.com/office/drawing/2014/main" id="{B9469D63-B72F-4CB3-B338-8F943353FB7F}"/>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58" name="Graphic 57">
              <a:extLst>
                <a:ext uri="{FF2B5EF4-FFF2-40B4-BE49-F238E27FC236}">
                  <a16:creationId xmlns:a16="http://schemas.microsoft.com/office/drawing/2014/main" id="{E29D8566-DD0B-4C61-8044-E4EA0517C18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24655720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ja-JP" altLang="en-US" dirty="0"/>
              <a:t>（</a:t>
            </a:r>
            <a:r>
              <a:rPr lang="en-US" altLang="ja-JP" dirty="0"/>
              <a:t>1/7</a:t>
            </a:r>
            <a:r>
              <a:rPr lang="ja-JP" altLang="en-US" dirty="0"/>
              <a:t>）</a:t>
            </a:r>
            <a:endParaRPr lang="ja-JP" altLang="en-US" dirty="0">
              <a:latin typeface="HGP創英角ｺﾞｼｯｸUB" panose="020B0900000000000000" pitchFamily="50" charset="-128"/>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次五カ年計画（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年のインドにおける医療の政策方針・目標を定めている。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は、これまでで一番の参加型プランであり、全国の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以上の市民社会団体や企業代表者の声を反映している。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では、政府の現行医療サービスの主要課題として、以下の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点を挙げている。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0" name="直線コネクタ 19"/>
          <p:cNvCxnSpPr/>
          <p:nvPr/>
        </p:nvCxnSpPr>
        <p:spPr>
          <a:xfrm>
            <a:off x="1025033" y="2486632"/>
            <a:ext cx="799309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1011393" y="2198600"/>
            <a:ext cx="734742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第</a:t>
            </a:r>
            <a:r>
              <a:rPr lang="en-US" altLang="ja-JP" sz="1400" dirty="0">
                <a:latin typeface="HGP創英角ｺﾞｼｯｸUB" pitchFamily="50" charset="-128"/>
                <a:ea typeface="HGP創英角ｺﾞｼｯｸUB" pitchFamily="50" charset="-128"/>
              </a:rPr>
              <a:t>12</a:t>
            </a:r>
            <a:r>
              <a:rPr lang="ja-JP" altLang="en-US" sz="1400" dirty="0">
                <a:latin typeface="HGP創英角ｺﾞｼｯｸUB" pitchFamily="50" charset="-128"/>
                <a:ea typeface="HGP創英角ｺﾞｼｯｸUB" pitchFamily="50" charset="-128"/>
              </a:rPr>
              <a:t>次</a:t>
            </a:r>
            <a:r>
              <a:rPr lang="en-US" altLang="ja-JP" sz="1400" baseline="30000" dirty="0">
                <a:latin typeface="HGP創英角ｺﾞｼｯｸUB" pitchFamily="50" charset="-128"/>
                <a:ea typeface="HGP創英角ｺﾞｼｯｸUB" pitchFamily="50" charset="-128"/>
              </a:rPr>
              <a:t>1</a:t>
            </a:r>
            <a:r>
              <a:rPr lang="en-US" altLang="ja-JP" sz="1400" dirty="0">
                <a:latin typeface="HGP創英角ｺﾞｼｯｸUB" pitchFamily="50" charset="-128"/>
                <a:ea typeface="HGP創英角ｺﾞｼｯｸUB" pitchFamily="50" charset="-128"/>
              </a:rPr>
              <a:t>FYP</a:t>
            </a:r>
            <a:r>
              <a:rPr lang="ja-JP" altLang="en-US" sz="1400" dirty="0">
                <a:latin typeface="HGP創英角ｺﾞｼｯｸUB" pitchFamily="50" charset="-128"/>
                <a:ea typeface="HGP創英角ｺﾞｼｯｸUB" pitchFamily="50" charset="-128"/>
              </a:rPr>
              <a:t>が示す医療サービスにおける主要課題 </a:t>
            </a:r>
          </a:p>
        </p:txBody>
      </p:sp>
      <p:sp>
        <p:nvSpPr>
          <p:cNvPr id="22" name="片側の 2 つの角を丸めた四角形 21"/>
          <p:cNvSpPr/>
          <p:nvPr/>
        </p:nvSpPr>
        <p:spPr>
          <a:xfrm rot="5400000">
            <a:off x="5437791" y="-85601"/>
            <a:ext cx="792087" cy="6368593"/>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訓練を受けた医療従事者不足が深刻。</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地理的な格差が著しく、農村部では特に医療人材不足の傾向がある。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農村部の推奨医師数は、</a:t>
            </a:r>
            <a:r>
              <a:rPr lang="en-US" altLang="ja-JP" sz="1050" dirty="0"/>
              <a:t>10</a:t>
            </a:r>
            <a:r>
              <a:rPr lang="ja-JP" altLang="en-US" sz="1050" dirty="0"/>
              <a:t>万人当たり</a:t>
            </a:r>
            <a:r>
              <a:rPr lang="en-US" altLang="ja-JP" sz="1050" dirty="0"/>
              <a:t>85</a:t>
            </a:r>
            <a:r>
              <a:rPr lang="ja-JP" altLang="en-US" sz="1050" dirty="0"/>
              <a:t>名であるが、実際には</a:t>
            </a:r>
            <a:r>
              <a:rPr lang="en-US" altLang="ja-JP" sz="1050" dirty="0"/>
              <a:t>10</a:t>
            </a:r>
            <a:r>
              <a:rPr lang="ja-JP" altLang="en-US" sz="1050" dirty="0"/>
              <a:t>万人当たり</a:t>
            </a:r>
            <a:r>
              <a:rPr lang="en-US" altLang="ja-JP" sz="1050" dirty="0"/>
              <a:t>45</a:t>
            </a:r>
            <a:r>
              <a:rPr lang="ja-JP" altLang="en-US" sz="1050" dirty="0"/>
              <a:t>名しかいない。</a:t>
            </a:r>
            <a:endParaRPr lang="en-US" altLang="ja-JP" sz="1050" dirty="0"/>
          </a:p>
        </p:txBody>
      </p:sp>
      <p:sp>
        <p:nvSpPr>
          <p:cNvPr id="23" name="片側の 2 つの角を丸めた四角形 22"/>
          <p:cNvSpPr/>
          <p:nvPr/>
        </p:nvSpPr>
        <p:spPr>
          <a:xfrm rot="16200000">
            <a:off x="1448425" y="2263493"/>
            <a:ext cx="792088" cy="1670400"/>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不十分の</a:t>
            </a:r>
            <a:endParaRPr lang="en-US" altLang="ja-JP"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サービス供給能力</a:t>
            </a:r>
          </a:p>
        </p:txBody>
      </p:sp>
      <p:sp>
        <p:nvSpPr>
          <p:cNvPr id="24" name="片側の 2 つの角を丸めた四角形 23"/>
          <p:cNvSpPr/>
          <p:nvPr/>
        </p:nvSpPr>
        <p:spPr>
          <a:xfrm rot="5400000">
            <a:off x="5437792" y="958522"/>
            <a:ext cx="792084" cy="6368592"/>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民間及び公的セクターで提供される医療サービスの質は実に様々で</a:t>
            </a:r>
            <a:r>
              <a:rPr lang="ja-JP" altLang="en-US" sz="1050" dirty="0"/>
              <a:t>ある。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公的セクターの</a:t>
            </a:r>
            <a:r>
              <a:rPr lang="ja-JP" altLang="en-US" sz="1050" dirty="0"/>
              <a:t>医療</a:t>
            </a:r>
            <a:r>
              <a:rPr lang="ja-JP" altLang="ja-JP" sz="1050" dirty="0"/>
              <a:t>サービスは</a:t>
            </a:r>
            <a:r>
              <a:rPr lang="ja-JP" altLang="en-US" sz="1050" dirty="0"/>
              <a:t>、整理されていないことが多く、</a:t>
            </a:r>
            <a:r>
              <a:rPr lang="ja-JP" altLang="ja-JP" sz="1050" dirty="0"/>
              <a:t>民間に</a:t>
            </a:r>
            <a:r>
              <a:rPr lang="ja-JP" altLang="en-US" sz="1050" dirty="0"/>
              <a:t>比べて医療品質が低い</a:t>
            </a:r>
            <a:r>
              <a:rPr lang="ja-JP" altLang="ja-JP" sz="1050" dirty="0"/>
              <a:t>。</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医療基準がほとんど制定されておらず、強制力がないことが問題だと考えられている。</a:t>
            </a:r>
            <a:endParaRPr lang="en-US" altLang="ja-JP" sz="1050" dirty="0"/>
          </a:p>
        </p:txBody>
      </p:sp>
      <p:sp>
        <p:nvSpPr>
          <p:cNvPr id="25" name="片側の 2 つの角を丸めた四角形 24"/>
          <p:cNvSpPr/>
          <p:nvPr/>
        </p:nvSpPr>
        <p:spPr>
          <a:xfrm rot="16200000">
            <a:off x="1447566" y="3308474"/>
            <a:ext cx="792085" cy="166867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低品質</a:t>
            </a:r>
          </a:p>
        </p:txBody>
      </p:sp>
      <p:sp>
        <p:nvSpPr>
          <p:cNvPr id="26" name="片側の 2 つの角を丸めた四角形 25"/>
          <p:cNvSpPr/>
          <p:nvPr/>
        </p:nvSpPr>
        <p:spPr>
          <a:xfrm rot="5400000">
            <a:off x="5437791" y="2002644"/>
            <a:ext cx="792086" cy="6368592"/>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公的医療サービス</a:t>
            </a:r>
            <a:r>
              <a:rPr lang="ja-JP" altLang="en-US" sz="1050" dirty="0"/>
              <a:t>は、</a:t>
            </a:r>
            <a:r>
              <a:rPr lang="ja-JP" altLang="ja-JP" sz="1050" dirty="0"/>
              <a:t>資金不足で質・量ともに不十分のため、人々は民間医療へ流れている。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ja-JP" sz="1050" dirty="0"/>
              <a:t>しかし民間セクターにおける治療費は高いため、債務を抱える人が多い。</a:t>
            </a:r>
            <a:endParaRPr lang="en-US" altLang="ja-JP" sz="1050" dirty="0"/>
          </a:p>
        </p:txBody>
      </p:sp>
      <p:sp>
        <p:nvSpPr>
          <p:cNvPr id="27" name="片側の 2 つの角を丸めた四角形 26"/>
          <p:cNvSpPr/>
          <p:nvPr/>
        </p:nvSpPr>
        <p:spPr>
          <a:xfrm rot="16200000">
            <a:off x="1447563" y="4352595"/>
            <a:ext cx="792091" cy="166867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高価格</a:t>
            </a:r>
          </a:p>
        </p:txBody>
      </p:sp>
      <p:sp>
        <p:nvSpPr>
          <p:cNvPr id="4" name="4. Footnote">
            <a:extLst>
              <a:ext uri="{FF2B5EF4-FFF2-40B4-BE49-F238E27FC236}">
                <a16:creationId xmlns:a16="http://schemas.microsoft.com/office/drawing/2014/main" id="{EA84540D-E659-49D1-A045-89BD47ADDDB0}"/>
              </a:ext>
            </a:extLst>
          </p:cNvPr>
          <p:cNvSpPr txBox="1"/>
          <p:nvPr>
            <p:custDataLst>
              <p:tags r:id="rId1"/>
            </p:custDataLst>
          </p:nvPr>
        </p:nvSpPr>
        <p:spPr>
          <a:xfrm>
            <a:off x="198557" y="6368330"/>
            <a:ext cx="490156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の発表時期は未定（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8103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ja-JP" altLang="en-US" dirty="0"/>
              <a:t>（</a:t>
            </a:r>
            <a:r>
              <a:rPr lang="en-US" altLang="ja-JP" dirty="0"/>
              <a:t>2/7</a:t>
            </a:r>
            <a:r>
              <a:rPr lang="ja-JP" altLang="en-US" dirty="0"/>
              <a:t>）</a:t>
            </a:r>
            <a:endParaRPr lang="ja-JP" altLang="en-US" dirty="0">
              <a:latin typeface="HGP創英角ｺﾞｼｯｸUB" panose="020B0900000000000000" pitchFamily="50" charset="-128"/>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102489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a:t>
            </a:r>
            <a:r>
              <a:rPr lang="ja-JP" altLang="ja-JP" sz="1400" dirty="0"/>
              <a:t>インドの保健医療セクターに対するモニタリ ング可能な具体的な目標も列挙している</a:t>
            </a:r>
            <a:r>
              <a:rPr lang="ja-JP" altLang="en-US" sz="1400" dirty="0"/>
              <a:t>。</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インド政府は、</a:t>
            </a:r>
            <a:r>
              <a:rPr lang="ja-JP" altLang="en-US" sz="1400" u="sng" dirty="0">
                <a:latin typeface="HGP創英角ｺﾞｼｯｸUB" panose="020B0900000000000000" pitchFamily="50" charset="-128"/>
                <a:ea typeface="HGP創英角ｺﾞｼｯｸUB" panose="020B0900000000000000" pitchFamily="50" charset="-128"/>
              </a:rPr>
              <a:t>保健人材とシステムの強化を</a:t>
            </a:r>
            <a:r>
              <a:rPr lang="en-US" altLang="ja-JP" sz="1400" u="sng" dirty="0">
                <a:latin typeface="HGP創英角ｺﾞｼｯｸUB" panose="020B0900000000000000" pitchFamily="50" charset="-128"/>
                <a:ea typeface="HGP創英角ｺﾞｼｯｸUB" panose="020B0900000000000000" pitchFamily="50" charset="-128"/>
              </a:rPr>
              <a:t>2017</a:t>
            </a:r>
            <a:r>
              <a:rPr lang="ja-JP" altLang="en-US" sz="1400" u="sng" dirty="0">
                <a:latin typeface="HGP創英角ｺﾞｼｯｸUB" panose="020B0900000000000000" pitchFamily="50" charset="-128"/>
                <a:ea typeface="HGP創英角ｺﾞｼｯｸUB" panose="020B0900000000000000" pitchFamily="50" charset="-128"/>
              </a:rPr>
              <a:t>年までに達成すべき中心目標</a:t>
            </a:r>
            <a:r>
              <a:rPr lang="ja-JP" altLang="en-US" sz="1400" dirty="0"/>
              <a:t>として掲げている。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目標達成に向け、医療サービスをより包括的にするための大規模な政策転換を明記している。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重大な</a:t>
            </a:r>
            <a:r>
              <a:rPr lang="en-US" altLang="ja-JP" sz="1400" dirty="0"/>
              <a:t>3</a:t>
            </a:r>
            <a:r>
              <a:rPr lang="ja-JP" altLang="en-US" sz="1400" dirty="0" err="1"/>
              <a:t>つの</a:t>
            </a:r>
            <a:r>
              <a:rPr lang="ja-JP" altLang="en-US" sz="1400" dirty="0"/>
              <a:t>政策転換を以下に示す。</a:t>
            </a:r>
            <a:endParaRPr lang="en-US" altLang="ja-JP" sz="1400" dirty="0"/>
          </a:p>
        </p:txBody>
      </p:sp>
      <p:grpSp>
        <p:nvGrpSpPr>
          <p:cNvPr id="19" name="グループ化 7"/>
          <p:cNvGrpSpPr/>
          <p:nvPr/>
        </p:nvGrpSpPr>
        <p:grpSpPr>
          <a:xfrm>
            <a:off x="200472" y="2466505"/>
            <a:ext cx="4622152" cy="288032"/>
            <a:chOff x="4803500" y="2113806"/>
            <a:chExt cx="3219220" cy="288032"/>
          </a:xfrm>
        </p:grpSpPr>
        <p:cxnSp>
          <p:nvCxnSpPr>
            <p:cNvPr id="20" name="直線コネクタ 19"/>
            <p:cNvCxnSpPr/>
            <p:nvPr/>
          </p:nvCxnSpPr>
          <p:spPr>
            <a:xfrm>
              <a:off x="4808984" y="2401838"/>
              <a:ext cx="321373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第</a:t>
              </a:r>
              <a:r>
                <a:rPr lang="en-US" altLang="ja-JP" sz="1400" dirty="0">
                  <a:latin typeface="HGP創英角ｺﾞｼｯｸUB" pitchFamily="50" charset="-128"/>
                  <a:ea typeface="HGP創英角ｺﾞｼｯｸUB" pitchFamily="50" charset="-128"/>
                </a:rPr>
                <a:t>12</a:t>
              </a:r>
              <a:r>
                <a:rPr lang="ja-JP" altLang="en-US" sz="1400" dirty="0">
                  <a:latin typeface="HGP創英角ｺﾞｼｯｸUB" pitchFamily="50" charset="-128"/>
                  <a:ea typeface="HGP創英角ｺﾞｼｯｸUB" pitchFamily="50" charset="-128"/>
                </a:rPr>
                <a:t>次</a:t>
              </a:r>
              <a:r>
                <a:rPr lang="en-US" altLang="ja-JP" sz="1400" baseline="30000" dirty="0">
                  <a:latin typeface="HGP創英角ｺﾞｼｯｸUB" pitchFamily="50" charset="-128"/>
                  <a:ea typeface="HGP創英角ｺﾞｼｯｸUB" pitchFamily="50" charset="-128"/>
                </a:rPr>
                <a:t>1</a:t>
              </a:r>
              <a:r>
                <a:rPr lang="en-US" altLang="ja-JP" sz="1400" dirty="0">
                  <a:latin typeface="HGP創英角ｺﾞｼｯｸUB" pitchFamily="50" charset="-128"/>
                  <a:ea typeface="HGP創英角ｺﾞｼｯｸUB" pitchFamily="50" charset="-128"/>
                </a:rPr>
                <a:t>FYP</a:t>
              </a:r>
              <a:r>
                <a:rPr lang="ja-JP" altLang="en-US" sz="1400" dirty="0">
                  <a:latin typeface="HGP創英角ｺﾞｼｯｸUB" pitchFamily="50" charset="-128"/>
                  <a:ea typeface="HGP創英角ｺﾞｼｯｸUB" pitchFamily="50" charset="-128"/>
                </a:rPr>
                <a:t>が示す具体的目標 </a:t>
              </a:r>
            </a:p>
          </p:txBody>
        </p:sp>
      </p:grpSp>
      <p:sp>
        <p:nvSpPr>
          <p:cNvPr id="28" name="角丸四角形 27"/>
          <p:cNvSpPr/>
          <p:nvPr/>
        </p:nvSpPr>
        <p:spPr>
          <a:xfrm>
            <a:off x="200472" y="2970561"/>
            <a:ext cx="4608512" cy="2424613"/>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妊産婦死亡率を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212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人（出生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万対）から同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乳児死亡率を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44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人（出生千対）から同 </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 </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歳以下の低体重児を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小児性別比を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941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950</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に上昇</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女性の貧血率を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合計特殊出生率を</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に低減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mj-ea"/>
              <a:buAutoNum type="circleNumDbPlain"/>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貧困家庭の医療自己負担費の軽減</a:t>
            </a:r>
          </a:p>
        </p:txBody>
      </p:sp>
      <p:sp>
        <p:nvSpPr>
          <p:cNvPr id="53" name="下矢印 52"/>
          <p:cNvSpPr/>
          <p:nvPr/>
        </p:nvSpPr>
        <p:spPr>
          <a:xfrm rot="5400000">
            <a:off x="5118327" y="3831475"/>
            <a:ext cx="540772" cy="787885"/>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Rectangle 13"/>
          <p:cNvSpPr>
            <a:spLocks noChangeArrowheads="1"/>
          </p:cNvSpPr>
          <p:nvPr/>
        </p:nvSpPr>
        <p:spPr bwMode="blackWhite">
          <a:xfrm>
            <a:off x="4457328" y="3320087"/>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打ち手</a:t>
            </a:r>
          </a:p>
        </p:txBody>
      </p:sp>
      <p:sp>
        <p:nvSpPr>
          <p:cNvPr id="54" name="角丸四角形 53"/>
          <p:cNvSpPr/>
          <p:nvPr/>
        </p:nvSpPr>
        <p:spPr>
          <a:xfrm>
            <a:off x="5949035" y="3145304"/>
            <a:ext cx="3748619" cy="524734"/>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①　全国民を対象とした医療保険メカニズムの構築</a:t>
            </a:r>
          </a:p>
        </p:txBody>
      </p:sp>
      <p:sp>
        <p:nvSpPr>
          <p:cNvPr id="55" name="角丸四角形 54"/>
          <p:cNvSpPr/>
          <p:nvPr/>
        </p:nvSpPr>
        <p:spPr>
          <a:xfrm>
            <a:off x="5949036" y="3967887"/>
            <a:ext cx="3748619" cy="524734"/>
          </a:xfrm>
          <a:prstGeom prst="roundRect">
            <a:avLst>
              <a:gd name="adj" fmla="val 50000"/>
            </a:avLst>
          </a:prstGeom>
          <a:solidFill>
            <a:srgbClr val="5F8AC3"/>
          </a:solidFill>
        </p:spPr>
        <p:txBody>
          <a:bodyPr wrap="none" lIns="126000" tIns="0" rIns="0" bIns="0" anchor="ctr" anchorCtr="0">
            <a:noAutofit/>
          </a:bodyPr>
          <a:lstStyle/>
          <a:p>
            <a:pPr algn="just"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a:t>
            </a:r>
            <a:r>
              <a:rPr lang="en-US" altLang="ja-JP"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NRHM</a:t>
            </a:r>
            <a:r>
              <a:rPr lang="en-US" altLang="ja-JP" sz="1200" spc="60" baseline="30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の都市部への拡大による</a:t>
            </a:r>
            <a:r>
              <a:rPr lang="en-US" altLang="ja-JP"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NUHM</a:t>
            </a: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の設置 </a:t>
            </a:r>
          </a:p>
        </p:txBody>
      </p:sp>
      <p:sp>
        <p:nvSpPr>
          <p:cNvPr id="56" name="角丸四角形 55"/>
          <p:cNvSpPr/>
          <p:nvPr/>
        </p:nvSpPr>
        <p:spPr>
          <a:xfrm>
            <a:off x="5949035" y="4721881"/>
            <a:ext cx="3748619" cy="524734"/>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適切なプライマリ・ケアを提供するための</a:t>
            </a:r>
            <a:endParaRPr lang="en-US" altLang="ja-JP"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buClr>
                <a:srgbClr val="3D6AA7"/>
              </a:buClr>
            </a:pPr>
            <a:r>
              <a:rPr lang="ja-JP" altLang="en-US" sz="12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国家疾病対策プログラムの統合</a:t>
            </a:r>
          </a:p>
        </p:txBody>
      </p:sp>
      <p:cxnSp>
        <p:nvCxnSpPr>
          <p:cNvPr id="59" name="直線コネクタ 58"/>
          <p:cNvCxnSpPr>
            <a:cxnSpLocks/>
          </p:cNvCxnSpPr>
          <p:nvPr/>
        </p:nvCxnSpPr>
        <p:spPr>
          <a:xfrm>
            <a:off x="5955993" y="2749230"/>
            <a:ext cx="375694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5949034" y="2461198"/>
            <a:ext cx="375694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重大な</a:t>
            </a:r>
            <a:r>
              <a:rPr lang="en-US" altLang="ja-JP" sz="1400" dirty="0">
                <a:latin typeface="HGP創英角ｺﾞｼｯｸUB" pitchFamily="50" charset="-128"/>
                <a:ea typeface="HGP創英角ｺﾞｼｯｸUB" pitchFamily="50" charset="-128"/>
              </a:rPr>
              <a:t>3</a:t>
            </a:r>
            <a:r>
              <a:rPr lang="ja-JP" altLang="en-US" sz="1400" dirty="0" err="1">
                <a:latin typeface="HGP創英角ｺﾞｼｯｸUB" pitchFamily="50" charset="-128"/>
                <a:ea typeface="HGP創英角ｺﾞｼｯｸUB" pitchFamily="50" charset="-128"/>
              </a:rPr>
              <a:t>つの</a:t>
            </a:r>
            <a:r>
              <a:rPr lang="ja-JP" altLang="en-US" sz="1400" dirty="0">
                <a:latin typeface="HGP創英角ｺﾞｼｯｸUB" pitchFamily="50" charset="-128"/>
                <a:ea typeface="HGP創英角ｺﾞｼｯｸUB" pitchFamily="50" charset="-128"/>
              </a:rPr>
              <a:t>政策転換</a:t>
            </a:r>
          </a:p>
        </p:txBody>
      </p:sp>
      <p:sp>
        <p:nvSpPr>
          <p:cNvPr id="24" name="4. Footnote">
            <a:extLst>
              <a:ext uri="{FF2B5EF4-FFF2-40B4-BE49-F238E27FC236}">
                <a16:creationId xmlns:a16="http://schemas.microsoft.com/office/drawing/2014/main" id="{A6D7D04F-F54E-4DA1-A447-7089AED44F9A}"/>
              </a:ext>
            </a:extLst>
          </p:cNvPr>
          <p:cNvSpPr txBox="1"/>
          <p:nvPr>
            <p:custDataLst>
              <p:tags r:id="rId1"/>
            </p:custDataLst>
          </p:nvPr>
        </p:nvSpPr>
        <p:spPr>
          <a:xfrm>
            <a:off x="198557" y="6245220"/>
            <a:ext cx="4901560" cy="246221"/>
          </a:xfrm>
          <a:prstGeom prst="rect">
            <a:avLst/>
          </a:prstGeom>
          <a:noFill/>
        </p:spPr>
        <p:txBody>
          <a:bodyPr vert="horz" wrap="square" lIns="0" tIns="0" rIns="0" bIns="0" rtlCol="0" anchor="b" anchorCtr="0">
            <a:spAutoFit/>
          </a:bodyPr>
          <a:lstStyle/>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次</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FYP</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の発表時期は未定（</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	NRHM</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National Rural Health Mission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の略。保健省の地方出先機関。</a:t>
            </a:r>
          </a:p>
        </p:txBody>
      </p:sp>
    </p:spTree>
    <p:extLst>
      <p:ext uri="{BB962C8B-B14F-4D97-AF65-F5344CB8AC3E}">
        <p14:creationId xmlns:p14="http://schemas.microsoft.com/office/powerpoint/2010/main" val="5442943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3/7</a:t>
            </a:r>
            <a:r>
              <a:rPr lang="ja-JP" altLang="en-US" dirty="0"/>
              <a:t>） </a:t>
            </a:r>
            <a:r>
              <a:rPr lang="en-US" altLang="ja-JP" dirty="0"/>
              <a:t>- </a:t>
            </a:r>
            <a:r>
              <a:rPr lang="ja-JP" altLang="en-US" dirty="0"/>
              <a:t>政策転換①医療メカニズムの構築</a:t>
            </a:r>
          </a:p>
        </p:txBody>
      </p:sp>
      <p:sp>
        <p:nvSpPr>
          <p:cNvPr id="16" name="テキスト ボックス 15"/>
          <p:cNvSpPr txBox="1"/>
          <p:nvPr/>
        </p:nvSpPr>
        <p:spPr>
          <a:xfrm>
            <a:off x="195138" y="651551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インドにおいて現在、医療保険の加入率は非常に低い。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年に、何らかの医療保険で保障を受けた人は、総人口の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のみであり、そのうち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は、州政府医療保険（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RSBY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）などの政府スキーム下で保障された。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の主なツールは、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RSBY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であるものの、およそ</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万人の貧困層のみが対象になると見込まれる。少数の政府スキーム以外に、貧困層以上の階級が現在利用できる公的医療保険スキームは存在しない。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政策転換として定められている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達成のためアプローチを以下に示す。</a:t>
            </a:r>
          </a:p>
        </p:txBody>
      </p:sp>
      <p:grpSp>
        <p:nvGrpSpPr>
          <p:cNvPr id="19" name="グループ化 7"/>
          <p:cNvGrpSpPr/>
          <p:nvPr/>
        </p:nvGrpSpPr>
        <p:grpSpPr>
          <a:xfrm>
            <a:off x="330846" y="2502006"/>
            <a:ext cx="9152623"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所得層毎の</a:t>
              </a:r>
              <a:r>
                <a:rPr lang="en-US" altLang="ja-JP" sz="1400" dirty="0">
                  <a:latin typeface="HGP創英角ｺﾞｼｯｸUB" pitchFamily="50" charset="-128"/>
                  <a:ea typeface="HGP創英角ｺﾞｼｯｸUB" pitchFamily="50" charset="-128"/>
                </a:rPr>
                <a:t>UHC</a:t>
              </a:r>
              <a:r>
                <a:rPr lang="ja-JP" altLang="en-US" sz="1400" dirty="0">
                  <a:latin typeface="HGP創英角ｺﾞｼｯｸUB" pitchFamily="50" charset="-128"/>
                  <a:ea typeface="HGP創英角ｺﾞｼｯｸUB" pitchFamily="50" charset="-128"/>
                </a:rPr>
                <a:t>へ向けたアプローチ</a:t>
              </a:r>
            </a:p>
          </p:txBody>
        </p:sp>
      </p:grpSp>
      <p:sp>
        <p:nvSpPr>
          <p:cNvPr id="4" name="テキスト ボックス 3"/>
          <p:cNvSpPr txBox="1"/>
          <p:nvPr/>
        </p:nvSpPr>
        <p:spPr>
          <a:xfrm>
            <a:off x="338720" y="3120486"/>
            <a:ext cx="2166008" cy="646331"/>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Universal</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Health</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Coverage</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の略。</a:t>
            </a:r>
            <a:r>
              <a:rPr lang="ja-JP" altLang="en-US" sz="900" dirty="0"/>
              <a:t>全ての人が適切な予防、治療、リハビリ等の保健医療サービスを、必要な時に支払い可能な費用で受けられる状態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グラフ 6"/>
          <p:cNvGraphicFramePr/>
          <p:nvPr>
            <p:extLst>
              <p:ext uri="{D42A27DB-BD31-4B8C-83A1-F6EECF244321}">
                <p14:modId xmlns:p14="http://schemas.microsoft.com/office/powerpoint/2010/main" val="2454555685"/>
              </p:ext>
            </p:extLst>
          </p:nvPr>
        </p:nvGraphicFramePr>
        <p:xfrm>
          <a:off x="2987040" y="2843027"/>
          <a:ext cx="6648827" cy="146546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342C9F7B-D6E0-4AFB-BF56-7F18765CB096}"/>
              </a:ext>
            </a:extLst>
          </p:cNvPr>
          <p:cNvGrpSpPr/>
          <p:nvPr/>
        </p:nvGrpSpPr>
        <p:grpSpPr>
          <a:xfrm>
            <a:off x="272480" y="4395234"/>
            <a:ext cx="9210988" cy="1932516"/>
            <a:chOff x="272480" y="4395234"/>
            <a:chExt cx="8800504" cy="1932516"/>
          </a:xfrm>
        </p:grpSpPr>
        <p:sp>
          <p:nvSpPr>
            <p:cNvPr id="9" name="正方形/長方形 8"/>
            <p:cNvSpPr>
              <a:spLocks/>
            </p:cNvSpPr>
            <p:nvPr/>
          </p:nvSpPr>
          <p:spPr>
            <a:xfrm>
              <a:off x="272480" y="4395234"/>
              <a:ext cx="941872" cy="374639"/>
            </a:xfrm>
            <a:prstGeom prst="rect">
              <a:avLst/>
            </a:prstGeom>
            <a:solidFill>
              <a:srgbClr val="3D6AA7"/>
            </a:solidFill>
          </p:spPr>
          <p:txBody>
            <a:bodyPr wrap="square"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所得</a:t>
              </a:r>
            </a:p>
          </p:txBody>
        </p:sp>
        <p:sp>
          <p:nvSpPr>
            <p:cNvPr id="26" name="正方形/長方形 25"/>
            <p:cNvSpPr>
              <a:spLocks/>
            </p:cNvSpPr>
            <p:nvPr/>
          </p:nvSpPr>
          <p:spPr>
            <a:xfrm>
              <a:off x="1214352" y="4395234"/>
              <a:ext cx="1368946"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kumimoji="1" lang="ja-JP" altLang="en-US" sz="1000" dirty="0"/>
                <a:t>一人当たり所得</a:t>
              </a:r>
              <a:r>
                <a:rPr kumimoji="1" lang="en-US" altLang="ja-JP" sz="1000" dirty="0"/>
                <a:t>/</a:t>
              </a:r>
              <a:r>
                <a:rPr kumimoji="1" lang="ja-JP" altLang="en-US" sz="1000" dirty="0"/>
                <a:t>月</a:t>
              </a:r>
            </a:p>
          </p:txBody>
        </p:sp>
        <p:sp>
          <p:nvSpPr>
            <p:cNvPr id="27" name="正方形/長方形 26"/>
            <p:cNvSpPr>
              <a:spLocks/>
            </p:cNvSpPr>
            <p:nvPr/>
          </p:nvSpPr>
          <p:spPr>
            <a:xfrm>
              <a:off x="2936776" y="4395234"/>
              <a:ext cx="1800200"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kumimoji="1" lang="en-US" altLang="ja-JP" sz="1000" dirty="0"/>
                <a:t>12.15US$</a:t>
              </a:r>
              <a:r>
                <a:rPr kumimoji="1" lang="ja-JP" altLang="en-US" sz="1000" dirty="0"/>
                <a:t>以下（農村部）</a:t>
              </a:r>
              <a:endParaRPr kumimoji="1" lang="en-US" altLang="ja-JP" sz="1000" dirty="0"/>
            </a:p>
            <a:p>
              <a:pPr marL="0" algn="ctr" fontAlgn="ctr">
                <a:lnSpc>
                  <a:spcPct val="90000"/>
                </a:lnSpc>
                <a:spcAft>
                  <a:spcPts val="400"/>
                </a:spcAft>
              </a:pPr>
              <a:r>
                <a:rPr lang="en-US" altLang="ja-JP" sz="1000" dirty="0"/>
                <a:t>15.66US$</a:t>
              </a:r>
              <a:r>
                <a:rPr lang="ja-JP" altLang="en-US" sz="1000" dirty="0"/>
                <a:t>以下（都市部）</a:t>
              </a:r>
              <a:endParaRPr kumimoji="1" lang="ja-JP" altLang="en-US" sz="1000" dirty="0"/>
            </a:p>
          </p:txBody>
        </p:sp>
        <p:sp>
          <p:nvSpPr>
            <p:cNvPr id="29" name="正方形/長方形 28"/>
            <p:cNvSpPr>
              <a:spLocks/>
            </p:cNvSpPr>
            <p:nvPr/>
          </p:nvSpPr>
          <p:spPr>
            <a:xfrm>
              <a:off x="5104780" y="4395234"/>
              <a:ext cx="1800200"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lang="en-US" altLang="ja-JP" sz="1000" dirty="0"/>
                <a:t>24.50</a:t>
              </a:r>
              <a:r>
                <a:rPr kumimoji="1" lang="en-US" altLang="ja-JP" sz="1000" dirty="0"/>
                <a:t>US$</a:t>
              </a:r>
              <a:r>
                <a:rPr kumimoji="1" lang="ja-JP" altLang="en-US" sz="1000" dirty="0"/>
                <a:t>以下（農村部）</a:t>
              </a:r>
              <a:endParaRPr kumimoji="1" lang="en-US" altLang="ja-JP" sz="1000" dirty="0"/>
            </a:p>
            <a:p>
              <a:pPr marL="0" algn="ctr" fontAlgn="ctr">
                <a:lnSpc>
                  <a:spcPct val="90000"/>
                </a:lnSpc>
                <a:spcAft>
                  <a:spcPts val="400"/>
                </a:spcAft>
              </a:pPr>
              <a:r>
                <a:rPr lang="en-US" altLang="ja-JP" sz="1000" dirty="0"/>
                <a:t>31.32US$</a:t>
              </a:r>
              <a:r>
                <a:rPr lang="ja-JP" altLang="en-US" sz="1000" dirty="0"/>
                <a:t>以下（都市部）</a:t>
              </a:r>
              <a:endParaRPr kumimoji="1" lang="ja-JP" altLang="en-US" sz="1000" dirty="0"/>
            </a:p>
          </p:txBody>
        </p:sp>
        <p:sp>
          <p:nvSpPr>
            <p:cNvPr id="30" name="正方形/長方形 29"/>
            <p:cNvSpPr>
              <a:spLocks/>
            </p:cNvSpPr>
            <p:nvPr/>
          </p:nvSpPr>
          <p:spPr>
            <a:xfrm>
              <a:off x="7272784" y="4395234"/>
              <a:ext cx="1800200" cy="374639"/>
            </a:xfrm>
            <a:prstGeom prst="rect">
              <a:avLst/>
            </a:prstGeom>
            <a:solidFill>
              <a:srgbClr val="A2BBDC"/>
            </a:solidFill>
          </p:spPr>
          <p:txBody>
            <a:bodyPr wrap="square" rtlCol="0" anchor="ctr">
              <a:noAutofit/>
            </a:bodyPr>
            <a:lstStyle/>
            <a:p>
              <a:pPr marL="0" algn="ctr" fontAlgn="ctr">
                <a:lnSpc>
                  <a:spcPct val="90000"/>
                </a:lnSpc>
                <a:spcAft>
                  <a:spcPts val="400"/>
                </a:spcAft>
              </a:pPr>
              <a:r>
                <a:rPr lang="en-US" altLang="ja-JP" sz="1000" dirty="0"/>
                <a:t>24.50</a:t>
              </a:r>
              <a:r>
                <a:rPr kumimoji="1" lang="en-US" altLang="ja-JP" sz="1000" dirty="0"/>
                <a:t>US$</a:t>
              </a:r>
              <a:r>
                <a:rPr kumimoji="1" lang="ja-JP" altLang="en-US" sz="1000" dirty="0"/>
                <a:t>以上（農村部）</a:t>
              </a:r>
              <a:endParaRPr kumimoji="1" lang="en-US" altLang="ja-JP" sz="1000" dirty="0"/>
            </a:p>
            <a:p>
              <a:pPr marL="0" algn="ctr" fontAlgn="ctr">
                <a:lnSpc>
                  <a:spcPct val="90000"/>
                </a:lnSpc>
                <a:spcAft>
                  <a:spcPts val="400"/>
                </a:spcAft>
              </a:pPr>
              <a:r>
                <a:rPr lang="en-US" altLang="ja-JP" sz="1000" dirty="0"/>
                <a:t>31.32US$</a:t>
              </a:r>
              <a:r>
                <a:rPr lang="ja-JP" altLang="en-US" sz="1000" dirty="0"/>
                <a:t>以上（都市部）</a:t>
              </a:r>
              <a:endParaRPr kumimoji="1" lang="ja-JP" altLang="en-US" sz="1000" dirty="0"/>
            </a:p>
          </p:txBody>
        </p:sp>
        <p:sp>
          <p:nvSpPr>
            <p:cNvPr id="31" name="正方形/長方形 30"/>
            <p:cNvSpPr/>
            <p:nvPr/>
          </p:nvSpPr>
          <p:spPr>
            <a:xfrm>
              <a:off x="272480" y="4936630"/>
              <a:ext cx="941872" cy="1391120"/>
            </a:xfrm>
            <a:prstGeom prst="rect">
              <a:avLst/>
            </a:prstGeom>
            <a:solidFill>
              <a:srgbClr val="1E806B"/>
            </a:solidFill>
          </p:spPr>
          <p:txBody>
            <a:bodyPr wrap="square"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アプローチ</a:t>
              </a:r>
            </a:p>
          </p:txBody>
        </p:sp>
        <p:sp>
          <p:nvSpPr>
            <p:cNvPr id="32" name="正方形/長方形 31"/>
            <p:cNvSpPr/>
            <p:nvPr/>
          </p:nvSpPr>
          <p:spPr>
            <a:xfrm>
              <a:off x="1214352" y="4936630"/>
              <a:ext cx="1368946" cy="646741"/>
            </a:xfrm>
            <a:prstGeom prst="rect">
              <a:avLst/>
            </a:prstGeom>
            <a:solidFill>
              <a:srgbClr val="D7F2FB"/>
            </a:solidFill>
          </p:spPr>
          <p:txBody>
            <a:bodyPr wrap="square" rtlCol="0" anchor="ctr">
              <a:noAutofit/>
            </a:bodyPr>
            <a:lstStyle/>
            <a:p>
              <a:pPr marL="0" algn="ctr" fontAlgn="ctr">
                <a:lnSpc>
                  <a:spcPct val="90000"/>
                </a:lnSpc>
                <a:spcAft>
                  <a:spcPts val="400"/>
                </a:spcAft>
              </a:pPr>
              <a:r>
                <a:rPr kumimoji="1" lang="ja-JP" altLang="en-US" sz="1000" dirty="0"/>
                <a:t>金銭支援</a:t>
              </a:r>
            </a:p>
          </p:txBody>
        </p:sp>
        <p:sp>
          <p:nvSpPr>
            <p:cNvPr id="33" name="正方形/長方形 32"/>
            <p:cNvSpPr/>
            <p:nvPr/>
          </p:nvSpPr>
          <p:spPr>
            <a:xfrm>
              <a:off x="1214352" y="5590720"/>
              <a:ext cx="1368946" cy="737030"/>
            </a:xfrm>
            <a:prstGeom prst="rect">
              <a:avLst/>
            </a:prstGeom>
            <a:solidFill>
              <a:srgbClr val="FAC8C8"/>
            </a:solidFill>
          </p:spPr>
          <p:txBody>
            <a:bodyPr wrap="square" rtlCol="0" anchor="ctr">
              <a:noAutofit/>
            </a:bodyPr>
            <a:lstStyle/>
            <a:p>
              <a:pPr marL="0" algn="ctr" fontAlgn="ctr">
                <a:lnSpc>
                  <a:spcPct val="90000"/>
                </a:lnSpc>
                <a:spcAft>
                  <a:spcPts val="400"/>
                </a:spcAft>
              </a:pPr>
              <a:r>
                <a:rPr kumimoji="1" lang="ja-JP" altLang="en-US" sz="1000" dirty="0"/>
                <a:t>サービス提供</a:t>
              </a:r>
            </a:p>
          </p:txBody>
        </p:sp>
        <p:sp>
          <p:nvSpPr>
            <p:cNvPr id="34" name="正方形/長方形 33"/>
            <p:cNvSpPr/>
            <p:nvPr/>
          </p:nvSpPr>
          <p:spPr>
            <a:xfrm>
              <a:off x="2936776" y="4949559"/>
              <a:ext cx="1800200" cy="641162"/>
            </a:xfrm>
            <a:prstGeom prst="rect">
              <a:avLst/>
            </a:prstGeom>
            <a:solidFill>
              <a:srgbClr val="D7F2FB"/>
            </a:solidFill>
          </p:spPr>
          <p:txBody>
            <a:bodyPr wrap="square" rtlCol="0" anchor="ctr">
              <a:noAutofit/>
            </a:bodyPr>
            <a:lstStyle/>
            <a:p>
              <a:pPr algn="ctr" fontAlgn="ctr">
                <a:lnSpc>
                  <a:spcPct val="90000"/>
                </a:lnSpc>
                <a:spcAft>
                  <a:spcPts val="400"/>
                </a:spcAft>
              </a:pPr>
              <a:r>
                <a:rPr lang="en-US" altLang="ja-JP" sz="1000" dirty="0"/>
                <a:t>RSBY</a:t>
              </a:r>
              <a:r>
                <a:rPr lang="ja-JP" altLang="en-US" sz="1000" dirty="0"/>
                <a:t>を通し、入院及び産科医療の無料化。</a:t>
              </a:r>
              <a:r>
                <a:rPr lang="en-US" altLang="ja-JP" sz="1000" dirty="0"/>
                <a:t>RSBY</a:t>
              </a:r>
              <a:r>
                <a:rPr lang="ja-JP" altLang="en-US" sz="1000" dirty="0" err="1"/>
                <a:t>への</a:t>
              </a:r>
              <a:r>
                <a:rPr lang="ja-JP" altLang="en-US" sz="1000" dirty="0"/>
                <a:t>加入は希望ベース、資格審査による</a:t>
              </a:r>
              <a:endParaRPr kumimoji="1" lang="ja-JP" altLang="en-US" sz="1000" dirty="0"/>
            </a:p>
          </p:txBody>
        </p:sp>
        <p:sp>
          <p:nvSpPr>
            <p:cNvPr id="35" name="正方形/長方形 34"/>
            <p:cNvSpPr/>
            <p:nvPr/>
          </p:nvSpPr>
          <p:spPr>
            <a:xfrm>
              <a:off x="2944714" y="5590720"/>
              <a:ext cx="1792262" cy="737029"/>
            </a:xfrm>
            <a:prstGeom prst="rect">
              <a:avLst/>
            </a:prstGeom>
            <a:solidFill>
              <a:srgbClr val="FAC8C8"/>
            </a:solidFill>
          </p:spPr>
          <p:txBody>
            <a:bodyPr wrap="square" rtlCol="0" anchor="ctr">
              <a:noAutofit/>
            </a:bodyPr>
            <a:lstStyle/>
            <a:p>
              <a:pPr algn="ctr" fontAlgn="ctr">
                <a:lnSpc>
                  <a:spcPct val="90000"/>
                </a:lnSpc>
                <a:spcAft>
                  <a:spcPts val="400"/>
                </a:spcAft>
              </a:pPr>
              <a:r>
                <a:rPr lang="ja-JP" altLang="en-US" sz="1000" dirty="0"/>
                <a:t>すべての公共医療施設における医療サービスを無料供与</a:t>
              </a:r>
              <a:endParaRPr kumimoji="1" lang="ja-JP" altLang="en-US" sz="1000" dirty="0"/>
            </a:p>
          </p:txBody>
        </p:sp>
        <p:sp>
          <p:nvSpPr>
            <p:cNvPr id="36" name="正方形/長方形 35"/>
            <p:cNvSpPr/>
            <p:nvPr/>
          </p:nvSpPr>
          <p:spPr>
            <a:xfrm>
              <a:off x="5104780" y="4942054"/>
              <a:ext cx="1800200" cy="641162"/>
            </a:xfrm>
            <a:prstGeom prst="rect">
              <a:avLst/>
            </a:prstGeom>
            <a:solidFill>
              <a:srgbClr val="D7F2FB"/>
            </a:solidFill>
          </p:spPr>
          <p:txBody>
            <a:bodyPr wrap="square" rtlCol="0" anchor="ctr">
              <a:noAutofit/>
            </a:bodyPr>
            <a:lstStyle/>
            <a:p>
              <a:pPr algn="ctr" fontAlgn="ctr">
                <a:lnSpc>
                  <a:spcPct val="90000"/>
                </a:lnSpc>
                <a:spcAft>
                  <a:spcPts val="400"/>
                </a:spcAft>
              </a:pPr>
              <a:r>
                <a:rPr lang="ja-JP" altLang="en-US" sz="1000" dirty="0"/>
                <a:t>従業員国家保険スキーム（</a:t>
              </a:r>
              <a:r>
                <a:rPr lang="en-US" altLang="ja-JP" sz="1000" dirty="0"/>
                <a:t>ESIS</a:t>
              </a:r>
              <a:r>
                <a:rPr lang="ja-JP" altLang="en-US" sz="1000" dirty="0"/>
                <a:t>）を通し、限定的な支援。公務員は加入義務がある</a:t>
              </a:r>
              <a:endParaRPr kumimoji="1" lang="ja-JP" altLang="en-US" sz="1000" dirty="0"/>
            </a:p>
          </p:txBody>
        </p:sp>
        <p:sp>
          <p:nvSpPr>
            <p:cNvPr id="37" name="正方形/長方形 36"/>
            <p:cNvSpPr/>
            <p:nvPr/>
          </p:nvSpPr>
          <p:spPr>
            <a:xfrm>
              <a:off x="5112718" y="5583215"/>
              <a:ext cx="1792262" cy="737029"/>
            </a:xfrm>
            <a:prstGeom prst="rect">
              <a:avLst/>
            </a:prstGeom>
            <a:solidFill>
              <a:srgbClr val="FAC8C8"/>
            </a:solidFill>
          </p:spPr>
          <p:txBody>
            <a:bodyPr wrap="square" rtlCol="0" anchor="ctr">
              <a:noAutofit/>
            </a:bodyPr>
            <a:lstStyle/>
            <a:p>
              <a:pPr algn="ctr" fontAlgn="ctr">
                <a:lnSpc>
                  <a:spcPct val="90000"/>
                </a:lnSpc>
                <a:spcAft>
                  <a:spcPts val="400"/>
                </a:spcAft>
              </a:pPr>
              <a:r>
                <a:rPr lang="ja-JP" altLang="en-US" sz="1000" dirty="0"/>
                <a:t>すべての公共医療施設における医療サービスを無料供与</a:t>
              </a:r>
              <a:endParaRPr kumimoji="1" lang="ja-JP" altLang="en-US" sz="1000" dirty="0"/>
            </a:p>
          </p:txBody>
        </p:sp>
        <p:sp>
          <p:nvSpPr>
            <p:cNvPr id="38" name="正方形/長方形 37"/>
            <p:cNvSpPr/>
            <p:nvPr/>
          </p:nvSpPr>
          <p:spPr>
            <a:xfrm>
              <a:off x="7272784" y="4934549"/>
              <a:ext cx="1800200" cy="641162"/>
            </a:xfrm>
            <a:prstGeom prst="rect">
              <a:avLst/>
            </a:prstGeom>
            <a:solidFill>
              <a:srgbClr val="D7F2FB"/>
            </a:solidFill>
          </p:spPr>
          <p:txBody>
            <a:bodyPr wrap="square" rtlCol="0" anchor="ctr">
              <a:noAutofit/>
            </a:bodyPr>
            <a:lstStyle/>
            <a:p>
              <a:pPr algn="ctr" fontAlgn="ctr">
                <a:lnSpc>
                  <a:spcPct val="90000"/>
                </a:lnSpc>
                <a:spcAft>
                  <a:spcPts val="400"/>
                </a:spcAft>
              </a:pPr>
              <a:r>
                <a:rPr lang="ja-JP" altLang="en-US" sz="1000" dirty="0"/>
                <a:t>基本的には各自が希望により加入する民間医療保険による</a:t>
              </a:r>
              <a:endParaRPr kumimoji="1" lang="ja-JP" altLang="en-US" sz="1000" dirty="0"/>
            </a:p>
          </p:txBody>
        </p:sp>
        <p:sp>
          <p:nvSpPr>
            <p:cNvPr id="39" name="正方形/長方形 38"/>
            <p:cNvSpPr/>
            <p:nvPr/>
          </p:nvSpPr>
          <p:spPr>
            <a:xfrm>
              <a:off x="7280722" y="5575710"/>
              <a:ext cx="1792262" cy="737029"/>
            </a:xfrm>
            <a:prstGeom prst="rect">
              <a:avLst/>
            </a:prstGeom>
            <a:solidFill>
              <a:srgbClr val="FAC8C8"/>
            </a:solidFill>
          </p:spPr>
          <p:txBody>
            <a:bodyPr wrap="square" rtlCol="0" anchor="ctr">
              <a:noAutofit/>
            </a:bodyPr>
            <a:lstStyle/>
            <a:p>
              <a:pPr algn="ctr" fontAlgn="ctr">
                <a:lnSpc>
                  <a:spcPct val="90000"/>
                </a:lnSpc>
                <a:spcAft>
                  <a:spcPts val="400"/>
                </a:spcAft>
              </a:pPr>
              <a:r>
                <a:rPr lang="ja-JP" altLang="en-US" sz="1000" dirty="0"/>
                <a:t>当所得層も公共医療施設においては医療サービスを無料で受けることができるが、ほとんどが民間医療施設を使用している</a:t>
              </a:r>
              <a:endParaRPr kumimoji="1" lang="ja-JP" altLang="en-US" sz="1000" dirty="0"/>
            </a:p>
          </p:txBody>
        </p:sp>
      </p:grpSp>
      <p:sp>
        <p:nvSpPr>
          <p:cNvPr id="40" name="テキスト ボックス 39"/>
          <p:cNvSpPr txBox="1"/>
          <p:nvPr/>
        </p:nvSpPr>
        <p:spPr>
          <a:xfrm>
            <a:off x="8769350" y="2852410"/>
            <a:ext cx="714118"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（百万人）</a:t>
            </a:r>
          </a:p>
        </p:txBody>
      </p:sp>
    </p:spTree>
    <p:extLst>
      <p:ext uri="{BB962C8B-B14F-4D97-AF65-F5344CB8AC3E}">
        <p14:creationId xmlns:p14="http://schemas.microsoft.com/office/powerpoint/2010/main" val="22882985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4/7</a:t>
            </a:r>
            <a:r>
              <a:rPr lang="ja-JP" altLang="en-US" dirty="0"/>
              <a:t>） </a:t>
            </a:r>
            <a:r>
              <a:rPr lang="en-US" altLang="ja-JP" dirty="0"/>
              <a:t>- </a:t>
            </a:r>
            <a:r>
              <a:rPr lang="ja-JP" altLang="en-US" dirty="0"/>
              <a:t>政策転換②</a:t>
            </a:r>
            <a:r>
              <a:rPr lang="en-US" altLang="ja-JP" dirty="0"/>
              <a:t>NUHM</a:t>
            </a:r>
            <a:r>
              <a:rPr lang="ja-JP" altLang="en-US" dirty="0"/>
              <a:t>の都市部への設置</a:t>
            </a:r>
          </a:p>
        </p:txBody>
      </p:sp>
      <p:sp>
        <p:nvSpPr>
          <p:cNvPr id="16" name="テキスト ボックス 15"/>
          <p:cNvSpPr txBox="1"/>
          <p:nvPr/>
        </p:nvSpPr>
        <p:spPr>
          <a:xfrm>
            <a:off x="195138" y="65211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農村部から都市部への大規模な人口流入による貧困の増加、社会的疎外、すでに限界状態にある既存の医療インフラへのさらなる圧力が要因となり、都市部貧困層は、最悪の健康状態にある。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そこで、都市部の貧困層、特にスラム居住者の健康状態を改善することを目的とし、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NRHM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Rural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：保健省の地方出先機関）をモデルとして、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NUHM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Urban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）を大都市圏と人口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都市に設置した。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376689" y="2379360"/>
            <a:ext cx="9152623" cy="288032"/>
            <a:chOff x="4803500" y="2185814"/>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HGP創英角ｺﾞｼｯｸUB" pitchFamily="50" charset="-128"/>
                  <a:ea typeface="HGP創英角ｺﾞｼｯｸUB" pitchFamily="50" charset="-128"/>
                </a:rPr>
                <a:t>NUHM</a:t>
              </a:r>
              <a:r>
                <a:rPr lang="ja-JP" altLang="en-US" sz="1400" dirty="0">
                  <a:latin typeface="HGP創英角ｺﾞｼｯｸUB" pitchFamily="50" charset="-128"/>
                  <a:ea typeface="HGP創英角ｺﾞｼｯｸUB" pitchFamily="50" charset="-128"/>
                </a:rPr>
                <a:t>の機能</a:t>
              </a:r>
            </a:p>
          </p:txBody>
        </p:sp>
      </p:grpSp>
      <p:graphicFrame>
        <p:nvGraphicFramePr>
          <p:cNvPr id="46" name="表 45"/>
          <p:cNvGraphicFramePr>
            <a:graphicFrameLocks noGrp="1"/>
          </p:cNvGraphicFramePr>
          <p:nvPr>
            <p:extLst>
              <p:ext uri="{D42A27DB-BD31-4B8C-83A1-F6EECF244321}">
                <p14:modId xmlns:p14="http://schemas.microsoft.com/office/powerpoint/2010/main" val="933558173"/>
              </p:ext>
            </p:extLst>
          </p:nvPr>
        </p:nvGraphicFramePr>
        <p:xfrm>
          <a:off x="376689" y="2671195"/>
          <a:ext cx="9152622" cy="3752465"/>
        </p:xfrm>
        <a:graphic>
          <a:graphicData uri="http://schemas.openxmlformats.org/drawingml/2006/table">
            <a:tbl>
              <a:tblPr firstRow="1" bandRow="1">
                <a:tableStyleId>{2D5ABB26-0587-4C30-8999-92F81FD0307C}</a:tableStyleId>
              </a:tblPr>
              <a:tblGrid>
                <a:gridCol w="4576311">
                  <a:extLst>
                    <a:ext uri="{9D8B030D-6E8A-4147-A177-3AD203B41FA5}">
                      <a16:colId xmlns:a16="http://schemas.microsoft.com/office/drawing/2014/main" val="20000"/>
                    </a:ext>
                  </a:extLst>
                </a:gridCol>
                <a:gridCol w="4576311">
                  <a:extLst>
                    <a:ext uri="{9D8B030D-6E8A-4147-A177-3AD203B41FA5}">
                      <a16:colId xmlns:a16="http://schemas.microsoft.com/office/drawing/2014/main" val="20001"/>
                    </a:ext>
                  </a:extLst>
                </a:gridCol>
              </a:tblGrid>
              <a:tr h="29642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提供するサービス</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供給する施設・医療従事者</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456042">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都市部の公的保健医療システムの効率を改善するために、既存の政府都市プライマリ・ヘルス組織の強化、改革、合理化を行い、委託施設に指定する。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地域密着型の組織であるマヒラ・アロギャ・サミティス（</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Mahila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Arogya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Samitis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を通して、家庭レベルで改善したヘルスケアへのアクセスを促進する。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革新的、予防的、健康促進的な活動を通じ、公衆衛生を強化する。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監査と監視を強化したアクセスを向上するための回転資金、</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 </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活用サービス及び </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 </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 バナンスの創出を通じ、ヘルスケアへのアクセスを増加させる。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関係機関の能力開発を支援する。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二次及び専門医療と委託サービスは、公的または登録済の民間供給者を通して提供される予定である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0">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都市プライマリ・ヘルス・センター（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UPHC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プライマリ・ヘルスレベルで、人口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万人毎に</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つ設立する。これらの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では、その管轄区域で全ての都市住民に対しサービスを提供することとなる。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都市ヘルスワーカー（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USHA</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地域共同体レベルで、スラム街の都市貧困層と他の弱者集団に対し支援活動サービスを行う。</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軒毎に配置し、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軒毎に設置する。年間</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ルピーの助成を、年に一度</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ま</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 めて</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に提供する。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都市コミュニティ・ヘルス・センター（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UCHC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毎に設置され、</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万人を対象とし、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のベッド付き施設となる。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女性のヘルスワーカー及び補助看護師</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に本部を置く女性ヘルス・ワーカー及び 補助看護師を通して、支援活動サービスを提供する。これらのサービス活動の定点として公民館、</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AWC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などを利用する。</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を通したコミュニティ形 成が構想されている。</a:t>
                      </a:r>
                    </a:p>
                  </a:txBody>
                  <a:tcPr marL="144000" marR="180000" marT="72000" marB="0">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64831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6214153" y="2584503"/>
            <a:ext cx="3188266" cy="3530800"/>
          </a:xfrm>
          <a:prstGeom prst="roundRect">
            <a:avLst>
              <a:gd name="adj" fmla="val 8838"/>
            </a:avLst>
          </a:prstGeom>
          <a:solidFill>
            <a:srgbClr val="D7F2F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endParaRPr lang="en-US" altLang="ja-JP" sz="12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5/7</a:t>
            </a:r>
            <a:r>
              <a:rPr lang="ja-JP" altLang="en-US" dirty="0"/>
              <a:t>） </a:t>
            </a:r>
            <a:r>
              <a:rPr lang="en-US" altLang="ja-JP" dirty="0"/>
              <a:t>- </a:t>
            </a:r>
            <a:r>
              <a:rPr lang="ja-JP" altLang="en-US" dirty="0"/>
              <a:t>政策転換③国家疾病対策プログラムの統合</a:t>
            </a:r>
          </a:p>
        </p:txBody>
      </p:sp>
      <p:sp>
        <p:nvSpPr>
          <p:cNvPr id="16" name="テキスト ボックス 15"/>
          <p:cNvSpPr txBox="1"/>
          <p:nvPr/>
        </p:nvSpPr>
        <p:spPr>
          <a:xfrm>
            <a:off x="202758" y="652877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インド政府は、公的医療インフラを通じたサービスを、より統合した形で提供できる体制を構築していく。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474002" y="1938164"/>
            <a:ext cx="8928417"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疾病対策プログラムの統合</a:t>
              </a:r>
            </a:p>
          </p:txBody>
        </p:sp>
      </p:grpSp>
      <p:sp>
        <p:nvSpPr>
          <p:cNvPr id="12" name="Rectangle 13"/>
          <p:cNvSpPr>
            <a:spLocks noChangeArrowheads="1"/>
          </p:cNvSpPr>
          <p:nvPr/>
        </p:nvSpPr>
        <p:spPr bwMode="blackWhite">
          <a:xfrm>
            <a:off x="3856912" y="349971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600" dirty="0">
                <a:latin typeface="Arial Black" panose="020B0A04020102020204" pitchFamily="34" charset="0"/>
                <a:ea typeface="HGP創英角ｺﾞｼｯｸUB" panose="020B0900000000000000" pitchFamily="50" charset="-128"/>
                <a:cs typeface="Arial" panose="020B0604020202020204" pitchFamily="34" charset="0"/>
              </a:rPr>
              <a:t>統　合</a:t>
            </a:r>
          </a:p>
        </p:txBody>
      </p:sp>
      <p:sp>
        <p:nvSpPr>
          <p:cNvPr id="14" name="角丸四角形 13"/>
          <p:cNvSpPr/>
          <p:nvPr/>
        </p:nvSpPr>
        <p:spPr>
          <a:xfrm>
            <a:off x="7659588" y="4685668"/>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NPCDCS</a:t>
            </a:r>
          </a:p>
        </p:txBody>
      </p:sp>
      <p:sp>
        <p:nvSpPr>
          <p:cNvPr id="15" name="角丸四角形 14"/>
          <p:cNvSpPr/>
          <p:nvPr/>
        </p:nvSpPr>
        <p:spPr>
          <a:xfrm>
            <a:off x="6363444" y="5394309"/>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NVBDS</a:t>
            </a:r>
          </a:p>
        </p:txBody>
      </p:sp>
      <p:sp>
        <p:nvSpPr>
          <p:cNvPr id="22" name="角丸四角形 21"/>
          <p:cNvSpPr/>
          <p:nvPr/>
        </p:nvSpPr>
        <p:spPr>
          <a:xfrm>
            <a:off x="6363444" y="3977027"/>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RNTCP</a:t>
            </a:r>
          </a:p>
        </p:txBody>
      </p:sp>
      <p:sp>
        <p:nvSpPr>
          <p:cNvPr id="23" name="角丸四角形 22"/>
          <p:cNvSpPr/>
          <p:nvPr/>
        </p:nvSpPr>
        <p:spPr>
          <a:xfrm>
            <a:off x="7659588" y="3268386"/>
            <a:ext cx="1617838"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200" b="1"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NACO</a:t>
            </a:r>
          </a:p>
        </p:txBody>
      </p:sp>
      <p:sp>
        <p:nvSpPr>
          <p:cNvPr id="5" name="テキスト ボックス 4"/>
          <p:cNvSpPr txBox="1"/>
          <p:nvPr/>
        </p:nvSpPr>
        <p:spPr>
          <a:xfrm>
            <a:off x="6780391" y="2747558"/>
            <a:ext cx="2031325" cy="338554"/>
          </a:xfrm>
          <a:prstGeom prst="rect">
            <a:avLst/>
          </a:prstGeom>
          <a:noFill/>
        </p:spPr>
        <p:txBody>
          <a:bodyPr wrap="none" rtlCol="0">
            <a:spAutoFit/>
          </a:bodyPr>
          <a:lstStyle/>
          <a:p>
            <a:r>
              <a:rPr kumimoji="1" lang="ja-JP" altLang="en-US" sz="1600" dirty="0">
                <a:solidFill>
                  <a:srgbClr val="3D6AA7"/>
                </a:solidFill>
                <a:latin typeface="HG創英角ｺﾞｼｯｸUB" panose="020B0909000000000000" pitchFamily="49" charset="-128"/>
                <a:ea typeface="HG創英角ｺﾞｼｯｸUB" panose="020B0909000000000000" pitchFamily="49" charset="-128"/>
                <a:cs typeface="Arial" panose="020B0604020202020204" pitchFamily="34" charset="0"/>
              </a:rPr>
              <a:t>疾病対策プログラム</a:t>
            </a:r>
          </a:p>
        </p:txBody>
      </p:sp>
      <p:sp>
        <p:nvSpPr>
          <p:cNvPr id="6" name="テキスト ボックス 5"/>
          <p:cNvSpPr txBox="1"/>
          <p:nvPr/>
        </p:nvSpPr>
        <p:spPr>
          <a:xfrm>
            <a:off x="8790717" y="5718457"/>
            <a:ext cx="338554"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25" name="下矢印 24"/>
          <p:cNvSpPr/>
          <p:nvPr/>
        </p:nvSpPr>
        <p:spPr>
          <a:xfrm rot="5400000">
            <a:off x="4527433" y="3183183"/>
            <a:ext cx="531166" cy="2333440"/>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角丸四角形 25"/>
          <p:cNvSpPr/>
          <p:nvPr/>
        </p:nvSpPr>
        <p:spPr>
          <a:xfrm>
            <a:off x="474003" y="3665489"/>
            <a:ext cx="2876839" cy="1368828"/>
          </a:xfrm>
          <a:prstGeom prst="roundRect">
            <a:avLst>
              <a:gd name="adj" fmla="val 8838"/>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PFC</a:t>
            </a: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や</a:t>
            </a:r>
            <a:r>
              <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CHC</a:t>
            </a: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レベルで</a:t>
            </a:r>
            <a:endPar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窓口を一本化した</a:t>
            </a:r>
            <a:endPar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医療アクセス・システムを構築</a:t>
            </a:r>
            <a:endParaRPr lang="en-US" altLang="ja-JP" sz="16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3124311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6/7</a:t>
            </a:r>
            <a:r>
              <a:rPr lang="ja-JP" altLang="en-US" dirty="0"/>
              <a:t>） </a:t>
            </a:r>
            <a:r>
              <a:rPr lang="en-US" altLang="ja-JP" dirty="0"/>
              <a:t>- </a:t>
            </a:r>
            <a:r>
              <a:rPr lang="ja-JP" altLang="en-US" dirty="0"/>
              <a:t>予算</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では、上記に述べた政策を実施するため、保健家族福祉省に約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千万ルピーを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年期間の主要医療分野に予算配分された。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しかし、実際に支出されている額は、予算配分の約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％相当を下回ると見込まれる。 </a:t>
            </a:r>
          </a:p>
        </p:txBody>
      </p:sp>
      <p:grpSp>
        <p:nvGrpSpPr>
          <p:cNvPr id="5" name="グループ化 7"/>
          <p:cNvGrpSpPr/>
          <p:nvPr/>
        </p:nvGrpSpPr>
        <p:grpSpPr>
          <a:xfrm>
            <a:off x="214314" y="2020008"/>
            <a:ext cx="3010494" cy="288032"/>
            <a:chOff x="4738699" y="3040023"/>
            <a:chExt cx="2954133" cy="288032"/>
          </a:xfrm>
        </p:grpSpPr>
        <p:cxnSp>
          <p:nvCxnSpPr>
            <p:cNvPr id="6" name="直線コネクタ 5"/>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第</a:t>
              </a:r>
              <a:r>
                <a:rPr lang="en-US" altLang="ja-JP" sz="1400" dirty="0">
                  <a:latin typeface="Arial Black" panose="020B0A04020102020204" pitchFamily="34" charset="0"/>
                  <a:ea typeface="HGP創英角ｺﾞｼｯｸUB" pitchFamily="50" charset="-128"/>
                </a:rPr>
                <a:t>12</a:t>
              </a:r>
              <a:r>
                <a:rPr lang="ja-JP" altLang="en-US" sz="1400" dirty="0">
                  <a:latin typeface="Arial Black" panose="020B0A04020102020204" pitchFamily="34" charset="0"/>
                  <a:ea typeface="HGP創英角ｺﾞｼｯｸUB" pitchFamily="50" charset="-128"/>
                </a:rPr>
                <a:t>次</a:t>
              </a:r>
              <a:r>
                <a:rPr lang="en-US" altLang="ja-JP" sz="1400" dirty="0">
                  <a:latin typeface="Arial Black" panose="020B0A04020102020204" pitchFamily="34" charset="0"/>
                  <a:ea typeface="HGP創英角ｺﾞｼｯｸUB" pitchFamily="50" charset="-128"/>
                </a:rPr>
                <a:t>FYP</a:t>
              </a:r>
              <a:r>
                <a:rPr lang="ja-JP" altLang="en-US" sz="1400" dirty="0">
                  <a:latin typeface="Arial Black" panose="020B0A04020102020204" pitchFamily="34" charset="0"/>
                  <a:ea typeface="HGP創英角ｺﾞｼｯｸUB" pitchFamily="50" charset="-128"/>
                </a:rPr>
                <a:t>の予算配分</a:t>
              </a:r>
              <a:endParaRPr lang="en-US" altLang="ja-JP" sz="1400" dirty="0">
                <a:latin typeface="Arial Black" panose="020B0A04020102020204" pitchFamily="34" charset="0"/>
                <a:ea typeface="HGP創英角ｺﾞｼｯｸUB" pitchFamily="50" charset="-128"/>
              </a:endParaRPr>
            </a:p>
          </p:txBody>
        </p:sp>
      </p:grpSp>
      <p:graphicFrame>
        <p:nvGraphicFramePr>
          <p:cNvPr id="35" name="グラフ 34"/>
          <p:cNvGraphicFramePr/>
          <p:nvPr>
            <p:extLst>
              <p:ext uri="{D42A27DB-BD31-4B8C-83A1-F6EECF244321}">
                <p14:modId xmlns:p14="http://schemas.microsoft.com/office/powerpoint/2010/main" val="1228874445"/>
              </p:ext>
            </p:extLst>
          </p:nvPr>
        </p:nvGraphicFramePr>
        <p:xfrm>
          <a:off x="56456" y="2515283"/>
          <a:ext cx="3096344" cy="3319697"/>
        </p:xfrm>
        <a:graphic>
          <a:graphicData uri="http://schemas.openxmlformats.org/drawingml/2006/chart">
            <c:chart xmlns:c="http://schemas.openxmlformats.org/drawingml/2006/chart" xmlns:r="http://schemas.openxmlformats.org/officeDocument/2006/relationships" r:id="rId4"/>
          </a:graphicData>
        </a:graphic>
      </p:graphicFrame>
      <p:sp>
        <p:nvSpPr>
          <p:cNvPr id="48" name="テキスト ボックス 47"/>
          <p:cNvSpPr txBox="1">
            <a:spLocks/>
          </p:cNvSpPr>
          <p:nvPr/>
        </p:nvSpPr>
        <p:spPr>
          <a:xfrm>
            <a:off x="2203023" y="2308040"/>
            <a:ext cx="999640" cy="230832"/>
          </a:xfrm>
          <a:prstGeom prst="rect">
            <a:avLst/>
          </a:prstGeom>
          <a:noFill/>
        </p:spPr>
        <p:txBody>
          <a:bodyPr wrap="square" lIns="0" tIns="0" rIns="0" bIns="0" rtlCol="0" anchor="ctr">
            <a:noAutofit/>
          </a:bodyPr>
          <a:lstStyle/>
          <a:p>
            <a:pPr algn="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（千万ルピー）</a:t>
            </a:r>
          </a:p>
        </p:txBody>
      </p:sp>
      <p:grpSp>
        <p:nvGrpSpPr>
          <p:cNvPr id="53" name="グループ化 7"/>
          <p:cNvGrpSpPr/>
          <p:nvPr/>
        </p:nvGrpSpPr>
        <p:grpSpPr>
          <a:xfrm>
            <a:off x="3549291" y="2024981"/>
            <a:ext cx="3010494" cy="288032"/>
            <a:chOff x="4738699" y="3040023"/>
            <a:chExt cx="2954133" cy="288032"/>
          </a:xfrm>
        </p:grpSpPr>
        <p:cxnSp>
          <p:nvCxnSpPr>
            <p:cNvPr id="54" name="直線コネクタ 53"/>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第</a:t>
              </a:r>
              <a:r>
                <a:rPr lang="en-US" altLang="ja-JP" sz="1400" dirty="0">
                  <a:latin typeface="Arial Black" panose="020B0A04020102020204" pitchFamily="34" charset="0"/>
                  <a:ea typeface="HGP創英角ｺﾞｼｯｸUB" pitchFamily="50" charset="-128"/>
                </a:rPr>
                <a:t>11</a:t>
              </a:r>
              <a:r>
                <a:rPr lang="ja-JP" altLang="en-US" sz="1400" dirty="0">
                  <a:latin typeface="Arial Black" panose="020B0A04020102020204" pitchFamily="34" charset="0"/>
                  <a:ea typeface="HGP創英角ｺﾞｼｯｸUB" pitchFamily="50" charset="-128"/>
                </a:rPr>
                <a:t>次と第</a:t>
              </a:r>
              <a:r>
                <a:rPr lang="en-US" altLang="ja-JP" sz="1400" dirty="0">
                  <a:latin typeface="Arial Black" panose="020B0A04020102020204" pitchFamily="34" charset="0"/>
                  <a:ea typeface="HGP創英角ｺﾞｼｯｸUB" pitchFamily="50" charset="-128"/>
                </a:rPr>
                <a:t>12</a:t>
              </a:r>
              <a:r>
                <a:rPr lang="ja-JP" altLang="en-US" sz="1400" dirty="0">
                  <a:latin typeface="Arial Black" panose="020B0A04020102020204" pitchFamily="34" charset="0"/>
                  <a:ea typeface="HGP創英角ｺﾞｼｯｸUB" pitchFamily="50" charset="-128"/>
                </a:rPr>
                <a:t>次</a:t>
              </a:r>
              <a:r>
                <a:rPr lang="en-US" altLang="ja-JP" sz="1400" dirty="0">
                  <a:latin typeface="Arial Black" panose="020B0A04020102020204" pitchFamily="34" charset="0"/>
                  <a:ea typeface="HGP創英角ｺﾞｼｯｸUB" pitchFamily="50" charset="-128"/>
                </a:rPr>
                <a:t>FYP</a:t>
              </a:r>
              <a:r>
                <a:rPr lang="ja-JP" altLang="en-US" sz="1400" dirty="0">
                  <a:latin typeface="Arial Black" panose="020B0A04020102020204" pitchFamily="34" charset="0"/>
                  <a:ea typeface="HGP創英角ｺﾞｼｯｸUB" pitchFamily="50" charset="-128"/>
                </a:rPr>
                <a:t>の予算比較</a:t>
              </a:r>
              <a:endParaRPr lang="en-US" altLang="ja-JP" sz="1400" dirty="0">
                <a:latin typeface="Arial Black" panose="020B0A04020102020204" pitchFamily="34" charset="0"/>
                <a:ea typeface="HGP創英角ｺﾞｼｯｸUB" pitchFamily="50" charset="-128"/>
              </a:endParaRPr>
            </a:p>
          </p:txBody>
        </p:sp>
      </p:grpSp>
      <p:grpSp>
        <p:nvGrpSpPr>
          <p:cNvPr id="56" name="グループ化 7"/>
          <p:cNvGrpSpPr/>
          <p:nvPr/>
        </p:nvGrpSpPr>
        <p:grpSpPr>
          <a:xfrm>
            <a:off x="6884268" y="2029954"/>
            <a:ext cx="2821707" cy="288032"/>
            <a:chOff x="4738699" y="3040023"/>
            <a:chExt cx="2954133" cy="288032"/>
          </a:xfrm>
        </p:grpSpPr>
        <p:cxnSp>
          <p:nvCxnSpPr>
            <p:cNvPr id="57" name="直線コネクタ 56"/>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8" name="Rectangle 6"/>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第</a:t>
              </a:r>
              <a:r>
                <a:rPr lang="en-US" altLang="ja-JP" sz="1400" dirty="0">
                  <a:latin typeface="Arial Black" panose="020B0A04020102020204" pitchFamily="34" charset="0"/>
                  <a:ea typeface="HGP創英角ｺﾞｼｯｸUB" pitchFamily="50" charset="-128"/>
                </a:rPr>
                <a:t>12</a:t>
              </a:r>
              <a:r>
                <a:rPr lang="ja-JP" altLang="en-US" sz="1400" dirty="0">
                  <a:latin typeface="Arial Black" panose="020B0A04020102020204" pitchFamily="34" charset="0"/>
                  <a:ea typeface="HGP創英角ｺﾞｼｯｸUB" pitchFamily="50" charset="-128"/>
                </a:rPr>
                <a:t>次</a:t>
              </a:r>
              <a:r>
                <a:rPr lang="en-US" altLang="ja-JP" sz="1400" dirty="0">
                  <a:latin typeface="Arial Black" panose="020B0A04020102020204" pitchFamily="34" charset="0"/>
                  <a:ea typeface="HGP創英角ｺﾞｼｯｸUB" pitchFamily="50" charset="-128"/>
                </a:rPr>
                <a:t>FYP</a:t>
              </a:r>
              <a:r>
                <a:rPr lang="ja-JP" altLang="en-US" sz="1400" dirty="0">
                  <a:latin typeface="Arial Black" panose="020B0A04020102020204" pitchFamily="34" charset="0"/>
                  <a:ea typeface="HGP創英角ｺﾞｼｯｸUB" pitchFamily="50" charset="-128"/>
                </a:rPr>
                <a:t>における</a:t>
              </a:r>
              <a:endParaRPr lang="en-US" altLang="ja-JP" sz="1400" dirty="0">
                <a:latin typeface="Arial Black" panose="020B0A04020102020204" pitchFamily="34" charset="0"/>
                <a:ea typeface="HGP創英角ｺﾞｼｯｸUB" pitchFamily="50" charset="-128"/>
              </a:endParaRPr>
            </a:p>
            <a:p>
              <a:r>
                <a:rPr lang="ja-JP" altLang="en-US" sz="1400" dirty="0">
                  <a:latin typeface="Arial Black" panose="020B0A04020102020204" pitchFamily="34" charset="0"/>
                  <a:ea typeface="HGP創英角ｺﾞｼｯｸUB" pitchFamily="50" charset="-128"/>
                </a:rPr>
                <a:t>保健家族福祉省の医療支出推移</a:t>
              </a:r>
              <a:endParaRPr lang="en-US" altLang="ja-JP" sz="1400" dirty="0">
                <a:latin typeface="Arial Black" panose="020B0A04020102020204" pitchFamily="34" charset="0"/>
                <a:ea typeface="HGP創英角ｺﾞｼｯｸUB" pitchFamily="50" charset="-128"/>
              </a:endParaRPr>
            </a:p>
          </p:txBody>
        </p:sp>
      </p:grpSp>
      <p:sp>
        <p:nvSpPr>
          <p:cNvPr id="59" name="テキスト ボックス 58"/>
          <p:cNvSpPr txBox="1">
            <a:spLocks/>
          </p:cNvSpPr>
          <p:nvPr/>
        </p:nvSpPr>
        <p:spPr>
          <a:xfrm>
            <a:off x="5560438" y="2314740"/>
            <a:ext cx="999640" cy="230832"/>
          </a:xfrm>
          <a:prstGeom prst="rect">
            <a:avLst/>
          </a:prstGeom>
          <a:noFill/>
        </p:spPr>
        <p:txBody>
          <a:bodyPr wrap="square" lIns="0" tIns="0" rIns="0" bIns="0" rtlCol="0" anchor="ctr">
            <a:noAutofit/>
          </a:bodyPr>
          <a:lstStyle/>
          <a:p>
            <a:pPr algn="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（千万ルピー）</a:t>
            </a:r>
          </a:p>
        </p:txBody>
      </p:sp>
      <p:sp>
        <p:nvSpPr>
          <p:cNvPr id="60" name="テキスト ボックス 59"/>
          <p:cNvSpPr txBox="1"/>
          <p:nvPr/>
        </p:nvSpPr>
        <p:spPr>
          <a:xfrm>
            <a:off x="200025" y="6526431"/>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r>
              <a:rPr lang="en-US" altLang="ja-JP" sz="800" dirty="0"/>
              <a:t>Department of Health &amp; Family Welfare,, Outcome Budget 2016-2017 Financial review</a:t>
            </a:r>
            <a:endParaRPr lang="ja-JP" altLang="en-US" sz="800" dirty="0"/>
          </a:p>
        </p:txBody>
      </p:sp>
      <p:sp>
        <p:nvSpPr>
          <p:cNvPr id="61" name="テキスト ボックス 60"/>
          <p:cNvSpPr txBox="1"/>
          <p:nvPr/>
        </p:nvSpPr>
        <p:spPr>
          <a:xfrm>
            <a:off x="4122912" y="3548575"/>
            <a:ext cx="545342" cy="230832"/>
          </a:xfrm>
          <a:prstGeom prst="rect">
            <a:avLst/>
          </a:prstGeom>
          <a:noFill/>
        </p:spPr>
        <p:txBody>
          <a:bodyPr wrap="none" rtlCol="0">
            <a:spAutoFit/>
          </a:bodyPr>
          <a:lstStyle/>
          <a:p>
            <a:r>
              <a:rPr kumimoji="1" lang="en-US" altLang="ja-JP"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+233%</a:t>
            </a:r>
            <a:endParaRPr kumimoji="1" lang="ja-JP" altLang="en-US"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51" name="グラフ 50"/>
          <p:cNvGraphicFramePr/>
          <p:nvPr>
            <p:extLst>
              <p:ext uri="{D42A27DB-BD31-4B8C-83A1-F6EECF244321}">
                <p14:modId xmlns:p14="http://schemas.microsoft.com/office/powerpoint/2010/main" val="883783406"/>
              </p:ext>
            </p:extLst>
          </p:nvPr>
        </p:nvGraphicFramePr>
        <p:xfrm>
          <a:off x="3540398" y="2601045"/>
          <a:ext cx="2946436" cy="3117775"/>
        </p:xfrm>
        <a:graphic>
          <a:graphicData uri="http://schemas.openxmlformats.org/drawingml/2006/chart">
            <c:chart xmlns:c="http://schemas.openxmlformats.org/drawingml/2006/chart" xmlns:r="http://schemas.openxmlformats.org/officeDocument/2006/relationships" r:id="rId5"/>
          </a:graphicData>
        </a:graphic>
      </p:graphicFrame>
      <p:cxnSp>
        <p:nvCxnSpPr>
          <p:cNvPr id="65" name="直線矢印コネクタ 64"/>
          <p:cNvCxnSpPr/>
          <p:nvPr/>
        </p:nvCxnSpPr>
        <p:spPr>
          <a:xfrm flipV="1">
            <a:off x="4065028" y="3779407"/>
            <a:ext cx="267458" cy="742535"/>
          </a:xfrm>
          <a:prstGeom prst="straightConnector1">
            <a:avLst/>
          </a:prstGeom>
          <a:ln w="9525">
            <a:solidFill>
              <a:srgbClr val="DC6E00"/>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5028347" y="2918310"/>
            <a:ext cx="559769" cy="230832"/>
          </a:xfrm>
          <a:prstGeom prst="rect">
            <a:avLst/>
          </a:prstGeom>
          <a:noFill/>
        </p:spPr>
        <p:txBody>
          <a:bodyPr wrap="none" rtlCol="0">
            <a:spAutoFit/>
          </a:bodyPr>
          <a:lstStyle/>
          <a:p>
            <a:r>
              <a:rPr kumimoji="1" lang="en-US" altLang="ja-JP"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+253%</a:t>
            </a:r>
            <a:endParaRPr kumimoji="1" lang="ja-JP" altLang="en-US" sz="900" dirty="0">
              <a:solidFill>
                <a:srgbClr val="DC6E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69" name="直線矢印コネクタ 68"/>
          <p:cNvCxnSpPr/>
          <p:nvPr/>
        </p:nvCxnSpPr>
        <p:spPr>
          <a:xfrm flipV="1">
            <a:off x="5412606" y="2800606"/>
            <a:ext cx="260608" cy="1455633"/>
          </a:xfrm>
          <a:prstGeom prst="straightConnector1">
            <a:avLst/>
          </a:prstGeom>
          <a:ln w="9525">
            <a:solidFill>
              <a:srgbClr val="DC6E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5" name="グラフ 74"/>
          <p:cNvGraphicFramePr/>
          <p:nvPr>
            <p:extLst>
              <p:ext uri="{D42A27DB-BD31-4B8C-83A1-F6EECF244321}">
                <p14:modId xmlns:p14="http://schemas.microsoft.com/office/powerpoint/2010/main" val="454413020"/>
              </p:ext>
            </p:extLst>
          </p:nvPr>
        </p:nvGraphicFramePr>
        <p:xfrm>
          <a:off x="6639743" y="2683255"/>
          <a:ext cx="3065783" cy="3129888"/>
        </p:xfrm>
        <a:graphic>
          <a:graphicData uri="http://schemas.openxmlformats.org/drawingml/2006/chart">
            <c:chart xmlns:c="http://schemas.openxmlformats.org/drawingml/2006/chart" xmlns:r="http://schemas.openxmlformats.org/officeDocument/2006/relationships" r:id="rId6"/>
          </a:graphicData>
        </a:graphic>
      </p:graphicFrame>
      <p:sp>
        <p:nvSpPr>
          <p:cNvPr id="77" name="テキスト ボックス 76"/>
          <p:cNvSpPr txBox="1"/>
          <p:nvPr/>
        </p:nvSpPr>
        <p:spPr>
          <a:xfrm>
            <a:off x="9020616" y="4524106"/>
            <a:ext cx="530915" cy="230832"/>
          </a:xfrm>
          <a:prstGeom prst="rect">
            <a:avLst/>
          </a:prstGeom>
          <a:noFill/>
        </p:spPr>
        <p:txBody>
          <a:bodyPr wrap="non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予測値</a:t>
            </a:r>
          </a:p>
        </p:txBody>
      </p:sp>
      <p:sp>
        <p:nvSpPr>
          <p:cNvPr id="78" name="テキスト ボックス 77"/>
          <p:cNvSpPr txBox="1">
            <a:spLocks/>
          </p:cNvSpPr>
          <p:nvPr/>
        </p:nvSpPr>
        <p:spPr>
          <a:xfrm>
            <a:off x="8695968" y="2316534"/>
            <a:ext cx="999640" cy="230832"/>
          </a:xfrm>
          <a:prstGeom prst="rect">
            <a:avLst/>
          </a:prstGeom>
          <a:noFill/>
        </p:spPr>
        <p:txBody>
          <a:bodyPr wrap="square" lIns="0" tIns="0" rIns="0" bIns="0" rtlCol="0" anchor="ctr">
            <a:noAutofit/>
          </a:bodyPr>
          <a:lstStyle/>
          <a:p>
            <a:pPr algn="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（千万ルピー）</a:t>
            </a:r>
          </a:p>
        </p:txBody>
      </p:sp>
      <p:sp>
        <p:nvSpPr>
          <p:cNvPr id="79" name="テキスト ボックス 78"/>
          <p:cNvSpPr txBox="1"/>
          <p:nvPr/>
        </p:nvSpPr>
        <p:spPr>
          <a:xfrm>
            <a:off x="198121" y="5742960"/>
            <a:ext cx="9488028" cy="584775"/>
          </a:xfrm>
          <a:prstGeom prst="rect">
            <a:avLst/>
          </a:prstGeom>
          <a:noFill/>
          <a:ln>
            <a:solidFill>
              <a:srgbClr val="5F8AC3"/>
            </a:solidFill>
          </a:ln>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DHFW</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Department of Health &amp; Family Welfare</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の略。保健家族福祉省</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AYUSH</a:t>
            </a:r>
            <a:r>
              <a:rPr lang="ja-JP" altLang="en-US" sz="800" dirty="0"/>
              <a:t>とは、</a:t>
            </a:r>
            <a:r>
              <a:rPr lang="en-US" altLang="ja-JP" sz="800" dirty="0"/>
              <a:t>Ayurveda</a:t>
            </a:r>
            <a:r>
              <a:rPr lang="ja-JP" altLang="en-US" sz="800" dirty="0" err="1"/>
              <a:t>、</a:t>
            </a:r>
            <a:r>
              <a:rPr lang="en-US" altLang="ja-JP" sz="800" dirty="0"/>
              <a:t>Yoga &amp;</a:t>
            </a:r>
            <a:r>
              <a:rPr lang="ja-JP" altLang="en-US" sz="800" dirty="0"/>
              <a:t>　</a:t>
            </a:r>
            <a:r>
              <a:rPr lang="en-US" altLang="ja-JP" sz="800" dirty="0"/>
              <a:t>Naturopathy</a:t>
            </a:r>
            <a:r>
              <a:rPr lang="ja-JP" altLang="en-US" sz="800" dirty="0" err="1"/>
              <a:t>、</a:t>
            </a:r>
            <a:r>
              <a:rPr lang="en-US" altLang="ja-JP" sz="800" dirty="0" err="1"/>
              <a:t>Unani</a:t>
            </a:r>
            <a:r>
              <a:rPr lang="ja-JP" altLang="en-US" sz="800" dirty="0" err="1"/>
              <a:t>、</a:t>
            </a:r>
            <a:r>
              <a:rPr lang="en-US" altLang="ja-JP" sz="800" dirty="0"/>
              <a:t>Homeopathy</a:t>
            </a:r>
            <a:r>
              <a:rPr lang="ja-JP" altLang="en-US" sz="800" dirty="0" err="1"/>
              <a:t>、</a:t>
            </a:r>
            <a:r>
              <a:rPr lang="en-US" altLang="ja-JP" sz="800" dirty="0"/>
              <a:t>Homeopathy</a:t>
            </a:r>
            <a:r>
              <a:rPr lang="ja-JP" altLang="en-US" sz="800" dirty="0"/>
              <a:t>の略。保健家族福祉省で、近代西洋医学以外の医療政策を統括している部門</a:t>
            </a:r>
            <a:endParaRPr lang="en-US" altLang="ja-JP" sz="800" dirty="0"/>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HFW</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and Family Welfare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の略。保健福祉省内で保険家族福祉を担当する部門</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4. Footnote">
            <a:extLst>
              <a:ext uri="{FF2B5EF4-FFF2-40B4-BE49-F238E27FC236}">
                <a16:creationId xmlns:a16="http://schemas.microsoft.com/office/drawing/2014/main" id="{91B7952F-83DB-4529-9D09-339D60D97A5A}"/>
              </a:ext>
            </a:extLst>
          </p:cNvPr>
          <p:cNvSpPr txBox="1"/>
          <p:nvPr>
            <p:custDataLst>
              <p:tags r:id="rId1"/>
            </p:custDataLst>
          </p:nvPr>
        </p:nvSpPr>
        <p:spPr>
          <a:xfrm>
            <a:off x="214314" y="6378330"/>
            <a:ext cx="2722462"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の発表時期は未定（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207029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7/7</a:t>
            </a:r>
            <a:r>
              <a:rPr lang="ja-JP" altLang="en-US" dirty="0"/>
              <a:t>） </a:t>
            </a:r>
            <a:r>
              <a:rPr lang="en-US" altLang="ja-JP" dirty="0"/>
              <a:t>- </a:t>
            </a:r>
            <a:r>
              <a:rPr lang="ja-JP" altLang="en-US" dirty="0"/>
              <a:t>病院インフラの充実</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政府は、地域の一次医療の強化を主眼に置き、医療法人の病院チェーンは二次医療および三次医療インフラを充実させると見込まれる。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民間投資そして政府の施策を通じて、病床数と医師数は今後大幅に増加するとみられて 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Tree>
    <p:extLst>
      <p:ext uri="{BB962C8B-B14F-4D97-AF65-F5344CB8AC3E}">
        <p14:creationId xmlns:p14="http://schemas.microsoft.com/office/powerpoint/2010/main" val="2762905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2683805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 %&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1&quot;&gt;&lt;elem m_fUsage=&quot;2.95786874396493448813E+00&quot;&gt;&lt;m_msothmcolidx val=&quot;0&quot;/&gt;&lt;m_rgb r=&quot;1F&quot; g=&quot;49&quot; b=&quot;7D&quot;/&gt;&lt;/elem&gt;&lt;elem m_fUsage=&quot;2.78559000000000001052E+00&quot;&gt;&lt;m_msothmcolidx val=&quot;0&quot;/&gt;&lt;m_rgb r=&quot;33&quot; g=&quot;99&quot; b=&quot;CC&quot;/&gt;&lt;/elem&gt;&lt;elem m_fUsage=&quot;2.19927124655674344211E+00&quot;&gt;&lt;m_msothmcolidx val=&quot;0&quot;/&gt;&lt;m_rgb r=&quot;80&quot; g=&quot;CC&quot; b=&quot;E8&quot;/&gt;&lt;/elem&gt;&lt;elem m_fUsage=&quot;1.30564106893120279729E+00&quot;&gt;&lt;m_msothmcolidx val=&quot;0&quot;/&gt;&lt;m_rgb r=&quot;C0&quot; g=&quot;E6&quot; b=&quot;F4&quot;/&gt;&lt;/elem&gt;&lt;elem m_fUsage=&quot;2.05891132094649098594E-01&quot;&gt;&lt;m_msothmcolidx val=&quot;0&quot;/&gt;&lt;m_rgb r=&quot;79&quot; g=&quot;A2&quot; b=&quot;B3&quot;/&gt;&lt;/elem&gt;&lt;elem m_fUsage=&quot;1.51953488526525404279E-01&quot;&gt;&lt;m_msothmcolidx val=&quot;0&quot;/&gt;&lt;m_rgb r=&quot;EC&quot; g=&quot;E5&quot; b=&quot;F4&quot;/&gt;&lt;/elem&gt;&lt;elem m_fUsage=&quot;1.36758139673872874953E-01&quot;&gt;&lt;m_msothmcolidx val=&quot;0&quot;/&gt;&lt;m_rgb r=&quot;D2&quot; g=&quot;E0&quot; b=&quot;E6&quot;/&gt;&lt;/elem&gt;&lt;elem m_fUsage=&quot;1.35085171767299283552E-01&quot;&gt;&lt;m_msothmcolidx val=&quot;0&quot;/&gt;&lt;m_rgb r=&quot;F3&quot; g=&quot;F3&quot; b=&quot;F3&quot;/&gt;&lt;/elem&gt;&lt;elem m_fUsage=&quot;1.21576654590569363523E-01&quot;&gt;&lt;m_msothmcolidx val=&quot;0&quot;/&gt;&lt;m_rgb r=&quot;FF&quot; g=&quot;EF&quot; b=&quot;CC&quot;/&gt;&lt;/elem&gt;&lt;elem m_fUsage=&quot;1.49206563216131346929E-04&quot;&gt;&lt;m_msothmcolidx val=&quot;0&quot;/&gt;&lt;m_rgb r=&quot;96&quot; g=&quot;DC&quot; b=&quot;8C&quot;/&gt;&lt;/elem&gt;&lt;elem m_fUsage=&quot;8.81049835134934067543E-05&quot;&gt;&lt;m_msothmcolidx val=&quot;0&quot;/&gt;&lt;m_rgb r=&quot;8E&quot; g=&quot;BB&quot; b=&quot;71&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SO5KjrdEAxUJ8n8jDn_2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PSpd_wDJmSwJfANH54z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UcT9IjfoDRUX74l2464C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51ru61m2zCqK1RKKBFSMN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G0AFwO3.wERDFtLO.fF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qRn5xPdpf7q3vS4Gtcrd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tt5bODXVOGsl2cTMXzJ8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tntU9O0H8tVtU_Dv.emc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8SrkTTqd81BNWpBz4Ncj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K2pkWMyjymwpFjWMJtbi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iNWtH5LErhD2lmZ8H1jP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C95.qxHz0MoISOuspkyUC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FRXtoTAEzY27B26Wdgxy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DuXkMn8gWKRYqKcP.RlJ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EoQngN18YiNxq7YXGQgF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GGQi9MNReqsRWA8IM1vS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zWDpX0b_QGiQsk_gL1xWC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TcOW0nYYS5a6e7CDqSFlP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GMy4XmoSmq1lvyU8Avpn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6iFdIUSQNuNo8zCQd1jW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wDmvP6oQWeKu1ar0lmtr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NSDjVRMRsKfxFyN7W4Sm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6kvBRnupRtifdpSNOsra4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GToPRqyQyijUkS44qrl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XJmjQk5RTYqFtZySGNIp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SIgbUYcFQoKKuc_z0tc5o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7hQse3aSQlmOdIUVa5XHi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Yz7SUeFVTsGhRTLFalXQO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DpHDy.LTqSbJWLAKDHpp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FUBuTmBUSlK2naIcR4kOJ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mF.RfHRNT5iACu0qT50Nf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v6MorKJVQQmZUOiaP8AGu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Z3uM.tphRGCQmgwIUspru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zPS1Cp7DSJy0GElFvI0La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ZNYKNxTkSoeW6XzJiStCJ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8rjmjfjoT_mYPpPblEteq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fZs3G5Omp.RbzUu5RCRkS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lGeRWZCH.J1oT3nUmUvC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a6ea9tgISpBdLu_MUh0a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_LVABu0A2dbYCXtKmvAX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go8MBi9xXDItuVQJ.N.O3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go8MBi9xXDItuVQJ.N.O3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2gAY45Kq7ZcwBgDfTkFVr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b9FeK5pGFr7xiapJXj0jn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SDGjrfIVUqy3wGz58Qn51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Z3ovLEoDYi2QijJKS_kI9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3ovLEoDYi2QijJKS_kI9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hqol0ja1PuOfEX1nIKH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GE3zuc9pRgGmnobd8NqSt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QMx1_GYC7WDV8AvHJUXCf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XxZmaN65SsSkN284NVp03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LCX8UmARDofSemTmZSXvp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pA3Jh0DT629aKOZRQWrT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1JF6z.A6Qty8GexsxZVdA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QEExSTEGR.Ck3hSnQO9r3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DjPfR6CDRxmSm1ArcZ5hf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ILd9ONBGTDKXk5.hpUN1U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yZSWcU0fSUmXvXUdg.3Z7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OngAq4iTpqqbtztPlhYh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OIKuI1JRImxGE4uTmXLT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X3OCtlPEigJELahKNsTH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5tecLe2es18gTLO22b.ul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leTVFzxbtTDEMGQbqhhL0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5OsKA41Vc9VgNOtAvfx3M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R6O99_Y9PigIzFByvMrxx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NXl9iOlkjy_d_GhFvuxrI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iZGBvL2XECpfpSSJF4PmS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T207o2XM6XYFEr.6T3eXo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M4f3XUr_bm_TJG5vToepq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sMM4R4nl2vinFbL.oWpQw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YKpp8HIkTby1gZAP1f1iK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jETiiXhRSoKBdCJEPl4b1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Gjycu_L4DmABBtWc7dFs9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HMQS2WoREGSTeymLTpXn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sMM4R4nl2vinFbL.oWpQw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sMM4R4nl2vinFbL.oWpQw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KuUxnBz0khD1nIYhm7BL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dmgB1oP3Sl.tkQyvO.D15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FfD8gXvwTcuL3Bt0zxZwT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KquOmaDUTcClqdUf2spXE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zDF7XIvSbOV.2bnv7qAg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NeS51FfTinT7ejzhnJDYR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NeS51FfTinT7ejzhnJDYR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NeS51FfTinT7ejzhnJDYR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thvjD45._rxMQB9Ix0uZl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gjasEGE1TvSDm4YkIm3F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QhhSO2ZyWwxoX0K2IWFTy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Zc.VHub.R4IrFbrVwOt11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EDnwM8tvCH9Gf_1xDS.aS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BCSqhEoHKpsVQfDn53haS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5Et114bU1UQ5Z6AVT_Ahk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XiXXuLkfgF4P5SbO4TLRs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fM55DziD5ZGwDP8XPPU4B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IpttK7oTXaojl.PyYEbii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eglLe_WsOt1nq34xz.7ZQ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OSx7xLqXLOnDWg4QSlNH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IpttK7oTXaojl.PyYEbii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QhhSO2ZyWwxoX0K2IWFTy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Zc.VHub.R4IrFbrVwOt11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EDnwM8tvCH9Gf_1xDS.aS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BCSqhEoHKpsVQfDn53haS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5Et114bU1UQ5Z6AVT_Ahk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XiXXuLkfgF4P5SbO4TLRs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fM55DziD5ZGwDP8XPPU4B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IpttK7oTXaojl.PyYEbii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IpttK7oTXaojl.PyYEbii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NAME" val="4. Footnot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NAME" val="4. Footno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7.xml><?xml version="1.0" encoding="utf-8"?>
<p:tagLst xmlns:a="http://schemas.openxmlformats.org/drawingml/2006/main" xmlns:r="http://schemas.openxmlformats.org/officeDocument/2006/relationships" xmlns:p="http://schemas.openxmlformats.org/presentationml/2006/main">
  <p:tag name="NAME" val="Tick"/>
</p:tagLst>
</file>

<file path=ppt/tags/tag598.xml><?xml version="1.0" encoding="utf-8"?>
<p:tagLst xmlns:a="http://schemas.openxmlformats.org/drawingml/2006/main" xmlns:r="http://schemas.openxmlformats.org/officeDocument/2006/relationships" xmlns:p="http://schemas.openxmlformats.org/presentationml/2006/main">
  <p:tag name="NAME" val="Tick"/>
</p:tagLst>
</file>

<file path=ppt/tags/tag599.xml><?xml version="1.0" encoding="utf-8"?>
<p:tagLst xmlns:a="http://schemas.openxmlformats.org/drawingml/2006/main" xmlns:r="http://schemas.openxmlformats.org/officeDocument/2006/relationships" xmlns:p="http://schemas.openxmlformats.org/presentationml/2006/main">
  <p:tag name="NAME" val="Tick"/>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600.xml><?xml version="1.0" encoding="utf-8"?>
<p:tagLst xmlns:a="http://schemas.openxmlformats.org/drawingml/2006/main" xmlns:r="http://schemas.openxmlformats.org/officeDocument/2006/relationships" xmlns:p="http://schemas.openxmlformats.org/presentationml/2006/main">
  <p:tag name="NAME" val="Tick"/>
</p:tagLst>
</file>

<file path=ppt/tags/tag601.xml><?xml version="1.0" encoding="utf-8"?>
<p:tagLst xmlns:a="http://schemas.openxmlformats.org/drawingml/2006/main" xmlns:r="http://schemas.openxmlformats.org/officeDocument/2006/relationships" xmlns:p="http://schemas.openxmlformats.org/presentationml/2006/main">
  <p:tag name="NAME" val="Tick"/>
</p:tagLst>
</file>

<file path=ppt/tags/tag602.xml><?xml version="1.0" encoding="utf-8"?>
<p:tagLst xmlns:a="http://schemas.openxmlformats.org/drawingml/2006/main" xmlns:r="http://schemas.openxmlformats.org/officeDocument/2006/relationships" xmlns:p="http://schemas.openxmlformats.org/presentationml/2006/main">
  <p:tag name="NAME" val="Tick"/>
</p:tagLst>
</file>

<file path=ppt/tags/tag603.xml><?xml version="1.0" encoding="utf-8"?>
<p:tagLst xmlns:a="http://schemas.openxmlformats.org/drawingml/2006/main" xmlns:r="http://schemas.openxmlformats.org/officeDocument/2006/relationships" xmlns:p="http://schemas.openxmlformats.org/presentationml/2006/main">
  <p:tag name="NAME" val="Tick"/>
</p:tagLst>
</file>

<file path=ppt/tags/tag604.xml><?xml version="1.0" encoding="utf-8"?>
<p:tagLst xmlns:a="http://schemas.openxmlformats.org/drawingml/2006/main" xmlns:r="http://schemas.openxmlformats.org/officeDocument/2006/relationships" xmlns:p="http://schemas.openxmlformats.org/presentationml/2006/main">
  <p:tag name="NAME" val="Tick"/>
</p:tagLst>
</file>

<file path=ppt/tags/tag605.xml><?xml version="1.0" encoding="utf-8"?>
<p:tagLst xmlns:a="http://schemas.openxmlformats.org/drawingml/2006/main" xmlns:r="http://schemas.openxmlformats.org/officeDocument/2006/relationships" xmlns:p="http://schemas.openxmlformats.org/presentationml/2006/main">
  <p:tag name="NAME" val="Tick"/>
</p:tagLst>
</file>

<file path=ppt/tags/tag606.xml><?xml version="1.0" encoding="utf-8"?>
<p:tagLst xmlns:a="http://schemas.openxmlformats.org/drawingml/2006/main" xmlns:r="http://schemas.openxmlformats.org/officeDocument/2006/relationships" xmlns:p="http://schemas.openxmlformats.org/presentationml/2006/main">
  <p:tag name="NAME" val="Tick"/>
</p:tagLst>
</file>

<file path=ppt/tags/tag607.xml><?xml version="1.0" encoding="utf-8"?>
<p:tagLst xmlns:a="http://schemas.openxmlformats.org/drawingml/2006/main" xmlns:r="http://schemas.openxmlformats.org/officeDocument/2006/relationships" xmlns:p="http://schemas.openxmlformats.org/presentationml/2006/main">
  <p:tag name="NAME" val="Tick"/>
</p:tagLst>
</file>

<file path=ppt/tags/tag608.xml><?xml version="1.0" encoding="utf-8"?>
<p:tagLst xmlns:a="http://schemas.openxmlformats.org/drawingml/2006/main" xmlns:r="http://schemas.openxmlformats.org/officeDocument/2006/relationships" xmlns:p="http://schemas.openxmlformats.org/presentationml/2006/main">
  <p:tag name="NAME" val="Tick"/>
</p:tagLst>
</file>

<file path=ppt/tags/tag609.xml><?xml version="1.0" encoding="utf-8"?>
<p:tagLst xmlns:a="http://schemas.openxmlformats.org/drawingml/2006/main" xmlns:r="http://schemas.openxmlformats.org/officeDocument/2006/relationships" xmlns:p="http://schemas.openxmlformats.org/presentationml/2006/main">
  <p:tag name="NAME" val="Tick"/>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10.xml><?xml version="1.0" encoding="utf-8"?>
<p:tagLst xmlns:a="http://schemas.openxmlformats.org/drawingml/2006/main" xmlns:r="http://schemas.openxmlformats.org/officeDocument/2006/relationships" xmlns:p="http://schemas.openxmlformats.org/presentationml/2006/main">
  <p:tag name="NAME" val="Tick"/>
</p:tagLst>
</file>

<file path=ppt/tags/tag611.xml><?xml version="1.0" encoding="utf-8"?>
<p:tagLst xmlns:a="http://schemas.openxmlformats.org/drawingml/2006/main" xmlns:r="http://schemas.openxmlformats.org/officeDocument/2006/relationships" xmlns:p="http://schemas.openxmlformats.org/presentationml/2006/main">
  <p:tag name="NAME" val="Tick"/>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E.j4id8LyTws8CtSNBPcV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p1co8k8gnMQffeMTffS9U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tjGP3mLUhvwkjLOvg5c3v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ISNIJdCmVLn5PUnglLFtG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jCVU3epnzggE_NgHt2Wr_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yD8FJSFjQF_4UqwZeUMC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gceTjGydxqg9SdlfmbX89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73yWWKD0B28G9GR3gv0Vk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IxRfddArTgQgKiGWlCFoY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R3FLExTsybdqh5RL8fOMU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1SoGgyIkTpwHKYz0uKUoZ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Y5q51HZX.VMkM8ixBkE0W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ptkAg6wCl_fgf7WOTdW1T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zzUew8MV567tHxSkv_cwb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NkYm70ZUOLjbYo75CHEdL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hfehFfl1uJ89JlB5cDlBX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ifLX7HbHrDWnyxWNmqfJa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rF1wb_oO96M4joPkIw5FL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CtYdUN_huCDY8jUrJ27HX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2PcLQag4MZGfxWVDAgy06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6wXwNQoh2JwEvzwRS4nv.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8hidqD6G5Ht._52nJMI8b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GiyWe.XEDjLyrQqKF7nNa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ULKTP7Dvh7mpgjcpvVKWx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17M7QQGMohtSbbaB0s0ID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qksTPXWhjk00M4ROshfZS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GkwXl_kCgJ.7a9XFndMiy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LKEqXcAYrdRfhSViWCNaP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OHj0.2SObVXUOjLi2QJ_R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QZe5wK3Tn.KrXNEjq1wC9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vJ_gOMqHdX8DXR7u7FHSi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F_XL9_tvhxDvsv62skwbQ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tN5VAFYvmxLY..Bfp7IfT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lnBNYigcT16lMOg.oF1Z_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F_XL9_tvhxDvsv62skwbQ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2PcLQag4MZGfxWVDAgy06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MdXdA6Vb0jUniA1jPWUZ8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4ohvAopAn7st5JQ8nYEe.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yhQBt0DHr4PlHgJL9u70a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OE02X3DU7PylNfxhm.oeJ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vamCrRXea36eV1Li1n98C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5DSdeCR_182GNmKlRbCvR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iheu7bnnSiohxfeOgHbxR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wa7zJNSoYOPQZ6.OxOCyp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s_74yIc1HZ1JnwmkRkywA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pXHL2xNxZTU9Grbvw73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Qb1KNs94oWtrHNnfo.3Ta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kNE5lP1d6xTHO0Ga1hDY_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sphuzjREmQ6RS0LqBRIN8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fuWcCLJNaFI9X4fi3nxBI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ENntiODmcg_5rzKwlBZdf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cLw6kkIgR8Eps6UbiKXFc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9z5sAs7gd5rZvbetzpqcP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mhQd40_n6u4FW1jtW_RG3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mz0Cyjw.eavn0TlI5Gh7O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8qWlh._9hycaQYVuQhQqL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CpeWL4l1ePr7pTI.z76bc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c8cJEn4fDjyINCqKUfi1r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ViBteRjQ7L170xsvLk_sO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R7cw3YxsloXeU.hB2Ojd4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EgQbh1r2ervwUzLRH6XVf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VTuhQc5_WGTQIUkXZmeXP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YG0o_TmAxXsiw1w0EBGDM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QBr0L_D4kAQBfjZrn25TK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NAME" val="4. Footno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NAME" val="CustomIcon"/>
</p:tagLst>
</file>

<file path=ppt/tags/tag799.xml><?xml version="1.0" encoding="utf-8"?>
<p:tagLst xmlns:a="http://schemas.openxmlformats.org/drawingml/2006/main" xmlns:r="http://schemas.openxmlformats.org/officeDocument/2006/relationships" xmlns:p="http://schemas.openxmlformats.org/presentationml/2006/main">
  <p:tag name="NAME" val="CustomIcon"/>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00.xml><?xml version="1.0" encoding="utf-8"?>
<p:tagLst xmlns:a="http://schemas.openxmlformats.org/drawingml/2006/main" xmlns:r="http://schemas.openxmlformats.org/officeDocument/2006/relationships" xmlns:p="http://schemas.openxmlformats.org/presentationml/2006/main">
  <p:tag name="NAME" val="5. Source"/>
</p:tagLst>
</file>

<file path=ppt/tags/tag801.xml><?xml version="1.0" encoding="utf-8"?>
<p:tagLst xmlns:a="http://schemas.openxmlformats.org/drawingml/2006/main" xmlns:r="http://schemas.openxmlformats.org/officeDocument/2006/relationships" xmlns:p="http://schemas.openxmlformats.org/presentationml/2006/main">
  <p:tag name="NAME" val="CustomIcon"/>
</p:tagLst>
</file>

<file path=ppt/tags/tag802.xml><?xml version="1.0" encoding="utf-8"?>
<p:tagLst xmlns:a="http://schemas.openxmlformats.org/drawingml/2006/main" xmlns:r="http://schemas.openxmlformats.org/officeDocument/2006/relationships" xmlns:p="http://schemas.openxmlformats.org/presentationml/2006/main">
  <p:tag name="NAME" val="CustomIcon"/>
</p:tagLst>
</file>

<file path=ppt/tags/tag803.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804.xml><?xml version="1.0" encoding="utf-8"?>
<p:tagLst xmlns:a="http://schemas.openxmlformats.org/drawingml/2006/main" xmlns:r="http://schemas.openxmlformats.org/officeDocument/2006/relationships" xmlns:p="http://schemas.openxmlformats.org/presentationml/2006/main">
  <p:tag name="NAME" val="4. Footnote"/>
</p:tagLst>
</file>

<file path=ppt/tags/tag805.xml><?xml version="1.0" encoding="utf-8"?>
<p:tagLst xmlns:a="http://schemas.openxmlformats.org/drawingml/2006/main" xmlns:r="http://schemas.openxmlformats.org/officeDocument/2006/relationships" xmlns:p="http://schemas.openxmlformats.org/presentationml/2006/main">
  <p:tag name="NAME" val="4. Footnote"/>
</p:tagLst>
</file>

<file path=ppt/tags/tag806.xml><?xml version="1.0" encoding="utf-8"?>
<p:tagLst xmlns:a="http://schemas.openxmlformats.org/drawingml/2006/main" xmlns:r="http://schemas.openxmlformats.org/officeDocument/2006/relationships" xmlns:p="http://schemas.openxmlformats.org/presentationml/2006/main">
  <p:tag name="NAME" val="4. Footnote"/>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32533</Words>
  <Application>Microsoft Office PowerPoint</Application>
  <PresentationFormat>A4 Paper (210x297 mm)</PresentationFormat>
  <Paragraphs>4757</Paragraphs>
  <Slides>115</Slides>
  <Notes>24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115</vt:i4>
      </vt:variant>
    </vt:vector>
  </HeadingPairs>
  <TitlesOfParts>
    <vt:vector size="131" baseType="lpstr">
      <vt:lpstr>Arial 本文</vt:lpstr>
      <vt:lpstr>HGP創英角ｺﾞｼｯｸUB</vt:lpstr>
      <vt:lpstr>HGS創英角ｺﾞｼｯｸUB</vt:lpstr>
      <vt:lpstr>HG創英角ｺﾞｼｯｸUB</vt:lpstr>
      <vt:lpstr>ＭＳ Ｐゴシック</vt:lpstr>
      <vt:lpstr>ヒラギノ角ゴ Pro W3</vt:lpstr>
      <vt:lpstr>游ゴシック</vt:lpstr>
      <vt:lpstr>Arial</vt:lpstr>
      <vt:lpstr>Arial Black</vt:lpstr>
      <vt:lpstr>Calibri</vt:lpstr>
      <vt:lpstr>Roboto</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インド／一般概況</vt:lpstr>
      <vt:lpstr>インド／一般概況／経済</vt:lpstr>
      <vt:lpstr>インド／一般概況／経済</vt:lpstr>
      <vt:lpstr>インド／一般概況／経済</vt:lpstr>
      <vt:lpstr>インド／一般概況／経済</vt:lpstr>
      <vt:lpstr>インド／一般概況／規制</vt:lpstr>
      <vt:lpstr>インド／一般概況／規制</vt:lpstr>
      <vt:lpstr>インド／一般概況／規制</vt:lpstr>
      <vt:lpstr>インド／一般概況／規制</vt:lpstr>
      <vt:lpstr>医療関連</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PowerPoint Presentation</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インド／医療関連／医療サービス</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インド／医療関連／医薬品</vt:lpstr>
      <vt:lpstr>インド／医療関連／医薬品</vt:lpstr>
      <vt:lpstr>インド／医療関連／医薬品</vt:lpstr>
      <vt:lpstr>インド／医療関連／医薬品</vt:lpstr>
      <vt:lpstr>インド／医療関連／介護</vt:lpstr>
      <vt:lpstr>インド／医療関連／介護</vt:lpstr>
      <vt:lpstr>インド／医療関連／歯科</vt:lpstr>
      <vt:lpstr>その他</vt:lpstr>
      <vt:lpstr>インド／医療関連／その他</vt:lpstr>
      <vt:lpstr>インド／医療関連／その他</vt:lpstr>
      <vt:lpstr>インド／医療関連／その他</vt:lpstr>
      <vt:lpstr>インド／医療関連／その他</vt:lpstr>
      <vt:lpstr>インド／医療関連／その他</vt:lpstr>
      <vt:lpstr>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更新countryreport_India_20221221_v2</dc:title>
  <dc:creator/>
  <cp:lastModifiedBy/>
  <cp:revision>3</cp:revision>
  <dcterms:created xsi:type="dcterms:W3CDTF">2015-11-09T06:22:56Z</dcterms:created>
  <dcterms:modified xsi:type="dcterms:W3CDTF">2024-03-21T07:01:40Z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a60d57e-af5b-4752-ac57-3e4f28ca11dc_Enabled">
    <vt:lpwstr>true</vt:lpwstr>
  </property>
  <property fmtid="{D5CDD505-2E9C-101B-9397-08002B2CF9AE}" pid="4" name="MSIP_Label_ea60d57e-af5b-4752-ac57-3e4f28ca11dc_SetDate">
    <vt:lpwstr>2023-11-20T05:13:18Z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e044dcd1-6ac2-4b61-8b2c-3cc507b40a29</vt:lpwstr>
  </property>
  <property fmtid="{D5CDD505-2E9C-101B-9397-08002B2CF9AE}" pid="9" name="MSIP_Label_ea60d57e-af5b-4752-ac57-3e4f28ca11dc_ContentBits">
    <vt:lpwstr>0</vt:lpwstr>
  </property>
</Properties>
</file>