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charts/chart3.xml" ContentType="application/vnd.openxmlformats-officedocument.drawingml.chart+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notesSlides/notesSlide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491.xml" ContentType="application/vnd.openxmlformats-officedocument.presentationml.tags+xml"/>
  <Override PartName="/ppt/notesSlides/notesSlide5.xml" ContentType="application/vnd.openxmlformats-officedocument.presentationml.notesSlide+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notesSlides/notesSlide6.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charts/chart19.xml" ContentType="application/vnd.openxmlformats-officedocument.drawingml.chart+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charts/chart20.xml" ContentType="application/vnd.openxmlformats-officedocument.drawingml.chart+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charts/chart21.xml" ContentType="application/vnd.openxmlformats-officedocument.drawingml.chart+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charts/chart27.xml" ContentType="application/vnd.openxmlformats-officedocument.drawingml.chart+xml"/>
  <Override PartName="/ppt/tags/tag74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107"/>
  </p:notesMasterIdLst>
  <p:handoutMasterIdLst>
    <p:handoutMasterId r:id="rId108"/>
  </p:handoutMasterIdLst>
  <p:sldIdLst>
    <p:sldId id="568" r:id="rId2"/>
    <p:sldId id="2147470431" r:id="rId3"/>
    <p:sldId id="2147470432" r:id="rId4"/>
    <p:sldId id="381" r:id="rId5"/>
    <p:sldId id="2147470421" r:id="rId6"/>
    <p:sldId id="2147470418" r:id="rId7"/>
    <p:sldId id="669" r:id="rId8"/>
    <p:sldId id="2147470419" r:id="rId9"/>
    <p:sldId id="2147470420" r:id="rId10"/>
    <p:sldId id="2147470422" r:id="rId11"/>
    <p:sldId id="2147470423" r:id="rId12"/>
    <p:sldId id="2147470424" r:id="rId13"/>
    <p:sldId id="2147470425" r:id="rId14"/>
    <p:sldId id="2147470426" r:id="rId15"/>
    <p:sldId id="382" r:id="rId16"/>
    <p:sldId id="627" r:id="rId17"/>
    <p:sldId id="649" r:id="rId18"/>
    <p:sldId id="641" r:id="rId19"/>
    <p:sldId id="684" r:id="rId20"/>
    <p:sldId id="648" r:id="rId21"/>
    <p:sldId id="528" r:id="rId22"/>
    <p:sldId id="635" r:id="rId23"/>
    <p:sldId id="540" r:id="rId24"/>
    <p:sldId id="665" r:id="rId25"/>
    <p:sldId id="2147470435" r:id="rId26"/>
    <p:sldId id="700" r:id="rId27"/>
    <p:sldId id="2147470436" r:id="rId28"/>
    <p:sldId id="542" r:id="rId29"/>
    <p:sldId id="622" r:id="rId30"/>
    <p:sldId id="2147470331" r:id="rId31"/>
    <p:sldId id="529" r:id="rId32"/>
    <p:sldId id="686" r:id="rId33"/>
    <p:sldId id="2147470437" r:id="rId34"/>
    <p:sldId id="688" r:id="rId35"/>
    <p:sldId id="531" r:id="rId36"/>
    <p:sldId id="623" r:id="rId37"/>
    <p:sldId id="532" r:id="rId38"/>
    <p:sldId id="693" r:id="rId39"/>
    <p:sldId id="690" r:id="rId40"/>
    <p:sldId id="533" r:id="rId41"/>
    <p:sldId id="534" r:id="rId42"/>
    <p:sldId id="535" r:id="rId43"/>
    <p:sldId id="650" r:id="rId44"/>
    <p:sldId id="2147470427" r:id="rId45"/>
    <p:sldId id="2147470428" r:id="rId46"/>
    <p:sldId id="666" r:id="rId47"/>
    <p:sldId id="667" r:id="rId48"/>
    <p:sldId id="607" r:id="rId49"/>
    <p:sldId id="608" r:id="rId50"/>
    <p:sldId id="609" r:id="rId51"/>
    <p:sldId id="610" r:id="rId52"/>
    <p:sldId id="611" r:id="rId53"/>
    <p:sldId id="678" r:id="rId54"/>
    <p:sldId id="615" r:id="rId55"/>
    <p:sldId id="616" r:id="rId56"/>
    <p:sldId id="680" r:id="rId57"/>
    <p:sldId id="537" r:id="rId58"/>
    <p:sldId id="538" r:id="rId59"/>
    <p:sldId id="2147470429" r:id="rId60"/>
    <p:sldId id="646" r:id="rId61"/>
    <p:sldId id="550" r:id="rId62"/>
    <p:sldId id="612" r:id="rId63"/>
    <p:sldId id="613" r:id="rId64"/>
    <p:sldId id="614" r:id="rId65"/>
    <p:sldId id="679" r:id="rId66"/>
    <p:sldId id="617" r:id="rId67"/>
    <p:sldId id="618" r:id="rId68"/>
    <p:sldId id="551" r:id="rId69"/>
    <p:sldId id="2147470430" r:id="rId70"/>
    <p:sldId id="675" r:id="rId71"/>
    <p:sldId id="639" r:id="rId72"/>
    <p:sldId id="2147470321" r:id="rId73"/>
    <p:sldId id="691" r:id="rId74"/>
    <p:sldId id="552" r:id="rId75"/>
    <p:sldId id="581" r:id="rId76"/>
    <p:sldId id="557" r:id="rId77"/>
    <p:sldId id="451" r:id="rId78"/>
    <p:sldId id="652" r:id="rId79"/>
    <p:sldId id="668" r:id="rId80"/>
    <p:sldId id="654" r:id="rId81"/>
    <p:sldId id="655" r:id="rId82"/>
    <p:sldId id="692" r:id="rId83"/>
    <p:sldId id="458" r:id="rId84"/>
    <p:sldId id="642" r:id="rId85"/>
    <p:sldId id="643" r:id="rId86"/>
    <p:sldId id="591" r:id="rId87"/>
    <p:sldId id="592" r:id="rId88"/>
    <p:sldId id="593" r:id="rId89"/>
    <p:sldId id="594" r:id="rId90"/>
    <p:sldId id="595" r:id="rId91"/>
    <p:sldId id="596" r:id="rId92"/>
    <p:sldId id="597" r:id="rId93"/>
    <p:sldId id="629" r:id="rId94"/>
    <p:sldId id="670" r:id="rId95"/>
    <p:sldId id="2147470433" r:id="rId96"/>
    <p:sldId id="672" r:id="rId97"/>
    <p:sldId id="599" r:id="rId98"/>
    <p:sldId id="600" r:id="rId99"/>
    <p:sldId id="682" r:id="rId100"/>
    <p:sldId id="644" r:id="rId101"/>
    <p:sldId id="602" r:id="rId102"/>
    <p:sldId id="603" r:id="rId103"/>
    <p:sldId id="645" r:id="rId104"/>
    <p:sldId id="673" r:id="rId105"/>
    <p:sldId id="605" r:id="rId106"/>
  </p:sldIdLst>
  <p:sldSz cx="9906000" cy="6858000" type="A4"/>
  <p:notesSz cx="6858000" cy="9945688"/>
  <p:custDataLst>
    <p:tags r:id="rId10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3566"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2" name="作成者"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EF5"/>
    <a:srgbClr val="CADDEB"/>
    <a:srgbClr val="4485B1"/>
    <a:srgbClr val="655939"/>
    <a:srgbClr val="4D4D4D"/>
    <a:srgbClr val="FFFF00"/>
    <a:srgbClr val="868686"/>
    <a:srgbClr val="D2E0E6"/>
    <a:srgbClr val="ECE5F4"/>
    <a:srgbClr val="EBE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72" autoAdjust="0"/>
    <p:restoredTop sz="83619" autoAdjust="0"/>
  </p:normalViewPr>
  <p:slideViewPr>
    <p:cSldViewPr>
      <p:cViewPr varScale="1">
        <p:scale>
          <a:sx n="114" d="100"/>
          <a:sy n="114" d="100"/>
        </p:scale>
        <p:origin x="1470" y="96"/>
      </p:cViewPr>
      <p:guideLst>
        <p:guide orient="horz" pos="4156"/>
        <p:guide pos="6114"/>
        <p:guide orient="horz" pos="1979"/>
        <p:guide pos="1669"/>
        <p:guide pos="126"/>
        <p:guide orient="horz" pos="709"/>
        <p:guide orient="horz" pos="3566"/>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4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gs" Target="tags/tag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ommentAuthors" Target="commentAuthors.xml"/><Relationship Id="rId115" Type="http://schemas.microsoft.com/office/2018/10/relationships/authors" Targe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166666666666663E-2"/>
          <c:y val="7.1593533487297925E-2"/>
          <c:w val="0.89783333333333337"/>
          <c:h val="0.8568129330254041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39491916859122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65C-44AD-884B-96876F93BF6D}"/>
                </c:ext>
              </c:extLst>
            </c:dLbl>
            <c:dLbl>
              <c:idx val="1"/>
              <c:layout>
                <c:manualLayout>
                  <c:x val="0"/>
                  <c:y val="-0.3914549653579676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65C-44AD-884B-96876F93BF6D}"/>
                </c:ext>
              </c:extLst>
            </c:dLbl>
            <c:dLbl>
              <c:idx val="2"/>
              <c:layout>
                <c:manualLayout>
                  <c:x val="0"/>
                  <c:y val="-0.375288683602771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65C-44AD-884B-96876F93BF6D}"/>
                </c:ext>
              </c:extLst>
            </c:dLbl>
            <c:dLbl>
              <c:idx val="3"/>
              <c:layout>
                <c:manualLayout>
                  <c:x val="0"/>
                  <c:y val="-0.36605080831408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65C-44AD-884B-96876F93BF6D}"/>
                </c:ext>
              </c:extLst>
            </c:dLbl>
            <c:dLbl>
              <c:idx val="4"/>
              <c:layout>
                <c:manualLayout>
                  <c:x val="0"/>
                  <c:y val="-0.36258660508083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65C-44AD-884B-96876F93BF6D}"/>
                </c:ext>
              </c:extLst>
            </c:dLbl>
            <c:dLbl>
              <c:idx val="5"/>
              <c:layout>
                <c:manualLayout>
                  <c:x val="0"/>
                  <c:y val="-0.363741339491916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65C-44AD-884B-96876F93BF6D}"/>
                </c:ext>
              </c:extLst>
            </c:dLbl>
            <c:dLbl>
              <c:idx val="6"/>
              <c:layout>
                <c:manualLayout>
                  <c:x val="0"/>
                  <c:y val="-0.363741339491916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65C-44AD-884B-96876F93BF6D}"/>
                </c:ext>
              </c:extLst>
            </c:dLbl>
            <c:dLbl>
              <c:idx val="7"/>
              <c:layout>
                <c:manualLayout>
                  <c:x val="0"/>
                  <c:y val="-0.367205542725173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65C-44AD-884B-96876F93BF6D}"/>
                </c:ext>
              </c:extLst>
            </c:dLbl>
            <c:dLbl>
              <c:idx val="8"/>
              <c:layout>
                <c:manualLayout>
                  <c:x val="0"/>
                  <c:y val="-0.3683602771362586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65C-44AD-884B-96876F93BF6D}"/>
                </c:ext>
              </c:extLst>
            </c:dLbl>
            <c:dLbl>
              <c:idx val="9"/>
              <c:layout>
                <c:manualLayout>
                  <c:x val="0"/>
                  <c:y val="-0.372979214780600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65C-44AD-884B-96876F93BF6D}"/>
                </c:ext>
              </c:extLst>
            </c:dLbl>
            <c:dLbl>
              <c:idx val="10"/>
              <c:layout>
                <c:manualLayout>
                  <c:x val="0"/>
                  <c:y val="-0.372979214780600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65C-44AD-884B-96876F93BF6D}"/>
                </c:ext>
              </c:extLst>
            </c:dLbl>
            <c:dLbl>
              <c:idx val="11"/>
              <c:layout>
                <c:manualLayout>
                  <c:x val="0"/>
                  <c:y val="-0.3648960739030023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65C-44AD-884B-96876F93BF6D}"/>
                </c:ext>
              </c:extLst>
            </c:dLbl>
            <c:dLbl>
              <c:idx val="12"/>
              <c:layout>
                <c:manualLayout>
                  <c:x val="0"/>
                  <c:y val="-0.375288683602771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65C-44AD-884B-96876F93BF6D}"/>
                </c:ext>
              </c:extLst>
            </c:dLbl>
            <c:dLbl>
              <c:idx val="13"/>
              <c:layout>
                <c:manualLayout>
                  <c:x val="0"/>
                  <c:y val="-0.372979214780600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65C-44AD-884B-96876F93BF6D}"/>
                </c:ext>
              </c:extLst>
            </c:dLbl>
            <c:dLbl>
              <c:idx val="14"/>
              <c:layout>
                <c:manualLayout>
                  <c:x val="0"/>
                  <c:y val="-0.3706697459584295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65C-44AD-884B-96876F93BF6D}"/>
                </c:ext>
              </c:extLst>
            </c:dLbl>
            <c:dLbl>
              <c:idx val="15"/>
              <c:layout>
                <c:manualLayout>
                  <c:x val="0"/>
                  <c:y val="-0.371824480369514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65C-44AD-884B-96876F93BF6D}"/>
                </c:ext>
              </c:extLst>
            </c:dLbl>
            <c:dLbl>
              <c:idx val="16"/>
              <c:layout>
                <c:manualLayout>
                  <c:x val="0"/>
                  <c:y val="-0.374133949191685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65C-44AD-884B-96876F93BF6D}"/>
                </c:ext>
              </c:extLst>
            </c:dLbl>
            <c:dLbl>
              <c:idx val="17"/>
              <c:layout>
                <c:manualLayout>
                  <c:x val="0"/>
                  <c:y val="-0.375288683602771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65C-44AD-884B-96876F93BF6D}"/>
                </c:ext>
              </c:extLst>
            </c:dLbl>
            <c:dLbl>
              <c:idx val="18"/>
              <c:layout>
                <c:manualLayout>
                  <c:x val="0"/>
                  <c:y val="-0.377598152424942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65C-44AD-884B-96876F93BF6D}"/>
                </c:ext>
              </c:extLst>
            </c:dLbl>
            <c:dLbl>
              <c:idx val="19"/>
              <c:layout>
                <c:manualLayout>
                  <c:x val="0"/>
                  <c:y val="-0.37875288683602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65C-44AD-884B-96876F93BF6D}"/>
                </c:ext>
              </c:extLst>
            </c:dLbl>
            <c:dLbl>
              <c:idx val="20"/>
              <c:layout>
                <c:manualLayout>
                  <c:x val="0"/>
                  <c:y val="-0.37875288683602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65C-44AD-884B-96876F93BF6D}"/>
                </c:ext>
              </c:extLst>
            </c:dLbl>
            <c:dLbl>
              <c:idx val="21"/>
              <c:layout>
                <c:manualLayout>
                  <c:x val="0"/>
                  <c:y val="-0.37875288683602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65C-44AD-884B-96876F93BF6D}"/>
                </c:ext>
              </c:extLst>
            </c:dLbl>
            <c:dLbl>
              <c:idx val="22"/>
              <c:layout>
                <c:manualLayout>
                  <c:x val="0"/>
                  <c:y val="-0.376443418013856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65C-44AD-884B-96876F93BF6D}"/>
                </c:ext>
              </c:extLst>
            </c:dLbl>
            <c:dLbl>
              <c:idx val="23"/>
              <c:layout>
                <c:manualLayout>
                  <c:x val="0"/>
                  <c:y val="-0.3683602771362586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65C-44AD-884B-96876F93BF6D}"/>
                </c:ext>
              </c:extLst>
            </c:dLbl>
            <c:dLbl>
              <c:idx val="24"/>
              <c:layout>
                <c:manualLayout>
                  <c:x val="0"/>
                  <c:y val="-0.354503464203233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65C-44AD-884B-96876F93BF6D}"/>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1264.0990690000001</c:v>
                </c:pt>
                <c:pt idx="1">
                  <c:v>1272.7395819999999</c:v>
                </c:pt>
                <c:pt idx="2">
                  <c:v>1280.926121</c:v>
                </c:pt>
                <c:pt idx="3">
                  <c:v>1288.8733669999999</c:v>
                </c:pt>
                <c:pt idx="4">
                  <c:v>1296.8167109999999</c:v>
                </c:pt>
                <c:pt idx="5">
                  <c:v>1304.8875619999999</c:v>
                </c:pt>
                <c:pt idx="6">
                  <c:v>1313.0865679999999</c:v>
                </c:pt>
                <c:pt idx="7">
                  <c:v>1321.513224</c:v>
                </c:pt>
                <c:pt idx="8">
                  <c:v>1330.1671490000001</c:v>
                </c:pt>
                <c:pt idx="9">
                  <c:v>1339.125595</c:v>
                </c:pt>
                <c:pt idx="10">
                  <c:v>1348.191368</c:v>
                </c:pt>
                <c:pt idx="11">
                  <c:v>1357.0954810000001</c:v>
                </c:pt>
                <c:pt idx="12">
                  <c:v>1366.5608179999999</c:v>
                </c:pt>
                <c:pt idx="13">
                  <c:v>1376.100308</c:v>
                </c:pt>
                <c:pt idx="14">
                  <c:v>1385.1896690000001</c:v>
                </c:pt>
                <c:pt idx="15">
                  <c:v>1393.715449</c:v>
                </c:pt>
                <c:pt idx="16">
                  <c:v>1401.8896810000001</c:v>
                </c:pt>
                <c:pt idx="17">
                  <c:v>1410.2759570000001</c:v>
                </c:pt>
                <c:pt idx="18">
                  <c:v>1417.069469</c:v>
                </c:pt>
                <c:pt idx="19">
                  <c:v>1421.8640310000001</c:v>
                </c:pt>
                <c:pt idx="20">
                  <c:v>1424.929781</c:v>
                </c:pt>
                <c:pt idx="21">
                  <c:v>1425.8934650000001</c:v>
                </c:pt>
                <c:pt idx="22">
                  <c:v>1415.605906</c:v>
                </c:pt>
                <c:pt idx="23">
                  <c:v>1377.5569390000001</c:v>
                </c:pt>
                <c:pt idx="24">
                  <c:v>1312.6363249999999</c:v>
                </c:pt>
              </c:numCache>
            </c:numRef>
          </c:val>
          <c:extLst>
            <c:ext xmlns:c16="http://schemas.microsoft.com/office/drawing/2014/chart" uri="{C3380CC4-5D6E-409C-BE32-E72D297353CC}">
              <c16:uniqueId val="{00000019-F65C-44AD-884B-96876F93BF6D}"/>
            </c:ext>
          </c:extLst>
        </c:ser>
        <c:dLbls>
          <c:showLegendKey val="0"/>
          <c:showVal val="0"/>
          <c:showCatName val="0"/>
          <c:showSerName val="0"/>
          <c:showPercent val="0"/>
          <c:showBubbleSize val="0"/>
        </c:dLbls>
        <c:gapWidth val="60"/>
        <c:overlap val="100"/>
        <c:axId val="26847183"/>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65C-44AD-884B-96876F93BF6D}"/>
                </c:ext>
              </c:extLst>
            </c:dLbl>
            <c:dLbl>
              <c:idx val="1"/>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65C-44AD-884B-96876F93BF6D}"/>
                </c:ext>
              </c:extLst>
            </c:dLbl>
            <c:dLbl>
              <c:idx val="2"/>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65C-44AD-884B-96876F93BF6D}"/>
                </c:ext>
              </c:extLst>
            </c:dLbl>
            <c:dLbl>
              <c:idx val="3"/>
              <c:layout>
                <c:manualLayout>
                  <c:x val="0"/>
                  <c:y val="0.12471131639722864"/>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65C-44AD-884B-96876F93BF6D}"/>
                </c:ext>
              </c:extLst>
            </c:dLbl>
            <c:dLbl>
              <c:idx val="4"/>
              <c:layout>
                <c:manualLayout>
                  <c:x val="0"/>
                  <c:y val="0.12471131639722864"/>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65C-44AD-884B-96876F93BF6D}"/>
                </c:ext>
              </c:extLst>
            </c:dLbl>
            <c:dLbl>
              <c:idx val="5"/>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F65C-44AD-884B-96876F93BF6D}"/>
                </c:ext>
              </c:extLst>
            </c:dLbl>
            <c:dLbl>
              <c:idx val="6"/>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F65C-44AD-884B-96876F93BF6D}"/>
                </c:ext>
              </c:extLst>
            </c:dLbl>
            <c:dLbl>
              <c:idx val="7"/>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65C-44AD-884B-96876F93BF6D}"/>
                </c:ext>
              </c:extLst>
            </c:dLbl>
            <c:dLbl>
              <c:idx val="8"/>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65C-44AD-884B-96876F93BF6D}"/>
                </c:ext>
              </c:extLst>
            </c:dLbl>
            <c:dLbl>
              <c:idx val="9"/>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65C-44AD-884B-96876F93BF6D}"/>
                </c:ext>
              </c:extLst>
            </c:dLbl>
            <c:dLbl>
              <c:idx val="10"/>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F65C-44AD-884B-96876F93BF6D}"/>
                </c:ext>
              </c:extLst>
            </c:dLbl>
            <c:dLbl>
              <c:idx val="11"/>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F65C-44AD-884B-96876F93BF6D}"/>
                </c:ext>
              </c:extLst>
            </c:dLbl>
            <c:dLbl>
              <c:idx val="12"/>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F65C-44AD-884B-96876F93BF6D}"/>
                </c:ext>
              </c:extLst>
            </c:dLbl>
            <c:dLbl>
              <c:idx val="13"/>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F65C-44AD-884B-96876F93BF6D}"/>
                </c:ext>
              </c:extLst>
            </c:dLbl>
            <c:dLbl>
              <c:idx val="14"/>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F65C-44AD-884B-96876F93BF6D}"/>
                </c:ext>
              </c:extLst>
            </c:dLbl>
            <c:dLbl>
              <c:idx val="15"/>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F65C-44AD-884B-96876F93BF6D}"/>
                </c:ext>
              </c:extLst>
            </c:dLbl>
            <c:dLbl>
              <c:idx val="16"/>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F65C-44AD-884B-96876F93BF6D}"/>
                </c:ext>
              </c:extLst>
            </c:dLbl>
            <c:dLbl>
              <c:idx val="17"/>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F65C-44AD-884B-96876F93BF6D}"/>
                </c:ext>
              </c:extLst>
            </c:dLbl>
            <c:dLbl>
              <c:idx val="18"/>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F65C-44AD-884B-96876F93BF6D}"/>
                </c:ext>
              </c:extLst>
            </c:dLbl>
            <c:dLbl>
              <c:idx val="19"/>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F65C-44AD-884B-96876F93BF6D}"/>
                </c:ext>
              </c:extLst>
            </c:dLbl>
            <c:dLbl>
              <c:idx val="20"/>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F65C-44AD-884B-96876F93BF6D}"/>
                </c:ext>
              </c:extLst>
            </c:dLbl>
            <c:dLbl>
              <c:idx val="21"/>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F65C-44AD-884B-96876F93BF6D}"/>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0.69026633607460752</c:v>
                </c:pt>
                <c:pt idx="1">
                  <c:v>0.68353131585130456</c:v>
                </c:pt>
                <c:pt idx="2">
                  <c:v>0.64322184331970789</c:v>
                </c:pt>
                <c:pt idx="3">
                  <c:v>0.62042969299398454</c:v>
                </c:pt>
                <c:pt idx="4">
                  <c:v>0.61630135305603684</c:v>
                </c:pt>
                <c:pt idx="5">
                  <c:v>0.62235865188506878</c:v>
                </c:pt>
                <c:pt idx="6">
                  <c:v>0.62833045840620105</c:v>
                </c:pt>
                <c:pt idx="7">
                  <c:v>0.6417441321355577</c:v>
                </c:pt>
                <c:pt idx="8">
                  <c:v>0.6548496710313767</c:v>
                </c:pt>
                <c:pt idx="9">
                  <c:v>0.67348272784624186</c:v>
                </c:pt>
                <c:pt idx="10">
                  <c:v>0.6769919889403786</c:v>
                </c:pt>
                <c:pt idx="11">
                  <c:v>0.6604487472137599</c:v>
                </c:pt>
                <c:pt idx="12">
                  <c:v>0.6974702320152959</c:v>
                </c:pt>
                <c:pt idx="13">
                  <c:v>0.69806552876010564</c:v>
                </c:pt>
                <c:pt idx="14">
                  <c:v>0.66051587570752357</c:v>
                </c:pt>
                <c:pt idx="15">
                  <c:v>0.61549549428525641</c:v>
                </c:pt>
                <c:pt idx="16">
                  <c:v>0.58650652153315885</c:v>
                </c:pt>
                <c:pt idx="17">
                  <c:v>0.59821226403620198</c:v>
                </c:pt>
                <c:pt idx="18">
                  <c:v>0.48171508322749634</c:v>
                </c:pt>
                <c:pt idx="19">
                  <c:v>0.33834346903143242</c:v>
                </c:pt>
                <c:pt idx="20">
                  <c:v>0.2156148501656574</c:v>
                </c:pt>
                <c:pt idx="21">
                  <c:v>6.7630279951313987E-2</c:v>
                </c:pt>
                <c:pt idx="22">
                  <c:v>-0.16705058972913411</c:v>
                </c:pt>
                <c:pt idx="23">
                  <c:v>-0.34796725967276565</c:v>
                </c:pt>
                <c:pt idx="24">
                  <c:v>-0.63344847518223002</c:v>
                </c:pt>
              </c:numCache>
            </c:numRef>
          </c:val>
          <c:smooth val="0"/>
          <c:extLst>
            <c:ext xmlns:c16="http://schemas.microsoft.com/office/drawing/2014/chart" uri="{C3380CC4-5D6E-409C-BE32-E72D297353CC}">
              <c16:uniqueId val="{00000030-F65C-44AD-884B-96876F93BF6D}"/>
            </c:ext>
          </c:extLst>
        </c:ser>
        <c:dLbls>
          <c:showLegendKey val="0"/>
          <c:showVal val="0"/>
          <c:showCatName val="0"/>
          <c:showSerName val="0"/>
          <c:showPercent val="0"/>
          <c:showBubbleSize val="0"/>
        </c:dLbls>
        <c:marker val="1"/>
        <c:smooth val="0"/>
        <c:axId val="3"/>
        <c:axId val="2"/>
      </c:lineChart>
      <c:catAx>
        <c:axId val="268471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6847183"/>
        <c:crosses val="min"/>
        <c:crossBetween val="between"/>
        <c:majorUnit val="2000"/>
      </c:valAx>
      <c:valAx>
        <c:axId val="2"/>
        <c:scaling>
          <c:orientation val="minMax"/>
          <c:max val="1.5"/>
          <c:min val="-1"/>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42958809575153E-2"/>
          <c:y val="6.5887353878852278E-2"/>
          <c:w val="0.93034289411257276"/>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0"/>
              <c:layout>
                <c:manualLayout>
                  <c:x val="6.7923357456992966E-8"/>
                  <c:y val="3.8257160414984601E-2"/>
                </c:manualLayout>
              </c:layout>
              <c:spPr>
                <a:noFill/>
                <a:ln>
                  <a:noFill/>
                </a:ln>
                <a:effectLst/>
              </c:spPr>
              <c:txPr>
                <a:bodyPr wrap="square" lIns="38100" tIns="19050" rIns="38100" bIns="19050" anchor="ctr">
                  <a:noAutofit/>
                </a:bodyPr>
                <a:lstStyle/>
                <a:p>
                  <a:pPr>
                    <a:defRPr lang="ja-JP"/>
                  </a:pPr>
                  <a:endParaRPr lang="ja-JP"/>
                </a:p>
              </c:txPr>
              <c:showLegendKey val="0"/>
              <c:showVal val="1"/>
              <c:showCatName val="0"/>
              <c:showSerName val="0"/>
              <c:showPercent val="0"/>
              <c:showBubbleSize val="0"/>
              <c:extLst>
                <c:ext xmlns:c15="http://schemas.microsoft.com/office/drawing/2012/chart" uri="{CE6537A1-D6FC-4f65-9D91-7224C49458BB}">
                  <c15:layout>
                    <c:manualLayout>
                      <c:w val="2.9536336143458474E-2"/>
                      <c:h val="6.3761934024974598E-2"/>
                    </c:manualLayout>
                  </c15:layout>
                </c:ext>
                <c:ext xmlns:c16="http://schemas.microsoft.com/office/drawing/2014/chart" uri="{C3380CC4-5D6E-409C-BE32-E72D297353CC}">
                  <c16:uniqueId val="{00000000-9D62-4A49-970B-12690D84768F}"/>
                </c:ext>
              </c:extLst>
            </c:dLbl>
            <c:dLbl>
              <c:idx val="1"/>
              <c:layout>
                <c:manualLayout>
                  <c:x val="6.7923357456992966E-8"/>
                  <c:y val="4.250795601664973E-2"/>
                </c:manualLayout>
              </c:layout>
              <c:spPr>
                <a:noFill/>
                <a:ln>
                  <a:noFill/>
                </a:ln>
                <a:effectLst/>
              </c:spPr>
              <c:txPr>
                <a:bodyPr wrap="square" lIns="38100" tIns="19050" rIns="38100" bIns="19050" anchor="ctr">
                  <a:noAutofit/>
                </a:bodyPr>
                <a:lstStyle/>
                <a:p>
                  <a:pPr>
                    <a:defRPr lang="ja-JP"/>
                  </a:pPr>
                  <a:endParaRPr lang="ja-JP"/>
                </a:p>
              </c:txPr>
              <c:showLegendKey val="0"/>
              <c:showVal val="1"/>
              <c:showCatName val="0"/>
              <c:showSerName val="0"/>
              <c:showPercent val="0"/>
              <c:showBubbleSize val="0"/>
              <c:extLst>
                <c:ext xmlns:c15="http://schemas.microsoft.com/office/drawing/2012/chart" uri="{CE6537A1-D6FC-4f65-9D91-7224C49458BB}">
                  <c15:layout>
                    <c:manualLayout>
                      <c:w val="2.9536336143458474E-2"/>
                      <c:h val="6.3761934024974598E-2"/>
                    </c:manualLayout>
                  </c15:layout>
                </c:ext>
                <c:ext xmlns:c16="http://schemas.microsoft.com/office/drawing/2014/chart" uri="{C3380CC4-5D6E-409C-BE32-E72D297353CC}">
                  <c16:uniqueId val="{00000001-9D62-4A49-970B-12690D84768F}"/>
                </c:ext>
              </c:extLst>
            </c:dLbl>
            <c:dLbl>
              <c:idx val="2"/>
              <c:layout>
                <c:manualLayout>
                  <c:x val="-1.7251853560501644E-3"/>
                  <c:y val="4.250795601664973E-2"/>
                </c:manualLayout>
              </c:layout>
              <c:spPr>
                <a:noFill/>
                <a:ln>
                  <a:noFill/>
                </a:ln>
                <a:effectLst/>
              </c:spPr>
              <c:txPr>
                <a:bodyPr wrap="square" lIns="38100" tIns="19050" rIns="38100" bIns="19050" anchor="ctr">
                  <a:noAutofit/>
                </a:bodyPr>
                <a:lstStyle/>
                <a:p>
                  <a:pPr>
                    <a:defRPr lang="ja-JP"/>
                  </a:pPr>
                  <a:endParaRPr lang="ja-JP"/>
                </a:p>
              </c:txPr>
              <c:showLegendKey val="0"/>
              <c:showVal val="1"/>
              <c:showCatName val="0"/>
              <c:showSerName val="0"/>
              <c:showPercent val="0"/>
              <c:showBubbleSize val="0"/>
              <c:extLst>
                <c:ext xmlns:c15="http://schemas.microsoft.com/office/drawing/2012/chart" uri="{CE6537A1-D6FC-4f65-9D91-7224C49458BB}">
                  <c15:layout>
                    <c:manualLayout>
                      <c:w val="2.9536336143458474E-2"/>
                      <c:h val="6.3761934024974598E-2"/>
                    </c:manualLayout>
                  </c15:layout>
                </c:ext>
                <c:ext xmlns:c16="http://schemas.microsoft.com/office/drawing/2014/chart" uri="{C3380CC4-5D6E-409C-BE32-E72D297353CC}">
                  <c16:uniqueId val="{00000002-9D62-4A49-970B-12690D84768F}"/>
                </c:ext>
              </c:extLst>
            </c:dLbl>
            <c:spPr>
              <a:noFill/>
              <a:ln>
                <a:noFill/>
              </a:ln>
              <a:effectLst/>
            </c:spPr>
            <c:txPr>
              <a:bodyPr wrap="square" lIns="38100" tIns="19050" rIns="38100" bIns="19050" anchor="ctr">
                <a:spAutoFit/>
              </a:bodyPr>
              <a:lstStyle/>
              <a:p>
                <a:pPr>
                  <a:defRPr lang="ja-JP"/>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Sheet1!$A$1:$V$1</c:f>
              <c:numCache>
                <c:formatCode>#,##0</c:formatCode>
                <c:ptCount val="22"/>
                <c:pt idx="0">
                  <c:v>24.356575249999999</c:v>
                </c:pt>
                <c:pt idx="1">
                  <c:v>25.781996279999998</c:v>
                </c:pt>
                <c:pt idx="2">
                  <c:v>31.905314130000001</c:v>
                </c:pt>
                <c:pt idx="3">
                  <c:v>39.301845810000003</c:v>
                </c:pt>
                <c:pt idx="4">
                  <c:v>44.558805110000002</c:v>
                </c:pt>
                <c:pt idx="5">
                  <c:v>51.965005260000012</c:v>
                </c:pt>
                <c:pt idx="6">
                  <c:v>59.018710379999995</c:v>
                </c:pt>
                <c:pt idx="7">
                  <c:v>69.269572719999999</c:v>
                </c:pt>
                <c:pt idx="8">
                  <c:v>91.312578049999985</c:v>
                </c:pt>
                <c:pt idx="9">
                  <c:v>122.83770127</c:v>
                </c:pt>
                <c:pt idx="10">
                  <c:v>137.93251628000002</c:v>
                </c:pt>
                <c:pt idx="11">
                  <c:v>159.48129120000002</c:v>
                </c:pt>
                <c:pt idx="12">
                  <c:v>186.31104585</c:v>
                </c:pt>
                <c:pt idx="13">
                  <c:v>210.76502700999998</c:v>
                </c:pt>
                <c:pt idx="14">
                  <c:v>233.31347259</c:v>
                </c:pt>
                <c:pt idx="15">
                  <c:v>264.24355145999999</c:v>
                </c:pt>
                <c:pt idx="16">
                  <c:v>273.26355675000002</c:v>
                </c:pt>
                <c:pt idx="17">
                  <c:v>288.28454692999998</c:v>
                </c:pt>
                <c:pt idx="18">
                  <c:v>311.01846503000002</c:v>
                </c:pt>
                <c:pt idx="19">
                  <c:v>337.37167825999995</c:v>
                </c:pt>
                <c:pt idx="20">
                  <c:v>351.77696742000001</c:v>
                </c:pt>
                <c:pt idx="21">
                  <c:v>362.53545415999992</c:v>
                </c:pt>
              </c:numCache>
            </c:numRef>
          </c:val>
          <c:extLst>
            <c:ext xmlns:c16="http://schemas.microsoft.com/office/drawing/2014/chart" uri="{C3380CC4-5D6E-409C-BE32-E72D297353CC}">
              <c16:uniqueId val="{00000003-9D62-4A49-970B-12690D84768F}"/>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Sheet1!$A$2:$V$2</c:f>
              <c:numCache>
                <c:formatCode>#,##0</c:formatCode>
                <c:ptCount val="22"/>
                <c:pt idx="0">
                  <c:v>86.451393229999994</c:v>
                </c:pt>
                <c:pt idx="1">
                  <c:v>86.467465210000029</c:v>
                </c:pt>
                <c:pt idx="2">
                  <c:v>93.593402380000015</c:v>
                </c:pt>
                <c:pt idx="3">
                  <c:v>99.036182890000021</c:v>
                </c:pt>
                <c:pt idx="4">
                  <c:v>102.59035527</c:v>
                </c:pt>
                <c:pt idx="5">
                  <c:v>106.3359983</c:v>
                </c:pt>
                <c:pt idx="6">
                  <c:v>108.69143509999999</c:v>
                </c:pt>
                <c:pt idx="7">
                  <c:v>107.90520700999998</c:v>
                </c:pt>
                <c:pt idx="8">
                  <c:v>113.46172652</c:v>
                </c:pt>
                <c:pt idx="9">
                  <c:v>125.56760569000002</c:v>
                </c:pt>
                <c:pt idx="10">
                  <c:v>127.47801801</c:v>
                </c:pt>
                <c:pt idx="11">
                  <c:v>137.15808085999998</c:v>
                </c:pt>
                <c:pt idx="12">
                  <c:v>147.77942855000001</c:v>
                </c:pt>
                <c:pt idx="13">
                  <c:v>158.46735918999997</c:v>
                </c:pt>
                <c:pt idx="14">
                  <c:v>165.96939059999997</c:v>
                </c:pt>
                <c:pt idx="15">
                  <c:v>174.79997350000002</c:v>
                </c:pt>
                <c:pt idx="16">
                  <c:v>197.05039624999998</c:v>
                </c:pt>
                <c:pt idx="17">
                  <c:v>220.39065787999999</c:v>
                </c:pt>
                <c:pt idx="18">
                  <c:v>240.26864211000003</c:v>
                </c:pt>
                <c:pt idx="19">
                  <c:v>265.29930935999994</c:v>
                </c:pt>
                <c:pt idx="20">
                  <c:v>291.04263691999995</c:v>
                </c:pt>
                <c:pt idx="21">
                  <c:v>307.97761509999998</c:v>
                </c:pt>
              </c:numCache>
            </c:numRef>
          </c:val>
          <c:extLst>
            <c:ext xmlns:c16="http://schemas.microsoft.com/office/drawing/2014/chart" uri="{C3380CC4-5D6E-409C-BE32-E72D297353CC}">
              <c16:uniqueId val="{00000004-9D62-4A49-970B-12690D84768F}"/>
            </c:ext>
          </c:extLst>
        </c:ser>
        <c:dLbls>
          <c:showLegendKey val="0"/>
          <c:showVal val="0"/>
          <c:showCatName val="0"/>
          <c:showSerName val="0"/>
          <c:showPercent val="0"/>
          <c:showBubbleSize val="0"/>
        </c:dLbls>
        <c:gapWidth val="60"/>
        <c:overlap val="100"/>
        <c:axId val="1833290816"/>
        <c:axId val="1"/>
      </c:barChart>
      <c:catAx>
        <c:axId val="183329081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833290816"/>
        <c:crosses val="min"/>
        <c:crossBetween val="between"/>
        <c:majorUnit val="1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B2C-4DE9-AD40-25E6F862281B}"/>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B2C-4DE9-AD40-25E6F862281B}"/>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B2C-4DE9-AD40-25E6F862281B}"/>
              </c:ext>
            </c:extLst>
          </c:dPt>
          <c:dLbls>
            <c:dLbl>
              <c:idx val="0"/>
              <c:layout>
                <c:manualLayout>
                  <c:x val="4.4463087248322146E-2"/>
                  <c:y val="5.9385665529010236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B2C-4DE9-AD40-25E6F862281B}"/>
                </c:ext>
              </c:extLst>
            </c:dLbl>
            <c:dLbl>
              <c:idx val="1"/>
              <c:layout>
                <c:manualLayout>
                  <c:x val="-5.3271812080536912E-2"/>
                  <c:y val="-2.9351535836177476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B2C-4DE9-AD40-25E6F862281B}"/>
                </c:ext>
              </c:extLst>
            </c:dLbl>
            <c:dLbl>
              <c:idx val="2"/>
              <c:layout>
                <c:manualLayout>
                  <c:x val="-2.6426174496644295E-2"/>
                  <c:y val="-0.11672354948805461"/>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B2C-4DE9-AD40-25E6F862281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71.7</c:v>
                </c:pt>
                <c:pt idx="1">
                  <c:v>17</c:v>
                </c:pt>
                <c:pt idx="2">
                  <c:v>11.200000000000001</c:v>
                </c:pt>
              </c:numCache>
            </c:numRef>
          </c:val>
          <c:extLst>
            <c:ext xmlns:c16="http://schemas.microsoft.com/office/drawing/2014/chart" uri="{C3380CC4-5D6E-409C-BE32-E72D297353CC}">
              <c16:uniqueId val="{00000006-6B2C-4DE9-AD40-25E6F862281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42CB-4AFB-BEE6-ECA758B6B004}"/>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42CB-4AFB-BEE6-ECA758B6B004}"/>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42CB-4AFB-BEE6-ECA758B6B004}"/>
              </c:ext>
            </c:extLst>
          </c:dPt>
          <c:dLbls>
            <c:dLbl>
              <c:idx val="0"/>
              <c:layout>
                <c:manualLayout>
                  <c:x val="2.3909395973154363E-2"/>
                  <c:y val="0.11945392491467577"/>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2CB-4AFB-BEE6-ECA758B6B00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90.081611565151604</c:v>
                </c:pt>
                <c:pt idx="1">
                  <c:v>3.2874390623086058</c:v>
                </c:pt>
                <c:pt idx="2">
                  <c:v>6.6309493725397957</c:v>
                </c:pt>
              </c:numCache>
            </c:numRef>
          </c:val>
          <c:extLst>
            <c:ext xmlns:c16="http://schemas.microsoft.com/office/drawing/2014/chart" uri="{C3380CC4-5D6E-409C-BE32-E72D297353CC}">
              <c16:uniqueId val="{00000003-42CB-4AFB-BEE6-ECA758B6B00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584062196307092E-2"/>
          <c:y val="5.4336468129571575E-2"/>
          <c:w val="0.93666990605766121"/>
          <c:h val="0.75966562173458729"/>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27.572799999999997</c:v>
                </c:pt>
              </c:numCache>
            </c:numRef>
          </c:val>
          <c:extLst>
            <c:ext xmlns:c16="http://schemas.microsoft.com/office/drawing/2014/chart" uri="{C3380CC4-5D6E-409C-BE32-E72D297353CC}">
              <c16:uniqueId val="{00000000-CC7D-441C-8F81-E179D82823E1}"/>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17.408800000000003</c:v>
                </c:pt>
              </c:numCache>
            </c:numRef>
          </c:val>
          <c:extLst>
            <c:ext xmlns:c16="http://schemas.microsoft.com/office/drawing/2014/chart" uri="{C3380CC4-5D6E-409C-BE32-E72D297353CC}">
              <c16:uniqueId val="{00000001-CC7D-441C-8F81-E179D82823E1}"/>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15.191500000000001</c:v>
                </c:pt>
              </c:numCache>
            </c:numRef>
          </c:val>
          <c:extLst>
            <c:ext xmlns:c16="http://schemas.microsoft.com/office/drawing/2014/chart" uri="{C3380CC4-5D6E-409C-BE32-E72D297353CC}">
              <c16:uniqueId val="{00000002-CC7D-441C-8F81-E179D82823E1}"/>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3.6317000000000044</c:v>
                </c:pt>
              </c:numCache>
            </c:numRef>
          </c:val>
          <c:extLst>
            <c:ext xmlns:c16="http://schemas.microsoft.com/office/drawing/2014/chart" uri="{C3380CC4-5D6E-409C-BE32-E72D297353CC}">
              <c16:uniqueId val="{00000003-CC7D-441C-8F81-E179D82823E1}"/>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2.7290999999999954</c:v>
                </c:pt>
              </c:numCache>
            </c:numRef>
          </c:val>
          <c:extLst>
            <c:ext xmlns:c16="http://schemas.microsoft.com/office/drawing/2014/chart" uri="{C3380CC4-5D6E-409C-BE32-E72D297353CC}">
              <c16:uniqueId val="{00000004-CC7D-441C-8F81-E179D82823E1}"/>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2.4059000000000053</c:v>
                </c:pt>
              </c:numCache>
            </c:numRef>
          </c:val>
          <c:extLst>
            <c:ext xmlns:c16="http://schemas.microsoft.com/office/drawing/2014/chart" uri="{C3380CC4-5D6E-409C-BE32-E72D297353CC}">
              <c16:uniqueId val="{00000005-CC7D-441C-8F81-E179D82823E1}"/>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2.1387999999999963</c:v>
                </c:pt>
              </c:numCache>
            </c:numRef>
          </c:val>
          <c:extLst>
            <c:ext xmlns:c16="http://schemas.microsoft.com/office/drawing/2014/chart" uri="{C3380CC4-5D6E-409C-BE32-E72D297353CC}">
              <c16:uniqueId val="{00000006-CC7D-441C-8F81-E179D82823E1}"/>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0.49040000000000195</c:v>
                </c:pt>
              </c:numCache>
            </c:numRef>
          </c:val>
          <c:extLst>
            <c:ext xmlns:c16="http://schemas.microsoft.com/office/drawing/2014/chart" uri="{C3380CC4-5D6E-409C-BE32-E72D297353CC}">
              <c16:uniqueId val="{00000007-CC7D-441C-8F81-E179D82823E1}"/>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0.11400000000000299</c:v>
                </c:pt>
              </c:numCache>
            </c:numRef>
          </c:val>
          <c:extLst>
            <c:ext xmlns:c16="http://schemas.microsoft.com/office/drawing/2014/chart" uri="{C3380CC4-5D6E-409C-BE32-E72D297353CC}">
              <c16:uniqueId val="{00000008-CC7D-441C-8F81-E179D82823E1}"/>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6.5199999999998592E-2</c:v>
                </c:pt>
              </c:numCache>
            </c:numRef>
          </c:val>
          <c:extLst>
            <c:ext xmlns:c16="http://schemas.microsoft.com/office/drawing/2014/chart" uri="{C3380CC4-5D6E-409C-BE32-E72D297353CC}">
              <c16:uniqueId val="{00000009-CC7D-441C-8F81-E179D82823E1}"/>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1.2257999999487623E-4</c:v>
                </c:pt>
              </c:numCache>
            </c:numRef>
          </c:val>
          <c:extLst>
            <c:ext xmlns:c16="http://schemas.microsoft.com/office/drawing/2014/chart" uri="{C3380CC4-5D6E-409C-BE32-E72D297353CC}">
              <c16:uniqueId val="{0000000A-CC7D-441C-8F81-E179D82823E1}"/>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CC7D-441C-8F81-E179D82823E1}"/>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8.7648999999999972</c:v>
                </c:pt>
              </c:numCache>
            </c:numRef>
          </c:val>
          <c:extLst>
            <c:ext xmlns:c16="http://schemas.microsoft.com/office/drawing/2014/chart" uri="{C3380CC4-5D6E-409C-BE32-E72D297353CC}">
              <c16:uniqueId val="{0000000C-CC7D-441C-8F81-E179D82823E1}"/>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4.2143000000000042</c:v>
                </c:pt>
              </c:numCache>
            </c:numRef>
          </c:val>
          <c:extLst>
            <c:ext xmlns:c16="http://schemas.microsoft.com/office/drawing/2014/chart" uri="{C3380CC4-5D6E-409C-BE32-E72D297353CC}">
              <c16:uniqueId val="{0000000D-CC7D-441C-8F81-E179D82823E1}"/>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2.0529000000000019</c:v>
                </c:pt>
              </c:numCache>
            </c:numRef>
          </c:val>
          <c:extLst>
            <c:ext xmlns:c16="http://schemas.microsoft.com/office/drawing/2014/chart" uri="{C3380CC4-5D6E-409C-BE32-E72D297353CC}">
              <c16:uniqueId val="{0000000E-CC7D-441C-8F81-E179D82823E1}"/>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1.2898999999999994</c:v>
                </c:pt>
              </c:numCache>
            </c:numRef>
          </c:val>
          <c:extLst>
            <c:ext xmlns:c16="http://schemas.microsoft.com/office/drawing/2014/chart" uri="{C3380CC4-5D6E-409C-BE32-E72D297353CC}">
              <c16:uniqueId val="{0000000F-CC7D-441C-8F81-E179D82823E1}"/>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0.46310000000000517</c:v>
                </c:pt>
              </c:numCache>
            </c:numRef>
          </c:val>
          <c:extLst>
            <c:ext xmlns:c16="http://schemas.microsoft.com/office/drawing/2014/chart" uri="{C3380CC4-5D6E-409C-BE32-E72D297353CC}">
              <c16:uniqueId val="{00000010-CC7D-441C-8F81-E179D82823E1}"/>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0.15340000000000353</c:v>
                </c:pt>
              </c:numCache>
            </c:numRef>
          </c:val>
          <c:extLst>
            <c:ext xmlns:c16="http://schemas.microsoft.com/office/drawing/2014/chart" uri="{C3380CC4-5D6E-409C-BE32-E72D297353CC}">
              <c16:uniqueId val="{00000011-CC7D-441C-8F81-E179D82823E1}"/>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9.7499999999994813E-2</c:v>
                </c:pt>
              </c:numCache>
            </c:numRef>
          </c:val>
          <c:extLst>
            <c:ext xmlns:c16="http://schemas.microsoft.com/office/drawing/2014/chart" uri="{C3380CC4-5D6E-409C-BE32-E72D297353CC}">
              <c16:uniqueId val="{00000012-CC7D-441C-8F81-E179D82823E1}"/>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4.788199999999998</c:v>
                </c:pt>
              </c:numCache>
            </c:numRef>
          </c:val>
          <c:extLst>
            <c:ext xmlns:c16="http://schemas.microsoft.com/office/drawing/2014/chart" uri="{C3380CC4-5D6E-409C-BE32-E72D297353CC}">
              <c16:uniqueId val="{00000013-CC7D-441C-8F81-E179D82823E1}"/>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3.3830000000000027</c:v>
                </c:pt>
              </c:numCache>
            </c:numRef>
          </c:val>
          <c:extLst>
            <c:ext xmlns:c16="http://schemas.microsoft.com/office/drawing/2014/chart" uri="{C3380CC4-5D6E-409C-BE32-E72D297353CC}">
              <c16:uniqueId val="{00000014-CC7D-441C-8F81-E179D82823E1}"/>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3.0444999999999944</c:v>
                </c:pt>
              </c:numCache>
            </c:numRef>
          </c:val>
          <c:extLst>
            <c:ext xmlns:c16="http://schemas.microsoft.com/office/drawing/2014/chart" uri="{C3380CC4-5D6E-409C-BE32-E72D297353CC}">
              <c16:uniqueId val="{00000015-CC7D-441C-8F81-E179D82823E1}"/>
            </c:ext>
          </c:extLst>
        </c:ser>
        <c:dLbls>
          <c:showLegendKey val="0"/>
          <c:showVal val="0"/>
          <c:showCatName val="0"/>
          <c:showSerName val="0"/>
          <c:showPercent val="0"/>
          <c:showBubbleSize val="0"/>
        </c:dLbls>
        <c:gapWidth val="170"/>
        <c:overlap val="100"/>
        <c:axId val="521446008"/>
        <c:axId val="521447968"/>
      </c:barChart>
      <c:catAx>
        <c:axId val="521446008"/>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21447968"/>
        <c:crosses val="min"/>
        <c:auto val="0"/>
        <c:lblAlgn val="ctr"/>
        <c:lblOffset val="100"/>
        <c:noMultiLvlLbl val="0"/>
      </c:catAx>
      <c:valAx>
        <c:axId val="521447968"/>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21446008"/>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30219126889764E-3"/>
          <c:y val="6.2575210589651029E-2"/>
          <c:w val="0.98233395617462205"/>
          <c:h val="0.87484957882069792"/>
        </c:manualLayout>
      </c:layout>
      <c:barChart>
        <c:barDir val="bar"/>
        <c:grouping val="stacked"/>
        <c:varyColors val="0"/>
        <c:ser>
          <c:idx val="0"/>
          <c:order val="0"/>
          <c:spPr>
            <a:solidFill>
              <a:srgbClr val="1F497D"/>
            </a:solidFill>
            <a:ln w="9525" algn="ctr">
              <a:solidFill>
                <a:srgbClr val="808080"/>
              </a:solidFill>
              <a:prstDash val="solid"/>
            </a:ln>
          </c:spPr>
          <c:invertIfNegative val="0"/>
          <c:val>
            <c:numRef>
              <c:f>Sheet1!$A$1</c:f>
              <c:numCache>
                <c:formatCode>General</c:formatCode>
                <c:ptCount val="1"/>
                <c:pt idx="0">
                  <c:v>43.03088676711748</c:v>
                </c:pt>
              </c:numCache>
            </c:numRef>
          </c:val>
          <c:extLst>
            <c:ext xmlns:c16="http://schemas.microsoft.com/office/drawing/2014/chart" uri="{C3380CC4-5D6E-409C-BE32-E72D297353CC}">
              <c16:uniqueId val="{00000000-5756-418B-B431-7618CCFF385B}"/>
            </c:ext>
          </c:extLst>
        </c:ser>
        <c:ser>
          <c:idx val="1"/>
          <c:order val="1"/>
          <c:spPr>
            <a:solidFill>
              <a:srgbClr val="1F497D"/>
            </a:solidFill>
            <a:ln w="9525" algn="ctr">
              <a:solidFill>
                <a:srgbClr val="808080"/>
              </a:solidFill>
              <a:prstDash val="solid"/>
            </a:ln>
          </c:spPr>
          <c:invertIfNegative val="0"/>
          <c:val>
            <c:numRef>
              <c:f>Sheet1!$A$2</c:f>
              <c:numCache>
                <c:formatCode>General</c:formatCode>
                <c:ptCount val="1"/>
                <c:pt idx="0">
                  <c:v>25.499269815409559</c:v>
                </c:pt>
              </c:numCache>
            </c:numRef>
          </c:val>
          <c:extLst>
            <c:ext xmlns:c16="http://schemas.microsoft.com/office/drawing/2014/chart" uri="{C3380CC4-5D6E-409C-BE32-E72D297353CC}">
              <c16:uniqueId val="{00000001-5756-418B-B431-7618CCFF385B}"/>
            </c:ext>
          </c:extLst>
        </c:ser>
        <c:ser>
          <c:idx val="2"/>
          <c:order val="2"/>
          <c:spPr>
            <a:solidFill>
              <a:srgbClr val="1F497D"/>
            </a:solidFill>
            <a:ln w="9525" algn="ctr">
              <a:solidFill>
                <a:srgbClr val="808080"/>
              </a:solidFill>
              <a:prstDash val="solid"/>
            </a:ln>
          </c:spPr>
          <c:invertIfNegative val="0"/>
          <c:val>
            <c:numRef>
              <c:f>Sheet1!$A$3</c:f>
              <c:numCache>
                <c:formatCode>General</c:formatCode>
                <c:ptCount val="1"/>
                <c:pt idx="0">
                  <c:v>10.187055007341961</c:v>
                </c:pt>
              </c:numCache>
            </c:numRef>
          </c:val>
          <c:extLst>
            <c:ext xmlns:c16="http://schemas.microsoft.com/office/drawing/2014/chart" uri="{C3380CC4-5D6E-409C-BE32-E72D297353CC}">
              <c16:uniqueId val="{00000002-5756-418B-B431-7618CCFF385B}"/>
            </c:ext>
          </c:extLst>
        </c:ser>
        <c:ser>
          <c:idx val="3"/>
          <c:order val="3"/>
          <c:spPr>
            <a:solidFill>
              <a:srgbClr val="1F497D"/>
            </a:solidFill>
            <a:ln w="9525" algn="ctr">
              <a:solidFill>
                <a:srgbClr val="808080"/>
              </a:solidFill>
              <a:prstDash val="solid"/>
            </a:ln>
          </c:spPr>
          <c:invertIfNegative val="0"/>
          <c:val>
            <c:numRef>
              <c:f>Sheet1!$A$4</c:f>
              <c:numCache>
                <c:formatCode>General</c:formatCode>
                <c:ptCount val="1"/>
                <c:pt idx="0">
                  <c:v>3.9483545830003131</c:v>
                </c:pt>
              </c:numCache>
            </c:numRef>
          </c:val>
          <c:extLst>
            <c:ext xmlns:c16="http://schemas.microsoft.com/office/drawing/2014/chart" uri="{C3380CC4-5D6E-409C-BE32-E72D297353CC}">
              <c16:uniqueId val="{00000003-5756-418B-B431-7618CCFF385B}"/>
            </c:ext>
          </c:extLst>
        </c:ser>
        <c:ser>
          <c:idx val="4"/>
          <c:order val="4"/>
          <c:spPr>
            <a:solidFill>
              <a:srgbClr val="1F497D"/>
            </a:solidFill>
            <a:ln w="9525" algn="ctr">
              <a:solidFill>
                <a:srgbClr val="808080"/>
              </a:solidFill>
              <a:prstDash val="solid"/>
            </a:ln>
          </c:spPr>
          <c:invertIfNegative val="0"/>
          <c:val>
            <c:numRef>
              <c:f>Sheet1!$A$5</c:f>
              <c:numCache>
                <c:formatCode>General</c:formatCode>
                <c:ptCount val="1"/>
                <c:pt idx="0">
                  <c:v>3.5350375387713573</c:v>
                </c:pt>
              </c:numCache>
            </c:numRef>
          </c:val>
          <c:extLst>
            <c:ext xmlns:c16="http://schemas.microsoft.com/office/drawing/2014/chart" uri="{C3380CC4-5D6E-409C-BE32-E72D297353CC}">
              <c16:uniqueId val="{00000004-5756-418B-B431-7618CCFF385B}"/>
            </c:ext>
          </c:extLst>
        </c:ser>
        <c:ser>
          <c:idx val="5"/>
          <c:order val="5"/>
          <c:spPr>
            <a:solidFill>
              <a:srgbClr val="1F497D"/>
            </a:solidFill>
            <a:ln w="9525" algn="ctr">
              <a:solidFill>
                <a:srgbClr val="808080"/>
              </a:solidFill>
              <a:prstDash val="solid"/>
            </a:ln>
          </c:spPr>
          <c:invertIfNegative val="0"/>
          <c:val>
            <c:numRef>
              <c:f>Sheet1!$A$6</c:f>
              <c:numCache>
                <c:formatCode>General</c:formatCode>
                <c:ptCount val="1"/>
                <c:pt idx="0">
                  <c:v>2.6014298802582436</c:v>
                </c:pt>
              </c:numCache>
            </c:numRef>
          </c:val>
          <c:extLst>
            <c:ext xmlns:c16="http://schemas.microsoft.com/office/drawing/2014/chart" uri="{C3380CC4-5D6E-409C-BE32-E72D297353CC}">
              <c16:uniqueId val="{00000005-5756-418B-B431-7618CCFF385B}"/>
            </c:ext>
          </c:extLst>
        </c:ser>
        <c:ser>
          <c:idx val="6"/>
          <c:order val="6"/>
          <c:spPr>
            <a:solidFill>
              <a:srgbClr val="1F497D"/>
            </a:solidFill>
            <a:ln w="9525" algn="ctr">
              <a:solidFill>
                <a:srgbClr val="808080"/>
              </a:solidFill>
              <a:prstDash val="solid"/>
            </a:ln>
          </c:spPr>
          <c:invertIfNegative val="0"/>
          <c:val>
            <c:numRef>
              <c:f>Sheet1!$A$7</c:f>
              <c:numCache>
                <c:formatCode>General</c:formatCode>
                <c:ptCount val="1"/>
                <c:pt idx="0">
                  <c:v>0.74943121593128437</c:v>
                </c:pt>
              </c:numCache>
            </c:numRef>
          </c:val>
          <c:extLst>
            <c:ext xmlns:c16="http://schemas.microsoft.com/office/drawing/2014/chart" uri="{C3380CC4-5D6E-409C-BE32-E72D297353CC}">
              <c16:uniqueId val="{00000006-5756-418B-B431-7618CCFF385B}"/>
            </c:ext>
          </c:extLst>
        </c:ser>
        <c:ser>
          <c:idx val="7"/>
          <c:order val="7"/>
          <c:spPr>
            <a:solidFill>
              <a:srgbClr val="1F497D"/>
            </a:solidFill>
            <a:ln w="9525" algn="ctr">
              <a:solidFill>
                <a:srgbClr val="808080"/>
              </a:solidFill>
              <a:prstDash val="solid"/>
            </a:ln>
          </c:spPr>
          <c:invertIfNegative val="0"/>
          <c:val>
            <c:numRef>
              <c:f>Sheet1!$A$8</c:f>
              <c:numCache>
                <c:formatCode>General</c:formatCode>
                <c:ptCount val="1"/>
                <c:pt idx="0">
                  <c:v>0.29008701379533708</c:v>
                </c:pt>
              </c:numCache>
            </c:numRef>
          </c:val>
          <c:extLst>
            <c:ext xmlns:c16="http://schemas.microsoft.com/office/drawing/2014/chart" uri="{C3380CC4-5D6E-409C-BE32-E72D297353CC}">
              <c16:uniqueId val="{00000007-5756-418B-B431-7618CCFF385B}"/>
            </c:ext>
          </c:extLst>
        </c:ser>
        <c:ser>
          <c:idx val="8"/>
          <c:order val="8"/>
          <c:spPr>
            <a:solidFill>
              <a:srgbClr val="1F497D"/>
            </a:solidFill>
            <a:ln w="9525" algn="ctr">
              <a:solidFill>
                <a:srgbClr val="808080"/>
              </a:solidFill>
              <a:prstDash val="solid"/>
            </a:ln>
          </c:spPr>
          <c:invertIfNegative val="0"/>
          <c:val>
            <c:numRef>
              <c:f>Sheet1!$A$9</c:f>
              <c:numCache>
                <c:formatCode>General</c:formatCode>
                <c:ptCount val="1"/>
                <c:pt idx="0">
                  <c:v>0.1890568284825811</c:v>
                </c:pt>
              </c:numCache>
            </c:numRef>
          </c:val>
          <c:extLst>
            <c:ext xmlns:c16="http://schemas.microsoft.com/office/drawing/2014/chart" uri="{C3380CC4-5D6E-409C-BE32-E72D297353CC}">
              <c16:uniqueId val="{00000008-5756-418B-B431-7618CCFF385B}"/>
            </c:ext>
          </c:extLst>
        </c:ser>
        <c:ser>
          <c:idx val="9"/>
          <c:order val="9"/>
          <c:spPr>
            <a:solidFill>
              <a:srgbClr val="1F497D"/>
            </a:solidFill>
            <a:ln w="9525" algn="ctr">
              <a:solidFill>
                <a:srgbClr val="808080"/>
              </a:solidFill>
              <a:prstDash val="solid"/>
            </a:ln>
          </c:spPr>
          <c:invertIfNegative val="0"/>
          <c:val>
            <c:numRef>
              <c:f>Sheet1!$A$10</c:f>
              <c:numCache>
                <c:formatCode>General</c:formatCode>
                <c:ptCount val="1"/>
                <c:pt idx="0">
                  <c:v>5.0619861990364168E-2</c:v>
                </c:pt>
              </c:numCache>
            </c:numRef>
          </c:val>
          <c:extLst>
            <c:ext xmlns:c16="http://schemas.microsoft.com/office/drawing/2014/chart" uri="{C3380CC4-5D6E-409C-BE32-E72D297353CC}">
              <c16:uniqueId val="{00000009-5756-418B-B431-7618CCFF385B}"/>
            </c:ext>
          </c:extLst>
        </c:ser>
        <c:ser>
          <c:idx val="10"/>
          <c:order val="10"/>
          <c:spPr>
            <a:solidFill>
              <a:srgbClr val="F9DFB5"/>
            </a:solidFill>
            <a:ln w="9525" algn="ctr">
              <a:solidFill>
                <a:srgbClr val="808080"/>
              </a:solidFill>
              <a:prstDash val="solid"/>
            </a:ln>
          </c:spPr>
          <c:invertIfNegative val="0"/>
          <c:val>
            <c:numRef>
              <c:f>Sheet1!$A$11</c:f>
              <c:numCache>
                <c:formatCode>General</c:formatCode>
                <c:ptCount val="1"/>
                <c:pt idx="0">
                  <c:v>3.8305305313235394E-4</c:v>
                </c:pt>
              </c:numCache>
            </c:numRef>
          </c:val>
          <c:extLst>
            <c:ext xmlns:c16="http://schemas.microsoft.com/office/drawing/2014/chart" uri="{C3380CC4-5D6E-409C-BE32-E72D297353CC}">
              <c16:uniqueId val="{0000000A-5756-418B-B431-7618CCFF385B}"/>
            </c:ext>
          </c:extLst>
        </c:ser>
        <c:ser>
          <c:idx val="11"/>
          <c:order val="11"/>
          <c:spPr>
            <a:solidFill>
              <a:srgbClr val="C0E6F4"/>
            </a:solidFill>
            <a:ln w="9525" algn="ctr">
              <a:solidFill>
                <a:srgbClr val="808080"/>
              </a:solidFill>
              <a:prstDash val="solid"/>
            </a:ln>
          </c:spPr>
          <c:invertIfNegative val="0"/>
          <c:val>
            <c:numRef>
              <c:f>Sheet1!$A$12</c:f>
              <c:numCache>
                <c:formatCode>General</c:formatCode>
                <c:ptCount val="1"/>
                <c:pt idx="0">
                  <c:v>2.1086871805028662</c:v>
                </c:pt>
              </c:numCache>
            </c:numRef>
          </c:val>
          <c:extLst>
            <c:ext xmlns:c16="http://schemas.microsoft.com/office/drawing/2014/chart" uri="{C3380CC4-5D6E-409C-BE32-E72D297353CC}">
              <c16:uniqueId val="{0000000B-5756-418B-B431-7618CCFF385B}"/>
            </c:ext>
          </c:extLst>
        </c:ser>
        <c:ser>
          <c:idx val="12"/>
          <c:order val="12"/>
          <c:spPr>
            <a:solidFill>
              <a:srgbClr val="C0E6F4"/>
            </a:solidFill>
            <a:ln w="9525" algn="ctr">
              <a:solidFill>
                <a:srgbClr val="808080"/>
              </a:solidFill>
              <a:prstDash val="solid"/>
            </a:ln>
          </c:spPr>
          <c:invertIfNegative val="0"/>
          <c:val>
            <c:numRef>
              <c:f>Sheet1!$A$13</c:f>
              <c:numCache>
                <c:formatCode>General</c:formatCode>
                <c:ptCount val="1"/>
                <c:pt idx="0">
                  <c:v>0.43635597992265351</c:v>
                </c:pt>
              </c:numCache>
            </c:numRef>
          </c:val>
          <c:extLst>
            <c:ext xmlns:c16="http://schemas.microsoft.com/office/drawing/2014/chart" uri="{C3380CC4-5D6E-409C-BE32-E72D297353CC}">
              <c16:uniqueId val="{0000000C-5756-418B-B431-7618CCFF385B}"/>
            </c:ext>
          </c:extLst>
        </c:ser>
        <c:ser>
          <c:idx val="13"/>
          <c:order val="13"/>
          <c:spPr>
            <a:solidFill>
              <a:srgbClr val="C0E6F4"/>
            </a:solidFill>
            <a:ln w="9525" algn="ctr">
              <a:solidFill>
                <a:srgbClr val="808080"/>
              </a:solidFill>
              <a:prstDash val="solid"/>
            </a:ln>
          </c:spPr>
          <c:invertIfNegative val="0"/>
          <c:val>
            <c:numRef>
              <c:f>Sheet1!$A$14</c:f>
              <c:numCache>
                <c:formatCode>General</c:formatCode>
                <c:ptCount val="1"/>
                <c:pt idx="0">
                  <c:v>0.32008277514321559</c:v>
                </c:pt>
              </c:numCache>
            </c:numRef>
          </c:val>
          <c:extLst>
            <c:ext xmlns:c16="http://schemas.microsoft.com/office/drawing/2014/chart" uri="{C3380CC4-5D6E-409C-BE32-E72D297353CC}">
              <c16:uniqueId val="{0000000D-5756-418B-B431-7618CCFF385B}"/>
            </c:ext>
          </c:extLst>
        </c:ser>
        <c:ser>
          <c:idx val="14"/>
          <c:order val="14"/>
          <c:spPr>
            <a:solidFill>
              <a:srgbClr val="C0E6F4"/>
            </a:solidFill>
            <a:ln w="9525" algn="ctr">
              <a:solidFill>
                <a:srgbClr val="808080"/>
              </a:solidFill>
              <a:prstDash val="solid"/>
            </a:ln>
          </c:spPr>
          <c:invertIfNegative val="0"/>
          <c:val>
            <c:numRef>
              <c:f>Sheet1!$A$15</c:f>
              <c:numCache>
                <c:formatCode>General</c:formatCode>
                <c:ptCount val="1"/>
                <c:pt idx="0">
                  <c:v>0.18383732560659505</c:v>
                </c:pt>
              </c:numCache>
            </c:numRef>
          </c:val>
          <c:extLst>
            <c:ext xmlns:c16="http://schemas.microsoft.com/office/drawing/2014/chart" uri="{C3380CC4-5D6E-409C-BE32-E72D297353CC}">
              <c16:uniqueId val="{0000000E-5756-418B-B431-7618CCFF385B}"/>
            </c:ext>
          </c:extLst>
        </c:ser>
        <c:ser>
          <c:idx val="15"/>
          <c:order val="15"/>
          <c:spPr>
            <a:solidFill>
              <a:srgbClr val="C0E6F4"/>
            </a:solidFill>
            <a:ln w="9525" algn="ctr">
              <a:solidFill>
                <a:srgbClr val="808080"/>
              </a:solidFill>
              <a:prstDash val="solid"/>
            </a:ln>
          </c:spPr>
          <c:invertIfNegative val="0"/>
          <c:val>
            <c:numRef>
              <c:f>Sheet1!$A$16</c:f>
              <c:numCache>
                <c:formatCode>General</c:formatCode>
                <c:ptCount val="1"/>
                <c:pt idx="0">
                  <c:v>0.15828231504115831</c:v>
                </c:pt>
              </c:numCache>
            </c:numRef>
          </c:val>
          <c:extLst>
            <c:ext xmlns:c16="http://schemas.microsoft.com/office/drawing/2014/chart" uri="{C3380CC4-5D6E-409C-BE32-E72D297353CC}">
              <c16:uniqueId val="{0000000F-5756-418B-B431-7618CCFF385B}"/>
            </c:ext>
          </c:extLst>
        </c:ser>
        <c:ser>
          <c:idx val="16"/>
          <c:order val="16"/>
          <c:spPr>
            <a:solidFill>
              <a:srgbClr val="C0E6F4"/>
            </a:solidFill>
            <a:ln w="9525" algn="ctr">
              <a:solidFill>
                <a:srgbClr val="808080"/>
              </a:solidFill>
              <a:prstDash val="solid"/>
            </a:ln>
          </c:spPr>
          <c:invertIfNegative val="0"/>
          <c:val>
            <c:numRef>
              <c:f>Sheet1!$A$17</c:f>
              <c:numCache>
                <c:formatCode>General</c:formatCode>
                <c:ptCount val="1"/>
                <c:pt idx="0">
                  <c:v>6.273358208916946E-2</c:v>
                </c:pt>
              </c:numCache>
            </c:numRef>
          </c:val>
          <c:extLst>
            <c:ext xmlns:c16="http://schemas.microsoft.com/office/drawing/2014/chart" uri="{C3380CC4-5D6E-409C-BE32-E72D297353CC}">
              <c16:uniqueId val="{00000010-5756-418B-B431-7618CCFF385B}"/>
            </c:ext>
          </c:extLst>
        </c:ser>
        <c:ser>
          <c:idx val="17"/>
          <c:order val="17"/>
          <c:spPr>
            <a:solidFill>
              <a:srgbClr val="C0E6F4"/>
            </a:solidFill>
            <a:ln w="9525" algn="ctr">
              <a:solidFill>
                <a:srgbClr val="808080"/>
              </a:solidFill>
              <a:prstDash val="solid"/>
            </a:ln>
          </c:spPr>
          <c:invertIfNegative val="0"/>
          <c:val>
            <c:numRef>
              <c:f>Sheet1!$A$18</c:f>
              <c:numCache>
                <c:formatCode>General</c:formatCode>
                <c:ptCount val="1"/>
                <c:pt idx="0">
                  <c:v>1.7459904002947724E-2</c:v>
                </c:pt>
              </c:numCache>
            </c:numRef>
          </c:val>
          <c:extLst>
            <c:ext xmlns:c16="http://schemas.microsoft.com/office/drawing/2014/chart" uri="{C3380CC4-5D6E-409C-BE32-E72D297353CC}">
              <c16:uniqueId val="{00000011-5756-418B-B431-7618CCFF385B}"/>
            </c:ext>
          </c:extLst>
        </c:ser>
        <c:ser>
          <c:idx val="18"/>
          <c:order val="18"/>
          <c:spPr>
            <a:solidFill>
              <a:srgbClr val="80CCE8"/>
            </a:solidFill>
            <a:ln w="9525" algn="ctr">
              <a:solidFill>
                <a:srgbClr val="808080"/>
              </a:solidFill>
              <a:prstDash val="solid"/>
            </a:ln>
          </c:spPr>
          <c:invertIfNegative val="0"/>
          <c:val>
            <c:numRef>
              <c:f>Sheet1!$A$19</c:f>
              <c:numCache>
                <c:formatCode>General</c:formatCode>
                <c:ptCount val="1"/>
                <c:pt idx="0">
                  <c:v>2.9462770892778711</c:v>
                </c:pt>
              </c:numCache>
            </c:numRef>
          </c:val>
          <c:extLst>
            <c:ext xmlns:c16="http://schemas.microsoft.com/office/drawing/2014/chart" uri="{C3380CC4-5D6E-409C-BE32-E72D297353CC}">
              <c16:uniqueId val="{00000012-5756-418B-B431-7618CCFF385B}"/>
            </c:ext>
          </c:extLst>
        </c:ser>
        <c:ser>
          <c:idx val="19"/>
          <c:order val="19"/>
          <c:spPr>
            <a:solidFill>
              <a:srgbClr val="80CCE8"/>
            </a:solidFill>
            <a:ln w="9525" algn="ctr">
              <a:solidFill>
                <a:srgbClr val="808080"/>
              </a:solidFill>
              <a:prstDash val="solid"/>
            </a:ln>
          </c:spPr>
          <c:invertIfNegative val="0"/>
          <c:val>
            <c:numRef>
              <c:f>Sheet1!$A$20</c:f>
              <c:numCache>
                <c:formatCode>General</c:formatCode>
                <c:ptCount val="1"/>
                <c:pt idx="0">
                  <c:v>2.4260532931256629</c:v>
                </c:pt>
              </c:numCache>
            </c:numRef>
          </c:val>
          <c:extLst>
            <c:ext xmlns:c16="http://schemas.microsoft.com/office/drawing/2014/chart" uri="{C3380CC4-5D6E-409C-BE32-E72D297353CC}">
              <c16:uniqueId val="{00000013-5756-418B-B431-7618CCFF385B}"/>
            </c:ext>
          </c:extLst>
        </c:ser>
        <c:ser>
          <c:idx val="20"/>
          <c:order val="20"/>
          <c:spPr>
            <a:solidFill>
              <a:srgbClr val="80CCE8"/>
            </a:solidFill>
            <a:ln w="9525" algn="ctr">
              <a:solidFill>
                <a:srgbClr val="808080"/>
              </a:solidFill>
              <a:prstDash val="solid"/>
            </a:ln>
          </c:spPr>
          <c:invertIfNegative val="0"/>
          <c:val>
            <c:numRef>
              <c:f>Sheet1!$A$21</c:f>
              <c:numCache>
                <c:formatCode>General</c:formatCode>
                <c:ptCount val="1"/>
                <c:pt idx="0">
                  <c:v>1.258618990136251</c:v>
                </c:pt>
              </c:numCache>
            </c:numRef>
          </c:val>
          <c:extLst>
            <c:ext xmlns:c16="http://schemas.microsoft.com/office/drawing/2014/chart" uri="{C3380CC4-5D6E-409C-BE32-E72D297353CC}">
              <c16:uniqueId val="{00000014-5756-418B-B431-7618CCFF385B}"/>
            </c:ext>
          </c:extLst>
        </c:ser>
        <c:dLbls>
          <c:showLegendKey val="0"/>
          <c:showVal val="0"/>
          <c:showCatName val="0"/>
          <c:showSerName val="0"/>
          <c:showPercent val="0"/>
          <c:showBubbleSize val="0"/>
        </c:dLbls>
        <c:gapWidth val="170"/>
        <c:overlap val="100"/>
        <c:axId val="693324335"/>
        <c:axId val="1"/>
      </c:barChart>
      <c:catAx>
        <c:axId val="693324335"/>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kumimoji="1" lang="ja-JP" sz="1000" kern="1200">
                <a:latin typeface="+mn-lt"/>
                <a:ea typeface="+mn-ea"/>
                <a:cs typeface="+mn-cs"/>
                <a:sym typeface="+mn-lt"/>
              </a:defRPr>
            </a:pPr>
            <a:endParaRPr lang="ja-JP"/>
          </a:p>
        </c:txPr>
        <c:crossAx val="693324335"/>
        <c:crosses val="max"/>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15338042381433"/>
          <c:y val="2.7145359019264449E-2"/>
          <c:w val="0.85435586949209552"/>
          <c:h val="0.94570928196147108"/>
        </c:manualLayout>
      </c:layout>
      <c:barChart>
        <c:barDir val="col"/>
        <c:grouping val="stacked"/>
        <c:varyColors val="0"/>
        <c:ser>
          <c:idx val="0"/>
          <c:order val="0"/>
          <c:spPr>
            <a:solidFill>
              <a:schemeClr val="accent1"/>
            </a:solidFill>
            <a:ln>
              <a:noFill/>
            </a:ln>
          </c:spPr>
          <c:invertIfNegative val="0"/>
          <c:dLbls>
            <c:dLbl>
              <c:idx val="0"/>
              <c:layout>
                <c:manualLayout>
                  <c:x val="0"/>
                  <c:y val="-4.37828371278458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A1E-46C8-94DB-8B1969D291E9}"/>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A1E-46C8-94DB-8B1969D291E9}"/>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A1E-46C8-94DB-8B1969D291E9}"/>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A1E-46C8-94DB-8B1969D291E9}"/>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A1E-46C8-94DB-8B1969D291E9}"/>
                </c:ext>
              </c:extLst>
            </c:dLbl>
            <c:dLbl>
              <c:idx val="5"/>
              <c:layout>
                <c:manualLayout>
                  <c:x val="0"/>
                  <c:y val="-4.37828371278458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A1E-46C8-94DB-8B1969D291E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13069</c:v>
                </c:pt>
                <c:pt idx="1">
                  <c:v>12708</c:v>
                </c:pt>
                <c:pt idx="2">
                  <c:v>12297</c:v>
                </c:pt>
                <c:pt idx="3">
                  <c:v>12032</c:v>
                </c:pt>
                <c:pt idx="4">
                  <c:v>11930</c:v>
                </c:pt>
                <c:pt idx="5">
                  <c:v>11870</c:v>
                </c:pt>
              </c:numCache>
            </c:numRef>
          </c:val>
          <c:extLst>
            <c:ext xmlns:c16="http://schemas.microsoft.com/office/drawing/2014/chart" uri="{C3380CC4-5D6E-409C-BE32-E72D297353CC}">
              <c16:uniqueId val="{00000006-AA1E-46C8-94DB-8B1969D291E9}"/>
            </c:ext>
          </c:extLst>
        </c:ser>
        <c:ser>
          <c:idx val="1"/>
          <c:order val="1"/>
          <c:spPr>
            <a:solidFill>
              <a:schemeClr val="accent2"/>
            </a:solidFill>
            <a:ln>
              <a:noFill/>
            </a:ln>
          </c:spPr>
          <c:invertIfNegative val="0"/>
          <c:dLbls>
            <c:dLbl>
              <c:idx val="0"/>
              <c:layout>
                <c:manualLayout>
                  <c:x val="0"/>
                  <c:y val="-4.37828371278458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A1E-46C8-94DB-8B1969D291E9}"/>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A1E-46C8-94DB-8B1969D291E9}"/>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A1E-46C8-94DB-8B1969D291E9}"/>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A1E-46C8-94DB-8B1969D291E9}"/>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A1E-46C8-94DB-8B1969D291E9}"/>
                </c:ext>
              </c:extLst>
            </c:dLbl>
            <c:dLbl>
              <c:idx val="5"/>
              <c:layout>
                <c:manualLayout>
                  <c:x val="0"/>
                  <c:y val="-4.37828371278458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A1E-46C8-94DB-8B1969D291E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14518</c:v>
                </c:pt>
                <c:pt idx="1">
                  <c:v>16432</c:v>
                </c:pt>
                <c:pt idx="2">
                  <c:v>18759</c:v>
                </c:pt>
                <c:pt idx="3">
                  <c:v>20977</c:v>
                </c:pt>
                <c:pt idx="4">
                  <c:v>22424</c:v>
                </c:pt>
                <c:pt idx="5">
                  <c:v>23524</c:v>
                </c:pt>
              </c:numCache>
            </c:numRef>
          </c:val>
          <c:extLst>
            <c:ext xmlns:c16="http://schemas.microsoft.com/office/drawing/2014/chart" uri="{C3380CC4-5D6E-409C-BE32-E72D297353CC}">
              <c16:uniqueId val="{0000000D-AA1E-46C8-94DB-8B1969D291E9}"/>
            </c:ext>
          </c:extLst>
        </c:ser>
        <c:dLbls>
          <c:showLegendKey val="0"/>
          <c:showVal val="0"/>
          <c:showCatName val="0"/>
          <c:showSerName val="0"/>
          <c:showPercent val="0"/>
          <c:showBubbleSize val="0"/>
        </c:dLbls>
        <c:gapWidth val="41"/>
        <c:overlap val="100"/>
        <c:axId val="247330511"/>
        <c:axId val="1"/>
      </c:barChart>
      <c:catAx>
        <c:axId val="247330511"/>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6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47330511"/>
        <c:crosses val="min"/>
        <c:crossBetween val="between"/>
        <c:majorUnit val="60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13735899137356E-2"/>
          <c:y val="4.3558000917010543E-2"/>
          <c:w val="0.81287325812873257"/>
          <c:h val="0.9280146721687299"/>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3383768913342503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48E-4833-BCE1-2FAB68114332}"/>
                </c:ext>
              </c:extLst>
            </c:dLbl>
            <c:dLbl>
              <c:idx val="1"/>
              <c:layout>
                <c:manualLayout>
                  <c:x val="0"/>
                  <c:y val="-0.3594681338835396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48E-4833-BCE1-2FAB68114332}"/>
                </c:ext>
              </c:extLst>
            </c:dLbl>
            <c:dLbl>
              <c:idx val="2"/>
              <c:layout>
                <c:manualLayout>
                  <c:x val="0"/>
                  <c:y val="-0.3842274186153140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48E-4833-BCE1-2FAB68114332}"/>
                </c:ext>
              </c:extLst>
            </c:dLbl>
            <c:dLbl>
              <c:idx val="3"/>
              <c:layout>
                <c:manualLayout>
                  <c:x val="0"/>
                  <c:y val="-0.40761118752865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48E-4833-BCE1-2FAB68114332}"/>
                </c:ext>
              </c:extLst>
            </c:dLbl>
            <c:dLbl>
              <c:idx val="4"/>
              <c:layout>
                <c:manualLayout>
                  <c:x val="0"/>
                  <c:y val="-0.4277854195323246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48E-4833-BCE1-2FAB68114332}"/>
                </c:ext>
              </c:extLst>
            </c:dLbl>
            <c:dLbl>
              <c:idx val="5"/>
              <c:layout>
                <c:manualLayout>
                  <c:x val="0"/>
                  <c:y val="-0.443374598807886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8E-4833-BCE1-2FAB68114332}"/>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533.05799999999999</c:v>
                </c:pt>
                <c:pt idx="1">
                  <c:v>568.88750000000005</c:v>
                </c:pt>
                <c:pt idx="2">
                  <c:v>612.04840000000002</c:v>
                </c:pt>
                <c:pt idx="3">
                  <c:v>651.97490000000005</c:v>
                </c:pt>
                <c:pt idx="4">
                  <c:v>686.65459999999996</c:v>
                </c:pt>
                <c:pt idx="5">
                  <c:v>713.11860000000001</c:v>
                </c:pt>
              </c:numCache>
            </c:numRef>
          </c:val>
          <c:extLst>
            <c:ext xmlns:c16="http://schemas.microsoft.com/office/drawing/2014/chart" uri="{C3380CC4-5D6E-409C-BE32-E72D297353CC}">
              <c16:uniqueId val="{00000006-848E-4833-BCE1-2FAB68114332}"/>
            </c:ext>
          </c:extLst>
        </c:ser>
        <c:dLbls>
          <c:showLegendKey val="0"/>
          <c:showVal val="0"/>
          <c:showCatName val="0"/>
          <c:showSerName val="0"/>
          <c:showPercent val="0"/>
          <c:showBubbleSize val="0"/>
        </c:dLbls>
        <c:gapWidth val="60"/>
        <c:overlap val="100"/>
        <c:axId val="1243928176"/>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7-848E-4833-BCE1-2FAB68114332}"/>
              </c:ext>
            </c:extLst>
          </c:dPt>
          <c:dPt>
            <c:idx val="1"/>
            <c:marker>
              <c:symbol val="circle"/>
              <c:size val="6"/>
            </c:marker>
            <c:bubble3D val="0"/>
            <c:extLst>
              <c:ext xmlns:c16="http://schemas.microsoft.com/office/drawing/2014/chart" uri="{C3380CC4-5D6E-409C-BE32-E72D297353CC}">
                <c16:uniqueId val="{00000008-848E-4833-BCE1-2FAB68114332}"/>
              </c:ext>
            </c:extLst>
          </c:dPt>
          <c:dPt>
            <c:idx val="2"/>
            <c:marker>
              <c:symbol val="circle"/>
              <c:size val="6"/>
            </c:marker>
            <c:bubble3D val="0"/>
            <c:extLst>
              <c:ext xmlns:c16="http://schemas.microsoft.com/office/drawing/2014/chart" uri="{C3380CC4-5D6E-409C-BE32-E72D297353CC}">
                <c16:uniqueId val="{00000009-848E-4833-BCE1-2FAB68114332}"/>
              </c:ext>
            </c:extLst>
          </c:dPt>
          <c:dPt>
            <c:idx val="3"/>
            <c:marker>
              <c:symbol val="circle"/>
              <c:size val="6"/>
            </c:marker>
            <c:bubble3D val="0"/>
            <c:extLst>
              <c:ext xmlns:c16="http://schemas.microsoft.com/office/drawing/2014/chart" uri="{C3380CC4-5D6E-409C-BE32-E72D297353CC}">
                <c16:uniqueId val="{0000000A-848E-4833-BCE1-2FAB68114332}"/>
              </c:ext>
            </c:extLst>
          </c:dPt>
          <c:dPt>
            <c:idx val="4"/>
            <c:marker>
              <c:symbol val="circle"/>
              <c:size val="6"/>
            </c:marker>
            <c:bubble3D val="0"/>
            <c:extLst>
              <c:ext xmlns:c16="http://schemas.microsoft.com/office/drawing/2014/chart" uri="{C3380CC4-5D6E-409C-BE32-E72D297353CC}">
                <c16:uniqueId val="{0000000B-848E-4833-BCE1-2FAB68114332}"/>
              </c:ext>
            </c:extLst>
          </c:dPt>
          <c:dPt>
            <c:idx val="5"/>
            <c:marker>
              <c:symbol val="circle"/>
              <c:size val="6"/>
            </c:marker>
            <c:bubble3D val="0"/>
            <c:extLst>
              <c:ext xmlns:c16="http://schemas.microsoft.com/office/drawing/2014/chart" uri="{C3380CC4-5D6E-409C-BE32-E72D297353CC}">
                <c16:uniqueId val="{0000000C-848E-4833-BCE1-2FAB68114332}"/>
              </c:ext>
            </c:extLst>
          </c:dPt>
          <c:dLbls>
            <c:dLbl>
              <c:idx val="0"/>
              <c:layout>
                <c:manualLayout>
                  <c:x val="0"/>
                  <c:y val="-4.95185694635488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48E-4833-BCE1-2FAB68114332}"/>
                </c:ext>
              </c:extLst>
            </c:dLbl>
            <c:dLbl>
              <c:idx val="1"/>
              <c:layout>
                <c:manualLayout>
                  <c:x val="0"/>
                  <c:y val="-4.95185694635488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48E-4833-BCE1-2FAB68114332}"/>
                </c:ext>
              </c:extLst>
            </c:dLbl>
            <c:dLbl>
              <c:idx val="2"/>
              <c:layout>
                <c:manualLayout>
                  <c:x val="0"/>
                  <c:y val="-4.95185694635488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48E-4833-BCE1-2FAB68114332}"/>
                </c:ext>
              </c:extLst>
            </c:dLbl>
            <c:dLbl>
              <c:idx val="3"/>
              <c:layout>
                <c:manualLayout>
                  <c:x val="0"/>
                  <c:y val="-4.95185694635488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48E-4833-BCE1-2FAB68114332}"/>
                </c:ext>
              </c:extLst>
            </c:dLbl>
            <c:dLbl>
              <c:idx val="4"/>
              <c:layout>
                <c:manualLayout>
                  <c:x val="0"/>
                  <c:y val="-4.95185694635488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48E-4833-BCE1-2FAB68114332}"/>
                </c:ext>
              </c:extLst>
            </c:dLbl>
            <c:dLbl>
              <c:idx val="5"/>
              <c:layout>
                <c:manualLayout>
                  <c:x val="0"/>
                  <c:y val="-4.95185694635488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48E-4833-BCE1-2FAB68114332}"/>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38.631310422796517</c:v>
                </c:pt>
                <c:pt idx="1">
                  <c:v>40.992333104437748</c:v>
                </c:pt>
                <c:pt idx="2">
                  <c:v>43.836257309941516</c:v>
                </c:pt>
                <c:pt idx="3">
                  <c:v>46.478007642077053</c:v>
                </c:pt>
                <c:pt idx="4">
                  <c:v>48.77691627389904</c:v>
                </c:pt>
                <c:pt idx="5">
                  <c:v>50.542473542667352</c:v>
                </c:pt>
              </c:numCache>
            </c:numRef>
          </c:val>
          <c:smooth val="0"/>
          <c:extLst>
            <c:ext xmlns:c16="http://schemas.microsoft.com/office/drawing/2014/chart" uri="{C3380CC4-5D6E-409C-BE32-E72D297353CC}">
              <c16:uniqueId val="{0000000D-848E-4833-BCE1-2FAB68114332}"/>
            </c:ext>
          </c:extLst>
        </c:ser>
        <c:dLbls>
          <c:showLegendKey val="0"/>
          <c:showVal val="0"/>
          <c:showCatName val="0"/>
          <c:showSerName val="0"/>
          <c:showPercent val="0"/>
          <c:showBubbleSize val="0"/>
        </c:dLbls>
        <c:marker val="1"/>
        <c:smooth val="0"/>
        <c:axId val="3"/>
        <c:axId val="2"/>
      </c:lineChart>
      <c:catAx>
        <c:axId val="1243928176"/>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8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243928176"/>
        <c:crosses val="min"/>
        <c:crossBetween val="between"/>
        <c:majorUnit val="100"/>
      </c:valAx>
      <c:valAx>
        <c:axId val="2"/>
        <c:scaling>
          <c:orientation val="minMax"/>
          <c:max val="52.5"/>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2.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655578655578651E-2"/>
          <c:y val="2.6655202063628546E-2"/>
          <c:w val="0.89604989604989604"/>
          <c:h val="0.94668959587274293"/>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5FEC-4E84-9392-85077071B1EB}"/>
              </c:ext>
            </c:extLst>
          </c:dPt>
          <c:dPt>
            <c:idx val="1"/>
            <c:marker>
              <c:symbol val="none"/>
            </c:marker>
            <c:bubble3D val="0"/>
            <c:extLst>
              <c:ext xmlns:c16="http://schemas.microsoft.com/office/drawing/2014/chart" uri="{C3380CC4-5D6E-409C-BE32-E72D297353CC}">
                <c16:uniqueId val="{00000001-5FEC-4E84-9392-85077071B1EB}"/>
              </c:ext>
            </c:extLst>
          </c:dPt>
          <c:dPt>
            <c:idx val="2"/>
            <c:marker>
              <c:symbol val="none"/>
            </c:marker>
            <c:bubble3D val="0"/>
            <c:extLst>
              <c:ext xmlns:c16="http://schemas.microsoft.com/office/drawing/2014/chart" uri="{C3380CC4-5D6E-409C-BE32-E72D297353CC}">
                <c16:uniqueId val="{00000002-5FEC-4E84-9392-85077071B1EB}"/>
              </c:ext>
            </c:extLst>
          </c:dPt>
          <c:dLbls>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Sheet1!$A$1:$K$1</c:f>
              <c:numCache>
                <c:formatCode>General</c:formatCode>
                <c:ptCount val="11"/>
                <c:pt idx="0">
                  <c:v>15</c:v>
                </c:pt>
                <c:pt idx="1">
                  <c:v>16</c:v>
                </c:pt>
                <c:pt idx="2">
                  <c:v>18</c:v>
                </c:pt>
                <c:pt idx="3" formatCode="#,##0;&quot;-&quot;#,##0">
                  <c:v>19.89</c:v>
                </c:pt>
                <c:pt idx="4" formatCode="#,##0;&quot;-&quot;#,##0">
                  <c:v>21.35</c:v>
                </c:pt>
                <c:pt idx="5" formatCode="#,##0;&quot;-&quot;#,##0">
                  <c:v>22.91</c:v>
                </c:pt>
                <c:pt idx="6" formatCode="#,##0;&quot;-&quot;#,##0">
                  <c:v>24.67</c:v>
                </c:pt>
                <c:pt idx="7" formatCode="#,##0;&quot;-&quot;#,##0">
                  <c:v>26.62</c:v>
                </c:pt>
                <c:pt idx="8" formatCode="#,##0;&quot;-&quot;#,##0">
                  <c:v>29</c:v>
                </c:pt>
                <c:pt idx="9" formatCode="#,##0;&quot;-&quot;#,##0">
                  <c:v>31</c:v>
                </c:pt>
                <c:pt idx="10" formatCode="#,##0;&quot;-&quot;#,##0">
                  <c:v>33</c:v>
                </c:pt>
              </c:numCache>
            </c:numRef>
          </c:val>
          <c:smooth val="0"/>
          <c:extLst>
            <c:ext xmlns:c16="http://schemas.microsoft.com/office/drawing/2014/chart" uri="{C3380CC4-5D6E-409C-BE32-E72D297353CC}">
              <c16:uniqueId val="{00000008-5FEC-4E84-9392-85077071B1EB}"/>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1.8184338184338185E-2"/>
                  <c:y val="2.6655202063628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EC-4E84-9392-85077071B1EB}"/>
                </c:ext>
              </c:extLst>
            </c:dLbl>
            <c:dLbl>
              <c:idx val="1"/>
              <c:layout>
                <c:manualLayout>
                  <c:x val="-3.4816354816354818E-2"/>
                  <c:y val="3.3533963886500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EC-4E84-9392-85077071B1EB}"/>
                </c:ext>
              </c:extLst>
            </c:dLbl>
            <c:dLbl>
              <c:idx val="2"/>
              <c:layout>
                <c:manualLayout>
                  <c:x val="-4.0360360360360358E-2"/>
                  <c:y val="-3.8693035253654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EC-4E84-9392-85077071B1EB}"/>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Sheet1!$A$2:$K$2</c:f>
              <c:numCache>
                <c:formatCode>#,##0;"-"#,##0</c:formatCode>
                <c:ptCount val="11"/>
                <c:pt idx="0">
                  <c:v>14.33</c:v>
                </c:pt>
                <c:pt idx="1">
                  <c:v>14.6</c:v>
                </c:pt>
                <c:pt idx="2">
                  <c:v>15.37</c:v>
                </c:pt>
                <c:pt idx="3">
                  <c:v>16.329999999999998</c:v>
                </c:pt>
                <c:pt idx="4">
                  <c:v>16.88</c:v>
                </c:pt>
                <c:pt idx="5">
                  <c:v>17.73</c:v>
                </c:pt>
                <c:pt idx="6">
                  <c:v>18.649999999999999</c:v>
                </c:pt>
                <c:pt idx="7">
                  <c:v>19.8</c:v>
                </c:pt>
                <c:pt idx="8">
                  <c:v>21</c:v>
                </c:pt>
                <c:pt idx="9">
                  <c:v>23</c:v>
                </c:pt>
                <c:pt idx="10">
                  <c:v>24</c:v>
                </c:pt>
              </c:numCache>
            </c:numRef>
          </c:val>
          <c:smooth val="0"/>
          <c:extLst>
            <c:ext xmlns:c16="http://schemas.microsoft.com/office/drawing/2014/chart" uri="{C3380CC4-5D6E-409C-BE32-E72D297353CC}">
              <c16:uniqueId val="{00000011-5FEC-4E84-9392-85077071B1EB}"/>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6"/>
            <c:marker>
              <c:symbol val="none"/>
            </c:marker>
            <c:bubble3D val="0"/>
            <c:extLst>
              <c:ext xmlns:c16="http://schemas.microsoft.com/office/drawing/2014/chart" uri="{C3380CC4-5D6E-409C-BE32-E72D297353CC}">
                <c16:uniqueId val="{00000012-5FEC-4E84-9392-85077071B1EB}"/>
              </c:ext>
            </c:extLst>
          </c:dPt>
          <c:dLbls>
            <c:dLbl>
              <c:idx val="6"/>
              <c:layout>
                <c:manualLayout>
                  <c:x val="-5.053361053361053E-2"/>
                  <c:y val="1.4617368873602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EC-4E84-9392-85077071B1EB}"/>
                </c:ext>
              </c:extLst>
            </c:dLbl>
            <c:dLbl>
              <c:idx val="7"/>
              <c:layout>
                <c:manualLayout>
                  <c:x val="-3.2654192654192657E-2"/>
                  <c:y val="3.69733447979363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FEC-4E84-9392-85077071B1EB}"/>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Sheet1!$A$3:$K$3</c:f>
              <c:numCache>
                <c:formatCode>#,##0;"-"#,##0</c:formatCode>
                <c:ptCount val="11"/>
                <c:pt idx="0">
                  <c:v>2.57</c:v>
                </c:pt>
                <c:pt idx="1">
                  <c:v>2.63</c:v>
                </c:pt>
                <c:pt idx="2">
                  <c:v>2.71</c:v>
                </c:pt>
                <c:pt idx="3">
                  <c:v>2.83</c:v>
                </c:pt>
                <c:pt idx="4">
                  <c:v>2.91</c:v>
                </c:pt>
                <c:pt idx="5">
                  <c:v>2.99</c:v>
                </c:pt>
                <c:pt idx="6" formatCode="General">
                  <c:v>3.1</c:v>
                </c:pt>
                <c:pt idx="7">
                  <c:v>3.17</c:v>
                </c:pt>
              </c:numCache>
            </c:numRef>
          </c:val>
          <c:smooth val="0"/>
          <c:extLst>
            <c:ext xmlns:c16="http://schemas.microsoft.com/office/drawing/2014/chart" uri="{C3380CC4-5D6E-409C-BE32-E72D297353CC}">
              <c16:uniqueId val="{0000001A-5FEC-4E84-9392-85077071B1EB}"/>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1B-5FEC-4E84-9392-85077071B1EB}"/>
              </c:ext>
            </c:extLst>
          </c:dPt>
          <c:dPt>
            <c:idx val="2"/>
            <c:marker>
              <c:symbol val="none"/>
            </c:marker>
            <c:bubble3D val="0"/>
            <c:extLst>
              <c:ext xmlns:c16="http://schemas.microsoft.com/office/drawing/2014/chart" uri="{C3380CC4-5D6E-409C-BE32-E72D297353CC}">
                <c16:uniqueId val="{0000001C-5FEC-4E84-9392-85077071B1EB}"/>
              </c:ext>
            </c:extLst>
          </c:dPt>
          <c:dPt>
            <c:idx val="3"/>
            <c:marker>
              <c:symbol val="none"/>
            </c:marker>
            <c:bubble3D val="0"/>
            <c:extLst>
              <c:ext xmlns:c16="http://schemas.microsoft.com/office/drawing/2014/chart" uri="{C3380CC4-5D6E-409C-BE32-E72D297353CC}">
                <c16:uniqueId val="{0000001D-5FEC-4E84-9392-85077071B1EB}"/>
              </c:ext>
            </c:extLst>
          </c:dPt>
          <c:dPt>
            <c:idx val="4"/>
            <c:marker>
              <c:symbol val="none"/>
            </c:marker>
            <c:bubble3D val="0"/>
            <c:extLst>
              <c:ext xmlns:c16="http://schemas.microsoft.com/office/drawing/2014/chart" uri="{C3380CC4-5D6E-409C-BE32-E72D297353CC}">
                <c16:uniqueId val="{0000001E-5FEC-4E84-9392-85077071B1EB}"/>
              </c:ext>
            </c:extLst>
          </c:dPt>
          <c:dPt>
            <c:idx val="5"/>
            <c:marker>
              <c:symbol val="none"/>
            </c:marker>
            <c:bubble3D val="0"/>
            <c:extLst>
              <c:ext xmlns:c16="http://schemas.microsoft.com/office/drawing/2014/chart" uri="{C3380CC4-5D6E-409C-BE32-E72D297353CC}">
                <c16:uniqueId val="{0000001F-5FEC-4E84-9392-85077071B1EB}"/>
              </c:ext>
            </c:extLst>
          </c:dPt>
          <c:dPt>
            <c:idx val="6"/>
            <c:marker>
              <c:symbol val="none"/>
            </c:marker>
            <c:bubble3D val="0"/>
            <c:extLst>
              <c:ext xmlns:c16="http://schemas.microsoft.com/office/drawing/2014/chart" uri="{C3380CC4-5D6E-409C-BE32-E72D297353CC}">
                <c16:uniqueId val="{00000020-5FEC-4E84-9392-85077071B1EB}"/>
              </c:ext>
            </c:extLst>
          </c:dPt>
          <c:dLbls>
            <c:dLbl>
              <c:idx val="1"/>
              <c:layout>
                <c:manualLayout>
                  <c:x val="-3.2654192654192657E-2"/>
                  <c:y val="-1.8056749785038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FEC-4E84-9392-85077071B1EB}"/>
                </c:ext>
              </c:extLst>
            </c:dLbl>
            <c:dLbl>
              <c:idx val="2"/>
              <c:layout>
                <c:manualLayout>
                  <c:x val="-4.2217602217602221E-2"/>
                  <c:y val="7.738607050730742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FEC-4E84-9392-85077071B1EB}"/>
                </c:ext>
              </c:extLst>
            </c:dLbl>
            <c:dLbl>
              <c:idx val="3"/>
              <c:layout>
                <c:manualLayout>
                  <c:x val="-5.053361053361053E-2"/>
                  <c:y val="1.117798796216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FEC-4E84-9392-85077071B1EB}"/>
                </c:ext>
              </c:extLst>
            </c:dLbl>
            <c:dLbl>
              <c:idx val="4"/>
              <c:layout>
                <c:manualLayout>
                  <c:x val="-5.0533610533610482E-2"/>
                  <c:y val="1.80567497850388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FEC-4E84-9392-85077071B1EB}"/>
                </c:ext>
              </c:extLst>
            </c:dLbl>
            <c:dLbl>
              <c:idx val="5"/>
              <c:layout>
                <c:manualLayout>
                  <c:x val="-4.2217602217602318E-2"/>
                  <c:y val="3.1814273430782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FEC-4E84-9392-85077071B1EB}"/>
                </c:ext>
              </c:extLst>
            </c:dLbl>
            <c:dLbl>
              <c:idx val="6"/>
              <c:layout>
                <c:manualLayout>
                  <c:x val="-5.053361053361053E-2"/>
                  <c:y val="-3.3533963886500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FEC-4E84-9392-85077071B1EB}"/>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Sheet1!$A$4:$K$4</c:f>
              <c:numCache>
                <c:formatCode>#,##0;"-"#,##0</c:formatCode>
                <c:ptCount val="11"/>
                <c:pt idx="1">
                  <c:v>0.86</c:v>
                </c:pt>
                <c:pt idx="2" formatCode="General">
                  <c:v>1.5</c:v>
                </c:pt>
                <c:pt idx="3" formatCode="General">
                  <c:v>2.1</c:v>
                </c:pt>
                <c:pt idx="4" formatCode="General">
                  <c:v>2.7</c:v>
                </c:pt>
                <c:pt idx="5" formatCode="General">
                  <c:v>3.3</c:v>
                </c:pt>
                <c:pt idx="6" formatCode="General">
                  <c:v>3.9</c:v>
                </c:pt>
                <c:pt idx="7">
                  <c:v>4</c:v>
                </c:pt>
              </c:numCache>
            </c:numRef>
          </c:val>
          <c:smooth val="0"/>
          <c:extLst>
            <c:ext xmlns:c16="http://schemas.microsoft.com/office/drawing/2014/chart" uri="{C3380CC4-5D6E-409C-BE32-E72D297353CC}">
              <c16:uniqueId val="{00000023-5FEC-4E84-9392-85077071B1EB}"/>
            </c:ext>
          </c:extLst>
        </c:ser>
        <c:dLbls>
          <c:dLblPos val="t"/>
          <c:showLegendKey val="0"/>
          <c:showVal val="1"/>
          <c:showCatName val="0"/>
          <c:showSerName val="0"/>
          <c:showPercent val="0"/>
          <c:showBubbleSize val="0"/>
        </c:dLbls>
        <c:marker val="1"/>
        <c:smooth val="0"/>
        <c:axId val="286061440"/>
        <c:axId val="1"/>
      </c:lineChart>
      <c:catAx>
        <c:axId val="286061440"/>
        <c:scaling>
          <c:orientation val="minMax"/>
        </c:scaling>
        <c:delete val="0"/>
        <c:axPos val="b"/>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5"/>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86061440"/>
        <c:crosses val="min"/>
        <c:crossBetween val="midCat"/>
        <c:majorUnit val="2"/>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123066577000672E-2"/>
          <c:y val="2.6655202063628546E-2"/>
          <c:w val="0.87693342299932753"/>
          <c:h val="0.94668959587274293"/>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AF12-4FC2-8E4E-135CF921971F}"/>
              </c:ext>
            </c:extLst>
          </c:dPt>
          <c:dPt>
            <c:idx val="1"/>
            <c:marker>
              <c:symbol val="none"/>
            </c:marker>
            <c:bubble3D val="0"/>
            <c:extLst>
              <c:ext xmlns:c16="http://schemas.microsoft.com/office/drawing/2014/chart" uri="{C3380CC4-5D6E-409C-BE32-E72D297353CC}">
                <c16:uniqueId val="{00000001-AF12-4FC2-8E4E-135CF921971F}"/>
              </c:ext>
            </c:extLst>
          </c:dPt>
          <c:dPt>
            <c:idx val="2"/>
            <c:marker>
              <c:symbol val="none"/>
            </c:marker>
            <c:bubble3D val="0"/>
            <c:extLst>
              <c:ext xmlns:c16="http://schemas.microsoft.com/office/drawing/2014/chart" uri="{C3380CC4-5D6E-409C-BE32-E72D297353CC}">
                <c16:uniqueId val="{00000002-AF12-4FC2-8E4E-135CF921971F}"/>
              </c:ext>
            </c:extLst>
          </c:dPt>
          <c:dLbls>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Sheet1!$A$1:$K$1</c:f>
              <c:numCache>
                <c:formatCode>General</c:formatCode>
                <c:ptCount val="11"/>
                <c:pt idx="0">
                  <c:v>20</c:v>
                </c:pt>
                <c:pt idx="1">
                  <c:v>22</c:v>
                </c:pt>
                <c:pt idx="2">
                  <c:v>25</c:v>
                </c:pt>
                <c:pt idx="3" formatCode="#,##0;&quot;-&quot;#,##0">
                  <c:v>28</c:v>
                </c:pt>
                <c:pt idx="4" formatCode="#,##0;&quot;-&quot;#,##0">
                  <c:v>30</c:v>
                </c:pt>
                <c:pt idx="5" formatCode="#,##0;&quot;-&quot;#,##0">
                  <c:v>32</c:v>
                </c:pt>
                <c:pt idx="6" formatCode="#,##0;&quot;-&quot;#,##0">
                  <c:v>35</c:v>
                </c:pt>
                <c:pt idx="7" formatCode="#,##0;&quot;-&quot;#,##0">
                  <c:v>38</c:v>
                </c:pt>
                <c:pt idx="8" formatCode="#,##0;&quot;-&quot;#,##0">
                  <c:v>41</c:v>
                </c:pt>
                <c:pt idx="9" formatCode="#,##0;&quot;-&quot;#,##0">
                  <c:v>44</c:v>
                </c:pt>
                <c:pt idx="10" formatCode="#,##0;&quot;-&quot;#,##0">
                  <c:v>47</c:v>
                </c:pt>
              </c:numCache>
            </c:numRef>
          </c:val>
          <c:smooth val="0"/>
          <c:extLst>
            <c:ext xmlns:c16="http://schemas.microsoft.com/office/drawing/2014/chart" uri="{C3380CC4-5D6E-409C-BE32-E72D297353CC}">
              <c16:uniqueId val="{00000003-AF12-4FC2-8E4E-135CF921971F}"/>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Sheet1!$A$2:$K$2</c:f>
              <c:numCache>
                <c:formatCode>#,##0;"-"#,##0</c:formatCode>
                <c:ptCount val="11"/>
                <c:pt idx="0">
                  <c:v>20</c:v>
                </c:pt>
                <c:pt idx="1">
                  <c:v>20</c:v>
                </c:pt>
                <c:pt idx="2">
                  <c:v>21</c:v>
                </c:pt>
                <c:pt idx="3">
                  <c:v>23</c:v>
                </c:pt>
                <c:pt idx="4">
                  <c:v>24</c:v>
                </c:pt>
                <c:pt idx="5">
                  <c:v>25</c:v>
                </c:pt>
                <c:pt idx="6">
                  <c:v>27</c:v>
                </c:pt>
                <c:pt idx="7">
                  <c:v>28</c:v>
                </c:pt>
                <c:pt idx="8">
                  <c:v>30</c:v>
                </c:pt>
                <c:pt idx="9">
                  <c:v>32</c:v>
                </c:pt>
                <c:pt idx="10">
                  <c:v>34</c:v>
                </c:pt>
              </c:numCache>
            </c:numRef>
          </c:val>
          <c:smooth val="0"/>
          <c:extLst>
            <c:ext xmlns:c16="http://schemas.microsoft.com/office/drawing/2014/chart" uri="{C3380CC4-5D6E-409C-BE32-E72D297353CC}">
              <c16:uniqueId val="{0000000F-AF12-4FC2-8E4E-135CF921971F}"/>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6"/>
            <c:marker>
              <c:symbol val="none"/>
            </c:marker>
            <c:bubble3D val="0"/>
            <c:extLst>
              <c:ext xmlns:c16="http://schemas.microsoft.com/office/drawing/2014/chart" uri="{C3380CC4-5D6E-409C-BE32-E72D297353CC}">
                <c16:uniqueId val="{00000010-AF12-4FC2-8E4E-135CF921971F}"/>
              </c:ext>
            </c:extLst>
          </c:dPt>
          <c:dLbls>
            <c:dLbl>
              <c:idx val="0"/>
              <c:layout>
                <c:manualLayout>
                  <c:x val="-1.8238063214525892E-2"/>
                  <c:y val="-4.2132416165090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F12-4FC2-8E4E-135CF921971F}"/>
                </c:ext>
              </c:extLst>
            </c:dLbl>
            <c:dLbl>
              <c:idx val="5"/>
              <c:layout>
                <c:manualLayout>
                  <c:x val="-3.4377942165433856E-2"/>
                  <c:y val="4.38521066208082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F12-4FC2-8E4E-135CF921971F}"/>
                </c:ext>
              </c:extLst>
            </c:dLbl>
            <c:dLbl>
              <c:idx val="7"/>
              <c:layout>
                <c:manualLayout>
                  <c:x val="-3.1687962340282545E-2"/>
                  <c:y val="3.697334479793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F12-4FC2-8E4E-135CF921971F}"/>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Sheet1!$A$3:$K$3</c:f>
              <c:numCache>
                <c:formatCode>#,##0;"-"#,##0</c:formatCode>
                <c:ptCount val="11"/>
                <c:pt idx="0">
                  <c:v>3.5</c:v>
                </c:pt>
                <c:pt idx="1">
                  <c:v>3.6</c:v>
                </c:pt>
                <c:pt idx="2">
                  <c:v>3.8</c:v>
                </c:pt>
                <c:pt idx="3">
                  <c:v>4</c:v>
                </c:pt>
                <c:pt idx="4">
                  <c:v>4.0999999999999996</c:v>
                </c:pt>
                <c:pt idx="5">
                  <c:v>4.2</c:v>
                </c:pt>
                <c:pt idx="7">
                  <c:v>4.5</c:v>
                </c:pt>
              </c:numCache>
            </c:numRef>
          </c:val>
          <c:smooth val="0"/>
          <c:extLst>
            <c:ext xmlns:c16="http://schemas.microsoft.com/office/drawing/2014/chart" uri="{C3380CC4-5D6E-409C-BE32-E72D297353CC}">
              <c16:uniqueId val="{00000018-AF12-4FC2-8E4E-135CF921971F}"/>
            </c:ext>
          </c:extLst>
        </c:ser>
        <c:ser>
          <c:idx val="3"/>
          <c:order val="3"/>
          <c:spPr>
            <a:ln w="9525" cap="flat" algn="ctr">
              <a:solidFill>
                <a:schemeClr val="accent1"/>
              </a:solidFill>
              <a:prstDash val="solid"/>
            </a:ln>
          </c:spPr>
          <c:marker>
            <c:symbol val="diamond"/>
            <c:size val="6"/>
            <c:spPr>
              <a:solidFill>
                <a:srgbClr val="4D4D4D"/>
              </a:solidFill>
              <a:ln w="9525" cap="flat" algn="ctr">
                <a:solidFill>
                  <a:schemeClr val="accent1"/>
                </a:solidFill>
                <a:prstDash val="solid"/>
              </a:ln>
            </c:spPr>
          </c:marker>
          <c:dPt>
            <c:idx val="0"/>
            <c:marker>
              <c:symbol val="none"/>
            </c:marker>
            <c:bubble3D val="0"/>
            <c:extLst>
              <c:ext xmlns:c16="http://schemas.microsoft.com/office/drawing/2014/chart" uri="{C3380CC4-5D6E-409C-BE32-E72D297353CC}">
                <c16:uniqueId val="{00000019-AF12-4FC2-8E4E-135CF921971F}"/>
              </c:ext>
            </c:extLst>
          </c:dPt>
          <c:dPt>
            <c:idx val="2"/>
            <c:marker>
              <c:symbol val="none"/>
            </c:marker>
            <c:bubble3D val="0"/>
            <c:extLst>
              <c:ext xmlns:c16="http://schemas.microsoft.com/office/drawing/2014/chart" uri="{C3380CC4-5D6E-409C-BE32-E72D297353CC}">
                <c16:uniqueId val="{0000001A-AF12-4FC2-8E4E-135CF921971F}"/>
              </c:ext>
            </c:extLst>
          </c:dPt>
          <c:dPt>
            <c:idx val="3"/>
            <c:marker>
              <c:symbol val="none"/>
            </c:marker>
            <c:bubble3D val="0"/>
            <c:extLst>
              <c:ext xmlns:c16="http://schemas.microsoft.com/office/drawing/2014/chart" uri="{C3380CC4-5D6E-409C-BE32-E72D297353CC}">
                <c16:uniqueId val="{0000001B-AF12-4FC2-8E4E-135CF921971F}"/>
              </c:ext>
            </c:extLst>
          </c:dPt>
          <c:dPt>
            <c:idx val="4"/>
            <c:marker>
              <c:symbol val="none"/>
            </c:marker>
            <c:bubble3D val="0"/>
            <c:extLst>
              <c:ext xmlns:c16="http://schemas.microsoft.com/office/drawing/2014/chart" uri="{C3380CC4-5D6E-409C-BE32-E72D297353CC}">
                <c16:uniqueId val="{0000001C-AF12-4FC2-8E4E-135CF921971F}"/>
              </c:ext>
            </c:extLst>
          </c:dPt>
          <c:dPt>
            <c:idx val="5"/>
            <c:marker>
              <c:symbol val="none"/>
            </c:marker>
            <c:bubble3D val="0"/>
            <c:extLst>
              <c:ext xmlns:c16="http://schemas.microsoft.com/office/drawing/2014/chart" uri="{C3380CC4-5D6E-409C-BE32-E72D297353CC}">
                <c16:uniqueId val="{0000001D-AF12-4FC2-8E4E-135CF921971F}"/>
              </c:ext>
            </c:extLst>
          </c:dPt>
          <c:dPt>
            <c:idx val="6"/>
            <c:marker>
              <c:symbol val="none"/>
            </c:marker>
            <c:bubble3D val="0"/>
            <c:extLst>
              <c:ext xmlns:c16="http://schemas.microsoft.com/office/drawing/2014/chart" uri="{C3380CC4-5D6E-409C-BE32-E72D297353CC}">
                <c16:uniqueId val="{0000001E-AF12-4FC2-8E4E-135CF921971F}"/>
              </c:ext>
            </c:extLst>
          </c:dPt>
          <c:dLbls>
            <c:dLbl>
              <c:idx val="1"/>
              <c:layout>
                <c:manualLayout>
                  <c:x val="-4.7881640887693097E-3"/>
                  <c:y val="1.63370593293207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F12-4FC2-8E4E-135CF921971F}"/>
                </c:ext>
              </c:extLst>
            </c:dLbl>
            <c:dLbl>
              <c:idx val="2"/>
              <c:layout>
                <c:manualLayout>
                  <c:x val="-4.2205783456624076E-2"/>
                  <c:y val="1.4617368873602625E-2"/>
                </c:manualLayout>
              </c:layout>
              <c:numFmt formatCode="#,##0.0_);[Red]\(#,##0.0\)" sourceLinked="0"/>
              <c:spPr>
                <a:noFill/>
                <a:ln>
                  <a:noFill/>
                </a:ln>
                <a:effectLst/>
              </c:spPr>
              <c:txPr>
                <a:bodyPr wrap="square" lIns="38100" tIns="19050" rIns="38100" bIns="19050" anchor="ctr">
                  <a:spAutoFit/>
                </a:bodyPr>
                <a:lstStyle/>
                <a:p>
                  <a:pPr>
                    <a:defRPr lang="ja-JP"/>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F12-4FC2-8E4E-135CF921971F}"/>
                </c:ext>
              </c:extLst>
            </c:dLbl>
            <c:dLbl>
              <c:idx val="3"/>
              <c:layout>
                <c:manualLayout>
                  <c:x val="-4.1560188298587764E-2"/>
                  <c:y val="3.1814273430782462E-2"/>
                </c:manualLayout>
              </c:layout>
              <c:numFmt formatCode="#,##0.0_);[Red]\(#,##0.0\)" sourceLinked="0"/>
              <c:spPr>
                <a:noFill/>
                <a:ln>
                  <a:noFill/>
                </a:ln>
                <a:effectLst/>
              </c:spPr>
              <c:txPr>
                <a:bodyPr wrap="square" lIns="38100" tIns="19050" rIns="38100" bIns="19050" anchor="ctr">
                  <a:spAutoFit/>
                </a:bodyPr>
                <a:lstStyle/>
                <a:p>
                  <a:pPr>
                    <a:defRPr lang="ja-JP"/>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F12-4FC2-8E4E-135CF921971F}"/>
                </c:ext>
              </c:extLst>
            </c:dLbl>
            <c:dLbl>
              <c:idx val="4"/>
              <c:layout>
                <c:manualLayout>
                  <c:x val="-4.6348352387357142E-2"/>
                  <c:y val="4.55717970765262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F12-4FC2-8E4E-135CF921971F}"/>
                </c:ext>
              </c:extLst>
            </c:dLbl>
            <c:dLbl>
              <c:idx val="5"/>
              <c:layout>
                <c:manualLayout>
                  <c:x val="-3.3032952252858204E-2"/>
                  <c:y val="-4.3852106620808254E-2"/>
                </c:manualLayout>
              </c:layout>
              <c:numFmt formatCode="#,##0_);[Red]\(#,##0\)" sourceLinked="0"/>
              <c:spPr>
                <a:noFill/>
                <a:ln>
                  <a:noFill/>
                </a:ln>
                <a:effectLst/>
              </c:spPr>
              <c:txPr>
                <a:bodyPr wrap="square" lIns="38100" tIns="19050" rIns="38100" bIns="19050" anchor="ctr">
                  <a:spAutoFit/>
                </a:bodyPr>
                <a:lstStyle/>
                <a:p>
                  <a:pPr>
                    <a:defRPr lang="ja-JP"/>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F12-4FC2-8E4E-135CF921971F}"/>
                </c:ext>
              </c:extLst>
            </c:dLbl>
            <c:dLbl>
              <c:idx val="6"/>
              <c:layout>
                <c:manualLayout>
                  <c:x val="-4.6940147948890482E-2"/>
                  <c:y val="-3.3533963886500429E-2"/>
                </c:manualLayout>
              </c:layout>
              <c:numFmt formatCode="#,##0.0_);[Red]\(#,##0.0\)" sourceLinked="0"/>
              <c:spPr>
                <a:noFill/>
                <a:ln>
                  <a:noFill/>
                </a:ln>
                <a:effectLst/>
              </c:spPr>
              <c:txPr>
                <a:bodyPr wrap="square" lIns="38100" tIns="19050" rIns="38100" bIns="19050" anchor="ctr">
                  <a:spAutoFit/>
                </a:bodyPr>
                <a:lstStyle/>
                <a:p>
                  <a:pPr>
                    <a:defRPr lang="ja-JP"/>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F12-4FC2-8E4E-135CF921971F}"/>
                </c:ext>
              </c:extLst>
            </c:dLbl>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Sheet1!$A$4:$K$4</c:f>
              <c:numCache>
                <c:formatCode>#,##0;"-"#,##0</c:formatCode>
                <c:ptCount val="11"/>
                <c:pt idx="1">
                  <c:v>1.2</c:v>
                </c:pt>
                <c:pt idx="2" formatCode="General">
                  <c:v>2.0533333333333301</c:v>
                </c:pt>
                <c:pt idx="3" formatCode="General">
                  <c:v>2.9166666666666701</c:v>
                </c:pt>
                <c:pt idx="4" formatCode="General">
                  <c:v>3.8</c:v>
                </c:pt>
                <c:pt idx="5" formatCode="General">
                  <c:v>4.5999999999999996</c:v>
                </c:pt>
                <c:pt idx="6" formatCode="General">
                  <c:v>5.5066666666666704</c:v>
                </c:pt>
                <c:pt idx="7">
                  <c:v>6.37</c:v>
                </c:pt>
              </c:numCache>
            </c:numRef>
          </c:val>
          <c:smooth val="0"/>
          <c:extLst>
            <c:ext xmlns:c16="http://schemas.microsoft.com/office/drawing/2014/chart" uri="{C3380CC4-5D6E-409C-BE32-E72D297353CC}">
              <c16:uniqueId val="{00000021-AF12-4FC2-8E4E-135CF921971F}"/>
            </c:ext>
          </c:extLst>
        </c:ser>
        <c:dLbls>
          <c:dLblPos val="t"/>
          <c:showLegendKey val="0"/>
          <c:showVal val="1"/>
          <c:showCatName val="0"/>
          <c:showSerName val="0"/>
          <c:showPercent val="0"/>
          <c:showBubbleSize val="0"/>
        </c:dLbls>
        <c:marker val="1"/>
        <c:smooth val="0"/>
        <c:axId val="286017760"/>
        <c:axId val="1"/>
      </c:lineChart>
      <c:catAx>
        <c:axId val="28601776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86017760"/>
        <c:crosses val="min"/>
        <c:crossBetween val="midCat"/>
        <c:majorUnit val="50"/>
      </c:valAx>
    </c:plotArea>
    <c:plotVisOnly val="0"/>
    <c:dispBlanksAs val="span"/>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823991431631569E-3"/>
          <c:y val="7.2608913370055081E-2"/>
          <c:w val="0.97697250981792216"/>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3.405107661492238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062-4E08-A071-90C8F135128B}"/>
                </c:ext>
              </c:extLst>
            </c:dLbl>
            <c:dLbl>
              <c:idx val="1"/>
              <c:layout>
                <c:manualLayout>
                  <c:x val="0"/>
                  <c:y val="-3.355032548823234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062-4E08-A071-90C8F135128B}"/>
                </c:ext>
              </c:extLst>
            </c:dLbl>
            <c:dLbl>
              <c:idx val="2"/>
              <c:layout>
                <c:manualLayout>
                  <c:x val="0"/>
                  <c:y val="-4.006009013520280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062-4E08-A071-90C8F135128B}"/>
                </c:ext>
              </c:extLst>
            </c:dLbl>
            <c:dLbl>
              <c:idx val="3"/>
              <c:layout>
                <c:manualLayout>
                  <c:x val="3.3916458407711532E-3"/>
                  <c:y val="-5.007511266900350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062-4E08-A071-90C8F135128B}"/>
                </c:ext>
              </c:extLst>
            </c:dLbl>
            <c:dLbl>
              <c:idx val="4"/>
              <c:layout>
                <c:manualLayout>
                  <c:x val="6.6047840057122456E-3"/>
                  <c:y val="-5.107661492238357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062-4E08-A071-90C8F135128B}"/>
                </c:ext>
              </c:extLst>
            </c:dLbl>
            <c:dLbl>
              <c:idx val="5"/>
              <c:layout>
                <c:manualLayout>
                  <c:x val="8.7468761156729736E-3"/>
                  <c:y val="-5.358037055583374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062-4E08-A071-90C8F135128B}"/>
                </c:ext>
              </c:extLst>
            </c:dLbl>
            <c:dLbl>
              <c:idx val="6"/>
              <c:layout>
                <c:manualLayout>
                  <c:x val="9.8179221706533384E-3"/>
                  <c:y val="-5.758637956935402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062-4E08-A071-90C8F135128B}"/>
                </c:ext>
              </c:extLst>
            </c:dLbl>
            <c:dLbl>
              <c:idx val="7"/>
              <c:layout>
                <c:manualLayout>
                  <c:x val="1.0531952873973582E-2"/>
                  <c:y val="-5.758637956935402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062-4E08-A071-90C8F135128B}"/>
                </c:ext>
              </c:extLst>
            </c:dLbl>
            <c:dLbl>
              <c:idx val="8"/>
              <c:layout>
                <c:manualLayout>
                  <c:x val="-3.2131381649410924E-3"/>
                  <c:y val="-0.1041562343515272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062-4E08-A071-90C8F135128B}"/>
                </c:ext>
              </c:extLst>
            </c:dLbl>
            <c:dLbl>
              <c:idx val="9"/>
              <c:layout>
                <c:manualLayout>
                  <c:x val="0"/>
                  <c:y val="-6.810215322984476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062-4E08-A071-90C8F135128B}"/>
                </c:ext>
              </c:extLst>
            </c:dLbl>
            <c:dLbl>
              <c:idx val="10"/>
              <c:layout>
                <c:manualLayout>
                  <c:x val="5.5337379507318816E-3"/>
                  <c:y val="-7.361041562343514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062-4E08-A071-90C8F135128B}"/>
                </c:ext>
              </c:extLst>
            </c:dLbl>
            <c:dLbl>
              <c:idx val="11"/>
              <c:layout>
                <c:manualLayout>
                  <c:x val="-1.285255265976437E-2"/>
                  <c:y val="-0.130195292939409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062-4E08-A071-90C8F135128B}"/>
                </c:ext>
              </c:extLst>
            </c:dLbl>
            <c:dLbl>
              <c:idx val="12"/>
              <c:layout>
                <c:manualLayout>
                  <c:x val="0"/>
                  <c:y val="-8.312468703054581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062-4E08-A071-90C8F135128B}"/>
                </c:ext>
              </c:extLst>
            </c:dLbl>
            <c:dLbl>
              <c:idx val="13"/>
              <c:layout>
                <c:manualLayout>
                  <c:x val="0"/>
                  <c:y val="-0.1266900350525788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062-4E08-A071-90C8F135128B}"/>
                </c:ext>
              </c:extLst>
            </c:dLbl>
            <c:dLbl>
              <c:idx val="15"/>
              <c:layout>
                <c:manualLayout>
                  <c:x val="0"/>
                  <c:y val="-0.165748622934401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062-4E08-A071-90C8F135128B}"/>
                </c:ext>
              </c:extLst>
            </c:dLbl>
            <c:dLbl>
              <c:idx val="16"/>
              <c:layout>
                <c:manualLayout>
                  <c:x val="0"/>
                  <c:y val="-0.2523785678517776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062-4E08-A071-90C8F135128B}"/>
                </c:ext>
              </c:extLst>
            </c:dLbl>
            <c:dLbl>
              <c:idx val="17"/>
              <c:layout>
                <c:manualLayout>
                  <c:x val="0"/>
                  <c:y val="-0.2914371557336004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062-4E08-A071-90C8F135128B}"/>
                </c:ext>
              </c:extLst>
            </c:dLbl>
            <c:dLbl>
              <c:idx val="18"/>
              <c:layout>
                <c:manualLayout>
                  <c:x val="0"/>
                  <c:y val="-0.3274912368552829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062-4E08-A071-90C8F135128B}"/>
                </c:ext>
              </c:extLst>
            </c:dLbl>
            <c:dLbl>
              <c:idx val="19"/>
              <c:layout>
                <c:manualLayout>
                  <c:x val="0"/>
                  <c:y val="-0.3690535803705558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062-4E08-A071-90C8F135128B}"/>
                </c:ext>
              </c:extLst>
            </c:dLbl>
            <c:dLbl>
              <c:idx val="20"/>
              <c:layout>
                <c:manualLayout>
                  <c:x val="0"/>
                  <c:y val="-0.4136204306459689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062-4E08-A071-90C8F135128B}"/>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062-4E08-A071-90C8F135128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1013.6336352968</c:v>
                </c:pt>
                <c:pt idx="1">
                  <c:v>952.80591004329995</c:v>
                </c:pt>
                <c:pt idx="2">
                  <c:v>1895.4997147306999</c:v>
                </c:pt>
                <c:pt idx="3">
                  <c:v>3744.9612935473001</c:v>
                </c:pt>
                <c:pt idx="4">
                  <c:v>4022.8710249331998</c:v>
                </c:pt>
                <c:pt idx="5">
                  <c:v>4834.4028010060001</c:v>
                </c:pt>
                <c:pt idx="6">
                  <c:v>5834.4164462877998</c:v>
                </c:pt>
                <c:pt idx="7">
                  <c:v>5946.8520838347004</c:v>
                </c:pt>
                <c:pt idx="8">
                  <c:v>9062.8466502608007</c:v>
                </c:pt>
                <c:pt idx="9">
                  <c:v>8885.1149369259001</c:v>
                </c:pt>
                <c:pt idx="10">
                  <c:v>10487.103564975299</c:v>
                </c:pt>
                <c:pt idx="11">
                  <c:v>10707.776195832301</c:v>
                </c:pt>
                <c:pt idx="12">
                  <c:v>13355.4495611687</c:v>
                </c:pt>
                <c:pt idx="13">
                  <c:v>17391.606457955299</c:v>
                </c:pt>
                <c:pt idx="14">
                  <c:v>24569.365561222901</c:v>
                </c:pt>
                <c:pt idx="15">
                  <c:v>37313.858005048503</c:v>
                </c:pt>
                <c:pt idx="16">
                  <c:v>62577.446075000902</c:v>
                </c:pt>
                <c:pt idx="17">
                  <c:v>67948.401853999996</c:v>
                </c:pt>
                <c:pt idx="18">
                  <c:v>84336.507587</c:v>
                </c:pt>
                <c:pt idx="19">
                  <c:v>96372.903831999996</c:v>
                </c:pt>
                <c:pt idx="20">
                  <c:v>109264.87415</c:v>
                </c:pt>
                <c:pt idx="21">
                  <c:v>130826.535314587</c:v>
                </c:pt>
              </c:numCache>
            </c:numRef>
          </c:val>
          <c:extLst>
            <c:ext xmlns:c16="http://schemas.microsoft.com/office/drawing/2014/chart" uri="{C3380CC4-5D6E-409C-BE32-E72D297353CC}">
              <c16:uniqueId val="{00000015-C062-4E08-A071-90C8F135128B}"/>
            </c:ext>
          </c:extLst>
        </c:ser>
        <c:dLbls>
          <c:showLegendKey val="0"/>
          <c:showVal val="0"/>
          <c:showCatName val="0"/>
          <c:showSerName val="0"/>
          <c:showPercent val="0"/>
          <c:showBubbleSize val="0"/>
        </c:dLbls>
        <c:gapWidth val="80"/>
        <c:overlap val="100"/>
        <c:axId val="2116968976"/>
        <c:axId val="1"/>
      </c:barChart>
      <c:catAx>
        <c:axId val="211696897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130826.535314587"/>
          <c:min val="0"/>
        </c:scaling>
        <c:delete val="1"/>
        <c:axPos val="l"/>
        <c:numFmt formatCode="General" sourceLinked="1"/>
        <c:majorTickMark val="out"/>
        <c:minorTickMark val="none"/>
        <c:tickLblPos val="nextTo"/>
        <c:crossAx val="211696897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24.533898339577057</c:v>
                </c:pt>
                <c:pt idx="1">
                  <c:v>23.783505353329819</c:v>
                </c:pt>
                <c:pt idx="2">
                  <c:v>22.889837540790474</c:v>
                </c:pt>
                <c:pt idx="3">
                  <c:v>21.996744821400576</c:v>
                </c:pt>
                <c:pt idx="4">
                  <c:v>21.140985320014124</c:v>
                </c:pt>
                <c:pt idx="5">
                  <c:v>20.24868918179201</c:v>
                </c:pt>
                <c:pt idx="6">
                  <c:v>19.5435044308303</c:v>
                </c:pt>
                <c:pt idx="7">
                  <c:v>19.120897203795554</c:v>
                </c:pt>
                <c:pt idx="8">
                  <c:v>18.822930620587339</c:v>
                </c:pt>
                <c:pt idx="9">
                  <c:v>18.612364697577153</c:v>
                </c:pt>
                <c:pt idx="10">
                  <c:v>18.454571243034394</c:v>
                </c:pt>
                <c:pt idx="11">
                  <c:v>18.336987159393903</c:v>
                </c:pt>
                <c:pt idx="12">
                  <c:v>18.306229163377054</c:v>
                </c:pt>
                <c:pt idx="13">
                  <c:v>18.327290795987267</c:v>
                </c:pt>
                <c:pt idx="14">
                  <c:v>18.360856118383619</c:v>
                </c:pt>
                <c:pt idx="15">
                  <c:v>18.356568356571533</c:v>
                </c:pt>
                <c:pt idx="16">
                  <c:v>18.347489362234448</c:v>
                </c:pt>
                <c:pt idx="17">
                  <c:v>18.404680041781596</c:v>
                </c:pt>
                <c:pt idx="18">
                  <c:v>18.390550590004473</c:v>
                </c:pt>
                <c:pt idx="19">
                  <c:v>18.2615109348666</c:v>
                </c:pt>
                <c:pt idx="20">
                  <c:v>18.025120460304283</c:v>
                </c:pt>
                <c:pt idx="21">
                  <c:v>17.668072213820011</c:v>
                </c:pt>
                <c:pt idx="22">
                  <c:v>13.076168217496884</c:v>
                </c:pt>
                <c:pt idx="23">
                  <c:v>10.937292302709416</c:v>
                </c:pt>
                <c:pt idx="24">
                  <c:v>11.449276749007108</c:v>
                </c:pt>
              </c:numCache>
            </c:numRef>
          </c:val>
          <c:extLst>
            <c:ext xmlns:c16="http://schemas.microsoft.com/office/drawing/2014/chart" uri="{C3380CC4-5D6E-409C-BE32-E72D297353CC}">
              <c16:uniqueId val="{00000000-B4D8-49A6-9AA2-B315C3C28C45}"/>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68.545472443505147</c:v>
                </c:pt>
                <c:pt idx="1">
                  <c:v>69.095419462288476</c:v>
                </c:pt>
                <c:pt idx="2">
                  <c:v>69.792737082372568</c:v>
                </c:pt>
                <c:pt idx="3">
                  <c:v>70.500867433356177</c:v>
                </c:pt>
                <c:pt idx="4">
                  <c:v>71.192667488690319</c:v>
                </c:pt>
                <c:pt idx="5">
                  <c:v>71.925893363648257</c:v>
                </c:pt>
                <c:pt idx="6">
                  <c:v>72.459693979772595</c:v>
                </c:pt>
                <c:pt idx="7">
                  <c:v>72.72013858134504</c:v>
                </c:pt>
                <c:pt idx="8">
                  <c:v>72.873537516928081</c:v>
                </c:pt>
                <c:pt idx="9">
                  <c:v>72.937353273424662</c:v>
                </c:pt>
                <c:pt idx="10">
                  <c:v>72.928879596564798</c:v>
                </c:pt>
                <c:pt idx="11">
                  <c:v>72.846864808345373</c:v>
                </c:pt>
                <c:pt idx="12">
                  <c:v>72.644467404889397</c:v>
                </c:pt>
                <c:pt idx="13">
                  <c:v>72.352331917489948</c:v>
                </c:pt>
                <c:pt idx="14">
                  <c:v>72.005958438896627</c:v>
                </c:pt>
                <c:pt idx="15">
                  <c:v>71.62337796960999</c:v>
                </c:pt>
                <c:pt idx="16">
                  <c:v>71.195711893964543</c:v>
                </c:pt>
                <c:pt idx="17">
                  <c:v>70.648964297222633</c:v>
                </c:pt>
                <c:pt idx="18">
                  <c:v>70.129396094599443</c:v>
                </c:pt>
                <c:pt idx="19">
                  <c:v>69.716373252851497</c:v>
                </c:pt>
                <c:pt idx="20">
                  <c:v>69.376617583656213</c:v>
                </c:pt>
                <c:pt idx="21">
                  <c:v>69.182174514413035</c:v>
                </c:pt>
                <c:pt idx="22">
                  <c:v>68.695161253691168</c:v>
                </c:pt>
                <c:pt idx="23">
                  <c:v>62.910814375750036</c:v>
                </c:pt>
                <c:pt idx="24">
                  <c:v>58.460432008256525</c:v>
                </c:pt>
              </c:numCache>
            </c:numRef>
          </c:val>
          <c:extLst>
            <c:ext xmlns:c16="http://schemas.microsoft.com/office/drawing/2014/chart" uri="{C3380CC4-5D6E-409C-BE32-E72D297353CC}">
              <c16:uniqueId val="{00000001-B4D8-49A6-9AA2-B315C3C28C45}"/>
            </c:ext>
          </c:extLst>
        </c:ser>
        <c:ser>
          <c:idx val="2"/>
          <c:order val="2"/>
          <c:spPr>
            <a:solidFill>
              <a:srgbClr val="C0E6F4"/>
            </a:solidFill>
            <a:ln w="9525" algn="ctr">
              <a:solidFill>
                <a:srgbClr val="808080"/>
              </a:solidFill>
              <a:prstDash val="solid"/>
            </a:ln>
          </c:spPr>
          <c:invertIfNegative val="0"/>
          <c:dLbls>
            <c:dLbl>
              <c:idx val="0"/>
              <c:layout>
                <c:manualLayout>
                  <c:x val="0"/>
                  <c:y val="-8.768656716417910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4D8-49A6-9AA2-B315C3C28C45}"/>
                </c:ext>
              </c:extLst>
            </c:dLbl>
            <c:dLbl>
              <c:idx val="1"/>
              <c:layout>
                <c:manualLayout>
                  <c:x val="0"/>
                  <c:y val="-8.861940298507463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4D8-49A6-9AA2-B315C3C28C45}"/>
                </c:ext>
              </c:extLst>
            </c:dLbl>
            <c:dLbl>
              <c:idx val="2"/>
              <c:layout>
                <c:manualLayout>
                  <c:x val="0"/>
                  <c:y val="-8.955223880597014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4D8-49A6-9AA2-B315C3C28C45}"/>
                </c:ext>
              </c:extLst>
            </c:dLbl>
            <c:dLbl>
              <c:idx val="3"/>
              <c:layout>
                <c:manualLayout>
                  <c:x val="0"/>
                  <c:y val="-9.048507462686566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4D8-49A6-9AA2-B315C3C28C45}"/>
                </c:ext>
              </c:extLst>
            </c:dLbl>
            <c:dLbl>
              <c:idx val="4"/>
              <c:layout>
                <c:manualLayout>
                  <c:x val="0"/>
                  <c:y val="-9.141791044776119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4D8-49A6-9AA2-B315C3C28C45}"/>
                </c:ext>
              </c:extLst>
            </c:dLbl>
            <c:dLbl>
              <c:idx val="5"/>
              <c:layout>
                <c:manualLayout>
                  <c:x val="0"/>
                  <c:y val="-9.141791044776119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4D8-49A6-9AA2-B315C3C28C45}"/>
                </c:ext>
              </c:extLst>
            </c:dLbl>
            <c:dLbl>
              <c:idx val="6"/>
              <c:layout>
                <c:manualLayout>
                  <c:x val="0"/>
                  <c:y val="-9.235074626865671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4D8-49A6-9AA2-B315C3C28C45}"/>
                </c:ext>
              </c:extLst>
            </c:dLbl>
            <c:dLbl>
              <c:idx val="7"/>
              <c:layout>
                <c:manualLayout>
                  <c:x val="0"/>
                  <c:y val="-9.328358208955224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4D8-49A6-9AA2-B315C3C28C45}"/>
                </c:ext>
              </c:extLst>
            </c:dLbl>
            <c:dLbl>
              <c:idx val="8"/>
              <c:layout>
                <c:manualLayout>
                  <c:x val="0"/>
                  <c:y val="-9.4216417910447756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4D8-49A6-9AA2-B315C3C28C45}"/>
                </c:ext>
              </c:extLst>
            </c:dLbl>
            <c:dLbl>
              <c:idx val="9"/>
              <c:layout>
                <c:manualLayout>
                  <c:x val="0"/>
                  <c:y val="-9.4216417910447756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4D8-49A6-9AA2-B315C3C28C45}"/>
                </c:ext>
              </c:extLst>
            </c:dLbl>
            <c:dLbl>
              <c:idx val="10"/>
              <c:layout>
                <c:manualLayout>
                  <c:x val="0"/>
                  <c:y val="-9.514925373134328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4D8-49A6-9AA2-B315C3C28C45}"/>
                </c:ext>
              </c:extLst>
            </c:dLbl>
            <c:dLbl>
              <c:idx val="11"/>
              <c:layout>
                <c:manualLayout>
                  <c:x val="0"/>
                  <c:y val="-9.6082089552238806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4D8-49A6-9AA2-B315C3C28C45}"/>
                </c:ext>
              </c:extLst>
            </c:dLbl>
            <c:dLbl>
              <c:idx val="12"/>
              <c:layout>
                <c:manualLayout>
                  <c:x val="0"/>
                  <c:y val="-9.701492537313433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4D8-49A6-9AA2-B315C3C28C45}"/>
                </c:ext>
              </c:extLst>
            </c:dLbl>
            <c:dLbl>
              <c:idx val="13"/>
              <c:layout>
                <c:manualLayout>
                  <c:x val="0"/>
                  <c:y val="0"/>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4D8-49A6-9AA2-B315C3C28C45}"/>
                </c:ext>
              </c:extLst>
            </c:dLbl>
            <c:dLbl>
              <c:idx val="14"/>
              <c:layout>
                <c:manualLayout>
                  <c:x val="0"/>
                  <c:y val="0"/>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4D8-49A6-9AA2-B315C3C28C45}"/>
                </c:ext>
              </c:extLst>
            </c:dLbl>
            <c:dLbl>
              <c:idx val="15"/>
              <c:layout>
                <c:manualLayout>
                  <c:x val="0"/>
                  <c:y val="-0.1007462686567164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4D8-49A6-9AA2-B315C3C28C45}"/>
                </c:ext>
              </c:extLst>
            </c:dLbl>
            <c:dLbl>
              <c:idx val="16"/>
              <c:layout>
                <c:manualLayout>
                  <c:x val="0"/>
                  <c:y val="-0.1026119402985074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4D8-49A6-9AA2-B315C3C28C45}"/>
                </c:ext>
              </c:extLst>
            </c:dLbl>
            <c:dLbl>
              <c:idx val="17"/>
              <c:layout>
                <c:manualLayout>
                  <c:x val="0"/>
                  <c:y val="-0.104477611940298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4D8-49A6-9AA2-B315C3C28C45}"/>
                </c:ext>
              </c:extLst>
            </c:dLbl>
            <c:dLbl>
              <c:idx val="18"/>
              <c:layout>
                <c:manualLayout>
                  <c:x val="0"/>
                  <c:y val="-0.1072761194029850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4D8-49A6-9AA2-B315C3C28C45}"/>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6.920629216917817</c:v>
                </c:pt>
                <c:pt idx="1">
                  <c:v>7.1210751843816977</c:v>
                </c:pt>
                <c:pt idx="2">
                  <c:v>7.3174253768369502</c:v>
                </c:pt>
                <c:pt idx="3">
                  <c:v>7.5023877452432437</c:v>
                </c:pt>
                <c:pt idx="4">
                  <c:v>7.6663471912955528</c:v>
                </c:pt>
                <c:pt idx="5">
                  <c:v>7.8254174545597355</c:v>
                </c:pt>
                <c:pt idx="6">
                  <c:v>7.9968015893971067</c:v>
                </c:pt>
                <c:pt idx="7">
                  <c:v>8.1589642148594095</c:v>
                </c:pt>
                <c:pt idx="8">
                  <c:v>8.3035318624845704</c:v>
                </c:pt>
                <c:pt idx="9">
                  <c:v>8.4502820289981795</c:v>
                </c:pt>
                <c:pt idx="10">
                  <c:v>8.6165491604007993</c:v>
                </c:pt>
                <c:pt idx="11">
                  <c:v>8.8161480322607169</c:v>
                </c:pt>
                <c:pt idx="12">
                  <c:v>9.0493034317335468</c:v>
                </c:pt>
                <c:pt idx="13">
                  <c:v>9.3203772865227741</c:v>
                </c:pt>
                <c:pt idx="14">
                  <c:v>9.6331854427197499</c:v>
                </c:pt>
                <c:pt idx="15">
                  <c:v>10.020053673818474</c:v>
                </c:pt>
                <c:pt idx="16">
                  <c:v>10.456798743801009</c:v>
                </c:pt>
                <c:pt idx="17">
                  <c:v>10.946355660995765</c:v>
                </c:pt>
                <c:pt idx="18">
                  <c:v>11.480053315396088</c:v>
                </c:pt>
                <c:pt idx="19">
                  <c:v>12.022115812281909</c:v>
                </c:pt>
                <c:pt idx="20">
                  <c:v>12.598261956039503</c:v>
                </c:pt>
                <c:pt idx="21">
                  <c:v>13.149753271766961</c:v>
                </c:pt>
                <c:pt idx="22">
                  <c:v>18.228670528811939</c:v>
                </c:pt>
                <c:pt idx="23">
                  <c:v>26.151893321540555</c:v>
                </c:pt>
                <c:pt idx="24">
                  <c:v>30.090291242736367</c:v>
                </c:pt>
              </c:numCache>
            </c:numRef>
          </c:val>
          <c:extLst>
            <c:ext xmlns:c16="http://schemas.microsoft.com/office/drawing/2014/chart" uri="{C3380CC4-5D6E-409C-BE32-E72D297353CC}">
              <c16:uniqueId val="{00000015-B4D8-49A6-9AA2-B315C3C28C45}"/>
            </c:ext>
          </c:extLst>
        </c:ser>
        <c:dLbls>
          <c:showLegendKey val="0"/>
          <c:showVal val="0"/>
          <c:showCatName val="0"/>
          <c:showSerName val="0"/>
          <c:showPercent val="0"/>
          <c:showBubbleSize val="0"/>
        </c:dLbls>
        <c:gapWidth val="60"/>
        <c:overlap val="100"/>
        <c:axId val="2128714079"/>
        <c:axId val="1"/>
      </c:barChart>
      <c:catAx>
        <c:axId val="212871407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28714079"/>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35293265178145E-2"/>
          <c:y val="2.4436090225563908E-2"/>
          <c:w val="0.97980582524271842"/>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dLbls>
            <c:dLbl>
              <c:idx val="0"/>
              <c:layout>
                <c:manualLayout>
                  <c:x val="0"/>
                  <c:y val="-9.77443609022556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51-4F00-86E0-BDCD12274E64}"/>
                </c:ext>
              </c:extLst>
            </c:dLbl>
            <c:dLbl>
              <c:idx val="1"/>
              <c:layout>
                <c:manualLayout>
                  <c:x val="0"/>
                  <c:y val="-9.77443609022556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51-4F00-86E0-BDCD12274E64}"/>
                </c:ext>
              </c:extLst>
            </c:dLbl>
            <c:dLbl>
              <c:idx val="2"/>
              <c:layout>
                <c:manualLayout>
                  <c:x val="0"/>
                  <c:y val="-0.1015037593984962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51-4F00-86E0-BDCD12274E64}"/>
                </c:ext>
              </c:extLst>
            </c:dLbl>
            <c:dLbl>
              <c:idx val="3"/>
              <c:layout>
                <c:manualLayout>
                  <c:x val="0"/>
                  <c:y val="-0.112781954887218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51-4F00-86E0-BDCD12274E64}"/>
                </c:ext>
              </c:extLst>
            </c:dLbl>
            <c:dLbl>
              <c:idx val="4"/>
              <c:layout>
                <c:manualLayout>
                  <c:x val="-2.7255048942462967E-17"/>
                  <c:y val="-0.1203007518796992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51-4F00-86E0-BDCD12274E64}"/>
                </c:ext>
              </c:extLst>
            </c:dLbl>
            <c:dLbl>
              <c:idx val="5"/>
              <c:layout>
                <c:manualLayout>
                  <c:x val="0"/>
                  <c:y val="-0.124060150375939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51-4F00-86E0-BDCD12274E64}"/>
                </c:ext>
              </c:extLst>
            </c:dLbl>
            <c:dLbl>
              <c:idx val="6"/>
              <c:layout>
                <c:manualLayout>
                  <c:x val="0"/>
                  <c:y val="-0.135338345864661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51-4F00-86E0-BDCD12274E64}"/>
                </c:ext>
              </c:extLst>
            </c:dLbl>
            <c:dLbl>
              <c:idx val="7"/>
              <c:layout>
                <c:manualLayout>
                  <c:x val="0"/>
                  <c:y val="-0.135338345864661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51-4F00-86E0-BDCD12274E64}"/>
                </c:ext>
              </c:extLst>
            </c:dLbl>
            <c:dLbl>
              <c:idx val="8"/>
              <c:layout>
                <c:manualLayout>
                  <c:x val="0"/>
                  <c:y val="-0.154135338345864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51-4F00-86E0-BDCD12274E64}"/>
                </c:ext>
              </c:extLst>
            </c:dLbl>
            <c:dLbl>
              <c:idx val="9"/>
              <c:layout>
                <c:manualLayout>
                  <c:x val="0"/>
                  <c:y val="-0.180451127819548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51-4F00-86E0-BDCD12274E64}"/>
                </c:ext>
              </c:extLst>
            </c:dLbl>
            <c:dLbl>
              <c:idx val="10"/>
              <c:layout>
                <c:manualLayout>
                  <c:x val="0"/>
                  <c:y val="-0.199248120300751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51-4F00-86E0-BDCD12274E64}"/>
                </c:ext>
              </c:extLst>
            </c:dLbl>
            <c:dLbl>
              <c:idx val="11"/>
              <c:layout>
                <c:manualLayout>
                  <c:x val="1.4866562070062245E-3"/>
                  <c:y val="-0.2142857142857144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51-4F00-86E0-BDCD12274E64}"/>
                </c:ext>
              </c:extLst>
            </c:dLbl>
            <c:dLbl>
              <c:idx val="12"/>
              <c:layout>
                <c:manualLayout>
                  <c:x val="0"/>
                  <c:y val="-0.240601503759398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51-4F00-86E0-BDCD12274E64}"/>
                </c:ext>
              </c:extLst>
            </c:dLbl>
            <c:dLbl>
              <c:idx val="13"/>
              <c:layout>
                <c:manualLayout>
                  <c:x val="-1.4866562070063333E-3"/>
                  <c:y val="-0.2669172932330827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251-4F00-86E0-BDCD12274E64}"/>
                </c:ext>
              </c:extLst>
            </c:dLbl>
            <c:dLbl>
              <c:idx val="14"/>
              <c:layout>
                <c:manualLayout>
                  <c:x val="0"/>
                  <c:y val="-0.293233082706767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51-4F00-86E0-BDCD12274E64}"/>
                </c:ext>
              </c:extLst>
            </c:dLbl>
            <c:dLbl>
              <c:idx val="15"/>
              <c:layout>
                <c:manualLayout>
                  <c:x val="0"/>
                  <c:y val="-0.308270676691729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251-4F00-86E0-BDCD12274E64}"/>
                </c:ext>
              </c:extLst>
            </c:dLbl>
            <c:dLbl>
              <c:idx val="16"/>
              <c:layout>
                <c:manualLayout>
                  <c:x val="-1.0902019576985187E-16"/>
                  <c:y val="-0.334586466165413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251-4F00-86E0-BDCD12274E64}"/>
                </c:ext>
              </c:extLst>
            </c:dLbl>
            <c:dLbl>
              <c:idx val="17"/>
              <c:layout>
                <c:manualLayout>
                  <c:x val="-1.0902019576985187E-16"/>
                  <c:y val="-0.368421052631579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251-4F00-86E0-BDCD12274E64}"/>
                </c:ext>
              </c:extLst>
            </c:dLbl>
            <c:dLbl>
              <c:idx val="18"/>
              <c:layout>
                <c:manualLayout>
                  <c:x val="0"/>
                  <c:y val="-0.3872180451127819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251-4F00-86E0-BDCD12274E64}"/>
                </c:ext>
              </c:extLst>
            </c:dLbl>
            <c:dLbl>
              <c:idx val="19"/>
              <c:layout>
                <c:manualLayout>
                  <c:x val="0"/>
                  <c:y val="-0.4285714285714285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251-4F00-86E0-BDCD12274E64}"/>
                </c:ext>
              </c:extLst>
            </c:dLbl>
            <c:dLbl>
              <c:idx val="20"/>
              <c:layout>
                <c:manualLayout>
                  <c:x val="-1.0902019576985187E-16"/>
                  <c:y val="-0.4661654135338346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251-4F00-86E0-BDCD12274E64}"/>
                </c:ext>
              </c:extLst>
            </c:dLbl>
            <c:dLbl>
              <c:idx val="21"/>
              <c:layout>
                <c:manualLayout>
                  <c:x val="0"/>
                  <c:y val="-0.473684210526315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251-4F00-86E0-BDCD12274E64}"/>
                </c:ext>
              </c:extLst>
            </c:dLbl>
            <c:numFmt formatCode="0" sourceLinked="0"/>
            <c:spPr>
              <a:noFill/>
              <a:ln>
                <a:noFill/>
              </a:ln>
              <a:effectLst/>
            </c:spPr>
            <c:txPr>
              <a:bodyPr wrap="square" lIns="38100" tIns="19050" rIns="38100" bIns="19050" anchor="ctr">
                <a:spAutoFit/>
              </a:bodyPr>
              <a:lstStyle/>
              <a:p>
                <a:pPr>
                  <a:defRPr lang="ja-JP" sz="800" b="1">
                    <a:solidFill>
                      <a:schemeClr val="tx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Sheet1!$A$1:$V$1</c:f>
              <c:numCache>
                <c:formatCode>General</c:formatCode>
                <c:ptCount val="22"/>
                <c:pt idx="0">
                  <c:v>1401.08</c:v>
                </c:pt>
                <c:pt idx="1">
                  <c:v>1431.81</c:v>
                </c:pt>
                <c:pt idx="2">
                  <c:v>1609.89</c:v>
                </c:pt>
                <c:pt idx="3">
                  <c:v>1785.28</c:v>
                </c:pt>
                <c:pt idx="4">
                  <c:v>1910.61</c:v>
                </c:pt>
                <c:pt idx="5">
                  <c:v>2070</c:v>
                </c:pt>
                <c:pt idx="6">
                  <c:v>2205.38</c:v>
                </c:pt>
                <c:pt idx="7">
                  <c:v>2345.63</c:v>
                </c:pt>
                <c:pt idx="8">
                  <c:v>2728.09</c:v>
                </c:pt>
                <c:pt idx="9">
                  <c:v>3329.97</c:v>
                </c:pt>
                <c:pt idx="10">
                  <c:v>3582.6</c:v>
                </c:pt>
                <c:pt idx="11">
                  <c:v>4028.72</c:v>
                </c:pt>
                <c:pt idx="12">
                  <c:v>4568.12</c:v>
                </c:pt>
                <c:pt idx="13">
                  <c:v>5083.83</c:v>
                </c:pt>
                <c:pt idx="14">
                  <c:v>5532.5</c:v>
                </c:pt>
                <c:pt idx="15">
                  <c:v>6119.54</c:v>
                </c:pt>
                <c:pt idx="16">
                  <c:v>6593.39</c:v>
                </c:pt>
                <c:pt idx="17">
                  <c:v>7173.76</c:v>
                </c:pt>
                <c:pt idx="18">
                  <c:v>7812.17</c:v>
                </c:pt>
                <c:pt idx="19">
                  <c:v>8569.2199999999993</c:v>
                </c:pt>
                <c:pt idx="20">
                  <c:v>9159.75</c:v>
                </c:pt>
                <c:pt idx="21">
                  <c:v>9560.82</c:v>
                </c:pt>
              </c:numCache>
            </c:numRef>
          </c:val>
          <c:extLst>
            <c:ext xmlns:c16="http://schemas.microsoft.com/office/drawing/2014/chart" uri="{C3380CC4-5D6E-409C-BE32-E72D297353CC}">
              <c16:uniqueId val="{00000016-7251-4F00-86E0-BDCD12274E64}"/>
            </c:ext>
          </c:extLst>
        </c:ser>
        <c:dLbls>
          <c:dLblPos val="ctr"/>
          <c:showLegendKey val="0"/>
          <c:showVal val="1"/>
          <c:showCatName val="0"/>
          <c:showSerName val="0"/>
          <c:showPercent val="0"/>
          <c:showBubbleSize val="0"/>
        </c:dLbls>
        <c:gapWidth val="60"/>
        <c:overlap val="100"/>
        <c:axId val="1956655279"/>
        <c:axId val="1"/>
      </c:barChart>
      <c:catAx>
        <c:axId val="195665527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00"/>
          <c:min val="0"/>
        </c:scaling>
        <c:delete val="0"/>
        <c:axPos val="l"/>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956655279"/>
        <c:crosses val="min"/>
        <c:crossBetween val="between"/>
        <c:majorUnit val="1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20395421436005E-2"/>
          <c:y val="2.7310924369747899E-2"/>
          <c:w val="0.93652445369406867"/>
          <c:h val="0.94537815126050417"/>
        </c:manualLayout>
      </c:layout>
      <c:doughnutChart>
        <c:varyColors val="0"/>
        <c:ser>
          <c:idx val="0"/>
          <c:order val="0"/>
          <c:dPt>
            <c:idx val="0"/>
            <c:bubble3D val="0"/>
            <c:spPr>
              <a:solidFill>
                <a:schemeClr val="accent1"/>
              </a:solidFill>
              <a:ln>
                <a:noFill/>
              </a:ln>
            </c:spPr>
            <c:extLst>
              <c:ext xmlns:c16="http://schemas.microsoft.com/office/drawing/2014/chart" uri="{C3380CC4-5D6E-409C-BE32-E72D297353CC}">
                <c16:uniqueId val="{00000001-1A35-4DC4-AAD5-036B4684E6FC}"/>
              </c:ext>
            </c:extLst>
          </c:dPt>
          <c:dPt>
            <c:idx val="1"/>
            <c:bubble3D val="0"/>
            <c:spPr>
              <a:solidFill>
                <a:schemeClr val="accent2"/>
              </a:solidFill>
              <a:ln>
                <a:noFill/>
              </a:ln>
            </c:spPr>
            <c:extLst>
              <c:ext xmlns:c16="http://schemas.microsoft.com/office/drawing/2014/chart" uri="{C3380CC4-5D6E-409C-BE32-E72D297353CC}">
                <c16:uniqueId val="{00000003-1A35-4DC4-AAD5-036B4684E6FC}"/>
              </c:ext>
            </c:extLst>
          </c:dPt>
          <c:dPt>
            <c:idx val="2"/>
            <c:bubble3D val="0"/>
            <c:spPr>
              <a:solidFill>
                <a:schemeClr val="accent3"/>
              </a:solidFill>
              <a:ln>
                <a:noFill/>
              </a:ln>
            </c:spPr>
            <c:extLst>
              <c:ext xmlns:c16="http://schemas.microsoft.com/office/drawing/2014/chart" uri="{C3380CC4-5D6E-409C-BE32-E72D297353CC}">
                <c16:uniqueId val="{00000005-1A35-4DC4-AAD5-036B4684E6FC}"/>
              </c:ext>
            </c:extLst>
          </c:dPt>
          <c:dPt>
            <c:idx val="3"/>
            <c:bubble3D val="0"/>
            <c:spPr>
              <a:solidFill>
                <a:schemeClr val="accent4"/>
              </a:solidFill>
              <a:ln>
                <a:noFill/>
              </a:ln>
            </c:spPr>
            <c:extLst>
              <c:ext xmlns:c16="http://schemas.microsoft.com/office/drawing/2014/chart" uri="{C3380CC4-5D6E-409C-BE32-E72D297353CC}">
                <c16:uniqueId val="{00000007-1A35-4DC4-AAD5-036B4684E6FC}"/>
              </c:ext>
            </c:extLst>
          </c:dPt>
          <c:dPt>
            <c:idx val="4"/>
            <c:bubble3D val="0"/>
            <c:spPr>
              <a:solidFill>
                <a:schemeClr val="accent5"/>
              </a:solidFill>
              <a:ln>
                <a:noFill/>
              </a:ln>
            </c:spPr>
            <c:extLst>
              <c:ext xmlns:c16="http://schemas.microsoft.com/office/drawing/2014/chart" uri="{C3380CC4-5D6E-409C-BE32-E72D297353CC}">
                <c16:uniqueId val="{00000009-1A35-4DC4-AAD5-036B4684E6FC}"/>
              </c:ext>
            </c:extLst>
          </c:dPt>
          <c:dPt>
            <c:idx val="5"/>
            <c:bubble3D val="0"/>
            <c:spPr>
              <a:solidFill>
                <a:srgbClr val="DFE5EF"/>
              </a:solidFill>
              <a:ln>
                <a:noFill/>
              </a:ln>
            </c:spPr>
            <c:extLst>
              <c:ext xmlns:c16="http://schemas.microsoft.com/office/drawing/2014/chart" uri="{C3380CC4-5D6E-409C-BE32-E72D297353CC}">
                <c16:uniqueId val="{0000000B-1A35-4DC4-AAD5-036B4684E6FC}"/>
              </c:ext>
            </c:extLst>
          </c:dPt>
          <c:dLbls>
            <c:dLbl>
              <c:idx val="0"/>
              <c:layout>
                <c:manualLayout>
                  <c:x val="3.5379812695109258E-2"/>
                  <c:y val="-2.9411764705882353E-2"/>
                </c:manualLayout>
              </c:layout>
              <c:numFmt formatCode="#,##0&quot;%&quot;;&quot;-&quot;#,##0&quot;%&quot;" sourceLinked="0"/>
              <c:spPr>
                <a:noFill/>
                <a:ln>
                  <a:noFill/>
                </a:ln>
              </c:spPr>
              <c:txPr>
                <a:bodyPr wrap="none"/>
                <a:lstStyle/>
                <a:p>
                  <a:pPr>
                    <a:defRPr kumimoji="1" lang="ja-JP" sz="1400" kern="1200">
                      <a:solidFill>
                        <a:schemeClr val="bg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A35-4DC4-AAD5-036B4684E6FC}"/>
                </c:ext>
              </c:extLst>
            </c:dLbl>
            <c:dLbl>
              <c:idx val="1"/>
              <c:layout>
                <c:manualLayout>
                  <c:x val="3.0697190426638918E-2"/>
                  <c:y val="3.7815126050420166E-2"/>
                </c:manualLayout>
              </c:layout>
              <c:numFmt formatCode="#,##0&quot;%&quot;;&quot;-&quot;#,##0&quot;%&quot;" sourceLinked="0"/>
              <c:spPr>
                <a:noFill/>
                <a:ln>
                  <a:noFill/>
                </a:ln>
              </c:spPr>
              <c:txPr>
                <a:bodyPr wrap="none"/>
                <a:lstStyle/>
                <a:p>
                  <a:pPr>
                    <a:defRPr kumimoji="1" lang="ja-JP" sz="1400" kern="120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A35-4DC4-AAD5-036B4684E6FC}"/>
                </c:ext>
              </c:extLst>
            </c:dLbl>
            <c:dLbl>
              <c:idx val="2"/>
              <c:layout>
                <c:manualLayout>
                  <c:x val="-2.497398543184183E-2"/>
                  <c:y val="4.884453781512605E-2"/>
                </c:manualLayout>
              </c:layout>
              <c:numFmt formatCode="#,##0&quot;%&quot;;&quot;-&quot;#,##0&quot;%&quot;" sourceLinked="0"/>
              <c:spPr>
                <a:noFill/>
                <a:ln>
                  <a:noFill/>
                </a:ln>
              </c:spPr>
              <c:txPr>
                <a:bodyPr wrap="none"/>
                <a:lstStyle/>
                <a:p>
                  <a:pPr>
                    <a:defRPr kumimoji="1" lang="ja-JP" sz="1400" kern="120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A35-4DC4-AAD5-036B4684E6FC}"/>
                </c:ext>
              </c:extLst>
            </c:dLbl>
            <c:dLbl>
              <c:idx val="3"/>
              <c:layout>
                <c:manualLayout>
                  <c:x val="-5.6191467221644122E-2"/>
                  <c:y val="2.2584033613445378E-2"/>
                </c:manualLayout>
              </c:layout>
              <c:numFmt formatCode="#,##0&quot;%&quot;;&quot;-&quot;#,##0&quot;%&quot;" sourceLinked="0"/>
              <c:spPr>
                <a:noFill/>
                <a:ln>
                  <a:noFill/>
                </a:ln>
              </c:spPr>
              <c:txPr>
                <a:bodyPr wrap="none"/>
                <a:lstStyle/>
                <a:p>
                  <a:pPr>
                    <a:defRPr kumimoji="1" lang="ja-JP" sz="1400" kern="1200">
                      <a:solidFill>
                        <a:schemeClr val="bg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A35-4DC4-AAD5-036B4684E6FC}"/>
                </c:ext>
              </c:extLst>
            </c:dLbl>
            <c:dLbl>
              <c:idx val="4"/>
              <c:layout>
                <c:manualLayout>
                  <c:x val="-6.9198751300728403E-2"/>
                  <c:y val="0"/>
                </c:manualLayout>
              </c:layout>
              <c:numFmt formatCode="#,##0&quot;%&quot;;&quot;-&quot;#,##0&quot;%&quot;" sourceLinked="0"/>
              <c:spPr>
                <a:noFill/>
                <a:ln>
                  <a:noFill/>
                </a:ln>
              </c:spPr>
              <c:txPr>
                <a:bodyPr wrap="none"/>
                <a:lstStyle/>
                <a:p>
                  <a:pPr>
                    <a:defRPr kumimoji="1" lang="ja-JP" sz="1400" kern="1200">
                      <a:solidFill>
                        <a:schemeClr val="bg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A35-4DC4-AAD5-036B4684E6FC}"/>
                </c:ext>
              </c:extLst>
            </c:dLbl>
            <c:dLbl>
              <c:idx val="5"/>
              <c:layout>
                <c:manualLayout>
                  <c:x val="-3.1737773152965658E-2"/>
                  <c:y val="-3.6239495798319331E-2"/>
                </c:manualLayout>
              </c:layout>
              <c:numFmt formatCode="#,##0&quot;%&quot;;&quot;-&quot;#,##0&quot;%&quot;" sourceLinked="0"/>
              <c:spPr>
                <a:noFill/>
                <a:ln>
                  <a:noFill/>
                </a:ln>
              </c:spPr>
              <c:txPr>
                <a:bodyPr wrap="none"/>
                <a:lstStyle/>
                <a:p>
                  <a:pPr>
                    <a:defRPr kumimoji="1" lang="ja-JP" sz="1400" kern="120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A35-4DC4-AAD5-036B4684E6F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#,##0"%";"-"#,##0"%"</c:formatCode>
                <c:ptCount val="6"/>
                <c:pt idx="0">
                  <c:v>30.7</c:v>
                </c:pt>
                <c:pt idx="1">
                  <c:v>17.600000000000001</c:v>
                </c:pt>
                <c:pt idx="2">
                  <c:v>8.9</c:v>
                </c:pt>
                <c:pt idx="3">
                  <c:v>8.6999999999999993</c:v>
                </c:pt>
                <c:pt idx="4">
                  <c:v>5.3</c:v>
                </c:pt>
                <c:pt idx="5">
                  <c:v>28.8</c:v>
                </c:pt>
              </c:numCache>
            </c:numRef>
          </c:val>
          <c:extLst>
            <c:ext xmlns:c16="http://schemas.microsoft.com/office/drawing/2014/chart" uri="{C3380CC4-5D6E-409C-BE32-E72D297353CC}">
              <c16:uniqueId val="{0000000C-1A35-4DC4-AAD5-036B4684E6FC}"/>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B849-498B-B02E-AB1664055B5D}"/>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B849-498B-B02E-AB1664055B5D}"/>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B849-498B-B02E-AB1664055B5D}"/>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B849-498B-B02E-AB1664055B5D}"/>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B849-498B-B02E-AB1664055B5D}"/>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B849-498B-B02E-AB1664055B5D}"/>
              </c:ext>
            </c:extLst>
          </c:dPt>
          <c:dLbls>
            <c:dLbl>
              <c:idx val="0"/>
              <c:spPr>
                <a:noFill/>
                <a:ln>
                  <a:noFill/>
                </a:ln>
                <a:effectLst/>
              </c:spPr>
              <c:txPr>
                <a:bodyPr wrap="square" lIns="38100" tIns="19050" rIns="38100" bIns="19050" anchor="ctr">
                  <a:spAutoFit/>
                </a:bodyPr>
                <a:lstStyle/>
                <a:p>
                  <a:pPr>
                    <a:defRPr lang="ja-JP">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B849-498B-B02E-AB1664055B5D}"/>
                </c:ext>
              </c:extLst>
            </c:dLbl>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Sheet1!$A$1:$A$6</c:f>
              <c:numCache>
                <c:formatCode>#,##0"%";"-"#,##0"%"</c:formatCode>
                <c:ptCount val="6"/>
                <c:pt idx="0">
                  <c:v>26</c:v>
                </c:pt>
                <c:pt idx="1">
                  <c:v>17</c:v>
                </c:pt>
                <c:pt idx="2">
                  <c:v>11</c:v>
                </c:pt>
                <c:pt idx="3">
                  <c:v>9</c:v>
                </c:pt>
                <c:pt idx="4">
                  <c:v>4</c:v>
                </c:pt>
                <c:pt idx="5">
                  <c:v>33</c:v>
                </c:pt>
              </c:numCache>
            </c:numRef>
          </c:val>
          <c:extLst>
            <c:ext xmlns:c16="http://schemas.microsoft.com/office/drawing/2014/chart" uri="{C3380CC4-5D6E-409C-BE32-E72D297353CC}">
              <c16:uniqueId val="{0000000C-B849-498B-B02E-AB1664055B5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215418261344996E-2"/>
          <c:y val="2.5316455696202531E-2"/>
          <c:w val="0.97156916347731004"/>
          <c:h val="0.94936708860759489"/>
        </c:manualLayout>
      </c:layout>
      <c:barChart>
        <c:barDir val="col"/>
        <c:grouping val="clustered"/>
        <c:varyColors val="0"/>
        <c:ser>
          <c:idx val="0"/>
          <c:order val="0"/>
          <c:spPr>
            <a:solidFill>
              <a:srgbClr val="80CCE8"/>
            </a:solidFill>
            <a:ln>
              <a:solidFill>
                <a:schemeClr val="tx1"/>
              </a:solidFill>
            </a:ln>
          </c:spPr>
          <c:invertIfNegative val="0"/>
          <c:val>
            <c:numRef>
              <c:f>Sheet1!$A$1:$F$1</c:f>
              <c:numCache>
                <c:formatCode>General</c:formatCode>
                <c:ptCount val="6"/>
                <c:pt idx="0">
                  <c:v>11847509302</c:v>
                </c:pt>
                <c:pt idx="1">
                  <c:v>13293120000</c:v>
                </c:pt>
                <c:pt idx="2">
                  <c:v>15061982990</c:v>
                </c:pt>
                <c:pt idx="3">
                  <c:v>19947298401</c:v>
                </c:pt>
                <c:pt idx="4">
                  <c:v>22998345508</c:v>
                </c:pt>
                <c:pt idx="5">
                  <c:v>21996640953</c:v>
                </c:pt>
              </c:numCache>
            </c:numRef>
          </c:val>
          <c:extLst>
            <c:ext xmlns:c16="http://schemas.microsoft.com/office/drawing/2014/chart" uri="{C3380CC4-5D6E-409C-BE32-E72D297353CC}">
              <c16:uniqueId val="{00000000-6676-462B-9561-5EAE31E38C43}"/>
            </c:ext>
          </c:extLst>
        </c:ser>
        <c:ser>
          <c:idx val="1"/>
          <c:order val="1"/>
          <c:spPr>
            <a:solidFill>
              <a:srgbClr val="C0E6F4"/>
            </a:solidFill>
            <a:ln>
              <a:solidFill>
                <a:schemeClr val="tx1"/>
              </a:solidFill>
            </a:ln>
          </c:spPr>
          <c:invertIfNegative val="0"/>
          <c:val>
            <c:numRef>
              <c:f>Sheet1!$A$2:$F$2</c:f>
              <c:numCache>
                <c:formatCode>General</c:formatCode>
                <c:ptCount val="6"/>
                <c:pt idx="0">
                  <c:v>14430689489</c:v>
                </c:pt>
                <c:pt idx="1">
                  <c:v>16772234788</c:v>
                </c:pt>
                <c:pt idx="2">
                  <c:v>18495825030</c:v>
                </c:pt>
                <c:pt idx="3">
                  <c:v>18254757681</c:v>
                </c:pt>
                <c:pt idx="4">
                  <c:v>21989527035</c:v>
                </c:pt>
                <c:pt idx="5">
                  <c:v>20610516999</c:v>
                </c:pt>
              </c:numCache>
            </c:numRef>
          </c:val>
          <c:extLst>
            <c:ext xmlns:c16="http://schemas.microsoft.com/office/drawing/2014/chart" uri="{C3380CC4-5D6E-409C-BE32-E72D297353CC}">
              <c16:uniqueId val="{00000001-6676-462B-9561-5EAE31E38C43}"/>
            </c:ext>
          </c:extLst>
        </c:ser>
        <c:dLbls>
          <c:showLegendKey val="0"/>
          <c:showVal val="0"/>
          <c:showCatName val="0"/>
          <c:showSerName val="0"/>
          <c:showPercent val="0"/>
          <c:showBubbleSize val="0"/>
        </c:dLbls>
        <c:gapWidth val="60"/>
        <c:axId val="2027645744"/>
        <c:axId val="1"/>
      </c:barChart>
      <c:catAx>
        <c:axId val="202764574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5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2027645744"/>
        <c:crosses val="min"/>
        <c:crossBetween val="between"/>
        <c:majorUnit val="500000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925C-41D0-99C1-72D5188420F0}"/>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925C-41D0-99C1-72D5188420F0}"/>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925C-41D0-99C1-72D5188420F0}"/>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925C-41D0-99C1-72D5188420F0}"/>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925C-41D0-99C1-72D5188420F0}"/>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925C-41D0-99C1-72D5188420F0}"/>
              </c:ext>
            </c:extLst>
          </c:dPt>
          <c:dLbls>
            <c:dLbl>
              <c:idx val="0"/>
              <c:spPr>
                <a:noFill/>
                <a:ln>
                  <a:noFill/>
                </a:ln>
                <a:effectLst/>
              </c:spPr>
              <c:txPr>
                <a:bodyPr wrap="square" lIns="38100" tIns="19050" rIns="38100" bIns="19050" anchor="ctr">
                  <a:spAutoFit/>
                </a:bodyPr>
                <a:lstStyle/>
                <a:p>
                  <a:pPr>
                    <a:defRPr lang="ja-JP">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925C-41D0-99C1-72D5188420F0}"/>
                </c:ext>
              </c:extLst>
            </c:dLbl>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Sheet1!$A$1:$A$6</c:f>
              <c:numCache>
                <c:formatCode>#,##0"%";"-"#,##0"%"</c:formatCode>
                <c:ptCount val="6"/>
                <c:pt idx="0">
                  <c:v>20</c:v>
                </c:pt>
                <c:pt idx="1">
                  <c:v>17</c:v>
                </c:pt>
                <c:pt idx="2">
                  <c:v>15</c:v>
                </c:pt>
                <c:pt idx="3">
                  <c:v>8</c:v>
                </c:pt>
                <c:pt idx="4">
                  <c:v>7</c:v>
                </c:pt>
                <c:pt idx="5">
                  <c:v>33</c:v>
                </c:pt>
              </c:numCache>
            </c:numRef>
          </c:val>
          <c:extLst>
            <c:ext xmlns:c16="http://schemas.microsoft.com/office/drawing/2014/chart" uri="{C3380CC4-5D6E-409C-BE32-E72D297353CC}">
              <c16:uniqueId val="{0000000C-925C-41D0-99C1-72D5188420F0}"/>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61388968276651E-2"/>
          <c:y val="2.3203926818384651E-2"/>
          <c:w val="0.97027722206344669"/>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Sheet1!$A$1:$F$1</c:f>
              <c:numCache>
                <c:formatCode>General</c:formatCode>
                <c:ptCount val="6"/>
                <c:pt idx="0">
                  <c:v>7364201099</c:v>
                </c:pt>
                <c:pt idx="1">
                  <c:v>8870327569</c:v>
                </c:pt>
                <c:pt idx="2">
                  <c:v>9168364351</c:v>
                </c:pt>
                <c:pt idx="3">
                  <c:v>13207628725</c:v>
                </c:pt>
                <c:pt idx="4">
                  <c:v>38552225140</c:v>
                </c:pt>
                <c:pt idx="5">
                  <c:v>14004896410</c:v>
                </c:pt>
              </c:numCache>
            </c:numRef>
          </c:val>
          <c:extLst>
            <c:ext xmlns:c16="http://schemas.microsoft.com/office/drawing/2014/chart" uri="{C3380CC4-5D6E-409C-BE32-E72D297353CC}">
              <c16:uniqueId val="{00000000-D4EA-4E4C-8389-C1779AF77C67}"/>
            </c:ext>
          </c:extLst>
        </c:ser>
        <c:ser>
          <c:idx val="1"/>
          <c:order val="1"/>
          <c:spPr>
            <a:solidFill>
              <a:srgbClr val="C0E6F4"/>
            </a:solidFill>
            <a:ln w="9525" algn="ctr">
              <a:solidFill>
                <a:srgbClr val="808080"/>
              </a:solidFill>
              <a:prstDash val="solid"/>
            </a:ln>
          </c:spPr>
          <c:invertIfNegative val="0"/>
          <c:val>
            <c:numRef>
              <c:f>Sheet1!$A$2:$F$2</c:f>
              <c:numCache>
                <c:formatCode>General</c:formatCode>
                <c:ptCount val="6"/>
                <c:pt idx="0">
                  <c:v>25364914055</c:v>
                </c:pt>
                <c:pt idx="1">
                  <c:v>27931121390</c:v>
                </c:pt>
                <c:pt idx="2">
                  <c:v>33605325868</c:v>
                </c:pt>
                <c:pt idx="3">
                  <c:v>34915064567</c:v>
                </c:pt>
                <c:pt idx="4">
                  <c:v>41858421696</c:v>
                </c:pt>
                <c:pt idx="5">
                  <c:v>39908669697</c:v>
                </c:pt>
              </c:numCache>
            </c:numRef>
          </c:val>
          <c:extLst>
            <c:ext xmlns:c16="http://schemas.microsoft.com/office/drawing/2014/chart" uri="{C3380CC4-5D6E-409C-BE32-E72D297353CC}">
              <c16:uniqueId val="{00000001-D4EA-4E4C-8389-C1779AF77C67}"/>
            </c:ext>
          </c:extLst>
        </c:ser>
        <c:dLbls>
          <c:showLegendKey val="0"/>
          <c:showVal val="0"/>
          <c:showCatName val="0"/>
          <c:showSerName val="0"/>
          <c:showPercent val="0"/>
          <c:showBubbleSize val="0"/>
        </c:dLbls>
        <c:gapWidth val="60"/>
        <c:axId val="1520234720"/>
        <c:axId val="1"/>
      </c:barChart>
      <c:catAx>
        <c:axId val="15202347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1858421696"/>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520234720"/>
        <c:crosses val="min"/>
        <c:crossBetween val="between"/>
        <c:majorUnit val="50000000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40027229407765E-2"/>
          <c:y val="2.9286726499763816E-2"/>
          <c:w val="0.92631041524846836"/>
          <c:h val="0.94142654700047235"/>
        </c:manualLayout>
      </c:layout>
      <c:barChart>
        <c:barDir val="col"/>
        <c:grouping val="stacked"/>
        <c:varyColors val="0"/>
        <c:ser>
          <c:idx val="0"/>
          <c:order val="0"/>
          <c:spPr>
            <a:solidFill>
              <a:srgbClr val="1F497D"/>
            </a:solidFill>
            <a:ln w="9525" cap="flat" algn="ctr">
              <a:solidFill>
                <a:srgbClr val="808080"/>
              </a:solidFill>
              <a:prstDash val="solid"/>
            </a:ln>
          </c:spPr>
          <c:invertIfNegative val="0"/>
          <c:dPt>
            <c:idx val="7"/>
            <c:invertIfNegative val="0"/>
            <c:bubble3D val="0"/>
            <c:spPr>
              <a:solidFill>
                <a:srgbClr val="DFE5EF"/>
              </a:solidFill>
              <a:ln w="9525" cap="flat" algn="ctr">
                <a:solidFill>
                  <a:srgbClr val="FFFFFF"/>
                </a:solidFill>
                <a:prstDash val="solid"/>
              </a:ln>
            </c:spPr>
            <c:extLst>
              <c:ext xmlns:c16="http://schemas.microsoft.com/office/drawing/2014/chart" uri="{C3380CC4-5D6E-409C-BE32-E72D297353CC}">
                <c16:uniqueId val="{00000000-D5FA-4746-813B-2FDBEAFE2DAB}"/>
              </c:ext>
            </c:extLst>
          </c:dPt>
          <c:dPt>
            <c:idx val="8"/>
            <c:invertIfNegative val="0"/>
            <c:bubble3D val="0"/>
            <c:spPr>
              <a:solidFill>
                <a:srgbClr val="DFE5EF"/>
              </a:solidFill>
              <a:ln w="9525" cap="flat" algn="ctr">
                <a:solidFill>
                  <a:srgbClr val="FFFFFF"/>
                </a:solidFill>
                <a:prstDash val="solid"/>
              </a:ln>
            </c:spPr>
            <c:extLst>
              <c:ext xmlns:c16="http://schemas.microsoft.com/office/drawing/2014/chart" uri="{C3380CC4-5D6E-409C-BE32-E72D297353CC}">
                <c16:uniqueId val="{00000001-D5FA-4746-813B-2FDBEAFE2DAB}"/>
              </c:ext>
            </c:extLst>
          </c:dPt>
          <c:dPt>
            <c:idx val="9"/>
            <c:invertIfNegative val="0"/>
            <c:bubble3D val="0"/>
            <c:spPr>
              <a:solidFill>
                <a:srgbClr val="DFE5EF"/>
              </a:solidFill>
              <a:ln w="9525" cap="flat" algn="ctr">
                <a:solidFill>
                  <a:srgbClr val="FFFFFF"/>
                </a:solidFill>
                <a:prstDash val="solid"/>
              </a:ln>
            </c:spPr>
            <c:extLst>
              <c:ext xmlns:c16="http://schemas.microsoft.com/office/drawing/2014/chart" uri="{C3380CC4-5D6E-409C-BE32-E72D297353CC}">
                <c16:uniqueId val="{00000002-D5FA-4746-813B-2FDBEAFE2DAB}"/>
              </c:ext>
            </c:extLst>
          </c:dPt>
          <c:dPt>
            <c:idx val="10"/>
            <c:invertIfNegative val="0"/>
            <c:bubble3D val="0"/>
            <c:spPr>
              <a:solidFill>
                <a:srgbClr val="DFE5EF"/>
              </a:solidFill>
              <a:ln w="9525" cap="flat" algn="ctr">
                <a:solidFill>
                  <a:srgbClr val="FFFFFF"/>
                </a:solidFill>
                <a:prstDash val="solid"/>
              </a:ln>
            </c:spPr>
            <c:extLst>
              <c:ext xmlns:c16="http://schemas.microsoft.com/office/drawing/2014/chart" uri="{C3380CC4-5D6E-409C-BE32-E72D297353CC}">
                <c16:uniqueId val="{00000003-D5FA-4746-813B-2FDBEAFE2DAB}"/>
              </c:ext>
            </c:extLst>
          </c:dPt>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5FA-4746-813B-2FDBEAFE2DAB}"/>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5FA-4746-813B-2FDBEAFE2DAB}"/>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5FA-4746-813B-2FDBEAFE2DAB}"/>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5FA-4746-813B-2FDBEAFE2DAB}"/>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5FA-4746-813B-2FDBEAFE2DAB}"/>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5FA-4746-813B-2FDBEAFE2DAB}"/>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5FA-4746-813B-2FDBEAFE2DAB}"/>
                </c:ext>
              </c:extLst>
            </c:dLbl>
            <c:dLbl>
              <c:idx val="7"/>
              <c:layout>
                <c:manualLayout>
                  <c:x val="0"/>
                  <c:y val="-0.370335380255077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5FA-4746-813B-2FDBEAFE2DAB}"/>
                </c:ext>
              </c:extLst>
            </c:dLbl>
            <c:dLbl>
              <c:idx val="8"/>
              <c:layout>
                <c:manualLayout>
                  <c:x val="0"/>
                  <c:y val="-0.3982050070854983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5FA-4746-813B-2FDBEAFE2DAB}"/>
                </c:ext>
              </c:extLst>
            </c:dLbl>
            <c:dLbl>
              <c:idx val="9"/>
              <c:layout>
                <c:manualLayout>
                  <c:x val="0"/>
                  <c:y val="-0.425602267359470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5FA-4746-813B-2FDBEAFE2DAB}"/>
                </c:ext>
              </c:extLst>
            </c:dLbl>
            <c:dLbl>
              <c:idx val="10"/>
              <c:layout>
                <c:manualLayout>
                  <c:x val="0"/>
                  <c:y val="-0.4827586206896551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5FA-4746-813B-2FDBEAFE2DA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2227.8200000000002</c:v>
                </c:pt>
                <c:pt idx="1">
                  <c:v>3250.69</c:v>
                </c:pt>
                <c:pt idx="2">
                  <c:v>3657.41</c:v>
                </c:pt>
                <c:pt idx="3">
                  <c:v>4294.1099999999997</c:v>
                </c:pt>
                <c:pt idx="4">
                  <c:v>4835.17</c:v>
                </c:pt>
                <c:pt idx="5">
                  <c:v>5657.04</c:v>
                </c:pt>
                <c:pt idx="6">
                  <c:v>6220.28</c:v>
                </c:pt>
                <c:pt idx="7">
                  <c:v>14450.63</c:v>
                </c:pt>
                <c:pt idx="8">
                  <c:v>15623.55</c:v>
                </c:pt>
                <c:pt idx="9">
                  <c:v>16796.8</c:v>
                </c:pt>
                <c:pt idx="10">
                  <c:v>19216.189999999999</c:v>
                </c:pt>
              </c:numCache>
            </c:numRef>
          </c:val>
          <c:extLst>
            <c:ext xmlns:c16="http://schemas.microsoft.com/office/drawing/2014/chart" uri="{C3380CC4-5D6E-409C-BE32-E72D297353CC}">
              <c16:uniqueId val="{0000000B-D5FA-4746-813B-2FDBEAFE2DAB}"/>
            </c:ext>
          </c:extLst>
        </c:ser>
        <c:ser>
          <c:idx val="1"/>
          <c:order val="1"/>
          <c:spPr>
            <a:solidFill>
              <a:srgbClr val="80CCE8"/>
            </a:solidFill>
            <a:ln w="9525" cap="flat" algn="ctr">
              <a:solidFill>
                <a:srgbClr val="808080"/>
              </a:solidFill>
              <a:prstDash val="solid"/>
            </a:ln>
          </c:spPr>
          <c:invertIfNegative val="0"/>
          <c:dPt>
            <c:idx val="0"/>
            <c:invertIfNegative val="0"/>
            <c:bubble3D val="0"/>
            <c:spPr>
              <a:solidFill>
                <a:srgbClr val="D2E0E6"/>
              </a:solidFill>
              <a:ln w="9525" cap="flat" algn="ctr">
                <a:solidFill>
                  <a:srgbClr val="808080"/>
                </a:solidFill>
                <a:prstDash val="solid"/>
              </a:ln>
            </c:spPr>
            <c:extLst>
              <c:ext xmlns:c16="http://schemas.microsoft.com/office/drawing/2014/chart" uri="{C3380CC4-5D6E-409C-BE32-E72D297353CC}">
                <c16:uniqueId val="{0000000C-D5FA-4746-813B-2FDBEAFE2DAB}"/>
              </c:ext>
            </c:extLst>
          </c:dPt>
          <c:dPt>
            <c:idx val="4"/>
            <c:invertIfNegative val="0"/>
            <c:bubble3D val="0"/>
            <c:spPr>
              <a:solidFill>
                <a:srgbClr val="ACC6D0"/>
              </a:solidFill>
              <a:ln w="9525" cap="flat" algn="ctr">
                <a:solidFill>
                  <a:srgbClr val="808080"/>
                </a:solidFill>
                <a:prstDash val="solid"/>
              </a:ln>
            </c:spPr>
            <c:extLst>
              <c:ext xmlns:c16="http://schemas.microsoft.com/office/drawing/2014/chart" uri="{C3380CC4-5D6E-409C-BE32-E72D297353CC}">
                <c16:uniqueId val="{0000000D-D5FA-4746-813B-2FDBEAFE2DAB}"/>
              </c:ext>
            </c:extLst>
          </c:dPt>
          <c:dPt>
            <c:idx val="5"/>
            <c:invertIfNegative val="0"/>
            <c:bubble3D val="0"/>
            <c:spPr>
              <a:solidFill>
                <a:srgbClr val="ACC6D0"/>
              </a:solidFill>
              <a:ln w="9525" cap="flat" algn="ctr">
                <a:solidFill>
                  <a:srgbClr val="808080"/>
                </a:solidFill>
                <a:prstDash val="solid"/>
              </a:ln>
            </c:spPr>
            <c:extLst>
              <c:ext xmlns:c16="http://schemas.microsoft.com/office/drawing/2014/chart" uri="{C3380CC4-5D6E-409C-BE32-E72D297353CC}">
                <c16:uniqueId val="{0000000E-D5FA-4746-813B-2FDBEAFE2DAB}"/>
              </c:ext>
            </c:extLst>
          </c:dPt>
          <c:dPt>
            <c:idx val="6"/>
            <c:invertIfNegative val="0"/>
            <c:bubble3D val="0"/>
            <c:spPr>
              <a:solidFill>
                <a:srgbClr val="D2E0E6"/>
              </a:solidFill>
              <a:ln w="9525" cap="flat" algn="ctr">
                <a:solidFill>
                  <a:srgbClr val="808080"/>
                </a:solidFill>
                <a:prstDash val="solid"/>
              </a:ln>
            </c:spPr>
            <c:extLst>
              <c:ext xmlns:c16="http://schemas.microsoft.com/office/drawing/2014/chart" uri="{C3380CC4-5D6E-409C-BE32-E72D297353CC}">
                <c16:uniqueId val="{0000000F-D5FA-4746-813B-2FDBEAFE2DAB}"/>
              </c:ext>
            </c:extLst>
          </c:dPt>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5FA-4746-813B-2FDBEAFE2DAB}"/>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5FA-4746-813B-2FDBEAFE2DAB}"/>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5FA-4746-813B-2FDBEAFE2DAB}"/>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5FA-4746-813B-2FDBEAFE2DAB}"/>
                </c:ext>
              </c:extLst>
            </c:dLbl>
            <c:dLbl>
              <c:idx val="4"/>
              <c:layout>
                <c:manualLayout>
                  <c:x val="0"/>
                  <c:y val="-4.723665564478035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5FA-4746-813B-2FDBEAFE2DAB}"/>
                </c:ext>
              </c:extLst>
            </c:dLbl>
            <c:dLbl>
              <c:idx val="5"/>
              <c:layout>
                <c:manualLayout>
                  <c:x val="0"/>
                  <c:y val="-4.723665564478035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5FA-4746-813B-2FDBEAFE2DAB}"/>
                </c:ext>
              </c:extLst>
            </c:dLbl>
            <c:dLbl>
              <c:idx val="6"/>
              <c:layout>
                <c:manualLayout>
                  <c:x val="0"/>
                  <c:y val="-4.723665564478035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5FA-4746-813B-2FDBEAFE2DA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876</c:v>
                </c:pt>
                <c:pt idx="1">
                  <c:v>1117.19</c:v>
                </c:pt>
                <c:pt idx="2">
                  <c:v>1101.6599999999999</c:v>
                </c:pt>
                <c:pt idx="3">
                  <c:v>1205.7399999999998</c:v>
                </c:pt>
                <c:pt idx="4">
                  <c:v>1719</c:v>
                </c:pt>
                <c:pt idx="5">
                  <c:v>1917</c:v>
                </c:pt>
                <c:pt idx="6">
                  <c:v>2075.13</c:v>
                </c:pt>
              </c:numCache>
            </c:numRef>
          </c:val>
          <c:extLst>
            <c:ext xmlns:c16="http://schemas.microsoft.com/office/drawing/2014/chart" uri="{C3380CC4-5D6E-409C-BE32-E72D297353CC}">
              <c16:uniqueId val="{00000013-D5FA-4746-813B-2FDBEAFE2DAB}"/>
            </c:ext>
          </c:extLst>
        </c:ser>
        <c:ser>
          <c:idx val="2"/>
          <c:order val="2"/>
          <c:spPr>
            <a:solidFill>
              <a:srgbClr val="D2E0E6"/>
            </a:solidFill>
            <a:ln w="9525" cap="flat" algn="ctr">
              <a:solidFill>
                <a:srgbClr val="808080"/>
              </a:solidFill>
              <a:prstDash val="solid"/>
            </a:ln>
          </c:spPr>
          <c:invertIfNegative val="0"/>
          <c:dPt>
            <c:idx val="0"/>
            <c:invertIfNegative val="0"/>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14-D5FA-4746-813B-2FDBEAFE2DAB}"/>
              </c:ext>
            </c:extLst>
          </c:dPt>
          <c:dPt>
            <c:idx val="6"/>
            <c:invertIfNegative val="0"/>
            <c:bubble3D val="0"/>
            <c:spPr>
              <a:solidFill>
                <a:srgbClr val="ACC6D0"/>
              </a:solidFill>
              <a:ln w="9525" cap="flat" algn="ctr">
                <a:solidFill>
                  <a:srgbClr val="808080"/>
                </a:solidFill>
                <a:prstDash val="solid"/>
              </a:ln>
            </c:spPr>
            <c:extLst>
              <c:ext xmlns:c16="http://schemas.microsoft.com/office/drawing/2014/chart" uri="{C3380CC4-5D6E-409C-BE32-E72D297353CC}">
                <c16:uniqueId val="{00000015-D5FA-4746-813B-2FDBEAFE2DAB}"/>
              </c:ext>
            </c:extLst>
          </c:dPt>
          <c:dLbls>
            <c:dLbl>
              <c:idx val="0"/>
              <c:layout>
                <c:manualLayout>
                  <c:x val="4.1184479237576579E-2"/>
                  <c:y val="1.983939537080774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5FA-4746-813B-2FDBEAFE2DAB}"/>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5FA-4746-813B-2FDBEAFE2DAB}"/>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5FA-4746-813B-2FDBEAFE2DAB}"/>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5FA-4746-813B-2FDBEAFE2DAB}"/>
                </c:ext>
              </c:extLst>
            </c:dLbl>
            <c:dLbl>
              <c:idx val="4"/>
              <c:layout>
                <c:manualLayout>
                  <c:x val="0"/>
                  <c:y val="-4.723665564478035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5FA-4746-813B-2FDBEAFE2DAB}"/>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5FA-4746-813B-2FDBEAFE2DAB}"/>
                </c:ext>
              </c:extLst>
            </c:dLbl>
            <c:dLbl>
              <c:idx val="6"/>
              <c:layout>
                <c:manualLayout>
                  <c:x val="0"/>
                  <c:y val="-4.723665564478035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5FA-4746-813B-2FDBEAFE2DA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769.29999999999973</c:v>
                </c:pt>
                <c:pt idx="1">
                  <c:v>940.14000000000033</c:v>
                </c:pt>
                <c:pt idx="2">
                  <c:v>1013.46</c:v>
                </c:pt>
                <c:pt idx="3">
                  <c:v>1156.8400000000001</c:v>
                </c:pt>
                <c:pt idx="4">
                  <c:v>1371.0500000000002</c:v>
                </c:pt>
                <c:pt idx="5">
                  <c:v>1726.6600000000008</c:v>
                </c:pt>
                <c:pt idx="6">
                  <c:v>1961</c:v>
                </c:pt>
              </c:numCache>
            </c:numRef>
          </c:val>
          <c:extLst>
            <c:ext xmlns:c16="http://schemas.microsoft.com/office/drawing/2014/chart" uri="{C3380CC4-5D6E-409C-BE32-E72D297353CC}">
              <c16:uniqueId val="{0000001B-D5FA-4746-813B-2FDBEAFE2DAB}"/>
            </c:ext>
          </c:extLst>
        </c:ser>
        <c:ser>
          <c:idx val="3"/>
          <c:order val="3"/>
          <c:spPr>
            <a:solidFill>
              <a:srgbClr val="ACC6D0"/>
            </a:solidFill>
            <a:ln w="9525" cap="flat" algn="ctr">
              <a:solidFill>
                <a:srgbClr val="808080"/>
              </a:solidFill>
              <a:prstDash val="solid"/>
            </a:ln>
          </c:spPr>
          <c:invertIfNegative val="0"/>
          <c:dPt>
            <c:idx val="4"/>
            <c:invertIfNegative val="0"/>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1C-D5FA-4746-813B-2FDBEAFE2DAB}"/>
              </c:ext>
            </c:extLst>
          </c:dPt>
          <c:dPt>
            <c:idx val="5"/>
            <c:invertIfNegative val="0"/>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1D-D5FA-4746-813B-2FDBEAFE2DAB}"/>
              </c:ext>
            </c:extLst>
          </c:dPt>
          <c:dPt>
            <c:idx val="6"/>
            <c:invertIfNegative val="0"/>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1E-D5FA-4746-813B-2FDBEAFE2DAB}"/>
              </c:ext>
            </c:extLst>
          </c:dPt>
          <c:dLbls>
            <c:dLbl>
              <c:idx val="0"/>
              <c:layout>
                <c:manualLayout>
                  <c:x val="4.1184479237576579E-2"/>
                  <c:y val="3.7789324515824282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5FA-4746-813B-2FDBEAFE2DAB}"/>
                </c:ext>
              </c:extLst>
            </c:dLbl>
            <c:dLbl>
              <c:idx val="1"/>
              <c:layout>
                <c:manualLayout>
                  <c:x val="4.1184479237576579E-2"/>
                  <c:y val="9.4473311289560696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5FA-4746-813B-2FDBEAFE2DAB}"/>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5FA-4746-813B-2FDBEAFE2DAB}"/>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5FA-4746-813B-2FDBEAFE2DAB}"/>
                </c:ext>
              </c:extLst>
            </c:dLbl>
            <c:dLbl>
              <c:idx val="4"/>
              <c:layout>
                <c:manualLayout>
                  <c:x val="0"/>
                  <c:y val="-4.723665564478035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5FA-4746-813B-2FDBEAFE2DAB}"/>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5FA-4746-813B-2FDBEAFE2DAB}"/>
                </c:ext>
              </c:extLst>
            </c:dLbl>
            <c:dLbl>
              <c:idx val="6"/>
              <c:layout>
                <c:manualLayout>
                  <c:x val="0"/>
                  <c:y val="-4.723665564478035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5FA-4746-813B-2FDBEAFE2DA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General</c:formatCode>
                <c:ptCount val="11"/>
                <c:pt idx="0">
                  <c:v>483</c:v>
                </c:pt>
                <c:pt idx="1">
                  <c:v>614.05000000000018</c:v>
                </c:pt>
                <c:pt idx="2">
                  <c:v>863.18000000000029</c:v>
                </c:pt>
                <c:pt idx="3">
                  <c:v>918.13000000000011</c:v>
                </c:pt>
                <c:pt idx="4">
                  <c:v>1314.1400000000003</c:v>
                </c:pt>
                <c:pt idx="5">
                  <c:v>1549.83</c:v>
                </c:pt>
                <c:pt idx="6">
                  <c:v>1691.6900000000005</c:v>
                </c:pt>
              </c:numCache>
            </c:numRef>
          </c:val>
          <c:extLst>
            <c:ext xmlns:c16="http://schemas.microsoft.com/office/drawing/2014/chart" uri="{C3380CC4-5D6E-409C-BE32-E72D297353CC}">
              <c16:uniqueId val="{00000023-D5FA-4746-813B-2FDBEAFE2DAB}"/>
            </c:ext>
          </c:extLst>
        </c:ser>
        <c:ser>
          <c:idx val="4"/>
          <c:order val="4"/>
          <c:spPr>
            <a:solidFill>
              <a:srgbClr val="ACC6D0"/>
            </a:solidFill>
            <a:ln w="9525" cap="flat" algn="ctr">
              <a:solidFill>
                <a:srgbClr val="808080"/>
              </a:solidFill>
              <a:prstDash val="solid"/>
            </a:ln>
          </c:spPr>
          <c:invertIfNegative val="0"/>
          <c:dLbls>
            <c:dLbl>
              <c:idx val="0"/>
              <c:layout>
                <c:manualLayout>
                  <c:x val="4.1184479237576579E-2"/>
                  <c:y val="-1.983939537080774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5FA-4746-813B-2FDBEAFE2DAB}"/>
                </c:ext>
              </c:extLst>
            </c:dLbl>
            <c:dLbl>
              <c:idx val="1"/>
              <c:layout>
                <c:manualLayout>
                  <c:x val="4.1184479237576579E-2"/>
                  <c:y val="-9.9196976854038742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5FA-4746-813B-2FDBEAFE2DAB}"/>
                </c:ext>
              </c:extLst>
            </c:dLbl>
            <c:dLbl>
              <c:idx val="2"/>
              <c:layout>
                <c:manualLayout>
                  <c:x val="4.1184479237576579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5FA-4746-813B-2FDBEAFE2DAB}"/>
                </c:ext>
              </c:extLst>
            </c:dLbl>
            <c:dLbl>
              <c:idx val="3"/>
              <c:layout>
                <c:manualLayout>
                  <c:x val="4.1184479237576579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5FA-4746-813B-2FDBEAFE2DAB}"/>
                </c:ext>
              </c:extLst>
            </c:dLbl>
            <c:dLbl>
              <c:idx val="4"/>
              <c:layout>
                <c:manualLayout>
                  <c:x val="0"/>
                  <c:y val="-4.723665564478035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5FA-4746-813B-2FDBEAFE2DAB}"/>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5FA-4746-813B-2FDBEAFE2DAB}"/>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5FA-4746-813B-2FDBEAFE2DA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Sheet1!$A$5:$K$5</c:f>
              <c:numCache>
                <c:formatCode>General</c:formatCode>
                <c:ptCount val="11"/>
                <c:pt idx="0">
                  <c:v>448.40999999999985</c:v>
                </c:pt>
                <c:pt idx="1">
                  <c:v>507</c:v>
                </c:pt>
                <c:pt idx="2">
                  <c:v>609</c:v>
                </c:pt>
                <c:pt idx="3">
                  <c:v>705</c:v>
                </c:pt>
                <c:pt idx="4">
                  <c:v>937.95000000000073</c:v>
                </c:pt>
                <c:pt idx="5">
                  <c:v>1102.3600000000006</c:v>
                </c:pt>
                <c:pt idx="6">
                  <c:v>1210.5699999999997</c:v>
                </c:pt>
              </c:numCache>
            </c:numRef>
          </c:val>
          <c:extLst>
            <c:ext xmlns:c16="http://schemas.microsoft.com/office/drawing/2014/chart" uri="{C3380CC4-5D6E-409C-BE32-E72D297353CC}">
              <c16:uniqueId val="{0000002B-D5FA-4746-813B-2FDBEAFE2DAB}"/>
            </c:ext>
          </c:extLst>
        </c:ser>
        <c:dLbls>
          <c:showLegendKey val="0"/>
          <c:showVal val="0"/>
          <c:showCatName val="0"/>
          <c:showSerName val="0"/>
          <c:showPercent val="0"/>
          <c:showBubbleSize val="0"/>
        </c:dLbls>
        <c:gapWidth val="60"/>
        <c:overlap val="100"/>
        <c:axId val="1680736927"/>
        <c:axId val="1"/>
      </c:barChart>
      <c:catAx>
        <c:axId val="1680736927"/>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80736927"/>
        <c:crosses val="min"/>
        <c:crossBetween val="between"/>
        <c:majorUnit val="50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90200445434299"/>
          <c:y val="6.097560975609756E-2"/>
          <c:w val="0.83518930957683746"/>
          <c:h val="0.89268292682926831"/>
        </c:manualLayout>
      </c:layout>
      <c:barChart>
        <c:barDir val="col"/>
        <c:grouping val="stacked"/>
        <c:varyColors val="0"/>
        <c:ser>
          <c:idx val="0"/>
          <c:order val="0"/>
          <c:tx>
            <c:strRef>
              <c:f>Sheet1!$A$2</c:f>
              <c:strCache>
                <c:ptCount val="1"/>
              </c:strCache>
            </c:strRef>
          </c:tx>
          <c:spPr>
            <a:solidFill>
              <a:srgbClr val="1F497D"/>
            </a:solidFill>
            <a:ln w="12699">
              <a:solidFill>
                <a:srgbClr val="808080"/>
              </a:solidFill>
              <a:prstDash val="solid"/>
            </a:ln>
          </c:spPr>
          <c:invertIfNegative val="0"/>
          <c:dLbls>
            <c:dLbl>
              <c:idx val="0"/>
              <c:spPr>
                <a:noFill/>
                <a:ln w="25399">
                  <a:noFill/>
                </a:ln>
              </c:spPr>
              <c:txPr>
                <a:bodyPr/>
                <a:lstStyle/>
                <a:p>
                  <a:pPr>
                    <a:defRPr lang="ja-JP" sz="1000" b="0" i="0" u="none" strike="noStrike" baseline="0">
                      <a:solidFill>
                        <a:srgbClr val="FFFFFF"/>
                      </a:solidFill>
                      <a:latin typeface="Arial"/>
                      <a:ea typeface="Arial"/>
                      <a:cs typeface="Aria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7F-4B12-A3B8-12BC000647E6}"/>
                </c:ext>
              </c:extLst>
            </c:dLbl>
            <c:spPr>
              <a:noFill/>
              <a:ln w="25399">
                <a:noFill/>
              </a:ln>
            </c:spPr>
            <c:txPr>
              <a:bodyPr wrap="square" lIns="38100" tIns="19050" rIns="38100" bIns="19050" anchor="ctr">
                <a:spAutoFit/>
              </a:bodyPr>
              <a:lstStyle/>
              <a:p>
                <a:pPr>
                  <a:defRPr lang="ja-JP" sz="1000" b="0" i="0" u="none" strike="noStrike" baseline="0">
                    <a:solidFill>
                      <a:srgbClr val="FFFFFF"/>
                    </a:solidFill>
                    <a:latin typeface="Arial"/>
                    <a:ea typeface="Arial"/>
                    <a:cs typeface="Aria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Sheet1!$B$2:$D$2</c:f>
              <c:numCache>
                <c:formatCode>#,##0_);\(#,##0\)</c:formatCode>
                <c:ptCount val="3"/>
                <c:pt idx="0">
                  <c:v>16407</c:v>
                </c:pt>
                <c:pt idx="1">
                  <c:v>23019</c:v>
                </c:pt>
                <c:pt idx="2">
                  <c:v>24870</c:v>
                </c:pt>
              </c:numCache>
            </c:numRef>
          </c:val>
          <c:extLst>
            <c:ext xmlns:c16="http://schemas.microsoft.com/office/drawing/2014/chart" uri="{C3380CC4-5D6E-409C-BE32-E72D297353CC}">
              <c16:uniqueId val="{00000001-F47F-4B12-A3B8-12BC000647E6}"/>
            </c:ext>
          </c:extLst>
        </c:ser>
        <c:ser>
          <c:idx val="1"/>
          <c:order val="1"/>
          <c:tx>
            <c:strRef>
              <c:f>Sheet1!$A$3</c:f>
              <c:strCache>
                <c:ptCount val="1"/>
              </c:strCache>
            </c:strRef>
          </c:tx>
          <c:spPr>
            <a:solidFill>
              <a:srgbClr val="80CCE8"/>
            </a:solidFill>
            <a:ln w="12699">
              <a:solidFill>
                <a:srgbClr val="808080"/>
              </a:solidFill>
              <a:prstDash val="solid"/>
            </a:ln>
          </c:spPr>
          <c:invertIfNegative val="0"/>
          <c:dLbls>
            <c:spPr>
              <a:noFill/>
              <a:ln w="25399">
                <a:noFill/>
              </a:ln>
            </c:spPr>
            <c:txPr>
              <a:bodyPr wrap="square" lIns="38100" tIns="19050" rIns="38100" bIns="19050" anchor="ctr">
                <a:spAutoFit/>
              </a:bodyPr>
              <a:lstStyle/>
              <a:p>
                <a:pPr>
                  <a:defRPr lang="ja-JP" sz="1000" b="0" i="0" u="none" strike="noStrike" baseline="0">
                    <a:solidFill>
                      <a:schemeClr val="tx1"/>
                    </a:solidFill>
                    <a:latin typeface="Arial"/>
                    <a:ea typeface="Arial"/>
                    <a:cs typeface="Aria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Sheet1!$B$3:$D$3</c:f>
              <c:numCache>
                <c:formatCode>#,##0_);\(#,##0\)</c:formatCode>
                <c:ptCount val="3"/>
                <c:pt idx="0">
                  <c:v>13569</c:v>
                </c:pt>
                <c:pt idx="1">
                  <c:v>19612</c:v>
                </c:pt>
                <c:pt idx="2">
                  <c:v>21893</c:v>
                </c:pt>
              </c:numCache>
            </c:numRef>
          </c:val>
          <c:extLst>
            <c:ext xmlns:c16="http://schemas.microsoft.com/office/drawing/2014/chart" uri="{C3380CC4-5D6E-409C-BE32-E72D297353CC}">
              <c16:uniqueId val="{00000002-F47F-4B12-A3B8-12BC000647E6}"/>
            </c:ext>
          </c:extLst>
        </c:ser>
        <c:ser>
          <c:idx val="2"/>
          <c:order val="2"/>
          <c:tx>
            <c:strRef>
              <c:f>Sheet1!$A$4</c:f>
              <c:strCache>
                <c:ptCount val="1"/>
              </c:strCache>
            </c:strRef>
          </c:tx>
          <c:spPr>
            <a:solidFill>
              <a:srgbClr val="C0E6F4"/>
            </a:solidFill>
            <a:ln w="12699">
              <a:solidFill>
                <a:srgbClr val="808080"/>
              </a:solidFill>
              <a:prstDash val="solid"/>
            </a:ln>
          </c:spPr>
          <c:invertIfNegative val="0"/>
          <c:dLbls>
            <c:dLbl>
              <c:idx val="0"/>
              <c:spPr>
                <a:noFill/>
                <a:ln w="25399">
                  <a:noFill/>
                </a:ln>
              </c:spPr>
              <c:txPr>
                <a:bodyPr/>
                <a:lstStyle/>
                <a:p>
                  <a:pPr>
                    <a:defRPr lang="ja-JP" sz="1000" b="0" i="0" u="none" strike="noStrike" baseline="0">
                      <a:solidFill>
                        <a:schemeClr val="tx1"/>
                      </a:solidFill>
                      <a:latin typeface="Arial"/>
                      <a:ea typeface="Arial"/>
                      <a:cs typeface="Aria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7F-4B12-A3B8-12BC000647E6}"/>
                </c:ext>
              </c:extLst>
            </c:dLbl>
            <c:spPr>
              <a:noFill/>
              <a:ln w="25399">
                <a:noFill/>
              </a:ln>
            </c:spPr>
            <c:txPr>
              <a:bodyPr wrap="square" lIns="38100" tIns="19050" rIns="38100" bIns="19050" anchor="ctr">
                <a:spAutoFit/>
              </a:bodyPr>
              <a:lstStyle/>
              <a:p>
                <a:pPr>
                  <a:defRPr lang="ja-JP" sz="1000" b="0" i="0" u="none" strike="noStrike" baseline="0">
                    <a:solidFill>
                      <a:schemeClr val="tx1"/>
                    </a:solidFill>
                    <a:latin typeface="Arial"/>
                    <a:ea typeface="Arial"/>
                    <a:cs typeface="Aria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Sheet1!$B$4:$D$4</c:f>
              <c:numCache>
                <c:formatCode>#,##0_);\(#,##0\)</c:formatCode>
                <c:ptCount val="3"/>
                <c:pt idx="0">
                  <c:v>9942</c:v>
                </c:pt>
                <c:pt idx="1">
                  <c:v>12701</c:v>
                </c:pt>
                <c:pt idx="2">
                  <c:v>18676</c:v>
                </c:pt>
              </c:numCache>
            </c:numRef>
          </c:val>
          <c:extLst>
            <c:ext xmlns:c16="http://schemas.microsoft.com/office/drawing/2014/chart" uri="{C3380CC4-5D6E-409C-BE32-E72D297353CC}">
              <c16:uniqueId val="{00000004-F47F-4B12-A3B8-12BC000647E6}"/>
            </c:ext>
          </c:extLst>
        </c:ser>
        <c:ser>
          <c:idx val="3"/>
          <c:order val="3"/>
          <c:tx>
            <c:strRef>
              <c:f>Sheet1!$A$5</c:f>
              <c:strCache>
                <c:ptCount val="1"/>
              </c:strCache>
            </c:strRef>
          </c:tx>
          <c:spPr>
            <a:solidFill>
              <a:srgbClr val="D2E0E6"/>
            </a:solidFill>
            <a:ln w="12699">
              <a:solidFill>
                <a:srgbClr val="808080"/>
              </a:solidFill>
              <a:prstDash val="solid"/>
            </a:ln>
          </c:spPr>
          <c:invertIfNegative val="0"/>
          <c:dLbls>
            <c:spPr>
              <a:noFill/>
              <a:ln w="25399">
                <a:noFill/>
              </a:ln>
            </c:spPr>
            <c:txPr>
              <a:bodyPr wrap="square" lIns="38100" tIns="19050" rIns="38100" bIns="19050" anchor="ctr">
                <a:spAutoFit/>
              </a:bodyPr>
              <a:lstStyle/>
              <a:p>
                <a:pPr>
                  <a:defRPr lang="ja-JP" sz="1000" b="0" i="0" u="none" strike="noStrike" baseline="0">
                    <a:solidFill>
                      <a:schemeClr val="tx1"/>
                    </a:solidFill>
                    <a:latin typeface="Arial"/>
                    <a:ea typeface="Arial"/>
                    <a:cs typeface="Aria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Sheet1!$B$5:$D$5</c:f>
              <c:numCache>
                <c:formatCode>#,##0_);\(#,##0\)</c:formatCode>
                <c:ptCount val="3"/>
                <c:pt idx="0">
                  <c:v>8312</c:v>
                </c:pt>
                <c:pt idx="1">
                  <c:v>9785</c:v>
                </c:pt>
                <c:pt idx="2">
                  <c:v>12447</c:v>
                </c:pt>
              </c:numCache>
            </c:numRef>
          </c:val>
          <c:extLst>
            <c:ext xmlns:c16="http://schemas.microsoft.com/office/drawing/2014/chart" uri="{C3380CC4-5D6E-409C-BE32-E72D297353CC}">
              <c16:uniqueId val="{00000005-F47F-4B12-A3B8-12BC000647E6}"/>
            </c:ext>
          </c:extLst>
        </c:ser>
        <c:ser>
          <c:idx val="4"/>
          <c:order val="4"/>
          <c:tx>
            <c:strRef>
              <c:f>Sheet1!$A$6</c:f>
              <c:strCache>
                <c:ptCount val="1"/>
              </c:strCache>
            </c:strRef>
          </c:tx>
          <c:spPr>
            <a:solidFill>
              <a:srgbClr val="ECE5F4"/>
            </a:solidFill>
            <a:ln w="12699">
              <a:solidFill>
                <a:srgbClr val="808080"/>
              </a:solidFill>
              <a:prstDash val="solid"/>
            </a:ln>
          </c:spPr>
          <c:invertIfNegative val="0"/>
          <c:dLbls>
            <c:spPr>
              <a:noFill/>
              <a:ln w="25399">
                <a:noFill/>
              </a:ln>
            </c:spPr>
            <c:txPr>
              <a:bodyPr wrap="square" lIns="38100" tIns="19050" rIns="38100" bIns="19050" anchor="ctr">
                <a:spAutoFit/>
              </a:bodyPr>
              <a:lstStyle/>
              <a:p>
                <a:pPr>
                  <a:defRPr lang="ja-JP" sz="1000" b="0" i="0" u="none" strike="noStrike" baseline="0">
                    <a:solidFill>
                      <a:schemeClr val="tx1"/>
                    </a:solidFill>
                    <a:latin typeface="Arial"/>
                    <a:ea typeface="Arial"/>
                    <a:cs typeface="Aria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Sheet1!$B$6:$D$6</c:f>
              <c:numCache>
                <c:formatCode>#,##0_);\(#,##0\)</c:formatCode>
                <c:ptCount val="3"/>
                <c:pt idx="0">
                  <c:v>9848</c:v>
                </c:pt>
                <c:pt idx="1">
                  <c:v>12938</c:v>
                </c:pt>
                <c:pt idx="2">
                  <c:v>13866</c:v>
                </c:pt>
              </c:numCache>
            </c:numRef>
          </c:val>
          <c:extLst>
            <c:ext xmlns:c16="http://schemas.microsoft.com/office/drawing/2014/chart" uri="{C3380CC4-5D6E-409C-BE32-E72D297353CC}">
              <c16:uniqueId val="{00000006-F47F-4B12-A3B8-12BC000647E6}"/>
            </c:ext>
          </c:extLst>
        </c:ser>
        <c:dLbls>
          <c:showLegendKey val="0"/>
          <c:showVal val="0"/>
          <c:showCatName val="0"/>
          <c:showSerName val="0"/>
          <c:showPercent val="0"/>
          <c:showBubbleSize val="0"/>
        </c:dLbls>
        <c:gapWidth val="60"/>
        <c:overlap val="100"/>
        <c:axId val="1460991391"/>
        <c:axId val="1"/>
      </c:barChart>
      <c:catAx>
        <c:axId val="1460991391"/>
        <c:scaling>
          <c:orientation val="minMax"/>
        </c:scaling>
        <c:delete val="0"/>
        <c:axPos val="b"/>
        <c:numFmt formatCode="General" sourceLinked="1"/>
        <c:majorTickMark val="out"/>
        <c:minorTickMark val="none"/>
        <c:tickLblPos val="none"/>
        <c:spPr>
          <a:ln w="12699">
            <a:solidFill>
              <a:srgbClr val="808080"/>
            </a:solidFill>
            <a:prstDash val="solid"/>
          </a:ln>
        </c:spPr>
        <c:txPr>
          <a:bodyPr/>
          <a:lstStyle/>
          <a:p>
            <a:pPr>
              <a:defRPr lang="ja-JP"/>
            </a:pPr>
            <a:endParaRPr lang="ja-JP"/>
          </a:p>
        </c:txPr>
        <c:crossAx val="1"/>
        <c:crossesAt val="0"/>
        <c:auto val="1"/>
        <c:lblAlgn val="ctr"/>
        <c:lblOffset val="100"/>
        <c:tickLblSkip val="1"/>
        <c:tickMarkSkip val="1"/>
        <c:noMultiLvlLbl val="0"/>
      </c:catAx>
      <c:valAx>
        <c:axId val="1"/>
        <c:scaling>
          <c:orientation val="minMax"/>
          <c:max val="100000"/>
          <c:min val="0"/>
        </c:scaling>
        <c:delete val="0"/>
        <c:axPos val="l"/>
        <c:numFmt formatCode="#,##0_);\(#,##0\)" sourceLinked="0"/>
        <c:majorTickMark val="out"/>
        <c:minorTickMark val="none"/>
        <c:tickLblPos val="nextTo"/>
        <c:spPr>
          <a:ln w="12699">
            <a:solidFill>
              <a:srgbClr val="808080"/>
            </a:solidFill>
            <a:prstDash val="solid"/>
          </a:ln>
        </c:spPr>
        <c:txPr>
          <a:bodyPr rot="0" vert="horz"/>
          <a:lstStyle/>
          <a:p>
            <a:pPr>
              <a:defRPr lang="ja-JP" sz="1000" b="0" i="0" u="none" strike="noStrike" baseline="0">
                <a:solidFill>
                  <a:schemeClr val="tx1"/>
                </a:solidFill>
                <a:latin typeface="Arial"/>
                <a:ea typeface="Arial"/>
                <a:cs typeface="Arial"/>
              </a:defRPr>
            </a:pPr>
            <a:endParaRPr lang="ja-JP"/>
          </a:p>
        </c:txPr>
        <c:crossAx val="1460991391"/>
        <c:crosses val="autoZero"/>
        <c:crossBetween val="between"/>
        <c:majorUnit val="20000"/>
      </c:valAx>
      <c:spPr>
        <a:noFill/>
        <a:ln w="25399">
          <a:noFill/>
        </a:ln>
      </c:spPr>
    </c:plotArea>
    <c:plotVisOnly val="1"/>
    <c:dispBlanksAs val="gap"/>
    <c:showDLblsOverMax val="0"/>
  </c:chart>
  <c:spPr>
    <a:noFill/>
    <a:ln>
      <a:noFill/>
    </a:ln>
  </c:spPr>
  <c:txPr>
    <a:bodyPr/>
    <a:lstStyle/>
    <a:p>
      <a:pPr>
        <a:defRPr sz="1200" b="0" i="0" u="none" strike="noStrike" baseline="0">
          <a:solidFill>
            <a:schemeClr val="tx1"/>
          </a:solidFill>
          <a:latin typeface="Calibri"/>
          <a:ea typeface="Calibri"/>
          <a:cs typeface="Calibri"/>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355971896955503E-2"/>
          <c:y val="0.10899653979238755"/>
          <c:w val="0.8684621389539422"/>
          <c:h val="0.8373702422145328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8.391003460207612E-2"/>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16F-4BFE-9646-2CCAB7F6AF91}"/>
                </c:ext>
              </c:extLst>
            </c:dLbl>
            <c:dLbl>
              <c:idx val="1"/>
              <c:layout>
                <c:manualLayout>
                  <c:x val="4.4886807181889147E-3"/>
                  <c:y val="-8.7370242214532878E-2"/>
                </c:manualLayout>
              </c:layout>
              <c:numFmt formatCode="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16F-4BFE-9646-2CCAB7F6AF91}"/>
                </c:ext>
              </c:extLst>
            </c:dLbl>
            <c:dLbl>
              <c:idx val="2"/>
              <c:layout>
                <c:manualLayout>
                  <c:x val="6.8306010928961746E-3"/>
                  <c:y val="-8.9965397923875437E-2"/>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16F-4BFE-9646-2CCAB7F6AF91}"/>
                </c:ext>
              </c:extLst>
            </c:dLbl>
            <c:dLbl>
              <c:idx val="3"/>
              <c:layout>
                <c:manualLayout>
                  <c:x val="3.1225604996096799E-3"/>
                  <c:y val="-0.13408277252540665"/>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16F-4BFE-9646-2CCAB7F6AF91}"/>
                </c:ext>
              </c:extLst>
            </c:dLbl>
            <c:dLbl>
              <c:idx val="4"/>
              <c:layout>
                <c:manualLayout>
                  <c:x val="0"/>
                  <c:y val="-0.10121107266435986"/>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16F-4BFE-9646-2CCAB7F6AF91}"/>
                </c:ext>
              </c:extLst>
            </c:dLbl>
            <c:dLbl>
              <c:idx val="5"/>
              <c:layout>
                <c:manualLayout>
                  <c:x val="4.4886807181889147E-3"/>
                  <c:y val="-0.10986159169550173"/>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16F-4BFE-9646-2CCAB7F6AF91}"/>
                </c:ext>
              </c:extLst>
            </c:dLbl>
            <c:dLbl>
              <c:idx val="6"/>
              <c:layout>
                <c:manualLayout>
                  <c:x val="6.8306010928961746E-3"/>
                  <c:y val="-0.12024221453287197"/>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16F-4BFE-9646-2CCAB7F6AF91}"/>
                </c:ext>
              </c:extLst>
            </c:dLbl>
            <c:dLbl>
              <c:idx val="7"/>
              <c:layout>
                <c:manualLayout>
                  <c:x val="0"/>
                  <c:y val="-0.18425605536332179"/>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16F-4BFE-9646-2CCAB7F6AF91}"/>
                </c:ext>
              </c:extLst>
            </c:dLbl>
            <c:dLbl>
              <c:idx val="8"/>
              <c:layout>
                <c:manualLayout>
                  <c:x val="4.6838407494145199E-3"/>
                  <c:y val="-0.16349480968858132"/>
                </c:manualLayout>
              </c:layout>
              <c:numFmt formatCode="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16F-4BFE-9646-2CCAB7F6AF91}"/>
                </c:ext>
              </c:extLst>
            </c:dLbl>
            <c:dLbl>
              <c:idx val="9"/>
              <c:layout>
                <c:manualLayout>
                  <c:x val="6.8306010928961746E-3"/>
                  <c:y val="-0.17560553633217993"/>
                </c:manualLayout>
              </c:layout>
              <c:numFmt formatCode="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16F-4BFE-9646-2CCAB7F6AF91}"/>
                </c:ext>
              </c:extLst>
            </c:dLbl>
            <c:dLbl>
              <c:idx val="10"/>
              <c:layout>
                <c:manualLayout>
                  <c:x val="0"/>
                  <c:y val="-0.23615916955017302"/>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16F-4BFE-9646-2CCAB7F6AF91}"/>
                </c:ext>
              </c:extLst>
            </c:dLbl>
            <c:dLbl>
              <c:idx val="11"/>
              <c:layout>
                <c:manualLayout>
                  <c:x val="4.4886807181889147E-3"/>
                  <c:y val="-0.23269896193771628"/>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16F-4BFE-9646-2CCAB7F6AF91}"/>
                </c:ext>
              </c:extLst>
            </c:dLbl>
            <c:dLbl>
              <c:idx val="12"/>
              <c:layout>
                <c:manualLayout>
                  <c:x val="-4.6838407494145199E-3"/>
                  <c:y val="-0.32525951557093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16F-4BFE-9646-2CCAB7F6AF91}"/>
                </c:ext>
              </c:extLst>
            </c:dLbl>
            <c:dLbl>
              <c:idx val="13"/>
              <c:layout>
                <c:manualLayout>
                  <c:x val="-3.9032006245122144E-3"/>
                  <c:y val="-0.28892733564013839"/>
                </c:manualLayout>
              </c:layout>
              <c:numFmt formatCode="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16F-4BFE-9646-2CCAB7F6AF91}"/>
                </c:ext>
              </c:extLst>
            </c:dLbl>
            <c:dLbl>
              <c:idx val="14"/>
              <c:layout>
                <c:manualLayout>
                  <c:x val="7.0257611241217799E-3"/>
                  <c:y val="-0.25432525951557095"/>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16F-4BFE-9646-2CCAB7F6AF91}"/>
                </c:ext>
              </c:extLst>
            </c:dLbl>
            <c:dLbl>
              <c:idx val="15"/>
              <c:layout>
                <c:manualLayout>
                  <c:x val="0"/>
                  <c:y val="-0.31833910034602075"/>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16F-4BFE-9646-2CCAB7F6AF91}"/>
                </c:ext>
              </c:extLst>
            </c:dLbl>
            <c:dLbl>
              <c:idx val="16"/>
              <c:layout>
                <c:manualLayout>
                  <c:x val="-7.8064012490241998E-4"/>
                  <c:y val="-0.28806201127973197"/>
                </c:manualLayout>
              </c:layout>
              <c:numFmt formatCode="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16F-4BFE-9646-2CCAB7F6AF91}"/>
                </c:ext>
              </c:extLst>
            </c:dLbl>
            <c:dLbl>
              <c:idx val="17"/>
              <c:layout>
                <c:manualLayout>
                  <c:x val="0"/>
                  <c:y val="-0.33044982698961944"/>
                </c:manualLayout>
              </c:layout>
              <c:numFmt formatCode="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16F-4BFE-9646-2CCAB7F6AF91}"/>
                </c:ext>
              </c:extLst>
            </c:dLbl>
            <c:dLbl>
              <c:idx val="18"/>
              <c:layout>
                <c:manualLayout>
                  <c:x val="0"/>
                  <c:y val="-0.36937689017246544"/>
                </c:manualLayout>
              </c:layout>
              <c:numFmt formatCode="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16F-4BFE-9646-2CCAB7F6AF91}"/>
                </c:ext>
              </c:extLst>
            </c:dLbl>
            <c:dLbl>
              <c:idx val="19"/>
              <c:layout>
                <c:manualLayout>
                  <c:x val="9.758616238542808E-4"/>
                  <c:y val="-0.30968858131487892"/>
                </c:manualLayout>
              </c:layout>
              <c:numFmt formatCode="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16F-4BFE-9646-2CCAB7F6AF91}"/>
                </c:ext>
              </c:extLst>
            </c:dLbl>
            <c:dLbl>
              <c:idx val="20"/>
              <c:layout>
                <c:manualLayout>
                  <c:x val="-1.1449256235783787E-16"/>
                  <c:y val="-0.36418657875378035"/>
                </c:manualLayout>
              </c:layout>
              <c:numFmt formatCode="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16F-4BFE-9646-2CCAB7F6AF91}"/>
                </c:ext>
              </c:extLst>
            </c:dLbl>
            <c:dLbl>
              <c:idx val="21"/>
              <c:layout>
                <c:manualLayout>
                  <c:x val="1.1449174941446927E-16"/>
                  <c:y val="-0.42560553633217996"/>
                </c:manualLayout>
              </c:layout>
              <c:numFmt formatCode="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5.0351288056206089E-2"/>
                      <c:h val="9.8235566574939356E-2"/>
                    </c:manualLayout>
                  </c15:layout>
                </c:ext>
                <c:ext xmlns:c16="http://schemas.microsoft.com/office/drawing/2014/chart" uri="{C3380CC4-5D6E-409C-BE32-E72D297353CC}">
                  <c16:uniqueId val="{00000015-816F-4BFE-9646-2CCAB7F6AF91}"/>
                </c:ext>
              </c:extLst>
            </c:dLbl>
            <c:dLbl>
              <c:idx val="22"/>
              <c:layout>
                <c:manualLayout>
                  <c:x val="1.1449256235783787E-16"/>
                  <c:y val="-0.339100346020761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16F-4BFE-9646-2CCAB7F6AF91}"/>
                </c:ext>
              </c:extLst>
            </c:dLbl>
            <c:numFmt formatCode="0" sourceLinked="0"/>
            <c:spPr>
              <a:noFill/>
              <a:ln>
                <a:noFill/>
              </a:ln>
              <a:effectLst/>
            </c:spPr>
            <c:txPr>
              <a:bodyPr wrap="square" lIns="38100" tIns="19050" rIns="38100" bIns="19050" anchor="ctr">
                <a:spAutoFit/>
              </a:bodyPr>
              <a:lstStyle/>
              <a:p>
                <a:pPr>
                  <a:defRPr lang="ja-JP" sz="8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#,##0.00</c:formatCode>
                <c:ptCount val="23"/>
                <c:pt idx="0">
                  <c:v>1205.5319999999999</c:v>
                </c:pt>
                <c:pt idx="1">
                  <c:v>1333.6489999999999</c:v>
                </c:pt>
                <c:pt idx="2">
                  <c:v>1465.829</c:v>
                </c:pt>
                <c:pt idx="3">
                  <c:v>1656.962</c:v>
                </c:pt>
                <c:pt idx="4">
                  <c:v>1949.4459999999999</c:v>
                </c:pt>
                <c:pt idx="5">
                  <c:v>2290.0189999999998</c:v>
                </c:pt>
                <c:pt idx="6">
                  <c:v>2754.1489999999999</c:v>
                </c:pt>
                <c:pt idx="7">
                  <c:v>3555.6550000000002</c:v>
                </c:pt>
                <c:pt idx="8">
                  <c:v>4577.28</c:v>
                </c:pt>
                <c:pt idx="9">
                  <c:v>5088.9920000000002</c:v>
                </c:pt>
                <c:pt idx="10">
                  <c:v>6033.83</c:v>
                </c:pt>
                <c:pt idx="11">
                  <c:v>7492.2120000000004</c:v>
                </c:pt>
                <c:pt idx="12">
                  <c:v>8539.5840000000007</c:v>
                </c:pt>
                <c:pt idx="13">
                  <c:v>9624.9279999999999</c:v>
                </c:pt>
                <c:pt idx="14">
                  <c:v>10524.241</c:v>
                </c:pt>
                <c:pt idx="15">
                  <c:v>11113.508</c:v>
                </c:pt>
                <c:pt idx="16">
                  <c:v>11226.897000000001</c:v>
                </c:pt>
                <c:pt idx="17">
                  <c:v>12265.326999999999</c:v>
                </c:pt>
                <c:pt idx="18">
                  <c:v>13841.812</c:v>
                </c:pt>
                <c:pt idx="19">
                  <c:v>14340.6</c:v>
                </c:pt>
                <c:pt idx="20">
                  <c:v>14862.564</c:v>
                </c:pt>
                <c:pt idx="21">
                  <c:v>17759.307000000001</c:v>
                </c:pt>
                <c:pt idx="22">
                  <c:v>17886.330999999998</c:v>
                </c:pt>
              </c:numCache>
            </c:numRef>
          </c:val>
          <c:extLst>
            <c:ext xmlns:c16="http://schemas.microsoft.com/office/drawing/2014/chart" uri="{C3380CC4-5D6E-409C-BE32-E72D297353CC}">
              <c16:uniqueId val="{00000017-816F-4BFE-9646-2CCAB7F6AF91}"/>
            </c:ext>
          </c:extLst>
        </c:ser>
        <c:dLbls>
          <c:showLegendKey val="0"/>
          <c:showVal val="0"/>
          <c:showCatName val="0"/>
          <c:showSerName val="0"/>
          <c:showPercent val="0"/>
          <c:showBubbleSize val="0"/>
        </c:dLbls>
        <c:gapWidth val="60"/>
        <c:overlap val="100"/>
        <c:axId val="2115224303"/>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16F-4BFE-9646-2CCAB7F6AF91}"/>
                </c:ext>
              </c:extLst>
            </c:dLbl>
            <c:dLbl>
              <c:idx val="1"/>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16F-4BFE-9646-2CCAB7F6AF91}"/>
                </c:ext>
              </c:extLst>
            </c:dLbl>
            <c:dLbl>
              <c:idx val="2"/>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16F-4BFE-9646-2CCAB7F6AF91}"/>
                </c:ext>
              </c:extLst>
            </c:dLbl>
            <c:dLbl>
              <c:idx val="3"/>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16F-4BFE-9646-2CCAB7F6AF91}"/>
                </c:ext>
              </c:extLst>
            </c:dLbl>
            <c:dLbl>
              <c:idx val="4"/>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16F-4BFE-9646-2CCAB7F6AF91}"/>
                </c:ext>
              </c:extLst>
            </c:dLbl>
            <c:dLbl>
              <c:idx val="5"/>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16F-4BFE-9646-2CCAB7F6AF91}"/>
                </c:ext>
              </c:extLst>
            </c:dLbl>
            <c:dLbl>
              <c:idx val="6"/>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16F-4BFE-9646-2CCAB7F6AF91}"/>
                </c:ext>
              </c:extLst>
            </c:dLbl>
            <c:dLbl>
              <c:idx val="7"/>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16F-4BFE-9646-2CCAB7F6AF91}"/>
                </c:ext>
              </c:extLst>
            </c:dLbl>
            <c:dLbl>
              <c:idx val="9"/>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816F-4BFE-9646-2CCAB7F6AF91}"/>
                </c:ext>
              </c:extLst>
            </c:dLbl>
            <c:dLbl>
              <c:idx val="10"/>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16F-4BFE-9646-2CCAB7F6AF91}"/>
                </c:ext>
              </c:extLst>
            </c:dLbl>
            <c:dLbl>
              <c:idx val="11"/>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816F-4BFE-9646-2CCAB7F6AF91}"/>
                </c:ext>
              </c:extLst>
            </c:dLbl>
            <c:dLbl>
              <c:idx val="12"/>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816F-4BFE-9646-2CCAB7F6AF91}"/>
                </c:ext>
              </c:extLst>
            </c:dLbl>
            <c:dLbl>
              <c:idx val="13"/>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816F-4BFE-9646-2CCAB7F6AF91}"/>
                </c:ext>
              </c:extLst>
            </c:dLbl>
            <c:dLbl>
              <c:idx val="14"/>
              <c:layout>
                <c:manualLayout>
                  <c:x val="-2.4980483996877439E-2"/>
                  <c:y val="8.3044982698961933E-2"/>
                </c:manualLayout>
              </c:layout>
              <c:numFmt formatCode="0.0" sourceLinked="0"/>
              <c:spPr>
                <a:noFill/>
                <a:ln>
                  <a:noFill/>
                </a:ln>
                <a:effectLst/>
              </c:spPr>
              <c:txPr>
                <a:bodyPr wrap="square" lIns="38100" tIns="19050" rIns="38100" bIns="19050" anchor="ctr">
                  <a:spAutoFit/>
                </a:bodyPr>
                <a:lstStyle/>
                <a:p>
                  <a:pPr>
                    <a:defRPr lang="ja-JP" sz="8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16F-4BFE-9646-2CCAB7F6AF91}"/>
                </c:ext>
              </c:extLst>
            </c:dLbl>
            <c:dLbl>
              <c:idx val="15"/>
              <c:layout>
                <c:manualLayout>
                  <c:x val="-2.2736174371646281E-2"/>
                  <c:y val="7.2664359861591699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816F-4BFE-9646-2CCAB7F6AF91}"/>
                </c:ext>
              </c:extLst>
            </c:dLbl>
            <c:dLbl>
              <c:idx val="16"/>
              <c:layout>
                <c:manualLayout>
                  <c:x val="-2.2736174371646167E-2"/>
                  <c:y val="6.5743944636678195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816F-4BFE-9646-2CCAB7F6AF91}"/>
                </c:ext>
              </c:extLst>
            </c:dLbl>
            <c:dLbl>
              <c:idx val="17"/>
              <c:layout>
                <c:manualLayout>
                  <c:x val="-2.2736174371646167E-2"/>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816F-4BFE-9646-2CCAB7F6AF91}"/>
                </c:ext>
              </c:extLst>
            </c:dLbl>
            <c:dLbl>
              <c:idx val="18"/>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816F-4BFE-9646-2CCAB7F6AF91}"/>
                </c:ext>
              </c:extLst>
            </c:dLbl>
            <c:dLbl>
              <c:idx val="19"/>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816F-4BFE-9646-2CCAB7F6AF91}"/>
                </c:ext>
              </c:extLst>
            </c:dLbl>
            <c:dLbl>
              <c:idx val="20"/>
              <c:layout>
                <c:manualLayout>
                  <c:x val="-2.9664324746292076E-2"/>
                  <c:y val="-0.11764705882352941"/>
                </c:manualLayout>
              </c:layout>
              <c:numFmt formatCode="0.0" sourceLinked="0"/>
              <c:spPr>
                <a:noFill/>
                <a:ln>
                  <a:noFill/>
                </a:ln>
                <a:effectLst/>
              </c:spPr>
              <c:txPr>
                <a:bodyPr wrap="square" lIns="38100" tIns="19050" rIns="38100" bIns="19050" anchor="ctr">
                  <a:spAutoFit/>
                </a:bodyPr>
                <a:lstStyle/>
                <a:p>
                  <a:pPr>
                    <a:defRPr lang="ja-JP" sz="8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816F-4BFE-9646-2CCAB7F6AF91}"/>
                </c:ext>
              </c:extLst>
            </c:dLbl>
            <c:dLbl>
              <c:idx val="21"/>
              <c:layout>
                <c:manualLayout>
                  <c:x val="0"/>
                  <c:y val="-9.3425605536332182E-2"/>
                </c:manualLayout>
              </c:layout>
              <c:numFmt formatCode="#,##0.0;&quot;-&quot;#,##0.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816F-4BFE-9646-2CCAB7F6AF91}"/>
                </c:ext>
              </c:extLst>
            </c:dLbl>
            <c:dLbl>
              <c:idx val="22"/>
              <c:layout>
                <c:manualLayout>
                  <c:x val="-2.9664324746291847E-2"/>
                  <c:y val="-0.11072664359861592"/>
                </c:manualLayout>
              </c:layout>
              <c:numFmt formatCode="0.0" sourceLinked="0"/>
              <c:spPr>
                <a:noFill/>
                <a:ln>
                  <a:noFill/>
                </a:ln>
                <a:effectLst/>
              </c:spPr>
              <c:txPr>
                <a:bodyPr wrap="square" lIns="38100" tIns="19050" rIns="38100" bIns="19050" anchor="ctr">
                  <a:spAutoFit/>
                </a:bodyPr>
                <a:lstStyle/>
                <a:p>
                  <a:pPr>
                    <a:defRPr lang="ja-JP" sz="8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816F-4BFE-9646-2CCAB7F6AF91}"/>
                </c:ext>
              </c:extLst>
            </c:dLbl>
            <c:spPr>
              <a:noFill/>
              <a:ln>
                <a:noFill/>
              </a:ln>
              <a:effectLst/>
            </c:spPr>
            <c:txPr>
              <a:bodyPr wrap="square" lIns="38100" tIns="19050" rIns="38100" bIns="19050" anchor="ctr">
                <a:spAutoFit/>
              </a:bodyPr>
              <a:lstStyle/>
              <a:p>
                <a:pPr>
                  <a:defRPr lang="ja-JP" sz="800" b="1"/>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Sheet1!$A$2:$W$2</c:f>
              <c:numCache>
                <c:formatCode>#,##0.0;"-"#,##0.0</c:formatCode>
                <c:ptCount val="23"/>
                <c:pt idx="0">
                  <c:v>8.4719999999999995</c:v>
                </c:pt>
                <c:pt idx="1">
                  <c:v>8.3190000000000008</c:v>
                </c:pt>
                <c:pt idx="2">
                  <c:v>9.1150000000000002</c:v>
                </c:pt>
                <c:pt idx="3">
                  <c:v>10.021000000000001</c:v>
                </c:pt>
                <c:pt idx="4">
                  <c:v>10.114000000000001</c:v>
                </c:pt>
                <c:pt idx="5">
                  <c:v>11.388999999999999</c:v>
                </c:pt>
                <c:pt idx="6">
                  <c:v>12.71</c:v>
                </c:pt>
                <c:pt idx="7">
                  <c:v>14.247</c:v>
                </c:pt>
                <c:pt idx="8" formatCode="General">
                  <c:v>9.5920000000000005</c:v>
                </c:pt>
                <c:pt idx="9">
                  <c:v>9.4459999999999997</c:v>
                </c:pt>
                <c:pt idx="10">
                  <c:v>10.611000000000001</c:v>
                </c:pt>
                <c:pt idx="11">
                  <c:v>9.5510000000000002</c:v>
                </c:pt>
                <c:pt idx="12">
                  <c:v>7.8479999999999999</c:v>
                </c:pt>
                <c:pt idx="13">
                  <c:v>7.7709999999999999</c:v>
                </c:pt>
                <c:pt idx="14" formatCode="General">
                  <c:v>7.391</c:v>
                </c:pt>
                <c:pt idx="15">
                  <c:v>7.0179999999999998</c:v>
                </c:pt>
                <c:pt idx="16">
                  <c:v>6.851</c:v>
                </c:pt>
                <c:pt idx="17">
                  <c:v>6.9470000000000001</c:v>
                </c:pt>
                <c:pt idx="18">
                  <c:v>6.7510000000000003</c:v>
                </c:pt>
                <c:pt idx="19">
                  <c:v>5.9509999999999996</c:v>
                </c:pt>
                <c:pt idx="20" formatCode="General">
                  <c:v>2.242</c:v>
                </c:pt>
                <c:pt idx="21">
                  <c:v>8.4499999999999993</c:v>
                </c:pt>
                <c:pt idx="22" formatCode="General">
                  <c:v>2.9889999999999999</c:v>
                </c:pt>
              </c:numCache>
            </c:numRef>
          </c:val>
          <c:smooth val="0"/>
          <c:extLst>
            <c:ext xmlns:c16="http://schemas.microsoft.com/office/drawing/2014/chart" uri="{C3380CC4-5D6E-409C-BE32-E72D297353CC}">
              <c16:uniqueId val="{0000002E-816F-4BFE-9646-2CCAB7F6AF91}"/>
            </c:ext>
          </c:extLst>
        </c:ser>
        <c:dLbls>
          <c:showLegendKey val="0"/>
          <c:showVal val="0"/>
          <c:showCatName val="0"/>
          <c:showSerName val="0"/>
          <c:showPercent val="0"/>
          <c:showBubbleSize val="0"/>
        </c:dLbls>
        <c:marker val="1"/>
        <c:smooth val="0"/>
        <c:axId val="3"/>
        <c:axId val="2"/>
      </c:lineChart>
      <c:catAx>
        <c:axId val="211522430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15224303"/>
        <c:crosses val="min"/>
        <c:crossBetween val="between"/>
        <c:majorUnit val="5000"/>
      </c:valAx>
      <c:valAx>
        <c:axId val="2"/>
        <c:scaling>
          <c:orientation val="minMax"/>
          <c:max val="1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11688311695E-2"/>
          <c:y val="5.5160142348754451E-2"/>
          <c:w val="0.91213474025974028"/>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8.7188612099644125E-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33F-48C0-BCE9-E5341085B7F9}"/>
                </c:ext>
              </c:extLst>
            </c:dLbl>
            <c:dLbl>
              <c:idx val="1"/>
              <c:layout>
                <c:manualLayout>
                  <c:x val="0"/>
                  <c:y val="-8.9857651245551604E-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33F-48C0-BCE9-E5341085B7F9}"/>
                </c:ext>
              </c:extLst>
            </c:dLbl>
            <c:dLbl>
              <c:idx val="2"/>
              <c:layout>
                <c:manualLayout>
                  <c:x val="1.0146743020758471E-3"/>
                  <c:y val="-7.9181214447838155E-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33F-48C0-BCE9-E5341085B7F9}"/>
                </c:ext>
              </c:extLst>
            </c:dLbl>
            <c:dLbl>
              <c:idx val="3"/>
              <c:layout>
                <c:manualLayout>
                  <c:x val="3.652597402597373E-3"/>
                  <c:y val="-9.7864768683274025E-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33F-48C0-BCE9-E5341085B7F9}"/>
                </c:ext>
              </c:extLst>
            </c:dLbl>
            <c:dLbl>
              <c:idx val="4"/>
              <c:layout>
                <c:manualLayout>
                  <c:x val="1.8263626137642183E-3"/>
                  <c:y val="-0.1040922464763079"/>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33F-48C0-BCE9-E5341085B7F9}"/>
                </c:ext>
              </c:extLst>
            </c:dLbl>
            <c:dLbl>
              <c:idx val="5"/>
              <c:layout>
                <c:manualLayout>
                  <c:x val="-1.2175324675324675E-3"/>
                  <c:y val="-0.12455516014234876"/>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33F-48C0-BCE9-E5341085B7F9}"/>
                </c:ext>
              </c:extLst>
            </c:dLbl>
            <c:dLbl>
              <c:idx val="6"/>
              <c:layout>
                <c:manualLayout>
                  <c:x val="0"/>
                  <c:y val="-0.12366548042704627"/>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33F-48C0-BCE9-E5341085B7F9}"/>
                </c:ext>
              </c:extLst>
            </c:dLbl>
            <c:dLbl>
              <c:idx val="7"/>
              <c:layout>
                <c:manualLayout>
                  <c:x val="4.464285714285714E-3"/>
                  <c:y val="-0.14234875444839859"/>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33F-48C0-BCE9-E5341085B7F9}"/>
                </c:ext>
              </c:extLst>
            </c:dLbl>
            <c:dLbl>
              <c:idx val="8"/>
              <c:layout>
                <c:manualLayout>
                  <c:x val="4.0584415584415587E-4"/>
                  <c:y val="-0.1450175133802226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33F-48C0-BCE9-E5341085B7F9}"/>
                </c:ext>
              </c:extLst>
            </c:dLbl>
            <c:dLbl>
              <c:idx val="9"/>
              <c:layout>
                <c:manualLayout>
                  <c:x val="1.6233766233765639E-3"/>
                  <c:y val="-0.17170790483929721"/>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33F-48C0-BCE9-E5341085B7F9}"/>
                </c:ext>
              </c:extLst>
            </c:dLbl>
            <c:dLbl>
              <c:idx val="10"/>
              <c:layout>
                <c:manualLayout>
                  <c:x val="0"/>
                  <c:y val="-0.19217081850533807"/>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33F-48C0-BCE9-E5341085B7F9}"/>
                </c:ext>
              </c:extLst>
            </c:dLbl>
            <c:dLbl>
              <c:idx val="11"/>
              <c:layout>
                <c:manualLayout>
                  <c:x val="1.0146743020758174E-3"/>
                  <c:y val="-0.2259786476868328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33F-48C0-BCE9-E5341085B7F9}"/>
                </c:ext>
              </c:extLst>
            </c:dLbl>
            <c:dLbl>
              <c:idx val="12"/>
              <c:layout>
                <c:manualLayout>
                  <c:x val="-1.2175324675324675E-3"/>
                  <c:y val="-0.24911032028469751"/>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33F-48C0-BCE9-E5341085B7F9}"/>
                </c:ext>
              </c:extLst>
            </c:dLbl>
            <c:dLbl>
              <c:idx val="13"/>
              <c:layout>
                <c:manualLayout>
                  <c:x val="3.246753246753247E-3"/>
                  <c:y val="-0.273131392383781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33F-48C0-BCE9-E5341085B7F9}"/>
                </c:ext>
              </c:extLst>
            </c:dLbl>
            <c:dLbl>
              <c:idx val="14"/>
              <c:layout>
                <c:manualLayout>
                  <c:x val="-4.261363636363636E-3"/>
                  <c:y val="-0.3469750889679715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33F-48C0-BCE9-E5341085B7F9}"/>
                </c:ext>
              </c:extLst>
            </c:dLbl>
            <c:dLbl>
              <c:idx val="15"/>
              <c:layout>
                <c:manualLayout>
                  <c:x val="0"/>
                  <c:y val="-0.3122775800711744"/>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33F-48C0-BCE9-E5341085B7F9}"/>
                </c:ext>
              </c:extLst>
            </c:dLbl>
            <c:dLbl>
              <c:idx val="16"/>
              <c:layout>
                <c:manualLayout>
                  <c:x val="4.464285714285714E-3"/>
                  <c:y val="-0.31316725978647686"/>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33F-48C0-BCE9-E5341085B7F9}"/>
                </c:ext>
              </c:extLst>
            </c:dLbl>
            <c:dLbl>
              <c:idx val="17"/>
              <c:layout>
                <c:manualLayout>
                  <c:x val="7.102272727272727E-3"/>
                  <c:y val="-0.33540925266903915"/>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33F-48C0-BCE9-E5341085B7F9}"/>
                </c:ext>
              </c:extLst>
            </c:dLbl>
            <c:dLbl>
              <c:idx val="18"/>
              <c:layout>
                <c:manualLayout>
                  <c:x val="0"/>
                  <c:y val="-0.3861209964412811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33F-48C0-BCE9-E5341085B7F9}"/>
                </c:ext>
              </c:extLst>
            </c:dLbl>
            <c:dLbl>
              <c:idx val="19"/>
              <c:layout>
                <c:manualLayout>
                  <c:x val="-1.3392857142857142E-2"/>
                  <c:y val="-0.46174377224199287"/>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33F-48C0-BCE9-E5341085B7F9}"/>
                </c:ext>
              </c:extLst>
            </c:dLbl>
            <c:dLbl>
              <c:idx val="20"/>
              <c:layout>
                <c:manualLayout>
                  <c:x val="0"/>
                  <c:y val="-0.3914590747330961"/>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33F-48C0-BCE9-E5341085B7F9}"/>
                </c:ext>
              </c:extLst>
            </c:dLbl>
            <c:dLbl>
              <c:idx val="21"/>
              <c:layout>
                <c:manualLayout>
                  <c:x val="-3.246753246753247E-3"/>
                  <c:y val="-0.45551601423487542"/>
                </c:manualLayout>
              </c:layout>
              <c:numFmt formatCode="#,##0;&quot;-&quot;#,##0" sourceLinked="0"/>
              <c:spPr>
                <a:noFill/>
                <a:ln>
                  <a:noFill/>
                </a:ln>
              </c:spPr>
              <c:txPr>
                <a:bodyPr wrap="none"/>
                <a:lstStyle/>
                <a:p>
                  <a:pPr>
                    <a:defRPr kumimoji="1" lang="ja-JP" sz="8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33F-48C0-BCE9-E5341085B7F9}"/>
                </c:ext>
              </c:extLst>
            </c:dLbl>
            <c:dLbl>
              <c:idx val="22"/>
              <c:layout>
                <c:manualLayout>
                  <c:x val="0"/>
                  <c:y val="-0.44839857651245552"/>
                </c:manualLayout>
              </c:layout>
              <c:numFmt formatCode="0" sourceLinked="0"/>
              <c:spPr>
                <a:noFill/>
                <a:ln>
                  <a:noFill/>
                </a:ln>
                <a:effectLst/>
              </c:spPr>
              <c:txPr>
                <a:bodyPr wrap="square" lIns="38100" tIns="19050" rIns="38100" bIns="19050" anchor="ctr">
                  <a:spAutoFit/>
                </a:bodyPr>
                <a:lstStyle/>
                <a:p>
                  <a:pPr>
                    <a:defRPr lang="ja-JP" sz="800" b="1"/>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33F-48C0-BCE9-E5341085B7F9}"/>
                </c:ext>
              </c:extLst>
            </c:dLbl>
            <c:spPr>
              <a:noFill/>
              <a:ln>
                <a:noFill/>
              </a:ln>
              <a:effectLst/>
            </c:spPr>
            <c:txPr>
              <a:bodyPr wrap="square" lIns="38100" tIns="19050" rIns="38100" bIns="19050" anchor="ctr">
                <a:spAutoFit/>
              </a:bodyPr>
              <a:lstStyle/>
              <a:p>
                <a:pPr>
                  <a:defRPr lang="ja-JP" sz="8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951.16300000000001</c:v>
                </c:pt>
                <c:pt idx="1">
                  <c:v>1044.9580000000001</c:v>
                </c:pt>
                <c:pt idx="2">
                  <c:v>1141.1400000000001</c:v>
                </c:pt>
                <c:pt idx="3">
                  <c:v>1282.21</c:v>
                </c:pt>
                <c:pt idx="4">
                  <c:v>1499.712</c:v>
                </c:pt>
                <c:pt idx="5">
                  <c:v>1751.3679999999999</c:v>
                </c:pt>
                <c:pt idx="6">
                  <c:v>2095.239</c:v>
                </c:pt>
                <c:pt idx="7">
                  <c:v>2691.0479999999998</c:v>
                </c:pt>
                <c:pt idx="8">
                  <c:v>3446.6950000000002</c:v>
                </c:pt>
                <c:pt idx="9">
                  <c:v>3813.4079999999999</c:v>
                </c:pt>
                <c:pt idx="10">
                  <c:v>4499.8029999999999</c:v>
                </c:pt>
                <c:pt idx="11">
                  <c:v>5553.2420000000002</c:v>
                </c:pt>
                <c:pt idx="12">
                  <c:v>6282.7089999999998</c:v>
                </c:pt>
                <c:pt idx="13">
                  <c:v>7039.5739999999996</c:v>
                </c:pt>
                <c:pt idx="14">
                  <c:v>7645.875</c:v>
                </c:pt>
                <c:pt idx="15">
                  <c:v>8034.2870000000003</c:v>
                </c:pt>
                <c:pt idx="16">
                  <c:v>8063.4459999999999</c:v>
                </c:pt>
                <c:pt idx="17">
                  <c:v>8760.259</c:v>
                </c:pt>
                <c:pt idx="18">
                  <c:v>9848.9490000000005</c:v>
                </c:pt>
                <c:pt idx="19">
                  <c:v>10170.061</c:v>
                </c:pt>
                <c:pt idx="20">
                  <c:v>10525.001</c:v>
                </c:pt>
                <c:pt idx="21">
                  <c:v>12572.071</c:v>
                </c:pt>
                <c:pt idx="22" formatCode="#,##0.00">
                  <c:v>12669.617</c:v>
                </c:pt>
              </c:numCache>
            </c:numRef>
          </c:val>
          <c:extLst>
            <c:ext xmlns:c16="http://schemas.microsoft.com/office/drawing/2014/chart" uri="{C3380CC4-5D6E-409C-BE32-E72D297353CC}">
              <c16:uniqueId val="{00000017-A33F-48C0-BCE9-E5341085B7F9}"/>
            </c:ext>
          </c:extLst>
        </c:ser>
        <c:dLbls>
          <c:showLegendKey val="0"/>
          <c:showVal val="0"/>
          <c:showCatName val="0"/>
          <c:showSerName val="0"/>
          <c:showPercent val="0"/>
          <c:showBubbleSize val="0"/>
        </c:dLbls>
        <c:gapWidth val="60"/>
        <c:overlap val="100"/>
        <c:axId val="64845039"/>
        <c:axId val="1"/>
      </c:barChart>
      <c:catAx>
        <c:axId val="6484503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4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4845039"/>
        <c:crosses val="min"/>
        <c:crossBetween val="between"/>
        <c:majorUnit val="2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8137573004544E-2"/>
          <c:y val="2.6260059296908091E-2"/>
          <c:w val="0.8880597014925373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3.5042180402336143E-2"/>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D86-4123-A038-BDFF413C3D0B}"/>
                </c:ext>
              </c:extLst>
            </c:dLbl>
            <c:dLbl>
              <c:idx val="2"/>
              <c:layout>
                <c:manualLayout>
                  <c:x val="-1.4925373134328358E-2"/>
                  <c:y val="-4.78610758153324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D86-4123-A038-BDFF413C3D0B}"/>
                </c:ext>
              </c:extLst>
            </c:dLbl>
            <c:dLbl>
              <c:idx val="3"/>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D86-4123-A038-BDFF413C3D0B}"/>
                </c:ext>
              </c:extLst>
            </c:dLbl>
            <c:dLbl>
              <c:idx val="4"/>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D86-4123-A038-BDFF413C3D0B}"/>
                </c:ext>
              </c:extLst>
            </c:dLbl>
            <c:dLbl>
              <c:idx val="5"/>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D86-4123-A038-BDFF413C3D0B}"/>
                </c:ext>
              </c:extLst>
            </c:dLbl>
            <c:dLbl>
              <c:idx val="6"/>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D86-4123-A038-BDFF413C3D0B}"/>
                </c:ext>
              </c:extLst>
            </c:dLbl>
            <c:dLbl>
              <c:idx val="7"/>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D86-4123-A038-BDFF413C3D0B}"/>
                </c:ext>
              </c:extLst>
            </c:dLbl>
            <c:dLbl>
              <c:idx val="8"/>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D86-4123-A038-BDFF413C3D0B}"/>
                </c:ext>
              </c:extLst>
            </c:dLbl>
            <c:dLbl>
              <c:idx val="9"/>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D86-4123-A038-BDFF413C3D0B}"/>
                </c:ext>
              </c:extLst>
            </c:dLbl>
            <c:dLbl>
              <c:idx val="10"/>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D86-4123-A038-BDFF413C3D0B}"/>
                </c:ext>
              </c:extLst>
            </c:dLbl>
            <c:dLbl>
              <c:idx val="11"/>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D86-4123-A038-BDFF413C3D0B}"/>
                </c:ext>
              </c:extLst>
            </c:dLbl>
            <c:dLbl>
              <c:idx val="15"/>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D86-4123-A038-BDFF413C3D0B}"/>
                </c:ext>
              </c:extLst>
            </c:dLbl>
            <c:dLbl>
              <c:idx val="17"/>
              <c:layout>
                <c:manualLayout>
                  <c:x val="1.7196625567813109E-2"/>
                  <c:y val="-5.760271071579838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D86-4123-A038-BDFF413C3D0B}"/>
                </c:ext>
              </c:extLst>
            </c:dLbl>
            <c:dLbl>
              <c:idx val="18"/>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D86-4123-A038-BDFF413C3D0B}"/>
                </c:ext>
              </c:extLst>
            </c:dLbl>
            <c:dLbl>
              <c:idx val="19"/>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D86-4123-A038-BDFF413C3D0B}"/>
                </c:ext>
              </c:extLst>
            </c:dLbl>
            <c:dLbl>
              <c:idx val="20"/>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D86-4123-A038-BDFF413C3D0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13.087908333333337</c:v>
                </c:pt>
                <c:pt idx="1">
                  <c:v>14.782783333333334</c:v>
                </c:pt>
                <c:pt idx="2">
                  <c:v>15.073925000000001</c:v>
                </c:pt>
                <c:pt idx="3">
                  <c:v>13.992883333333333</c:v>
                </c:pt>
                <c:pt idx="4">
                  <c:v>12.985341666666669</c:v>
                </c:pt>
                <c:pt idx="5">
                  <c:v>13.555749999999998</c:v>
                </c:pt>
                <c:pt idx="6">
                  <c:v>14.594299999999997</c:v>
                </c:pt>
                <c:pt idx="7">
                  <c:v>15.47211666666667</c:v>
                </c:pt>
                <c:pt idx="8">
                  <c:v>14.834275</c:v>
                </c:pt>
                <c:pt idx="9">
                  <c:v>13.709433333333335</c:v>
                </c:pt>
                <c:pt idx="10">
                  <c:v>12.88335</c:v>
                </c:pt>
                <c:pt idx="11">
                  <c:v>12.314549999999999</c:v>
                </c:pt>
                <c:pt idx="12">
                  <c:v>12.714933333333333</c:v>
                </c:pt>
                <c:pt idx="13">
                  <c:v>15.955699999999998</c:v>
                </c:pt>
                <c:pt idx="14">
                  <c:v>17.278591666666667</c:v>
                </c:pt>
                <c:pt idx="15">
                  <c:v>19.240958333333335</c:v>
                </c:pt>
                <c:pt idx="16">
                  <c:v>16.394108333333335</c:v>
                </c:pt>
                <c:pt idx="17">
                  <c:v>16.613766666666667</c:v>
                </c:pt>
                <c:pt idx="18">
                  <c:v>16.637024999999998</c:v>
                </c:pt>
                <c:pt idx="19">
                  <c:v>15.796950000000001</c:v>
                </c:pt>
                <c:pt idx="20">
                  <c:v>15.436716666666667</c:v>
                </c:pt>
                <c:pt idx="21">
                  <c:v>17.152041666666669</c:v>
                </c:pt>
                <c:pt idx="22">
                  <c:v>19.514945454545451</c:v>
                </c:pt>
              </c:numCache>
            </c:numRef>
          </c:val>
          <c:smooth val="0"/>
          <c:extLst>
            <c:ext xmlns:c16="http://schemas.microsoft.com/office/drawing/2014/chart" uri="{C3380CC4-5D6E-409C-BE32-E72D297353CC}">
              <c16:uniqueId val="{00000010-FD86-4123-A038-BDFF413C3D0B}"/>
            </c:ext>
          </c:extLst>
        </c:ser>
        <c:dLbls>
          <c:showLegendKey val="0"/>
          <c:showVal val="0"/>
          <c:showCatName val="0"/>
          <c:showSerName val="0"/>
          <c:showPercent val="0"/>
          <c:showBubbleSize val="0"/>
        </c:dLbls>
        <c:marker val="1"/>
        <c:smooth val="0"/>
        <c:axId val="310275440"/>
        <c:axId val="1"/>
      </c:lineChart>
      <c:catAx>
        <c:axId val="31027544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10275440"/>
        <c:crosses val="min"/>
        <c:crossBetween val="midCat"/>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32258064516132E-2"/>
          <c:y val="2.6260059296908091E-2"/>
          <c:w val="0.8838709677419355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6"/>
              <c:layout>
                <c:manualLayout>
                  <c:x val="2.7096774193548388E-3"/>
                  <c:y val="-2.1177464349823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AE-4850-BE91-84935AB6858A}"/>
                </c:ext>
              </c:extLst>
            </c:dLbl>
            <c:numFmt formatCode="0.0" sourceLinked="0"/>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Sheet1!$A$1:$Z$1</c:f>
              <c:numCache>
                <c:formatCode>General</c:formatCode>
                <c:ptCount val="26"/>
                <c:pt idx="0">
                  <c:v>0.35599999999999998</c:v>
                </c:pt>
                <c:pt idx="1">
                  <c:v>0.71</c:v>
                </c:pt>
                <c:pt idx="2">
                  <c:v>-0.73699999999999999</c:v>
                </c:pt>
                <c:pt idx="3">
                  <c:v>1.1259999999999999</c:v>
                </c:pt>
                <c:pt idx="4">
                  <c:v>3.831</c:v>
                </c:pt>
                <c:pt idx="5">
                  <c:v>1.78</c:v>
                </c:pt>
                <c:pt idx="6">
                  <c:v>1.6459999999999999</c:v>
                </c:pt>
                <c:pt idx="7">
                  <c:v>4.8179999999999996</c:v>
                </c:pt>
                <c:pt idx="8">
                  <c:v>5.9089999999999998</c:v>
                </c:pt>
                <c:pt idx="9">
                  <c:v>-0.72699999999999998</c:v>
                </c:pt>
                <c:pt idx="10">
                  <c:v>3.1760000000000002</c:v>
                </c:pt>
                <c:pt idx="11">
                  <c:v>5.5339999999999998</c:v>
                </c:pt>
                <c:pt idx="12">
                  <c:v>2.609</c:v>
                </c:pt>
                <c:pt idx="13">
                  <c:v>2.5680000000000001</c:v>
                </c:pt>
                <c:pt idx="14">
                  <c:v>2.0510000000000002</c:v>
                </c:pt>
                <c:pt idx="15">
                  <c:v>1.542</c:v>
                </c:pt>
                <c:pt idx="16">
                  <c:v>2.1230000000000002</c:v>
                </c:pt>
                <c:pt idx="17">
                  <c:v>1.5209999999999999</c:v>
                </c:pt>
                <c:pt idx="18">
                  <c:v>1.925</c:v>
                </c:pt>
                <c:pt idx="19">
                  <c:v>2.9020000000000001</c:v>
                </c:pt>
                <c:pt idx="20">
                  <c:v>2.4870000000000001</c:v>
                </c:pt>
                <c:pt idx="21">
                  <c:v>0.85299999999999998</c:v>
                </c:pt>
                <c:pt idx="22">
                  <c:v>1.8779999999999999</c:v>
                </c:pt>
                <c:pt idx="23">
                  <c:v>0.65800000000000003</c:v>
                </c:pt>
                <c:pt idx="24">
                  <c:v>1.6910000000000001</c:v>
                </c:pt>
                <c:pt idx="25">
                  <c:v>2.1640000000000001</c:v>
                </c:pt>
              </c:numCache>
            </c:numRef>
          </c:val>
          <c:smooth val="0"/>
          <c:extLst>
            <c:ext xmlns:c16="http://schemas.microsoft.com/office/drawing/2014/chart" uri="{C3380CC4-5D6E-409C-BE32-E72D297353CC}">
              <c16:uniqueId val="{00000001-97AE-4850-BE91-84935AB6858A}"/>
            </c:ext>
          </c:extLst>
        </c:ser>
        <c:dLbls>
          <c:dLblPos val="t"/>
          <c:showLegendKey val="0"/>
          <c:showVal val="1"/>
          <c:showCatName val="0"/>
          <c:showSerName val="0"/>
          <c:showPercent val="0"/>
          <c:showBubbleSize val="0"/>
        </c:dLbls>
        <c:marker val="1"/>
        <c:smooth val="0"/>
        <c:axId val="982858896"/>
        <c:axId val="1"/>
      </c:lineChart>
      <c:catAx>
        <c:axId val="9828588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7"/>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982858896"/>
        <c:crosses val="min"/>
        <c:crossBetween val="midCat"/>
        <c:majorUnit val="1"/>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393376221110316E-2"/>
          <c:y val="0.16377649325626203"/>
          <c:w val="0.96521324755777937"/>
          <c:h val="0.78612716763005785"/>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C1A-485B-B9F4-7E3D19BBB00E}"/>
                </c:ext>
              </c:extLst>
            </c:dLbl>
            <c:dLbl>
              <c:idx val="1"/>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C1A-485B-B9F4-7E3D19BBB00E}"/>
                </c:ext>
              </c:extLst>
            </c:dLbl>
            <c:dLbl>
              <c:idx val="2"/>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C1A-485B-B9F4-7E3D19BBB00E}"/>
                </c:ext>
              </c:extLst>
            </c:dLbl>
            <c:dLbl>
              <c:idx val="3"/>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C1A-485B-B9F4-7E3D19BBB00E}"/>
                </c:ext>
              </c:extLst>
            </c:dLbl>
            <c:dLbl>
              <c:idx val="4"/>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C1A-485B-B9F4-7E3D19BBB00E}"/>
                </c:ext>
              </c:extLst>
            </c:dLbl>
            <c:dLbl>
              <c:idx val="5"/>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C1A-485B-B9F4-7E3D19BBB00E}"/>
                </c:ext>
              </c:extLst>
            </c:dLbl>
            <c:dLbl>
              <c:idx val="6"/>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C1A-485B-B9F4-7E3D19BBB00E}"/>
                </c:ext>
              </c:extLst>
            </c:dLbl>
            <c:dLbl>
              <c:idx val="7"/>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C1A-485B-B9F4-7E3D19BBB00E}"/>
                </c:ext>
              </c:extLst>
            </c:dLbl>
            <c:dLbl>
              <c:idx val="8"/>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C1A-485B-B9F4-7E3D19BBB00E}"/>
                </c:ext>
              </c:extLst>
            </c:dLbl>
            <c:dLbl>
              <c:idx val="9"/>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C1A-485B-B9F4-7E3D19BBB00E}"/>
                </c:ext>
              </c:extLst>
            </c:dLbl>
            <c:dLbl>
              <c:idx val="10"/>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C1A-485B-B9F4-7E3D19BBB00E}"/>
                </c:ext>
              </c:extLst>
            </c:dLbl>
            <c:dLbl>
              <c:idx val="11"/>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C1A-485B-B9F4-7E3D19BBB00E}"/>
                </c:ext>
              </c:extLst>
            </c:dLbl>
            <c:dLbl>
              <c:idx val="12"/>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C1A-485B-B9F4-7E3D19BBB00E}"/>
                </c:ext>
              </c:extLst>
            </c:dLbl>
            <c:dLbl>
              <c:idx val="13"/>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C1A-485B-B9F4-7E3D19BBB00E}"/>
                </c:ext>
              </c:extLst>
            </c:dLbl>
            <c:dLbl>
              <c:idx val="14"/>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C1A-485B-B9F4-7E3D19BBB00E}"/>
                </c:ext>
              </c:extLst>
            </c:dLbl>
            <c:dLbl>
              <c:idx val="15"/>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C1A-485B-B9F4-7E3D19BBB00E}"/>
                </c:ext>
              </c:extLst>
            </c:dLbl>
            <c:dLbl>
              <c:idx val="16"/>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C1A-485B-B9F4-7E3D19BBB00E}"/>
                </c:ext>
              </c:extLst>
            </c:dLbl>
            <c:dLbl>
              <c:idx val="17"/>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C1A-485B-B9F4-7E3D19BBB00E}"/>
                </c:ext>
              </c:extLst>
            </c:dLbl>
            <c:dLbl>
              <c:idx val="18"/>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C1A-485B-B9F4-7E3D19BBB00E}"/>
                </c:ext>
              </c:extLst>
            </c:dLbl>
            <c:dLbl>
              <c:idx val="19"/>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C1A-485B-B9F4-7E3D19BBB00E}"/>
                </c:ext>
              </c:extLst>
            </c:dLbl>
            <c:spPr>
              <a:noFill/>
              <a:ln>
                <a:noFill/>
              </a:ln>
              <a:effectLst/>
            </c:spPr>
            <c:txPr>
              <a:bodyPr wrap="square" lIns="38100" tIns="19050" rIns="38100" bIns="19050" anchor="ctr">
                <a:spAutoFit/>
              </a:bodyPr>
              <a:lstStyle/>
              <a:p>
                <a:pPr>
                  <a:defRPr lang="ja-JP"/>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Sheet1!$A$1:$T$1</c:f>
              <c:numCache>
                <c:formatCode>0</c:formatCode>
                <c:ptCount val="20"/>
                <c:pt idx="0">
                  <c:v>21.980887821434376</c:v>
                </c:pt>
                <c:pt idx="1">
                  <c:v>22.968481043000963</c:v>
                </c:pt>
                <c:pt idx="2">
                  <c:v>25.422821058235261</c:v>
                </c:pt>
                <c:pt idx="3">
                  <c:v>28.410008569886084</c:v>
                </c:pt>
                <c:pt idx="4">
                  <c:v>30.281385906450463</c:v>
                </c:pt>
                <c:pt idx="5">
                  <c:v>32.826706142081086</c:v>
                </c:pt>
                <c:pt idx="6">
                  <c:v>35.190900473022694</c:v>
                </c:pt>
                <c:pt idx="7">
                  <c:v>39.096745498971956</c:v>
                </c:pt>
                <c:pt idx="8">
                  <c:v>44.591814504112229</c:v>
                </c:pt>
                <c:pt idx="9">
                  <c:v>49.4505140708211</c:v>
                </c:pt>
                <c:pt idx="10">
                  <c:v>51.969495728716133</c:v>
                </c:pt>
                <c:pt idx="11">
                  <c:v>53.762685004015474</c:v>
                </c:pt>
                <c:pt idx="12">
                  <c:v>55.766644105072459</c:v>
                </c:pt>
                <c:pt idx="13">
                  <c:v>57.081944836765572</c:v>
                </c:pt>
                <c:pt idx="14">
                  <c:v>58.43312951758999</c:v>
                </c:pt>
                <c:pt idx="15">
                  <c:v>60.186185751389019</c:v>
                </c:pt>
                <c:pt idx="16">
                  <c:v>58.10237076889031</c:v>
                </c:pt>
                <c:pt idx="17">
                  <c:v>56.673599225105363</c:v>
                </c:pt>
                <c:pt idx="18">
                  <c:v>56.416785555610296</c:v>
                </c:pt>
                <c:pt idx="19">
                  <c:v>55.979412513492377</c:v>
                </c:pt>
              </c:numCache>
            </c:numRef>
          </c:val>
          <c:smooth val="0"/>
          <c:extLst>
            <c:ext xmlns:c16="http://schemas.microsoft.com/office/drawing/2014/chart" uri="{C3380CC4-5D6E-409C-BE32-E72D297353CC}">
              <c16:uniqueId val="{00000014-CC1A-485B-B9F4-7E3D19BBB00E}"/>
            </c:ext>
          </c:extLst>
        </c:ser>
        <c:dLbls>
          <c:showLegendKey val="0"/>
          <c:showVal val="0"/>
          <c:showCatName val="0"/>
          <c:showSerName val="0"/>
          <c:showPercent val="0"/>
          <c:showBubbleSize val="0"/>
        </c:dLbls>
        <c:marker val="1"/>
        <c:smooth val="0"/>
        <c:axId val="64613455"/>
        <c:axId val="1"/>
      </c:lineChart>
      <c:catAx>
        <c:axId val="64613455"/>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60.181010118286203"/>
          <c:min val="0"/>
        </c:scaling>
        <c:delete val="1"/>
        <c:axPos val="r"/>
        <c:numFmt formatCode="0" sourceLinked="1"/>
        <c:majorTickMark val="out"/>
        <c:minorTickMark val="none"/>
        <c:tickLblPos val="nextTo"/>
        <c:crossAx val="64613455"/>
        <c:crosses val="max"/>
        <c:crossBetween val="midCat"/>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014787430683918E-2"/>
          <c:y val="6.205250596658711E-2"/>
          <c:w val="0.97597042513863219"/>
          <c:h val="0.87589498806682575"/>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8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Sheet1!$A$1:$V$1</c:f>
              <c:numCache>
                <c:formatCode>#,##0</c:formatCode>
                <c:ptCount val="22"/>
                <c:pt idx="0">
                  <c:v>1092.831256941</c:v>
                </c:pt>
                <c:pt idx="1">
                  <c:v>1100.5056548238997</c:v>
                </c:pt>
                <c:pt idx="2">
                  <c:v>1198.8623382092001</c:v>
                </c:pt>
                <c:pt idx="3">
                  <c:v>1276.4509844464001</c:v>
                </c:pt>
                <c:pt idx="4">
                  <c:v>1330.408871005</c:v>
                </c:pt>
                <c:pt idx="5">
                  <c:v>1387.5652152104999</c:v>
                </c:pt>
                <c:pt idx="6">
                  <c:v>1427.2126343749999</c:v>
                </c:pt>
                <c:pt idx="7">
                  <c:v>1425.9815794273998</c:v>
                </c:pt>
                <c:pt idx="8">
                  <c:v>1509.2306123488995</c:v>
                </c:pt>
                <c:pt idx="9">
                  <c:v>1681.5079468210001</c:v>
                </c:pt>
                <c:pt idx="10">
                  <c:v>1718.6476348501997</c:v>
                </c:pt>
                <c:pt idx="11">
                  <c:v>1861.3661165012004</c:v>
                </c:pt>
                <c:pt idx="12">
                  <c:v>2019.4957676383999</c:v>
                </c:pt>
                <c:pt idx="13">
                  <c:v>2180.6698171362</c:v>
                </c:pt>
                <c:pt idx="14">
                  <c:v>2298.9908514342001</c:v>
                </c:pt>
                <c:pt idx="15">
                  <c:v>2436.2142346155001</c:v>
                </c:pt>
                <c:pt idx="16">
                  <c:v>2762.4291704623993</c:v>
                </c:pt>
                <c:pt idx="17">
                  <c:v>3108.1164584022999</c:v>
                </c:pt>
                <c:pt idx="18">
                  <c:v>3404.7735697039002</c:v>
                </c:pt>
                <c:pt idx="19">
                  <c:v>3772.1954542880999</c:v>
                </c:pt>
                <c:pt idx="20">
                  <c:v>4147.1532088870999</c:v>
                </c:pt>
                <c:pt idx="21">
                  <c:v>4391.4326857789001</c:v>
                </c:pt>
              </c:numCache>
            </c:numRef>
          </c:val>
          <c:extLst>
            <c:ext xmlns:c16="http://schemas.microsoft.com/office/drawing/2014/chart" uri="{C3380CC4-5D6E-409C-BE32-E72D297353CC}">
              <c16:uniqueId val="{00000000-BED8-4AF4-A24D-F47CF4BDCAD1}"/>
            </c:ext>
          </c:extLst>
        </c:ser>
        <c:ser>
          <c:idx val="1"/>
          <c:order val="1"/>
          <c:spPr>
            <a:solidFill>
              <a:srgbClr val="80CCE8"/>
            </a:solidFill>
            <a:ln w="9525" algn="ctr">
              <a:solidFill>
                <a:srgbClr val="808080"/>
              </a:solidFill>
              <a:prstDash val="solid"/>
            </a:ln>
          </c:spPr>
          <c:invertIfNegative val="0"/>
          <c:dLbls>
            <c:dLbl>
              <c:idx val="0"/>
              <c:layout>
                <c:manualLayout>
                  <c:x val="-2.1179669070643242E-18"/>
                  <c:y val="-8.59188544152745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D8-4AF4-A24D-F47CF4BDCAD1}"/>
                </c:ext>
              </c:extLst>
            </c:dLbl>
            <c:dLbl>
              <c:idx val="1"/>
              <c:layout>
                <c:manualLayout>
                  <c:x val="0"/>
                  <c:y val="-6.6825775656324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D8-4AF4-A24D-F47CF4BDCAD1}"/>
                </c:ext>
              </c:extLst>
            </c:dLbl>
            <c:dLbl>
              <c:idx val="2"/>
              <c:layout>
                <c:manualLayout>
                  <c:x val="0"/>
                  <c:y val="-8.5918854415274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D8-4AF4-A24D-F47CF4BDCAD1}"/>
                </c:ext>
              </c:extLst>
            </c:dLbl>
            <c:dLbl>
              <c:idx val="3"/>
              <c:layout>
                <c:manualLayout>
                  <c:x val="0"/>
                  <c:y val="-6.6825775656324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D8-4AF4-A24D-F47CF4BDCAD1}"/>
                </c:ext>
              </c:extLst>
            </c:dLbl>
            <c:dLbl>
              <c:idx val="4"/>
              <c:layout>
                <c:manualLayout>
                  <c:x val="-3.3887470513029188E-17"/>
                  <c:y val="-8.5918854415274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D8-4AF4-A24D-F47CF4BDCAD1}"/>
                </c:ext>
              </c:extLst>
            </c:dLbl>
            <c:dLbl>
              <c:idx val="5"/>
              <c:layout>
                <c:manualLayout>
                  <c:x val="-3.3887470513029188E-17"/>
                  <c:y val="-6.6825775656324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ED8-4AF4-A24D-F47CF4BDCAD1}"/>
                </c:ext>
              </c:extLst>
            </c:dLbl>
            <c:spPr>
              <a:noFill/>
              <a:ln>
                <a:noFill/>
              </a:ln>
              <a:effectLst/>
            </c:spPr>
            <c:txPr>
              <a:bodyPr wrap="square" lIns="38100" tIns="19050" rIns="38100" bIns="19050" anchor="ctr">
                <a:spAutoFit/>
              </a:bodyPr>
              <a:lstStyle/>
              <a:p>
                <a:pPr>
                  <a:defRPr lang="ja-JP" sz="8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Sheet1!$A$2:$V$2</c:f>
              <c:numCache>
                <c:formatCode>#,##0</c:formatCode>
                <c:ptCount val="22"/>
                <c:pt idx="0">
                  <c:v>307.89124095129995</c:v>
                </c:pt>
                <c:pt idx="1">
                  <c:v>328.13767160230003</c:v>
                </c:pt>
                <c:pt idx="2">
                  <c:v>408.68350251690003</c:v>
                </c:pt>
                <c:pt idx="3">
                  <c:v>506.55102316309996</c:v>
                </c:pt>
                <c:pt idx="4">
                  <c:v>577.84603093530018</c:v>
                </c:pt>
                <c:pt idx="5">
                  <c:v>678.08488994200002</c:v>
                </c:pt>
                <c:pt idx="6">
                  <c:v>774.96675832110009</c:v>
                </c:pt>
                <c:pt idx="7">
                  <c:v>915.40656330859997</c:v>
                </c:pt>
                <c:pt idx="8">
                  <c:v>1214.6099156195</c:v>
                </c:pt>
                <c:pt idx="9">
                  <c:v>1644.9510980381997</c:v>
                </c:pt>
                <c:pt idx="10">
                  <c:v>1859.5942781286994</c:v>
                </c:pt>
                <c:pt idx="11">
                  <c:v>2164.3133950856004</c:v>
                </c:pt>
                <c:pt idx="12">
                  <c:v>2546.0537521302003</c:v>
                </c:pt>
                <c:pt idx="13">
                  <c:v>2900.3381848392996</c:v>
                </c:pt>
                <c:pt idx="14">
                  <c:v>3231.8341174723992</c:v>
                </c:pt>
                <c:pt idx="15">
                  <c:v>3682.8031983863993</c:v>
                </c:pt>
                <c:pt idx="16">
                  <c:v>3830.8536027099999</c:v>
                </c:pt>
                <c:pt idx="17">
                  <c:v>4065.6076516402995</c:v>
                </c:pt>
                <c:pt idx="18">
                  <c:v>4407.3477093454994</c:v>
                </c:pt>
                <c:pt idx="19">
                  <c:v>4796.9665439343999</c:v>
                </c:pt>
                <c:pt idx="20">
                  <c:v>5012.5747715140005</c:v>
                </c:pt>
                <c:pt idx="21">
                  <c:v>5169.3693473495005</c:v>
                </c:pt>
              </c:numCache>
            </c:numRef>
          </c:val>
          <c:extLst>
            <c:ext xmlns:c16="http://schemas.microsoft.com/office/drawing/2014/chart" uri="{C3380CC4-5D6E-409C-BE32-E72D297353CC}">
              <c16:uniqueId val="{00000007-BED8-4AF4-A24D-F47CF4BDCAD1}"/>
            </c:ext>
          </c:extLst>
        </c:ser>
        <c:dLbls>
          <c:showLegendKey val="0"/>
          <c:showVal val="0"/>
          <c:showCatName val="0"/>
          <c:showSerName val="0"/>
          <c:showPercent val="0"/>
          <c:showBubbleSize val="0"/>
        </c:dLbls>
        <c:gapWidth val="60"/>
        <c:overlap val="100"/>
        <c:axId val="1623723935"/>
        <c:axId val="1"/>
      </c:barChart>
      <c:catAx>
        <c:axId val="16237239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00"/>
        </c:scaling>
        <c:delete val="0"/>
        <c:axPos val="l"/>
        <c:majorGridlines>
          <c:spPr>
            <a:ln>
              <a:noFill/>
            </a:ln>
          </c:spPr>
        </c:majorGridlines>
        <c:numFmt formatCode="#,##0"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623723935"/>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4"/>
            <a:ext cx="2972393" cy="499284"/>
          </a:xfrm>
          <a:prstGeom prst="rect">
            <a:avLst/>
          </a:prstGeom>
        </p:spPr>
        <p:txBody>
          <a:bodyPr vert="horz" lIns="92505" tIns="46252" rIns="92505" bIns="46252"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4"/>
            <a:ext cx="2972392" cy="499284"/>
          </a:xfrm>
          <a:prstGeom prst="rect">
            <a:avLst/>
          </a:prstGeom>
        </p:spPr>
        <p:txBody>
          <a:bodyPr vert="horz" lIns="92505" tIns="46252" rIns="92505" bIns="46252" rtlCol="0"/>
          <a:lstStyle>
            <a:lvl1pPr algn="r">
              <a:defRPr sz="1200"/>
            </a:lvl1pPr>
          </a:lstStyle>
          <a:p>
            <a:fld id="{AD5813BB-2A59-4094-A80D-63C58A298EE5}" type="datetimeFigureOut">
              <a:rPr kumimoji="1" lang="ja-JP" altLang="en-US" smtClean="0">
                <a:latin typeface="Arial" panose="020B0604020202020204" pitchFamily="34" charset="0"/>
              </a:rPr>
              <a:pPr/>
              <a:t>2024/3/21</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7" y="9446406"/>
            <a:ext cx="2972393" cy="499284"/>
          </a:xfrm>
          <a:prstGeom prst="rect">
            <a:avLst/>
          </a:prstGeom>
        </p:spPr>
        <p:txBody>
          <a:bodyPr vert="horz" lIns="92505" tIns="46252" rIns="92505" bIns="46252"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6"/>
            <a:ext cx="2972392" cy="499284"/>
          </a:xfrm>
          <a:prstGeom prst="rect">
            <a:avLst/>
          </a:prstGeom>
        </p:spPr>
        <p:txBody>
          <a:bodyPr vert="horz" lIns="92505" tIns="46252" rIns="92505" bIns="46252"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6"/>
            <a:ext cx="2972548" cy="497842"/>
          </a:xfrm>
          <a:prstGeom prst="rect">
            <a:avLst/>
          </a:prstGeom>
        </p:spPr>
        <p:txBody>
          <a:bodyPr vert="horz" lIns="91820" tIns="45909" rIns="91820" bIns="45909"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5" y="6"/>
            <a:ext cx="2972548" cy="497842"/>
          </a:xfrm>
          <a:prstGeom prst="rect">
            <a:avLst/>
          </a:prstGeom>
        </p:spPr>
        <p:txBody>
          <a:bodyPr vert="horz" lIns="91820" tIns="45909" rIns="91820" bIns="45909" rtlCol="0"/>
          <a:lstStyle>
            <a:lvl1pPr algn="r">
              <a:defRPr sz="1200">
                <a:latin typeface="Arial" panose="020B0604020202020204" pitchFamily="34" charset="0"/>
              </a:defRPr>
            </a:lvl1pPr>
          </a:lstStyle>
          <a:p>
            <a:fld id="{6F0D6084-7E8B-4A36-97F0-DEDFB028508E}" type="datetimeFigureOut">
              <a:rPr lang="ja-JP" altLang="en-US" smtClean="0"/>
              <a:pPr/>
              <a:t>2024/3/21</a:t>
            </a:fld>
            <a:endParaRPr lang="ja-JP" altLang="en-US" dirty="0"/>
          </a:p>
        </p:txBody>
      </p:sp>
      <p:sp>
        <p:nvSpPr>
          <p:cNvPr id="4" name="スライド イメージ プレースホルダ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820" tIns="45909" rIns="91820" bIns="45909" rtlCol="0" anchor="ctr"/>
          <a:lstStyle/>
          <a:p>
            <a:endParaRPr lang="ja-JP" altLang="en-US" dirty="0"/>
          </a:p>
        </p:txBody>
      </p:sp>
      <p:sp>
        <p:nvSpPr>
          <p:cNvPr id="5" name="ノート プレースホルダ 4"/>
          <p:cNvSpPr>
            <a:spLocks noGrp="1"/>
          </p:cNvSpPr>
          <p:nvPr>
            <p:ph type="body" sz="quarter" idx="3"/>
          </p:nvPr>
        </p:nvSpPr>
        <p:spPr>
          <a:xfrm>
            <a:off x="685481" y="4723928"/>
            <a:ext cx="5487041" cy="4475797"/>
          </a:xfrm>
          <a:prstGeom prst="rect">
            <a:avLst/>
          </a:prstGeom>
        </p:spPr>
        <p:txBody>
          <a:bodyPr vert="horz" lIns="91820" tIns="45909" rIns="91820" bIns="45909"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446261"/>
            <a:ext cx="2972548" cy="497841"/>
          </a:xfrm>
          <a:prstGeom prst="rect">
            <a:avLst/>
          </a:prstGeom>
        </p:spPr>
        <p:txBody>
          <a:bodyPr vert="horz" lIns="91820" tIns="45909" rIns="91820" bIns="45909"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5" y="9446261"/>
            <a:ext cx="2972548" cy="497841"/>
          </a:xfrm>
          <a:prstGeom prst="rect">
            <a:avLst/>
          </a:prstGeom>
        </p:spPr>
        <p:txBody>
          <a:bodyPr vert="horz" lIns="91820" tIns="45909" rIns="91820" bIns="45909"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data/gho/data/indicators/indicator-details/GHO/nursing-and-midwifery-personnel-(number)"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apps.who.int/gho/data/node.main.HWFGRP_0020?lang=en" TargetMode="External"/><Relationship Id="rId5" Type="http://schemas.openxmlformats.org/officeDocument/2006/relationships/hyperlink" Target="https://www.who.int/data/gho/data/indicators/indicator-details/GHO/pharmacists-(per-10-000-population)" TargetMode="External"/><Relationship Id="rId4" Type="http://schemas.openxmlformats.org/officeDocument/2006/relationships/hyperlink" Target="https://www.who.int/data/gho/data/indicators/indicator-details/GHO/dentists-(numbe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23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60624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380995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16</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270181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Nurse:</a:t>
            </a:r>
            <a:r>
              <a:rPr lang="en-US" altLang="ja-JP" dirty="0" err="1">
                <a:hlinkClick r:id="rId3"/>
              </a:rPr>
              <a:t>Nursing</a:t>
            </a:r>
            <a:r>
              <a:rPr lang="en-US" altLang="ja-JP" dirty="0">
                <a:hlinkClick r:id="rId3"/>
              </a:rPr>
              <a:t> and midwifery personnel (number) (who.int)</a:t>
            </a:r>
            <a:endParaRPr lang="en-US" altLang="ja-JP" dirty="0"/>
          </a:p>
          <a:p>
            <a:r>
              <a:rPr lang="en-US" altLang="ja-JP" dirty="0" err="1"/>
              <a:t>Dentist:</a:t>
            </a:r>
            <a:r>
              <a:rPr lang="en-US" altLang="ja-JP" dirty="0" err="1">
                <a:hlinkClick r:id="rId4"/>
              </a:rPr>
              <a:t>Dentists</a:t>
            </a:r>
            <a:r>
              <a:rPr lang="en-US" altLang="ja-JP" dirty="0">
                <a:hlinkClick r:id="rId4"/>
              </a:rPr>
              <a:t> (number) (who.int)</a:t>
            </a:r>
            <a:endParaRPr lang="en-US" altLang="ja-JP" dirty="0"/>
          </a:p>
          <a:p>
            <a:r>
              <a:rPr lang="en-US" altLang="ja-JP" dirty="0" err="1"/>
              <a:t>Pharma:</a:t>
            </a:r>
            <a:r>
              <a:rPr lang="en-US" altLang="ja-JP" dirty="0" err="1">
                <a:hlinkClick r:id="rId5"/>
              </a:rPr>
              <a:t>Pharmacists</a:t>
            </a:r>
            <a:r>
              <a:rPr lang="en-US" altLang="ja-JP" dirty="0">
                <a:hlinkClick r:id="rId5"/>
              </a:rPr>
              <a:t> (per 10 000 population) (who.int)</a:t>
            </a:r>
            <a:endParaRPr lang="en-US" altLang="ja-JP" dirty="0"/>
          </a:p>
          <a:p>
            <a:r>
              <a:rPr lang="en-US" altLang="ja-JP" dirty="0" err="1"/>
              <a:t>Doctor:</a:t>
            </a:r>
            <a:r>
              <a:rPr lang="en-US" altLang="ja-JP" dirty="0" err="1">
                <a:hlinkClick r:id="rId6"/>
              </a:rPr>
              <a:t>GHO</a:t>
            </a:r>
            <a:r>
              <a:rPr lang="en-US" altLang="ja-JP" dirty="0">
                <a:hlinkClick r:id="rId6"/>
              </a:rPr>
              <a:t> | By category | Medical doctors (who.int)</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24</a:t>
            </a:fld>
            <a:endParaRPr lang="ja-JP" altLang="en-US" dirty="0"/>
          </a:p>
        </p:txBody>
      </p:sp>
    </p:spTree>
    <p:extLst>
      <p:ext uri="{BB962C8B-B14F-4D97-AF65-F5344CB8AC3E}">
        <p14:creationId xmlns:p14="http://schemas.microsoft.com/office/powerpoint/2010/main" val="412489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65</a:t>
            </a:fld>
            <a:endParaRPr kumimoji="1" lang="ja-JP" altLang="en-US"/>
          </a:p>
        </p:txBody>
      </p:sp>
    </p:spTree>
    <p:extLst>
      <p:ext uri="{BB962C8B-B14F-4D97-AF65-F5344CB8AC3E}">
        <p14:creationId xmlns:p14="http://schemas.microsoft.com/office/powerpoint/2010/main" val="1772849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66</a:t>
            </a:fld>
            <a:endParaRPr kumimoji="1" lang="ja-JP" altLang="en-US"/>
          </a:p>
        </p:txBody>
      </p:sp>
    </p:spTree>
    <p:extLst>
      <p:ext uri="{BB962C8B-B14F-4D97-AF65-F5344CB8AC3E}">
        <p14:creationId xmlns:p14="http://schemas.microsoft.com/office/powerpoint/2010/main" val="40734991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745.xml"/><Relationship Id="rId4" Type="http://schemas.openxmlformats.org/officeDocument/2006/relationships/image" Target="../media/image23.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6" Type="http://schemas.openxmlformats.org/officeDocument/2006/relationships/tags" Target="../tags/tag403.xml"/><Relationship Id="rId21" Type="http://schemas.openxmlformats.org/officeDocument/2006/relationships/tags" Target="../tags/tag398.xml"/><Relationship Id="rId42" Type="http://schemas.openxmlformats.org/officeDocument/2006/relationships/tags" Target="../tags/tag419.xml"/><Relationship Id="rId47" Type="http://schemas.openxmlformats.org/officeDocument/2006/relationships/tags" Target="../tags/tag424.xml"/><Relationship Id="rId63" Type="http://schemas.openxmlformats.org/officeDocument/2006/relationships/tags" Target="../tags/tag440.xml"/><Relationship Id="rId68" Type="http://schemas.openxmlformats.org/officeDocument/2006/relationships/notesSlide" Target="../notesSlides/notesSlide4.xml"/><Relationship Id="rId2" Type="http://schemas.openxmlformats.org/officeDocument/2006/relationships/tags" Target="../tags/tag379.xml"/><Relationship Id="rId16" Type="http://schemas.openxmlformats.org/officeDocument/2006/relationships/tags" Target="../tags/tag393.xml"/><Relationship Id="rId29" Type="http://schemas.openxmlformats.org/officeDocument/2006/relationships/tags" Target="../tags/tag406.xml"/><Relationship Id="rId11" Type="http://schemas.openxmlformats.org/officeDocument/2006/relationships/tags" Target="../tags/tag388.xml"/><Relationship Id="rId24" Type="http://schemas.openxmlformats.org/officeDocument/2006/relationships/tags" Target="../tags/tag401.xml"/><Relationship Id="rId32" Type="http://schemas.openxmlformats.org/officeDocument/2006/relationships/tags" Target="../tags/tag409.xml"/><Relationship Id="rId37" Type="http://schemas.openxmlformats.org/officeDocument/2006/relationships/tags" Target="../tags/tag414.xml"/><Relationship Id="rId40" Type="http://schemas.openxmlformats.org/officeDocument/2006/relationships/tags" Target="../tags/tag417.xml"/><Relationship Id="rId45" Type="http://schemas.openxmlformats.org/officeDocument/2006/relationships/tags" Target="../tags/tag422.xml"/><Relationship Id="rId53" Type="http://schemas.openxmlformats.org/officeDocument/2006/relationships/tags" Target="../tags/tag430.xml"/><Relationship Id="rId58" Type="http://schemas.openxmlformats.org/officeDocument/2006/relationships/tags" Target="../tags/tag435.xml"/><Relationship Id="rId66" Type="http://schemas.openxmlformats.org/officeDocument/2006/relationships/tags" Target="../tags/tag443.xml"/><Relationship Id="rId5" Type="http://schemas.openxmlformats.org/officeDocument/2006/relationships/tags" Target="../tags/tag382.xml"/><Relationship Id="rId61" Type="http://schemas.openxmlformats.org/officeDocument/2006/relationships/tags" Target="../tags/tag438.xml"/><Relationship Id="rId19" Type="http://schemas.openxmlformats.org/officeDocument/2006/relationships/tags" Target="../tags/tag396.xml"/><Relationship Id="rId14" Type="http://schemas.openxmlformats.org/officeDocument/2006/relationships/tags" Target="../tags/tag391.xml"/><Relationship Id="rId22" Type="http://schemas.openxmlformats.org/officeDocument/2006/relationships/tags" Target="../tags/tag399.xml"/><Relationship Id="rId27" Type="http://schemas.openxmlformats.org/officeDocument/2006/relationships/tags" Target="../tags/tag404.xml"/><Relationship Id="rId30" Type="http://schemas.openxmlformats.org/officeDocument/2006/relationships/tags" Target="../tags/tag407.xml"/><Relationship Id="rId35" Type="http://schemas.openxmlformats.org/officeDocument/2006/relationships/tags" Target="../tags/tag412.xml"/><Relationship Id="rId43" Type="http://schemas.openxmlformats.org/officeDocument/2006/relationships/tags" Target="../tags/tag420.xml"/><Relationship Id="rId48" Type="http://schemas.openxmlformats.org/officeDocument/2006/relationships/tags" Target="../tags/tag425.xml"/><Relationship Id="rId56" Type="http://schemas.openxmlformats.org/officeDocument/2006/relationships/tags" Target="../tags/tag433.xml"/><Relationship Id="rId64" Type="http://schemas.openxmlformats.org/officeDocument/2006/relationships/tags" Target="../tags/tag441.xml"/><Relationship Id="rId69" Type="http://schemas.openxmlformats.org/officeDocument/2006/relationships/chart" Target="../charts/chart8.xml"/><Relationship Id="rId8" Type="http://schemas.openxmlformats.org/officeDocument/2006/relationships/tags" Target="../tags/tag385.xml"/><Relationship Id="rId51" Type="http://schemas.openxmlformats.org/officeDocument/2006/relationships/tags" Target="../tags/tag428.xml"/><Relationship Id="rId72" Type="http://schemas.openxmlformats.org/officeDocument/2006/relationships/chart" Target="../charts/chart9.xml"/><Relationship Id="rId3" Type="http://schemas.openxmlformats.org/officeDocument/2006/relationships/tags" Target="../tags/tag380.xml"/><Relationship Id="rId12" Type="http://schemas.openxmlformats.org/officeDocument/2006/relationships/tags" Target="../tags/tag389.xml"/><Relationship Id="rId17" Type="http://schemas.openxmlformats.org/officeDocument/2006/relationships/tags" Target="../tags/tag394.xml"/><Relationship Id="rId25" Type="http://schemas.openxmlformats.org/officeDocument/2006/relationships/tags" Target="../tags/tag402.xml"/><Relationship Id="rId33" Type="http://schemas.openxmlformats.org/officeDocument/2006/relationships/tags" Target="../tags/tag410.xml"/><Relationship Id="rId38" Type="http://schemas.openxmlformats.org/officeDocument/2006/relationships/tags" Target="../tags/tag415.xml"/><Relationship Id="rId46" Type="http://schemas.openxmlformats.org/officeDocument/2006/relationships/tags" Target="../tags/tag423.xml"/><Relationship Id="rId59" Type="http://schemas.openxmlformats.org/officeDocument/2006/relationships/tags" Target="../tags/tag436.xml"/><Relationship Id="rId67" Type="http://schemas.openxmlformats.org/officeDocument/2006/relationships/slideLayout" Target="../slideLayouts/slideLayout3.xml"/><Relationship Id="rId20" Type="http://schemas.openxmlformats.org/officeDocument/2006/relationships/tags" Target="../tags/tag397.xml"/><Relationship Id="rId41" Type="http://schemas.openxmlformats.org/officeDocument/2006/relationships/tags" Target="../tags/tag418.xml"/><Relationship Id="rId54" Type="http://schemas.openxmlformats.org/officeDocument/2006/relationships/tags" Target="../tags/tag431.xml"/><Relationship Id="rId62" Type="http://schemas.openxmlformats.org/officeDocument/2006/relationships/tags" Target="../tags/tag439.xml"/><Relationship Id="rId70" Type="http://schemas.openxmlformats.org/officeDocument/2006/relationships/oleObject" Target="../embeddings/oleObject10.bin"/><Relationship Id="rId1" Type="http://schemas.openxmlformats.org/officeDocument/2006/relationships/tags" Target="../tags/tag378.xml"/><Relationship Id="rId6" Type="http://schemas.openxmlformats.org/officeDocument/2006/relationships/tags" Target="../tags/tag383.xml"/><Relationship Id="rId15" Type="http://schemas.openxmlformats.org/officeDocument/2006/relationships/tags" Target="../tags/tag392.xml"/><Relationship Id="rId23" Type="http://schemas.openxmlformats.org/officeDocument/2006/relationships/tags" Target="../tags/tag400.xml"/><Relationship Id="rId28" Type="http://schemas.openxmlformats.org/officeDocument/2006/relationships/tags" Target="../tags/tag405.xml"/><Relationship Id="rId36" Type="http://schemas.openxmlformats.org/officeDocument/2006/relationships/tags" Target="../tags/tag413.xml"/><Relationship Id="rId49" Type="http://schemas.openxmlformats.org/officeDocument/2006/relationships/tags" Target="../tags/tag426.xml"/><Relationship Id="rId57" Type="http://schemas.openxmlformats.org/officeDocument/2006/relationships/tags" Target="../tags/tag434.xml"/><Relationship Id="rId10" Type="http://schemas.openxmlformats.org/officeDocument/2006/relationships/tags" Target="../tags/tag387.xml"/><Relationship Id="rId31" Type="http://schemas.openxmlformats.org/officeDocument/2006/relationships/tags" Target="../tags/tag408.xml"/><Relationship Id="rId44" Type="http://schemas.openxmlformats.org/officeDocument/2006/relationships/tags" Target="../tags/tag421.xml"/><Relationship Id="rId52" Type="http://schemas.openxmlformats.org/officeDocument/2006/relationships/tags" Target="../tags/tag429.xml"/><Relationship Id="rId60" Type="http://schemas.openxmlformats.org/officeDocument/2006/relationships/tags" Target="../tags/tag437.xml"/><Relationship Id="rId65" Type="http://schemas.openxmlformats.org/officeDocument/2006/relationships/tags" Target="../tags/tag442.xml"/><Relationship Id="rId73" Type="http://schemas.openxmlformats.org/officeDocument/2006/relationships/chart" Target="../charts/chart10.xml"/><Relationship Id="rId4" Type="http://schemas.openxmlformats.org/officeDocument/2006/relationships/tags" Target="../tags/tag381.xml"/><Relationship Id="rId9" Type="http://schemas.openxmlformats.org/officeDocument/2006/relationships/tags" Target="../tags/tag386.xml"/><Relationship Id="rId13" Type="http://schemas.openxmlformats.org/officeDocument/2006/relationships/tags" Target="../tags/tag390.xml"/><Relationship Id="rId18" Type="http://schemas.openxmlformats.org/officeDocument/2006/relationships/tags" Target="../tags/tag395.xml"/><Relationship Id="rId39" Type="http://schemas.openxmlformats.org/officeDocument/2006/relationships/tags" Target="../tags/tag416.xml"/><Relationship Id="rId34" Type="http://schemas.openxmlformats.org/officeDocument/2006/relationships/tags" Target="../tags/tag411.xml"/><Relationship Id="rId50" Type="http://schemas.openxmlformats.org/officeDocument/2006/relationships/tags" Target="../tags/tag427.xml"/><Relationship Id="rId55" Type="http://schemas.openxmlformats.org/officeDocument/2006/relationships/tags" Target="../tags/tag432.xml"/><Relationship Id="rId7" Type="http://schemas.openxmlformats.org/officeDocument/2006/relationships/tags" Target="../tags/tag384.xml"/><Relationship Id="rId71" Type="http://schemas.openxmlformats.org/officeDocument/2006/relationships/image" Target="../media/image1.emf"/></Relationships>
</file>

<file path=ppt/slides/_rels/slide18.xml.rels><?xml version="1.0" encoding="UTF-8" standalone="yes"?>
<Relationships xmlns="http://schemas.openxmlformats.org/package/2006/relationships"><Relationship Id="rId8" Type="http://schemas.openxmlformats.org/officeDocument/2006/relationships/tags" Target="../tags/tag451.xml"/><Relationship Id="rId13" Type="http://schemas.openxmlformats.org/officeDocument/2006/relationships/slideLayout" Target="../slideLayouts/slideLayout3.xml"/><Relationship Id="rId3" Type="http://schemas.openxmlformats.org/officeDocument/2006/relationships/tags" Target="../tags/tag446.xml"/><Relationship Id="rId7" Type="http://schemas.openxmlformats.org/officeDocument/2006/relationships/tags" Target="../tags/tag450.xml"/><Relationship Id="rId12" Type="http://schemas.openxmlformats.org/officeDocument/2006/relationships/tags" Target="../tags/tag455.xml"/><Relationship Id="rId17" Type="http://schemas.openxmlformats.org/officeDocument/2006/relationships/chart" Target="../charts/chart12.xml"/><Relationship Id="rId2" Type="http://schemas.openxmlformats.org/officeDocument/2006/relationships/tags" Target="../tags/tag445.xml"/><Relationship Id="rId16" Type="http://schemas.openxmlformats.org/officeDocument/2006/relationships/chart" Target="../charts/chart11.xml"/><Relationship Id="rId1" Type="http://schemas.openxmlformats.org/officeDocument/2006/relationships/tags" Target="../tags/tag444.xml"/><Relationship Id="rId6" Type="http://schemas.openxmlformats.org/officeDocument/2006/relationships/tags" Target="../tags/tag449.xml"/><Relationship Id="rId11" Type="http://schemas.openxmlformats.org/officeDocument/2006/relationships/tags" Target="../tags/tag454.xml"/><Relationship Id="rId5" Type="http://schemas.openxmlformats.org/officeDocument/2006/relationships/tags" Target="../tags/tag448.xml"/><Relationship Id="rId15" Type="http://schemas.openxmlformats.org/officeDocument/2006/relationships/image" Target="../media/image18.emf"/><Relationship Id="rId10" Type="http://schemas.openxmlformats.org/officeDocument/2006/relationships/tags" Target="../tags/tag453.xml"/><Relationship Id="rId4" Type="http://schemas.openxmlformats.org/officeDocument/2006/relationships/tags" Target="../tags/tag447.xml"/><Relationship Id="rId9" Type="http://schemas.openxmlformats.org/officeDocument/2006/relationships/tags" Target="../tags/tag452.xml"/><Relationship Id="rId1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458.xml"/><Relationship Id="rId7" Type="http://schemas.openxmlformats.org/officeDocument/2006/relationships/image" Target="../media/image18.emf"/><Relationship Id="rId2" Type="http://schemas.openxmlformats.org/officeDocument/2006/relationships/tags" Target="../tags/tag457.xml"/><Relationship Id="rId1" Type="http://schemas.openxmlformats.org/officeDocument/2006/relationships/tags" Target="../tags/tag456.xml"/><Relationship Id="rId6" Type="http://schemas.openxmlformats.org/officeDocument/2006/relationships/oleObject" Target="../embeddings/oleObject12.bin"/><Relationship Id="rId5" Type="http://schemas.openxmlformats.org/officeDocument/2006/relationships/slideLayout" Target="../slideLayouts/slideLayout3.xml"/><Relationship Id="rId4" Type="http://schemas.openxmlformats.org/officeDocument/2006/relationships/tags" Target="../tags/tag459.xml"/><Relationship Id="rId9"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3" Type="http://schemas.openxmlformats.org/officeDocument/2006/relationships/tags" Target="../tags/tag472.xml"/><Relationship Id="rId18" Type="http://schemas.openxmlformats.org/officeDocument/2006/relationships/tags" Target="../tags/tag477.xml"/><Relationship Id="rId26" Type="http://schemas.openxmlformats.org/officeDocument/2006/relationships/tags" Target="../tags/tag485.xml"/><Relationship Id="rId3" Type="http://schemas.openxmlformats.org/officeDocument/2006/relationships/tags" Target="../tags/tag462.xml"/><Relationship Id="rId21" Type="http://schemas.openxmlformats.org/officeDocument/2006/relationships/tags" Target="../tags/tag480.xml"/><Relationship Id="rId34" Type="http://schemas.openxmlformats.org/officeDocument/2006/relationships/image" Target="../media/image1.emf"/><Relationship Id="rId7" Type="http://schemas.openxmlformats.org/officeDocument/2006/relationships/tags" Target="../tags/tag466.xml"/><Relationship Id="rId12" Type="http://schemas.openxmlformats.org/officeDocument/2006/relationships/tags" Target="../tags/tag471.xml"/><Relationship Id="rId17" Type="http://schemas.openxmlformats.org/officeDocument/2006/relationships/tags" Target="../tags/tag476.xml"/><Relationship Id="rId25" Type="http://schemas.openxmlformats.org/officeDocument/2006/relationships/tags" Target="../tags/tag484.xml"/><Relationship Id="rId33" Type="http://schemas.openxmlformats.org/officeDocument/2006/relationships/oleObject" Target="../embeddings/oleObject13.bin"/><Relationship Id="rId2" Type="http://schemas.openxmlformats.org/officeDocument/2006/relationships/tags" Target="../tags/tag461.xml"/><Relationship Id="rId16" Type="http://schemas.openxmlformats.org/officeDocument/2006/relationships/tags" Target="../tags/tag475.xml"/><Relationship Id="rId20" Type="http://schemas.openxmlformats.org/officeDocument/2006/relationships/tags" Target="../tags/tag479.xml"/><Relationship Id="rId29" Type="http://schemas.openxmlformats.org/officeDocument/2006/relationships/tags" Target="../tags/tag488.xml"/><Relationship Id="rId1" Type="http://schemas.openxmlformats.org/officeDocument/2006/relationships/tags" Target="../tags/tag460.xml"/><Relationship Id="rId6" Type="http://schemas.openxmlformats.org/officeDocument/2006/relationships/tags" Target="../tags/tag465.xml"/><Relationship Id="rId11" Type="http://schemas.openxmlformats.org/officeDocument/2006/relationships/tags" Target="../tags/tag470.xml"/><Relationship Id="rId24" Type="http://schemas.openxmlformats.org/officeDocument/2006/relationships/tags" Target="../tags/tag483.xml"/><Relationship Id="rId32" Type="http://schemas.openxmlformats.org/officeDocument/2006/relationships/slideLayout" Target="../slideLayouts/slideLayout3.xml"/><Relationship Id="rId5" Type="http://schemas.openxmlformats.org/officeDocument/2006/relationships/tags" Target="../tags/tag464.xml"/><Relationship Id="rId15" Type="http://schemas.openxmlformats.org/officeDocument/2006/relationships/tags" Target="../tags/tag474.xml"/><Relationship Id="rId23" Type="http://schemas.openxmlformats.org/officeDocument/2006/relationships/tags" Target="../tags/tag482.xml"/><Relationship Id="rId28" Type="http://schemas.openxmlformats.org/officeDocument/2006/relationships/tags" Target="../tags/tag487.xml"/><Relationship Id="rId36" Type="http://schemas.openxmlformats.org/officeDocument/2006/relationships/chart" Target="../charts/chart16.xml"/><Relationship Id="rId10" Type="http://schemas.openxmlformats.org/officeDocument/2006/relationships/tags" Target="../tags/tag469.xml"/><Relationship Id="rId19" Type="http://schemas.openxmlformats.org/officeDocument/2006/relationships/tags" Target="../tags/tag478.xml"/><Relationship Id="rId31" Type="http://schemas.openxmlformats.org/officeDocument/2006/relationships/tags" Target="../tags/tag490.xml"/><Relationship Id="rId4" Type="http://schemas.openxmlformats.org/officeDocument/2006/relationships/tags" Target="../tags/tag463.xml"/><Relationship Id="rId9" Type="http://schemas.openxmlformats.org/officeDocument/2006/relationships/tags" Target="../tags/tag468.xml"/><Relationship Id="rId14" Type="http://schemas.openxmlformats.org/officeDocument/2006/relationships/tags" Target="../tags/tag473.xml"/><Relationship Id="rId22" Type="http://schemas.openxmlformats.org/officeDocument/2006/relationships/tags" Target="../tags/tag481.xml"/><Relationship Id="rId27" Type="http://schemas.openxmlformats.org/officeDocument/2006/relationships/tags" Target="../tags/tag486.xml"/><Relationship Id="rId30" Type="http://schemas.openxmlformats.org/officeDocument/2006/relationships/tags" Target="../tags/tag489.xml"/><Relationship Id="rId35" Type="http://schemas.openxmlformats.org/officeDocument/2006/relationships/chart" Target="../charts/chart15.xml"/><Relationship Id="rId8" Type="http://schemas.openxmlformats.org/officeDocument/2006/relationships/tags" Target="../tags/tag4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91.x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13" Type="http://schemas.openxmlformats.org/officeDocument/2006/relationships/tags" Target="../tags/tag504.xml"/><Relationship Id="rId18" Type="http://schemas.openxmlformats.org/officeDocument/2006/relationships/tags" Target="../tags/tag509.xml"/><Relationship Id="rId26" Type="http://schemas.openxmlformats.org/officeDocument/2006/relationships/tags" Target="../tags/tag517.xml"/><Relationship Id="rId39" Type="http://schemas.openxmlformats.org/officeDocument/2006/relationships/tags" Target="../tags/tag530.xml"/><Relationship Id="rId21" Type="http://schemas.openxmlformats.org/officeDocument/2006/relationships/tags" Target="../tags/tag512.xml"/><Relationship Id="rId34" Type="http://schemas.openxmlformats.org/officeDocument/2006/relationships/tags" Target="../tags/tag525.xml"/><Relationship Id="rId42" Type="http://schemas.openxmlformats.org/officeDocument/2006/relationships/tags" Target="../tags/tag533.xml"/><Relationship Id="rId47" Type="http://schemas.openxmlformats.org/officeDocument/2006/relationships/tags" Target="../tags/tag538.xml"/><Relationship Id="rId50" Type="http://schemas.openxmlformats.org/officeDocument/2006/relationships/tags" Target="../tags/tag541.xml"/><Relationship Id="rId55" Type="http://schemas.openxmlformats.org/officeDocument/2006/relationships/chart" Target="../charts/chart17.xml"/><Relationship Id="rId7" Type="http://schemas.openxmlformats.org/officeDocument/2006/relationships/tags" Target="../tags/tag498.xml"/><Relationship Id="rId2" Type="http://schemas.openxmlformats.org/officeDocument/2006/relationships/tags" Target="../tags/tag493.xml"/><Relationship Id="rId16" Type="http://schemas.openxmlformats.org/officeDocument/2006/relationships/tags" Target="../tags/tag507.xml"/><Relationship Id="rId29" Type="http://schemas.openxmlformats.org/officeDocument/2006/relationships/tags" Target="../tags/tag520.xml"/><Relationship Id="rId11" Type="http://schemas.openxmlformats.org/officeDocument/2006/relationships/tags" Target="../tags/tag502.xml"/><Relationship Id="rId24" Type="http://schemas.openxmlformats.org/officeDocument/2006/relationships/tags" Target="../tags/tag515.xml"/><Relationship Id="rId32" Type="http://schemas.openxmlformats.org/officeDocument/2006/relationships/tags" Target="../tags/tag523.xml"/><Relationship Id="rId37" Type="http://schemas.openxmlformats.org/officeDocument/2006/relationships/tags" Target="../tags/tag528.xml"/><Relationship Id="rId40" Type="http://schemas.openxmlformats.org/officeDocument/2006/relationships/tags" Target="../tags/tag531.xml"/><Relationship Id="rId45" Type="http://schemas.openxmlformats.org/officeDocument/2006/relationships/tags" Target="../tags/tag536.xml"/><Relationship Id="rId53" Type="http://schemas.openxmlformats.org/officeDocument/2006/relationships/oleObject" Target="../embeddings/oleObject15.bin"/><Relationship Id="rId5" Type="http://schemas.openxmlformats.org/officeDocument/2006/relationships/tags" Target="../tags/tag496.xml"/><Relationship Id="rId10" Type="http://schemas.openxmlformats.org/officeDocument/2006/relationships/tags" Target="../tags/tag501.xml"/><Relationship Id="rId19" Type="http://schemas.openxmlformats.org/officeDocument/2006/relationships/tags" Target="../tags/tag510.xml"/><Relationship Id="rId31" Type="http://schemas.openxmlformats.org/officeDocument/2006/relationships/tags" Target="../tags/tag522.xml"/><Relationship Id="rId44" Type="http://schemas.openxmlformats.org/officeDocument/2006/relationships/tags" Target="../tags/tag535.xml"/><Relationship Id="rId52" Type="http://schemas.openxmlformats.org/officeDocument/2006/relationships/notesSlide" Target="../notesSlides/notesSlide6.xml"/><Relationship Id="rId4" Type="http://schemas.openxmlformats.org/officeDocument/2006/relationships/tags" Target="../tags/tag495.xml"/><Relationship Id="rId9" Type="http://schemas.openxmlformats.org/officeDocument/2006/relationships/tags" Target="../tags/tag500.xml"/><Relationship Id="rId14" Type="http://schemas.openxmlformats.org/officeDocument/2006/relationships/tags" Target="../tags/tag505.xml"/><Relationship Id="rId22" Type="http://schemas.openxmlformats.org/officeDocument/2006/relationships/tags" Target="../tags/tag513.xml"/><Relationship Id="rId27" Type="http://schemas.openxmlformats.org/officeDocument/2006/relationships/tags" Target="../tags/tag518.xml"/><Relationship Id="rId30" Type="http://schemas.openxmlformats.org/officeDocument/2006/relationships/tags" Target="../tags/tag521.xml"/><Relationship Id="rId35" Type="http://schemas.openxmlformats.org/officeDocument/2006/relationships/tags" Target="../tags/tag526.xml"/><Relationship Id="rId43" Type="http://schemas.openxmlformats.org/officeDocument/2006/relationships/tags" Target="../tags/tag534.xml"/><Relationship Id="rId48" Type="http://schemas.openxmlformats.org/officeDocument/2006/relationships/tags" Target="../tags/tag539.xml"/><Relationship Id="rId56" Type="http://schemas.openxmlformats.org/officeDocument/2006/relationships/chart" Target="../charts/chart18.xml"/><Relationship Id="rId8" Type="http://schemas.openxmlformats.org/officeDocument/2006/relationships/tags" Target="../tags/tag499.xml"/><Relationship Id="rId51" Type="http://schemas.openxmlformats.org/officeDocument/2006/relationships/slideLayout" Target="../slideLayouts/slideLayout3.xml"/><Relationship Id="rId3" Type="http://schemas.openxmlformats.org/officeDocument/2006/relationships/tags" Target="../tags/tag494.xml"/><Relationship Id="rId12" Type="http://schemas.openxmlformats.org/officeDocument/2006/relationships/tags" Target="../tags/tag503.xml"/><Relationship Id="rId17" Type="http://schemas.openxmlformats.org/officeDocument/2006/relationships/tags" Target="../tags/tag508.xml"/><Relationship Id="rId25" Type="http://schemas.openxmlformats.org/officeDocument/2006/relationships/tags" Target="../tags/tag516.xml"/><Relationship Id="rId33" Type="http://schemas.openxmlformats.org/officeDocument/2006/relationships/tags" Target="../tags/tag524.xml"/><Relationship Id="rId38" Type="http://schemas.openxmlformats.org/officeDocument/2006/relationships/tags" Target="../tags/tag529.xml"/><Relationship Id="rId46" Type="http://schemas.openxmlformats.org/officeDocument/2006/relationships/tags" Target="../tags/tag537.xml"/><Relationship Id="rId20" Type="http://schemas.openxmlformats.org/officeDocument/2006/relationships/tags" Target="../tags/tag511.xml"/><Relationship Id="rId41" Type="http://schemas.openxmlformats.org/officeDocument/2006/relationships/tags" Target="../tags/tag532.xml"/><Relationship Id="rId54" Type="http://schemas.openxmlformats.org/officeDocument/2006/relationships/image" Target="../media/image18.emf"/><Relationship Id="rId1" Type="http://schemas.openxmlformats.org/officeDocument/2006/relationships/tags" Target="../tags/tag492.xml"/><Relationship Id="rId6" Type="http://schemas.openxmlformats.org/officeDocument/2006/relationships/tags" Target="../tags/tag497.xml"/><Relationship Id="rId15" Type="http://schemas.openxmlformats.org/officeDocument/2006/relationships/tags" Target="../tags/tag506.xml"/><Relationship Id="rId23" Type="http://schemas.openxmlformats.org/officeDocument/2006/relationships/tags" Target="../tags/tag514.xml"/><Relationship Id="rId28" Type="http://schemas.openxmlformats.org/officeDocument/2006/relationships/tags" Target="../tags/tag519.xml"/><Relationship Id="rId36" Type="http://schemas.openxmlformats.org/officeDocument/2006/relationships/tags" Target="../tags/tag527.xml"/><Relationship Id="rId49" Type="http://schemas.openxmlformats.org/officeDocument/2006/relationships/tags" Target="../tags/tag540.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tags" Target="../tags/tag542.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543.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8" Type="http://schemas.openxmlformats.org/officeDocument/2006/relationships/tags" Target="../tags/tag551.xml"/><Relationship Id="rId13" Type="http://schemas.openxmlformats.org/officeDocument/2006/relationships/tags" Target="../tags/tag556.xml"/><Relationship Id="rId18" Type="http://schemas.openxmlformats.org/officeDocument/2006/relationships/tags" Target="../tags/tag561.xml"/><Relationship Id="rId26" Type="http://schemas.openxmlformats.org/officeDocument/2006/relationships/tags" Target="../tags/tag569.xml"/><Relationship Id="rId3" Type="http://schemas.openxmlformats.org/officeDocument/2006/relationships/tags" Target="../tags/tag546.xml"/><Relationship Id="rId21" Type="http://schemas.openxmlformats.org/officeDocument/2006/relationships/tags" Target="../tags/tag564.xml"/><Relationship Id="rId7" Type="http://schemas.openxmlformats.org/officeDocument/2006/relationships/tags" Target="../tags/tag550.xml"/><Relationship Id="rId12" Type="http://schemas.openxmlformats.org/officeDocument/2006/relationships/tags" Target="../tags/tag555.xml"/><Relationship Id="rId17" Type="http://schemas.openxmlformats.org/officeDocument/2006/relationships/tags" Target="../tags/tag560.xml"/><Relationship Id="rId25" Type="http://schemas.openxmlformats.org/officeDocument/2006/relationships/tags" Target="../tags/tag568.xml"/><Relationship Id="rId2" Type="http://schemas.openxmlformats.org/officeDocument/2006/relationships/tags" Target="../tags/tag545.xml"/><Relationship Id="rId16" Type="http://schemas.openxmlformats.org/officeDocument/2006/relationships/tags" Target="../tags/tag559.xml"/><Relationship Id="rId20" Type="http://schemas.openxmlformats.org/officeDocument/2006/relationships/tags" Target="../tags/tag563.xml"/><Relationship Id="rId29" Type="http://schemas.openxmlformats.org/officeDocument/2006/relationships/slideLayout" Target="../slideLayouts/slideLayout3.xml"/><Relationship Id="rId1" Type="http://schemas.openxmlformats.org/officeDocument/2006/relationships/tags" Target="../tags/tag544.xml"/><Relationship Id="rId6" Type="http://schemas.openxmlformats.org/officeDocument/2006/relationships/tags" Target="../tags/tag549.xml"/><Relationship Id="rId11" Type="http://schemas.openxmlformats.org/officeDocument/2006/relationships/tags" Target="../tags/tag554.xml"/><Relationship Id="rId24" Type="http://schemas.openxmlformats.org/officeDocument/2006/relationships/tags" Target="../tags/tag567.xml"/><Relationship Id="rId32" Type="http://schemas.openxmlformats.org/officeDocument/2006/relationships/chart" Target="../charts/chart19.xml"/><Relationship Id="rId5" Type="http://schemas.openxmlformats.org/officeDocument/2006/relationships/tags" Target="../tags/tag548.xml"/><Relationship Id="rId15" Type="http://schemas.openxmlformats.org/officeDocument/2006/relationships/tags" Target="../tags/tag558.xml"/><Relationship Id="rId23" Type="http://schemas.openxmlformats.org/officeDocument/2006/relationships/tags" Target="../tags/tag566.xml"/><Relationship Id="rId28" Type="http://schemas.openxmlformats.org/officeDocument/2006/relationships/tags" Target="../tags/tag571.xml"/><Relationship Id="rId10" Type="http://schemas.openxmlformats.org/officeDocument/2006/relationships/tags" Target="../tags/tag553.xml"/><Relationship Id="rId19" Type="http://schemas.openxmlformats.org/officeDocument/2006/relationships/tags" Target="../tags/tag562.xml"/><Relationship Id="rId31" Type="http://schemas.openxmlformats.org/officeDocument/2006/relationships/image" Target="../media/image19.emf"/><Relationship Id="rId4" Type="http://schemas.openxmlformats.org/officeDocument/2006/relationships/tags" Target="../tags/tag547.xml"/><Relationship Id="rId9" Type="http://schemas.openxmlformats.org/officeDocument/2006/relationships/tags" Target="../tags/tag552.xml"/><Relationship Id="rId14" Type="http://schemas.openxmlformats.org/officeDocument/2006/relationships/tags" Target="../tags/tag557.xml"/><Relationship Id="rId22" Type="http://schemas.openxmlformats.org/officeDocument/2006/relationships/tags" Target="../tags/tag565.xml"/><Relationship Id="rId27" Type="http://schemas.openxmlformats.org/officeDocument/2006/relationships/tags" Target="../tags/tag570.xml"/><Relationship Id="rId30"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572.xml"/><Relationship Id="rId4" Type="http://schemas.openxmlformats.org/officeDocument/2006/relationships/image" Target="../media/image1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573.xml"/><Relationship Id="rId5" Type="http://schemas.openxmlformats.org/officeDocument/2006/relationships/hyperlink" Target="http://www.nhsa.gov.cn/" TargetMode="Externa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75.xml"/><Relationship Id="rId1" Type="http://schemas.openxmlformats.org/officeDocument/2006/relationships/tags" Target="../tags/tag574.xml"/><Relationship Id="rId5" Type="http://schemas.openxmlformats.org/officeDocument/2006/relationships/image" Target="../media/image19.emf"/><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576.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tags" Target="../tags/tag584.xml"/><Relationship Id="rId13" Type="http://schemas.openxmlformats.org/officeDocument/2006/relationships/tags" Target="../tags/tag589.xml"/><Relationship Id="rId18" Type="http://schemas.openxmlformats.org/officeDocument/2006/relationships/tags" Target="../tags/tag594.xml"/><Relationship Id="rId26" Type="http://schemas.openxmlformats.org/officeDocument/2006/relationships/tags" Target="../tags/tag602.xml"/><Relationship Id="rId3" Type="http://schemas.openxmlformats.org/officeDocument/2006/relationships/tags" Target="../tags/tag579.xml"/><Relationship Id="rId21" Type="http://schemas.openxmlformats.org/officeDocument/2006/relationships/tags" Target="../tags/tag597.xml"/><Relationship Id="rId7" Type="http://schemas.openxmlformats.org/officeDocument/2006/relationships/tags" Target="../tags/tag583.xml"/><Relationship Id="rId12" Type="http://schemas.openxmlformats.org/officeDocument/2006/relationships/tags" Target="../tags/tag588.xml"/><Relationship Id="rId17" Type="http://schemas.openxmlformats.org/officeDocument/2006/relationships/tags" Target="../tags/tag593.xml"/><Relationship Id="rId25" Type="http://schemas.openxmlformats.org/officeDocument/2006/relationships/tags" Target="../tags/tag601.xml"/><Relationship Id="rId2" Type="http://schemas.openxmlformats.org/officeDocument/2006/relationships/tags" Target="../tags/tag578.xml"/><Relationship Id="rId16" Type="http://schemas.openxmlformats.org/officeDocument/2006/relationships/tags" Target="../tags/tag592.xml"/><Relationship Id="rId20" Type="http://schemas.openxmlformats.org/officeDocument/2006/relationships/tags" Target="../tags/tag596.xml"/><Relationship Id="rId29" Type="http://schemas.openxmlformats.org/officeDocument/2006/relationships/oleObject" Target="../embeddings/oleObject23.bin"/><Relationship Id="rId1" Type="http://schemas.openxmlformats.org/officeDocument/2006/relationships/tags" Target="../tags/tag577.xml"/><Relationship Id="rId6" Type="http://schemas.openxmlformats.org/officeDocument/2006/relationships/tags" Target="../tags/tag582.xml"/><Relationship Id="rId11" Type="http://schemas.openxmlformats.org/officeDocument/2006/relationships/tags" Target="../tags/tag587.xml"/><Relationship Id="rId24" Type="http://schemas.openxmlformats.org/officeDocument/2006/relationships/tags" Target="../tags/tag600.xml"/><Relationship Id="rId5" Type="http://schemas.openxmlformats.org/officeDocument/2006/relationships/tags" Target="../tags/tag581.xml"/><Relationship Id="rId15" Type="http://schemas.openxmlformats.org/officeDocument/2006/relationships/tags" Target="../tags/tag591.xml"/><Relationship Id="rId23" Type="http://schemas.openxmlformats.org/officeDocument/2006/relationships/tags" Target="../tags/tag599.xml"/><Relationship Id="rId28" Type="http://schemas.openxmlformats.org/officeDocument/2006/relationships/slideLayout" Target="../slideLayouts/slideLayout3.xml"/><Relationship Id="rId10" Type="http://schemas.openxmlformats.org/officeDocument/2006/relationships/tags" Target="../tags/tag586.xml"/><Relationship Id="rId19" Type="http://schemas.openxmlformats.org/officeDocument/2006/relationships/tags" Target="../tags/tag595.xml"/><Relationship Id="rId31" Type="http://schemas.openxmlformats.org/officeDocument/2006/relationships/chart" Target="../charts/chart20.xml"/><Relationship Id="rId4" Type="http://schemas.openxmlformats.org/officeDocument/2006/relationships/tags" Target="../tags/tag580.xml"/><Relationship Id="rId9" Type="http://schemas.openxmlformats.org/officeDocument/2006/relationships/tags" Target="../tags/tag585.xml"/><Relationship Id="rId14" Type="http://schemas.openxmlformats.org/officeDocument/2006/relationships/tags" Target="../tags/tag590.xml"/><Relationship Id="rId22" Type="http://schemas.openxmlformats.org/officeDocument/2006/relationships/tags" Target="../tags/tag598.xml"/><Relationship Id="rId27" Type="http://schemas.openxmlformats.org/officeDocument/2006/relationships/tags" Target="../tags/tag603.xml"/><Relationship Id="rId30" Type="http://schemas.openxmlformats.org/officeDocument/2006/relationships/image" Target="../media/image18.emf"/></Relationships>
</file>

<file path=ppt/slides/_rels/slide44.xml.rels><?xml version="1.0" encoding="UTF-8" standalone="yes"?>
<Relationships xmlns="http://schemas.openxmlformats.org/package/2006/relationships"><Relationship Id="rId8" Type="http://schemas.openxmlformats.org/officeDocument/2006/relationships/tags" Target="../tags/tag611.xml"/><Relationship Id="rId13" Type="http://schemas.openxmlformats.org/officeDocument/2006/relationships/chart" Target="../charts/chart21.xml"/><Relationship Id="rId3" Type="http://schemas.openxmlformats.org/officeDocument/2006/relationships/tags" Target="../tags/tag606.xml"/><Relationship Id="rId7" Type="http://schemas.openxmlformats.org/officeDocument/2006/relationships/tags" Target="../tags/tag610.xml"/><Relationship Id="rId12" Type="http://schemas.openxmlformats.org/officeDocument/2006/relationships/image" Target="../media/image1.emf"/><Relationship Id="rId2" Type="http://schemas.openxmlformats.org/officeDocument/2006/relationships/tags" Target="../tags/tag605.xml"/><Relationship Id="rId1" Type="http://schemas.openxmlformats.org/officeDocument/2006/relationships/tags" Target="../tags/tag604.xml"/><Relationship Id="rId6" Type="http://schemas.openxmlformats.org/officeDocument/2006/relationships/tags" Target="../tags/tag609.xml"/><Relationship Id="rId11" Type="http://schemas.openxmlformats.org/officeDocument/2006/relationships/oleObject" Target="../embeddings/oleObject24.bin"/><Relationship Id="rId5" Type="http://schemas.openxmlformats.org/officeDocument/2006/relationships/tags" Target="../tags/tag608.xml"/><Relationship Id="rId10" Type="http://schemas.openxmlformats.org/officeDocument/2006/relationships/slideLayout" Target="../slideLayouts/slideLayout3.xml"/><Relationship Id="rId4" Type="http://schemas.openxmlformats.org/officeDocument/2006/relationships/tags" Target="../tags/tag607.xml"/><Relationship Id="rId9" Type="http://schemas.openxmlformats.org/officeDocument/2006/relationships/tags" Target="../tags/tag612.xml"/></Relationships>
</file>

<file path=ppt/slides/_rels/slide45.xml.rels><?xml version="1.0" encoding="UTF-8" standalone="yes"?>
<Relationships xmlns="http://schemas.openxmlformats.org/package/2006/relationships"><Relationship Id="rId13" Type="http://schemas.openxmlformats.org/officeDocument/2006/relationships/tags" Target="../tags/tag625.xml"/><Relationship Id="rId18" Type="http://schemas.openxmlformats.org/officeDocument/2006/relationships/tags" Target="../tags/tag630.xml"/><Relationship Id="rId26" Type="http://schemas.openxmlformats.org/officeDocument/2006/relationships/tags" Target="../tags/tag638.xml"/><Relationship Id="rId39" Type="http://schemas.openxmlformats.org/officeDocument/2006/relationships/slideLayout" Target="../slideLayouts/slideLayout3.xml"/><Relationship Id="rId21" Type="http://schemas.openxmlformats.org/officeDocument/2006/relationships/tags" Target="../tags/tag633.xml"/><Relationship Id="rId34" Type="http://schemas.openxmlformats.org/officeDocument/2006/relationships/tags" Target="../tags/tag646.xml"/><Relationship Id="rId42" Type="http://schemas.openxmlformats.org/officeDocument/2006/relationships/image" Target="../media/image18.emf"/><Relationship Id="rId7" Type="http://schemas.openxmlformats.org/officeDocument/2006/relationships/tags" Target="../tags/tag619.xml"/><Relationship Id="rId2" Type="http://schemas.openxmlformats.org/officeDocument/2006/relationships/tags" Target="../tags/tag614.xml"/><Relationship Id="rId16" Type="http://schemas.openxmlformats.org/officeDocument/2006/relationships/tags" Target="../tags/tag628.xml"/><Relationship Id="rId20" Type="http://schemas.openxmlformats.org/officeDocument/2006/relationships/tags" Target="../tags/tag632.xml"/><Relationship Id="rId29" Type="http://schemas.openxmlformats.org/officeDocument/2006/relationships/tags" Target="../tags/tag641.xml"/><Relationship Id="rId41" Type="http://schemas.openxmlformats.org/officeDocument/2006/relationships/oleObject" Target="../embeddings/oleObject25.bin"/><Relationship Id="rId1" Type="http://schemas.openxmlformats.org/officeDocument/2006/relationships/tags" Target="../tags/tag613.xml"/><Relationship Id="rId6" Type="http://schemas.openxmlformats.org/officeDocument/2006/relationships/tags" Target="../tags/tag618.xml"/><Relationship Id="rId11" Type="http://schemas.openxmlformats.org/officeDocument/2006/relationships/tags" Target="../tags/tag623.xml"/><Relationship Id="rId24" Type="http://schemas.openxmlformats.org/officeDocument/2006/relationships/tags" Target="../tags/tag636.xml"/><Relationship Id="rId32" Type="http://schemas.openxmlformats.org/officeDocument/2006/relationships/tags" Target="../tags/tag644.xml"/><Relationship Id="rId37" Type="http://schemas.openxmlformats.org/officeDocument/2006/relationships/tags" Target="../tags/tag649.xml"/><Relationship Id="rId40" Type="http://schemas.openxmlformats.org/officeDocument/2006/relationships/chart" Target="../charts/chart22.xml"/><Relationship Id="rId5" Type="http://schemas.openxmlformats.org/officeDocument/2006/relationships/tags" Target="../tags/tag617.xml"/><Relationship Id="rId15" Type="http://schemas.openxmlformats.org/officeDocument/2006/relationships/tags" Target="../tags/tag627.xml"/><Relationship Id="rId23" Type="http://schemas.openxmlformats.org/officeDocument/2006/relationships/tags" Target="../tags/tag635.xml"/><Relationship Id="rId28" Type="http://schemas.openxmlformats.org/officeDocument/2006/relationships/tags" Target="../tags/tag640.xml"/><Relationship Id="rId36" Type="http://schemas.openxmlformats.org/officeDocument/2006/relationships/tags" Target="../tags/tag648.xml"/><Relationship Id="rId10" Type="http://schemas.openxmlformats.org/officeDocument/2006/relationships/tags" Target="../tags/tag622.xml"/><Relationship Id="rId19" Type="http://schemas.openxmlformats.org/officeDocument/2006/relationships/tags" Target="../tags/tag631.xml"/><Relationship Id="rId31" Type="http://schemas.openxmlformats.org/officeDocument/2006/relationships/tags" Target="../tags/tag643.xml"/><Relationship Id="rId4" Type="http://schemas.openxmlformats.org/officeDocument/2006/relationships/tags" Target="../tags/tag616.xml"/><Relationship Id="rId9" Type="http://schemas.openxmlformats.org/officeDocument/2006/relationships/tags" Target="../tags/tag621.xml"/><Relationship Id="rId14" Type="http://schemas.openxmlformats.org/officeDocument/2006/relationships/tags" Target="../tags/tag626.xml"/><Relationship Id="rId22" Type="http://schemas.openxmlformats.org/officeDocument/2006/relationships/tags" Target="../tags/tag634.xml"/><Relationship Id="rId27" Type="http://schemas.openxmlformats.org/officeDocument/2006/relationships/tags" Target="../tags/tag639.xml"/><Relationship Id="rId30" Type="http://schemas.openxmlformats.org/officeDocument/2006/relationships/tags" Target="../tags/tag642.xml"/><Relationship Id="rId35" Type="http://schemas.openxmlformats.org/officeDocument/2006/relationships/tags" Target="../tags/tag647.xml"/><Relationship Id="rId43" Type="http://schemas.openxmlformats.org/officeDocument/2006/relationships/chart" Target="../charts/chart23.xml"/><Relationship Id="rId8" Type="http://schemas.openxmlformats.org/officeDocument/2006/relationships/tags" Target="../tags/tag620.xml"/><Relationship Id="rId3" Type="http://schemas.openxmlformats.org/officeDocument/2006/relationships/tags" Target="../tags/tag615.xml"/><Relationship Id="rId12" Type="http://schemas.openxmlformats.org/officeDocument/2006/relationships/tags" Target="../tags/tag624.xml"/><Relationship Id="rId17" Type="http://schemas.openxmlformats.org/officeDocument/2006/relationships/tags" Target="../tags/tag629.xml"/><Relationship Id="rId25" Type="http://schemas.openxmlformats.org/officeDocument/2006/relationships/tags" Target="../tags/tag637.xml"/><Relationship Id="rId33" Type="http://schemas.openxmlformats.org/officeDocument/2006/relationships/tags" Target="../tags/tag645.xml"/><Relationship Id="rId38" Type="http://schemas.openxmlformats.org/officeDocument/2006/relationships/tags" Target="../tags/tag6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1.xml"/></Relationships>
</file>

<file path=ppt/slides/_rels/slide59.xml.rels><?xml version="1.0" encoding="UTF-8" standalone="yes"?>
<Relationships xmlns="http://schemas.openxmlformats.org/package/2006/relationships"><Relationship Id="rId13" Type="http://schemas.openxmlformats.org/officeDocument/2006/relationships/tags" Target="../tags/tag664.xml"/><Relationship Id="rId18" Type="http://schemas.openxmlformats.org/officeDocument/2006/relationships/tags" Target="../tags/tag669.xml"/><Relationship Id="rId26" Type="http://schemas.openxmlformats.org/officeDocument/2006/relationships/tags" Target="../tags/tag677.xml"/><Relationship Id="rId39" Type="http://schemas.openxmlformats.org/officeDocument/2006/relationships/tags" Target="../tags/tag690.xml"/><Relationship Id="rId21" Type="http://schemas.openxmlformats.org/officeDocument/2006/relationships/tags" Target="../tags/tag672.xml"/><Relationship Id="rId34" Type="http://schemas.openxmlformats.org/officeDocument/2006/relationships/tags" Target="../tags/tag685.xml"/><Relationship Id="rId42" Type="http://schemas.openxmlformats.org/officeDocument/2006/relationships/slideLayout" Target="../slideLayouts/slideLayout3.xml"/><Relationship Id="rId47" Type="http://schemas.openxmlformats.org/officeDocument/2006/relationships/chart" Target="../charts/chart26.xml"/><Relationship Id="rId7" Type="http://schemas.openxmlformats.org/officeDocument/2006/relationships/tags" Target="../tags/tag658.xml"/><Relationship Id="rId2" Type="http://schemas.openxmlformats.org/officeDocument/2006/relationships/tags" Target="../tags/tag653.xml"/><Relationship Id="rId16" Type="http://schemas.openxmlformats.org/officeDocument/2006/relationships/tags" Target="../tags/tag667.xml"/><Relationship Id="rId29" Type="http://schemas.openxmlformats.org/officeDocument/2006/relationships/tags" Target="../tags/tag680.xml"/><Relationship Id="rId1" Type="http://schemas.openxmlformats.org/officeDocument/2006/relationships/tags" Target="../tags/tag652.xml"/><Relationship Id="rId6" Type="http://schemas.openxmlformats.org/officeDocument/2006/relationships/tags" Target="../tags/tag657.xml"/><Relationship Id="rId11" Type="http://schemas.openxmlformats.org/officeDocument/2006/relationships/tags" Target="../tags/tag662.xml"/><Relationship Id="rId24" Type="http://schemas.openxmlformats.org/officeDocument/2006/relationships/tags" Target="../tags/tag675.xml"/><Relationship Id="rId32" Type="http://schemas.openxmlformats.org/officeDocument/2006/relationships/tags" Target="../tags/tag683.xml"/><Relationship Id="rId37" Type="http://schemas.openxmlformats.org/officeDocument/2006/relationships/tags" Target="../tags/tag688.xml"/><Relationship Id="rId40" Type="http://schemas.openxmlformats.org/officeDocument/2006/relationships/tags" Target="../tags/tag691.xml"/><Relationship Id="rId45" Type="http://schemas.openxmlformats.org/officeDocument/2006/relationships/image" Target="../media/image18.emf"/><Relationship Id="rId5" Type="http://schemas.openxmlformats.org/officeDocument/2006/relationships/tags" Target="../tags/tag656.xml"/><Relationship Id="rId15" Type="http://schemas.openxmlformats.org/officeDocument/2006/relationships/tags" Target="../tags/tag666.xml"/><Relationship Id="rId23" Type="http://schemas.openxmlformats.org/officeDocument/2006/relationships/tags" Target="../tags/tag674.xml"/><Relationship Id="rId28" Type="http://schemas.openxmlformats.org/officeDocument/2006/relationships/tags" Target="../tags/tag679.xml"/><Relationship Id="rId36" Type="http://schemas.openxmlformats.org/officeDocument/2006/relationships/tags" Target="../tags/tag687.xml"/><Relationship Id="rId10" Type="http://schemas.openxmlformats.org/officeDocument/2006/relationships/tags" Target="../tags/tag661.xml"/><Relationship Id="rId19" Type="http://schemas.openxmlformats.org/officeDocument/2006/relationships/tags" Target="../tags/tag670.xml"/><Relationship Id="rId31" Type="http://schemas.openxmlformats.org/officeDocument/2006/relationships/tags" Target="../tags/tag682.xml"/><Relationship Id="rId44" Type="http://schemas.openxmlformats.org/officeDocument/2006/relationships/oleObject" Target="../embeddings/oleObject26.bin"/><Relationship Id="rId4" Type="http://schemas.openxmlformats.org/officeDocument/2006/relationships/tags" Target="../tags/tag655.xml"/><Relationship Id="rId9" Type="http://schemas.openxmlformats.org/officeDocument/2006/relationships/tags" Target="../tags/tag660.xml"/><Relationship Id="rId14" Type="http://schemas.openxmlformats.org/officeDocument/2006/relationships/tags" Target="../tags/tag665.xml"/><Relationship Id="rId22" Type="http://schemas.openxmlformats.org/officeDocument/2006/relationships/tags" Target="../tags/tag673.xml"/><Relationship Id="rId27" Type="http://schemas.openxmlformats.org/officeDocument/2006/relationships/tags" Target="../tags/tag678.xml"/><Relationship Id="rId30" Type="http://schemas.openxmlformats.org/officeDocument/2006/relationships/tags" Target="../tags/tag681.xml"/><Relationship Id="rId35" Type="http://schemas.openxmlformats.org/officeDocument/2006/relationships/tags" Target="../tags/tag686.xml"/><Relationship Id="rId43" Type="http://schemas.openxmlformats.org/officeDocument/2006/relationships/chart" Target="../charts/chart24.xml"/><Relationship Id="rId8" Type="http://schemas.openxmlformats.org/officeDocument/2006/relationships/tags" Target="../tags/tag659.xml"/><Relationship Id="rId3" Type="http://schemas.openxmlformats.org/officeDocument/2006/relationships/tags" Target="../tags/tag654.xml"/><Relationship Id="rId12" Type="http://schemas.openxmlformats.org/officeDocument/2006/relationships/tags" Target="../tags/tag663.xml"/><Relationship Id="rId17" Type="http://schemas.openxmlformats.org/officeDocument/2006/relationships/tags" Target="../tags/tag668.xml"/><Relationship Id="rId25" Type="http://schemas.openxmlformats.org/officeDocument/2006/relationships/tags" Target="../tags/tag676.xml"/><Relationship Id="rId33" Type="http://schemas.openxmlformats.org/officeDocument/2006/relationships/tags" Target="../tags/tag684.xml"/><Relationship Id="rId38" Type="http://schemas.openxmlformats.org/officeDocument/2006/relationships/tags" Target="../tags/tag689.xml"/><Relationship Id="rId46" Type="http://schemas.openxmlformats.org/officeDocument/2006/relationships/chart" Target="../charts/chart25.xml"/><Relationship Id="rId20" Type="http://schemas.openxmlformats.org/officeDocument/2006/relationships/tags" Target="../tags/tag671.xml"/><Relationship Id="rId41" Type="http://schemas.openxmlformats.org/officeDocument/2006/relationships/tags" Target="../tags/tag692.xml"/></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1" Type="http://schemas.openxmlformats.org/officeDocument/2006/relationships/tags" Target="../tags/tag27.xml"/><Relationship Id="rId42" Type="http://schemas.openxmlformats.org/officeDocument/2006/relationships/tags" Target="../tags/tag48.xml"/><Relationship Id="rId63" Type="http://schemas.openxmlformats.org/officeDocument/2006/relationships/tags" Target="../tags/tag69.xml"/><Relationship Id="rId84" Type="http://schemas.openxmlformats.org/officeDocument/2006/relationships/tags" Target="../tags/tag90.xml"/><Relationship Id="rId138" Type="http://schemas.openxmlformats.org/officeDocument/2006/relationships/tags" Target="../tags/tag144.xml"/><Relationship Id="rId159" Type="http://schemas.openxmlformats.org/officeDocument/2006/relationships/tags" Target="../tags/tag165.xml"/><Relationship Id="rId170" Type="http://schemas.openxmlformats.org/officeDocument/2006/relationships/tags" Target="../tags/tag176.xml"/><Relationship Id="rId191" Type="http://schemas.openxmlformats.org/officeDocument/2006/relationships/tags" Target="../tags/tag197.xml"/><Relationship Id="rId205" Type="http://schemas.openxmlformats.org/officeDocument/2006/relationships/tags" Target="../tags/tag211.xml"/><Relationship Id="rId107" Type="http://schemas.openxmlformats.org/officeDocument/2006/relationships/tags" Target="../tags/tag113.xml"/><Relationship Id="rId11" Type="http://schemas.openxmlformats.org/officeDocument/2006/relationships/tags" Target="../tags/tag17.xml"/><Relationship Id="rId32" Type="http://schemas.openxmlformats.org/officeDocument/2006/relationships/tags" Target="../tags/tag38.xml"/><Relationship Id="rId53" Type="http://schemas.openxmlformats.org/officeDocument/2006/relationships/tags" Target="../tags/tag59.xml"/><Relationship Id="rId74" Type="http://schemas.openxmlformats.org/officeDocument/2006/relationships/tags" Target="../tags/tag80.xml"/><Relationship Id="rId128" Type="http://schemas.openxmlformats.org/officeDocument/2006/relationships/tags" Target="../tags/tag134.xml"/><Relationship Id="rId149" Type="http://schemas.openxmlformats.org/officeDocument/2006/relationships/tags" Target="../tags/tag155.xml"/><Relationship Id="rId5" Type="http://schemas.openxmlformats.org/officeDocument/2006/relationships/tags" Target="../tags/tag11.xml"/><Relationship Id="rId95" Type="http://schemas.openxmlformats.org/officeDocument/2006/relationships/tags" Target="../tags/tag101.xml"/><Relationship Id="rId160" Type="http://schemas.openxmlformats.org/officeDocument/2006/relationships/tags" Target="../tags/tag166.xml"/><Relationship Id="rId181" Type="http://schemas.openxmlformats.org/officeDocument/2006/relationships/tags" Target="../tags/tag187.xml"/><Relationship Id="rId216" Type="http://schemas.openxmlformats.org/officeDocument/2006/relationships/image" Target="../media/image1.emf"/><Relationship Id="rId22" Type="http://schemas.openxmlformats.org/officeDocument/2006/relationships/tags" Target="../tags/tag28.xml"/><Relationship Id="rId43" Type="http://schemas.openxmlformats.org/officeDocument/2006/relationships/tags" Target="../tags/tag49.xml"/><Relationship Id="rId64" Type="http://schemas.openxmlformats.org/officeDocument/2006/relationships/tags" Target="../tags/tag70.xml"/><Relationship Id="rId118" Type="http://schemas.openxmlformats.org/officeDocument/2006/relationships/tags" Target="../tags/tag124.xml"/><Relationship Id="rId139" Type="http://schemas.openxmlformats.org/officeDocument/2006/relationships/tags" Target="../tags/tag145.xml"/><Relationship Id="rId85" Type="http://schemas.openxmlformats.org/officeDocument/2006/relationships/tags" Target="../tags/tag91.xml"/><Relationship Id="rId150" Type="http://schemas.openxmlformats.org/officeDocument/2006/relationships/tags" Target="../tags/tag156.xml"/><Relationship Id="rId171" Type="http://schemas.openxmlformats.org/officeDocument/2006/relationships/tags" Target="../tags/tag177.xml"/><Relationship Id="rId192" Type="http://schemas.openxmlformats.org/officeDocument/2006/relationships/tags" Target="../tags/tag198.xml"/><Relationship Id="rId206" Type="http://schemas.openxmlformats.org/officeDocument/2006/relationships/tags" Target="../tags/tag212.xml"/><Relationship Id="rId12" Type="http://schemas.openxmlformats.org/officeDocument/2006/relationships/tags" Target="../tags/tag18.xml"/><Relationship Id="rId33" Type="http://schemas.openxmlformats.org/officeDocument/2006/relationships/tags" Target="../tags/tag39.xml"/><Relationship Id="rId108" Type="http://schemas.openxmlformats.org/officeDocument/2006/relationships/tags" Target="../tags/tag114.xml"/><Relationship Id="rId129" Type="http://schemas.openxmlformats.org/officeDocument/2006/relationships/tags" Target="../tags/tag135.xml"/><Relationship Id="rId54" Type="http://schemas.openxmlformats.org/officeDocument/2006/relationships/tags" Target="../tags/tag60.xml"/><Relationship Id="rId75" Type="http://schemas.openxmlformats.org/officeDocument/2006/relationships/tags" Target="../tags/tag81.xml"/><Relationship Id="rId96" Type="http://schemas.openxmlformats.org/officeDocument/2006/relationships/tags" Target="../tags/tag102.xml"/><Relationship Id="rId140" Type="http://schemas.openxmlformats.org/officeDocument/2006/relationships/tags" Target="../tags/tag146.xml"/><Relationship Id="rId161" Type="http://schemas.openxmlformats.org/officeDocument/2006/relationships/tags" Target="../tags/tag167.xml"/><Relationship Id="rId182" Type="http://schemas.openxmlformats.org/officeDocument/2006/relationships/tags" Target="../tags/tag188.xml"/><Relationship Id="rId217" Type="http://schemas.openxmlformats.org/officeDocument/2006/relationships/chart" Target="../charts/chart1.xml"/><Relationship Id="rId6" Type="http://schemas.openxmlformats.org/officeDocument/2006/relationships/tags" Target="../tags/tag12.xml"/><Relationship Id="rId23" Type="http://schemas.openxmlformats.org/officeDocument/2006/relationships/tags" Target="../tags/tag29.xml"/><Relationship Id="rId119" Type="http://schemas.openxmlformats.org/officeDocument/2006/relationships/tags" Target="../tags/tag125.xml"/><Relationship Id="rId44" Type="http://schemas.openxmlformats.org/officeDocument/2006/relationships/tags" Target="../tags/tag50.xml"/><Relationship Id="rId65" Type="http://schemas.openxmlformats.org/officeDocument/2006/relationships/tags" Target="../tags/tag71.xml"/><Relationship Id="rId86" Type="http://schemas.openxmlformats.org/officeDocument/2006/relationships/tags" Target="../tags/tag92.xml"/><Relationship Id="rId130" Type="http://schemas.openxmlformats.org/officeDocument/2006/relationships/tags" Target="../tags/tag136.xml"/><Relationship Id="rId151" Type="http://schemas.openxmlformats.org/officeDocument/2006/relationships/tags" Target="../tags/tag157.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13" Type="http://schemas.openxmlformats.org/officeDocument/2006/relationships/tags" Target="../tags/tag19.xml"/><Relationship Id="rId109" Type="http://schemas.openxmlformats.org/officeDocument/2006/relationships/tags" Target="../tags/tag115.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chart" Target="../charts/chart2.xml"/><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14" Type="http://schemas.openxmlformats.org/officeDocument/2006/relationships/tags" Target="../tags/tag20.xml"/><Relationship Id="rId30" Type="http://schemas.openxmlformats.org/officeDocument/2006/relationships/tags" Target="../tags/tag36.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 Id="rId8" Type="http://schemas.openxmlformats.org/officeDocument/2006/relationships/tags" Target="../tags/tag1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189" Type="http://schemas.openxmlformats.org/officeDocument/2006/relationships/tags" Target="../tags/tag195.xml"/><Relationship Id="rId3" Type="http://schemas.openxmlformats.org/officeDocument/2006/relationships/tags" Target="../tags/tag9.xml"/><Relationship Id="rId214" Type="http://schemas.openxmlformats.org/officeDocument/2006/relationships/slideLayout" Target="../slideLayouts/slideLayout3.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79" Type="http://schemas.openxmlformats.org/officeDocument/2006/relationships/tags" Target="../tags/tag185.xml"/><Relationship Id="rId195" Type="http://schemas.openxmlformats.org/officeDocument/2006/relationships/tags" Target="../tags/tag201.xml"/><Relationship Id="rId209" Type="http://schemas.openxmlformats.org/officeDocument/2006/relationships/tags" Target="../tags/tag215.xml"/><Relationship Id="rId190" Type="http://schemas.openxmlformats.org/officeDocument/2006/relationships/tags" Target="../tags/tag196.xml"/><Relationship Id="rId204" Type="http://schemas.openxmlformats.org/officeDocument/2006/relationships/tags" Target="../tags/tag210.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78" Type="http://schemas.openxmlformats.org/officeDocument/2006/relationships/tags" Target="../tags/tag84.xml"/><Relationship Id="rId94" Type="http://schemas.openxmlformats.org/officeDocument/2006/relationships/tags" Target="../tags/tag100.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48" Type="http://schemas.openxmlformats.org/officeDocument/2006/relationships/tags" Target="../tags/tag154.xml"/><Relationship Id="rId164" Type="http://schemas.openxmlformats.org/officeDocument/2006/relationships/tags" Target="../tags/tag170.xml"/><Relationship Id="rId169" Type="http://schemas.openxmlformats.org/officeDocument/2006/relationships/tags" Target="../tags/tag175.xml"/><Relationship Id="rId185" Type="http://schemas.openxmlformats.org/officeDocument/2006/relationships/tags" Target="../tags/tag191.xml"/><Relationship Id="rId4" Type="http://schemas.openxmlformats.org/officeDocument/2006/relationships/tags" Target="../tags/tag10.xml"/><Relationship Id="rId9" Type="http://schemas.openxmlformats.org/officeDocument/2006/relationships/tags" Target="../tags/tag15.xml"/><Relationship Id="rId180" Type="http://schemas.openxmlformats.org/officeDocument/2006/relationships/tags" Target="../tags/tag186.xml"/><Relationship Id="rId210" Type="http://schemas.openxmlformats.org/officeDocument/2006/relationships/tags" Target="../tags/tag216.xml"/><Relationship Id="rId215" Type="http://schemas.openxmlformats.org/officeDocument/2006/relationships/oleObject" Target="../embeddings/oleObject5.bin"/><Relationship Id="rId26" Type="http://schemas.openxmlformats.org/officeDocument/2006/relationships/tags" Target="../tags/tag32.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211" Type="http://schemas.openxmlformats.org/officeDocument/2006/relationships/tags" Target="../tags/tag217.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201" Type="http://schemas.openxmlformats.org/officeDocument/2006/relationships/tags" Target="../tags/tag207.xml"/><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1" Type="http://schemas.openxmlformats.org/officeDocument/2006/relationships/tags" Target="../tags/tag7.xml"/><Relationship Id="rId212" Type="http://schemas.openxmlformats.org/officeDocument/2006/relationships/tags" Target="../tags/tag218.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202" Type="http://schemas.openxmlformats.org/officeDocument/2006/relationships/tags" Target="../tags/tag208.xml"/><Relationship Id="rId18" Type="http://schemas.openxmlformats.org/officeDocument/2006/relationships/tags" Target="../tags/tag24.xml"/><Relationship Id="rId39" Type="http://schemas.openxmlformats.org/officeDocument/2006/relationships/tags" Target="../tags/tag45.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 Type="http://schemas.openxmlformats.org/officeDocument/2006/relationships/tags" Target="../tags/tag8.xml"/><Relationship Id="rId29" Type="http://schemas.openxmlformats.org/officeDocument/2006/relationships/tags" Target="../tags/tag35.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693.xml"/><Relationship Id="rId4" Type="http://schemas.openxmlformats.org/officeDocument/2006/relationships/image" Target="../media/image18.emf"/></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5.xml"/><Relationship Id="rId1" Type="http://schemas.openxmlformats.org/officeDocument/2006/relationships/tags" Target="../tags/tag694.xml"/><Relationship Id="rId5" Type="http://schemas.openxmlformats.org/officeDocument/2006/relationships/image" Target="../media/image22.emf"/><Relationship Id="rId4"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13" Type="http://schemas.openxmlformats.org/officeDocument/2006/relationships/tags" Target="../tags/tag232.xml"/><Relationship Id="rId18" Type="http://schemas.openxmlformats.org/officeDocument/2006/relationships/tags" Target="../tags/tag237.xml"/><Relationship Id="rId26" Type="http://schemas.openxmlformats.org/officeDocument/2006/relationships/tags" Target="../tags/tag245.xml"/><Relationship Id="rId39" Type="http://schemas.openxmlformats.org/officeDocument/2006/relationships/oleObject" Target="../embeddings/oleObject6.bin"/><Relationship Id="rId21" Type="http://schemas.openxmlformats.org/officeDocument/2006/relationships/tags" Target="../tags/tag240.xml"/><Relationship Id="rId34" Type="http://schemas.openxmlformats.org/officeDocument/2006/relationships/tags" Target="../tags/tag253.xml"/><Relationship Id="rId42" Type="http://schemas.openxmlformats.org/officeDocument/2006/relationships/oleObject" Target="../embeddings/oleObject7.bin"/><Relationship Id="rId7" Type="http://schemas.openxmlformats.org/officeDocument/2006/relationships/tags" Target="../tags/tag226.xml"/><Relationship Id="rId2" Type="http://schemas.openxmlformats.org/officeDocument/2006/relationships/tags" Target="../tags/tag221.xml"/><Relationship Id="rId16" Type="http://schemas.openxmlformats.org/officeDocument/2006/relationships/tags" Target="../tags/tag235.xml"/><Relationship Id="rId20" Type="http://schemas.openxmlformats.org/officeDocument/2006/relationships/tags" Target="../tags/tag239.xml"/><Relationship Id="rId29" Type="http://schemas.openxmlformats.org/officeDocument/2006/relationships/tags" Target="../tags/tag248.xml"/><Relationship Id="rId41" Type="http://schemas.openxmlformats.org/officeDocument/2006/relationships/hyperlink" Target="https://www.citypopulation.de/en/china/cities/tianjin/" TargetMode="Externa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24" Type="http://schemas.openxmlformats.org/officeDocument/2006/relationships/tags" Target="../tags/tag243.xml"/><Relationship Id="rId32" Type="http://schemas.openxmlformats.org/officeDocument/2006/relationships/tags" Target="../tags/tag251.xml"/><Relationship Id="rId37" Type="http://schemas.openxmlformats.org/officeDocument/2006/relationships/tags" Target="../tags/tag256.xml"/><Relationship Id="rId40" Type="http://schemas.openxmlformats.org/officeDocument/2006/relationships/image" Target="../media/image18.emf"/><Relationship Id="rId5" Type="http://schemas.openxmlformats.org/officeDocument/2006/relationships/tags" Target="../tags/tag224.xml"/><Relationship Id="rId15" Type="http://schemas.openxmlformats.org/officeDocument/2006/relationships/tags" Target="../tags/tag234.xml"/><Relationship Id="rId23" Type="http://schemas.openxmlformats.org/officeDocument/2006/relationships/tags" Target="../tags/tag242.xml"/><Relationship Id="rId28" Type="http://schemas.openxmlformats.org/officeDocument/2006/relationships/tags" Target="../tags/tag247.xml"/><Relationship Id="rId36" Type="http://schemas.openxmlformats.org/officeDocument/2006/relationships/tags" Target="../tags/tag255.xml"/><Relationship Id="rId10" Type="http://schemas.openxmlformats.org/officeDocument/2006/relationships/tags" Target="../tags/tag229.xml"/><Relationship Id="rId19" Type="http://schemas.openxmlformats.org/officeDocument/2006/relationships/tags" Target="../tags/tag238.xml"/><Relationship Id="rId31" Type="http://schemas.openxmlformats.org/officeDocument/2006/relationships/tags" Target="../tags/tag250.xml"/><Relationship Id="rId44" Type="http://schemas.openxmlformats.org/officeDocument/2006/relationships/chart" Target="../charts/chart3.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tags" Target="../tags/tag241.xml"/><Relationship Id="rId27" Type="http://schemas.openxmlformats.org/officeDocument/2006/relationships/tags" Target="../tags/tag246.xml"/><Relationship Id="rId30" Type="http://schemas.openxmlformats.org/officeDocument/2006/relationships/tags" Target="../tags/tag249.xml"/><Relationship Id="rId35" Type="http://schemas.openxmlformats.org/officeDocument/2006/relationships/tags" Target="../tags/tag254.xml"/><Relationship Id="rId43" Type="http://schemas.openxmlformats.org/officeDocument/2006/relationships/image" Target="../media/image21.emf"/><Relationship Id="rId8" Type="http://schemas.openxmlformats.org/officeDocument/2006/relationships/tags" Target="../tags/tag227.xml"/><Relationship Id="rId3" Type="http://schemas.openxmlformats.org/officeDocument/2006/relationships/tags" Target="../tags/tag222.xml"/><Relationship Id="rId12" Type="http://schemas.openxmlformats.org/officeDocument/2006/relationships/tags" Target="../tags/tag231.xml"/><Relationship Id="rId17" Type="http://schemas.openxmlformats.org/officeDocument/2006/relationships/tags" Target="../tags/tag236.xml"/><Relationship Id="rId25" Type="http://schemas.openxmlformats.org/officeDocument/2006/relationships/tags" Target="../tags/tag244.xml"/><Relationship Id="rId33" Type="http://schemas.openxmlformats.org/officeDocument/2006/relationships/tags" Target="../tags/tag252.xml"/><Relationship Id="rId38"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696.xml"/><Relationship Id="rId4" Type="http://schemas.openxmlformats.org/officeDocument/2006/relationships/image" Target="../media/image22.emf"/></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8.xml"/><Relationship Id="rId1" Type="http://schemas.openxmlformats.org/officeDocument/2006/relationships/tags" Target="../tags/tag697.x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0.xml"/><Relationship Id="rId1" Type="http://schemas.openxmlformats.org/officeDocument/2006/relationships/tags" Target="../tags/tag699.xml"/><Relationship Id="rId5" Type="http://schemas.openxmlformats.org/officeDocument/2006/relationships/image" Target="../media/image19.emf"/><Relationship Id="rId4" Type="http://schemas.openxmlformats.org/officeDocument/2006/relationships/oleObject" Target="../embeddings/oleObject31.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tags" Target="../tags/tag701.xml"/><Relationship Id="rId4" Type="http://schemas.openxmlformats.org/officeDocument/2006/relationships/image" Target="../media/image19.emf"/></Relationships>
</file>

<file path=ppt/slides/_rels/slide74.xml.rels><?xml version="1.0" encoding="UTF-8" standalone="yes"?>
<Relationships xmlns="http://schemas.openxmlformats.org/package/2006/relationships"><Relationship Id="rId8" Type="http://schemas.openxmlformats.org/officeDocument/2006/relationships/hyperlink" Target="http://www.caop.ac.cn/" TargetMode="External"/><Relationship Id="rId13" Type="http://schemas.openxmlformats.org/officeDocument/2006/relationships/hyperlink" Target="http://www.csbme.org/" TargetMode="External"/><Relationship Id="rId18" Type="http://schemas.openxmlformats.org/officeDocument/2006/relationships/hyperlink" Target="http://www.cna-cast.org.cn/" TargetMode="External"/><Relationship Id="rId3" Type="http://schemas.openxmlformats.org/officeDocument/2006/relationships/hyperlink" Target="http://www.camdi.org/" TargetMode="External"/><Relationship Id="rId7" Type="http://schemas.openxmlformats.org/officeDocument/2006/relationships/hyperlink" Target="http://www.wfcms.org/" TargetMode="External"/><Relationship Id="rId12" Type="http://schemas.openxmlformats.org/officeDocument/2006/relationships/hyperlink" Target="http://www.caps-china.org/" TargetMode="External"/><Relationship Id="rId17" Type="http://schemas.openxmlformats.org/officeDocument/2006/relationships/hyperlink" Target="http://www.gsc.ac.cn/" TargetMode="External"/><Relationship Id="rId2" Type="http://schemas.openxmlformats.org/officeDocument/2006/relationships/hyperlink" Target="http://www.cma.org.cn/" TargetMode="External"/><Relationship Id="rId16" Type="http://schemas.openxmlformats.org/officeDocument/2006/relationships/hyperlink" Target="http://www.cpma.org.cn/" TargetMode="External"/><Relationship Id="rId1" Type="http://schemas.openxmlformats.org/officeDocument/2006/relationships/slideLayout" Target="../slideLayouts/slideLayout3.xml"/><Relationship Id="rId6" Type="http://schemas.openxmlformats.org/officeDocument/2006/relationships/hyperlink" Target="http://www.csas.org.cn/" TargetMode="External"/><Relationship Id="rId11" Type="http://schemas.openxmlformats.org/officeDocument/2006/relationships/hyperlink" Target="http://www.csn.org.cn/" TargetMode="External"/><Relationship Id="rId5" Type="http://schemas.openxmlformats.org/officeDocument/2006/relationships/hyperlink" Target="http://www.chntox.org/" TargetMode="External"/><Relationship Id="rId15" Type="http://schemas.openxmlformats.org/officeDocument/2006/relationships/hyperlink" Target="http://www.caim.org.cn/" TargetMode="External"/><Relationship Id="rId10" Type="http://schemas.openxmlformats.org/officeDocument/2006/relationships/hyperlink" Target="http://www.csi-cams.org.cn/" TargetMode="External"/><Relationship Id="rId19" Type="http://schemas.openxmlformats.org/officeDocument/2006/relationships/hyperlink" Target="http://www.gschina.org.cn/" TargetMode="External"/><Relationship Id="rId4" Type="http://schemas.openxmlformats.org/officeDocument/2006/relationships/hyperlink" Target="http://www.capc.org.cn/" TargetMode="External"/><Relationship Id="rId9" Type="http://schemas.openxmlformats.org/officeDocument/2006/relationships/hyperlink" Target="http://www.carm.org.cn/" TargetMode="External"/><Relationship Id="rId14" Type="http://schemas.openxmlformats.org/officeDocument/2006/relationships/hyperlink" Target="http://www.cndent.com/"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www.cmef.com.cn/default.aspx" TargetMode="External"/><Relationship Id="rId3" Type="http://schemas.openxmlformats.org/officeDocument/2006/relationships/hyperlink" Target="http://www.chinadentalshow.com/cdsabouten/index.htm" TargetMode="External"/><Relationship Id="rId7" Type="http://schemas.openxmlformats.org/officeDocument/2006/relationships/hyperlink" Target="http://www.dentech.com.cn/" TargetMode="External"/><Relationship Id="rId2" Type="http://schemas.openxmlformats.org/officeDocument/2006/relationships/hyperlink" Target="http://en.rehabexpo.org/" TargetMode="External"/><Relationship Id="rId1" Type="http://schemas.openxmlformats.org/officeDocument/2006/relationships/slideLayout" Target="../slideLayouts/slideLayout3.xml"/><Relationship Id="rId6" Type="http://schemas.openxmlformats.org/officeDocument/2006/relationships/hyperlink" Target="http://www.crexpo.com.cn/japanese/" TargetMode="External"/><Relationship Id="rId11" Type="http://schemas.openxmlformats.org/officeDocument/2006/relationships/hyperlink" Target="http://en.ehshow.com/index.html" TargetMode="External"/><Relationship Id="rId5" Type="http://schemas.openxmlformats.org/officeDocument/2006/relationships/hyperlink" Target="http://www.analyticachina.com/" TargetMode="External"/><Relationship Id="rId10" Type="http://schemas.openxmlformats.org/officeDocument/2006/relationships/hyperlink" Target="http://www.dentalsouthchina.com/" TargetMode="External"/><Relationship Id="rId4" Type="http://schemas.openxmlformats.org/officeDocument/2006/relationships/hyperlink" Target="http://www.agedcare.com.cn/Web/Default.aspx" TargetMode="External"/><Relationship Id="rId9" Type="http://schemas.openxmlformats.org/officeDocument/2006/relationships/hyperlink" Target="http://www.silverindustry.c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tags" Target="../tags/tag269.xml"/><Relationship Id="rId18" Type="http://schemas.openxmlformats.org/officeDocument/2006/relationships/tags" Target="../tags/tag274.xml"/><Relationship Id="rId26" Type="http://schemas.openxmlformats.org/officeDocument/2006/relationships/tags" Target="../tags/tag282.xml"/><Relationship Id="rId39" Type="http://schemas.openxmlformats.org/officeDocument/2006/relationships/tags" Target="../tags/tag295.xml"/><Relationship Id="rId21" Type="http://schemas.openxmlformats.org/officeDocument/2006/relationships/tags" Target="../tags/tag277.xml"/><Relationship Id="rId34" Type="http://schemas.openxmlformats.org/officeDocument/2006/relationships/tags" Target="../tags/tag290.xml"/><Relationship Id="rId42" Type="http://schemas.openxmlformats.org/officeDocument/2006/relationships/tags" Target="../tags/tag298.xml"/><Relationship Id="rId47" Type="http://schemas.openxmlformats.org/officeDocument/2006/relationships/tags" Target="../tags/tag303.xml"/><Relationship Id="rId50" Type="http://schemas.openxmlformats.org/officeDocument/2006/relationships/tags" Target="../tags/tag306.xml"/><Relationship Id="rId55" Type="http://schemas.openxmlformats.org/officeDocument/2006/relationships/tags" Target="../tags/tag311.xml"/><Relationship Id="rId63" Type="http://schemas.openxmlformats.org/officeDocument/2006/relationships/chart" Target="../charts/chart4.xml"/><Relationship Id="rId7" Type="http://schemas.openxmlformats.org/officeDocument/2006/relationships/tags" Target="../tags/tag263.xml"/><Relationship Id="rId2" Type="http://schemas.openxmlformats.org/officeDocument/2006/relationships/tags" Target="../tags/tag258.xml"/><Relationship Id="rId16" Type="http://schemas.openxmlformats.org/officeDocument/2006/relationships/tags" Target="../tags/tag272.xml"/><Relationship Id="rId29" Type="http://schemas.openxmlformats.org/officeDocument/2006/relationships/tags" Target="../tags/tag285.xml"/><Relationship Id="rId11" Type="http://schemas.openxmlformats.org/officeDocument/2006/relationships/tags" Target="../tags/tag267.xml"/><Relationship Id="rId24" Type="http://schemas.openxmlformats.org/officeDocument/2006/relationships/tags" Target="../tags/tag280.xml"/><Relationship Id="rId32" Type="http://schemas.openxmlformats.org/officeDocument/2006/relationships/tags" Target="../tags/tag288.xml"/><Relationship Id="rId37" Type="http://schemas.openxmlformats.org/officeDocument/2006/relationships/tags" Target="../tags/tag293.xml"/><Relationship Id="rId40" Type="http://schemas.openxmlformats.org/officeDocument/2006/relationships/tags" Target="../tags/tag296.xml"/><Relationship Id="rId45" Type="http://schemas.openxmlformats.org/officeDocument/2006/relationships/tags" Target="../tags/tag301.xml"/><Relationship Id="rId53" Type="http://schemas.openxmlformats.org/officeDocument/2006/relationships/tags" Target="../tags/tag309.xml"/><Relationship Id="rId58" Type="http://schemas.openxmlformats.org/officeDocument/2006/relationships/tags" Target="../tags/tag314.xml"/><Relationship Id="rId5" Type="http://schemas.openxmlformats.org/officeDocument/2006/relationships/tags" Target="../tags/tag261.xml"/><Relationship Id="rId61" Type="http://schemas.openxmlformats.org/officeDocument/2006/relationships/oleObject" Target="../embeddings/oleObject8.bin"/><Relationship Id="rId19" Type="http://schemas.openxmlformats.org/officeDocument/2006/relationships/tags" Target="../tags/tag275.xml"/><Relationship Id="rId14" Type="http://schemas.openxmlformats.org/officeDocument/2006/relationships/tags" Target="../tags/tag270.xml"/><Relationship Id="rId22" Type="http://schemas.openxmlformats.org/officeDocument/2006/relationships/tags" Target="../tags/tag278.xml"/><Relationship Id="rId27" Type="http://schemas.openxmlformats.org/officeDocument/2006/relationships/tags" Target="../tags/tag283.xml"/><Relationship Id="rId30" Type="http://schemas.openxmlformats.org/officeDocument/2006/relationships/tags" Target="../tags/tag286.xml"/><Relationship Id="rId35" Type="http://schemas.openxmlformats.org/officeDocument/2006/relationships/tags" Target="../tags/tag291.xml"/><Relationship Id="rId43" Type="http://schemas.openxmlformats.org/officeDocument/2006/relationships/tags" Target="../tags/tag299.xml"/><Relationship Id="rId48" Type="http://schemas.openxmlformats.org/officeDocument/2006/relationships/tags" Target="../tags/tag304.xml"/><Relationship Id="rId56" Type="http://schemas.openxmlformats.org/officeDocument/2006/relationships/tags" Target="../tags/tag312.xml"/><Relationship Id="rId64" Type="http://schemas.openxmlformats.org/officeDocument/2006/relationships/chart" Target="../charts/chart5.xml"/><Relationship Id="rId8" Type="http://schemas.openxmlformats.org/officeDocument/2006/relationships/tags" Target="../tags/tag264.xml"/><Relationship Id="rId51" Type="http://schemas.openxmlformats.org/officeDocument/2006/relationships/tags" Target="../tags/tag307.xml"/><Relationship Id="rId3" Type="http://schemas.openxmlformats.org/officeDocument/2006/relationships/tags" Target="../tags/tag259.xml"/><Relationship Id="rId12" Type="http://schemas.openxmlformats.org/officeDocument/2006/relationships/tags" Target="../tags/tag268.xml"/><Relationship Id="rId17" Type="http://schemas.openxmlformats.org/officeDocument/2006/relationships/tags" Target="../tags/tag273.xml"/><Relationship Id="rId25" Type="http://schemas.openxmlformats.org/officeDocument/2006/relationships/tags" Target="../tags/tag281.xml"/><Relationship Id="rId33" Type="http://schemas.openxmlformats.org/officeDocument/2006/relationships/tags" Target="../tags/tag289.xml"/><Relationship Id="rId38" Type="http://schemas.openxmlformats.org/officeDocument/2006/relationships/tags" Target="../tags/tag294.xml"/><Relationship Id="rId46" Type="http://schemas.openxmlformats.org/officeDocument/2006/relationships/tags" Target="../tags/tag302.xml"/><Relationship Id="rId59" Type="http://schemas.openxmlformats.org/officeDocument/2006/relationships/tags" Target="../tags/tag315.xml"/><Relationship Id="rId20" Type="http://schemas.openxmlformats.org/officeDocument/2006/relationships/tags" Target="../tags/tag276.xml"/><Relationship Id="rId41" Type="http://schemas.openxmlformats.org/officeDocument/2006/relationships/tags" Target="../tags/tag297.xml"/><Relationship Id="rId54" Type="http://schemas.openxmlformats.org/officeDocument/2006/relationships/tags" Target="../tags/tag310.xml"/><Relationship Id="rId62" Type="http://schemas.openxmlformats.org/officeDocument/2006/relationships/image" Target="../media/image18.emf"/><Relationship Id="rId1" Type="http://schemas.openxmlformats.org/officeDocument/2006/relationships/tags" Target="../tags/tag257.xml"/><Relationship Id="rId6" Type="http://schemas.openxmlformats.org/officeDocument/2006/relationships/tags" Target="../tags/tag262.xml"/><Relationship Id="rId15" Type="http://schemas.openxmlformats.org/officeDocument/2006/relationships/tags" Target="../tags/tag271.xml"/><Relationship Id="rId23" Type="http://schemas.openxmlformats.org/officeDocument/2006/relationships/tags" Target="../tags/tag279.xml"/><Relationship Id="rId28" Type="http://schemas.openxmlformats.org/officeDocument/2006/relationships/tags" Target="../tags/tag284.xml"/><Relationship Id="rId36" Type="http://schemas.openxmlformats.org/officeDocument/2006/relationships/tags" Target="../tags/tag292.xml"/><Relationship Id="rId49" Type="http://schemas.openxmlformats.org/officeDocument/2006/relationships/tags" Target="../tags/tag305.xml"/><Relationship Id="rId57" Type="http://schemas.openxmlformats.org/officeDocument/2006/relationships/tags" Target="../tags/tag313.xml"/><Relationship Id="rId10" Type="http://schemas.openxmlformats.org/officeDocument/2006/relationships/tags" Target="../tags/tag266.xml"/><Relationship Id="rId31" Type="http://schemas.openxmlformats.org/officeDocument/2006/relationships/tags" Target="../tags/tag287.xml"/><Relationship Id="rId44" Type="http://schemas.openxmlformats.org/officeDocument/2006/relationships/tags" Target="../tags/tag300.xml"/><Relationship Id="rId52" Type="http://schemas.openxmlformats.org/officeDocument/2006/relationships/tags" Target="../tags/tag308.xml"/><Relationship Id="rId60" Type="http://schemas.openxmlformats.org/officeDocument/2006/relationships/slideLayout" Target="../slideLayouts/slideLayout3.xml"/><Relationship Id="rId4" Type="http://schemas.openxmlformats.org/officeDocument/2006/relationships/tags" Target="../tags/tag260.xml"/><Relationship Id="rId9" Type="http://schemas.openxmlformats.org/officeDocument/2006/relationships/tags" Target="../tags/tag26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3" Type="http://schemas.openxmlformats.org/officeDocument/2006/relationships/tags" Target="../tags/tag714.xml"/><Relationship Id="rId18" Type="http://schemas.openxmlformats.org/officeDocument/2006/relationships/tags" Target="../tags/tag719.xml"/><Relationship Id="rId26" Type="http://schemas.openxmlformats.org/officeDocument/2006/relationships/tags" Target="../tags/tag727.xml"/><Relationship Id="rId39" Type="http://schemas.openxmlformats.org/officeDocument/2006/relationships/tags" Target="../tags/tag740.xml"/><Relationship Id="rId21" Type="http://schemas.openxmlformats.org/officeDocument/2006/relationships/tags" Target="../tags/tag722.xml"/><Relationship Id="rId34" Type="http://schemas.openxmlformats.org/officeDocument/2006/relationships/tags" Target="../tags/tag735.xml"/><Relationship Id="rId42" Type="http://schemas.openxmlformats.org/officeDocument/2006/relationships/tags" Target="../tags/tag743.xml"/><Relationship Id="rId47" Type="http://schemas.openxmlformats.org/officeDocument/2006/relationships/chart" Target="../charts/chart27.xml"/><Relationship Id="rId7" Type="http://schemas.openxmlformats.org/officeDocument/2006/relationships/tags" Target="../tags/tag708.xml"/><Relationship Id="rId2" Type="http://schemas.openxmlformats.org/officeDocument/2006/relationships/tags" Target="../tags/tag703.xml"/><Relationship Id="rId16" Type="http://schemas.openxmlformats.org/officeDocument/2006/relationships/tags" Target="../tags/tag717.xml"/><Relationship Id="rId29" Type="http://schemas.openxmlformats.org/officeDocument/2006/relationships/tags" Target="../tags/tag730.xml"/><Relationship Id="rId1" Type="http://schemas.openxmlformats.org/officeDocument/2006/relationships/tags" Target="../tags/tag702.xml"/><Relationship Id="rId6" Type="http://schemas.openxmlformats.org/officeDocument/2006/relationships/tags" Target="../tags/tag707.xml"/><Relationship Id="rId11" Type="http://schemas.openxmlformats.org/officeDocument/2006/relationships/tags" Target="../tags/tag712.xml"/><Relationship Id="rId24" Type="http://schemas.openxmlformats.org/officeDocument/2006/relationships/tags" Target="../tags/tag725.xml"/><Relationship Id="rId32" Type="http://schemas.openxmlformats.org/officeDocument/2006/relationships/tags" Target="../tags/tag733.xml"/><Relationship Id="rId37" Type="http://schemas.openxmlformats.org/officeDocument/2006/relationships/tags" Target="../tags/tag738.xml"/><Relationship Id="rId40" Type="http://schemas.openxmlformats.org/officeDocument/2006/relationships/tags" Target="../tags/tag741.xml"/><Relationship Id="rId45" Type="http://schemas.openxmlformats.org/officeDocument/2006/relationships/oleObject" Target="../embeddings/oleObject33.bin"/><Relationship Id="rId5" Type="http://schemas.openxmlformats.org/officeDocument/2006/relationships/tags" Target="../tags/tag706.xml"/><Relationship Id="rId15" Type="http://schemas.openxmlformats.org/officeDocument/2006/relationships/tags" Target="../tags/tag716.xml"/><Relationship Id="rId23" Type="http://schemas.openxmlformats.org/officeDocument/2006/relationships/tags" Target="../tags/tag724.xml"/><Relationship Id="rId28" Type="http://schemas.openxmlformats.org/officeDocument/2006/relationships/tags" Target="../tags/tag729.xml"/><Relationship Id="rId36" Type="http://schemas.openxmlformats.org/officeDocument/2006/relationships/tags" Target="../tags/tag737.xml"/><Relationship Id="rId10" Type="http://schemas.openxmlformats.org/officeDocument/2006/relationships/tags" Target="../tags/tag711.xml"/><Relationship Id="rId19" Type="http://schemas.openxmlformats.org/officeDocument/2006/relationships/tags" Target="../tags/tag720.xml"/><Relationship Id="rId31" Type="http://schemas.openxmlformats.org/officeDocument/2006/relationships/tags" Target="../tags/tag732.xml"/><Relationship Id="rId44" Type="http://schemas.openxmlformats.org/officeDocument/2006/relationships/slideLayout" Target="../slideLayouts/slideLayout3.xml"/><Relationship Id="rId4" Type="http://schemas.openxmlformats.org/officeDocument/2006/relationships/tags" Target="../tags/tag705.xml"/><Relationship Id="rId9" Type="http://schemas.openxmlformats.org/officeDocument/2006/relationships/tags" Target="../tags/tag710.xml"/><Relationship Id="rId14" Type="http://schemas.openxmlformats.org/officeDocument/2006/relationships/tags" Target="../tags/tag715.xml"/><Relationship Id="rId22" Type="http://schemas.openxmlformats.org/officeDocument/2006/relationships/tags" Target="../tags/tag723.xml"/><Relationship Id="rId27" Type="http://schemas.openxmlformats.org/officeDocument/2006/relationships/tags" Target="../tags/tag728.xml"/><Relationship Id="rId30" Type="http://schemas.openxmlformats.org/officeDocument/2006/relationships/tags" Target="../tags/tag731.xml"/><Relationship Id="rId35" Type="http://schemas.openxmlformats.org/officeDocument/2006/relationships/tags" Target="../tags/tag736.xml"/><Relationship Id="rId43" Type="http://schemas.openxmlformats.org/officeDocument/2006/relationships/tags" Target="../tags/tag744.xml"/><Relationship Id="rId8" Type="http://schemas.openxmlformats.org/officeDocument/2006/relationships/tags" Target="../tags/tag709.xml"/><Relationship Id="rId3" Type="http://schemas.openxmlformats.org/officeDocument/2006/relationships/tags" Target="../tags/tag704.xml"/><Relationship Id="rId12" Type="http://schemas.openxmlformats.org/officeDocument/2006/relationships/tags" Target="../tags/tag713.xml"/><Relationship Id="rId17" Type="http://schemas.openxmlformats.org/officeDocument/2006/relationships/tags" Target="../tags/tag718.xml"/><Relationship Id="rId25" Type="http://schemas.openxmlformats.org/officeDocument/2006/relationships/tags" Target="../tags/tag726.xml"/><Relationship Id="rId33" Type="http://schemas.openxmlformats.org/officeDocument/2006/relationships/tags" Target="../tags/tag734.xml"/><Relationship Id="rId38" Type="http://schemas.openxmlformats.org/officeDocument/2006/relationships/tags" Target="../tags/tag739.xml"/><Relationship Id="rId46" Type="http://schemas.openxmlformats.org/officeDocument/2006/relationships/image" Target="../media/image18.emf"/><Relationship Id="rId20" Type="http://schemas.openxmlformats.org/officeDocument/2006/relationships/tags" Target="../tags/tag721.xml"/><Relationship Id="rId41" Type="http://schemas.openxmlformats.org/officeDocument/2006/relationships/tags" Target="../tags/tag74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6" Type="http://schemas.openxmlformats.org/officeDocument/2006/relationships/tags" Target="../tags/tag341.xml"/><Relationship Id="rId21" Type="http://schemas.openxmlformats.org/officeDocument/2006/relationships/tags" Target="../tags/tag336.xml"/><Relationship Id="rId34" Type="http://schemas.openxmlformats.org/officeDocument/2006/relationships/tags" Target="../tags/tag349.xml"/><Relationship Id="rId42" Type="http://schemas.openxmlformats.org/officeDocument/2006/relationships/tags" Target="../tags/tag357.xml"/><Relationship Id="rId47" Type="http://schemas.openxmlformats.org/officeDocument/2006/relationships/tags" Target="../tags/tag362.xml"/><Relationship Id="rId50" Type="http://schemas.openxmlformats.org/officeDocument/2006/relationships/tags" Target="../tags/tag365.xml"/><Relationship Id="rId55" Type="http://schemas.openxmlformats.org/officeDocument/2006/relationships/tags" Target="../tags/tag370.xml"/><Relationship Id="rId63" Type="http://schemas.openxmlformats.org/officeDocument/2006/relationships/slideLayout" Target="../slideLayouts/slideLayout3.xml"/><Relationship Id="rId7" Type="http://schemas.openxmlformats.org/officeDocument/2006/relationships/tags" Target="../tags/tag322.xml"/><Relationship Id="rId2" Type="http://schemas.openxmlformats.org/officeDocument/2006/relationships/tags" Target="../tags/tag317.xml"/><Relationship Id="rId16" Type="http://schemas.openxmlformats.org/officeDocument/2006/relationships/tags" Target="../tags/tag331.xml"/><Relationship Id="rId29" Type="http://schemas.openxmlformats.org/officeDocument/2006/relationships/tags" Target="../tags/tag344.xml"/><Relationship Id="rId11" Type="http://schemas.openxmlformats.org/officeDocument/2006/relationships/tags" Target="../tags/tag326.xml"/><Relationship Id="rId24" Type="http://schemas.openxmlformats.org/officeDocument/2006/relationships/tags" Target="../tags/tag339.xml"/><Relationship Id="rId32" Type="http://schemas.openxmlformats.org/officeDocument/2006/relationships/tags" Target="../tags/tag347.xml"/><Relationship Id="rId37" Type="http://schemas.openxmlformats.org/officeDocument/2006/relationships/tags" Target="../tags/tag352.xml"/><Relationship Id="rId40" Type="http://schemas.openxmlformats.org/officeDocument/2006/relationships/tags" Target="../tags/tag355.xml"/><Relationship Id="rId45" Type="http://schemas.openxmlformats.org/officeDocument/2006/relationships/tags" Target="../tags/tag360.xml"/><Relationship Id="rId53" Type="http://schemas.openxmlformats.org/officeDocument/2006/relationships/tags" Target="../tags/tag368.xml"/><Relationship Id="rId58" Type="http://schemas.openxmlformats.org/officeDocument/2006/relationships/tags" Target="../tags/tag373.xml"/><Relationship Id="rId66" Type="http://schemas.openxmlformats.org/officeDocument/2006/relationships/chart" Target="../charts/chart6.xml"/><Relationship Id="rId5" Type="http://schemas.openxmlformats.org/officeDocument/2006/relationships/tags" Target="../tags/tag320.xml"/><Relationship Id="rId61" Type="http://schemas.openxmlformats.org/officeDocument/2006/relationships/tags" Target="../tags/tag376.xml"/><Relationship Id="rId19" Type="http://schemas.openxmlformats.org/officeDocument/2006/relationships/tags" Target="../tags/tag334.xml"/><Relationship Id="rId14" Type="http://schemas.openxmlformats.org/officeDocument/2006/relationships/tags" Target="../tags/tag329.xml"/><Relationship Id="rId22" Type="http://schemas.openxmlformats.org/officeDocument/2006/relationships/tags" Target="../tags/tag337.xml"/><Relationship Id="rId27" Type="http://schemas.openxmlformats.org/officeDocument/2006/relationships/tags" Target="../tags/tag342.xml"/><Relationship Id="rId30" Type="http://schemas.openxmlformats.org/officeDocument/2006/relationships/tags" Target="../tags/tag345.xml"/><Relationship Id="rId35" Type="http://schemas.openxmlformats.org/officeDocument/2006/relationships/tags" Target="../tags/tag350.xml"/><Relationship Id="rId43" Type="http://schemas.openxmlformats.org/officeDocument/2006/relationships/tags" Target="../tags/tag358.xml"/><Relationship Id="rId48" Type="http://schemas.openxmlformats.org/officeDocument/2006/relationships/tags" Target="../tags/tag363.xml"/><Relationship Id="rId56" Type="http://schemas.openxmlformats.org/officeDocument/2006/relationships/tags" Target="../tags/tag371.xml"/><Relationship Id="rId64" Type="http://schemas.openxmlformats.org/officeDocument/2006/relationships/oleObject" Target="../embeddings/oleObject9.bin"/><Relationship Id="rId8" Type="http://schemas.openxmlformats.org/officeDocument/2006/relationships/tags" Target="../tags/tag323.xml"/><Relationship Id="rId51" Type="http://schemas.openxmlformats.org/officeDocument/2006/relationships/tags" Target="../tags/tag366.xml"/><Relationship Id="rId3" Type="http://schemas.openxmlformats.org/officeDocument/2006/relationships/tags" Target="../tags/tag318.xml"/><Relationship Id="rId12" Type="http://schemas.openxmlformats.org/officeDocument/2006/relationships/tags" Target="../tags/tag327.xml"/><Relationship Id="rId17" Type="http://schemas.openxmlformats.org/officeDocument/2006/relationships/tags" Target="../tags/tag332.xml"/><Relationship Id="rId25" Type="http://schemas.openxmlformats.org/officeDocument/2006/relationships/tags" Target="../tags/tag340.xml"/><Relationship Id="rId33" Type="http://schemas.openxmlformats.org/officeDocument/2006/relationships/tags" Target="../tags/tag348.xml"/><Relationship Id="rId38" Type="http://schemas.openxmlformats.org/officeDocument/2006/relationships/tags" Target="../tags/tag353.xml"/><Relationship Id="rId46" Type="http://schemas.openxmlformats.org/officeDocument/2006/relationships/tags" Target="../tags/tag361.xml"/><Relationship Id="rId59" Type="http://schemas.openxmlformats.org/officeDocument/2006/relationships/tags" Target="../tags/tag374.xml"/><Relationship Id="rId67" Type="http://schemas.openxmlformats.org/officeDocument/2006/relationships/chart" Target="../charts/chart7.xml"/><Relationship Id="rId20" Type="http://schemas.openxmlformats.org/officeDocument/2006/relationships/tags" Target="../tags/tag335.xml"/><Relationship Id="rId41" Type="http://schemas.openxmlformats.org/officeDocument/2006/relationships/tags" Target="../tags/tag356.xml"/><Relationship Id="rId54" Type="http://schemas.openxmlformats.org/officeDocument/2006/relationships/tags" Target="../tags/tag369.xml"/><Relationship Id="rId62" Type="http://schemas.openxmlformats.org/officeDocument/2006/relationships/tags" Target="../tags/tag377.xml"/><Relationship Id="rId1" Type="http://schemas.openxmlformats.org/officeDocument/2006/relationships/tags" Target="../tags/tag316.xml"/><Relationship Id="rId6" Type="http://schemas.openxmlformats.org/officeDocument/2006/relationships/tags" Target="../tags/tag321.xml"/><Relationship Id="rId15" Type="http://schemas.openxmlformats.org/officeDocument/2006/relationships/tags" Target="../tags/tag330.xml"/><Relationship Id="rId23" Type="http://schemas.openxmlformats.org/officeDocument/2006/relationships/tags" Target="../tags/tag338.xml"/><Relationship Id="rId28" Type="http://schemas.openxmlformats.org/officeDocument/2006/relationships/tags" Target="../tags/tag343.xml"/><Relationship Id="rId36" Type="http://schemas.openxmlformats.org/officeDocument/2006/relationships/tags" Target="../tags/tag351.xml"/><Relationship Id="rId49" Type="http://schemas.openxmlformats.org/officeDocument/2006/relationships/tags" Target="../tags/tag364.xml"/><Relationship Id="rId57" Type="http://schemas.openxmlformats.org/officeDocument/2006/relationships/tags" Target="../tags/tag372.xml"/><Relationship Id="rId10" Type="http://schemas.openxmlformats.org/officeDocument/2006/relationships/tags" Target="../tags/tag325.xml"/><Relationship Id="rId31" Type="http://schemas.openxmlformats.org/officeDocument/2006/relationships/tags" Target="../tags/tag346.xml"/><Relationship Id="rId44" Type="http://schemas.openxmlformats.org/officeDocument/2006/relationships/tags" Target="../tags/tag359.xml"/><Relationship Id="rId52" Type="http://schemas.openxmlformats.org/officeDocument/2006/relationships/tags" Target="../tags/tag367.xml"/><Relationship Id="rId60" Type="http://schemas.openxmlformats.org/officeDocument/2006/relationships/tags" Target="../tags/tag375.xml"/><Relationship Id="rId65" Type="http://schemas.openxmlformats.org/officeDocument/2006/relationships/image" Target="../media/image18.emf"/><Relationship Id="rId4" Type="http://schemas.openxmlformats.org/officeDocument/2006/relationships/tags" Target="../tags/tag319.xml"/><Relationship Id="rId9" Type="http://schemas.openxmlformats.org/officeDocument/2006/relationships/tags" Target="../tags/tag324.xml"/><Relationship Id="rId13" Type="http://schemas.openxmlformats.org/officeDocument/2006/relationships/tags" Target="../tags/tag328.xml"/><Relationship Id="rId18" Type="http://schemas.openxmlformats.org/officeDocument/2006/relationships/tags" Target="../tags/tag333.xml"/><Relationship Id="rId39" Type="http://schemas.openxmlformats.org/officeDocument/2006/relationships/tags" Target="../tags/tag35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a:latin typeface="+mn-lt"/>
              </a:rPr>
              <a:t>2024</a:t>
            </a:r>
            <a:r>
              <a:rPr lang="ja-JP" altLang="en-US">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中国</a:t>
            </a:r>
            <a:r>
              <a:rPr lang="ja-JP" altLang="en-US" sz="3400" dirty="0">
                <a:solidFill>
                  <a:srgbClr val="FFFFFF"/>
                </a:solidFill>
              </a:rPr>
              <a:t>編</a:t>
            </a:r>
          </a:p>
        </p:txBody>
      </p:sp>
      <p:sp>
        <p:nvSpPr>
          <p:cNvPr id="2" name="サブタイトル 1"/>
          <p:cNvSpPr>
            <a:spLocks noGrp="1"/>
          </p:cNvSpPr>
          <p:nvPr>
            <p:ph type="subTitle" sz="quarter" idx="1"/>
          </p:nvPr>
        </p:nvSpPr>
        <p:spPr>
          <a:xfrm>
            <a:off x="1100609" y="1032462"/>
            <a:ext cx="7704782" cy="400587"/>
          </a:xfrm>
          <a:noFill/>
          <a:ln/>
          <a:extLst>
            <a:ext uri="{909E8E84-426E-40DD-AFC4-6F175D3DCCD1}">
              <a14:hiddenFill xmlns:a14="http://schemas.microsoft.com/office/drawing/2010/main">
                <a:solidFill>
                  <a:srgbClr val="FFFFFF"/>
                </a:solidFill>
              </a14:hiddenFill>
            </a:ext>
          </a:extLst>
        </p:spPr>
        <p:txBody>
          <a:bodyPr wrap="square" anchor="ctr" anchorCtr="1">
            <a:spAutoFit/>
          </a:bodyPr>
          <a:lstStyle/>
          <a:p>
            <a:pPr algn="l"/>
            <a:endParaRPr kumimoji="1" lang="ja-JP" altLang="en-US">
              <a:latin typeface="HGP創英角ｺﾞｼｯｸUB" panose="020B0A00000000000000" pitchFamily="34" charset="-128"/>
            </a:endParaRP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2215557174"/>
              </p:ext>
            </p:extLst>
          </p:nvPr>
        </p:nvGraphicFramePr>
        <p:xfrm>
          <a:off x="200473" y="2241312"/>
          <a:ext cx="9505056" cy="399600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1224000">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1" dirty="0">
                          <a:solidFill>
                            <a:srgbClr val="000000"/>
                          </a:solidFill>
                          <a:ea typeface="ＭＳ Ｐゴシック" charset="-128"/>
                          <a:cs typeface="Arial" pitchFamily="34" charset="0"/>
                        </a:rPr>
                        <a:t>「外商投資参入特別管理措置（ネガティブリスト）」に定める外国投資者の「出資比率」の制限</a:t>
                      </a:r>
                      <a:endParaRPr lang="en-US" altLang="ja-JP" sz="1000" b="1"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制限業種への投資は、原則として外資</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％は認められないが、外資の参入許認可を受けた場合、外国投資者は中国において投資することができる</a:t>
                      </a:r>
                      <a:endParaRPr kumimoji="1" lang="en-US" altLang="ja-JP" sz="1000" b="0" kern="1200" dirty="0">
                        <a:solidFill>
                          <a:srgbClr val="00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1" kern="1200" dirty="0">
                          <a:solidFill>
                            <a:srgbClr val="000000"/>
                          </a:solidFill>
                          <a:latin typeface="+mn-lt"/>
                          <a:ea typeface="ＭＳ Ｐゴシック" charset="-128"/>
                          <a:cs typeface="Arial" pitchFamily="34" charset="0"/>
                        </a:rPr>
                        <a:t>特別法の規定に基づく「その他の制限条件」</a:t>
                      </a:r>
                      <a:endParaRPr kumimoji="1" lang="en-US" altLang="ja-JP" sz="1000" b="1"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中国政府国務院および各業種主管部門が制定する特別法に「制限業種」の具体的条件が定められている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原則として「制限業種」について外資</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％は認められないが、「特別法」に定める投資条件に合致すれば「制限業種」に投資することが可能</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92000">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chemeClr val="tx1"/>
                          </a:solidFill>
                          <a:latin typeface="+mn-lt"/>
                          <a:ea typeface="ＭＳ Ｐゴシック" charset="-128"/>
                          <a:cs typeface="Arial" pitchFamily="34" charset="0"/>
                        </a:rPr>
                        <a:t>「外商投資法」の施行により、「中外合資経営企業法」（合弁企業法）および「中外合作経営企業法」（合作企業法）は</a:t>
                      </a:r>
                      <a:r>
                        <a:rPr kumimoji="1" lang="en-US" altLang="ja-JP" sz="1000" b="0" kern="1200" dirty="0">
                          <a:solidFill>
                            <a:schemeClr val="tx1"/>
                          </a:solidFill>
                          <a:latin typeface="+mn-lt"/>
                          <a:ea typeface="ＭＳ Ｐゴシック" charset="-128"/>
                          <a:cs typeface="Arial" pitchFamily="34" charset="0"/>
                        </a:rPr>
                        <a:t>2020</a:t>
                      </a:r>
                      <a:r>
                        <a:rPr kumimoji="1" lang="ja-JP" altLang="en-US" sz="1000" b="0" kern="1200" dirty="0">
                          <a:solidFill>
                            <a:schemeClr val="tx1"/>
                          </a:solidFill>
                          <a:latin typeface="+mn-lt"/>
                          <a:ea typeface="ＭＳ Ｐゴシック" charset="-128"/>
                          <a:cs typeface="Arial" pitchFamily="34" charset="0"/>
                        </a:rPr>
                        <a:t>年に廃止され、中外合弁企業、中外合作企業への外国投資者の出資比率についての</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％以上という制限はなくなった</a:t>
                      </a:r>
                      <a:endParaRPr kumimoji="1" lang="en-US" altLang="ja-JP" sz="10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chemeClr val="tx1"/>
                          </a:solidFill>
                          <a:latin typeface="+mn-lt"/>
                          <a:ea typeface="ＭＳ Ｐゴシック" charset="-128"/>
                          <a:cs typeface="Arial" pitchFamily="34" charset="0"/>
                        </a:rPr>
                        <a:t>現在は、中国の法律により中国国内で登記され設立した企業は、外国投資者の出資比率を問わず、全て外商投資企業に分類され、「外商投資法」およびその実施細則の規制を受ける。</a:t>
                      </a:r>
                      <a:endParaRPr kumimoji="1" lang="en-US" altLang="ja-JP" sz="10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chemeClr val="tx1"/>
                          </a:solidFill>
                          <a:latin typeface="+mn-lt"/>
                          <a:ea typeface="ＭＳ Ｐゴシック" charset="-128"/>
                          <a:cs typeface="Arial" pitchFamily="34" charset="0"/>
                        </a:rPr>
                        <a:t>現行の法律では外資独資企業、中外合弁企業、中外合作企業に対し、特別な審査認可手続きや、出資比率が</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％を超過してはじめて租税優遇を享受できるという規定はなくなっている。（従前の規定においては、外国投資者の出資比率が</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を下回る外商投資企業については、法律、行政法規に別途規定がある場合を除き、その投資総額の範囲内で輸入する自社用設備、物資についての税金減免の優遇措置を受けることができず、その他の徴税についても外商投資企業への優遇措置を享受することができなかった）</a:t>
                      </a:r>
                      <a:endParaRPr kumimoji="1" lang="en-US" altLang="ja-JP" sz="1000" b="0" kern="1200" dirty="0">
                        <a:solidFill>
                          <a:schemeClr val="tx1"/>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en-US" altLang="ja-JP" sz="1000" dirty="0"/>
                        <a:t>2013</a:t>
                      </a:r>
                      <a:r>
                        <a:rPr lang="ja-JP" altLang="en-US" sz="1000" dirty="0"/>
                        <a:t>年</a:t>
                      </a:r>
                      <a:r>
                        <a:rPr lang="en-US" altLang="ja-JP" sz="1000" dirty="0"/>
                        <a:t>12</a:t>
                      </a:r>
                      <a:r>
                        <a:rPr lang="ja-JP" altLang="en-US" sz="1000" dirty="0"/>
                        <a:t>月</a:t>
                      </a:r>
                      <a:r>
                        <a:rPr lang="en-US" altLang="ja-JP" sz="1000" dirty="0"/>
                        <a:t>28</a:t>
                      </a:r>
                      <a:r>
                        <a:rPr lang="ja-JP" altLang="en-US" sz="1000" dirty="0"/>
                        <a:t>日の会社法改正、</a:t>
                      </a:r>
                      <a:r>
                        <a:rPr lang="en-US" altLang="ja-JP" sz="1000" dirty="0"/>
                        <a:t>2015</a:t>
                      </a:r>
                      <a:r>
                        <a:rPr lang="ja-JP" altLang="en-US" sz="1000" dirty="0"/>
                        <a:t>年</a:t>
                      </a:r>
                      <a:r>
                        <a:rPr lang="en-US" altLang="ja-JP" sz="1000" dirty="0"/>
                        <a:t>10</a:t>
                      </a:r>
                      <a:r>
                        <a:rPr lang="ja-JP" altLang="en-US" sz="1000" dirty="0"/>
                        <a:t>月</a:t>
                      </a:r>
                      <a:r>
                        <a:rPr lang="en-US" altLang="ja-JP" sz="1000" dirty="0"/>
                        <a:t>28</a:t>
                      </a:r>
                      <a:r>
                        <a:rPr lang="ja-JP" altLang="en-US" sz="1000" dirty="0"/>
                        <a:t>日の「外商投資株式有限公司の若干問題に関する暫定規定」、「外国投資家が投資により投資性会社を設立・運営することに関する規定」の改正により、最低限度額の規制はなくなった</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土地の所有権は原則として国家に帰属し、外国企業の土地所有は認められない。ただし、土地の使用権は認められる</a:t>
                      </a:r>
                      <a:endParaRPr kumimoji="1" lang="ja-JP" altLang="en-US"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「外商投資参入特別管理措置（ネガティブリスト）（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日施行） により、制限、禁止業種が指定された。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また、工商投資分野の重複を避けるため、投資禁止リスト（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月～）が発表された。</a:t>
            </a:r>
          </a:p>
        </p:txBody>
      </p:sp>
      <p:sp>
        <p:nvSpPr>
          <p:cNvPr id="8" name="Rectangle 6"/>
          <p:cNvSpPr>
            <a:spLocks noChangeArrowheads="1"/>
          </p:cNvSpPr>
          <p:nvPr/>
        </p:nvSpPr>
        <p:spPr bwMode="auto">
          <a:xfrm>
            <a:off x="200472" y="2025288"/>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02882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extLst>
              <p:ext uri="{D42A27DB-BD31-4B8C-83A1-F6EECF244321}">
                <p14:modId xmlns:p14="http://schemas.microsoft.com/office/powerpoint/2010/main" val="1088175973"/>
              </p:ext>
            </p:extLst>
          </p:nvPr>
        </p:nvGraphicFramePr>
        <p:xfrm>
          <a:off x="704528" y="3338211"/>
          <a:ext cx="8496000" cy="864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360000">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04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9" name="Rectangle 6"/>
          <p:cNvSpPr>
            <a:spLocks noChangeArrowheads="1"/>
          </p:cNvSpPr>
          <p:nvPr/>
        </p:nvSpPr>
        <p:spPr bwMode="auto">
          <a:xfrm>
            <a:off x="704528" y="3065924"/>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93147"/>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93147"/>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93123"/>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中国を対象と</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した事業</a:t>
            </a:r>
          </a:p>
        </p:txBody>
      </p:sp>
      <p:sp>
        <p:nvSpPr>
          <p:cNvPr id="32" name="正方形/長方形 31"/>
          <p:cNvSpPr/>
          <p:nvPr/>
        </p:nvSpPr>
        <p:spPr>
          <a:xfrm>
            <a:off x="5375376" y="2210961"/>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13040" y="2091863"/>
            <a:ext cx="18755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836322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t>国立研究開発法人日本医療研究開発機構（</a:t>
            </a:r>
            <a:r>
              <a:rPr lang="en-US" altLang="ja-JP" sz="800" dirty="0"/>
              <a:t>AMED</a:t>
            </a:r>
            <a:r>
              <a:rPr lang="ja-JP" altLang="en-US" sz="800" dirty="0"/>
              <a:t>）ホームページ、東京大学医科学研究所アジア感染症研究拠点ホームページ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272480" y="1484784"/>
            <a:ext cx="9361040"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感染症研究国際展開戦略プログラム</a:t>
              </a:r>
            </a:p>
          </p:txBody>
        </p:sp>
      </p:grpSp>
      <p:sp>
        <p:nvSpPr>
          <p:cNvPr id="94" name="正方形/長方形 93"/>
          <p:cNvSpPr/>
          <p:nvPr/>
        </p:nvSpPr>
        <p:spPr>
          <a:xfrm>
            <a:off x="272480" y="1772816"/>
            <a:ext cx="9361040" cy="600164"/>
          </a:xfrm>
          <a:prstGeom prst="rect">
            <a:avLst/>
          </a:prstGeom>
        </p:spPr>
        <p:txBody>
          <a:bodyPr wrap="square">
            <a:spAutoFit/>
          </a:bodyPr>
          <a:lstStyle/>
          <a:p>
            <a:pPr algn="just" fontAlgn="ctr"/>
            <a:r>
              <a:rPr lang="ja-JP" altLang="en-US" sz="1100" dirty="0"/>
              <a:t>東京大学医科学研究所（医科研）は「新興・再興感染症研究拠点形成プログラム」に採択され、</a:t>
            </a:r>
            <a:r>
              <a:rPr lang="en-US" altLang="ja-JP" sz="1100" dirty="0"/>
              <a:t>2005</a:t>
            </a:r>
            <a:r>
              <a:rPr lang="ja-JP" altLang="en-US" sz="1100" dirty="0"/>
              <a:t>年度から北京市に</a:t>
            </a:r>
            <a:r>
              <a:rPr lang="en-US" altLang="ja-JP" sz="1100" dirty="0"/>
              <a:t>2</a:t>
            </a:r>
            <a:r>
              <a:rPr lang="ja-JP" altLang="en-US" sz="1100" dirty="0"/>
              <a:t>拠点、ハルビン市に</a:t>
            </a:r>
            <a:r>
              <a:rPr lang="en-US" altLang="ja-JP" sz="1100" dirty="0"/>
              <a:t>1</a:t>
            </a:r>
            <a:r>
              <a:rPr lang="ja-JP" altLang="en-US" sz="1100" dirty="0"/>
              <a:t>拠点をおいて、感染症に関する日中共同研究を推進。その後、「感染症研究国際ネットワーク推進プログラム」を経て、</a:t>
            </a:r>
            <a:r>
              <a:rPr lang="en-US" altLang="ja-JP" sz="1100" dirty="0"/>
              <a:t>2015</a:t>
            </a:r>
            <a:r>
              <a:rPr lang="ja-JP" altLang="en-US" sz="1100" dirty="0"/>
              <a:t>年度からは、日本医療研究開発機構「感染症研究国際展開戦略プログラム」に参画し、</a:t>
            </a:r>
            <a:r>
              <a:rPr lang="en-US" altLang="ja-JP" sz="1100" dirty="0"/>
              <a:t>『</a:t>
            </a:r>
            <a:r>
              <a:rPr lang="ja-JP" altLang="en-US" sz="1100" dirty="0"/>
              <a:t>中国拠点を連携中心とした新興・再興感染症制御に向けた基盤研究</a:t>
            </a:r>
            <a:r>
              <a:rPr lang="en-US" altLang="ja-JP" sz="1100" dirty="0"/>
              <a:t>』</a:t>
            </a:r>
            <a:r>
              <a:rPr lang="ja-JP" altLang="en-US" sz="1100" dirty="0"/>
              <a:t>を実施している。</a:t>
            </a:r>
          </a:p>
        </p:txBody>
      </p:sp>
      <p:sp>
        <p:nvSpPr>
          <p:cNvPr id="96" name="テキスト ボックス 9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年度より、「感染症研究国際展開戦略プログラム</a:t>
            </a:r>
            <a:r>
              <a:rPr kumimoji="1"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」を実施。</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3" name="テキスト ボックス 252"/>
          <p:cNvSpPr txBox="1"/>
          <p:nvPr/>
        </p:nvSpPr>
        <p:spPr>
          <a:xfrm>
            <a:off x="200472" y="5996550"/>
            <a:ext cx="9504000" cy="528794"/>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国立研究開発法人日本医療研究開発機構（</a:t>
            </a:r>
            <a:r>
              <a:rPr lang="en-US" altLang="ja-JP" dirty="0"/>
              <a:t>AMED</a:t>
            </a:r>
            <a:r>
              <a:rPr lang="ja-JP" altLang="en-US" dirty="0"/>
              <a:t>）の事業（</a:t>
            </a:r>
            <a:r>
              <a:rPr lang="en-US" altLang="ja-JP" dirty="0"/>
              <a:t>2015</a:t>
            </a:r>
            <a:r>
              <a:rPr lang="ja-JP" altLang="en-US" dirty="0"/>
              <a:t>～</a:t>
            </a:r>
            <a:r>
              <a:rPr lang="en-US" altLang="ja-JP" dirty="0"/>
              <a:t>2019</a:t>
            </a:r>
            <a:r>
              <a:rPr lang="ja-JP" altLang="en-US" dirty="0"/>
              <a:t>年度）。アジア・アフリカに整備した海外研究拠点を活用し、各地で蔓延する感染症の病原体に対する疫学研究、診断治療薬等の基礎的研究を推進し、感染制御に向けた予防や診断治療に資する新しい技術の開発、高度専門人材の育成を図る。また、全国の大学・研究機関との共同研究体制を強化すると共に、海外研究拠点における研究課題の重点化および研究基盤の強化を推進する。本事業は第</a:t>
            </a:r>
            <a:r>
              <a:rPr lang="en-US" altLang="ja-JP" dirty="0"/>
              <a:t>3</a:t>
            </a:r>
            <a:r>
              <a:rPr lang="ja-JP" altLang="en-US" dirty="0"/>
              <a:t>期にあたり、第</a:t>
            </a:r>
            <a:r>
              <a:rPr lang="en-US" altLang="ja-JP" dirty="0"/>
              <a:t>1</a:t>
            </a:r>
            <a:r>
              <a:rPr lang="ja-JP" altLang="en-US" dirty="0"/>
              <a:t>期「新興・再興感染症研究拠点形成プログラム（</a:t>
            </a:r>
            <a:r>
              <a:rPr lang="en-US" altLang="ja-JP" dirty="0"/>
              <a:t>2005</a:t>
            </a:r>
            <a:r>
              <a:rPr lang="ja-JP" altLang="en-US" dirty="0"/>
              <a:t>～</a:t>
            </a:r>
            <a:r>
              <a:rPr lang="en-US" altLang="ja-JP" dirty="0"/>
              <a:t>2009</a:t>
            </a:r>
            <a:r>
              <a:rPr lang="ja-JP" altLang="en-US" dirty="0"/>
              <a:t>年度）」、第</a:t>
            </a:r>
            <a:r>
              <a:rPr lang="en-US" altLang="ja-JP" dirty="0"/>
              <a:t>2</a:t>
            </a:r>
            <a:r>
              <a:rPr lang="ja-JP" altLang="en-US" dirty="0"/>
              <a:t>期「感染症研究国際ネットワーク推進プログラム（</a:t>
            </a:r>
            <a:r>
              <a:rPr lang="en-US" altLang="ja-JP" dirty="0"/>
              <a:t>2010</a:t>
            </a:r>
            <a:r>
              <a:rPr lang="ja-JP" altLang="en-US" dirty="0"/>
              <a:t>～</a:t>
            </a:r>
            <a:r>
              <a:rPr lang="en-US" altLang="ja-JP" dirty="0"/>
              <a:t>2014</a:t>
            </a:r>
            <a:r>
              <a:rPr lang="ja-JP" altLang="en-US" dirty="0"/>
              <a:t>年度）」を文部科学省の事業として実施した。</a:t>
            </a:r>
          </a:p>
        </p:txBody>
      </p:sp>
      <p:sp>
        <p:nvSpPr>
          <p:cNvPr id="261" name="角丸四角形 260"/>
          <p:cNvSpPr/>
          <p:nvPr/>
        </p:nvSpPr>
        <p:spPr>
          <a:xfrm>
            <a:off x="4776590" y="2348799"/>
            <a:ext cx="2361817" cy="3384457"/>
          </a:xfrm>
          <a:prstGeom prst="roundRect">
            <a:avLst>
              <a:gd name="adj" fmla="val 1875"/>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96" name="グループ化 495"/>
          <p:cNvGrpSpPr/>
          <p:nvPr/>
        </p:nvGrpSpPr>
        <p:grpSpPr>
          <a:xfrm>
            <a:off x="3100185" y="3212976"/>
            <a:ext cx="1636791" cy="213038"/>
            <a:chOff x="-1557911" y="3573016"/>
            <a:chExt cx="1234934" cy="213038"/>
          </a:xfrm>
        </p:grpSpPr>
        <p:sp>
          <p:nvSpPr>
            <p:cNvPr id="497" name="右矢印 496"/>
            <p:cNvSpPr/>
            <p:nvPr/>
          </p:nvSpPr>
          <p:spPr>
            <a:xfrm rot="10800000">
              <a:off x="-1557911" y="3633884"/>
              <a:ext cx="1191745"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山形 497"/>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8" name="正方形/長方形 17"/>
          <p:cNvSpPr/>
          <p:nvPr/>
        </p:nvSpPr>
        <p:spPr>
          <a:xfrm>
            <a:off x="3584848" y="2780928"/>
            <a:ext cx="1008112" cy="43204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a:buClr>
                <a:srgbClr val="3D6AA7"/>
              </a:buClr>
            </a:pP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年から</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日中連携研究室設置</a:t>
            </a:r>
          </a:p>
        </p:txBody>
      </p:sp>
      <p:sp>
        <p:nvSpPr>
          <p:cNvPr id="458" name="円/楕円 457"/>
          <p:cNvSpPr/>
          <p:nvPr/>
        </p:nvSpPr>
        <p:spPr>
          <a:xfrm>
            <a:off x="1784648" y="3068961"/>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25"/>
          <p:cNvGrpSpPr/>
          <p:nvPr/>
        </p:nvGrpSpPr>
        <p:grpSpPr>
          <a:xfrm>
            <a:off x="2086389" y="2420888"/>
            <a:ext cx="1196718" cy="864000"/>
            <a:chOff x="200025" y="2564902"/>
            <a:chExt cx="1296593" cy="936105"/>
          </a:xfrm>
        </p:grpSpPr>
        <p:sp>
          <p:nvSpPr>
            <p:cNvPr id="27" name="正方形/長方形 26"/>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8" name="正方形/長方形 27"/>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9" name="片側の 2 つの角を丸めた四角形 28"/>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29"/>
            <p:cNvGrpSpPr/>
            <p:nvPr/>
          </p:nvGrpSpPr>
          <p:grpSpPr>
            <a:xfrm>
              <a:off x="756500" y="2604537"/>
              <a:ext cx="184096" cy="184096"/>
              <a:chOff x="764204" y="2641792"/>
              <a:chExt cx="168684" cy="168684"/>
            </a:xfrm>
          </p:grpSpPr>
          <p:sp>
            <p:nvSpPr>
              <p:cNvPr id="57" name="円/楕円 56"/>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フリーフォーム 57"/>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266580" y="2875097"/>
              <a:ext cx="421345" cy="561794"/>
              <a:chOff x="266580" y="2875097"/>
              <a:chExt cx="421345" cy="561794"/>
            </a:xfrm>
          </p:grpSpPr>
          <p:sp>
            <p:nvSpPr>
              <p:cNvPr id="45" name="正方形/長方形 44"/>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 name="グループ化 31"/>
            <p:cNvGrpSpPr/>
            <p:nvPr/>
          </p:nvGrpSpPr>
          <p:grpSpPr>
            <a:xfrm>
              <a:off x="1009164" y="2875097"/>
              <a:ext cx="421345" cy="561794"/>
              <a:chOff x="266580" y="2875097"/>
              <a:chExt cx="421345" cy="561794"/>
            </a:xfrm>
          </p:grpSpPr>
          <p:sp>
            <p:nvSpPr>
              <p:cNvPr id="33" name="正方形/長方形 32"/>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406" name="正方形/長方形 405"/>
          <p:cNvSpPr/>
          <p:nvPr/>
        </p:nvSpPr>
        <p:spPr>
          <a:xfrm>
            <a:off x="5438891" y="2636912"/>
            <a:ext cx="1044443" cy="288032"/>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中国科学院</a:t>
            </a:r>
          </a:p>
        </p:txBody>
      </p:sp>
      <p:grpSp>
        <p:nvGrpSpPr>
          <p:cNvPr id="9" name="グループ化 8"/>
          <p:cNvGrpSpPr/>
          <p:nvPr/>
        </p:nvGrpSpPr>
        <p:grpSpPr>
          <a:xfrm>
            <a:off x="4880992" y="2852936"/>
            <a:ext cx="2160240" cy="1303350"/>
            <a:chOff x="4808984" y="2780928"/>
            <a:chExt cx="2160240" cy="1303350"/>
          </a:xfrm>
        </p:grpSpPr>
        <p:sp>
          <p:nvSpPr>
            <p:cNvPr id="262" name="正方形/長方形 261"/>
            <p:cNvSpPr/>
            <p:nvPr/>
          </p:nvSpPr>
          <p:spPr>
            <a:xfrm>
              <a:off x="4808984" y="2801891"/>
              <a:ext cx="2160000" cy="1282387"/>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4808984" y="2780928"/>
              <a:ext cx="2160240"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ja-JP" altLang="en-US" sz="1400" dirty="0">
                  <a:latin typeface="Arial Black" pitchFamily="34" charset="0"/>
                  <a:ea typeface="HGP創英角ｺﾞｼｯｸUB" panose="020B0900000000000000" pitchFamily="50" charset="-128"/>
                </a:rPr>
                <a:t>生物物理研究所</a:t>
              </a:r>
              <a:endParaRPr lang="zh-CN" altLang="en-US" sz="1400" dirty="0">
                <a:latin typeface="Arial Black" pitchFamily="34" charset="0"/>
                <a:ea typeface="HGP創英角ｺﾞｼｯｸUB" panose="020B0900000000000000" pitchFamily="50" charset="-128"/>
              </a:endParaRPr>
            </a:p>
          </p:txBody>
        </p:sp>
        <p:sp>
          <p:nvSpPr>
            <p:cNvPr id="2" name="正方形/長方形 1"/>
            <p:cNvSpPr/>
            <p:nvPr/>
          </p:nvSpPr>
          <p:spPr>
            <a:xfrm>
              <a:off x="4988884" y="3070690"/>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4" name="正方形/長方形 253"/>
            <p:cNvSpPr/>
            <p:nvPr/>
          </p:nvSpPr>
          <p:spPr>
            <a:xfrm>
              <a:off x="5000790" y="3340001"/>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デングウイルスを含むエンベロープウイルス感染制御のための基礎研究</a:t>
              </a:r>
            </a:p>
          </p:txBody>
        </p:sp>
        <p:sp>
          <p:nvSpPr>
            <p:cNvPr id="61" name="角丸四角形 60"/>
            <p:cNvSpPr/>
            <p:nvPr/>
          </p:nvSpPr>
          <p:spPr>
            <a:xfrm>
              <a:off x="5121248" y="3142722"/>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デングウイルス</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3" name="角丸四角形 62"/>
          <p:cNvSpPr/>
          <p:nvPr/>
        </p:nvSpPr>
        <p:spPr>
          <a:xfrm>
            <a:off x="7199695" y="2348799"/>
            <a:ext cx="2361817" cy="1971383"/>
          </a:xfrm>
          <a:prstGeom prst="roundRect">
            <a:avLst>
              <a:gd name="adj" fmla="val 1875"/>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7861996" y="2636912"/>
            <a:ext cx="1044443" cy="288032"/>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中国農業科学院</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p:nvPr/>
        </p:nvGrpSpPr>
        <p:grpSpPr>
          <a:xfrm>
            <a:off x="4880992" y="4285890"/>
            <a:ext cx="2160240" cy="1303350"/>
            <a:chOff x="4808984" y="4213882"/>
            <a:chExt cx="2160240" cy="1303350"/>
          </a:xfrm>
        </p:grpSpPr>
        <p:sp>
          <p:nvSpPr>
            <p:cNvPr id="73" name="正方形/長方形 72"/>
            <p:cNvSpPr/>
            <p:nvPr/>
          </p:nvSpPr>
          <p:spPr>
            <a:xfrm>
              <a:off x="4808984" y="4234845"/>
              <a:ext cx="2160000" cy="1282387"/>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4808984" y="4213882"/>
              <a:ext cx="2160240"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ja-JP" altLang="en-US" sz="1400" dirty="0">
                  <a:latin typeface="Arial Black" pitchFamily="34" charset="0"/>
                  <a:ea typeface="HGP創英角ｺﾞｼｯｸUB" panose="020B0900000000000000" pitchFamily="50" charset="-128"/>
                </a:rPr>
                <a:t>微生物研究所</a:t>
              </a:r>
              <a:endParaRPr lang="zh-CN" altLang="en-US" sz="1400" dirty="0">
                <a:latin typeface="Arial Black" pitchFamily="34" charset="0"/>
                <a:ea typeface="HGP創英角ｺﾞｼｯｸUB" panose="020B0900000000000000" pitchFamily="50" charset="-128"/>
              </a:endParaRPr>
            </a:p>
          </p:txBody>
        </p:sp>
        <p:sp>
          <p:nvSpPr>
            <p:cNvPr id="75" name="正方形/長方形 74"/>
            <p:cNvSpPr/>
            <p:nvPr/>
          </p:nvSpPr>
          <p:spPr>
            <a:xfrm>
              <a:off x="4988884" y="4501914"/>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正方形/長方形 76"/>
            <p:cNvSpPr/>
            <p:nvPr/>
          </p:nvSpPr>
          <p:spPr>
            <a:xfrm>
              <a:off x="5000790" y="4771225"/>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HIV-1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複製における宿主因子の解析</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ウイルス性下痢症の疫学研究</a:t>
              </a:r>
            </a:p>
          </p:txBody>
        </p:sp>
        <p:sp>
          <p:nvSpPr>
            <p:cNvPr id="78" name="角丸四角形 77"/>
            <p:cNvSpPr/>
            <p:nvPr/>
          </p:nvSpPr>
          <p:spPr>
            <a:xfrm>
              <a:off x="5121248" y="4573946"/>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HIV</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 name="グループ化 6"/>
          <p:cNvGrpSpPr/>
          <p:nvPr/>
        </p:nvGrpSpPr>
        <p:grpSpPr>
          <a:xfrm>
            <a:off x="7304097" y="2845730"/>
            <a:ext cx="2160240" cy="1303350"/>
            <a:chOff x="7617743" y="2773722"/>
            <a:chExt cx="2160240" cy="1303350"/>
          </a:xfrm>
        </p:grpSpPr>
        <p:sp>
          <p:nvSpPr>
            <p:cNvPr id="79" name="正方形/長方形 78"/>
            <p:cNvSpPr/>
            <p:nvPr/>
          </p:nvSpPr>
          <p:spPr>
            <a:xfrm>
              <a:off x="7617743" y="2794685"/>
              <a:ext cx="2160000" cy="1282387"/>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正方形/長方形 79"/>
            <p:cNvSpPr/>
            <p:nvPr/>
          </p:nvSpPr>
          <p:spPr>
            <a:xfrm>
              <a:off x="7617743" y="2773722"/>
              <a:ext cx="2160240"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ja-JP" altLang="en-US" sz="1400" dirty="0">
                  <a:latin typeface="Arial Black" pitchFamily="34" charset="0"/>
                  <a:ea typeface="HGP創英角ｺﾞｼｯｸUB" panose="020B0900000000000000" pitchFamily="50" charset="-128"/>
                </a:rPr>
                <a:t>ハルビン獣医研究所</a:t>
              </a:r>
              <a:endParaRPr lang="zh-CN" altLang="en-US" sz="1400" dirty="0">
                <a:latin typeface="Arial Black" pitchFamily="34" charset="0"/>
                <a:ea typeface="HGP創英角ｺﾞｼｯｸUB" panose="020B0900000000000000" pitchFamily="50" charset="-128"/>
              </a:endParaRPr>
            </a:p>
          </p:txBody>
        </p:sp>
        <p:sp>
          <p:nvSpPr>
            <p:cNvPr id="81" name="正方形/長方形 80"/>
            <p:cNvSpPr/>
            <p:nvPr/>
          </p:nvSpPr>
          <p:spPr>
            <a:xfrm>
              <a:off x="7797643" y="3063484"/>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7809549" y="3332795"/>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新規インフルエンザ診断用試薬ならびに予防治療抗体の開発</a:t>
              </a:r>
            </a:p>
          </p:txBody>
        </p:sp>
        <p:sp>
          <p:nvSpPr>
            <p:cNvPr id="84" name="角丸四角形 83"/>
            <p:cNvSpPr/>
            <p:nvPr/>
          </p:nvSpPr>
          <p:spPr>
            <a:xfrm>
              <a:off x="7930007" y="3135516"/>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インフルエンザ</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85" name="正方形/長方形 84"/>
          <p:cNvSpPr/>
          <p:nvPr/>
        </p:nvSpPr>
        <p:spPr>
          <a:xfrm>
            <a:off x="416496" y="3327461"/>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428402" y="3596772"/>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デングウイルスを含むエンベロープウイルス感染阻止化合物のスクリーニング</a:t>
            </a:r>
          </a:p>
        </p:txBody>
      </p:sp>
      <p:sp>
        <p:nvSpPr>
          <p:cNvPr id="88" name="角丸四角形 87"/>
          <p:cNvSpPr/>
          <p:nvPr/>
        </p:nvSpPr>
        <p:spPr>
          <a:xfrm>
            <a:off x="548860" y="3399493"/>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デングウイルス</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角丸四角形 94"/>
          <p:cNvSpPr/>
          <p:nvPr/>
        </p:nvSpPr>
        <p:spPr>
          <a:xfrm>
            <a:off x="4826823" y="2395721"/>
            <a:ext cx="990273" cy="216024"/>
          </a:xfrm>
          <a:prstGeom prst="roundRect">
            <a:avLst>
              <a:gd name="adj" fmla="val 11875"/>
            </a:avLst>
          </a:prstGeom>
          <a:solidFill>
            <a:srgbClr val="0F99BC"/>
          </a:solidFill>
          <a:ln w="19050" cap="flat" cmpd="sng" algn="ctr">
            <a:no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北京拠点</a:t>
            </a:r>
          </a:p>
        </p:txBody>
      </p:sp>
      <p:sp>
        <p:nvSpPr>
          <p:cNvPr id="97" name="角丸四角形 96"/>
          <p:cNvSpPr/>
          <p:nvPr/>
        </p:nvSpPr>
        <p:spPr>
          <a:xfrm>
            <a:off x="7249928" y="2395721"/>
            <a:ext cx="990273" cy="216024"/>
          </a:xfrm>
          <a:prstGeom prst="roundRect">
            <a:avLst>
              <a:gd name="adj" fmla="val 11875"/>
            </a:avLst>
          </a:prstGeom>
          <a:solidFill>
            <a:srgbClr val="0F99BC"/>
          </a:solidFill>
          <a:ln w="19050" cap="flat" cmpd="sng" algn="ctr">
            <a:no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ハルビン副拠点</a:t>
            </a:r>
          </a:p>
        </p:txBody>
      </p:sp>
      <p:sp>
        <p:nvSpPr>
          <p:cNvPr id="98" name="円/楕円 97"/>
          <p:cNvSpPr/>
          <p:nvPr/>
        </p:nvSpPr>
        <p:spPr>
          <a:xfrm>
            <a:off x="1784648" y="4725145"/>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2072374" y="4941169"/>
            <a:ext cx="1224748" cy="315152"/>
          </a:xfrm>
          <a:prstGeom prst="rect">
            <a:avLst/>
          </a:prstGeom>
          <a:noFill/>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国立感染症</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研究所</a:t>
            </a:r>
          </a:p>
        </p:txBody>
      </p:sp>
      <p:grpSp>
        <p:nvGrpSpPr>
          <p:cNvPr id="100" name="グループ化 99"/>
          <p:cNvGrpSpPr/>
          <p:nvPr/>
        </p:nvGrpSpPr>
        <p:grpSpPr>
          <a:xfrm>
            <a:off x="2086389" y="4077072"/>
            <a:ext cx="1196718" cy="864000"/>
            <a:chOff x="200025" y="2564902"/>
            <a:chExt cx="1296593" cy="936105"/>
          </a:xfrm>
        </p:grpSpPr>
        <p:sp>
          <p:nvSpPr>
            <p:cNvPr id="101" name="正方形/長方形 100"/>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2" name="正方形/長方形 101"/>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3" name="片側の 2 つの角を丸めた四角形 102"/>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4" name="グループ化 103"/>
            <p:cNvGrpSpPr/>
            <p:nvPr/>
          </p:nvGrpSpPr>
          <p:grpSpPr>
            <a:xfrm>
              <a:off x="756500" y="2604537"/>
              <a:ext cx="184096" cy="184096"/>
              <a:chOff x="764204" y="2641792"/>
              <a:chExt cx="168684" cy="168684"/>
            </a:xfrm>
          </p:grpSpPr>
          <p:sp>
            <p:nvSpPr>
              <p:cNvPr id="131" name="円/楕円 130"/>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フリーフォーム 131"/>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p:cNvGrpSpPr/>
            <p:nvPr/>
          </p:nvGrpSpPr>
          <p:grpSpPr>
            <a:xfrm>
              <a:off x="266580" y="2875097"/>
              <a:ext cx="421345" cy="561794"/>
              <a:chOff x="266580" y="2875097"/>
              <a:chExt cx="421345" cy="561794"/>
            </a:xfrm>
          </p:grpSpPr>
          <p:sp>
            <p:nvSpPr>
              <p:cNvPr id="119" name="正方形/長方形 118"/>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正方形/長方形 120"/>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正方形/長方形 122"/>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正方形/長方形 123"/>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正方形/長方形 124"/>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正方形/長方形 125"/>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7" name="正方形/長方形 126"/>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8" name="正方形/長方形 127"/>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正方形/長方形 128"/>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正方形/長方形 129"/>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06" name="グループ化 105"/>
            <p:cNvGrpSpPr/>
            <p:nvPr/>
          </p:nvGrpSpPr>
          <p:grpSpPr>
            <a:xfrm>
              <a:off x="1009164" y="2875097"/>
              <a:ext cx="421345" cy="561794"/>
              <a:chOff x="266580" y="2875097"/>
              <a:chExt cx="421345" cy="561794"/>
            </a:xfrm>
          </p:grpSpPr>
          <p:sp>
            <p:nvSpPr>
              <p:cNvPr id="107" name="正方形/長方形 106"/>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89" name="正方形/長方形 88"/>
          <p:cNvSpPr/>
          <p:nvPr/>
        </p:nvSpPr>
        <p:spPr>
          <a:xfrm>
            <a:off x="416496" y="4983645"/>
            <a:ext cx="1800200" cy="893627"/>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428402" y="5252956"/>
            <a:ext cx="1776388" cy="597275"/>
          </a:xfrm>
          <a:prstGeom prst="rect">
            <a:avLst/>
          </a:prstGeom>
        </p:spPr>
        <p:txBody>
          <a:bodyPr wrap="square" rIns="0" anchor="t" anchorCtr="0">
            <a:noAutofit/>
          </a:bodyPr>
          <a:lstStyle/>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薬剤耐性菌の疫学情報収集体制の構築</a:t>
            </a:r>
          </a:p>
        </p:txBody>
      </p:sp>
      <p:sp>
        <p:nvSpPr>
          <p:cNvPr id="91" name="角丸四角形 90"/>
          <p:cNvSpPr/>
          <p:nvPr/>
        </p:nvSpPr>
        <p:spPr>
          <a:xfrm>
            <a:off x="548860" y="5055677"/>
            <a:ext cx="1535472"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薬剤耐性菌</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3" name="グループ化 132"/>
          <p:cNvGrpSpPr/>
          <p:nvPr/>
        </p:nvGrpSpPr>
        <p:grpSpPr>
          <a:xfrm>
            <a:off x="3512840" y="3717032"/>
            <a:ext cx="1097959" cy="403999"/>
            <a:chOff x="2144688" y="4221088"/>
            <a:chExt cx="798268" cy="403999"/>
          </a:xfrm>
        </p:grpSpPr>
        <p:sp>
          <p:nvSpPr>
            <p:cNvPr id="134" name="正方形/長方形 133"/>
            <p:cNvSpPr/>
            <p:nvPr/>
          </p:nvSpPr>
          <p:spPr>
            <a:xfrm>
              <a:off x="2144688" y="4221088"/>
              <a:ext cx="798268" cy="16927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135" name="グループ化 134"/>
            <p:cNvGrpSpPr/>
            <p:nvPr/>
          </p:nvGrpSpPr>
          <p:grpSpPr>
            <a:xfrm>
              <a:off x="2164007" y="4437112"/>
              <a:ext cx="759630" cy="187975"/>
              <a:chOff x="2216696" y="4293096"/>
              <a:chExt cx="759630" cy="187975"/>
            </a:xfrm>
          </p:grpSpPr>
          <p:sp>
            <p:nvSpPr>
              <p:cNvPr id="136" name="右矢印 135"/>
              <p:cNvSpPr/>
              <p:nvPr/>
            </p:nvSpPr>
            <p:spPr>
              <a:xfrm rot="10800000">
                <a:off x="2244624" y="4346803"/>
                <a:ext cx="692152" cy="80561"/>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7" name="山形 136"/>
              <p:cNvSpPr/>
              <p:nvPr/>
            </p:nvSpPr>
            <p:spPr>
              <a:xfrm flipV="1">
                <a:off x="2864768"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8" name="山形 137"/>
              <p:cNvSpPr/>
              <p:nvPr/>
            </p:nvSpPr>
            <p:spPr>
              <a:xfrm rot="10800000">
                <a:off x="2216696"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39" name="正方形/長方形 138"/>
          <p:cNvSpPr/>
          <p:nvPr/>
        </p:nvSpPr>
        <p:spPr>
          <a:xfrm>
            <a:off x="7155290" y="5733296"/>
            <a:ext cx="822046" cy="360000"/>
          </a:xfrm>
          <a:prstGeom prst="rect">
            <a:avLst/>
          </a:prstGeom>
          <a:noFill/>
          <a:extLst>
            <a:ext uri="{909E8E84-426E-40DD-AFC4-6F175D3DCCD1}">
              <a14:hiddenFill xmlns:a14="http://schemas.microsoft.com/office/drawing/2010/main">
                <a:solidFill>
                  <a:srgbClr val="CCDAEC"/>
                </a:solidFill>
              </a14:hiddenFill>
            </a:ext>
          </a:extLst>
        </p:spPr>
        <p:txBody>
          <a:bodyPr wrap="square" lIns="36000" tIns="0" rIns="0" bIns="0" anchor="ctr" anchorCtr="0">
            <a:noAutofit/>
          </a:bodyPr>
          <a:lstStyle/>
          <a:p>
            <a:pPr algn="ctr">
              <a:buClr>
                <a:srgbClr val="3D6AA7"/>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北京協和病院</a:t>
            </a:r>
          </a:p>
        </p:txBody>
      </p:sp>
      <p:grpSp>
        <p:nvGrpSpPr>
          <p:cNvPr id="140" name="グループ化 139"/>
          <p:cNvGrpSpPr>
            <a:grpSpLocks noChangeAspect="1"/>
          </p:cNvGrpSpPr>
          <p:nvPr/>
        </p:nvGrpSpPr>
        <p:grpSpPr>
          <a:xfrm>
            <a:off x="7185094" y="5178923"/>
            <a:ext cx="762438" cy="597150"/>
            <a:chOff x="992560" y="4869160"/>
            <a:chExt cx="864096" cy="676770"/>
          </a:xfrm>
        </p:grpSpPr>
        <p:sp>
          <p:nvSpPr>
            <p:cNvPr id="141" name="二等辺三角形 8"/>
            <p:cNvSpPr/>
            <p:nvPr/>
          </p:nvSpPr>
          <p:spPr>
            <a:xfrm>
              <a:off x="992560" y="4869160"/>
              <a:ext cx="864096" cy="676770"/>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42" name="グループ化 141"/>
            <p:cNvGrpSpPr/>
            <p:nvPr/>
          </p:nvGrpSpPr>
          <p:grpSpPr>
            <a:xfrm>
              <a:off x="1036632" y="5080650"/>
              <a:ext cx="163358" cy="163359"/>
              <a:chOff x="560512" y="1484784"/>
              <a:chExt cx="288032" cy="288032"/>
            </a:xfrm>
          </p:grpSpPr>
          <p:sp>
            <p:nvSpPr>
              <p:cNvPr id="183" name="正方形/長方形 182"/>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4" name="正方形/長方形 183"/>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5" name="正方形/長方形 184"/>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正方形/長方形 185"/>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3" name="グループ化 142"/>
            <p:cNvGrpSpPr/>
            <p:nvPr/>
          </p:nvGrpSpPr>
          <p:grpSpPr>
            <a:xfrm>
              <a:off x="1240830" y="5080650"/>
              <a:ext cx="163358" cy="163359"/>
              <a:chOff x="560512" y="1484784"/>
              <a:chExt cx="288032" cy="288032"/>
            </a:xfrm>
          </p:grpSpPr>
          <p:sp>
            <p:nvSpPr>
              <p:cNvPr id="179" name="正方形/長方形 178"/>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正方形/長方形 179"/>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1" name="正方形/長方形 180"/>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正方形/長方形 181"/>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4" name="グループ化 143"/>
            <p:cNvGrpSpPr/>
            <p:nvPr/>
          </p:nvGrpSpPr>
          <p:grpSpPr>
            <a:xfrm>
              <a:off x="1445027" y="5080650"/>
              <a:ext cx="163358" cy="163359"/>
              <a:chOff x="560512" y="1484784"/>
              <a:chExt cx="288032" cy="288032"/>
            </a:xfrm>
          </p:grpSpPr>
          <p:sp>
            <p:nvSpPr>
              <p:cNvPr id="175" name="正方形/長方形 174"/>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6" name="正方形/長方形 175"/>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7" name="正方形/長方形 176"/>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正方形/長方形 177"/>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5" name="グループ化 144"/>
            <p:cNvGrpSpPr/>
            <p:nvPr/>
          </p:nvGrpSpPr>
          <p:grpSpPr>
            <a:xfrm>
              <a:off x="1649225" y="5080650"/>
              <a:ext cx="163358" cy="163359"/>
              <a:chOff x="560512" y="1484784"/>
              <a:chExt cx="288032" cy="288032"/>
            </a:xfrm>
          </p:grpSpPr>
          <p:sp>
            <p:nvSpPr>
              <p:cNvPr id="171" name="正方形/長方形 170"/>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2" name="正方形/長方形 171"/>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正方形/長方形 172"/>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4" name="正方形/長方形 173"/>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6" name="グループ化 145"/>
            <p:cNvGrpSpPr/>
            <p:nvPr/>
          </p:nvGrpSpPr>
          <p:grpSpPr>
            <a:xfrm>
              <a:off x="1036632" y="5255677"/>
              <a:ext cx="163358" cy="163359"/>
              <a:chOff x="560512" y="1484784"/>
              <a:chExt cx="288032" cy="288032"/>
            </a:xfrm>
          </p:grpSpPr>
          <p:sp>
            <p:nvSpPr>
              <p:cNvPr id="167" name="正方形/長方形 166"/>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正方形/長方形 167"/>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9" name="正方形/長方形 168"/>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0" name="正方形/長方形 169"/>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7" name="グループ化 146"/>
            <p:cNvGrpSpPr/>
            <p:nvPr/>
          </p:nvGrpSpPr>
          <p:grpSpPr>
            <a:xfrm>
              <a:off x="1240830" y="5255677"/>
              <a:ext cx="163358" cy="163359"/>
              <a:chOff x="560512" y="1484784"/>
              <a:chExt cx="288032" cy="288032"/>
            </a:xfrm>
          </p:grpSpPr>
          <p:sp>
            <p:nvSpPr>
              <p:cNvPr id="163" name="正方形/長方形 162"/>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4" name="正方形/長方形 163"/>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5" name="正方形/長方形 164"/>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6" name="正方形/長方形 165"/>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8" name="グループ化 147"/>
            <p:cNvGrpSpPr/>
            <p:nvPr/>
          </p:nvGrpSpPr>
          <p:grpSpPr>
            <a:xfrm>
              <a:off x="1445027" y="5255677"/>
              <a:ext cx="163358" cy="163359"/>
              <a:chOff x="560512" y="1484784"/>
              <a:chExt cx="288032" cy="288032"/>
            </a:xfrm>
          </p:grpSpPr>
          <p:sp>
            <p:nvSpPr>
              <p:cNvPr id="159" name="正方形/長方形 158"/>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0" name="正方形/長方形 159"/>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1" name="正方形/長方形 160"/>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2" name="正方形/長方形 161"/>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9" name="グループ化 148"/>
            <p:cNvGrpSpPr/>
            <p:nvPr/>
          </p:nvGrpSpPr>
          <p:grpSpPr>
            <a:xfrm>
              <a:off x="1649225" y="5255677"/>
              <a:ext cx="163358" cy="163359"/>
              <a:chOff x="560512" y="1484784"/>
              <a:chExt cx="288032" cy="288032"/>
            </a:xfrm>
          </p:grpSpPr>
          <p:sp>
            <p:nvSpPr>
              <p:cNvPr id="155" name="正方形/長方形 154"/>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6" name="正方形/長方形 155"/>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7" name="正方形/長方形 156"/>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8" name="正方形/長方形 157"/>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50" name="正方形/長方形 299"/>
            <p:cNvSpPr/>
            <p:nvPr/>
          </p:nvSpPr>
          <p:spPr>
            <a:xfrm>
              <a:off x="1036632"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1" name="正方形/長方形 295"/>
            <p:cNvSpPr/>
            <p:nvPr/>
          </p:nvSpPr>
          <p:spPr>
            <a:xfrm>
              <a:off x="1240830"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2" name="正方形/長方形 291"/>
            <p:cNvSpPr/>
            <p:nvPr/>
          </p:nvSpPr>
          <p:spPr>
            <a:xfrm>
              <a:off x="1445027"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正方形/長方形 287"/>
            <p:cNvSpPr/>
            <p:nvPr/>
          </p:nvSpPr>
          <p:spPr>
            <a:xfrm>
              <a:off x="1649225"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4" name="Freeform 2692"/>
            <p:cNvSpPr>
              <a:spLocks noChangeAspect="1"/>
            </p:cNvSpPr>
            <p:nvPr/>
          </p:nvSpPr>
          <p:spPr bwMode="auto">
            <a:xfrm>
              <a:off x="1360067" y="4911458"/>
              <a:ext cx="129082" cy="12689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3" name="正方形/長方形 22"/>
          <p:cNvSpPr/>
          <p:nvPr/>
        </p:nvSpPr>
        <p:spPr>
          <a:xfrm>
            <a:off x="2072374" y="3284985"/>
            <a:ext cx="1224748" cy="420810"/>
          </a:xfrm>
          <a:prstGeom prst="rect">
            <a:avLst/>
          </a:prstGeom>
          <a:noFill/>
        </p:spPr>
        <p:txBody>
          <a:bodyPr wrap="none" lIns="0" tIns="0" rIns="0" bIns="0" anchor="ctr" anchorCtr="0">
            <a:noAutofit/>
          </a:bodyPr>
          <a:lstStyle/>
          <a:p>
            <a:pPr algn="ctr" fontAlgn="ctr">
              <a:buClr>
                <a:srgbClr val="3D6AA7"/>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東京</a:t>
            </a:r>
            <a:r>
              <a:rPr lang="zh-CN"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大学</a:t>
            </a:r>
            <a:endParaRPr lang="en-US" altLang="zh-CN"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buClr>
                <a:srgbClr val="3D6AA7"/>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医科学研究所</a:t>
            </a:r>
          </a:p>
        </p:txBody>
      </p:sp>
      <p:grpSp>
        <p:nvGrpSpPr>
          <p:cNvPr id="187" name="グループ化 186"/>
          <p:cNvGrpSpPr/>
          <p:nvPr/>
        </p:nvGrpSpPr>
        <p:grpSpPr>
          <a:xfrm rot="17439871" flipH="1">
            <a:off x="6915645" y="5290160"/>
            <a:ext cx="213038" cy="340647"/>
            <a:chOff x="1318089" y="3501008"/>
            <a:chExt cx="213038" cy="340647"/>
          </a:xfrm>
          <a:solidFill>
            <a:srgbClr val="002060"/>
          </a:solidFill>
        </p:grpSpPr>
        <p:sp>
          <p:nvSpPr>
            <p:cNvPr id="188" name="右矢印 187"/>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9" name="山形 188"/>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山形 189"/>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91" name="正方形/長方形 190"/>
          <p:cNvSpPr/>
          <p:nvPr/>
        </p:nvSpPr>
        <p:spPr>
          <a:xfrm>
            <a:off x="7051605" y="5164146"/>
            <a:ext cx="256480" cy="1538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197" name="正方形/長方形 196"/>
          <p:cNvSpPr/>
          <p:nvPr/>
        </p:nvSpPr>
        <p:spPr>
          <a:xfrm>
            <a:off x="7745064" y="4362633"/>
            <a:ext cx="1619588" cy="276999"/>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buClr>
                <a:srgbClr val="3D6AA7"/>
              </a:buClr>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運営統括</a:t>
            </a:r>
            <a:br>
              <a:rPr lang="en-US" altLang="ja-JP" sz="900" b="1" dirty="0">
                <a:latin typeface="Arial" panose="020B0604020202020204" pitchFamily="34" charset="0"/>
                <a:ea typeface="ＭＳ Ｐゴシック" panose="020B0600070205080204" pitchFamily="50" charset="-128"/>
                <a:cs typeface="Arial" panose="020B0604020202020204" pitchFamily="34" charset="0"/>
              </a:rPr>
            </a:b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中国における感染症情報収集</a:t>
            </a:r>
          </a:p>
        </p:txBody>
      </p:sp>
      <p:grpSp>
        <p:nvGrpSpPr>
          <p:cNvPr id="204" name="グループ化 203"/>
          <p:cNvGrpSpPr/>
          <p:nvPr/>
        </p:nvGrpSpPr>
        <p:grpSpPr>
          <a:xfrm rot="7130120">
            <a:off x="7614473" y="4128043"/>
            <a:ext cx="213038" cy="1090851"/>
            <a:chOff x="-447600" y="3429000"/>
            <a:chExt cx="213038" cy="998244"/>
          </a:xfrm>
        </p:grpSpPr>
        <p:sp>
          <p:nvSpPr>
            <p:cNvPr id="205" name="右矢印 204"/>
            <p:cNvSpPr/>
            <p:nvPr/>
          </p:nvSpPr>
          <p:spPr>
            <a:xfrm rot="5400000">
              <a:off x="-834026" y="3876293"/>
              <a:ext cx="985888"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 name="山形 205"/>
            <p:cNvSpPr/>
            <p:nvPr/>
          </p:nvSpPr>
          <p:spPr>
            <a:xfrm rot="5400000">
              <a:off x="-404297" y="4257509"/>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92" name="角丸四角形 191"/>
          <p:cNvSpPr/>
          <p:nvPr/>
        </p:nvSpPr>
        <p:spPr>
          <a:xfrm>
            <a:off x="7672515" y="4653136"/>
            <a:ext cx="1255936" cy="493467"/>
          </a:xfrm>
          <a:prstGeom prst="roundRect">
            <a:avLst>
              <a:gd name="adj" fmla="val 11875"/>
            </a:avLst>
          </a:prstGeom>
          <a:solidFill>
            <a:srgbClr val="0F99BC"/>
          </a:solidFill>
          <a:ln w="19050" cap="flat" cmpd="sng" algn="ctr">
            <a:no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北京</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プロジェクトオフィス</a:t>
            </a:r>
          </a:p>
        </p:txBody>
      </p:sp>
    </p:spTree>
    <p:extLst>
      <p:ext uri="{BB962C8B-B14F-4D97-AF65-F5344CB8AC3E}">
        <p14:creationId xmlns:p14="http://schemas.microsoft.com/office/powerpoint/2010/main" val="16426184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085164667"/>
              </p:ext>
            </p:extLst>
          </p:nvPr>
        </p:nvGraphicFramePr>
        <p:xfrm>
          <a:off x="200023" y="1124744"/>
          <a:ext cx="9577513" cy="4212408"/>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2012735">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中国側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円借款公衆衛生基礎整備事業研修</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黒龍江</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有償技術支援－附帯プロ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なし</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衛生庁円借款弁公室</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922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地域に根ざした院内感染対策活動推進プロジェクト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（地域提案型）</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神戸市立医療センター中央市民病院</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広州医学院第一附属医院</a:t>
                      </a:r>
                      <a:r>
                        <a:rPr lang="ja-JP" alt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zh-TW" altLang="en-US" sz="1000" dirty="0"/>
                        <a:t>増城市婦幼保健院、雲浮市人民病院、佛山市順徳区桂州医院</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922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中国の桂林市リハビリ医療センター人材育成支援プロジェクト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熊本大学環境保健学分野、大学付属病院、熊本機能病院リハビリ医療センター</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中国桂林市中医病院</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4388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衛生技術プロジェクト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有償技術支援－附帯プロ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中国衛生・計画生育委員会中日友好病院院長、中国衛生・計画生育委員会中日友好病院国際医学交流合作処処長、中国衛生部中日友好病院国際医学交流合作処スタッフ、プロジェクト対象地域の各級衛生庁、衛生局、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生活習慣病予防対策における保健指導および教育普及の技術支援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愛知県健康づくり振興事業団</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石家庄疾病予防コントロールセンター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1528" y="5450683"/>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「草の根・人間の安全保障無償資金協力」の事業の</a:t>
            </a:r>
            <a:r>
              <a:rPr lang="en-US" altLang="ja-JP" dirty="0"/>
              <a:t>1</a:t>
            </a:r>
            <a:r>
              <a:rPr lang="ja-JP" altLang="en-US" dirty="0"/>
              <a:t>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Tree>
    <p:extLst>
      <p:ext uri="{BB962C8B-B14F-4D97-AF65-F5344CB8AC3E}">
        <p14:creationId xmlns:p14="http://schemas.microsoft.com/office/powerpoint/2010/main" val="42904270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096460736"/>
              </p:ext>
            </p:extLst>
          </p:nvPr>
        </p:nvGraphicFramePr>
        <p:xfrm>
          <a:off x="200023" y="1124745"/>
          <a:ext cx="9577513" cy="50216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2012735">
                  <a:extLst>
                    <a:ext uri="{9D8B030D-6E8A-4147-A177-3AD203B41FA5}">
                      <a16:colId xmlns:a16="http://schemas.microsoft.com/office/drawing/2014/main" val="20006"/>
                    </a:ext>
                  </a:extLst>
                </a:gridCol>
              </a:tblGrid>
              <a:tr h="162488">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52404">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中国側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58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家庭保健を通じた感染症予防等健康教育強化プロジェクト</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5.5</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国立保健医療科学院</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国家衛生計画生育委国際合作司、国家人口計生委科学技術研究所</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中国側プロジェクト弁公室</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家庭発展司、宣伝司、基層衛生司、疾病予防コントロール局、母子保健サービス司、計画生育・基礎指導局発展企画司、人事司および関連司（庁）、省人口計生委科学技術処および関連処室、市人口計生委、県人民政府、県人口計生委（局）、パイロット地区の政府、衛生、教育、財政等関係機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6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公衆衛生分野における人材育成事業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lang="zh-TW" altLang="en-US" sz="1000" dirty="0"/>
                        <a:t>神奈川県衛生研究所</a:t>
                      </a:r>
                      <a:r>
                        <a:rPr lang="ja-JP" altLang="en-US" sz="1000" dirty="0" err="1"/>
                        <a:t>、</a:t>
                      </a:r>
                      <a:r>
                        <a:rPr lang="zh-TW" altLang="en-US" sz="1000" dirty="0"/>
                        <a:t>神奈川県国際課</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遼寧省疾病予防コントロールセンター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中国広東省における食の安全安心と食育の推進</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兵庫県、太平洋人材交流センター、食品検査センター、保健所、関連企業等</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広東省生産力促進センター、</a:t>
                      </a: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広東省科学技術庁、衛生庁、農業庁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7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国家級公衆衛生政策計画管理プロジェクト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有償技術支援－附帯プロ</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厚生労働省健康局結核感染症課、国立感染症研究所、国立国際医療研究センター、結核予防会結核研究所、川崎市衛生研究所</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国家衛生部、中国疾病予防コントロールセンター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黒竜江省ハルビン市における医療教育プロジェクト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en-US" altLang="ja-JP"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（支援型）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寛度職業訓練学校</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パンデミックインフルエンザ等新興</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再興感染症等対策プロジェクト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技術協力プロジェクト</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国家衛生計画生育委員会　中日友好病院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地域公衆衛生サービス提供能力および感染症対策能力強化プロジェクト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技術協力プロジェクト</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日中石綿関連癌診断能力向上プロジェクト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技術協力プロジェクト</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dirty="0"/>
                        <a:t>浙江省医学科学院</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023" y="6165304"/>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「草の根・人間の安全保障無償資金協力」の事業の</a:t>
            </a:r>
            <a:r>
              <a:rPr lang="en-US" altLang="ja-JP" dirty="0"/>
              <a:t>1</a:t>
            </a:r>
            <a:r>
              <a:rPr lang="ja-JP" altLang="en-US" dirty="0"/>
              <a:t>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Tree>
    <p:extLst>
      <p:ext uri="{BB962C8B-B14F-4D97-AF65-F5344CB8AC3E}">
        <p14:creationId xmlns:p14="http://schemas.microsoft.com/office/powerpoint/2010/main" val="23036422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1600764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4154844927"/>
              </p:ext>
            </p:extLst>
          </p:nvPr>
        </p:nvGraphicFramePr>
        <p:xfrm>
          <a:off x="200472" y="1052736"/>
          <a:ext cx="9504000" cy="529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アジアの感染症担当研究機関とのラボラトリーネットワークの促進と共同研究体制の強化に関する研究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dirty="0"/>
                        <a:t>国立感染症研究所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現地訪問し、実情に併せた共同研究プロジェクトを創案し、また各国研究者を感染研に招聘し、検査技術診断研修、共同研究セミナー、感染症制御セミナーを実施</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出血熱ウイルス、呼吸器ウイルス、肺炎球菌およびレジオネラ属菌等に関する研究</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地球規模モニタリングフレームワークにおける各種指標の検証と科学的根拠に基づく指標決定プロセスの開発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国立研究開発法人国立成育医療研究センター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母子保健領域をモデルとして、各種指標の有効性と限界を検討。保健政策の真の目標となる最終アウトカムに直結し、かつ国・地域の状況に即したコア指標を作成</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日本（高所得国）、中国（中所得国）、バングラデシュ（低所得国）を対象国にして、小児肥満を例に成人期以後の疾病負担アウトカムに関わる予測モデルを作成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ISO/TC249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における国際規格策定に資する科学的研究と調査および統合医療の一翼としての漢方・鍼灸の基盤研究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東京有明医療大学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漢方・鍼灸治療に関連する国際規格の検討、発行</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中国における単味の生薬エキス製剤の製造状況、中医薬大学病院における利用状況について調査</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中国国家中医薬管理局が発信する「中国中医薬網」の分析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国際保健課題のモニタリングフレームワークの実現可能性に関する研究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国立保健医療科学院</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病院の手術部門を対象として、米国・英国・中国において適用されている施設基準・指針の構成・内容について、日本の状況比較を実施（他、全</a:t>
                      </a:r>
                      <a:r>
                        <a:rPr lang="en-US" altLang="ja-JP" sz="1000" dirty="0"/>
                        <a:t>6</a:t>
                      </a:r>
                      <a:r>
                        <a:rPr lang="ja-JP" altLang="en-US" sz="1000" dirty="0"/>
                        <a:t>研究を実施）</a:t>
                      </a:r>
                      <a:endPar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中国拠点を連携中心とした新興・再興感染症制御に向けた基盤研究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「文部科学省の主な医療国際化関連事業」に詳細記載</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20354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下記の他、</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月の「</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zh-CN" sz="1400" dirty="0">
                <a:latin typeface="Arial" panose="020B0604020202020204" pitchFamily="34" charset="0"/>
                <a:ea typeface="ＭＳ Ｐゴシック" panose="020B0600070205080204" pitchFamily="50" charset="-128"/>
                <a:cs typeface="Arial" panose="020B0604020202020204" pitchFamily="34" charset="0"/>
              </a:rPr>
              <a:t>1</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回中国国際輸入博覧会</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」（上海）で</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は、「医療機器・医薬保健」など</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分野に関するジャパンパビリオンを出展した。</a:t>
            </a:r>
          </a:p>
        </p:txBody>
      </p:sp>
      <p:sp>
        <p:nvSpPr>
          <p:cNvPr id="6" name="正方形/長方形 5"/>
          <p:cNvSpPr/>
          <p:nvPr/>
        </p:nvSpPr>
        <p:spPr>
          <a:xfrm>
            <a:off x="632520" y="2348880"/>
            <a:ext cx="4032448" cy="906017"/>
          </a:xfrm>
          <a:prstGeom prst="rect">
            <a:avLst/>
          </a:prstGeom>
        </p:spPr>
        <p:txBody>
          <a:bodyPr wrap="square" rIns="36000">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医療機器分野におけるアジア太平洋地域最大の専門見本市</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ジャパンパビリオンを出展</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488504" y="1916832"/>
            <a:ext cx="4176465"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zh-CN" altLang="en-US" sz="1400" dirty="0">
                  <a:solidFill>
                    <a:srgbClr val="000000"/>
                  </a:solidFill>
                  <a:latin typeface="Arial Black" pitchFamily="34" charset="0"/>
                  <a:ea typeface="HGP創英角ｺﾞｼｯｸUB" pitchFamily="50" charset="-128"/>
                </a:rPr>
                <a:t>中国国際医療機器博覧会</a:t>
              </a: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CMEF</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sp>
        <p:nvSpPr>
          <p:cNvPr id="10" name="正方形/長方形 9"/>
          <p:cNvSpPr/>
          <p:nvPr/>
        </p:nvSpPr>
        <p:spPr>
          <a:xfrm>
            <a:off x="5248786" y="2348880"/>
            <a:ext cx="4168709" cy="3233962"/>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中国の医療機器市場と規制（</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200" dirty="0"/>
              <a:t>中国の医療機器市場調査（基礎データ収集）／中国の医療機器関連市場調査（具体的事例など）（</a:t>
            </a:r>
            <a:r>
              <a:rPr lang="en-US" altLang="ja-JP" sz="1200" dirty="0"/>
              <a:t>2014</a:t>
            </a:r>
            <a:r>
              <a:rPr lang="ja-JP" altLang="en-US" sz="1200" dirty="0"/>
              <a:t>年）</a:t>
            </a: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200" dirty="0"/>
              <a:t>中国政府による国産医療機器優遇政策に関する調査（</a:t>
            </a:r>
            <a:r>
              <a:rPr lang="en-US" altLang="ja-JP" sz="1200" dirty="0"/>
              <a:t>2015</a:t>
            </a:r>
            <a:r>
              <a:rPr lang="ja-JP" altLang="en-US" sz="1200" dirty="0"/>
              <a:t>年）</a:t>
            </a:r>
            <a:endParaRPr lang="en-US" altLang="ja-JP" sz="12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中国高齢者サービス企業展開事例調査（</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中国における福祉機器・用品市場調査（</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中国における高齢者産業関連政策動向調査（</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200" b="0" i="0" dirty="0">
                <a:solidFill>
                  <a:srgbClr val="000000"/>
                </a:solidFill>
                <a:effectLst/>
                <a:latin typeface="ヒラギノ角ゴ Pro W3"/>
              </a:rPr>
              <a:t>中国における企業・大学・病院との共同研究開発における法的リスクヘッジポイント</a:t>
            </a:r>
            <a:r>
              <a:rPr lang="en-US" altLang="ja-JP" sz="12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2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年）</a:t>
            </a:r>
            <a:endParaRPr lang="en-US" altLang="ja-JP" sz="12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200" b="0" i="0" dirty="0">
                <a:solidFill>
                  <a:srgbClr val="000000"/>
                </a:solidFill>
                <a:effectLst/>
                <a:latin typeface="ヒラギノ角ゴ Pro W3"/>
              </a:rPr>
              <a:t>中国の社会保険制度と北京市、天津市の実務</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2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5241032" y="1916832"/>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p:nvPr/>
        </p:nvSpPr>
        <p:spPr>
          <a:xfrm>
            <a:off x="632520" y="4005064"/>
            <a:ext cx="3888432" cy="107465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上海にヘルスケアの専門家（海外コーディネーター）を配置し、中小企業からの問い合わせに対し、現地の感覚・目線で回答するサービスを実施している。</a:t>
            </a:r>
          </a:p>
        </p:txBody>
      </p:sp>
      <p:grpSp>
        <p:nvGrpSpPr>
          <p:cNvPr id="15" name="グループ化 7"/>
          <p:cNvGrpSpPr/>
          <p:nvPr/>
        </p:nvGrpSpPr>
        <p:grpSpPr>
          <a:xfrm>
            <a:off x="488504" y="3573016"/>
            <a:ext cx="4176465"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海外コーディネーターによる輸出支援相談サービス</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の医療等海外展開支援の取り組み」（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spTree>
    <p:extLst>
      <p:ext uri="{BB962C8B-B14F-4D97-AF65-F5344CB8AC3E}">
        <p14:creationId xmlns:p14="http://schemas.microsoft.com/office/powerpoint/2010/main" val="328384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p>
        </p:txBody>
      </p:sp>
      <p:sp>
        <p:nvSpPr>
          <p:cNvPr id="4" name="テキスト プレースホルダ 1"/>
          <p:cNvSpPr txBox="1">
            <a:spLocks/>
          </p:cNvSpPr>
          <p:nvPr/>
        </p:nvSpPr>
        <p:spPr>
          <a:xfrm>
            <a:off x="199710" y="1124744"/>
            <a:ext cx="9505950" cy="95327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0" i="0" dirty="0">
                <a:effectLst/>
                <a:latin typeface="ヒラギノ角ゴ Pro W3"/>
              </a:rPr>
              <a:t>外国企業の投資による中国拠点設立手続きは、投資形態により、</a:t>
            </a:r>
            <a:r>
              <a:rPr lang="ja-JP" altLang="en-US" dirty="0">
                <a:latin typeface="ヒラギノ角ゴ Pro W3"/>
              </a:rPr>
              <a:t>「</a:t>
            </a:r>
            <a:r>
              <a:rPr lang="ja-JP" altLang="en-US" b="0" i="0" dirty="0">
                <a:effectLst/>
                <a:latin typeface="ヒラギノ角ゴ Pro W3"/>
              </a:rPr>
              <a:t>駐在員事務所」、「法人企業」、「パートナーシップ企業」の</a:t>
            </a:r>
            <a:r>
              <a:rPr lang="en-US" altLang="ja-JP" b="0" i="0" dirty="0">
                <a:effectLst/>
                <a:latin typeface="ヒラギノ角ゴ Pro W3"/>
              </a:rPr>
              <a:t>3</a:t>
            </a:r>
            <a:r>
              <a:rPr lang="ja-JP" altLang="en-US" b="0" i="0" dirty="0">
                <a:effectLst/>
                <a:latin typeface="ヒラギノ角ゴ Pro W3"/>
              </a:rPr>
              <a:t>種類に分けられる。</a:t>
            </a:r>
            <a:endParaRPr lang="en-US" altLang="ja-JP" b="0" i="0" dirty="0">
              <a:effectLst/>
              <a:latin typeface="ヒラギノ角ゴ Pro W3"/>
            </a:endParaRPr>
          </a:p>
          <a:p>
            <a:r>
              <a:rPr lang="ja-JP" altLang="en-US" b="0" i="0" dirty="0">
                <a:effectLst/>
                <a:latin typeface="ヒラギノ角ゴ Pro W3"/>
              </a:rPr>
              <a:t>外商投資企業は、市場進出段階において、外商投資参入ネガティブリストに該当する分野を除き、内資と同様に、各業界に平等に参入することが認められ、参入条件、参入手続きと適用される法律に関し、内資、外資の一致が実現した。</a:t>
            </a:r>
            <a:endParaRPr lang="en-US" altLang="ja-JP" dirty="0"/>
          </a:p>
        </p:txBody>
      </p:sp>
      <p:grpSp>
        <p:nvGrpSpPr>
          <p:cNvPr id="6" name="グループ化 7"/>
          <p:cNvGrpSpPr/>
          <p:nvPr/>
        </p:nvGrpSpPr>
        <p:grpSpPr>
          <a:xfrm>
            <a:off x="199710" y="2117354"/>
            <a:ext cx="9506266" cy="288032"/>
            <a:chOff x="4944173" y="2183017"/>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83017"/>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itchFamily="34" charset="0"/>
                  <a:ea typeface="HGP創英角ｺﾞｼｯｸUB" pitchFamily="50" charset="-128"/>
                </a:rPr>
                <a:t>中国拠点の設立に必要な書類等</a:t>
              </a:r>
              <a:endParaRPr lang="zh-TW" altLang="en-US" sz="1400" dirty="0">
                <a:latin typeface="Arial Black" pitchFamily="34" charset="0"/>
                <a:ea typeface="HGP創英角ｺﾞｼｯｸUB" pitchFamily="50" charset="-128"/>
              </a:endParaRPr>
            </a:p>
          </p:txBody>
        </p:sp>
      </p:grpSp>
      <p:sp>
        <p:nvSpPr>
          <p:cNvPr id="10" name="テキスト ボックス 9"/>
          <p:cNvSpPr txBox="1"/>
          <p:nvPr/>
        </p:nvSpPr>
        <p:spPr>
          <a:xfrm>
            <a:off x="200472" y="6597352"/>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a:spLocks/>
          </p:cNvSpPr>
          <p:nvPr/>
        </p:nvSpPr>
        <p:spPr>
          <a:xfrm>
            <a:off x="416496" y="2409505"/>
            <a:ext cx="2906515" cy="285877"/>
          </a:xfrm>
          <a:prstGeom prst="roundRect">
            <a:avLst>
              <a:gd name="adj" fmla="val 4181"/>
            </a:avLst>
          </a:prstGeom>
          <a:solidFill>
            <a:srgbClr val="DDE6F3"/>
          </a:solidFill>
        </p:spPr>
        <p:txBody>
          <a:bodyPr wrap="square" lIns="108000" tIns="72000" rIns="108000" rtlCol="0">
            <a:spAutoFit/>
          </a:bodyPr>
          <a:lstStyle/>
          <a:p>
            <a:pPr marL="0" lvl="1" fontAlgn="base">
              <a:spcAft>
                <a:spcPts val="400"/>
              </a:spcAft>
              <a:buClr>
                <a:schemeClr val="tx1"/>
              </a:buClr>
              <a:buSzPct val="100000"/>
            </a:pPr>
            <a:r>
              <a:rPr lang="ja-JP" altLang="en-US" sz="1050" b="1" dirty="0"/>
              <a:t>駐在員事務所の設立</a:t>
            </a:r>
          </a:p>
        </p:txBody>
      </p:sp>
      <p:sp>
        <p:nvSpPr>
          <p:cNvPr id="9" name="正方形/長方形 8"/>
          <p:cNvSpPr>
            <a:spLocks/>
          </p:cNvSpPr>
          <p:nvPr/>
        </p:nvSpPr>
        <p:spPr>
          <a:xfrm>
            <a:off x="409937" y="2771973"/>
            <a:ext cx="3030895" cy="4062651"/>
          </a:xfrm>
          <a:prstGeom prst="rect">
            <a:avLst/>
          </a:prstGeom>
          <a:noFill/>
        </p:spPr>
        <p:txBody>
          <a:bodyPr wrap="square" rtlCol="0" anchor="t" anchorCtr="0">
            <a:noAutofit/>
          </a:bodyPr>
          <a:lstStyle/>
          <a:p>
            <a:pPr marL="228600" indent="-228600" fontAlgn="ctr">
              <a:lnSpc>
                <a:spcPct val="114000"/>
              </a:lnSpc>
              <a:spcAft>
                <a:spcPts val="400"/>
              </a:spcAft>
              <a:buFont typeface="+mj-lt"/>
              <a:buAutoNum type="arabicPeriod"/>
            </a:pPr>
            <a:r>
              <a:rPr lang="ja-JP" altLang="en-US" sz="1000" dirty="0"/>
              <a:t>駐在員事務所設立申請書 </a:t>
            </a:r>
            <a:endParaRPr lang="en-US" altLang="ja-JP" sz="1000" dirty="0"/>
          </a:p>
          <a:p>
            <a:pPr marL="228600" indent="-228600" fontAlgn="ctr">
              <a:lnSpc>
                <a:spcPct val="114000"/>
              </a:lnSpc>
              <a:spcAft>
                <a:spcPts val="400"/>
              </a:spcAft>
              <a:buFont typeface="+mj-lt"/>
              <a:buAutoNum type="arabicPeriod"/>
            </a:pPr>
            <a:r>
              <a:rPr lang="ja-JP" altLang="en-US" sz="1000" dirty="0"/>
              <a:t>外国企業の登記簿謄本（会社の住所証明および</a:t>
            </a:r>
            <a:r>
              <a:rPr lang="en-US" altLang="ja-JP" sz="1000" dirty="0"/>
              <a:t>2</a:t>
            </a:r>
            <a:r>
              <a:rPr lang="ja-JP" altLang="en-US" sz="1000" dirty="0"/>
              <a:t>年以上の存続を証明する合法的な 営業証明書） </a:t>
            </a:r>
            <a:endParaRPr lang="en-US" altLang="ja-JP" sz="1000" dirty="0"/>
          </a:p>
          <a:p>
            <a:pPr marL="228600" indent="-228600" fontAlgn="ctr">
              <a:lnSpc>
                <a:spcPct val="114000"/>
              </a:lnSpc>
              <a:spcAft>
                <a:spcPts val="400"/>
              </a:spcAft>
              <a:buFont typeface="+mj-lt"/>
              <a:buAutoNum type="arabicPeriod"/>
            </a:pPr>
            <a:r>
              <a:rPr lang="ja-JP" altLang="en-US" sz="1000" dirty="0"/>
              <a:t>外国企業の定款等 </a:t>
            </a:r>
            <a:endParaRPr lang="en-US" altLang="ja-JP" sz="1000" dirty="0"/>
          </a:p>
          <a:p>
            <a:pPr marL="228600" indent="-228600" fontAlgn="ctr">
              <a:lnSpc>
                <a:spcPct val="114000"/>
              </a:lnSpc>
              <a:spcAft>
                <a:spcPts val="400"/>
              </a:spcAft>
              <a:buFont typeface="+mj-lt"/>
              <a:buAutoNum type="arabicPeriod"/>
            </a:pPr>
            <a:r>
              <a:rPr lang="ja-JP" altLang="en-US" sz="1000" dirty="0"/>
              <a:t>外国企業が作成した署名権者に対する授権書または証明文書 </a:t>
            </a:r>
            <a:endParaRPr lang="en-US" altLang="ja-JP" sz="1000" dirty="0"/>
          </a:p>
          <a:p>
            <a:pPr marL="228600" indent="-228600" fontAlgn="ctr">
              <a:lnSpc>
                <a:spcPct val="114000"/>
              </a:lnSpc>
              <a:spcAft>
                <a:spcPts val="400"/>
              </a:spcAft>
              <a:buFont typeface="+mj-lt"/>
              <a:buAutoNum type="arabicPeriod"/>
            </a:pPr>
            <a:r>
              <a:rPr lang="ja-JP" altLang="en-US" sz="1000" dirty="0"/>
              <a:t>駐在員事務所の首席代表、代表の委嘱書 </a:t>
            </a:r>
            <a:endParaRPr lang="en-US" altLang="ja-JP" sz="1000" dirty="0"/>
          </a:p>
          <a:p>
            <a:pPr marL="228600" indent="-228600" fontAlgn="ctr">
              <a:lnSpc>
                <a:spcPct val="114000"/>
              </a:lnSpc>
              <a:spcAft>
                <a:spcPts val="400"/>
              </a:spcAft>
              <a:buFont typeface="+mj-lt"/>
              <a:buAutoNum type="arabicPeriod"/>
            </a:pPr>
            <a:r>
              <a:rPr lang="ja-JP" altLang="en-US" sz="1000" dirty="0"/>
              <a:t>外国企業と取引関係のある金融機構が発行した資金信用証明 </a:t>
            </a:r>
            <a:endParaRPr lang="en-US" altLang="ja-JP" sz="1000" dirty="0"/>
          </a:p>
          <a:p>
            <a:pPr marL="228600" indent="-228600" fontAlgn="ctr">
              <a:lnSpc>
                <a:spcPct val="114000"/>
              </a:lnSpc>
              <a:spcAft>
                <a:spcPts val="400"/>
              </a:spcAft>
              <a:buFont typeface="+mj-lt"/>
              <a:buAutoNum type="arabicPeriod"/>
            </a:pPr>
            <a:r>
              <a:rPr lang="ja-JP" altLang="en-US" sz="1000" dirty="0"/>
              <a:t>首席代表、代表の履歴書 </a:t>
            </a:r>
            <a:endParaRPr lang="en-US" altLang="ja-JP" sz="1000" dirty="0"/>
          </a:p>
          <a:p>
            <a:pPr marL="228600" indent="-228600" fontAlgn="ctr">
              <a:lnSpc>
                <a:spcPct val="114000"/>
              </a:lnSpc>
              <a:spcAft>
                <a:spcPts val="400"/>
              </a:spcAft>
              <a:buFont typeface="+mj-lt"/>
              <a:buAutoNum type="arabicPeriod"/>
            </a:pPr>
            <a:r>
              <a:rPr lang="ja-JP" altLang="en-US" sz="1000" dirty="0"/>
              <a:t>首席代表、代表のパスポートの写し </a:t>
            </a:r>
            <a:endParaRPr lang="en-US" altLang="ja-JP" sz="1000" dirty="0"/>
          </a:p>
          <a:p>
            <a:pPr marL="228600" indent="-228600" fontAlgn="ctr">
              <a:lnSpc>
                <a:spcPct val="114000"/>
              </a:lnSpc>
              <a:spcAft>
                <a:spcPts val="400"/>
              </a:spcAft>
              <a:buFont typeface="+mj-lt"/>
              <a:buAutoNum type="arabicPeriod"/>
            </a:pPr>
            <a:r>
              <a:rPr lang="ja-JP" altLang="en-US" sz="1000" dirty="0"/>
              <a:t>首席代表、代表の写真 </a:t>
            </a:r>
            <a:endParaRPr lang="en-US" altLang="ja-JP" sz="1000" dirty="0"/>
          </a:p>
          <a:p>
            <a:pPr marL="228600" indent="-228600" fontAlgn="ctr">
              <a:lnSpc>
                <a:spcPct val="114000"/>
              </a:lnSpc>
              <a:spcAft>
                <a:spcPts val="400"/>
              </a:spcAft>
              <a:buFont typeface="+mj-lt"/>
              <a:buAutoNum type="arabicPeriod"/>
            </a:pPr>
            <a:r>
              <a:rPr lang="ja-JP" altLang="en-US" sz="1000" dirty="0"/>
              <a:t>事務所の駐在場所の合法的使用証明 </a:t>
            </a:r>
            <a:endParaRPr lang="en-US" altLang="ja-JP" sz="1000" dirty="0"/>
          </a:p>
          <a:p>
            <a:pPr marL="228600" indent="-228600" fontAlgn="ctr">
              <a:lnSpc>
                <a:spcPct val="114000"/>
              </a:lnSpc>
              <a:spcAft>
                <a:spcPts val="400"/>
              </a:spcAft>
              <a:buFont typeface="+mj-lt"/>
              <a:buAutoNum type="arabicPeriod"/>
            </a:pPr>
            <a:r>
              <a:rPr lang="ja-JP" altLang="en-US" sz="1000" dirty="0"/>
              <a:t>認可機構の認可文書（駐在員事務所の設立にあたり、認可が必要な場合） </a:t>
            </a:r>
            <a:endParaRPr lang="en-US" altLang="ja-JP" sz="1000" dirty="0"/>
          </a:p>
        </p:txBody>
      </p:sp>
      <p:sp>
        <p:nvSpPr>
          <p:cNvPr id="12" name="テキスト ボックス 11"/>
          <p:cNvSpPr txBox="1">
            <a:spLocks/>
          </p:cNvSpPr>
          <p:nvPr/>
        </p:nvSpPr>
        <p:spPr>
          <a:xfrm>
            <a:off x="3440832" y="2409505"/>
            <a:ext cx="2906515" cy="285877"/>
          </a:xfrm>
          <a:prstGeom prst="roundRect">
            <a:avLst>
              <a:gd name="adj" fmla="val 4181"/>
            </a:avLst>
          </a:prstGeom>
          <a:solidFill>
            <a:srgbClr val="DDE6F3"/>
          </a:solidFill>
        </p:spPr>
        <p:txBody>
          <a:bodyPr wrap="square" lIns="108000" tIns="72000" rIns="108000" rtlCol="0">
            <a:noAutofit/>
          </a:bodyPr>
          <a:lstStyle/>
          <a:p>
            <a:pPr marL="0" lvl="1" fontAlgn="base">
              <a:spcAft>
                <a:spcPts val="400"/>
              </a:spcAft>
              <a:buClr>
                <a:schemeClr val="tx1"/>
              </a:buClr>
              <a:buSzPct val="100000"/>
            </a:pPr>
            <a:r>
              <a:rPr lang="zh-CN" altLang="en-US" sz="1050" b="1" dirty="0"/>
              <a:t>有限 責任会社</a:t>
            </a:r>
            <a:r>
              <a:rPr lang="ja-JP" altLang="en-US" sz="1050" b="1" dirty="0"/>
              <a:t>、</a:t>
            </a:r>
            <a:r>
              <a:rPr lang="zh-CN" altLang="en-US" sz="1050" b="1" dirty="0"/>
              <a:t>株式会社</a:t>
            </a:r>
            <a:r>
              <a:rPr lang="ja-JP" altLang="en-US" sz="1050" b="1" dirty="0"/>
              <a:t>の設立</a:t>
            </a:r>
          </a:p>
        </p:txBody>
      </p:sp>
      <p:sp>
        <p:nvSpPr>
          <p:cNvPr id="13" name="正方形/長方形 12"/>
          <p:cNvSpPr>
            <a:spLocks/>
          </p:cNvSpPr>
          <p:nvPr/>
        </p:nvSpPr>
        <p:spPr>
          <a:xfrm>
            <a:off x="3388458" y="2625529"/>
            <a:ext cx="3094154" cy="4238083"/>
          </a:xfrm>
          <a:prstGeom prst="rect">
            <a:avLst/>
          </a:prstGeom>
          <a:noFill/>
        </p:spPr>
        <p:txBody>
          <a:bodyPr wrap="square" rtlCol="0" anchor="t" anchorCtr="0">
            <a:spAutoFit/>
          </a:bodyPr>
          <a:lstStyle/>
          <a:p>
            <a:pPr marL="228600" indent="-228600" fontAlgn="ctr">
              <a:lnSpc>
                <a:spcPct val="114000"/>
              </a:lnSpc>
              <a:spcAft>
                <a:spcPts val="400"/>
              </a:spcAft>
              <a:buFont typeface="+mj-lt"/>
              <a:buAutoNum type="arabicPeriod"/>
            </a:pPr>
            <a:r>
              <a:rPr lang="ja-JP" altLang="en-US" sz="1000" dirty="0"/>
              <a:t>設立会社登記（届出）申請書 </a:t>
            </a:r>
            <a:endParaRPr lang="en-US" altLang="ja-JP" sz="1000" dirty="0"/>
          </a:p>
          <a:p>
            <a:pPr marL="228600" indent="-228600" fontAlgn="ctr">
              <a:lnSpc>
                <a:spcPct val="114000"/>
              </a:lnSpc>
              <a:spcAft>
                <a:spcPts val="400"/>
              </a:spcAft>
              <a:buFont typeface="+mj-lt"/>
              <a:buAutoNum type="arabicPeriod"/>
            </a:pPr>
            <a:r>
              <a:rPr lang="ja-JP" altLang="en-US" sz="1000" dirty="0"/>
              <a:t>会社定款（有限責任会社の場合、株主全員により署名する。株式会社の場合、発起人 全員により署名する） </a:t>
            </a:r>
            <a:endParaRPr lang="en-US" altLang="ja-JP" sz="1000" dirty="0"/>
          </a:p>
          <a:p>
            <a:pPr marL="228600" indent="-228600" fontAlgn="ctr">
              <a:lnSpc>
                <a:spcPct val="114000"/>
              </a:lnSpc>
              <a:spcAft>
                <a:spcPts val="400"/>
              </a:spcAft>
              <a:buFont typeface="+mj-lt"/>
              <a:buAutoNum type="arabicPeriod"/>
            </a:pPr>
            <a:r>
              <a:rPr lang="ja-JP" altLang="en-US" sz="1000" dirty="0"/>
              <a:t>株主、発起人の主体資格証明書または自然人の身分証明書 </a:t>
            </a:r>
            <a:endParaRPr lang="en-US" altLang="ja-JP" sz="1000" dirty="0"/>
          </a:p>
          <a:p>
            <a:pPr marL="228600" indent="-228600" fontAlgn="ctr">
              <a:lnSpc>
                <a:spcPct val="114000"/>
              </a:lnSpc>
              <a:spcAft>
                <a:spcPts val="400"/>
              </a:spcAft>
              <a:buFont typeface="+mj-lt"/>
              <a:buAutoNum type="arabicPeriod"/>
            </a:pPr>
            <a:r>
              <a:rPr lang="ja-JP" altLang="en-US" sz="1000" dirty="0"/>
              <a:t>法定代表者、董事、監事およびマネジャーの就任証明書 </a:t>
            </a:r>
            <a:endParaRPr lang="en-US" altLang="ja-JP" sz="1000" dirty="0"/>
          </a:p>
          <a:p>
            <a:pPr marL="228600" indent="-228600" fontAlgn="ctr">
              <a:lnSpc>
                <a:spcPct val="114000"/>
              </a:lnSpc>
              <a:spcAft>
                <a:spcPts val="400"/>
              </a:spcAft>
              <a:buFont typeface="+mj-lt"/>
              <a:buAutoNum type="arabicPeriod"/>
            </a:pPr>
            <a:r>
              <a:rPr lang="ja-JP" altLang="en-US" sz="1000" dirty="0"/>
              <a:t>住所（経営場所）の合法使用証明書</a:t>
            </a:r>
            <a:endParaRPr lang="en-US" altLang="ja-JP" sz="1000" dirty="0"/>
          </a:p>
          <a:p>
            <a:pPr marL="228600" indent="-228600" fontAlgn="ctr">
              <a:lnSpc>
                <a:spcPct val="114000"/>
              </a:lnSpc>
              <a:spcAft>
                <a:spcPts val="400"/>
              </a:spcAft>
              <a:buFont typeface="+mj-lt"/>
              <a:buAutoNum type="arabicPeriod"/>
            </a:pPr>
            <a:r>
              <a:rPr lang="ja-JP" altLang="en-US" sz="1000" dirty="0"/>
              <a:t>発起設立した株式会社は株主大会会議記録、募集設立の株式会社は創立 大会の会議記録</a:t>
            </a:r>
            <a:endParaRPr lang="en-US" altLang="ja-JP" sz="1000" dirty="0"/>
          </a:p>
          <a:p>
            <a:pPr marL="228600" indent="-228600" fontAlgn="ctr">
              <a:lnSpc>
                <a:spcPct val="114000"/>
              </a:lnSpc>
              <a:spcAft>
                <a:spcPts val="400"/>
              </a:spcAft>
              <a:buFont typeface="+mj-lt"/>
              <a:buAutoNum type="arabicPeriod"/>
            </a:pPr>
            <a:r>
              <a:rPr lang="ja-JP" altLang="en-US" sz="1000" dirty="0"/>
              <a:t>募集設立の株式会社は、公開株を発行する場合、国務院証券監督管理機構より発行 される批准書類 </a:t>
            </a:r>
            <a:endParaRPr lang="en-US" altLang="ja-JP" sz="1000" dirty="0"/>
          </a:p>
          <a:p>
            <a:pPr marL="228600" indent="-228600" fontAlgn="ctr">
              <a:lnSpc>
                <a:spcPct val="114000"/>
              </a:lnSpc>
              <a:spcAft>
                <a:spcPts val="400"/>
              </a:spcAft>
              <a:buFont typeface="+mj-lt"/>
              <a:buAutoNum type="arabicPeriod"/>
            </a:pPr>
            <a:r>
              <a:rPr lang="ja-JP" altLang="en-US" sz="1000" dirty="0"/>
              <a:t>外国投資者信用証明（「非法人」外国投資者）</a:t>
            </a:r>
            <a:endParaRPr lang="en-US" altLang="ja-JP" sz="1000" dirty="0"/>
          </a:p>
          <a:p>
            <a:pPr marL="228600" indent="-228600" fontAlgn="ctr">
              <a:lnSpc>
                <a:spcPct val="114000"/>
              </a:lnSpc>
              <a:spcAft>
                <a:spcPts val="400"/>
              </a:spcAft>
              <a:buFont typeface="+mj-lt"/>
              <a:buAutoNum type="arabicPeriod"/>
            </a:pPr>
            <a:r>
              <a:rPr lang="ja-JP" altLang="en-US" sz="1000" dirty="0"/>
              <a:t>法、行政法規と国務院決定規定により承認の必要がある場合、または経営範囲につい て承認の必要がある項目を申請する場合、事前承認証明書または許可証明書の写し</a:t>
            </a:r>
            <a:endParaRPr lang="en-US" altLang="ja-JP" sz="1000" dirty="0"/>
          </a:p>
          <a:p>
            <a:pPr marL="228600" indent="-228600" fontAlgn="ctr">
              <a:lnSpc>
                <a:spcPct val="114000"/>
              </a:lnSpc>
              <a:spcAft>
                <a:spcPts val="400"/>
              </a:spcAft>
              <a:buFont typeface="+mj-lt"/>
              <a:buAutoNum type="arabicPeriod"/>
            </a:pPr>
            <a:r>
              <a:rPr lang="ja-JP" altLang="en-US" sz="1000" dirty="0"/>
              <a:t>審査機関の批准文書（外商投資参入特別管理措置（ネガティブリスト）の分 野に該当する企業のみ） </a:t>
            </a:r>
          </a:p>
        </p:txBody>
      </p:sp>
      <p:sp>
        <p:nvSpPr>
          <p:cNvPr id="17" name="TextBox 16">
            <a:extLst>
              <a:ext uri="{FF2B5EF4-FFF2-40B4-BE49-F238E27FC236}">
                <a16:creationId xmlns:a16="http://schemas.microsoft.com/office/drawing/2014/main" id="{DAA02234-6133-4F33-8F58-A7346DDBC22B}"/>
              </a:ext>
            </a:extLst>
          </p:cNvPr>
          <p:cNvSpPr txBox="1">
            <a:spLocks/>
          </p:cNvSpPr>
          <p:nvPr/>
        </p:nvSpPr>
        <p:spPr>
          <a:xfrm>
            <a:off x="6482611" y="2741818"/>
            <a:ext cx="3148719" cy="4062651"/>
          </a:xfrm>
          <a:prstGeom prst="rect">
            <a:avLst/>
          </a:prstGeom>
          <a:noFill/>
        </p:spPr>
        <p:txBody>
          <a:bodyPr wrap="square">
            <a:noAutofit/>
          </a:bodyPr>
          <a:lstStyle/>
          <a:p>
            <a:pPr marL="228600" indent="-228600" fontAlgn="ctr">
              <a:lnSpc>
                <a:spcPct val="114000"/>
              </a:lnSpc>
              <a:spcAft>
                <a:spcPts val="400"/>
              </a:spcAft>
              <a:buFont typeface="+mj-lt"/>
              <a:buAutoNum type="arabicPeriod"/>
            </a:pPr>
            <a:r>
              <a:rPr lang="ja-JP" altLang="en-US" sz="1000" dirty="0"/>
              <a:t>パートナーシップ企業登記（届出）申請書 </a:t>
            </a:r>
            <a:endParaRPr lang="en-US" altLang="ja-JP" sz="1000" dirty="0"/>
          </a:p>
          <a:p>
            <a:pPr marL="228600" indent="-228600" fontAlgn="ctr">
              <a:lnSpc>
                <a:spcPct val="114000"/>
              </a:lnSpc>
              <a:spcAft>
                <a:spcPts val="400"/>
              </a:spcAft>
              <a:buFont typeface="+mj-lt"/>
              <a:buAutoNum type="arabicPeriod"/>
            </a:pPr>
            <a:r>
              <a:rPr lang="ja-JP" altLang="en-US" sz="1000" dirty="0"/>
              <a:t>全パートナーにより署名されたパートナー契約書 </a:t>
            </a:r>
            <a:endParaRPr lang="en-US" altLang="ja-JP" sz="1000" dirty="0"/>
          </a:p>
          <a:p>
            <a:pPr marL="228600" indent="-228600" fontAlgn="ctr">
              <a:lnSpc>
                <a:spcPct val="114000"/>
              </a:lnSpc>
              <a:spcAft>
                <a:spcPts val="400"/>
              </a:spcAft>
              <a:buFont typeface="+mj-lt"/>
              <a:buAutoNum type="arabicPeriod"/>
            </a:pPr>
            <a:r>
              <a:rPr lang="ja-JP" altLang="en-US" sz="1000" dirty="0"/>
              <a:t>全パートナーの主体資格証明あるいは身分証明書</a:t>
            </a:r>
            <a:endParaRPr lang="en-US" altLang="ja-JP" sz="1000" dirty="0"/>
          </a:p>
          <a:p>
            <a:pPr marL="228600" indent="-228600" fontAlgn="ctr">
              <a:lnSpc>
                <a:spcPct val="114000"/>
              </a:lnSpc>
              <a:spcAft>
                <a:spcPts val="400"/>
              </a:spcAft>
              <a:buFont typeface="+mj-lt"/>
              <a:buAutoNum type="arabicPeriod"/>
            </a:pPr>
            <a:r>
              <a:rPr lang="ja-JP" altLang="en-US" sz="1000" dirty="0"/>
              <a:t>主要住所（経営場所）の合法使用証明書 </a:t>
            </a:r>
            <a:endParaRPr lang="en-US" altLang="ja-JP" sz="1000" dirty="0"/>
          </a:p>
          <a:p>
            <a:pPr marL="228600" indent="-228600" fontAlgn="ctr">
              <a:lnSpc>
                <a:spcPct val="114000"/>
              </a:lnSpc>
              <a:spcAft>
                <a:spcPts val="400"/>
              </a:spcAft>
              <a:buFont typeface="+mj-lt"/>
              <a:buAutoNum type="arabicPeriod"/>
            </a:pPr>
            <a:r>
              <a:rPr lang="ja-JP" altLang="en-US" sz="1000" dirty="0"/>
              <a:t>法、行政法規と国務院決定の規定により承認の必要がある場合、または経営範囲に承 認の必要がある項目を申請する時、事前承認証明書または許可証明書の写しを提供し なければならない。 </a:t>
            </a:r>
            <a:endParaRPr lang="en-US" altLang="ja-JP" sz="1000" dirty="0"/>
          </a:p>
          <a:p>
            <a:pPr marL="228600" indent="-228600" fontAlgn="ctr">
              <a:lnSpc>
                <a:spcPct val="114000"/>
              </a:lnSpc>
              <a:spcAft>
                <a:spcPts val="400"/>
              </a:spcAft>
              <a:buFont typeface="+mj-lt"/>
              <a:buAutoNum type="arabicPeriod"/>
            </a:pPr>
            <a:r>
              <a:rPr lang="ja-JP" altLang="en-US" sz="1000" dirty="0"/>
              <a:t>法、行政法規が規定する特殊普通パートナーシップ企業の設立は、パートナーの職業 資格証明書が必要な場合、当該証明書を提出しなければならない。 </a:t>
            </a:r>
          </a:p>
        </p:txBody>
      </p:sp>
      <p:sp>
        <p:nvSpPr>
          <p:cNvPr id="18" name="テキスト ボックス 11">
            <a:extLst>
              <a:ext uri="{FF2B5EF4-FFF2-40B4-BE49-F238E27FC236}">
                <a16:creationId xmlns:a16="http://schemas.microsoft.com/office/drawing/2014/main" id="{2D035B0B-9776-4B3D-A024-79EB82743565}"/>
              </a:ext>
            </a:extLst>
          </p:cNvPr>
          <p:cNvSpPr txBox="1">
            <a:spLocks/>
          </p:cNvSpPr>
          <p:nvPr/>
        </p:nvSpPr>
        <p:spPr>
          <a:xfrm>
            <a:off x="6544594" y="2409505"/>
            <a:ext cx="2906515" cy="285877"/>
          </a:xfrm>
          <a:prstGeom prst="roundRect">
            <a:avLst>
              <a:gd name="adj" fmla="val 4181"/>
            </a:avLst>
          </a:prstGeom>
          <a:solidFill>
            <a:srgbClr val="DDE6F3"/>
          </a:solidFill>
        </p:spPr>
        <p:txBody>
          <a:bodyPr wrap="square" lIns="108000" tIns="72000" rIns="108000" rtlCol="0">
            <a:noAutofit/>
          </a:bodyPr>
          <a:lstStyle/>
          <a:p>
            <a:pPr marL="0" lvl="1" fontAlgn="base">
              <a:spcAft>
                <a:spcPts val="400"/>
              </a:spcAft>
              <a:buClr>
                <a:schemeClr val="tx1"/>
              </a:buClr>
              <a:buSzPct val="100000"/>
            </a:pPr>
            <a:r>
              <a:rPr lang="ja-JP" altLang="en-US" sz="1050" b="1" dirty="0"/>
              <a:t>外商投資パートナーシップ企業の設立</a:t>
            </a:r>
          </a:p>
        </p:txBody>
      </p:sp>
    </p:spTree>
    <p:extLst>
      <p:ext uri="{BB962C8B-B14F-4D97-AF65-F5344CB8AC3E}">
        <p14:creationId xmlns:p14="http://schemas.microsoft.com/office/powerpoint/2010/main" val="23213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5867472" y="2168655"/>
            <a:ext cx="3356611" cy="3078592"/>
            <a:chOff x="7594207" y="1012704"/>
            <a:chExt cx="4623586" cy="3947070"/>
          </a:xfrm>
        </p:grpSpPr>
        <p:sp>
          <p:nvSpPr>
            <p:cNvPr id="1340" name="Oval 128"/>
            <p:cNvSpPr>
              <a:spLocks noChangeArrowheads="1"/>
            </p:cNvSpPr>
            <p:nvPr/>
          </p:nvSpPr>
          <p:spPr bwMode="auto">
            <a:xfrm>
              <a:off x="11110119" y="101725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129"/>
            <p:cNvSpPr>
              <a:spLocks noChangeArrowheads="1"/>
            </p:cNvSpPr>
            <p:nvPr/>
          </p:nvSpPr>
          <p:spPr bwMode="auto">
            <a:xfrm>
              <a:off x="11197682" y="101725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130"/>
            <p:cNvSpPr>
              <a:spLocks noChangeArrowheads="1"/>
            </p:cNvSpPr>
            <p:nvPr/>
          </p:nvSpPr>
          <p:spPr bwMode="auto">
            <a:xfrm>
              <a:off x="11282706" y="101725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120"/>
            <p:cNvSpPr>
              <a:spLocks noChangeArrowheads="1"/>
            </p:cNvSpPr>
            <p:nvPr/>
          </p:nvSpPr>
          <p:spPr bwMode="auto">
            <a:xfrm>
              <a:off x="11370087" y="101270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121"/>
            <p:cNvSpPr>
              <a:spLocks noChangeArrowheads="1"/>
            </p:cNvSpPr>
            <p:nvPr/>
          </p:nvSpPr>
          <p:spPr bwMode="auto">
            <a:xfrm>
              <a:off x="11455111" y="101270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5"/>
            <p:cNvSpPr>
              <a:spLocks noChangeArrowheads="1"/>
            </p:cNvSpPr>
            <p:nvPr/>
          </p:nvSpPr>
          <p:spPr bwMode="auto">
            <a:xfrm>
              <a:off x="11110119" y="110083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6"/>
            <p:cNvSpPr>
              <a:spLocks noChangeArrowheads="1"/>
            </p:cNvSpPr>
            <p:nvPr/>
          </p:nvSpPr>
          <p:spPr bwMode="auto">
            <a:xfrm>
              <a:off x="11197682" y="11008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7"/>
            <p:cNvSpPr>
              <a:spLocks noChangeArrowheads="1"/>
            </p:cNvSpPr>
            <p:nvPr/>
          </p:nvSpPr>
          <p:spPr bwMode="auto">
            <a:xfrm>
              <a:off x="11282706" y="11008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89"/>
            <p:cNvSpPr>
              <a:spLocks noChangeArrowheads="1"/>
            </p:cNvSpPr>
            <p:nvPr/>
          </p:nvSpPr>
          <p:spPr bwMode="auto">
            <a:xfrm>
              <a:off x="11110119" y="118586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90"/>
            <p:cNvSpPr>
              <a:spLocks noChangeArrowheads="1"/>
            </p:cNvSpPr>
            <p:nvPr/>
          </p:nvSpPr>
          <p:spPr bwMode="auto">
            <a:xfrm>
              <a:off x="11197682" y="11858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91"/>
            <p:cNvSpPr>
              <a:spLocks noChangeArrowheads="1"/>
            </p:cNvSpPr>
            <p:nvPr/>
          </p:nvSpPr>
          <p:spPr bwMode="auto">
            <a:xfrm>
              <a:off x="11282706" y="11858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108"/>
            <p:cNvSpPr>
              <a:spLocks noChangeArrowheads="1"/>
            </p:cNvSpPr>
            <p:nvPr/>
          </p:nvSpPr>
          <p:spPr bwMode="auto">
            <a:xfrm>
              <a:off x="11110119" y="127088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109"/>
            <p:cNvSpPr>
              <a:spLocks noChangeArrowheads="1"/>
            </p:cNvSpPr>
            <p:nvPr/>
          </p:nvSpPr>
          <p:spPr bwMode="auto">
            <a:xfrm>
              <a:off x="11197682" y="127088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110"/>
            <p:cNvSpPr>
              <a:spLocks noChangeArrowheads="1"/>
            </p:cNvSpPr>
            <p:nvPr/>
          </p:nvSpPr>
          <p:spPr bwMode="auto">
            <a:xfrm>
              <a:off x="11282706" y="127088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127"/>
            <p:cNvSpPr>
              <a:spLocks noChangeArrowheads="1"/>
            </p:cNvSpPr>
            <p:nvPr/>
          </p:nvSpPr>
          <p:spPr bwMode="auto">
            <a:xfrm>
              <a:off x="11025095" y="135844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128"/>
            <p:cNvSpPr>
              <a:spLocks noChangeArrowheads="1"/>
            </p:cNvSpPr>
            <p:nvPr/>
          </p:nvSpPr>
          <p:spPr bwMode="auto">
            <a:xfrm>
              <a:off x="11110119" y="135844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129"/>
            <p:cNvSpPr>
              <a:spLocks noChangeArrowheads="1"/>
            </p:cNvSpPr>
            <p:nvPr/>
          </p:nvSpPr>
          <p:spPr bwMode="auto">
            <a:xfrm>
              <a:off x="11197682" y="135844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130"/>
            <p:cNvSpPr>
              <a:spLocks noChangeArrowheads="1"/>
            </p:cNvSpPr>
            <p:nvPr/>
          </p:nvSpPr>
          <p:spPr bwMode="auto">
            <a:xfrm>
              <a:off x="11282706" y="135844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57"/>
            <p:cNvSpPr>
              <a:spLocks noChangeArrowheads="1"/>
            </p:cNvSpPr>
            <p:nvPr/>
          </p:nvSpPr>
          <p:spPr bwMode="auto">
            <a:xfrm>
              <a:off x="11370087" y="109628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59"/>
            <p:cNvSpPr>
              <a:spLocks noChangeArrowheads="1"/>
            </p:cNvSpPr>
            <p:nvPr/>
          </p:nvSpPr>
          <p:spPr bwMode="auto">
            <a:xfrm>
              <a:off x="11455111" y="109628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81"/>
            <p:cNvSpPr>
              <a:spLocks noChangeArrowheads="1"/>
            </p:cNvSpPr>
            <p:nvPr/>
          </p:nvSpPr>
          <p:spPr bwMode="auto">
            <a:xfrm>
              <a:off x="11370087" y="11813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82"/>
            <p:cNvSpPr>
              <a:spLocks noChangeArrowheads="1"/>
            </p:cNvSpPr>
            <p:nvPr/>
          </p:nvSpPr>
          <p:spPr bwMode="auto">
            <a:xfrm>
              <a:off x="11455111" y="11813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0"/>
            <p:cNvSpPr>
              <a:spLocks noChangeArrowheads="1"/>
            </p:cNvSpPr>
            <p:nvPr/>
          </p:nvSpPr>
          <p:spPr bwMode="auto">
            <a:xfrm>
              <a:off x="11370087" y="126633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1"/>
            <p:cNvSpPr>
              <a:spLocks noChangeArrowheads="1"/>
            </p:cNvSpPr>
            <p:nvPr/>
          </p:nvSpPr>
          <p:spPr bwMode="auto">
            <a:xfrm>
              <a:off x="11455111" y="126633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2"/>
            <p:cNvSpPr>
              <a:spLocks noChangeArrowheads="1"/>
            </p:cNvSpPr>
            <p:nvPr/>
          </p:nvSpPr>
          <p:spPr bwMode="auto">
            <a:xfrm>
              <a:off x="11540136" y="126633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3"/>
            <p:cNvSpPr>
              <a:spLocks noChangeArrowheads="1"/>
            </p:cNvSpPr>
            <p:nvPr/>
          </p:nvSpPr>
          <p:spPr bwMode="auto">
            <a:xfrm>
              <a:off x="11627698" y="126633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20"/>
            <p:cNvSpPr>
              <a:spLocks noChangeArrowheads="1"/>
            </p:cNvSpPr>
            <p:nvPr/>
          </p:nvSpPr>
          <p:spPr bwMode="auto">
            <a:xfrm>
              <a:off x="11370087" y="135389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21"/>
            <p:cNvSpPr>
              <a:spLocks noChangeArrowheads="1"/>
            </p:cNvSpPr>
            <p:nvPr/>
          </p:nvSpPr>
          <p:spPr bwMode="auto">
            <a:xfrm>
              <a:off x="11455111" y="135389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22"/>
            <p:cNvSpPr>
              <a:spLocks noChangeArrowheads="1"/>
            </p:cNvSpPr>
            <p:nvPr/>
          </p:nvSpPr>
          <p:spPr bwMode="auto">
            <a:xfrm>
              <a:off x="11540136" y="135389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23"/>
            <p:cNvSpPr>
              <a:spLocks noChangeArrowheads="1"/>
            </p:cNvSpPr>
            <p:nvPr/>
          </p:nvSpPr>
          <p:spPr bwMode="auto">
            <a:xfrm>
              <a:off x="11627698" y="135389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24"/>
            <p:cNvSpPr>
              <a:spLocks noChangeArrowheads="1"/>
            </p:cNvSpPr>
            <p:nvPr/>
          </p:nvSpPr>
          <p:spPr bwMode="auto">
            <a:xfrm>
              <a:off x="11712723" y="135389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25"/>
            <p:cNvSpPr>
              <a:spLocks noChangeArrowheads="1"/>
            </p:cNvSpPr>
            <p:nvPr/>
          </p:nvSpPr>
          <p:spPr bwMode="auto">
            <a:xfrm>
              <a:off x="11797747" y="135389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6"/>
            <p:cNvSpPr>
              <a:spLocks noChangeArrowheads="1"/>
            </p:cNvSpPr>
            <p:nvPr/>
          </p:nvSpPr>
          <p:spPr bwMode="auto">
            <a:xfrm>
              <a:off x="11884041" y="135389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7"/>
            <p:cNvSpPr>
              <a:spLocks noChangeArrowheads="1"/>
            </p:cNvSpPr>
            <p:nvPr/>
          </p:nvSpPr>
          <p:spPr bwMode="auto">
            <a:xfrm>
              <a:off x="11969065" y="135389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128"/>
            <p:cNvSpPr>
              <a:spLocks noChangeArrowheads="1"/>
            </p:cNvSpPr>
            <p:nvPr/>
          </p:nvSpPr>
          <p:spPr bwMode="auto">
            <a:xfrm>
              <a:off x="12054089" y="135389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129"/>
            <p:cNvSpPr>
              <a:spLocks noChangeArrowheads="1"/>
            </p:cNvSpPr>
            <p:nvPr/>
          </p:nvSpPr>
          <p:spPr bwMode="auto">
            <a:xfrm>
              <a:off x="12141652" y="135389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128"/>
            <p:cNvSpPr>
              <a:spLocks noChangeArrowheads="1"/>
            </p:cNvSpPr>
            <p:nvPr/>
          </p:nvSpPr>
          <p:spPr bwMode="auto">
            <a:xfrm>
              <a:off x="8278209" y="17201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129"/>
            <p:cNvSpPr>
              <a:spLocks noChangeArrowheads="1"/>
            </p:cNvSpPr>
            <p:nvPr/>
          </p:nvSpPr>
          <p:spPr bwMode="auto">
            <a:xfrm>
              <a:off x="8365772" y="17201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130"/>
            <p:cNvSpPr>
              <a:spLocks noChangeArrowheads="1"/>
            </p:cNvSpPr>
            <p:nvPr/>
          </p:nvSpPr>
          <p:spPr bwMode="auto">
            <a:xfrm>
              <a:off x="8450796" y="17201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60"/>
            <p:cNvSpPr>
              <a:spLocks noChangeArrowheads="1"/>
            </p:cNvSpPr>
            <p:nvPr/>
          </p:nvSpPr>
          <p:spPr bwMode="auto">
            <a:xfrm>
              <a:off x="8795788" y="14579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61"/>
            <p:cNvSpPr>
              <a:spLocks noChangeArrowheads="1"/>
            </p:cNvSpPr>
            <p:nvPr/>
          </p:nvSpPr>
          <p:spPr bwMode="auto">
            <a:xfrm>
              <a:off x="8880813" y="14579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62"/>
            <p:cNvSpPr>
              <a:spLocks noChangeArrowheads="1"/>
            </p:cNvSpPr>
            <p:nvPr/>
          </p:nvSpPr>
          <p:spPr bwMode="auto">
            <a:xfrm>
              <a:off x="8965837" y="14579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63"/>
            <p:cNvSpPr>
              <a:spLocks noChangeArrowheads="1"/>
            </p:cNvSpPr>
            <p:nvPr/>
          </p:nvSpPr>
          <p:spPr bwMode="auto">
            <a:xfrm>
              <a:off x="9052131" y="14579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83"/>
            <p:cNvSpPr>
              <a:spLocks noChangeArrowheads="1"/>
            </p:cNvSpPr>
            <p:nvPr/>
          </p:nvSpPr>
          <p:spPr bwMode="auto">
            <a:xfrm>
              <a:off x="8708226" y="154297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84"/>
            <p:cNvSpPr>
              <a:spLocks noChangeArrowheads="1"/>
            </p:cNvSpPr>
            <p:nvPr/>
          </p:nvSpPr>
          <p:spPr bwMode="auto">
            <a:xfrm>
              <a:off x="8795788" y="15429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85"/>
            <p:cNvSpPr>
              <a:spLocks noChangeArrowheads="1"/>
            </p:cNvSpPr>
            <p:nvPr/>
          </p:nvSpPr>
          <p:spPr bwMode="auto">
            <a:xfrm>
              <a:off x="8880813" y="15429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86"/>
            <p:cNvSpPr>
              <a:spLocks noChangeArrowheads="1"/>
            </p:cNvSpPr>
            <p:nvPr/>
          </p:nvSpPr>
          <p:spPr bwMode="auto">
            <a:xfrm>
              <a:off x="8965837" y="154297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87"/>
            <p:cNvSpPr>
              <a:spLocks noChangeArrowheads="1"/>
            </p:cNvSpPr>
            <p:nvPr/>
          </p:nvSpPr>
          <p:spPr bwMode="auto">
            <a:xfrm>
              <a:off x="9052131" y="15429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100"/>
            <p:cNvSpPr>
              <a:spLocks noChangeArrowheads="1"/>
            </p:cNvSpPr>
            <p:nvPr/>
          </p:nvSpPr>
          <p:spPr bwMode="auto">
            <a:xfrm>
              <a:off x="8538177" y="16280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101"/>
            <p:cNvSpPr>
              <a:spLocks noChangeArrowheads="1"/>
            </p:cNvSpPr>
            <p:nvPr/>
          </p:nvSpPr>
          <p:spPr bwMode="auto">
            <a:xfrm>
              <a:off x="8623201" y="16280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102"/>
            <p:cNvSpPr>
              <a:spLocks noChangeArrowheads="1"/>
            </p:cNvSpPr>
            <p:nvPr/>
          </p:nvSpPr>
          <p:spPr bwMode="auto">
            <a:xfrm>
              <a:off x="8708226" y="16280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103"/>
            <p:cNvSpPr>
              <a:spLocks noChangeArrowheads="1"/>
            </p:cNvSpPr>
            <p:nvPr/>
          </p:nvSpPr>
          <p:spPr bwMode="auto">
            <a:xfrm>
              <a:off x="8795788" y="16280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104"/>
            <p:cNvSpPr>
              <a:spLocks noChangeArrowheads="1"/>
            </p:cNvSpPr>
            <p:nvPr/>
          </p:nvSpPr>
          <p:spPr bwMode="auto">
            <a:xfrm>
              <a:off x="8880813" y="16280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105"/>
            <p:cNvSpPr>
              <a:spLocks noChangeArrowheads="1"/>
            </p:cNvSpPr>
            <p:nvPr/>
          </p:nvSpPr>
          <p:spPr bwMode="auto">
            <a:xfrm>
              <a:off x="8965837" y="16280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106"/>
            <p:cNvSpPr>
              <a:spLocks noChangeArrowheads="1"/>
            </p:cNvSpPr>
            <p:nvPr/>
          </p:nvSpPr>
          <p:spPr bwMode="auto">
            <a:xfrm>
              <a:off x="9052131" y="162800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120"/>
            <p:cNvSpPr>
              <a:spLocks noChangeArrowheads="1"/>
            </p:cNvSpPr>
            <p:nvPr/>
          </p:nvSpPr>
          <p:spPr bwMode="auto">
            <a:xfrm>
              <a:off x="8538177" y="17155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121"/>
            <p:cNvSpPr>
              <a:spLocks noChangeArrowheads="1"/>
            </p:cNvSpPr>
            <p:nvPr/>
          </p:nvSpPr>
          <p:spPr bwMode="auto">
            <a:xfrm>
              <a:off x="8623201" y="17155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122"/>
            <p:cNvSpPr>
              <a:spLocks noChangeArrowheads="1"/>
            </p:cNvSpPr>
            <p:nvPr/>
          </p:nvSpPr>
          <p:spPr bwMode="auto">
            <a:xfrm>
              <a:off x="8708226" y="17155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123"/>
            <p:cNvSpPr>
              <a:spLocks noChangeArrowheads="1"/>
            </p:cNvSpPr>
            <p:nvPr/>
          </p:nvSpPr>
          <p:spPr bwMode="auto">
            <a:xfrm>
              <a:off x="8795788" y="17155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124"/>
            <p:cNvSpPr>
              <a:spLocks noChangeArrowheads="1"/>
            </p:cNvSpPr>
            <p:nvPr/>
          </p:nvSpPr>
          <p:spPr bwMode="auto">
            <a:xfrm>
              <a:off x="8880813" y="17155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125"/>
            <p:cNvSpPr>
              <a:spLocks noChangeArrowheads="1"/>
            </p:cNvSpPr>
            <p:nvPr/>
          </p:nvSpPr>
          <p:spPr bwMode="auto">
            <a:xfrm>
              <a:off x="8965837" y="17155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126"/>
            <p:cNvSpPr>
              <a:spLocks noChangeArrowheads="1"/>
            </p:cNvSpPr>
            <p:nvPr/>
          </p:nvSpPr>
          <p:spPr bwMode="auto">
            <a:xfrm>
              <a:off x="9052131" y="17155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63"/>
            <p:cNvSpPr>
              <a:spLocks noChangeArrowheads="1"/>
            </p:cNvSpPr>
            <p:nvPr/>
          </p:nvSpPr>
          <p:spPr bwMode="auto">
            <a:xfrm>
              <a:off x="10940071" y="14488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64"/>
            <p:cNvSpPr>
              <a:spLocks noChangeArrowheads="1"/>
            </p:cNvSpPr>
            <p:nvPr/>
          </p:nvSpPr>
          <p:spPr bwMode="auto">
            <a:xfrm>
              <a:off x="11025095" y="14488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65"/>
            <p:cNvSpPr>
              <a:spLocks noChangeArrowheads="1"/>
            </p:cNvSpPr>
            <p:nvPr/>
          </p:nvSpPr>
          <p:spPr bwMode="auto">
            <a:xfrm>
              <a:off x="11110119" y="144885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66"/>
            <p:cNvSpPr>
              <a:spLocks noChangeArrowheads="1"/>
            </p:cNvSpPr>
            <p:nvPr/>
          </p:nvSpPr>
          <p:spPr bwMode="auto">
            <a:xfrm>
              <a:off x="11197682" y="14488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67"/>
            <p:cNvSpPr>
              <a:spLocks noChangeArrowheads="1"/>
            </p:cNvSpPr>
            <p:nvPr/>
          </p:nvSpPr>
          <p:spPr bwMode="auto">
            <a:xfrm>
              <a:off x="11282706" y="14488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86"/>
            <p:cNvSpPr>
              <a:spLocks noChangeArrowheads="1"/>
            </p:cNvSpPr>
            <p:nvPr/>
          </p:nvSpPr>
          <p:spPr bwMode="auto">
            <a:xfrm>
              <a:off x="10853777" y="153387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87"/>
            <p:cNvSpPr>
              <a:spLocks noChangeArrowheads="1"/>
            </p:cNvSpPr>
            <p:nvPr/>
          </p:nvSpPr>
          <p:spPr bwMode="auto">
            <a:xfrm>
              <a:off x="10940071" y="15338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88"/>
            <p:cNvSpPr>
              <a:spLocks noChangeArrowheads="1"/>
            </p:cNvSpPr>
            <p:nvPr/>
          </p:nvSpPr>
          <p:spPr bwMode="auto">
            <a:xfrm>
              <a:off x="11025095" y="15338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89"/>
            <p:cNvSpPr>
              <a:spLocks noChangeArrowheads="1"/>
            </p:cNvSpPr>
            <p:nvPr/>
          </p:nvSpPr>
          <p:spPr bwMode="auto">
            <a:xfrm>
              <a:off x="11110119" y="153387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90"/>
            <p:cNvSpPr>
              <a:spLocks noChangeArrowheads="1"/>
            </p:cNvSpPr>
            <p:nvPr/>
          </p:nvSpPr>
          <p:spPr bwMode="auto">
            <a:xfrm>
              <a:off x="11197682" y="15338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91"/>
            <p:cNvSpPr>
              <a:spLocks noChangeArrowheads="1"/>
            </p:cNvSpPr>
            <p:nvPr/>
          </p:nvSpPr>
          <p:spPr bwMode="auto">
            <a:xfrm>
              <a:off x="11282706" y="15338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105"/>
            <p:cNvSpPr>
              <a:spLocks noChangeArrowheads="1"/>
            </p:cNvSpPr>
            <p:nvPr/>
          </p:nvSpPr>
          <p:spPr bwMode="auto">
            <a:xfrm>
              <a:off x="10853777" y="161890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106"/>
            <p:cNvSpPr>
              <a:spLocks noChangeArrowheads="1"/>
            </p:cNvSpPr>
            <p:nvPr/>
          </p:nvSpPr>
          <p:spPr bwMode="auto">
            <a:xfrm>
              <a:off x="10940071" y="161890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107"/>
            <p:cNvSpPr>
              <a:spLocks noChangeArrowheads="1"/>
            </p:cNvSpPr>
            <p:nvPr/>
          </p:nvSpPr>
          <p:spPr bwMode="auto">
            <a:xfrm>
              <a:off x="11025095" y="161890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108"/>
            <p:cNvSpPr>
              <a:spLocks noChangeArrowheads="1"/>
            </p:cNvSpPr>
            <p:nvPr/>
          </p:nvSpPr>
          <p:spPr bwMode="auto">
            <a:xfrm>
              <a:off x="11110119" y="161890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109"/>
            <p:cNvSpPr>
              <a:spLocks noChangeArrowheads="1"/>
            </p:cNvSpPr>
            <p:nvPr/>
          </p:nvSpPr>
          <p:spPr bwMode="auto">
            <a:xfrm>
              <a:off x="11197682" y="161890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110"/>
            <p:cNvSpPr>
              <a:spLocks noChangeArrowheads="1"/>
            </p:cNvSpPr>
            <p:nvPr/>
          </p:nvSpPr>
          <p:spPr bwMode="auto">
            <a:xfrm>
              <a:off x="11282706" y="161890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129"/>
            <p:cNvSpPr>
              <a:spLocks noChangeArrowheads="1"/>
            </p:cNvSpPr>
            <p:nvPr/>
          </p:nvSpPr>
          <p:spPr bwMode="auto">
            <a:xfrm>
              <a:off x="11197682" y="170646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130"/>
            <p:cNvSpPr>
              <a:spLocks noChangeArrowheads="1"/>
            </p:cNvSpPr>
            <p:nvPr/>
          </p:nvSpPr>
          <p:spPr bwMode="auto">
            <a:xfrm>
              <a:off x="11282706" y="170646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57"/>
            <p:cNvSpPr>
              <a:spLocks noChangeArrowheads="1"/>
            </p:cNvSpPr>
            <p:nvPr/>
          </p:nvSpPr>
          <p:spPr bwMode="auto">
            <a:xfrm>
              <a:off x="11370087" y="14443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58"/>
            <p:cNvSpPr>
              <a:spLocks noChangeArrowheads="1"/>
            </p:cNvSpPr>
            <p:nvPr/>
          </p:nvSpPr>
          <p:spPr bwMode="auto">
            <a:xfrm>
              <a:off x="11540136" y="14443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59"/>
            <p:cNvSpPr>
              <a:spLocks noChangeArrowheads="1"/>
            </p:cNvSpPr>
            <p:nvPr/>
          </p:nvSpPr>
          <p:spPr bwMode="auto">
            <a:xfrm>
              <a:off x="11455111" y="14443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60"/>
            <p:cNvSpPr>
              <a:spLocks noChangeArrowheads="1"/>
            </p:cNvSpPr>
            <p:nvPr/>
          </p:nvSpPr>
          <p:spPr bwMode="auto">
            <a:xfrm>
              <a:off x="11627698" y="14443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61"/>
            <p:cNvSpPr>
              <a:spLocks noChangeArrowheads="1"/>
            </p:cNvSpPr>
            <p:nvPr/>
          </p:nvSpPr>
          <p:spPr bwMode="auto">
            <a:xfrm>
              <a:off x="11712723" y="14443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62"/>
            <p:cNvSpPr>
              <a:spLocks noChangeArrowheads="1"/>
            </p:cNvSpPr>
            <p:nvPr/>
          </p:nvSpPr>
          <p:spPr bwMode="auto">
            <a:xfrm>
              <a:off x="11797747" y="14443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63"/>
            <p:cNvSpPr>
              <a:spLocks noChangeArrowheads="1"/>
            </p:cNvSpPr>
            <p:nvPr/>
          </p:nvSpPr>
          <p:spPr bwMode="auto">
            <a:xfrm>
              <a:off x="11884041" y="14443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64"/>
            <p:cNvSpPr>
              <a:spLocks noChangeArrowheads="1"/>
            </p:cNvSpPr>
            <p:nvPr/>
          </p:nvSpPr>
          <p:spPr bwMode="auto">
            <a:xfrm>
              <a:off x="11969065" y="14443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65"/>
            <p:cNvSpPr>
              <a:spLocks noChangeArrowheads="1"/>
            </p:cNvSpPr>
            <p:nvPr/>
          </p:nvSpPr>
          <p:spPr bwMode="auto">
            <a:xfrm>
              <a:off x="12054089" y="144430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66"/>
            <p:cNvSpPr>
              <a:spLocks noChangeArrowheads="1"/>
            </p:cNvSpPr>
            <p:nvPr/>
          </p:nvSpPr>
          <p:spPr bwMode="auto">
            <a:xfrm>
              <a:off x="12141652" y="14443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81"/>
            <p:cNvSpPr>
              <a:spLocks noChangeArrowheads="1"/>
            </p:cNvSpPr>
            <p:nvPr/>
          </p:nvSpPr>
          <p:spPr bwMode="auto">
            <a:xfrm>
              <a:off x="11370087" y="15293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82"/>
            <p:cNvSpPr>
              <a:spLocks noChangeArrowheads="1"/>
            </p:cNvSpPr>
            <p:nvPr/>
          </p:nvSpPr>
          <p:spPr bwMode="auto">
            <a:xfrm>
              <a:off x="11455111" y="15293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83"/>
            <p:cNvSpPr>
              <a:spLocks noChangeArrowheads="1"/>
            </p:cNvSpPr>
            <p:nvPr/>
          </p:nvSpPr>
          <p:spPr bwMode="auto">
            <a:xfrm>
              <a:off x="11540136" y="152933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84"/>
            <p:cNvSpPr>
              <a:spLocks noChangeArrowheads="1"/>
            </p:cNvSpPr>
            <p:nvPr/>
          </p:nvSpPr>
          <p:spPr bwMode="auto">
            <a:xfrm>
              <a:off x="11627698" y="15293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85"/>
            <p:cNvSpPr>
              <a:spLocks noChangeArrowheads="1"/>
            </p:cNvSpPr>
            <p:nvPr/>
          </p:nvSpPr>
          <p:spPr bwMode="auto">
            <a:xfrm>
              <a:off x="11712723" y="15293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86"/>
            <p:cNvSpPr>
              <a:spLocks noChangeArrowheads="1"/>
            </p:cNvSpPr>
            <p:nvPr/>
          </p:nvSpPr>
          <p:spPr bwMode="auto">
            <a:xfrm>
              <a:off x="11797747" y="152933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87"/>
            <p:cNvSpPr>
              <a:spLocks noChangeArrowheads="1"/>
            </p:cNvSpPr>
            <p:nvPr/>
          </p:nvSpPr>
          <p:spPr bwMode="auto">
            <a:xfrm>
              <a:off x="11884041" y="15293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88"/>
            <p:cNvSpPr>
              <a:spLocks noChangeArrowheads="1"/>
            </p:cNvSpPr>
            <p:nvPr/>
          </p:nvSpPr>
          <p:spPr bwMode="auto">
            <a:xfrm>
              <a:off x="11969065" y="15293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89"/>
            <p:cNvSpPr>
              <a:spLocks noChangeArrowheads="1"/>
            </p:cNvSpPr>
            <p:nvPr/>
          </p:nvSpPr>
          <p:spPr bwMode="auto">
            <a:xfrm>
              <a:off x="12054089" y="152933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90"/>
            <p:cNvSpPr>
              <a:spLocks noChangeArrowheads="1"/>
            </p:cNvSpPr>
            <p:nvPr/>
          </p:nvSpPr>
          <p:spPr bwMode="auto">
            <a:xfrm>
              <a:off x="12141652" y="15293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100"/>
            <p:cNvSpPr>
              <a:spLocks noChangeArrowheads="1"/>
            </p:cNvSpPr>
            <p:nvPr/>
          </p:nvSpPr>
          <p:spPr bwMode="auto">
            <a:xfrm>
              <a:off x="11370087" y="161435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101"/>
            <p:cNvSpPr>
              <a:spLocks noChangeArrowheads="1"/>
            </p:cNvSpPr>
            <p:nvPr/>
          </p:nvSpPr>
          <p:spPr bwMode="auto">
            <a:xfrm>
              <a:off x="11455111" y="161435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102"/>
            <p:cNvSpPr>
              <a:spLocks noChangeArrowheads="1"/>
            </p:cNvSpPr>
            <p:nvPr/>
          </p:nvSpPr>
          <p:spPr bwMode="auto">
            <a:xfrm>
              <a:off x="11540136" y="161435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103"/>
            <p:cNvSpPr>
              <a:spLocks noChangeArrowheads="1"/>
            </p:cNvSpPr>
            <p:nvPr/>
          </p:nvSpPr>
          <p:spPr bwMode="auto">
            <a:xfrm>
              <a:off x="11627698" y="161435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104"/>
            <p:cNvSpPr>
              <a:spLocks noChangeArrowheads="1"/>
            </p:cNvSpPr>
            <p:nvPr/>
          </p:nvSpPr>
          <p:spPr bwMode="auto">
            <a:xfrm>
              <a:off x="11712723" y="161435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105"/>
            <p:cNvSpPr>
              <a:spLocks noChangeArrowheads="1"/>
            </p:cNvSpPr>
            <p:nvPr/>
          </p:nvSpPr>
          <p:spPr bwMode="auto">
            <a:xfrm>
              <a:off x="11797747" y="161435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106"/>
            <p:cNvSpPr>
              <a:spLocks noChangeArrowheads="1"/>
            </p:cNvSpPr>
            <p:nvPr/>
          </p:nvSpPr>
          <p:spPr bwMode="auto">
            <a:xfrm>
              <a:off x="11884041" y="161435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107"/>
            <p:cNvSpPr>
              <a:spLocks noChangeArrowheads="1"/>
            </p:cNvSpPr>
            <p:nvPr/>
          </p:nvSpPr>
          <p:spPr bwMode="auto">
            <a:xfrm>
              <a:off x="11969065" y="161435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108"/>
            <p:cNvSpPr>
              <a:spLocks noChangeArrowheads="1"/>
            </p:cNvSpPr>
            <p:nvPr/>
          </p:nvSpPr>
          <p:spPr bwMode="auto">
            <a:xfrm>
              <a:off x="12054089" y="1614354"/>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109"/>
            <p:cNvSpPr>
              <a:spLocks noChangeArrowheads="1"/>
            </p:cNvSpPr>
            <p:nvPr/>
          </p:nvSpPr>
          <p:spPr bwMode="auto">
            <a:xfrm>
              <a:off x="12141652" y="161435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120"/>
            <p:cNvSpPr>
              <a:spLocks noChangeArrowheads="1"/>
            </p:cNvSpPr>
            <p:nvPr/>
          </p:nvSpPr>
          <p:spPr bwMode="auto">
            <a:xfrm>
              <a:off x="11370087" y="170191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121"/>
            <p:cNvSpPr>
              <a:spLocks noChangeArrowheads="1"/>
            </p:cNvSpPr>
            <p:nvPr/>
          </p:nvSpPr>
          <p:spPr bwMode="auto">
            <a:xfrm>
              <a:off x="11455111" y="170191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122"/>
            <p:cNvSpPr>
              <a:spLocks noChangeArrowheads="1"/>
            </p:cNvSpPr>
            <p:nvPr/>
          </p:nvSpPr>
          <p:spPr bwMode="auto">
            <a:xfrm>
              <a:off x="11540136" y="170191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123"/>
            <p:cNvSpPr>
              <a:spLocks noChangeArrowheads="1"/>
            </p:cNvSpPr>
            <p:nvPr/>
          </p:nvSpPr>
          <p:spPr bwMode="auto">
            <a:xfrm>
              <a:off x="11627698" y="170191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124"/>
            <p:cNvSpPr>
              <a:spLocks noChangeArrowheads="1"/>
            </p:cNvSpPr>
            <p:nvPr/>
          </p:nvSpPr>
          <p:spPr bwMode="auto">
            <a:xfrm>
              <a:off x="11712723" y="170191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125"/>
            <p:cNvSpPr>
              <a:spLocks noChangeArrowheads="1"/>
            </p:cNvSpPr>
            <p:nvPr/>
          </p:nvSpPr>
          <p:spPr bwMode="auto">
            <a:xfrm>
              <a:off x="11797747" y="170191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126"/>
            <p:cNvSpPr>
              <a:spLocks noChangeArrowheads="1"/>
            </p:cNvSpPr>
            <p:nvPr/>
          </p:nvSpPr>
          <p:spPr bwMode="auto">
            <a:xfrm>
              <a:off x="11884041" y="170191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127"/>
            <p:cNvSpPr>
              <a:spLocks noChangeArrowheads="1"/>
            </p:cNvSpPr>
            <p:nvPr/>
          </p:nvSpPr>
          <p:spPr bwMode="auto">
            <a:xfrm>
              <a:off x="11969065" y="170191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128"/>
            <p:cNvSpPr>
              <a:spLocks noChangeArrowheads="1"/>
            </p:cNvSpPr>
            <p:nvPr/>
          </p:nvSpPr>
          <p:spPr bwMode="auto">
            <a:xfrm>
              <a:off x="12054089" y="170191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65"/>
            <p:cNvSpPr>
              <a:spLocks noChangeArrowheads="1"/>
            </p:cNvSpPr>
            <p:nvPr/>
          </p:nvSpPr>
          <p:spPr bwMode="auto">
            <a:xfrm>
              <a:off x="8278209" y="1803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66"/>
            <p:cNvSpPr>
              <a:spLocks noChangeArrowheads="1"/>
            </p:cNvSpPr>
            <p:nvPr/>
          </p:nvSpPr>
          <p:spPr bwMode="auto">
            <a:xfrm>
              <a:off x="8365772" y="1803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67"/>
            <p:cNvSpPr>
              <a:spLocks noChangeArrowheads="1"/>
            </p:cNvSpPr>
            <p:nvPr/>
          </p:nvSpPr>
          <p:spPr bwMode="auto">
            <a:xfrm>
              <a:off x="8450796" y="1803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89"/>
            <p:cNvSpPr>
              <a:spLocks noChangeArrowheads="1"/>
            </p:cNvSpPr>
            <p:nvPr/>
          </p:nvSpPr>
          <p:spPr bwMode="auto">
            <a:xfrm>
              <a:off x="8278209" y="188872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90"/>
            <p:cNvSpPr>
              <a:spLocks noChangeArrowheads="1"/>
            </p:cNvSpPr>
            <p:nvPr/>
          </p:nvSpPr>
          <p:spPr bwMode="auto">
            <a:xfrm>
              <a:off x="8365772" y="18887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91"/>
            <p:cNvSpPr>
              <a:spLocks noChangeArrowheads="1"/>
            </p:cNvSpPr>
            <p:nvPr/>
          </p:nvSpPr>
          <p:spPr bwMode="auto">
            <a:xfrm>
              <a:off x="8450796" y="18887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108"/>
            <p:cNvSpPr>
              <a:spLocks noChangeArrowheads="1"/>
            </p:cNvSpPr>
            <p:nvPr/>
          </p:nvSpPr>
          <p:spPr bwMode="auto">
            <a:xfrm>
              <a:off x="8278209" y="1973744"/>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109"/>
            <p:cNvSpPr>
              <a:spLocks noChangeArrowheads="1"/>
            </p:cNvSpPr>
            <p:nvPr/>
          </p:nvSpPr>
          <p:spPr bwMode="auto">
            <a:xfrm>
              <a:off x="8365772" y="197374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110"/>
            <p:cNvSpPr>
              <a:spLocks noChangeArrowheads="1"/>
            </p:cNvSpPr>
            <p:nvPr/>
          </p:nvSpPr>
          <p:spPr bwMode="auto">
            <a:xfrm>
              <a:off x="8450796" y="197374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127"/>
            <p:cNvSpPr>
              <a:spLocks noChangeArrowheads="1"/>
            </p:cNvSpPr>
            <p:nvPr/>
          </p:nvSpPr>
          <p:spPr bwMode="auto">
            <a:xfrm>
              <a:off x="8193185" y="20613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128"/>
            <p:cNvSpPr>
              <a:spLocks noChangeArrowheads="1"/>
            </p:cNvSpPr>
            <p:nvPr/>
          </p:nvSpPr>
          <p:spPr bwMode="auto">
            <a:xfrm>
              <a:off x="8278209" y="206130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129"/>
            <p:cNvSpPr>
              <a:spLocks noChangeArrowheads="1"/>
            </p:cNvSpPr>
            <p:nvPr/>
          </p:nvSpPr>
          <p:spPr bwMode="auto">
            <a:xfrm>
              <a:off x="8365772" y="20613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130"/>
            <p:cNvSpPr>
              <a:spLocks noChangeArrowheads="1"/>
            </p:cNvSpPr>
            <p:nvPr/>
          </p:nvSpPr>
          <p:spPr bwMode="auto">
            <a:xfrm>
              <a:off x="8450796" y="20613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57"/>
            <p:cNvSpPr>
              <a:spLocks noChangeArrowheads="1"/>
            </p:cNvSpPr>
            <p:nvPr/>
          </p:nvSpPr>
          <p:spPr bwMode="auto">
            <a:xfrm>
              <a:off x="8538177" y="17991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58"/>
            <p:cNvSpPr>
              <a:spLocks noChangeArrowheads="1"/>
            </p:cNvSpPr>
            <p:nvPr/>
          </p:nvSpPr>
          <p:spPr bwMode="auto">
            <a:xfrm>
              <a:off x="8708226" y="17991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59"/>
            <p:cNvSpPr>
              <a:spLocks noChangeArrowheads="1"/>
            </p:cNvSpPr>
            <p:nvPr/>
          </p:nvSpPr>
          <p:spPr bwMode="auto">
            <a:xfrm>
              <a:off x="8623201" y="17991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60"/>
            <p:cNvSpPr>
              <a:spLocks noChangeArrowheads="1"/>
            </p:cNvSpPr>
            <p:nvPr/>
          </p:nvSpPr>
          <p:spPr bwMode="auto">
            <a:xfrm>
              <a:off x="8795788" y="17991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61"/>
            <p:cNvSpPr>
              <a:spLocks noChangeArrowheads="1"/>
            </p:cNvSpPr>
            <p:nvPr/>
          </p:nvSpPr>
          <p:spPr bwMode="auto">
            <a:xfrm>
              <a:off x="8880813" y="17991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62"/>
            <p:cNvSpPr>
              <a:spLocks noChangeArrowheads="1"/>
            </p:cNvSpPr>
            <p:nvPr/>
          </p:nvSpPr>
          <p:spPr bwMode="auto">
            <a:xfrm>
              <a:off x="8965837" y="17991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63"/>
            <p:cNvSpPr>
              <a:spLocks noChangeArrowheads="1"/>
            </p:cNvSpPr>
            <p:nvPr/>
          </p:nvSpPr>
          <p:spPr bwMode="auto">
            <a:xfrm>
              <a:off x="9052131" y="17991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81"/>
            <p:cNvSpPr>
              <a:spLocks noChangeArrowheads="1"/>
            </p:cNvSpPr>
            <p:nvPr/>
          </p:nvSpPr>
          <p:spPr bwMode="auto">
            <a:xfrm>
              <a:off x="8538177" y="18841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82"/>
            <p:cNvSpPr>
              <a:spLocks noChangeArrowheads="1"/>
            </p:cNvSpPr>
            <p:nvPr/>
          </p:nvSpPr>
          <p:spPr bwMode="auto">
            <a:xfrm>
              <a:off x="8623201" y="18841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83"/>
            <p:cNvSpPr>
              <a:spLocks noChangeArrowheads="1"/>
            </p:cNvSpPr>
            <p:nvPr/>
          </p:nvSpPr>
          <p:spPr bwMode="auto">
            <a:xfrm>
              <a:off x="8708226" y="18841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84"/>
            <p:cNvSpPr>
              <a:spLocks noChangeArrowheads="1"/>
            </p:cNvSpPr>
            <p:nvPr/>
          </p:nvSpPr>
          <p:spPr bwMode="auto">
            <a:xfrm>
              <a:off x="8795788" y="18841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85"/>
            <p:cNvSpPr>
              <a:spLocks noChangeArrowheads="1"/>
            </p:cNvSpPr>
            <p:nvPr/>
          </p:nvSpPr>
          <p:spPr bwMode="auto">
            <a:xfrm>
              <a:off x="8880813" y="18841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86"/>
            <p:cNvSpPr>
              <a:spLocks noChangeArrowheads="1"/>
            </p:cNvSpPr>
            <p:nvPr/>
          </p:nvSpPr>
          <p:spPr bwMode="auto">
            <a:xfrm>
              <a:off x="8965837" y="18841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87"/>
            <p:cNvSpPr>
              <a:spLocks noChangeArrowheads="1"/>
            </p:cNvSpPr>
            <p:nvPr/>
          </p:nvSpPr>
          <p:spPr bwMode="auto">
            <a:xfrm>
              <a:off x="9052131" y="18841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100"/>
            <p:cNvSpPr>
              <a:spLocks noChangeArrowheads="1"/>
            </p:cNvSpPr>
            <p:nvPr/>
          </p:nvSpPr>
          <p:spPr bwMode="auto">
            <a:xfrm>
              <a:off x="8538177" y="19691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101"/>
            <p:cNvSpPr>
              <a:spLocks noChangeArrowheads="1"/>
            </p:cNvSpPr>
            <p:nvPr/>
          </p:nvSpPr>
          <p:spPr bwMode="auto">
            <a:xfrm>
              <a:off x="8623201" y="19691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102"/>
            <p:cNvSpPr>
              <a:spLocks noChangeArrowheads="1"/>
            </p:cNvSpPr>
            <p:nvPr/>
          </p:nvSpPr>
          <p:spPr bwMode="auto">
            <a:xfrm>
              <a:off x="8708226" y="196919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103"/>
            <p:cNvSpPr>
              <a:spLocks noChangeArrowheads="1"/>
            </p:cNvSpPr>
            <p:nvPr/>
          </p:nvSpPr>
          <p:spPr bwMode="auto">
            <a:xfrm>
              <a:off x="8795788" y="19691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104"/>
            <p:cNvSpPr>
              <a:spLocks noChangeArrowheads="1"/>
            </p:cNvSpPr>
            <p:nvPr/>
          </p:nvSpPr>
          <p:spPr bwMode="auto">
            <a:xfrm>
              <a:off x="8880813" y="19691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105"/>
            <p:cNvSpPr>
              <a:spLocks noChangeArrowheads="1"/>
            </p:cNvSpPr>
            <p:nvPr/>
          </p:nvSpPr>
          <p:spPr bwMode="auto">
            <a:xfrm>
              <a:off x="8965837" y="196919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106"/>
            <p:cNvSpPr>
              <a:spLocks noChangeArrowheads="1"/>
            </p:cNvSpPr>
            <p:nvPr/>
          </p:nvSpPr>
          <p:spPr bwMode="auto">
            <a:xfrm>
              <a:off x="9052131" y="196919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107"/>
            <p:cNvSpPr>
              <a:spLocks noChangeArrowheads="1"/>
            </p:cNvSpPr>
            <p:nvPr/>
          </p:nvSpPr>
          <p:spPr bwMode="auto">
            <a:xfrm>
              <a:off x="9137155" y="196919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108"/>
            <p:cNvSpPr>
              <a:spLocks noChangeArrowheads="1"/>
            </p:cNvSpPr>
            <p:nvPr/>
          </p:nvSpPr>
          <p:spPr bwMode="auto">
            <a:xfrm>
              <a:off x="9222179" y="196919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109"/>
            <p:cNvSpPr>
              <a:spLocks noChangeArrowheads="1"/>
            </p:cNvSpPr>
            <p:nvPr/>
          </p:nvSpPr>
          <p:spPr bwMode="auto">
            <a:xfrm>
              <a:off x="9309742" y="196919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120"/>
            <p:cNvSpPr>
              <a:spLocks noChangeArrowheads="1"/>
            </p:cNvSpPr>
            <p:nvPr/>
          </p:nvSpPr>
          <p:spPr bwMode="auto">
            <a:xfrm>
              <a:off x="8538177" y="205675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121"/>
            <p:cNvSpPr>
              <a:spLocks noChangeArrowheads="1"/>
            </p:cNvSpPr>
            <p:nvPr/>
          </p:nvSpPr>
          <p:spPr bwMode="auto">
            <a:xfrm>
              <a:off x="8623201" y="205675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122"/>
            <p:cNvSpPr>
              <a:spLocks noChangeArrowheads="1"/>
            </p:cNvSpPr>
            <p:nvPr/>
          </p:nvSpPr>
          <p:spPr bwMode="auto">
            <a:xfrm>
              <a:off x="8708226" y="205675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123"/>
            <p:cNvSpPr>
              <a:spLocks noChangeArrowheads="1"/>
            </p:cNvSpPr>
            <p:nvPr/>
          </p:nvSpPr>
          <p:spPr bwMode="auto">
            <a:xfrm>
              <a:off x="8795788" y="205675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124"/>
            <p:cNvSpPr>
              <a:spLocks noChangeArrowheads="1"/>
            </p:cNvSpPr>
            <p:nvPr/>
          </p:nvSpPr>
          <p:spPr bwMode="auto">
            <a:xfrm>
              <a:off x="8880813" y="205675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125"/>
            <p:cNvSpPr>
              <a:spLocks noChangeArrowheads="1"/>
            </p:cNvSpPr>
            <p:nvPr/>
          </p:nvSpPr>
          <p:spPr bwMode="auto">
            <a:xfrm>
              <a:off x="8965837" y="205675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126"/>
            <p:cNvSpPr>
              <a:spLocks noChangeArrowheads="1"/>
            </p:cNvSpPr>
            <p:nvPr/>
          </p:nvSpPr>
          <p:spPr bwMode="auto">
            <a:xfrm>
              <a:off x="9052131" y="205675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127"/>
            <p:cNvSpPr>
              <a:spLocks noChangeArrowheads="1"/>
            </p:cNvSpPr>
            <p:nvPr/>
          </p:nvSpPr>
          <p:spPr bwMode="auto">
            <a:xfrm>
              <a:off x="9137155" y="205675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128"/>
            <p:cNvSpPr>
              <a:spLocks noChangeArrowheads="1"/>
            </p:cNvSpPr>
            <p:nvPr/>
          </p:nvSpPr>
          <p:spPr bwMode="auto">
            <a:xfrm>
              <a:off x="9222179" y="205675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129"/>
            <p:cNvSpPr>
              <a:spLocks noChangeArrowheads="1"/>
            </p:cNvSpPr>
            <p:nvPr/>
          </p:nvSpPr>
          <p:spPr bwMode="auto">
            <a:xfrm>
              <a:off x="9309742" y="205675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130"/>
            <p:cNvSpPr>
              <a:spLocks noChangeArrowheads="1"/>
            </p:cNvSpPr>
            <p:nvPr/>
          </p:nvSpPr>
          <p:spPr bwMode="auto">
            <a:xfrm>
              <a:off x="9394766" y="205675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63"/>
            <p:cNvSpPr>
              <a:spLocks noChangeArrowheads="1"/>
            </p:cNvSpPr>
            <p:nvPr/>
          </p:nvSpPr>
          <p:spPr bwMode="auto">
            <a:xfrm>
              <a:off x="10940071" y="17900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64"/>
            <p:cNvSpPr>
              <a:spLocks noChangeArrowheads="1"/>
            </p:cNvSpPr>
            <p:nvPr/>
          </p:nvSpPr>
          <p:spPr bwMode="auto">
            <a:xfrm>
              <a:off x="11025095" y="17900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65"/>
            <p:cNvSpPr>
              <a:spLocks noChangeArrowheads="1"/>
            </p:cNvSpPr>
            <p:nvPr/>
          </p:nvSpPr>
          <p:spPr bwMode="auto">
            <a:xfrm>
              <a:off x="11110119" y="17900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66"/>
            <p:cNvSpPr>
              <a:spLocks noChangeArrowheads="1"/>
            </p:cNvSpPr>
            <p:nvPr/>
          </p:nvSpPr>
          <p:spPr bwMode="auto">
            <a:xfrm>
              <a:off x="11197682" y="17900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67"/>
            <p:cNvSpPr>
              <a:spLocks noChangeArrowheads="1"/>
            </p:cNvSpPr>
            <p:nvPr/>
          </p:nvSpPr>
          <p:spPr bwMode="auto">
            <a:xfrm>
              <a:off x="11282706" y="17900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86"/>
            <p:cNvSpPr>
              <a:spLocks noChangeArrowheads="1"/>
            </p:cNvSpPr>
            <p:nvPr/>
          </p:nvSpPr>
          <p:spPr bwMode="auto">
            <a:xfrm>
              <a:off x="10853777" y="187507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87"/>
            <p:cNvSpPr>
              <a:spLocks noChangeArrowheads="1"/>
            </p:cNvSpPr>
            <p:nvPr/>
          </p:nvSpPr>
          <p:spPr bwMode="auto">
            <a:xfrm>
              <a:off x="10940071" y="187507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88"/>
            <p:cNvSpPr>
              <a:spLocks noChangeArrowheads="1"/>
            </p:cNvSpPr>
            <p:nvPr/>
          </p:nvSpPr>
          <p:spPr bwMode="auto">
            <a:xfrm>
              <a:off x="11025095" y="187507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89"/>
            <p:cNvSpPr>
              <a:spLocks noChangeArrowheads="1"/>
            </p:cNvSpPr>
            <p:nvPr/>
          </p:nvSpPr>
          <p:spPr bwMode="auto">
            <a:xfrm>
              <a:off x="11110119" y="187507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90"/>
            <p:cNvSpPr>
              <a:spLocks noChangeArrowheads="1"/>
            </p:cNvSpPr>
            <p:nvPr/>
          </p:nvSpPr>
          <p:spPr bwMode="auto">
            <a:xfrm>
              <a:off x="11197682" y="187507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91"/>
            <p:cNvSpPr>
              <a:spLocks noChangeArrowheads="1"/>
            </p:cNvSpPr>
            <p:nvPr/>
          </p:nvSpPr>
          <p:spPr bwMode="auto">
            <a:xfrm>
              <a:off x="11282706" y="187507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102"/>
            <p:cNvSpPr>
              <a:spLocks noChangeArrowheads="1"/>
            </p:cNvSpPr>
            <p:nvPr/>
          </p:nvSpPr>
          <p:spPr bwMode="auto">
            <a:xfrm>
              <a:off x="10596166" y="196009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103"/>
            <p:cNvSpPr>
              <a:spLocks noChangeArrowheads="1"/>
            </p:cNvSpPr>
            <p:nvPr/>
          </p:nvSpPr>
          <p:spPr bwMode="auto">
            <a:xfrm>
              <a:off x="10683728" y="196009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104"/>
            <p:cNvSpPr>
              <a:spLocks noChangeArrowheads="1"/>
            </p:cNvSpPr>
            <p:nvPr/>
          </p:nvSpPr>
          <p:spPr bwMode="auto">
            <a:xfrm>
              <a:off x="10768753" y="196009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105"/>
            <p:cNvSpPr>
              <a:spLocks noChangeArrowheads="1"/>
            </p:cNvSpPr>
            <p:nvPr/>
          </p:nvSpPr>
          <p:spPr bwMode="auto">
            <a:xfrm>
              <a:off x="10853777" y="196009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106"/>
            <p:cNvSpPr>
              <a:spLocks noChangeArrowheads="1"/>
            </p:cNvSpPr>
            <p:nvPr/>
          </p:nvSpPr>
          <p:spPr bwMode="auto">
            <a:xfrm>
              <a:off x="10940071" y="196009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107"/>
            <p:cNvSpPr>
              <a:spLocks noChangeArrowheads="1"/>
            </p:cNvSpPr>
            <p:nvPr/>
          </p:nvSpPr>
          <p:spPr bwMode="auto">
            <a:xfrm>
              <a:off x="11025095" y="196009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108"/>
            <p:cNvSpPr>
              <a:spLocks noChangeArrowheads="1"/>
            </p:cNvSpPr>
            <p:nvPr/>
          </p:nvSpPr>
          <p:spPr bwMode="auto">
            <a:xfrm>
              <a:off x="11110119" y="196009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109"/>
            <p:cNvSpPr>
              <a:spLocks noChangeArrowheads="1"/>
            </p:cNvSpPr>
            <p:nvPr/>
          </p:nvSpPr>
          <p:spPr bwMode="auto">
            <a:xfrm>
              <a:off x="11197682" y="196009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110"/>
            <p:cNvSpPr>
              <a:spLocks noChangeArrowheads="1"/>
            </p:cNvSpPr>
            <p:nvPr/>
          </p:nvSpPr>
          <p:spPr bwMode="auto">
            <a:xfrm>
              <a:off x="11282706" y="196009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122"/>
            <p:cNvSpPr>
              <a:spLocks noChangeArrowheads="1"/>
            </p:cNvSpPr>
            <p:nvPr/>
          </p:nvSpPr>
          <p:spPr bwMode="auto">
            <a:xfrm>
              <a:off x="10596166" y="204765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123"/>
            <p:cNvSpPr>
              <a:spLocks noChangeArrowheads="1"/>
            </p:cNvSpPr>
            <p:nvPr/>
          </p:nvSpPr>
          <p:spPr bwMode="auto">
            <a:xfrm>
              <a:off x="10683728" y="20476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124"/>
            <p:cNvSpPr>
              <a:spLocks noChangeArrowheads="1"/>
            </p:cNvSpPr>
            <p:nvPr/>
          </p:nvSpPr>
          <p:spPr bwMode="auto">
            <a:xfrm>
              <a:off x="10768753" y="20476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125"/>
            <p:cNvSpPr>
              <a:spLocks noChangeArrowheads="1"/>
            </p:cNvSpPr>
            <p:nvPr/>
          </p:nvSpPr>
          <p:spPr bwMode="auto">
            <a:xfrm>
              <a:off x="10853777" y="204765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126"/>
            <p:cNvSpPr>
              <a:spLocks noChangeArrowheads="1"/>
            </p:cNvSpPr>
            <p:nvPr/>
          </p:nvSpPr>
          <p:spPr bwMode="auto">
            <a:xfrm>
              <a:off x="10940071" y="20476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127"/>
            <p:cNvSpPr>
              <a:spLocks noChangeArrowheads="1"/>
            </p:cNvSpPr>
            <p:nvPr/>
          </p:nvSpPr>
          <p:spPr bwMode="auto">
            <a:xfrm>
              <a:off x="11025095" y="20476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128"/>
            <p:cNvSpPr>
              <a:spLocks noChangeArrowheads="1"/>
            </p:cNvSpPr>
            <p:nvPr/>
          </p:nvSpPr>
          <p:spPr bwMode="auto">
            <a:xfrm>
              <a:off x="11110119" y="204765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129"/>
            <p:cNvSpPr>
              <a:spLocks noChangeArrowheads="1"/>
            </p:cNvSpPr>
            <p:nvPr/>
          </p:nvSpPr>
          <p:spPr bwMode="auto">
            <a:xfrm>
              <a:off x="11197682" y="20476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130"/>
            <p:cNvSpPr>
              <a:spLocks noChangeArrowheads="1"/>
            </p:cNvSpPr>
            <p:nvPr/>
          </p:nvSpPr>
          <p:spPr bwMode="auto">
            <a:xfrm>
              <a:off x="11282706" y="20476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57"/>
            <p:cNvSpPr>
              <a:spLocks noChangeArrowheads="1"/>
            </p:cNvSpPr>
            <p:nvPr/>
          </p:nvSpPr>
          <p:spPr bwMode="auto">
            <a:xfrm>
              <a:off x="11370087" y="17854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58"/>
            <p:cNvSpPr>
              <a:spLocks noChangeArrowheads="1"/>
            </p:cNvSpPr>
            <p:nvPr/>
          </p:nvSpPr>
          <p:spPr bwMode="auto">
            <a:xfrm>
              <a:off x="11540136" y="178549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59"/>
            <p:cNvSpPr>
              <a:spLocks noChangeArrowheads="1"/>
            </p:cNvSpPr>
            <p:nvPr/>
          </p:nvSpPr>
          <p:spPr bwMode="auto">
            <a:xfrm>
              <a:off x="11455111" y="17854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60"/>
            <p:cNvSpPr>
              <a:spLocks noChangeArrowheads="1"/>
            </p:cNvSpPr>
            <p:nvPr/>
          </p:nvSpPr>
          <p:spPr bwMode="auto">
            <a:xfrm>
              <a:off x="11627698" y="17854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61"/>
            <p:cNvSpPr>
              <a:spLocks noChangeArrowheads="1"/>
            </p:cNvSpPr>
            <p:nvPr/>
          </p:nvSpPr>
          <p:spPr bwMode="auto">
            <a:xfrm>
              <a:off x="11712723" y="17854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62"/>
            <p:cNvSpPr>
              <a:spLocks noChangeArrowheads="1"/>
            </p:cNvSpPr>
            <p:nvPr/>
          </p:nvSpPr>
          <p:spPr bwMode="auto">
            <a:xfrm>
              <a:off x="11797747" y="178549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63"/>
            <p:cNvSpPr>
              <a:spLocks noChangeArrowheads="1"/>
            </p:cNvSpPr>
            <p:nvPr/>
          </p:nvSpPr>
          <p:spPr bwMode="auto">
            <a:xfrm>
              <a:off x="11884041" y="178549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64"/>
            <p:cNvSpPr>
              <a:spLocks noChangeArrowheads="1"/>
            </p:cNvSpPr>
            <p:nvPr/>
          </p:nvSpPr>
          <p:spPr bwMode="auto">
            <a:xfrm>
              <a:off x="11969065" y="178549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65"/>
            <p:cNvSpPr>
              <a:spLocks noChangeArrowheads="1"/>
            </p:cNvSpPr>
            <p:nvPr/>
          </p:nvSpPr>
          <p:spPr bwMode="auto">
            <a:xfrm>
              <a:off x="12054089" y="178549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81"/>
            <p:cNvSpPr>
              <a:spLocks noChangeArrowheads="1"/>
            </p:cNvSpPr>
            <p:nvPr/>
          </p:nvSpPr>
          <p:spPr bwMode="auto">
            <a:xfrm>
              <a:off x="11370087" y="18705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82"/>
            <p:cNvSpPr>
              <a:spLocks noChangeArrowheads="1"/>
            </p:cNvSpPr>
            <p:nvPr/>
          </p:nvSpPr>
          <p:spPr bwMode="auto">
            <a:xfrm>
              <a:off x="11455111" y="18705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83"/>
            <p:cNvSpPr>
              <a:spLocks noChangeArrowheads="1"/>
            </p:cNvSpPr>
            <p:nvPr/>
          </p:nvSpPr>
          <p:spPr bwMode="auto">
            <a:xfrm>
              <a:off x="11540136" y="18705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84"/>
            <p:cNvSpPr>
              <a:spLocks noChangeArrowheads="1"/>
            </p:cNvSpPr>
            <p:nvPr/>
          </p:nvSpPr>
          <p:spPr bwMode="auto">
            <a:xfrm>
              <a:off x="11627698" y="18705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85"/>
            <p:cNvSpPr>
              <a:spLocks noChangeArrowheads="1"/>
            </p:cNvSpPr>
            <p:nvPr/>
          </p:nvSpPr>
          <p:spPr bwMode="auto">
            <a:xfrm>
              <a:off x="11712723" y="18705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86"/>
            <p:cNvSpPr>
              <a:spLocks noChangeArrowheads="1"/>
            </p:cNvSpPr>
            <p:nvPr/>
          </p:nvSpPr>
          <p:spPr bwMode="auto">
            <a:xfrm>
              <a:off x="11797747" y="18705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87"/>
            <p:cNvSpPr>
              <a:spLocks noChangeArrowheads="1"/>
            </p:cNvSpPr>
            <p:nvPr/>
          </p:nvSpPr>
          <p:spPr bwMode="auto">
            <a:xfrm>
              <a:off x="11884041" y="18705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88"/>
            <p:cNvSpPr>
              <a:spLocks noChangeArrowheads="1"/>
            </p:cNvSpPr>
            <p:nvPr/>
          </p:nvSpPr>
          <p:spPr bwMode="auto">
            <a:xfrm>
              <a:off x="11969065" y="18705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89"/>
            <p:cNvSpPr>
              <a:spLocks noChangeArrowheads="1"/>
            </p:cNvSpPr>
            <p:nvPr/>
          </p:nvSpPr>
          <p:spPr bwMode="auto">
            <a:xfrm>
              <a:off x="12054089" y="18705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100"/>
            <p:cNvSpPr>
              <a:spLocks noChangeArrowheads="1"/>
            </p:cNvSpPr>
            <p:nvPr/>
          </p:nvSpPr>
          <p:spPr bwMode="auto">
            <a:xfrm>
              <a:off x="11370087" y="195554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101"/>
            <p:cNvSpPr>
              <a:spLocks noChangeArrowheads="1"/>
            </p:cNvSpPr>
            <p:nvPr/>
          </p:nvSpPr>
          <p:spPr bwMode="auto">
            <a:xfrm>
              <a:off x="11455111" y="195554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102"/>
            <p:cNvSpPr>
              <a:spLocks noChangeArrowheads="1"/>
            </p:cNvSpPr>
            <p:nvPr/>
          </p:nvSpPr>
          <p:spPr bwMode="auto">
            <a:xfrm>
              <a:off x="11540136" y="195554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03"/>
            <p:cNvSpPr>
              <a:spLocks noChangeArrowheads="1"/>
            </p:cNvSpPr>
            <p:nvPr/>
          </p:nvSpPr>
          <p:spPr bwMode="auto">
            <a:xfrm>
              <a:off x="11627698" y="195554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04"/>
            <p:cNvSpPr>
              <a:spLocks noChangeArrowheads="1"/>
            </p:cNvSpPr>
            <p:nvPr/>
          </p:nvSpPr>
          <p:spPr bwMode="auto">
            <a:xfrm>
              <a:off x="11712723" y="195554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05"/>
            <p:cNvSpPr>
              <a:spLocks noChangeArrowheads="1"/>
            </p:cNvSpPr>
            <p:nvPr/>
          </p:nvSpPr>
          <p:spPr bwMode="auto">
            <a:xfrm>
              <a:off x="11797747" y="195554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06"/>
            <p:cNvSpPr>
              <a:spLocks noChangeArrowheads="1"/>
            </p:cNvSpPr>
            <p:nvPr/>
          </p:nvSpPr>
          <p:spPr bwMode="auto">
            <a:xfrm>
              <a:off x="11884041" y="195554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107"/>
            <p:cNvSpPr>
              <a:spLocks noChangeArrowheads="1"/>
            </p:cNvSpPr>
            <p:nvPr/>
          </p:nvSpPr>
          <p:spPr bwMode="auto">
            <a:xfrm>
              <a:off x="11969065" y="195554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108"/>
            <p:cNvSpPr>
              <a:spLocks noChangeArrowheads="1"/>
            </p:cNvSpPr>
            <p:nvPr/>
          </p:nvSpPr>
          <p:spPr bwMode="auto">
            <a:xfrm>
              <a:off x="12054089" y="195554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120"/>
            <p:cNvSpPr>
              <a:spLocks noChangeArrowheads="1"/>
            </p:cNvSpPr>
            <p:nvPr/>
          </p:nvSpPr>
          <p:spPr bwMode="auto">
            <a:xfrm>
              <a:off x="11370087" y="204311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121"/>
            <p:cNvSpPr>
              <a:spLocks noChangeArrowheads="1"/>
            </p:cNvSpPr>
            <p:nvPr/>
          </p:nvSpPr>
          <p:spPr bwMode="auto">
            <a:xfrm>
              <a:off x="11455111" y="204311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122"/>
            <p:cNvSpPr>
              <a:spLocks noChangeArrowheads="1"/>
            </p:cNvSpPr>
            <p:nvPr/>
          </p:nvSpPr>
          <p:spPr bwMode="auto">
            <a:xfrm>
              <a:off x="11540136" y="204311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123"/>
            <p:cNvSpPr>
              <a:spLocks noChangeArrowheads="1"/>
            </p:cNvSpPr>
            <p:nvPr/>
          </p:nvSpPr>
          <p:spPr bwMode="auto">
            <a:xfrm>
              <a:off x="11627698" y="204311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124"/>
            <p:cNvSpPr>
              <a:spLocks noChangeArrowheads="1"/>
            </p:cNvSpPr>
            <p:nvPr/>
          </p:nvSpPr>
          <p:spPr bwMode="auto">
            <a:xfrm>
              <a:off x="11712723" y="204311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125"/>
            <p:cNvSpPr>
              <a:spLocks noChangeArrowheads="1"/>
            </p:cNvSpPr>
            <p:nvPr/>
          </p:nvSpPr>
          <p:spPr bwMode="auto">
            <a:xfrm>
              <a:off x="11797747" y="204311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126"/>
            <p:cNvSpPr>
              <a:spLocks noChangeArrowheads="1"/>
            </p:cNvSpPr>
            <p:nvPr/>
          </p:nvSpPr>
          <p:spPr bwMode="auto">
            <a:xfrm>
              <a:off x="11884041" y="204311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127"/>
            <p:cNvSpPr>
              <a:spLocks noChangeArrowheads="1"/>
            </p:cNvSpPr>
            <p:nvPr/>
          </p:nvSpPr>
          <p:spPr bwMode="auto">
            <a:xfrm>
              <a:off x="11969065" y="204311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57"/>
            <p:cNvSpPr>
              <a:spLocks noChangeArrowheads="1"/>
            </p:cNvSpPr>
            <p:nvPr/>
          </p:nvSpPr>
          <p:spPr bwMode="auto">
            <a:xfrm>
              <a:off x="7594207" y="215335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58"/>
            <p:cNvSpPr>
              <a:spLocks noChangeArrowheads="1"/>
            </p:cNvSpPr>
            <p:nvPr/>
          </p:nvSpPr>
          <p:spPr bwMode="auto">
            <a:xfrm>
              <a:off x="7764256" y="215335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59"/>
            <p:cNvSpPr>
              <a:spLocks noChangeArrowheads="1"/>
            </p:cNvSpPr>
            <p:nvPr/>
          </p:nvSpPr>
          <p:spPr bwMode="auto">
            <a:xfrm>
              <a:off x="7679231" y="215335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60"/>
            <p:cNvSpPr>
              <a:spLocks noChangeArrowheads="1"/>
            </p:cNvSpPr>
            <p:nvPr/>
          </p:nvSpPr>
          <p:spPr bwMode="auto">
            <a:xfrm>
              <a:off x="7851818" y="215335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6" name="Oval 61"/>
            <p:cNvSpPr>
              <a:spLocks noChangeArrowheads="1"/>
            </p:cNvSpPr>
            <p:nvPr/>
          </p:nvSpPr>
          <p:spPr bwMode="auto">
            <a:xfrm>
              <a:off x="7936843" y="215335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62"/>
            <p:cNvSpPr>
              <a:spLocks noChangeArrowheads="1"/>
            </p:cNvSpPr>
            <p:nvPr/>
          </p:nvSpPr>
          <p:spPr bwMode="auto">
            <a:xfrm>
              <a:off x="8021867" y="215335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63"/>
            <p:cNvSpPr>
              <a:spLocks noChangeArrowheads="1"/>
            </p:cNvSpPr>
            <p:nvPr/>
          </p:nvSpPr>
          <p:spPr bwMode="auto">
            <a:xfrm>
              <a:off x="8108161" y="215335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64"/>
            <p:cNvSpPr>
              <a:spLocks noChangeArrowheads="1"/>
            </p:cNvSpPr>
            <p:nvPr/>
          </p:nvSpPr>
          <p:spPr bwMode="auto">
            <a:xfrm>
              <a:off x="8193185" y="215335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65"/>
            <p:cNvSpPr>
              <a:spLocks noChangeArrowheads="1"/>
            </p:cNvSpPr>
            <p:nvPr/>
          </p:nvSpPr>
          <p:spPr bwMode="auto">
            <a:xfrm>
              <a:off x="8278209" y="215335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66"/>
            <p:cNvSpPr>
              <a:spLocks noChangeArrowheads="1"/>
            </p:cNvSpPr>
            <p:nvPr/>
          </p:nvSpPr>
          <p:spPr bwMode="auto">
            <a:xfrm>
              <a:off x="8365772" y="215335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67"/>
            <p:cNvSpPr>
              <a:spLocks noChangeArrowheads="1"/>
            </p:cNvSpPr>
            <p:nvPr/>
          </p:nvSpPr>
          <p:spPr bwMode="auto">
            <a:xfrm>
              <a:off x="8450796" y="215335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81"/>
            <p:cNvSpPr>
              <a:spLocks noChangeArrowheads="1"/>
            </p:cNvSpPr>
            <p:nvPr/>
          </p:nvSpPr>
          <p:spPr bwMode="auto">
            <a:xfrm>
              <a:off x="7594207" y="2238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82"/>
            <p:cNvSpPr>
              <a:spLocks noChangeArrowheads="1"/>
            </p:cNvSpPr>
            <p:nvPr/>
          </p:nvSpPr>
          <p:spPr bwMode="auto">
            <a:xfrm>
              <a:off x="7679231" y="2238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83"/>
            <p:cNvSpPr>
              <a:spLocks noChangeArrowheads="1"/>
            </p:cNvSpPr>
            <p:nvPr/>
          </p:nvSpPr>
          <p:spPr bwMode="auto">
            <a:xfrm>
              <a:off x="7764256" y="22383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84"/>
            <p:cNvSpPr>
              <a:spLocks noChangeArrowheads="1"/>
            </p:cNvSpPr>
            <p:nvPr/>
          </p:nvSpPr>
          <p:spPr bwMode="auto">
            <a:xfrm>
              <a:off x="7851818" y="2238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85"/>
            <p:cNvSpPr>
              <a:spLocks noChangeArrowheads="1"/>
            </p:cNvSpPr>
            <p:nvPr/>
          </p:nvSpPr>
          <p:spPr bwMode="auto">
            <a:xfrm>
              <a:off x="7936843" y="2238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86"/>
            <p:cNvSpPr>
              <a:spLocks noChangeArrowheads="1"/>
            </p:cNvSpPr>
            <p:nvPr/>
          </p:nvSpPr>
          <p:spPr bwMode="auto">
            <a:xfrm>
              <a:off x="8021867" y="22383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87"/>
            <p:cNvSpPr>
              <a:spLocks noChangeArrowheads="1"/>
            </p:cNvSpPr>
            <p:nvPr/>
          </p:nvSpPr>
          <p:spPr bwMode="auto">
            <a:xfrm>
              <a:off x="8108161" y="2238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88"/>
            <p:cNvSpPr>
              <a:spLocks noChangeArrowheads="1"/>
            </p:cNvSpPr>
            <p:nvPr/>
          </p:nvSpPr>
          <p:spPr bwMode="auto">
            <a:xfrm>
              <a:off x="8193185" y="2238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89"/>
            <p:cNvSpPr>
              <a:spLocks noChangeArrowheads="1"/>
            </p:cNvSpPr>
            <p:nvPr/>
          </p:nvSpPr>
          <p:spPr bwMode="auto">
            <a:xfrm>
              <a:off x="8278209" y="223838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90"/>
            <p:cNvSpPr>
              <a:spLocks noChangeArrowheads="1"/>
            </p:cNvSpPr>
            <p:nvPr/>
          </p:nvSpPr>
          <p:spPr bwMode="auto">
            <a:xfrm>
              <a:off x="8365772" y="2238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91"/>
            <p:cNvSpPr>
              <a:spLocks noChangeArrowheads="1"/>
            </p:cNvSpPr>
            <p:nvPr/>
          </p:nvSpPr>
          <p:spPr bwMode="auto">
            <a:xfrm>
              <a:off x="8450796" y="2238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100"/>
            <p:cNvSpPr>
              <a:spLocks noChangeArrowheads="1"/>
            </p:cNvSpPr>
            <p:nvPr/>
          </p:nvSpPr>
          <p:spPr bwMode="auto">
            <a:xfrm>
              <a:off x="7594207" y="232340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101"/>
            <p:cNvSpPr>
              <a:spLocks noChangeArrowheads="1"/>
            </p:cNvSpPr>
            <p:nvPr/>
          </p:nvSpPr>
          <p:spPr bwMode="auto">
            <a:xfrm>
              <a:off x="7679231" y="232340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102"/>
            <p:cNvSpPr>
              <a:spLocks noChangeArrowheads="1"/>
            </p:cNvSpPr>
            <p:nvPr/>
          </p:nvSpPr>
          <p:spPr bwMode="auto">
            <a:xfrm>
              <a:off x="7764256" y="232340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103"/>
            <p:cNvSpPr>
              <a:spLocks noChangeArrowheads="1"/>
            </p:cNvSpPr>
            <p:nvPr/>
          </p:nvSpPr>
          <p:spPr bwMode="auto">
            <a:xfrm>
              <a:off x="7851818" y="232340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104"/>
            <p:cNvSpPr>
              <a:spLocks noChangeArrowheads="1"/>
            </p:cNvSpPr>
            <p:nvPr/>
          </p:nvSpPr>
          <p:spPr bwMode="auto">
            <a:xfrm>
              <a:off x="7936843" y="232340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105"/>
            <p:cNvSpPr>
              <a:spLocks noChangeArrowheads="1"/>
            </p:cNvSpPr>
            <p:nvPr/>
          </p:nvSpPr>
          <p:spPr bwMode="auto">
            <a:xfrm>
              <a:off x="8021867" y="232340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106"/>
            <p:cNvSpPr>
              <a:spLocks noChangeArrowheads="1"/>
            </p:cNvSpPr>
            <p:nvPr/>
          </p:nvSpPr>
          <p:spPr bwMode="auto">
            <a:xfrm>
              <a:off x="8108161" y="232340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107"/>
            <p:cNvSpPr>
              <a:spLocks noChangeArrowheads="1"/>
            </p:cNvSpPr>
            <p:nvPr/>
          </p:nvSpPr>
          <p:spPr bwMode="auto">
            <a:xfrm>
              <a:off x="8193185" y="232340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108"/>
            <p:cNvSpPr>
              <a:spLocks noChangeArrowheads="1"/>
            </p:cNvSpPr>
            <p:nvPr/>
          </p:nvSpPr>
          <p:spPr bwMode="auto">
            <a:xfrm>
              <a:off x="8278209" y="2323404"/>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109"/>
            <p:cNvSpPr>
              <a:spLocks noChangeArrowheads="1"/>
            </p:cNvSpPr>
            <p:nvPr/>
          </p:nvSpPr>
          <p:spPr bwMode="auto">
            <a:xfrm>
              <a:off x="8365772" y="232340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110"/>
            <p:cNvSpPr>
              <a:spLocks noChangeArrowheads="1"/>
            </p:cNvSpPr>
            <p:nvPr/>
          </p:nvSpPr>
          <p:spPr bwMode="auto">
            <a:xfrm>
              <a:off x="8450796" y="232340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120"/>
            <p:cNvSpPr>
              <a:spLocks noChangeArrowheads="1"/>
            </p:cNvSpPr>
            <p:nvPr/>
          </p:nvSpPr>
          <p:spPr bwMode="auto">
            <a:xfrm>
              <a:off x="7594207" y="24109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121"/>
            <p:cNvSpPr>
              <a:spLocks noChangeArrowheads="1"/>
            </p:cNvSpPr>
            <p:nvPr/>
          </p:nvSpPr>
          <p:spPr bwMode="auto">
            <a:xfrm>
              <a:off x="7679231" y="24109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122"/>
            <p:cNvSpPr>
              <a:spLocks noChangeArrowheads="1"/>
            </p:cNvSpPr>
            <p:nvPr/>
          </p:nvSpPr>
          <p:spPr bwMode="auto">
            <a:xfrm>
              <a:off x="7764256" y="241096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123"/>
            <p:cNvSpPr>
              <a:spLocks noChangeArrowheads="1"/>
            </p:cNvSpPr>
            <p:nvPr/>
          </p:nvSpPr>
          <p:spPr bwMode="auto">
            <a:xfrm>
              <a:off x="7851818" y="24109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124"/>
            <p:cNvSpPr>
              <a:spLocks noChangeArrowheads="1"/>
            </p:cNvSpPr>
            <p:nvPr/>
          </p:nvSpPr>
          <p:spPr bwMode="auto">
            <a:xfrm>
              <a:off x="7936843" y="24109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125"/>
            <p:cNvSpPr>
              <a:spLocks noChangeArrowheads="1"/>
            </p:cNvSpPr>
            <p:nvPr/>
          </p:nvSpPr>
          <p:spPr bwMode="auto">
            <a:xfrm>
              <a:off x="8021867" y="241096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126"/>
            <p:cNvSpPr>
              <a:spLocks noChangeArrowheads="1"/>
            </p:cNvSpPr>
            <p:nvPr/>
          </p:nvSpPr>
          <p:spPr bwMode="auto">
            <a:xfrm>
              <a:off x="8108161" y="24109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127"/>
            <p:cNvSpPr>
              <a:spLocks noChangeArrowheads="1"/>
            </p:cNvSpPr>
            <p:nvPr/>
          </p:nvSpPr>
          <p:spPr bwMode="auto">
            <a:xfrm>
              <a:off x="8193185" y="24109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128"/>
            <p:cNvSpPr>
              <a:spLocks noChangeArrowheads="1"/>
            </p:cNvSpPr>
            <p:nvPr/>
          </p:nvSpPr>
          <p:spPr bwMode="auto">
            <a:xfrm>
              <a:off x="8278209" y="241096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129"/>
            <p:cNvSpPr>
              <a:spLocks noChangeArrowheads="1"/>
            </p:cNvSpPr>
            <p:nvPr/>
          </p:nvSpPr>
          <p:spPr bwMode="auto">
            <a:xfrm>
              <a:off x="8365772" y="24109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130"/>
            <p:cNvSpPr>
              <a:spLocks noChangeArrowheads="1"/>
            </p:cNvSpPr>
            <p:nvPr/>
          </p:nvSpPr>
          <p:spPr bwMode="auto">
            <a:xfrm>
              <a:off x="8450796" y="24109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57"/>
            <p:cNvSpPr>
              <a:spLocks noChangeArrowheads="1"/>
            </p:cNvSpPr>
            <p:nvPr/>
          </p:nvSpPr>
          <p:spPr bwMode="auto">
            <a:xfrm>
              <a:off x="8538177" y="214880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58"/>
            <p:cNvSpPr>
              <a:spLocks noChangeArrowheads="1"/>
            </p:cNvSpPr>
            <p:nvPr/>
          </p:nvSpPr>
          <p:spPr bwMode="auto">
            <a:xfrm>
              <a:off x="8708226" y="214880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59"/>
            <p:cNvSpPr>
              <a:spLocks noChangeArrowheads="1"/>
            </p:cNvSpPr>
            <p:nvPr/>
          </p:nvSpPr>
          <p:spPr bwMode="auto">
            <a:xfrm>
              <a:off x="8623201" y="214880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60"/>
            <p:cNvSpPr>
              <a:spLocks noChangeArrowheads="1"/>
            </p:cNvSpPr>
            <p:nvPr/>
          </p:nvSpPr>
          <p:spPr bwMode="auto">
            <a:xfrm>
              <a:off x="8795788" y="214880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61"/>
            <p:cNvSpPr>
              <a:spLocks noChangeArrowheads="1"/>
            </p:cNvSpPr>
            <p:nvPr/>
          </p:nvSpPr>
          <p:spPr bwMode="auto">
            <a:xfrm>
              <a:off x="8880813" y="214880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62"/>
            <p:cNvSpPr>
              <a:spLocks noChangeArrowheads="1"/>
            </p:cNvSpPr>
            <p:nvPr/>
          </p:nvSpPr>
          <p:spPr bwMode="auto">
            <a:xfrm>
              <a:off x="8965837" y="214880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63"/>
            <p:cNvSpPr>
              <a:spLocks noChangeArrowheads="1"/>
            </p:cNvSpPr>
            <p:nvPr/>
          </p:nvSpPr>
          <p:spPr bwMode="auto">
            <a:xfrm>
              <a:off x="9052131" y="21488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64"/>
            <p:cNvSpPr>
              <a:spLocks noChangeArrowheads="1"/>
            </p:cNvSpPr>
            <p:nvPr/>
          </p:nvSpPr>
          <p:spPr bwMode="auto">
            <a:xfrm>
              <a:off x="9137155" y="21488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65"/>
            <p:cNvSpPr>
              <a:spLocks noChangeArrowheads="1"/>
            </p:cNvSpPr>
            <p:nvPr/>
          </p:nvSpPr>
          <p:spPr bwMode="auto">
            <a:xfrm>
              <a:off x="9222179" y="214880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66"/>
            <p:cNvSpPr>
              <a:spLocks noChangeArrowheads="1"/>
            </p:cNvSpPr>
            <p:nvPr/>
          </p:nvSpPr>
          <p:spPr bwMode="auto">
            <a:xfrm>
              <a:off x="9309742" y="21488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67"/>
            <p:cNvSpPr>
              <a:spLocks noChangeArrowheads="1"/>
            </p:cNvSpPr>
            <p:nvPr/>
          </p:nvSpPr>
          <p:spPr bwMode="auto">
            <a:xfrm>
              <a:off x="9394766" y="214880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81"/>
            <p:cNvSpPr>
              <a:spLocks noChangeArrowheads="1"/>
            </p:cNvSpPr>
            <p:nvPr/>
          </p:nvSpPr>
          <p:spPr bwMode="auto">
            <a:xfrm>
              <a:off x="8538177" y="2233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82"/>
            <p:cNvSpPr>
              <a:spLocks noChangeArrowheads="1"/>
            </p:cNvSpPr>
            <p:nvPr/>
          </p:nvSpPr>
          <p:spPr bwMode="auto">
            <a:xfrm>
              <a:off x="8623201" y="2233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83"/>
            <p:cNvSpPr>
              <a:spLocks noChangeArrowheads="1"/>
            </p:cNvSpPr>
            <p:nvPr/>
          </p:nvSpPr>
          <p:spPr bwMode="auto">
            <a:xfrm>
              <a:off x="8708226" y="223383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84"/>
            <p:cNvSpPr>
              <a:spLocks noChangeArrowheads="1"/>
            </p:cNvSpPr>
            <p:nvPr/>
          </p:nvSpPr>
          <p:spPr bwMode="auto">
            <a:xfrm>
              <a:off x="8795788" y="2233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85"/>
            <p:cNvSpPr>
              <a:spLocks noChangeArrowheads="1"/>
            </p:cNvSpPr>
            <p:nvPr/>
          </p:nvSpPr>
          <p:spPr bwMode="auto">
            <a:xfrm>
              <a:off x="8880813" y="2233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86"/>
            <p:cNvSpPr>
              <a:spLocks noChangeArrowheads="1"/>
            </p:cNvSpPr>
            <p:nvPr/>
          </p:nvSpPr>
          <p:spPr bwMode="auto">
            <a:xfrm>
              <a:off x="8965837" y="223383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87"/>
            <p:cNvSpPr>
              <a:spLocks noChangeArrowheads="1"/>
            </p:cNvSpPr>
            <p:nvPr/>
          </p:nvSpPr>
          <p:spPr bwMode="auto">
            <a:xfrm>
              <a:off x="9052131" y="22338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88"/>
            <p:cNvSpPr>
              <a:spLocks noChangeArrowheads="1"/>
            </p:cNvSpPr>
            <p:nvPr/>
          </p:nvSpPr>
          <p:spPr bwMode="auto">
            <a:xfrm>
              <a:off x="9137155" y="22338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89"/>
            <p:cNvSpPr>
              <a:spLocks noChangeArrowheads="1"/>
            </p:cNvSpPr>
            <p:nvPr/>
          </p:nvSpPr>
          <p:spPr bwMode="auto">
            <a:xfrm>
              <a:off x="9222179" y="223383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90"/>
            <p:cNvSpPr>
              <a:spLocks noChangeArrowheads="1"/>
            </p:cNvSpPr>
            <p:nvPr/>
          </p:nvSpPr>
          <p:spPr bwMode="auto">
            <a:xfrm>
              <a:off x="9309742" y="22338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91"/>
            <p:cNvSpPr>
              <a:spLocks noChangeArrowheads="1"/>
            </p:cNvSpPr>
            <p:nvPr/>
          </p:nvSpPr>
          <p:spPr bwMode="auto">
            <a:xfrm>
              <a:off x="9394766" y="22338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100"/>
            <p:cNvSpPr>
              <a:spLocks noChangeArrowheads="1"/>
            </p:cNvSpPr>
            <p:nvPr/>
          </p:nvSpPr>
          <p:spPr bwMode="auto">
            <a:xfrm>
              <a:off x="8538177" y="231885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101"/>
            <p:cNvSpPr>
              <a:spLocks noChangeArrowheads="1"/>
            </p:cNvSpPr>
            <p:nvPr/>
          </p:nvSpPr>
          <p:spPr bwMode="auto">
            <a:xfrm>
              <a:off x="8623201" y="231885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102"/>
            <p:cNvSpPr>
              <a:spLocks noChangeArrowheads="1"/>
            </p:cNvSpPr>
            <p:nvPr/>
          </p:nvSpPr>
          <p:spPr bwMode="auto">
            <a:xfrm>
              <a:off x="8708226" y="231885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103"/>
            <p:cNvSpPr>
              <a:spLocks noChangeArrowheads="1"/>
            </p:cNvSpPr>
            <p:nvPr/>
          </p:nvSpPr>
          <p:spPr bwMode="auto">
            <a:xfrm>
              <a:off x="8795788" y="231885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104"/>
            <p:cNvSpPr>
              <a:spLocks noChangeArrowheads="1"/>
            </p:cNvSpPr>
            <p:nvPr/>
          </p:nvSpPr>
          <p:spPr bwMode="auto">
            <a:xfrm>
              <a:off x="8880813" y="231885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105"/>
            <p:cNvSpPr>
              <a:spLocks noChangeArrowheads="1"/>
            </p:cNvSpPr>
            <p:nvPr/>
          </p:nvSpPr>
          <p:spPr bwMode="auto">
            <a:xfrm>
              <a:off x="8965837" y="231885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06"/>
            <p:cNvSpPr>
              <a:spLocks noChangeArrowheads="1"/>
            </p:cNvSpPr>
            <p:nvPr/>
          </p:nvSpPr>
          <p:spPr bwMode="auto">
            <a:xfrm>
              <a:off x="9052131" y="231885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07"/>
            <p:cNvSpPr>
              <a:spLocks noChangeArrowheads="1"/>
            </p:cNvSpPr>
            <p:nvPr/>
          </p:nvSpPr>
          <p:spPr bwMode="auto">
            <a:xfrm>
              <a:off x="9137155" y="231885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08"/>
            <p:cNvSpPr>
              <a:spLocks noChangeArrowheads="1"/>
            </p:cNvSpPr>
            <p:nvPr/>
          </p:nvSpPr>
          <p:spPr bwMode="auto">
            <a:xfrm>
              <a:off x="9222179" y="231885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09"/>
            <p:cNvSpPr>
              <a:spLocks noChangeArrowheads="1"/>
            </p:cNvSpPr>
            <p:nvPr/>
          </p:nvSpPr>
          <p:spPr bwMode="auto">
            <a:xfrm>
              <a:off x="9309742" y="231885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10"/>
            <p:cNvSpPr>
              <a:spLocks noChangeArrowheads="1"/>
            </p:cNvSpPr>
            <p:nvPr/>
          </p:nvSpPr>
          <p:spPr bwMode="auto">
            <a:xfrm>
              <a:off x="9394766" y="231885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0"/>
            <p:cNvSpPr>
              <a:spLocks noChangeArrowheads="1"/>
            </p:cNvSpPr>
            <p:nvPr/>
          </p:nvSpPr>
          <p:spPr bwMode="auto">
            <a:xfrm>
              <a:off x="8538177" y="24064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1"/>
            <p:cNvSpPr>
              <a:spLocks noChangeArrowheads="1"/>
            </p:cNvSpPr>
            <p:nvPr/>
          </p:nvSpPr>
          <p:spPr bwMode="auto">
            <a:xfrm>
              <a:off x="8623201" y="24064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2"/>
            <p:cNvSpPr>
              <a:spLocks noChangeArrowheads="1"/>
            </p:cNvSpPr>
            <p:nvPr/>
          </p:nvSpPr>
          <p:spPr bwMode="auto">
            <a:xfrm>
              <a:off x="8708226" y="24064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23"/>
            <p:cNvSpPr>
              <a:spLocks noChangeArrowheads="1"/>
            </p:cNvSpPr>
            <p:nvPr/>
          </p:nvSpPr>
          <p:spPr bwMode="auto">
            <a:xfrm>
              <a:off x="8795788" y="24064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124"/>
            <p:cNvSpPr>
              <a:spLocks noChangeArrowheads="1"/>
            </p:cNvSpPr>
            <p:nvPr/>
          </p:nvSpPr>
          <p:spPr bwMode="auto">
            <a:xfrm>
              <a:off x="8880813" y="24064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125"/>
            <p:cNvSpPr>
              <a:spLocks noChangeArrowheads="1"/>
            </p:cNvSpPr>
            <p:nvPr/>
          </p:nvSpPr>
          <p:spPr bwMode="auto">
            <a:xfrm>
              <a:off x="8965837" y="24064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126"/>
            <p:cNvSpPr>
              <a:spLocks noChangeArrowheads="1"/>
            </p:cNvSpPr>
            <p:nvPr/>
          </p:nvSpPr>
          <p:spPr bwMode="auto">
            <a:xfrm>
              <a:off x="9052131" y="24064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127"/>
            <p:cNvSpPr>
              <a:spLocks noChangeArrowheads="1"/>
            </p:cNvSpPr>
            <p:nvPr/>
          </p:nvSpPr>
          <p:spPr bwMode="auto">
            <a:xfrm>
              <a:off x="9137155" y="24064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128"/>
            <p:cNvSpPr>
              <a:spLocks noChangeArrowheads="1"/>
            </p:cNvSpPr>
            <p:nvPr/>
          </p:nvSpPr>
          <p:spPr bwMode="auto">
            <a:xfrm>
              <a:off x="9222179" y="240641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129"/>
            <p:cNvSpPr>
              <a:spLocks noChangeArrowheads="1"/>
            </p:cNvSpPr>
            <p:nvPr/>
          </p:nvSpPr>
          <p:spPr bwMode="auto">
            <a:xfrm>
              <a:off x="9309742" y="24064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130"/>
            <p:cNvSpPr>
              <a:spLocks noChangeArrowheads="1"/>
            </p:cNvSpPr>
            <p:nvPr/>
          </p:nvSpPr>
          <p:spPr bwMode="auto">
            <a:xfrm>
              <a:off x="9394766" y="24064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81"/>
            <p:cNvSpPr>
              <a:spLocks noChangeArrowheads="1"/>
            </p:cNvSpPr>
            <p:nvPr/>
          </p:nvSpPr>
          <p:spPr bwMode="auto">
            <a:xfrm>
              <a:off x="9482147" y="22292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82"/>
            <p:cNvSpPr>
              <a:spLocks noChangeArrowheads="1"/>
            </p:cNvSpPr>
            <p:nvPr/>
          </p:nvSpPr>
          <p:spPr bwMode="auto">
            <a:xfrm>
              <a:off x="9567171" y="22292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83"/>
            <p:cNvSpPr>
              <a:spLocks noChangeArrowheads="1"/>
            </p:cNvSpPr>
            <p:nvPr/>
          </p:nvSpPr>
          <p:spPr bwMode="auto">
            <a:xfrm>
              <a:off x="9652196" y="22292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84"/>
            <p:cNvSpPr>
              <a:spLocks noChangeArrowheads="1"/>
            </p:cNvSpPr>
            <p:nvPr/>
          </p:nvSpPr>
          <p:spPr bwMode="auto">
            <a:xfrm>
              <a:off x="9739758" y="22292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5"/>
            <p:cNvSpPr>
              <a:spLocks noChangeArrowheads="1"/>
            </p:cNvSpPr>
            <p:nvPr/>
          </p:nvSpPr>
          <p:spPr bwMode="auto">
            <a:xfrm>
              <a:off x="9824783" y="22292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100"/>
            <p:cNvSpPr>
              <a:spLocks noChangeArrowheads="1"/>
            </p:cNvSpPr>
            <p:nvPr/>
          </p:nvSpPr>
          <p:spPr bwMode="auto">
            <a:xfrm>
              <a:off x="9482147" y="231430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101"/>
            <p:cNvSpPr>
              <a:spLocks noChangeArrowheads="1"/>
            </p:cNvSpPr>
            <p:nvPr/>
          </p:nvSpPr>
          <p:spPr bwMode="auto">
            <a:xfrm>
              <a:off x="9567171" y="231430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102"/>
            <p:cNvSpPr>
              <a:spLocks noChangeArrowheads="1"/>
            </p:cNvSpPr>
            <p:nvPr/>
          </p:nvSpPr>
          <p:spPr bwMode="auto">
            <a:xfrm>
              <a:off x="9652196" y="231430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103"/>
            <p:cNvSpPr>
              <a:spLocks noChangeArrowheads="1"/>
            </p:cNvSpPr>
            <p:nvPr/>
          </p:nvSpPr>
          <p:spPr bwMode="auto">
            <a:xfrm>
              <a:off x="9739758" y="231430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104"/>
            <p:cNvSpPr>
              <a:spLocks noChangeArrowheads="1"/>
            </p:cNvSpPr>
            <p:nvPr/>
          </p:nvSpPr>
          <p:spPr bwMode="auto">
            <a:xfrm>
              <a:off x="9824783" y="231430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105"/>
            <p:cNvSpPr>
              <a:spLocks noChangeArrowheads="1"/>
            </p:cNvSpPr>
            <p:nvPr/>
          </p:nvSpPr>
          <p:spPr bwMode="auto">
            <a:xfrm>
              <a:off x="9909807" y="231430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106"/>
            <p:cNvSpPr>
              <a:spLocks noChangeArrowheads="1"/>
            </p:cNvSpPr>
            <p:nvPr/>
          </p:nvSpPr>
          <p:spPr bwMode="auto">
            <a:xfrm>
              <a:off x="9996101" y="231430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109"/>
            <p:cNvSpPr>
              <a:spLocks noChangeArrowheads="1"/>
            </p:cNvSpPr>
            <p:nvPr/>
          </p:nvSpPr>
          <p:spPr bwMode="auto">
            <a:xfrm>
              <a:off x="10253712" y="231430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110"/>
            <p:cNvSpPr>
              <a:spLocks noChangeArrowheads="1"/>
            </p:cNvSpPr>
            <p:nvPr/>
          </p:nvSpPr>
          <p:spPr bwMode="auto">
            <a:xfrm>
              <a:off x="10338736" y="231430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120"/>
            <p:cNvSpPr>
              <a:spLocks noChangeArrowheads="1"/>
            </p:cNvSpPr>
            <p:nvPr/>
          </p:nvSpPr>
          <p:spPr bwMode="auto">
            <a:xfrm>
              <a:off x="9482147" y="24018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21"/>
            <p:cNvSpPr>
              <a:spLocks noChangeArrowheads="1"/>
            </p:cNvSpPr>
            <p:nvPr/>
          </p:nvSpPr>
          <p:spPr bwMode="auto">
            <a:xfrm>
              <a:off x="9567171" y="24018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22"/>
            <p:cNvSpPr>
              <a:spLocks noChangeArrowheads="1"/>
            </p:cNvSpPr>
            <p:nvPr/>
          </p:nvSpPr>
          <p:spPr bwMode="auto">
            <a:xfrm>
              <a:off x="9652196" y="24018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23"/>
            <p:cNvSpPr>
              <a:spLocks noChangeArrowheads="1"/>
            </p:cNvSpPr>
            <p:nvPr/>
          </p:nvSpPr>
          <p:spPr bwMode="auto">
            <a:xfrm>
              <a:off x="9739758" y="24018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24"/>
            <p:cNvSpPr>
              <a:spLocks noChangeArrowheads="1"/>
            </p:cNvSpPr>
            <p:nvPr/>
          </p:nvSpPr>
          <p:spPr bwMode="auto">
            <a:xfrm>
              <a:off x="9824783" y="24018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25"/>
            <p:cNvSpPr>
              <a:spLocks noChangeArrowheads="1"/>
            </p:cNvSpPr>
            <p:nvPr/>
          </p:nvSpPr>
          <p:spPr bwMode="auto">
            <a:xfrm>
              <a:off x="9909807" y="24018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26"/>
            <p:cNvSpPr>
              <a:spLocks noChangeArrowheads="1"/>
            </p:cNvSpPr>
            <p:nvPr/>
          </p:nvSpPr>
          <p:spPr bwMode="auto">
            <a:xfrm>
              <a:off x="9996101" y="24018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27"/>
            <p:cNvSpPr>
              <a:spLocks noChangeArrowheads="1"/>
            </p:cNvSpPr>
            <p:nvPr/>
          </p:nvSpPr>
          <p:spPr bwMode="auto">
            <a:xfrm>
              <a:off x="10081125" y="24018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28"/>
            <p:cNvSpPr>
              <a:spLocks noChangeArrowheads="1"/>
            </p:cNvSpPr>
            <p:nvPr/>
          </p:nvSpPr>
          <p:spPr bwMode="auto">
            <a:xfrm>
              <a:off x="10166149" y="240186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29"/>
            <p:cNvSpPr>
              <a:spLocks noChangeArrowheads="1"/>
            </p:cNvSpPr>
            <p:nvPr/>
          </p:nvSpPr>
          <p:spPr bwMode="auto">
            <a:xfrm>
              <a:off x="10253712" y="24018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30"/>
            <p:cNvSpPr>
              <a:spLocks noChangeArrowheads="1"/>
            </p:cNvSpPr>
            <p:nvPr/>
          </p:nvSpPr>
          <p:spPr bwMode="auto">
            <a:xfrm>
              <a:off x="10338736" y="24018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58"/>
            <p:cNvSpPr>
              <a:spLocks noChangeArrowheads="1"/>
            </p:cNvSpPr>
            <p:nvPr/>
          </p:nvSpPr>
          <p:spPr bwMode="auto">
            <a:xfrm>
              <a:off x="10596166" y="213970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60"/>
            <p:cNvSpPr>
              <a:spLocks noChangeArrowheads="1"/>
            </p:cNvSpPr>
            <p:nvPr/>
          </p:nvSpPr>
          <p:spPr bwMode="auto">
            <a:xfrm>
              <a:off x="10683728" y="213970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61"/>
            <p:cNvSpPr>
              <a:spLocks noChangeArrowheads="1"/>
            </p:cNvSpPr>
            <p:nvPr/>
          </p:nvSpPr>
          <p:spPr bwMode="auto">
            <a:xfrm>
              <a:off x="10768753" y="213970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62"/>
            <p:cNvSpPr>
              <a:spLocks noChangeArrowheads="1"/>
            </p:cNvSpPr>
            <p:nvPr/>
          </p:nvSpPr>
          <p:spPr bwMode="auto">
            <a:xfrm>
              <a:off x="10853777" y="213970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63"/>
            <p:cNvSpPr>
              <a:spLocks noChangeArrowheads="1"/>
            </p:cNvSpPr>
            <p:nvPr/>
          </p:nvSpPr>
          <p:spPr bwMode="auto">
            <a:xfrm>
              <a:off x="10940071" y="213970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64"/>
            <p:cNvSpPr>
              <a:spLocks noChangeArrowheads="1"/>
            </p:cNvSpPr>
            <p:nvPr/>
          </p:nvSpPr>
          <p:spPr bwMode="auto">
            <a:xfrm>
              <a:off x="11025095" y="213970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65"/>
            <p:cNvSpPr>
              <a:spLocks noChangeArrowheads="1"/>
            </p:cNvSpPr>
            <p:nvPr/>
          </p:nvSpPr>
          <p:spPr bwMode="auto">
            <a:xfrm>
              <a:off x="11110119" y="213970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66"/>
            <p:cNvSpPr>
              <a:spLocks noChangeArrowheads="1"/>
            </p:cNvSpPr>
            <p:nvPr/>
          </p:nvSpPr>
          <p:spPr bwMode="auto">
            <a:xfrm>
              <a:off x="11197682" y="213970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67"/>
            <p:cNvSpPr>
              <a:spLocks noChangeArrowheads="1"/>
            </p:cNvSpPr>
            <p:nvPr/>
          </p:nvSpPr>
          <p:spPr bwMode="auto">
            <a:xfrm>
              <a:off x="11282706" y="213970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82"/>
            <p:cNvSpPr>
              <a:spLocks noChangeArrowheads="1"/>
            </p:cNvSpPr>
            <p:nvPr/>
          </p:nvSpPr>
          <p:spPr bwMode="auto">
            <a:xfrm>
              <a:off x="10511141" y="222473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83"/>
            <p:cNvSpPr>
              <a:spLocks noChangeArrowheads="1"/>
            </p:cNvSpPr>
            <p:nvPr/>
          </p:nvSpPr>
          <p:spPr bwMode="auto">
            <a:xfrm>
              <a:off x="10596166" y="222473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84"/>
            <p:cNvSpPr>
              <a:spLocks noChangeArrowheads="1"/>
            </p:cNvSpPr>
            <p:nvPr/>
          </p:nvSpPr>
          <p:spPr bwMode="auto">
            <a:xfrm>
              <a:off x="10683728" y="222473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85"/>
            <p:cNvSpPr>
              <a:spLocks noChangeArrowheads="1"/>
            </p:cNvSpPr>
            <p:nvPr/>
          </p:nvSpPr>
          <p:spPr bwMode="auto">
            <a:xfrm>
              <a:off x="10768753" y="222473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86"/>
            <p:cNvSpPr>
              <a:spLocks noChangeArrowheads="1"/>
            </p:cNvSpPr>
            <p:nvPr/>
          </p:nvSpPr>
          <p:spPr bwMode="auto">
            <a:xfrm>
              <a:off x="10853777" y="222473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87"/>
            <p:cNvSpPr>
              <a:spLocks noChangeArrowheads="1"/>
            </p:cNvSpPr>
            <p:nvPr/>
          </p:nvSpPr>
          <p:spPr bwMode="auto">
            <a:xfrm>
              <a:off x="10940071" y="222473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88"/>
            <p:cNvSpPr>
              <a:spLocks noChangeArrowheads="1"/>
            </p:cNvSpPr>
            <p:nvPr/>
          </p:nvSpPr>
          <p:spPr bwMode="auto">
            <a:xfrm>
              <a:off x="11025095" y="222473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89"/>
            <p:cNvSpPr>
              <a:spLocks noChangeArrowheads="1"/>
            </p:cNvSpPr>
            <p:nvPr/>
          </p:nvSpPr>
          <p:spPr bwMode="auto">
            <a:xfrm>
              <a:off x="11110119" y="222473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90"/>
            <p:cNvSpPr>
              <a:spLocks noChangeArrowheads="1"/>
            </p:cNvSpPr>
            <p:nvPr/>
          </p:nvSpPr>
          <p:spPr bwMode="auto">
            <a:xfrm>
              <a:off x="11197682" y="222473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91"/>
            <p:cNvSpPr>
              <a:spLocks noChangeArrowheads="1"/>
            </p:cNvSpPr>
            <p:nvPr/>
          </p:nvSpPr>
          <p:spPr bwMode="auto">
            <a:xfrm>
              <a:off x="11282706" y="222473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100"/>
            <p:cNvSpPr>
              <a:spLocks noChangeArrowheads="1"/>
            </p:cNvSpPr>
            <p:nvPr/>
          </p:nvSpPr>
          <p:spPr bwMode="auto">
            <a:xfrm>
              <a:off x="10426117" y="230975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101"/>
            <p:cNvSpPr>
              <a:spLocks noChangeArrowheads="1"/>
            </p:cNvSpPr>
            <p:nvPr/>
          </p:nvSpPr>
          <p:spPr bwMode="auto">
            <a:xfrm>
              <a:off x="10511141" y="230975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102"/>
            <p:cNvSpPr>
              <a:spLocks noChangeArrowheads="1"/>
            </p:cNvSpPr>
            <p:nvPr/>
          </p:nvSpPr>
          <p:spPr bwMode="auto">
            <a:xfrm>
              <a:off x="10596166" y="230975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103"/>
            <p:cNvSpPr>
              <a:spLocks noChangeArrowheads="1"/>
            </p:cNvSpPr>
            <p:nvPr/>
          </p:nvSpPr>
          <p:spPr bwMode="auto">
            <a:xfrm>
              <a:off x="10683728" y="230975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104"/>
            <p:cNvSpPr>
              <a:spLocks noChangeArrowheads="1"/>
            </p:cNvSpPr>
            <p:nvPr/>
          </p:nvSpPr>
          <p:spPr bwMode="auto">
            <a:xfrm>
              <a:off x="10768753" y="230975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105"/>
            <p:cNvSpPr>
              <a:spLocks noChangeArrowheads="1"/>
            </p:cNvSpPr>
            <p:nvPr/>
          </p:nvSpPr>
          <p:spPr bwMode="auto">
            <a:xfrm>
              <a:off x="10853777" y="230975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106"/>
            <p:cNvSpPr>
              <a:spLocks noChangeArrowheads="1"/>
            </p:cNvSpPr>
            <p:nvPr/>
          </p:nvSpPr>
          <p:spPr bwMode="auto">
            <a:xfrm>
              <a:off x="10940071" y="230975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107"/>
            <p:cNvSpPr>
              <a:spLocks noChangeArrowheads="1"/>
            </p:cNvSpPr>
            <p:nvPr/>
          </p:nvSpPr>
          <p:spPr bwMode="auto">
            <a:xfrm>
              <a:off x="11025095" y="230975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108"/>
            <p:cNvSpPr>
              <a:spLocks noChangeArrowheads="1"/>
            </p:cNvSpPr>
            <p:nvPr/>
          </p:nvSpPr>
          <p:spPr bwMode="auto">
            <a:xfrm>
              <a:off x="11110119" y="230975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109"/>
            <p:cNvSpPr>
              <a:spLocks noChangeArrowheads="1"/>
            </p:cNvSpPr>
            <p:nvPr/>
          </p:nvSpPr>
          <p:spPr bwMode="auto">
            <a:xfrm>
              <a:off x="11197682" y="230975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10"/>
            <p:cNvSpPr>
              <a:spLocks noChangeArrowheads="1"/>
            </p:cNvSpPr>
            <p:nvPr/>
          </p:nvSpPr>
          <p:spPr bwMode="auto">
            <a:xfrm>
              <a:off x="11282706" y="230975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20"/>
            <p:cNvSpPr>
              <a:spLocks noChangeArrowheads="1"/>
            </p:cNvSpPr>
            <p:nvPr/>
          </p:nvSpPr>
          <p:spPr bwMode="auto">
            <a:xfrm>
              <a:off x="10426117" y="23973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21"/>
            <p:cNvSpPr>
              <a:spLocks noChangeArrowheads="1"/>
            </p:cNvSpPr>
            <p:nvPr/>
          </p:nvSpPr>
          <p:spPr bwMode="auto">
            <a:xfrm>
              <a:off x="10511141" y="23973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22"/>
            <p:cNvSpPr>
              <a:spLocks noChangeArrowheads="1"/>
            </p:cNvSpPr>
            <p:nvPr/>
          </p:nvSpPr>
          <p:spPr bwMode="auto">
            <a:xfrm>
              <a:off x="10596166" y="23973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23"/>
            <p:cNvSpPr>
              <a:spLocks noChangeArrowheads="1"/>
            </p:cNvSpPr>
            <p:nvPr/>
          </p:nvSpPr>
          <p:spPr bwMode="auto">
            <a:xfrm>
              <a:off x="10683728" y="23973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24"/>
            <p:cNvSpPr>
              <a:spLocks noChangeArrowheads="1"/>
            </p:cNvSpPr>
            <p:nvPr/>
          </p:nvSpPr>
          <p:spPr bwMode="auto">
            <a:xfrm>
              <a:off x="10768753" y="23973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p:nvSpPr>
          <p:spPr bwMode="auto">
            <a:xfrm>
              <a:off x="10853777" y="23973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p:nvSpPr>
          <p:spPr bwMode="auto">
            <a:xfrm>
              <a:off x="10940071" y="23973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p:nvSpPr>
          <p:spPr bwMode="auto">
            <a:xfrm>
              <a:off x="11025095" y="23973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p:nvSpPr>
          <p:spPr bwMode="auto">
            <a:xfrm>
              <a:off x="11110119" y="23973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129"/>
            <p:cNvSpPr>
              <a:spLocks noChangeArrowheads="1"/>
            </p:cNvSpPr>
            <p:nvPr/>
          </p:nvSpPr>
          <p:spPr bwMode="auto">
            <a:xfrm>
              <a:off x="11197682" y="23973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130"/>
            <p:cNvSpPr>
              <a:spLocks noChangeArrowheads="1"/>
            </p:cNvSpPr>
            <p:nvPr/>
          </p:nvSpPr>
          <p:spPr bwMode="auto">
            <a:xfrm>
              <a:off x="11282706" y="23973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57"/>
            <p:cNvSpPr>
              <a:spLocks noChangeArrowheads="1"/>
            </p:cNvSpPr>
            <p:nvPr/>
          </p:nvSpPr>
          <p:spPr bwMode="auto">
            <a:xfrm>
              <a:off x="11370087" y="21351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58"/>
            <p:cNvSpPr>
              <a:spLocks noChangeArrowheads="1"/>
            </p:cNvSpPr>
            <p:nvPr/>
          </p:nvSpPr>
          <p:spPr bwMode="auto">
            <a:xfrm>
              <a:off x="11540136" y="213515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59"/>
            <p:cNvSpPr>
              <a:spLocks noChangeArrowheads="1"/>
            </p:cNvSpPr>
            <p:nvPr/>
          </p:nvSpPr>
          <p:spPr bwMode="auto">
            <a:xfrm>
              <a:off x="11455111" y="21351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0"/>
            <p:cNvSpPr>
              <a:spLocks noChangeArrowheads="1"/>
            </p:cNvSpPr>
            <p:nvPr/>
          </p:nvSpPr>
          <p:spPr bwMode="auto">
            <a:xfrm>
              <a:off x="11627698" y="21351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1"/>
            <p:cNvSpPr>
              <a:spLocks noChangeArrowheads="1"/>
            </p:cNvSpPr>
            <p:nvPr/>
          </p:nvSpPr>
          <p:spPr bwMode="auto">
            <a:xfrm>
              <a:off x="11712723" y="213515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2"/>
            <p:cNvSpPr>
              <a:spLocks noChangeArrowheads="1"/>
            </p:cNvSpPr>
            <p:nvPr/>
          </p:nvSpPr>
          <p:spPr bwMode="auto">
            <a:xfrm>
              <a:off x="11797747" y="213515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63"/>
            <p:cNvSpPr>
              <a:spLocks noChangeArrowheads="1"/>
            </p:cNvSpPr>
            <p:nvPr/>
          </p:nvSpPr>
          <p:spPr bwMode="auto">
            <a:xfrm>
              <a:off x="11884041" y="213515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1"/>
            <p:cNvSpPr>
              <a:spLocks noChangeArrowheads="1"/>
            </p:cNvSpPr>
            <p:nvPr/>
          </p:nvSpPr>
          <p:spPr bwMode="auto">
            <a:xfrm>
              <a:off x="11370087" y="222018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2"/>
            <p:cNvSpPr>
              <a:spLocks noChangeArrowheads="1"/>
            </p:cNvSpPr>
            <p:nvPr/>
          </p:nvSpPr>
          <p:spPr bwMode="auto">
            <a:xfrm>
              <a:off x="11455111" y="222018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3"/>
            <p:cNvSpPr>
              <a:spLocks noChangeArrowheads="1"/>
            </p:cNvSpPr>
            <p:nvPr/>
          </p:nvSpPr>
          <p:spPr bwMode="auto">
            <a:xfrm>
              <a:off x="11540136" y="222018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4"/>
            <p:cNvSpPr>
              <a:spLocks noChangeArrowheads="1"/>
            </p:cNvSpPr>
            <p:nvPr/>
          </p:nvSpPr>
          <p:spPr bwMode="auto">
            <a:xfrm>
              <a:off x="11627698" y="222018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85"/>
            <p:cNvSpPr>
              <a:spLocks noChangeArrowheads="1"/>
            </p:cNvSpPr>
            <p:nvPr/>
          </p:nvSpPr>
          <p:spPr bwMode="auto">
            <a:xfrm>
              <a:off x="11712723" y="222018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100"/>
            <p:cNvSpPr>
              <a:spLocks noChangeArrowheads="1"/>
            </p:cNvSpPr>
            <p:nvPr/>
          </p:nvSpPr>
          <p:spPr bwMode="auto">
            <a:xfrm>
              <a:off x="11370087" y="230520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1"/>
            <p:cNvSpPr>
              <a:spLocks noChangeArrowheads="1"/>
            </p:cNvSpPr>
            <p:nvPr/>
          </p:nvSpPr>
          <p:spPr bwMode="auto">
            <a:xfrm>
              <a:off x="11455111" y="230520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2"/>
            <p:cNvSpPr>
              <a:spLocks noChangeArrowheads="1"/>
            </p:cNvSpPr>
            <p:nvPr/>
          </p:nvSpPr>
          <p:spPr bwMode="auto">
            <a:xfrm>
              <a:off x="11540136" y="230520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3"/>
            <p:cNvSpPr>
              <a:spLocks noChangeArrowheads="1"/>
            </p:cNvSpPr>
            <p:nvPr/>
          </p:nvSpPr>
          <p:spPr bwMode="auto">
            <a:xfrm>
              <a:off x="11627698" y="230520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4"/>
            <p:cNvSpPr>
              <a:spLocks noChangeArrowheads="1"/>
            </p:cNvSpPr>
            <p:nvPr/>
          </p:nvSpPr>
          <p:spPr bwMode="auto">
            <a:xfrm>
              <a:off x="11712723" y="230520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21"/>
            <p:cNvSpPr>
              <a:spLocks noChangeArrowheads="1"/>
            </p:cNvSpPr>
            <p:nvPr/>
          </p:nvSpPr>
          <p:spPr bwMode="auto">
            <a:xfrm>
              <a:off x="11455111" y="23927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2"/>
            <p:cNvSpPr>
              <a:spLocks noChangeArrowheads="1"/>
            </p:cNvSpPr>
            <p:nvPr/>
          </p:nvSpPr>
          <p:spPr bwMode="auto">
            <a:xfrm>
              <a:off x="11540136" y="23927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3"/>
            <p:cNvSpPr>
              <a:spLocks noChangeArrowheads="1"/>
            </p:cNvSpPr>
            <p:nvPr/>
          </p:nvSpPr>
          <p:spPr bwMode="auto">
            <a:xfrm>
              <a:off x="11627698" y="23927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57"/>
            <p:cNvSpPr>
              <a:spLocks noChangeArrowheads="1"/>
            </p:cNvSpPr>
            <p:nvPr/>
          </p:nvSpPr>
          <p:spPr bwMode="auto">
            <a:xfrm>
              <a:off x="7594207" y="249454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58"/>
            <p:cNvSpPr>
              <a:spLocks noChangeArrowheads="1"/>
            </p:cNvSpPr>
            <p:nvPr/>
          </p:nvSpPr>
          <p:spPr bwMode="auto">
            <a:xfrm>
              <a:off x="7764256" y="249454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59"/>
            <p:cNvSpPr>
              <a:spLocks noChangeArrowheads="1"/>
            </p:cNvSpPr>
            <p:nvPr/>
          </p:nvSpPr>
          <p:spPr bwMode="auto">
            <a:xfrm>
              <a:off x="7679231" y="249454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60"/>
            <p:cNvSpPr>
              <a:spLocks noChangeArrowheads="1"/>
            </p:cNvSpPr>
            <p:nvPr/>
          </p:nvSpPr>
          <p:spPr bwMode="auto">
            <a:xfrm>
              <a:off x="7851818" y="249454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61"/>
            <p:cNvSpPr>
              <a:spLocks noChangeArrowheads="1"/>
            </p:cNvSpPr>
            <p:nvPr/>
          </p:nvSpPr>
          <p:spPr bwMode="auto">
            <a:xfrm>
              <a:off x="7936843" y="249454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62"/>
            <p:cNvSpPr>
              <a:spLocks noChangeArrowheads="1"/>
            </p:cNvSpPr>
            <p:nvPr/>
          </p:nvSpPr>
          <p:spPr bwMode="auto">
            <a:xfrm>
              <a:off x="8021867" y="249454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63"/>
            <p:cNvSpPr>
              <a:spLocks noChangeArrowheads="1"/>
            </p:cNvSpPr>
            <p:nvPr/>
          </p:nvSpPr>
          <p:spPr bwMode="auto">
            <a:xfrm>
              <a:off x="8108161" y="249454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64"/>
            <p:cNvSpPr>
              <a:spLocks noChangeArrowheads="1"/>
            </p:cNvSpPr>
            <p:nvPr/>
          </p:nvSpPr>
          <p:spPr bwMode="auto">
            <a:xfrm>
              <a:off x="8193185" y="249454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5"/>
            <p:cNvSpPr>
              <a:spLocks noChangeArrowheads="1"/>
            </p:cNvSpPr>
            <p:nvPr/>
          </p:nvSpPr>
          <p:spPr bwMode="auto">
            <a:xfrm>
              <a:off x="8278209" y="249454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6"/>
            <p:cNvSpPr>
              <a:spLocks noChangeArrowheads="1"/>
            </p:cNvSpPr>
            <p:nvPr/>
          </p:nvSpPr>
          <p:spPr bwMode="auto">
            <a:xfrm>
              <a:off x="8365772" y="249454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7"/>
            <p:cNvSpPr>
              <a:spLocks noChangeArrowheads="1"/>
            </p:cNvSpPr>
            <p:nvPr/>
          </p:nvSpPr>
          <p:spPr bwMode="auto">
            <a:xfrm>
              <a:off x="8450796" y="249454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82"/>
            <p:cNvSpPr>
              <a:spLocks noChangeArrowheads="1"/>
            </p:cNvSpPr>
            <p:nvPr/>
          </p:nvSpPr>
          <p:spPr bwMode="auto">
            <a:xfrm>
              <a:off x="7679231" y="25795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83"/>
            <p:cNvSpPr>
              <a:spLocks noChangeArrowheads="1"/>
            </p:cNvSpPr>
            <p:nvPr/>
          </p:nvSpPr>
          <p:spPr bwMode="auto">
            <a:xfrm>
              <a:off x="7764256" y="257957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84"/>
            <p:cNvSpPr>
              <a:spLocks noChangeArrowheads="1"/>
            </p:cNvSpPr>
            <p:nvPr/>
          </p:nvSpPr>
          <p:spPr bwMode="auto">
            <a:xfrm>
              <a:off x="7851818" y="25795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85"/>
            <p:cNvSpPr>
              <a:spLocks noChangeArrowheads="1"/>
            </p:cNvSpPr>
            <p:nvPr/>
          </p:nvSpPr>
          <p:spPr bwMode="auto">
            <a:xfrm>
              <a:off x="7936843" y="25795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86"/>
            <p:cNvSpPr>
              <a:spLocks noChangeArrowheads="1"/>
            </p:cNvSpPr>
            <p:nvPr/>
          </p:nvSpPr>
          <p:spPr bwMode="auto">
            <a:xfrm>
              <a:off x="8021867" y="257957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7"/>
            <p:cNvSpPr>
              <a:spLocks noChangeArrowheads="1"/>
            </p:cNvSpPr>
            <p:nvPr/>
          </p:nvSpPr>
          <p:spPr bwMode="auto">
            <a:xfrm>
              <a:off x="8108161" y="25795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8"/>
            <p:cNvSpPr>
              <a:spLocks noChangeArrowheads="1"/>
            </p:cNvSpPr>
            <p:nvPr/>
          </p:nvSpPr>
          <p:spPr bwMode="auto">
            <a:xfrm>
              <a:off x="8193185" y="25795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9"/>
            <p:cNvSpPr>
              <a:spLocks noChangeArrowheads="1"/>
            </p:cNvSpPr>
            <p:nvPr/>
          </p:nvSpPr>
          <p:spPr bwMode="auto">
            <a:xfrm>
              <a:off x="8278209" y="257957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90"/>
            <p:cNvSpPr>
              <a:spLocks noChangeArrowheads="1"/>
            </p:cNvSpPr>
            <p:nvPr/>
          </p:nvSpPr>
          <p:spPr bwMode="auto">
            <a:xfrm>
              <a:off x="8365772" y="25795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91"/>
            <p:cNvSpPr>
              <a:spLocks noChangeArrowheads="1"/>
            </p:cNvSpPr>
            <p:nvPr/>
          </p:nvSpPr>
          <p:spPr bwMode="auto">
            <a:xfrm>
              <a:off x="8450796" y="25795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102"/>
            <p:cNvSpPr>
              <a:spLocks noChangeArrowheads="1"/>
            </p:cNvSpPr>
            <p:nvPr/>
          </p:nvSpPr>
          <p:spPr bwMode="auto">
            <a:xfrm>
              <a:off x="7764256" y="266459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103"/>
            <p:cNvSpPr>
              <a:spLocks noChangeArrowheads="1"/>
            </p:cNvSpPr>
            <p:nvPr/>
          </p:nvSpPr>
          <p:spPr bwMode="auto">
            <a:xfrm>
              <a:off x="7851818" y="266459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104"/>
            <p:cNvSpPr>
              <a:spLocks noChangeArrowheads="1"/>
            </p:cNvSpPr>
            <p:nvPr/>
          </p:nvSpPr>
          <p:spPr bwMode="auto">
            <a:xfrm>
              <a:off x="7936843" y="266459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105"/>
            <p:cNvSpPr>
              <a:spLocks noChangeArrowheads="1"/>
            </p:cNvSpPr>
            <p:nvPr/>
          </p:nvSpPr>
          <p:spPr bwMode="auto">
            <a:xfrm>
              <a:off x="8021867" y="266459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106"/>
            <p:cNvSpPr>
              <a:spLocks noChangeArrowheads="1"/>
            </p:cNvSpPr>
            <p:nvPr/>
          </p:nvSpPr>
          <p:spPr bwMode="auto">
            <a:xfrm>
              <a:off x="8108161" y="266459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107"/>
            <p:cNvSpPr>
              <a:spLocks noChangeArrowheads="1"/>
            </p:cNvSpPr>
            <p:nvPr/>
          </p:nvSpPr>
          <p:spPr bwMode="auto">
            <a:xfrm>
              <a:off x="8193185" y="266459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8"/>
            <p:cNvSpPr>
              <a:spLocks noChangeArrowheads="1"/>
            </p:cNvSpPr>
            <p:nvPr/>
          </p:nvSpPr>
          <p:spPr bwMode="auto">
            <a:xfrm>
              <a:off x="8278209" y="266459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9"/>
            <p:cNvSpPr>
              <a:spLocks noChangeArrowheads="1"/>
            </p:cNvSpPr>
            <p:nvPr/>
          </p:nvSpPr>
          <p:spPr bwMode="auto">
            <a:xfrm>
              <a:off x="8365772" y="266459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10"/>
            <p:cNvSpPr>
              <a:spLocks noChangeArrowheads="1"/>
            </p:cNvSpPr>
            <p:nvPr/>
          </p:nvSpPr>
          <p:spPr bwMode="auto">
            <a:xfrm>
              <a:off x="8450796" y="266459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22"/>
            <p:cNvSpPr>
              <a:spLocks noChangeArrowheads="1"/>
            </p:cNvSpPr>
            <p:nvPr/>
          </p:nvSpPr>
          <p:spPr bwMode="auto">
            <a:xfrm>
              <a:off x="7764256" y="275216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23"/>
            <p:cNvSpPr>
              <a:spLocks noChangeArrowheads="1"/>
            </p:cNvSpPr>
            <p:nvPr/>
          </p:nvSpPr>
          <p:spPr bwMode="auto">
            <a:xfrm>
              <a:off x="7851818" y="27521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24"/>
            <p:cNvSpPr>
              <a:spLocks noChangeArrowheads="1"/>
            </p:cNvSpPr>
            <p:nvPr/>
          </p:nvSpPr>
          <p:spPr bwMode="auto">
            <a:xfrm>
              <a:off x="7936843" y="27521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25"/>
            <p:cNvSpPr>
              <a:spLocks noChangeArrowheads="1"/>
            </p:cNvSpPr>
            <p:nvPr/>
          </p:nvSpPr>
          <p:spPr bwMode="auto">
            <a:xfrm>
              <a:off x="8021867" y="275216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26"/>
            <p:cNvSpPr>
              <a:spLocks noChangeArrowheads="1"/>
            </p:cNvSpPr>
            <p:nvPr/>
          </p:nvSpPr>
          <p:spPr bwMode="auto">
            <a:xfrm>
              <a:off x="8108161" y="27521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27"/>
            <p:cNvSpPr>
              <a:spLocks noChangeArrowheads="1"/>
            </p:cNvSpPr>
            <p:nvPr/>
          </p:nvSpPr>
          <p:spPr bwMode="auto">
            <a:xfrm>
              <a:off x="8193185" y="27521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28"/>
            <p:cNvSpPr>
              <a:spLocks noChangeArrowheads="1"/>
            </p:cNvSpPr>
            <p:nvPr/>
          </p:nvSpPr>
          <p:spPr bwMode="auto">
            <a:xfrm>
              <a:off x="8278209" y="27521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29"/>
            <p:cNvSpPr>
              <a:spLocks noChangeArrowheads="1"/>
            </p:cNvSpPr>
            <p:nvPr/>
          </p:nvSpPr>
          <p:spPr bwMode="auto">
            <a:xfrm>
              <a:off x="8365772" y="27521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30"/>
            <p:cNvSpPr>
              <a:spLocks noChangeArrowheads="1"/>
            </p:cNvSpPr>
            <p:nvPr/>
          </p:nvSpPr>
          <p:spPr bwMode="auto">
            <a:xfrm>
              <a:off x="8450796" y="27521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57"/>
            <p:cNvSpPr>
              <a:spLocks noChangeArrowheads="1"/>
            </p:cNvSpPr>
            <p:nvPr/>
          </p:nvSpPr>
          <p:spPr bwMode="auto">
            <a:xfrm>
              <a:off x="8538177" y="249000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58"/>
            <p:cNvSpPr>
              <a:spLocks noChangeArrowheads="1"/>
            </p:cNvSpPr>
            <p:nvPr/>
          </p:nvSpPr>
          <p:spPr bwMode="auto">
            <a:xfrm>
              <a:off x="8708226" y="249000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59"/>
            <p:cNvSpPr>
              <a:spLocks noChangeArrowheads="1"/>
            </p:cNvSpPr>
            <p:nvPr/>
          </p:nvSpPr>
          <p:spPr bwMode="auto">
            <a:xfrm>
              <a:off x="8623201" y="249000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60"/>
            <p:cNvSpPr>
              <a:spLocks noChangeArrowheads="1"/>
            </p:cNvSpPr>
            <p:nvPr/>
          </p:nvSpPr>
          <p:spPr bwMode="auto">
            <a:xfrm>
              <a:off x="8795788" y="249000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61"/>
            <p:cNvSpPr>
              <a:spLocks noChangeArrowheads="1"/>
            </p:cNvSpPr>
            <p:nvPr/>
          </p:nvSpPr>
          <p:spPr bwMode="auto">
            <a:xfrm>
              <a:off x="8880813" y="249000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62"/>
            <p:cNvSpPr>
              <a:spLocks noChangeArrowheads="1"/>
            </p:cNvSpPr>
            <p:nvPr/>
          </p:nvSpPr>
          <p:spPr bwMode="auto">
            <a:xfrm>
              <a:off x="8965837" y="249000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63"/>
            <p:cNvSpPr>
              <a:spLocks noChangeArrowheads="1"/>
            </p:cNvSpPr>
            <p:nvPr/>
          </p:nvSpPr>
          <p:spPr bwMode="auto">
            <a:xfrm>
              <a:off x="9052131" y="249000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64"/>
            <p:cNvSpPr>
              <a:spLocks noChangeArrowheads="1"/>
            </p:cNvSpPr>
            <p:nvPr/>
          </p:nvSpPr>
          <p:spPr bwMode="auto">
            <a:xfrm>
              <a:off x="9137155" y="249000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65"/>
            <p:cNvSpPr>
              <a:spLocks noChangeArrowheads="1"/>
            </p:cNvSpPr>
            <p:nvPr/>
          </p:nvSpPr>
          <p:spPr bwMode="auto">
            <a:xfrm>
              <a:off x="9222179" y="249000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66"/>
            <p:cNvSpPr>
              <a:spLocks noChangeArrowheads="1"/>
            </p:cNvSpPr>
            <p:nvPr/>
          </p:nvSpPr>
          <p:spPr bwMode="auto">
            <a:xfrm>
              <a:off x="9309742" y="249000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67"/>
            <p:cNvSpPr>
              <a:spLocks noChangeArrowheads="1"/>
            </p:cNvSpPr>
            <p:nvPr/>
          </p:nvSpPr>
          <p:spPr bwMode="auto">
            <a:xfrm>
              <a:off x="9394766" y="249000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81"/>
            <p:cNvSpPr>
              <a:spLocks noChangeArrowheads="1"/>
            </p:cNvSpPr>
            <p:nvPr/>
          </p:nvSpPr>
          <p:spPr bwMode="auto">
            <a:xfrm>
              <a:off x="8538177" y="25750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82"/>
            <p:cNvSpPr>
              <a:spLocks noChangeArrowheads="1"/>
            </p:cNvSpPr>
            <p:nvPr/>
          </p:nvSpPr>
          <p:spPr bwMode="auto">
            <a:xfrm>
              <a:off x="8623201" y="25750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83"/>
            <p:cNvSpPr>
              <a:spLocks noChangeArrowheads="1"/>
            </p:cNvSpPr>
            <p:nvPr/>
          </p:nvSpPr>
          <p:spPr bwMode="auto">
            <a:xfrm>
              <a:off x="8708226" y="257502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84"/>
            <p:cNvSpPr>
              <a:spLocks noChangeArrowheads="1"/>
            </p:cNvSpPr>
            <p:nvPr/>
          </p:nvSpPr>
          <p:spPr bwMode="auto">
            <a:xfrm>
              <a:off x="8795788" y="25750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85"/>
            <p:cNvSpPr>
              <a:spLocks noChangeArrowheads="1"/>
            </p:cNvSpPr>
            <p:nvPr/>
          </p:nvSpPr>
          <p:spPr bwMode="auto">
            <a:xfrm>
              <a:off x="8880813" y="25750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86"/>
            <p:cNvSpPr>
              <a:spLocks noChangeArrowheads="1"/>
            </p:cNvSpPr>
            <p:nvPr/>
          </p:nvSpPr>
          <p:spPr bwMode="auto">
            <a:xfrm>
              <a:off x="8965837" y="257502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87"/>
            <p:cNvSpPr>
              <a:spLocks noChangeArrowheads="1"/>
            </p:cNvSpPr>
            <p:nvPr/>
          </p:nvSpPr>
          <p:spPr bwMode="auto">
            <a:xfrm>
              <a:off x="9052131" y="25750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88"/>
            <p:cNvSpPr>
              <a:spLocks noChangeArrowheads="1"/>
            </p:cNvSpPr>
            <p:nvPr/>
          </p:nvSpPr>
          <p:spPr bwMode="auto">
            <a:xfrm>
              <a:off x="9137155" y="25750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89"/>
            <p:cNvSpPr>
              <a:spLocks noChangeArrowheads="1"/>
            </p:cNvSpPr>
            <p:nvPr/>
          </p:nvSpPr>
          <p:spPr bwMode="auto">
            <a:xfrm>
              <a:off x="9222179" y="257502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90"/>
            <p:cNvSpPr>
              <a:spLocks noChangeArrowheads="1"/>
            </p:cNvSpPr>
            <p:nvPr/>
          </p:nvSpPr>
          <p:spPr bwMode="auto">
            <a:xfrm>
              <a:off x="9309742" y="25750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91"/>
            <p:cNvSpPr>
              <a:spLocks noChangeArrowheads="1"/>
            </p:cNvSpPr>
            <p:nvPr/>
          </p:nvSpPr>
          <p:spPr bwMode="auto">
            <a:xfrm>
              <a:off x="9394766" y="25750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100"/>
            <p:cNvSpPr>
              <a:spLocks noChangeArrowheads="1"/>
            </p:cNvSpPr>
            <p:nvPr/>
          </p:nvSpPr>
          <p:spPr bwMode="auto">
            <a:xfrm>
              <a:off x="8538177" y="266004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101"/>
            <p:cNvSpPr>
              <a:spLocks noChangeArrowheads="1"/>
            </p:cNvSpPr>
            <p:nvPr/>
          </p:nvSpPr>
          <p:spPr bwMode="auto">
            <a:xfrm>
              <a:off x="8623201" y="266004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102"/>
            <p:cNvSpPr>
              <a:spLocks noChangeArrowheads="1"/>
            </p:cNvSpPr>
            <p:nvPr/>
          </p:nvSpPr>
          <p:spPr bwMode="auto">
            <a:xfrm>
              <a:off x="8708226" y="266004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103"/>
            <p:cNvSpPr>
              <a:spLocks noChangeArrowheads="1"/>
            </p:cNvSpPr>
            <p:nvPr/>
          </p:nvSpPr>
          <p:spPr bwMode="auto">
            <a:xfrm>
              <a:off x="8795788" y="266004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104"/>
            <p:cNvSpPr>
              <a:spLocks noChangeArrowheads="1"/>
            </p:cNvSpPr>
            <p:nvPr/>
          </p:nvSpPr>
          <p:spPr bwMode="auto">
            <a:xfrm>
              <a:off x="8880813" y="266004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105"/>
            <p:cNvSpPr>
              <a:spLocks noChangeArrowheads="1"/>
            </p:cNvSpPr>
            <p:nvPr/>
          </p:nvSpPr>
          <p:spPr bwMode="auto">
            <a:xfrm>
              <a:off x="8965837" y="266004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106"/>
            <p:cNvSpPr>
              <a:spLocks noChangeArrowheads="1"/>
            </p:cNvSpPr>
            <p:nvPr/>
          </p:nvSpPr>
          <p:spPr bwMode="auto">
            <a:xfrm>
              <a:off x="9052131" y="266004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107"/>
            <p:cNvSpPr>
              <a:spLocks noChangeArrowheads="1"/>
            </p:cNvSpPr>
            <p:nvPr/>
          </p:nvSpPr>
          <p:spPr bwMode="auto">
            <a:xfrm>
              <a:off x="9137155" y="266004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108"/>
            <p:cNvSpPr>
              <a:spLocks noChangeArrowheads="1"/>
            </p:cNvSpPr>
            <p:nvPr/>
          </p:nvSpPr>
          <p:spPr bwMode="auto">
            <a:xfrm>
              <a:off x="9222179" y="266004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109"/>
            <p:cNvSpPr>
              <a:spLocks noChangeArrowheads="1"/>
            </p:cNvSpPr>
            <p:nvPr/>
          </p:nvSpPr>
          <p:spPr bwMode="auto">
            <a:xfrm>
              <a:off x="9309742" y="266004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10"/>
            <p:cNvSpPr>
              <a:spLocks noChangeArrowheads="1"/>
            </p:cNvSpPr>
            <p:nvPr/>
          </p:nvSpPr>
          <p:spPr bwMode="auto">
            <a:xfrm>
              <a:off x="9394766" y="266004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20"/>
            <p:cNvSpPr>
              <a:spLocks noChangeArrowheads="1"/>
            </p:cNvSpPr>
            <p:nvPr/>
          </p:nvSpPr>
          <p:spPr bwMode="auto">
            <a:xfrm>
              <a:off x="8538177" y="27476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21"/>
            <p:cNvSpPr>
              <a:spLocks noChangeArrowheads="1"/>
            </p:cNvSpPr>
            <p:nvPr/>
          </p:nvSpPr>
          <p:spPr bwMode="auto">
            <a:xfrm>
              <a:off x="8623201" y="27476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22"/>
            <p:cNvSpPr>
              <a:spLocks noChangeArrowheads="1"/>
            </p:cNvSpPr>
            <p:nvPr/>
          </p:nvSpPr>
          <p:spPr bwMode="auto">
            <a:xfrm>
              <a:off x="8708226" y="27476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23"/>
            <p:cNvSpPr>
              <a:spLocks noChangeArrowheads="1"/>
            </p:cNvSpPr>
            <p:nvPr/>
          </p:nvSpPr>
          <p:spPr bwMode="auto">
            <a:xfrm>
              <a:off x="8795788" y="27476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24"/>
            <p:cNvSpPr>
              <a:spLocks noChangeArrowheads="1"/>
            </p:cNvSpPr>
            <p:nvPr/>
          </p:nvSpPr>
          <p:spPr bwMode="auto">
            <a:xfrm>
              <a:off x="8880813" y="27476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25"/>
            <p:cNvSpPr>
              <a:spLocks noChangeArrowheads="1"/>
            </p:cNvSpPr>
            <p:nvPr/>
          </p:nvSpPr>
          <p:spPr bwMode="auto">
            <a:xfrm>
              <a:off x="8965837" y="27476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26"/>
            <p:cNvSpPr>
              <a:spLocks noChangeArrowheads="1"/>
            </p:cNvSpPr>
            <p:nvPr/>
          </p:nvSpPr>
          <p:spPr bwMode="auto">
            <a:xfrm>
              <a:off x="9052131" y="27476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27"/>
            <p:cNvSpPr>
              <a:spLocks noChangeArrowheads="1"/>
            </p:cNvSpPr>
            <p:nvPr/>
          </p:nvSpPr>
          <p:spPr bwMode="auto">
            <a:xfrm>
              <a:off x="9137155" y="27476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8"/>
            <p:cNvSpPr>
              <a:spLocks noChangeArrowheads="1"/>
            </p:cNvSpPr>
            <p:nvPr/>
          </p:nvSpPr>
          <p:spPr bwMode="auto">
            <a:xfrm>
              <a:off x="9222179" y="274761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29"/>
            <p:cNvSpPr>
              <a:spLocks noChangeArrowheads="1"/>
            </p:cNvSpPr>
            <p:nvPr/>
          </p:nvSpPr>
          <p:spPr bwMode="auto">
            <a:xfrm>
              <a:off x="9309742" y="27476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30"/>
            <p:cNvSpPr>
              <a:spLocks noChangeArrowheads="1"/>
            </p:cNvSpPr>
            <p:nvPr/>
          </p:nvSpPr>
          <p:spPr bwMode="auto">
            <a:xfrm>
              <a:off x="9394766" y="27476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57"/>
            <p:cNvSpPr>
              <a:spLocks noChangeArrowheads="1"/>
            </p:cNvSpPr>
            <p:nvPr/>
          </p:nvSpPr>
          <p:spPr bwMode="auto">
            <a:xfrm>
              <a:off x="9482147" y="248545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58"/>
            <p:cNvSpPr>
              <a:spLocks noChangeArrowheads="1"/>
            </p:cNvSpPr>
            <p:nvPr/>
          </p:nvSpPr>
          <p:spPr bwMode="auto">
            <a:xfrm>
              <a:off x="9652196" y="248545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59"/>
            <p:cNvSpPr>
              <a:spLocks noChangeArrowheads="1"/>
            </p:cNvSpPr>
            <p:nvPr/>
          </p:nvSpPr>
          <p:spPr bwMode="auto">
            <a:xfrm>
              <a:off x="9567171" y="248545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0"/>
            <p:cNvSpPr>
              <a:spLocks noChangeArrowheads="1"/>
            </p:cNvSpPr>
            <p:nvPr/>
          </p:nvSpPr>
          <p:spPr bwMode="auto">
            <a:xfrm>
              <a:off x="9739758" y="248545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61"/>
            <p:cNvSpPr>
              <a:spLocks noChangeArrowheads="1"/>
            </p:cNvSpPr>
            <p:nvPr/>
          </p:nvSpPr>
          <p:spPr bwMode="auto">
            <a:xfrm>
              <a:off x="9824783" y="248545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62"/>
            <p:cNvSpPr>
              <a:spLocks noChangeArrowheads="1"/>
            </p:cNvSpPr>
            <p:nvPr/>
          </p:nvSpPr>
          <p:spPr bwMode="auto">
            <a:xfrm>
              <a:off x="9909807" y="248545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63"/>
            <p:cNvSpPr>
              <a:spLocks noChangeArrowheads="1"/>
            </p:cNvSpPr>
            <p:nvPr/>
          </p:nvSpPr>
          <p:spPr bwMode="auto">
            <a:xfrm>
              <a:off x="9996101" y="248545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64"/>
            <p:cNvSpPr>
              <a:spLocks noChangeArrowheads="1"/>
            </p:cNvSpPr>
            <p:nvPr/>
          </p:nvSpPr>
          <p:spPr bwMode="auto">
            <a:xfrm>
              <a:off x="10081125" y="248545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65"/>
            <p:cNvSpPr>
              <a:spLocks noChangeArrowheads="1"/>
            </p:cNvSpPr>
            <p:nvPr/>
          </p:nvSpPr>
          <p:spPr bwMode="auto">
            <a:xfrm>
              <a:off x="10166149" y="248545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66"/>
            <p:cNvSpPr>
              <a:spLocks noChangeArrowheads="1"/>
            </p:cNvSpPr>
            <p:nvPr/>
          </p:nvSpPr>
          <p:spPr bwMode="auto">
            <a:xfrm>
              <a:off x="10253712" y="248545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67"/>
            <p:cNvSpPr>
              <a:spLocks noChangeArrowheads="1"/>
            </p:cNvSpPr>
            <p:nvPr/>
          </p:nvSpPr>
          <p:spPr bwMode="auto">
            <a:xfrm>
              <a:off x="10338736" y="248545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81"/>
            <p:cNvSpPr>
              <a:spLocks noChangeArrowheads="1"/>
            </p:cNvSpPr>
            <p:nvPr/>
          </p:nvSpPr>
          <p:spPr bwMode="auto">
            <a:xfrm>
              <a:off x="9482147" y="25704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82"/>
            <p:cNvSpPr>
              <a:spLocks noChangeArrowheads="1"/>
            </p:cNvSpPr>
            <p:nvPr/>
          </p:nvSpPr>
          <p:spPr bwMode="auto">
            <a:xfrm>
              <a:off x="9567171" y="25704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83"/>
            <p:cNvSpPr>
              <a:spLocks noChangeArrowheads="1"/>
            </p:cNvSpPr>
            <p:nvPr/>
          </p:nvSpPr>
          <p:spPr bwMode="auto">
            <a:xfrm>
              <a:off x="9652196" y="257047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84"/>
            <p:cNvSpPr>
              <a:spLocks noChangeArrowheads="1"/>
            </p:cNvSpPr>
            <p:nvPr/>
          </p:nvSpPr>
          <p:spPr bwMode="auto">
            <a:xfrm>
              <a:off x="9739758" y="25704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85"/>
            <p:cNvSpPr>
              <a:spLocks noChangeArrowheads="1"/>
            </p:cNvSpPr>
            <p:nvPr/>
          </p:nvSpPr>
          <p:spPr bwMode="auto">
            <a:xfrm>
              <a:off x="9824783" y="25704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6"/>
            <p:cNvSpPr>
              <a:spLocks noChangeArrowheads="1"/>
            </p:cNvSpPr>
            <p:nvPr/>
          </p:nvSpPr>
          <p:spPr bwMode="auto">
            <a:xfrm>
              <a:off x="9909807" y="257047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7"/>
            <p:cNvSpPr>
              <a:spLocks noChangeArrowheads="1"/>
            </p:cNvSpPr>
            <p:nvPr/>
          </p:nvSpPr>
          <p:spPr bwMode="auto">
            <a:xfrm>
              <a:off x="9996101" y="257047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8"/>
            <p:cNvSpPr>
              <a:spLocks noChangeArrowheads="1"/>
            </p:cNvSpPr>
            <p:nvPr/>
          </p:nvSpPr>
          <p:spPr bwMode="auto">
            <a:xfrm>
              <a:off x="10081125" y="257047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9"/>
            <p:cNvSpPr>
              <a:spLocks noChangeArrowheads="1"/>
            </p:cNvSpPr>
            <p:nvPr/>
          </p:nvSpPr>
          <p:spPr bwMode="auto">
            <a:xfrm>
              <a:off x="10166149" y="257047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90"/>
            <p:cNvSpPr>
              <a:spLocks noChangeArrowheads="1"/>
            </p:cNvSpPr>
            <p:nvPr/>
          </p:nvSpPr>
          <p:spPr bwMode="auto">
            <a:xfrm>
              <a:off x="10253712" y="257047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91"/>
            <p:cNvSpPr>
              <a:spLocks noChangeArrowheads="1"/>
            </p:cNvSpPr>
            <p:nvPr/>
          </p:nvSpPr>
          <p:spPr bwMode="auto">
            <a:xfrm>
              <a:off x="10338736" y="257047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0"/>
            <p:cNvSpPr>
              <a:spLocks noChangeArrowheads="1"/>
            </p:cNvSpPr>
            <p:nvPr/>
          </p:nvSpPr>
          <p:spPr bwMode="auto">
            <a:xfrm>
              <a:off x="9482147" y="265550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1"/>
            <p:cNvSpPr>
              <a:spLocks noChangeArrowheads="1"/>
            </p:cNvSpPr>
            <p:nvPr/>
          </p:nvSpPr>
          <p:spPr bwMode="auto">
            <a:xfrm>
              <a:off x="9567171" y="265550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02"/>
            <p:cNvSpPr>
              <a:spLocks noChangeArrowheads="1"/>
            </p:cNvSpPr>
            <p:nvPr/>
          </p:nvSpPr>
          <p:spPr bwMode="auto">
            <a:xfrm>
              <a:off x="9652196" y="265550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03"/>
            <p:cNvSpPr>
              <a:spLocks noChangeArrowheads="1"/>
            </p:cNvSpPr>
            <p:nvPr/>
          </p:nvSpPr>
          <p:spPr bwMode="auto">
            <a:xfrm>
              <a:off x="9739758" y="265550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04"/>
            <p:cNvSpPr>
              <a:spLocks noChangeArrowheads="1"/>
            </p:cNvSpPr>
            <p:nvPr/>
          </p:nvSpPr>
          <p:spPr bwMode="auto">
            <a:xfrm>
              <a:off x="9824783" y="265550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05"/>
            <p:cNvSpPr>
              <a:spLocks noChangeArrowheads="1"/>
            </p:cNvSpPr>
            <p:nvPr/>
          </p:nvSpPr>
          <p:spPr bwMode="auto">
            <a:xfrm>
              <a:off x="9909807" y="265550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06"/>
            <p:cNvSpPr>
              <a:spLocks noChangeArrowheads="1"/>
            </p:cNvSpPr>
            <p:nvPr/>
          </p:nvSpPr>
          <p:spPr bwMode="auto">
            <a:xfrm>
              <a:off x="9996101" y="265550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07"/>
            <p:cNvSpPr>
              <a:spLocks noChangeArrowheads="1"/>
            </p:cNvSpPr>
            <p:nvPr/>
          </p:nvSpPr>
          <p:spPr bwMode="auto">
            <a:xfrm>
              <a:off x="10081125" y="265550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08"/>
            <p:cNvSpPr>
              <a:spLocks noChangeArrowheads="1"/>
            </p:cNvSpPr>
            <p:nvPr/>
          </p:nvSpPr>
          <p:spPr bwMode="auto">
            <a:xfrm>
              <a:off x="10166149" y="265550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09"/>
            <p:cNvSpPr>
              <a:spLocks noChangeArrowheads="1"/>
            </p:cNvSpPr>
            <p:nvPr/>
          </p:nvSpPr>
          <p:spPr bwMode="auto">
            <a:xfrm>
              <a:off x="10253712" y="265550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10"/>
            <p:cNvSpPr>
              <a:spLocks noChangeArrowheads="1"/>
            </p:cNvSpPr>
            <p:nvPr/>
          </p:nvSpPr>
          <p:spPr bwMode="auto">
            <a:xfrm>
              <a:off x="10338736" y="265550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0"/>
            <p:cNvSpPr>
              <a:spLocks noChangeArrowheads="1"/>
            </p:cNvSpPr>
            <p:nvPr/>
          </p:nvSpPr>
          <p:spPr bwMode="auto">
            <a:xfrm>
              <a:off x="9482147" y="27430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21"/>
            <p:cNvSpPr>
              <a:spLocks noChangeArrowheads="1"/>
            </p:cNvSpPr>
            <p:nvPr/>
          </p:nvSpPr>
          <p:spPr bwMode="auto">
            <a:xfrm>
              <a:off x="9567171" y="27430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22"/>
            <p:cNvSpPr>
              <a:spLocks noChangeArrowheads="1"/>
            </p:cNvSpPr>
            <p:nvPr/>
          </p:nvSpPr>
          <p:spPr bwMode="auto">
            <a:xfrm>
              <a:off x="9652196" y="274306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123"/>
            <p:cNvSpPr>
              <a:spLocks noChangeArrowheads="1"/>
            </p:cNvSpPr>
            <p:nvPr/>
          </p:nvSpPr>
          <p:spPr bwMode="auto">
            <a:xfrm>
              <a:off x="9739758" y="27430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124"/>
            <p:cNvSpPr>
              <a:spLocks noChangeArrowheads="1"/>
            </p:cNvSpPr>
            <p:nvPr/>
          </p:nvSpPr>
          <p:spPr bwMode="auto">
            <a:xfrm>
              <a:off x="9824783" y="27430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125"/>
            <p:cNvSpPr>
              <a:spLocks noChangeArrowheads="1"/>
            </p:cNvSpPr>
            <p:nvPr/>
          </p:nvSpPr>
          <p:spPr bwMode="auto">
            <a:xfrm>
              <a:off x="9909807" y="274306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126"/>
            <p:cNvSpPr>
              <a:spLocks noChangeArrowheads="1"/>
            </p:cNvSpPr>
            <p:nvPr/>
          </p:nvSpPr>
          <p:spPr bwMode="auto">
            <a:xfrm>
              <a:off x="9996101" y="27430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127"/>
            <p:cNvSpPr>
              <a:spLocks noChangeArrowheads="1"/>
            </p:cNvSpPr>
            <p:nvPr/>
          </p:nvSpPr>
          <p:spPr bwMode="auto">
            <a:xfrm>
              <a:off x="10081125" y="27430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128"/>
            <p:cNvSpPr>
              <a:spLocks noChangeArrowheads="1"/>
            </p:cNvSpPr>
            <p:nvPr/>
          </p:nvSpPr>
          <p:spPr bwMode="auto">
            <a:xfrm>
              <a:off x="10166149" y="274306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129"/>
            <p:cNvSpPr>
              <a:spLocks noChangeArrowheads="1"/>
            </p:cNvSpPr>
            <p:nvPr/>
          </p:nvSpPr>
          <p:spPr bwMode="auto">
            <a:xfrm>
              <a:off x="10253712" y="27430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130"/>
            <p:cNvSpPr>
              <a:spLocks noChangeArrowheads="1"/>
            </p:cNvSpPr>
            <p:nvPr/>
          </p:nvSpPr>
          <p:spPr bwMode="auto">
            <a:xfrm>
              <a:off x="10338736" y="27430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57"/>
            <p:cNvSpPr>
              <a:spLocks noChangeArrowheads="1"/>
            </p:cNvSpPr>
            <p:nvPr/>
          </p:nvSpPr>
          <p:spPr bwMode="auto">
            <a:xfrm>
              <a:off x="10426117" y="24809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58"/>
            <p:cNvSpPr>
              <a:spLocks noChangeArrowheads="1"/>
            </p:cNvSpPr>
            <p:nvPr/>
          </p:nvSpPr>
          <p:spPr bwMode="auto">
            <a:xfrm>
              <a:off x="10596166" y="248090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59"/>
            <p:cNvSpPr>
              <a:spLocks noChangeArrowheads="1"/>
            </p:cNvSpPr>
            <p:nvPr/>
          </p:nvSpPr>
          <p:spPr bwMode="auto">
            <a:xfrm>
              <a:off x="10511141" y="24809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60"/>
            <p:cNvSpPr>
              <a:spLocks noChangeArrowheads="1"/>
            </p:cNvSpPr>
            <p:nvPr/>
          </p:nvSpPr>
          <p:spPr bwMode="auto">
            <a:xfrm>
              <a:off x="10683728" y="24809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61"/>
            <p:cNvSpPr>
              <a:spLocks noChangeArrowheads="1"/>
            </p:cNvSpPr>
            <p:nvPr/>
          </p:nvSpPr>
          <p:spPr bwMode="auto">
            <a:xfrm>
              <a:off x="10768753" y="24809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62"/>
            <p:cNvSpPr>
              <a:spLocks noChangeArrowheads="1"/>
            </p:cNvSpPr>
            <p:nvPr/>
          </p:nvSpPr>
          <p:spPr bwMode="auto">
            <a:xfrm>
              <a:off x="10853777" y="248090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63"/>
            <p:cNvSpPr>
              <a:spLocks noChangeArrowheads="1"/>
            </p:cNvSpPr>
            <p:nvPr/>
          </p:nvSpPr>
          <p:spPr bwMode="auto">
            <a:xfrm>
              <a:off x="10940071" y="24809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64"/>
            <p:cNvSpPr>
              <a:spLocks noChangeArrowheads="1"/>
            </p:cNvSpPr>
            <p:nvPr/>
          </p:nvSpPr>
          <p:spPr bwMode="auto">
            <a:xfrm>
              <a:off x="11025095" y="24809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65"/>
            <p:cNvSpPr>
              <a:spLocks noChangeArrowheads="1"/>
            </p:cNvSpPr>
            <p:nvPr/>
          </p:nvSpPr>
          <p:spPr bwMode="auto">
            <a:xfrm>
              <a:off x="11110119" y="248090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66"/>
            <p:cNvSpPr>
              <a:spLocks noChangeArrowheads="1"/>
            </p:cNvSpPr>
            <p:nvPr/>
          </p:nvSpPr>
          <p:spPr bwMode="auto">
            <a:xfrm>
              <a:off x="11197682" y="24809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67"/>
            <p:cNvSpPr>
              <a:spLocks noChangeArrowheads="1"/>
            </p:cNvSpPr>
            <p:nvPr/>
          </p:nvSpPr>
          <p:spPr bwMode="auto">
            <a:xfrm>
              <a:off x="11282706" y="24809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1"/>
            <p:cNvSpPr>
              <a:spLocks noChangeArrowheads="1"/>
            </p:cNvSpPr>
            <p:nvPr/>
          </p:nvSpPr>
          <p:spPr bwMode="auto">
            <a:xfrm>
              <a:off x="10426117" y="25659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82"/>
            <p:cNvSpPr>
              <a:spLocks noChangeArrowheads="1"/>
            </p:cNvSpPr>
            <p:nvPr/>
          </p:nvSpPr>
          <p:spPr bwMode="auto">
            <a:xfrm>
              <a:off x="10511141" y="25659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83"/>
            <p:cNvSpPr>
              <a:spLocks noChangeArrowheads="1"/>
            </p:cNvSpPr>
            <p:nvPr/>
          </p:nvSpPr>
          <p:spPr bwMode="auto">
            <a:xfrm>
              <a:off x="10596166" y="25659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84"/>
            <p:cNvSpPr>
              <a:spLocks noChangeArrowheads="1"/>
            </p:cNvSpPr>
            <p:nvPr/>
          </p:nvSpPr>
          <p:spPr bwMode="auto">
            <a:xfrm>
              <a:off x="10683728" y="25659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85"/>
            <p:cNvSpPr>
              <a:spLocks noChangeArrowheads="1"/>
            </p:cNvSpPr>
            <p:nvPr/>
          </p:nvSpPr>
          <p:spPr bwMode="auto">
            <a:xfrm>
              <a:off x="10768753" y="25659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86"/>
            <p:cNvSpPr>
              <a:spLocks noChangeArrowheads="1"/>
            </p:cNvSpPr>
            <p:nvPr/>
          </p:nvSpPr>
          <p:spPr bwMode="auto">
            <a:xfrm>
              <a:off x="10853777" y="25659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87"/>
            <p:cNvSpPr>
              <a:spLocks noChangeArrowheads="1"/>
            </p:cNvSpPr>
            <p:nvPr/>
          </p:nvSpPr>
          <p:spPr bwMode="auto">
            <a:xfrm>
              <a:off x="10940071" y="25659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88"/>
            <p:cNvSpPr>
              <a:spLocks noChangeArrowheads="1"/>
            </p:cNvSpPr>
            <p:nvPr/>
          </p:nvSpPr>
          <p:spPr bwMode="auto">
            <a:xfrm>
              <a:off x="11025095" y="25659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9"/>
            <p:cNvSpPr>
              <a:spLocks noChangeArrowheads="1"/>
            </p:cNvSpPr>
            <p:nvPr/>
          </p:nvSpPr>
          <p:spPr bwMode="auto">
            <a:xfrm>
              <a:off x="11110119" y="25659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0"/>
            <p:cNvSpPr>
              <a:spLocks noChangeArrowheads="1"/>
            </p:cNvSpPr>
            <p:nvPr/>
          </p:nvSpPr>
          <p:spPr bwMode="auto">
            <a:xfrm>
              <a:off x="10426117" y="265095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1"/>
            <p:cNvSpPr>
              <a:spLocks noChangeArrowheads="1"/>
            </p:cNvSpPr>
            <p:nvPr/>
          </p:nvSpPr>
          <p:spPr bwMode="auto">
            <a:xfrm>
              <a:off x="10511141" y="265095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2"/>
            <p:cNvSpPr>
              <a:spLocks noChangeArrowheads="1"/>
            </p:cNvSpPr>
            <p:nvPr/>
          </p:nvSpPr>
          <p:spPr bwMode="auto">
            <a:xfrm>
              <a:off x="10596166" y="265095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3"/>
            <p:cNvSpPr>
              <a:spLocks noChangeArrowheads="1"/>
            </p:cNvSpPr>
            <p:nvPr/>
          </p:nvSpPr>
          <p:spPr bwMode="auto">
            <a:xfrm>
              <a:off x="10683728" y="265095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04"/>
            <p:cNvSpPr>
              <a:spLocks noChangeArrowheads="1"/>
            </p:cNvSpPr>
            <p:nvPr/>
          </p:nvSpPr>
          <p:spPr bwMode="auto">
            <a:xfrm>
              <a:off x="10768753" y="265095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p:nvSpPr>
          <p:spPr bwMode="auto">
            <a:xfrm>
              <a:off x="10853777" y="265095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p:nvSpPr>
          <p:spPr bwMode="auto">
            <a:xfrm>
              <a:off x="10940071" y="265095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p:nvSpPr>
          <p:spPr bwMode="auto">
            <a:xfrm>
              <a:off x="11025095" y="265095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p:nvSpPr>
          <p:spPr bwMode="auto">
            <a:xfrm>
              <a:off x="11110119" y="2650951"/>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0"/>
            <p:cNvSpPr>
              <a:spLocks noChangeArrowheads="1"/>
            </p:cNvSpPr>
            <p:nvPr/>
          </p:nvSpPr>
          <p:spPr bwMode="auto">
            <a:xfrm>
              <a:off x="10426117" y="27385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1"/>
            <p:cNvSpPr>
              <a:spLocks noChangeArrowheads="1"/>
            </p:cNvSpPr>
            <p:nvPr/>
          </p:nvSpPr>
          <p:spPr bwMode="auto">
            <a:xfrm>
              <a:off x="10511141" y="27385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2"/>
            <p:cNvSpPr>
              <a:spLocks noChangeArrowheads="1"/>
            </p:cNvSpPr>
            <p:nvPr/>
          </p:nvSpPr>
          <p:spPr bwMode="auto">
            <a:xfrm>
              <a:off x="10596166" y="273851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3"/>
            <p:cNvSpPr>
              <a:spLocks noChangeArrowheads="1"/>
            </p:cNvSpPr>
            <p:nvPr/>
          </p:nvSpPr>
          <p:spPr bwMode="auto">
            <a:xfrm>
              <a:off x="10683728" y="27385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4"/>
            <p:cNvSpPr>
              <a:spLocks noChangeArrowheads="1"/>
            </p:cNvSpPr>
            <p:nvPr/>
          </p:nvSpPr>
          <p:spPr bwMode="auto">
            <a:xfrm>
              <a:off x="10768753" y="27385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5"/>
            <p:cNvSpPr>
              <a:spLocks noChangeArrowheads="1"/>
            </p:cNvSpPr>
            <p:nvPr/>
          </p:nvSpPr>
          <p:spPr bwMode="auto">
            <a:xfrm>
              <a:off x="10853777" y="273851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26"/>
            <p:cNvSpPr>
              <a:spLocks noChangeArrowheads="1"/>
            </p:cNvSpPr>
            <p:nvPr/>
          </p:nvSpPr>
          <p:spPr bwMode="auto">
            <a:xfrm>
              <a:off x="10940071" y="27385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127"/>
            <p:cNvSpPr>
              <a:spLocks noChangeArrowheads="1"/>
            </p:cNvSpPr>
            <p:nvPr/>
          </p:nvSpPr>
          <p:spPr bwMode="auto">
            <a:xfrm>
              <a:off x="11025095" y="27385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128"/>
            <p:cNvSpPr>
              <a:spLocks noChangeArrowheads="1"/>
            </p:cNvSpPr>
            <p:nvPr/>
          </p:nvSpPr>
          <p:spPr bwMode="auto">
            <a:xfrm>
              <a:off x="11110119" y="27385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129"/>
            <p:cNvSpPr>
              <a:spLocks noChangeArrowheads="1"/>
            </p:cNvSpPr>
            <p:nvPr/>
          </p:nvSpPr>
          <p:spPr bwMode="auto">
            <a:xfrm>
              <a:off x="11197682" y="27385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130"/>
            <p:cNvSpPr>
              <a:spLocks noChangeArrowheads="1"/>
            </p:cNvSpPr>
            <p:nvPr/>
          </p:nvSpPr>
          <p:spPr bwMode="auto">
            <a:xfrm>
              <a:off x="11282706" y="27385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59"/>
            <p:cNvSpPr>
              <a:spLocks noChangeArrowheads="1"/>
            </p:cNvSpPr>
            <p:nvPr/>
          </p:nvSpPr>
          <p:spPr bwMode="auto">
            <a:xfrm>
              <a:off x="11455111" y="247635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120"/>
            <p:cNvSpPr>
              <a:spLocks noChangeArrowheads="1"/>
            </p:cNvSpPr>
            <p:nvPr/>
          </p:nvSpPr>
          <p:spPr bwMode="auto">
            <a:xfrm>
              <a:off x="11370087" y="27339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121"/>
            <p:cNvSpPr>
              <a:spLocks noChangeArrowheads="1"/>
            </p:cNvSpPr>
            <p:nvPr/>
          </p:nvSpPr>
          <p:spPr bwMode="auto">
            <a:xfrm>
              <a:off x="11455111" y="27339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122"/>
            <p:cNvSpPr>
              <a:spLocks noChangeArrowheads="1"/>
            </p:cNvSpPr>
            <p:nvPr/>
          </p:nvSpPr>
          <p:spPr bwMode="auto">
            <a:xfrm>
              <a:off x="11540136" y="27339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0"/>
            <p:cNvSpPr>
              <a:spLocks noChangeArrowheads="1"/>
            </p:cNvSpPr>
            <p:nvPr/>
          </p:nvSpPr>
          <p:spPr bwMode="auto">
            <a:xfrm>
              <a:off x="7851818" y="284256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1"/>
            <p:cNvSpPr>
              <a:spLocks noChangeArrowheads="1"/>
            </p:cNvSpPr>
            <p:nvPr/>
          </p:nvSpPr>
          <p:spPr bwMode="auto">
            <a:xfrm>
              <a:off x="7936843" y="284256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2"/>
            <p:cNvSpPr>
              <a:spLocks noChangeArrowheads="1"/>
            </p:cNvSpPr>
            <p:nvPr/>
          </p:nvSpPr>
          <p:spPr bwMode="auto">
            <a:xfrm>
              <a:off x="8021867" y="284256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63"/>
            <p:cNvSpPr>
              <a:spLocks noChangeArrowheads="1"/>
            </p:cNvSpPr>
            <p:nvPr/>
          </p:nvSpPr>
          <p:spPr bwMode="auto">
            <a:xfrm>
              <a:off x="8108161" y="284256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64"/>
            <p:cNvSpPr>
              <a:spLocks noChangeArrowheads="1"/>
            </p:cNvSpPr>
            <p:nvPr/>
          </p:nvSpPr>
          <p:spPr bwMode="auto">
            <a:xfrm>
              <a:off x="8193185" y="284256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65"/>
            <p:cNvSpPr>
              <a:spLocks noChangeArrowheads="1"/>
            </p:cNvSpPr>
            <p:nvPr/>
          </p:nvSpPr>
          <p:spPr bwMode="auto">
            <a:xfrm>
              <a:off x="8278209" y="284256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66"/>
            <p:cNvSpPr>
              <a:spLocks noChangeArrowheads="1"/>
            </p:cNvSpPr>
            <p:nvPr/>
          </p:nvSpPr>
          <p:spPr bwMode="auto">
            <a:xfrm>
              <a:off x="8365772" y="284256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67"/>
            <p:cNvSpPr>
              <a:spLocks noChangeArrowheads="1"/>
            </p:cNvSpPr>
            <p:nvPr/>
          </p:nvSpPr>
          <p:spPr bwMode="auto">
            <a:xfrm>
              <a:off x="8450796" y="284256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4"/>
            <p:cNvSpPr>
              <a:spLocks noChangeArrowheads="1"/>
            </p:cNvSpPr>
            <p:nvPr/>
          </p:nvSpPr>
          <p:spPr bwMode="auto">
            <a:xfrm>
              <a:off x="7851818" y="292759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5"/>
            <p:cNvSpPr>
              <a:spLocks noChangeArrowheads="1"/>
            </p:cNvSpPr>
            <p:nvPr/>
          </p:nvSpPr>
          <p:spPr bwMode="auto">
            <a:xfrm>
              <a:off x="7936843" y="292759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6"/>
            <p:cNvSpPr>
              <a:spLocks noChangeArrowheads="1"/>
            </p:cNvSpPr>
            <p:nvPr/>
          </p:nvSpPr>
          <p:spPr bwMode="auto">
            <a:xfrm>
              <a:off x="8021867" y="292759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7"/>
            <p:cNvSpPr>
              <a:spLocks noChangeArrowheads="1"/>
            </p:cNvSpPr>
            <p:nvPr/>
          </p:nvSpPr>
          <p:spPr bwMode="auto">
            <a:xfrm>
              <a:off x="8108161" y="292759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88"/>
            <p:cNvSpPr>
              <a:spLocks noChangeArrowheads="1"/>
            </p:cNvSpPr>
            <p:nvPr/>
          </p:nvSpPr>
          <p:spPr bwMode="auto">
            <a:xfrm>
              <a:off x="8193185" y="292759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89"/>
            <p:cNvSpPr>
              <a:spLocks noChangeArrowheads="1"/>
            </p:cNvSpPr>
            <p:nvPr/>
          </p:nvSpPr>
          <p:spPr bwMode="auto">
            <a:xfrm>
              <a:off x="8278209" y="292759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90"/>
            <p:cNvSpPr>
              <a:spLocks noChangeArrowheads="1"/>
            </p:cNvSpPr>
            <p:nvPr/>
          </p:nvSpPr>
          <p:spPr bwMode="auto">
            <a:xfrm>
              <a:off x="8365772" y="292759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91"/>
            <p:cNvSpPr>
              <a:spLocks noChangeArrowheads="1"/>
            </p:cNvSpPr>
            <p:nvPr/>
          </p:nvSpPr>
          <p:spPr bwMode="auto">
            <a:xfrm>
              <a:off x="8450796" y="292759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3"/>
            <p:cNvSpPr>
              <a:spLocks noChangeArrowheads="1"/>
            </p:cNvSpPr>
            <p:nvPr/>
          </p:nvSpPr>
          <p:spPr bwMode="auto">
            <a:xfrm>
              <a:off x="7851818" y="301261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4"/>
            <p:cNvSpPr>
              <a:spLocks noChangeArrowheads="1"/>
            </p:cNvSpPr>
            <p:nvPr/>
          </p:nvSpPr>
          <p:spPr bwMode="auto">
            <a:xfrm>
              <a:off x="7936843" y="301261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5"/>
            <p:cNvSpPr>
              <a:spLocks noChangeArrowheads="1"/>
            </p:cNvSpPr>
            <p:nvPr/>
          </p:nvSpPr>
          <p:spPr bwMode="auto">
            <a:xfrm>
              <a:off x="8021867" y="301261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6"/>
            <p:cNvSpPr>
              <a:spLocks noChangeArrowheads="1"/>
            </p:cNvSpPr>
            <p:nvPr/>
          </p:nvSpPr>
          <p:spPr bwMode="auto">
            <a:xfrm>
              <a:off x="8108161" y="301261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7"/>
            <p:cNvSpPr>
              <a:spLocks noChangeArrowheads="1"/>
            </p:cNvSpPr>
            <p:nvPr/>
          </p:nvSpPr>
          <p:spPr bwMode="auto">
            <a:xfrm>
              <a:off x="8193185" y="301261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08"/>
            <p:cNvSpPr>
              <a:spLocks noChangeArrowheads="1"/>
            </p:cNvSpPr>
            <p:nvPr/>
          </p:nvSpPr>
          <p:spPr bwMode="auto">
            <a:xfrm>
              <a:off x="8278209" y="301261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09"/>
            <p:cNvSpPr>
              <a:spLocks noChangeArrowheads="1"/>
            </p:cNvSpPr>
            <p:nvPr/>
          </p:nvSpPr>
          <p:spPr bwMode="auto">
            <a:xfrm>
              <a:off x="8365772" y="301261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10"/>
            <p:cNvSpPr>
              <a:spLocks noChangeArrowheads="1"/>
            </p:cNvSpPr>
            <p:nvPr/>
          </p:nvSpPr>
          <p:spPr bwMode="auto">
            <a:xfrm>
              <a:off x="8450796" y="301261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2"/>
            <p:cNvSpPr>
              <a:spLocks noChangeArrowheads="1"/>
            </p:cNvSpPr>
            <p:nvPr/>
          </p:nvSpPr>
          <p:spPr bwMode="auto">
            <a:xfrm>
              <a:off x="7764256" y="310017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3"/>
            <p:cNvSpPr>
              <a:spLocks noChangeArrowheads="1"/>
            </p:cNvSpPr>
            <p:nvPr/>
          </p:nvSpPr>
          <p:spPr bwMode="auto">
            <a:xfrm>
              <a:off x="7851818" y="310017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4"/>
            <p:cNvSpPr>
              <a:spLocks noChangeArrowheads="1"/>
            </p:cNvSpPr>
            <p:nvPr/>
          </p:nvSpPr>
          <p:spPr bwMode="auto">
            <a:xfrm>
              <a:off x="7936843" y="310017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5"/>
            <p:cNvSpPr>
              <a:spLocks noChangeArrowheads="1"/>
            </p:cNvSpPr>
            <p:nvPr/>
          </p:nvSpPr>
          <p:spPr bwMode="auto">
            <a:xfrm>
              <a:off x="8021867" y="310017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6"/>
            <p:cNvSpPr>
              <a:spLocks noChangeArrowheads="1"/>
            </p:cNvSpPr>
            <p:nvPr/>
          </p:nvSpPr>
          <p:spPr bwMode="auto">
            <a:xfrm>
              <a:off x="8108161" y="310017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7"/>
            <p:cNvSpPr>
              <a:spLocks noChangeArrowheads="1"/>
            </p:cNvSpPr>
            <p:nvPr/>
          </p:nvSpPr>
          <p:spPr bwMode="auto">
            <a:xfrm>
              <a:off x="8193185" y="310017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128"/>
            <p:cNvSpPr>
              <a:spLocks noChangeArrowheads="1"/>
            </p:cNvSpPr>
            <p:nvPr/>
          </p:nvSpPr>
          <p:spPr bwMode="auto">
            <a:xfrm>
              <a:off x="8278209" y="310017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129"/>
            <p:cNvSpPr>
              <a:spLocks noChangeArrowheads="1"/>
            </p:cNvSpPr>
            <p:nvPr/>
          </p:nvSpPr>
          <p:spPr bwMode="auto">
            <a:xfrm>
              <a:off x="8365772" y="310017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130"/>
            <p:cNvSpPr>
              <a:spLocks noChangeArrowheads="1"/>
            </p:cNvSpPr>
            <p:nvPr/>
          </p:nvSpPr>
          <p:spPr bwMode="auto">
            <a:xfrm>
              <a:off x="8450796" y="310017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57"/>
            <p:cNvSpPr>
              <a:spLocks noChangeArrowheads="1"/>
            </p:cNvSpPr>
            <p:nvPr/>
          </p:nvSpPr>
          <p:spPr bwMode="auto">
            <a:xfrm>
              <a:off x="8538177" y="283801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58"/>
            <p:cNvSpPr>
              <a:spLocks noChangeArrowheads="1"/>
            </p:cNvSpPr>
            <p:nvPr/>
          </p:nvSpPr>
          <p:spPr bwMode="auto">
            <a:xfrm>
              <a:off x="8708226" y="283801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9"/>
            <p:cNvSpPr>
              <a:spLocks noChangeArrowheads="1"/>
            </p:cNvSpPr>
            <p:nvPr/>
          </p:nvSpPr>
          <p:spPr bwMode="auto">
            <a:xfrm>
              <a:off x="8623201" y="283801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60"/>
            <p:cNvSpPr>
              <a:spLocks noChangeArrowheads="1"/>
            </p:cNvSpPr>
            <p:nvPr/>
          </p:nvSpPr>
          <p:spPr bwMode="auto">
            <a:xfrm>
              <a:off x="8795788" y="283801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61"/>
            <p:cNvSpPr>
              <a:spLocks noChangeArrowheads="1"/>
            </p:cNvSpPr>
            <p:nvPr/>
          </p:nvSpPr>
          <p:spPr bwMode="auto">
            <a:xfrm>
              <a:off x="8880813" y="283801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2"/>
            <p:cNvSpPr>
              <a:spLocks noChangeArrowheads="1"/>
            </p:cNvSpPr>
            <p:nvPr/>
          </p:nvSpPr>
          <p:spPr bwMode="auto">
            <a:xfrm>
              <a:off x="8965837" y="283801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3"/>
            <p:cNvSpPr>
              <a:spLocks noChangeArrowheads="1"/>
            </p:cNvSpPr>
            <p:nvPr/>
          </p:nvSpPr>
          <p:spPr bwMode="auto">
            <a:xfrm>
              <a:off x="9052131" y="28380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4"/>
            <p:cNvSpPr>
              <a:spLocks noChangeArrowheads="1"/>
            </p:cNvSpPr>
            <p:nvPr/>
          </p:nvSpPr>
          <p:spPr bwMode="auto">
            <a:xfrm>
              <a:off x="9137155" y="28380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5"/>
            <p:cNvSpPr>
              <a:spLocks noChangeArrowheads="1"/>
            </p:cNvSpPr>
            <p:nvPr/>
          </p:nvSpPr>
          <p:spPr bwMode="auto">
            <a:xfrm>
              <a:off x="9222179" y="28380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6"/>
            <p:cNvSpPr>
              <a:spLocks noChangeArrowheads="1"/>
            </p:cNvSpPr>
            <p:nvPr/>
          </p:nvSpPr>
          <p:spPr bwMode="auto">
            <a:xfrm>
              <a:off x="9309742" y="28380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7"/>
            <p:cNvSpPr>
              <a:spLocks noChangeArrowheads="1"/>
            </p:cNvSpPr>
            <p:nvPr/>
          </p:nvSpPr>
          <p:spPr bwMode="auto">
            <a:xfrm>
              <a:off x="9394766" y="28380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81"/>
            <p:cNvSpPr>
              <a:spLocks noChangeArrowheads="1"/>
            </p:cNvSpPr>
            <p:nvPr/>
          </p:nvSpPr>
          <p:spPr bwMode="auto">
            <a:xfrm>
              <a:off x="8538177" y="29230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82"/>
            <p:cNvSpPr>
              <a:spLocks noChangeArrowheads="1"/>
            </p:cNvSpPr>
            <p:nvPr/>
          </p:nvSpPr>
          <p:spPr bwMode="auto">
            <a:xfrm>
              <a:off x="8623201" y="29230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3"/>
            <p:cNvSpPr>
              <a:spLocks noChangeArrowheads="1"/>
            </p:cNvSpPr>
            <p:nvPr/>
          </p:nvSpPr>
          <p:spPr bwMode="auto">
            <a:xfrm>
              <a:off x="8708226" y="292304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4"/>
            <p:cNvSpPr>
              <a:spLocks noChangeArrowheads="1"/>
            </p:cNvSpPr>
            <p:nvPr/>
          </p:nvSpPr>
          <p:spPr bwMode="auto">
            <a:xfrm>
              <a:off x="8795788" y="29230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5"/>
            <p:cNvSpPr>
              <a:spLocks noChangeArrowheads="1"/>
            </p:cNvSpPr>
            <p:nvPr/>
          </p:nvSpPr>
          <p:spPr bwMode="auto">
            <a:xfrm>
              <a:off x="8880813" y="29230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6"/>
            <p:cNvSpPr>
              <a:spLocks noChangeArrowheads="1"/>
            </p:cNvSpPr>
            <p:nvPr/>
          </p:nvSpPr>
          <p:spPr bwMode="auto">
            <a:xfrm>
              <a:off x="8965837" y="292304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7"/>
            <p:cNvSpPr>
              <a:spLocks noChangeArrowheads="1"/>
            </p:cNvSpPr>
            <p:nvPr/>
          </p:nvSpPr>
          <p:spPr bwMode="auto">
            <a:xfrm>
              <a:off x="9052131" y="29230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8"/>
            <p:cNvSpPr>
              <a:spLocks noChangeArrowheads="1"/>
            </p:cNvSpPr>
            <p:nvPr/>
          </p:nvSpPr>
          <p:spPr bwMode="auto">
            <a:xfrm>
              <a:off x="9137155" y="29230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9"/>
            <p:cNvSpPr>
              <a:spLocks noChangeArrowheads="1"/>
            </p:cNvSpPr>
            <p:nvPr/>
          </p:nvSpPr>
          <p:spPr bwMode="auto">
            <a:xfrm>
              <a:off x="9222179" y="292304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90"/>
            <p:cNvSpPr>
              <a:spLocks noChangeArrowheads="1"/>
            </p:cNvSpPr>
            <p:nvPr/>
          </p:nvSpPr>
          <p:spPr bwMode="auto">
            <a:xfrm>
              <a:off x="9309742" y="29230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91"/>
            <p:cNvSpPr>
              <a:spLocks noChangeArrowheads="1"/>
            </p:cNvSpPr>
            <p:nvPr/>
          </p:nvSpPr>
          <p:spPr bwMode="auto">
            <a:xfrm>
              <a:off x="9394766" y="29230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p:nvSpPr>
          <p:spPr bwMode="auto">
            <a:xfrm>
              <a:off x="8538177" y="300806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p:nvSpPr>
          <p:spPr bwMode="auto">
            <a:xfrm>
              <a:off x="8623201" y="300806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p:nvSpPr>
          <p:spPr bwMode="auto">
            <a:xfrm>
              <a:off x="8708226" y="300806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p:nvSpPr>
          <p:spPr bwMode="auto">
            <a:xfrm>
              <a:off x="8795788" y="300806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p:nvSpPr>
          <p:spPr bwMode="auto">
            <a:xfrm>
              <a:off x="8880813" y="300806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p:nvSpPr>
          <p:spPr bwMode="auto">
            <a:xfrm>
              <a:off x="8965837" y="300806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p:nvSpPr>
          <p:spPr bwMode="auto">
            <a:xfrm>
              <a:off x="9052131" y="300806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p:nvSpPr>
          <p:spPr bwMode="auto">
            <a:xfrm>
              <a:off x="9137155" y="300806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p:nvSpPr>
          <p:spPr bwMode="auto">
            <a:xfrm>
              <a:off x="9222179" y="300806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p:nvSpPr>
          <p:spPr bwMode="auto">
            <a:xfrm>
              <a:off x="9309742" y="300806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10"/>
            <p:cNvSpPr>
              <a:spLocks noChangeArrowheads="1"/>
            </p:cNvSpPr>
            <p:nvPr/>
          </p:nvSpPr>
          <p:spPr bwMode="auto">
            <a:xfrm>
              <a:off x="9394766" y="300806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0"/>
            <p:cNvSpPr>
              <a:spLocks noChangeArrowheads="1"/>
            </p:cNvSpPr>
            <p:nvPr/>
          </p:nvSpPr>
          <p:spPr bwMode="auto">
            <a:xfrm>
              <a:off x="8538177" y="30956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1"/>
            <p:cNvSpPr>
              <a:spLocks noChangeArrowheads="1"/>
            </p:cNvSpPr>
            <p:nvPr/>
          </p:nvSpPr>
          <p:spPr bwMode="auto">
            <a:xfrm>
              <a:off x="8623201" y="30956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2"/>
            <p:cNvSpPr>
              <a:spLocks noChangeArrowheads="1"/>
            </p:cNvSpPr>
            <p:nvPr/>
          </p:nvSpPr>
          <p:spPr bwMode="auto">
            <a:xfrm>
              <a:off x="8708226" y="309562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3"/>
            <p:cNvSpPr>
              <a:spLocks noChangeArrowheads="1"/>
            </p:cNvSpPr>
            <p:nvPr/>
          </p:nvSpPr>
          <p:spPr bwMode="auto">
            <a:xfrm>
              <a:off x="8795788" y="30956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4"/>
            <p:cNvSpPr>
              <a:spLocks noChangeArrowheads="1"/>
            </p:cNvSpPr>
            <p:nvPr/>
          </p:nvSpPr>
          <p:spPr bwMode="auto">
            <a:xfrm>
              <a:off x="8880813" y="30956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5"/>
            <p:cNvSpPr>
              <a:spLocks noChangeArrowheads="1"/>
            </p:cNvSpPr>
            <p:nvPr/>
          </p:nvSpPr>
          <p:spPr bwMode="auto">
            <a:xfrm>
              <a:off x="8965837" y="309562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6"/>
            <p:cNvSpPr>
              <a:spLocks noChangeArrowheads="1"/>
            </p:cNvSpPr>
            <p:nvPr/>
          </p:nvSpPr>
          <p:spPr bwMode="auto">
            <a:xfrm>
              <a:off x="9052131" y="30956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7"/>
            <p:cNvSpPr>
              <a:spLocks noChangeArrowheads="1"/>
            </p:cNvSpPr>
            <p:nvPr/>
          </p:nvSpPr>
          <p:spPr bwMode="auto">
            <a:xfrm>
              <a:off x="9137155" y="30956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8"/>
            <p:cNvSpPr>
              <a:spLocks noChangeArrowheads="1"/>
            </p:cNvSpPr>
            <p:nvPr/>
          </p:nvSpPr>
          <p:spPr bwMode="auto">
            <a:xfrm>
              <a:off x="9222179" y="309562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9"/>
            <p:cNvSpPr>
              <a:spLocks noChangeArrowheads="1"/>
            </p:cNvSpPr>
            <p:nvPr/>
          </p:nvSpPr>
          <p:spPr bwMode="auto">
            <a:xfrm>
              <a:off x="9309742" y="30956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30"/>
            <p:cNvSpPr>
              <a:spLocks noChangeArrowheads="1"/>
            </p:cNvSpPr>
            <p:nvPr/>
          </p:nvSpPr>
          <p:spPr bwMode="auto">
            <a:xfrm>
              <a:off x="9394766" y="30956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57"/>
            <p:cNvSpPr>
              <a:spLocks noChangeArrowheads="1"/>
            </p:cNvSpPr>
            <p:nvPr/>
          </p:nvSpPr>
          <p:spPr bwMode="auto">
            <a:xfrm>
              <a:off x="9482147" y="28334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58"/>
            <p:cNvSpPr>
              <a:spLocks noChangeArrowheads="1"/>
            </p:cNvSpPr>
            <p:nvPr/>
          </p:nvSpPr>
          <p:spPr bwMode="auto">
            <a:xfrm>
              <a:off x="9652196" y="283346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9"/>
            <p:cNvSpPr>
              <a:spLocks noChangeArrowheads="1"/>
            </p:cNvSpPr>
            <p:nvPr/>
          </p:nvSpPr>
          <p:spPr bwMode="auto">
            <a:xfrm>
              <a:off x="9567171" y="28334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0"/>
            <p:cNvSpPr>
              <a:spLocks noChangeArrowheads="1"/>
            </p:cNvSpPr>
            <p:nvPr/>
          </p:nvSpPr>
          <p:spPr bwMode="auto">
            <a:xfrm>
              <a:off x="9739758" y="28334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61"/>
            <p:cNvSpPr>
              <a:spLocks noChangeArrowheads="1"/>
            </p:cNvSpPr>
            <p:nvPr/>
          </p:nvSpPr>
          <p:spPr bwMode="auto">
            <a:xfrm>
              <a:off x="9824783" y="28334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2"/>
            <p:cNvSpPr>
              <a:spLocks noChangeArrowheads="1"/>
            </p:cNvSpPr>
            <p:nvPr/>
          </p:nvSpPr>
          <p:spPr bwMode="auto">
            <a:xfrm>
              <a:off x="9909807" y="283346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3"/>
            <p:cNvSpPr>
              <a:spLocks noChangeArrowheads="1"/>
            </p:cNvSpPr>
            <p:nvPr/>
          </p:nvSpPr>
          <p:spPr bwMode="auto">
            <a:xfrm>
              <a:off x="9996101" y="283346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4"/>
            <p:cNvSpPr>
              <a:spLocks noChangeArrowheads="1"/>
            </p:cNvSpPr>
            <p:nvPr/>
          </p:nvSpPr>
          <p:spPr bwMode="auto">
            <a:xfrm>
              <a:off x="10081125" y="283346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5"/>
            <p:cNvSpPr>
              <a:spLocks noChangeArrowheads="1"/>
            </p:cNvSpPr>
            <p:nvPr/>
          </p:nvSpPr>
          <p:spPr bwMode="auto">
            <a:xfrm>
              <a:off x="10166149" y="283346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66"/>
            <p:cNvSpPr>
              <a:spLocks noChangeArrowheads="1"/>
            </p:cNvSpPr>
            <p:nvPr/>
          </p:nvSpPr>
          <p:spPr bwMode="auto">
            <a:xfrm>
              <a:off x="10253712" y="283346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67"/>
            <p:cNvSpPr>
              <a:spLocks noChangeArrowheads="1"/>
            </p:cNvSpPr>
            <p:nvPr/>
          </p:nvSpPr>
          <p:spPr bwMode="auto">
            <a:xfrm>
              <a:off x="10338736" y="283346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1"/>
            <p:cNvSpPr>
              <a:spLocks noChangeArrowheads="1"/>
            </p:cNvSpPr>
            <p:nvPr/>
          </p:nvSpPr>
          <p:spPr bwMode="auto">
            <a:xfrm>
              <a:off x="9482147" y="29184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2"/>
            <p:cNvSpPr>
              <a:spLocks noChangeArrowheads="1"/>
            </p:cNvSpPr>
            <p:nvPr/>
          </p:nvSpPr>
          <p:spPr bwMode="auto">
            <a:xfrm>
              <a:off x="9567171" y="29184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3"/>
            <p:cNvSpPr>
              <a:spLocks noChangeArrowheads="1"/>
            </p:cNvSpPr>
            <p:nvPr/>
          </p:nvSpPr>
          <p:spPr bwMode="auto">
            <a:xfrm>
              <a:off x="9652196" y="291849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4"/>
            <p:cNvSpPr>
              <a:spLocks noChangeArrowheads="1"/>
            </p:cNvSpPr>
            <p:nvPr/>
          </p:nvSpPr>
          <p:spPr bwMode="auto">
            <a:xfrm>
              <a:off x="9739758" y="29184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85"/>
            <p:cNvSpPr>
              <a:spLocks noChangeArrowheads="1"/>
            </p:cNvSpPr>
            <p:nvPr/>
          </p:nvSpPr>
          <p:spPr bwMode="auto">
            <a:xfrm>
              <a:off x="9824783" y="29184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86"/>
            <p:cNvSpPr>
              <a:spLocks noChangeArrowheads="1"/>
            </p:cNvSpPr>
            <p:nvPr/>
          </p:nvSpPr>
          <p:spPr bwMode="auto">
            <a:xfrm>
              <a:off x="9909807" y="291849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87"/>
            <p:cNvSpPr>
              <a:spLocks noChangeArrowheads="1"/>
            </p:cNvSpPr>
            <p:nvPr/>
          </p:nvSpPr>
          <p:spPr bwMode="auto">
            <a:xfrm>
              <a:off x="9996101" y="29184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88"/>
            <p:cNvSpPr>
              <a:spLocks noChangeArrowheads="1"/>
            </p:cNvSpPr>
            <p:nvPr/>
          </p:nvSpPr>
          <p:spPr bwMode="auto">
            <a:xfrm>
              <a:off x="10081125" y="29184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89"/>
            <p:cNvSpPr>
              <a:spLocks noChangeArrowheads="1"/>
            </p:cNvSpPr>
            <p:nvPr/>
          </p:nvSpPr>
          <p:spPr bwMode="auto">
            <a:xfrm>
              <a:off x="10166149" y="291849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90"/>
            <p:cNvSpPr>
              <a:spLocks noChangeArrowheads="1"/>
            </p:cNvSpPr>
            <p:nvPr/>
          </p:nvSpPr>
          <p:spPr bwMode="auto">
            <a:xfrm>
              <a:off x="10253712" y="29184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91"/>
            <p:cNvSpPr>
              <a:spLocks noChangeArrowheads="1"/>
            </p:cNvSpPr>
            <p:nvPr/>
          </p:nvSpPr>
          <p:spPr bwMode="auto">
            <a:xfrm>
              <a:off x="10338736" y="29184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00"/>
            <p:cNvSpPr>
              <a:spLocks noChangeArrowheads="1"/>
            </p:cNvSpPr>
            <p:nvPr/>
          </p:nvSpPr>
          <p:spPr bwMode="auto">
            <a:xfrm>
              <a:off x="9482147" y="300351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01"/>
            <p:cNvSpPr>
              <a:spLocks noChangeArrowheads="1"/>
            </p:cNvSpPr>
            <p:nvPr/>
          </p:nvSpPr>
          <p:spPr bwMode="auto">
            <a:xfrm>
              <a:off x="9567171" y="300351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02"/>
            <p:cNvSpPr>
              <a:spLocks noChangeArrowheads="1"/>
            </p:cNvSpPr>
            <p:nvPr/>
          </p:nvSpPr>
          <p:spPr bwMode="auto">
            <a:xfrm>
              <a:off x="9652196" y="300351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03"/>
            <p:cNvSpPr>
              <a:spLocks noChangeArrowheads="1"/>
            </p:cNvSpPr>
            <p:nvPr/>
          </p:nvSpPr>
          <p:spPr bwMode="auto">
            <a:xfrm>
              <a:off x="9739758" y="300351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04"/>
            <p:cNvSpPr>
              <a:spLocks noChangeArrowheads="1"/>
            </p:cNvSpPr>
            <p:nvPr/>
          </p:nvSpPr>
          <p:spPr bwMode="auto">
            <a:xfrm>
              <a:off x="9824783" y="300351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05"/>
            <p:cNvSpPr>
              <a:spLocks noChangeArrowheads="1"/>
            </p:cNvSpPr>
            <p:nvPr/>
          </p:nvSpPr>
          <p:spPr bwMode="auto">
            <a:xfrm>
              <a:off x="9909807" y="300351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106"/>
            <p:cNvSpPr>
              <a:spLocks noChangeArrowheads="1"/>
            </p:cNvSpPr>
            <p:nvPr/>
          </p:nvSpPr>
          <p:spPr bwMode="auto">
            <a:xfrm>
              <a:off x="9996101" y="300351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107"/>
            <p:cNvSpPr>
              <a:spLocks noChangeArrowheads="1"/>
            </p:cNvSpPr>
            <p:nvPr/>
          </p:nvSpPr>
          <p:spPr bwMode="auto">
            <a:xfrm>
              <a:off x="10081125" y="300351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108"/>
            <p:cNvSpPr>
              <a:spLocks noChangeArrowheads="1"/>
            </p:cNvSpPr>
            <p:nvPr/>
          </p:nvSpPr>
          <p:spPr bwMode="auto">
            <a:xfrm>
              <a:off x="10166149" y="300351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109"/>
            <p:cNvSpPr>
              <a:spLocks noChangeArrowheads="1"/>
            </p:cNvSpPr>
            <p:nvPr/>
          </p:nvSpPr>
          <p:spPr bwMode="auto">
            <a:xfrm>
              <a:off x="10253712" y="300351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110"/>
            <p:cNvSpPr>
              <a:spLocks noChangeArrowheads="1"/>
            </p:cNvSpPr>
            <p:nvPr/>
          </p:nvSpPr>
          <p:spPr bwMode="auto">
            <a:xfrm>
              <a:off x="10338736" y="300351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120"/>
            <p:cNvSpPr>
              <a:spLocks noChangeArrowheads="1"/>
            </p:cNvSpPr>
            <p:nvPr/>
          </p:nvSpPr>
          <p:spPr bwMode="auto">
            <a:xfrm>
              <a:off x="9482147" y="30910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121"/>
            <p:cNvSpPr>
              <a:spLocks noChangeArrowheads="1"/>
            </p:cNvSpPr>
            <p:nvPr/>
          </p:nvSpPr>
          <p:spPr bwMode="auto">
            <a:xfrm>
              <a:off x="9567171" y="30910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122"/>
            <p:cNvSpPr>
              <a:spLocks noChangeArrowheads="1"/>
            </p:cNvSpPr>
            <p:nvPr/>
          </p:nvSpPr>
          <p:spPr bwMode="auto">
            <a:xfrm>
              <a:off x="9652196" y="30910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123"/>
            <p:cNvSpPr>
              <a:spLocks noChangeArrowheads="1"/>
            </p:cNvSpPr>
            <p:nvPr/>
          </p:nvSpPr>
          <p:spPr bwMode="auto">
            <a:xfrm>
              <a:off x="9739758" y="30910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124"/>
            <p:cNvSpPr>
              <a:spLocks noChangeArrowheads="1"/>
            </p:cNvSpPr>
            <p:nvPr/>
          </p:nvSpPr>
          <p:spPr bwMode="auto">
            <a:xfrm>
              <a:off x="9824783" y="30910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125"/>
            <p:cNvSpPr>
              <a:spLocks noChangeArrowheads="1"/>
            </p:cNvSpPr>
            <p:nvPr/>
          </p:nvSpPr>
          <p:spPr bwMode="auto">
            <a:xfrm>
              <a:off x="9909807" y="30910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126"/>
            <p:cNvSpPr>
              <a:spLocks noChangeArrowheads="1"/>
            </p:cNvSpPr>
            <p:nvPr/>
          </p:nvSpPr>
          <p:spPr bwMode="auto">
            <a:xfrm>
              <a:off x="9996101" y="30910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127"/>
            <p:cNvSpPr>
              <a:spLocks noChangeArrowheads="1"/>
            </p:cNvSpPr>
            <p:nvPr/>
          </p:nvSpPr>
          <p:spPr bwMode="auto">
            <a:xfrm>
              <a:off x="10081125" y="30910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128"/>
            <p:cNvSpPr>
              <a:spLocks noChangeArrowheads="1"/>
            </p:cNvSpPr>
            <p:nvPr/>
          </p:nvSpPr>
          <p:spPr bwMode="auto">
            <a:xfrm>
              <a:off x="10166149" y="309108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129"/>
            <p:cNvSpPr>
              <a:spLocks noChangeArrowheads="1"/>
            </p:cNvSpPr>
            <p:nvPr/>
          </p:nvSpPr>
          <p:spPr bwMode="auto">
            <a:xfrm>
              <a:off x="10253712" y="30910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130"/>
            <p:cNvSpPr>
              <a:spLocks noChangeArrowheads="1"/>
            </p:cNvSpPr>
            <p:nvPr/>
          </p:nvSpPr>
          <p:spPr bwMode="auto">
            <a:xfrm>
              <a:off x="10338736" y="30910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57"/>
            <p:cNvSpPr>
              <a:spLocks noChangeArrowheads="1"/>
            </p:cNvSpPr>
            <p:nvPr/>
          </p:nvSpPr>
          <p:spPr bwMode="auto">
            <a:xfrm>
              <a:off x="10426117" y="282892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58"/>
            <p:cNvSpPr>
              <a:spLocks noChangeArrowheads="1"/>
            </p:cNvSpPr>
            <p:nvPr/>
          </p:nvSpPr>
          <p:spPr bwMode="auto">
            <a:xfrm>
              <a:off x="10596166" y="282892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59"/>
            <p:cNvSpPr>
              <a:spLocks noChangeArrowheads="1"/>
            </p:cNvSpPr>
            <p:nvPr/>
          </p:nvSpPr>
          <p:spPr bwMode="auto">
            <a:xfrm>
              <a:off x="10511141" y="282892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60"/>
            <p:cNvSpPr>
              <a:spLocks noChangeArrowheads="1"/>
            </p:cNvSpPr>
            <p:nvPr/>
          </p:nvSpPr>
          <p:spPr bwMode="auto">
            <a:xfrm>
              <a:off x="10683728" y="282892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61"/>
            <p:cNvSpPr>
              <a:spLocks noChangeArrowheads="1"/>
            </p:cNvSpPr>
            <p:nvPr/>
          </p:nvSpPr>
          <p:spPr bwMode="auto">
            <a:xfrm>
              <a:off x="10768753" y="282892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62"/>
            <p:cNvSpPr>
              <a:spLocks noChangeArrowheads="1"/>
            </p:cNvSpPr>
            <p:nvPr/>
          </p:nvSpPr>
          <p:spPr bwMode="auto">
            <a:xfrm>
              <a:off x="10853777" y="282892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63"/>
            <p:cNvSpPr>
              <a:spLocks noChangeArrowheads="1"/>
            </p:cNvSpPr>
            <p:nvPr/>
          </p:nvSpPr>
          <p:spPr bwMode="auto">
            <a:xfrm>
              <a:off x="10940071" y="28289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64"/>
            <p:cNvSpPr>
              <a:spLocks noChangeArrowheads="1"/>
            </p:cNvSpPr>
            <p:nvPr/>
          </p:nvSpPr>
          <p:spPr bwMode="auto">
            <a:xfrm>
              <a:off x="11025095" y="28289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65"/>
            <p:cNvSpPr>
              <a:spLocks noChangeArrowheads="1"/>
            </p:cNvSpPr>
            <p:nvPr/>
          </p:nvSpPr>
          <p:spPr bwMode="auto">
            <a:xfrm>
              <a:off x="11110119" y="282892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66"/>
            <p:cNvSpPr>
              <a:spLocks noChangeArrowheads="1"/>
            </p:cNvSpPr>
            <p:nvPr/>
          </p:nvSpPr>
          <p:spPr bwMode="auto">
            <a:xfrm>
              <a:off x="11197682" y="28289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67"/>
            <p:cNvSpPr>
              <a:spLocks noChangeArrowheads="1"/>
            </p:cNvSpPr>
            <p:nvPr/>
          </p:nvSpPr>
          <p:spPr bwMode="auto">
            <a:xfrm>
              <a:off x="11282706" y="282892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81"/>
            <p:cNvSpPr>
              <a:spLocks noChangeArrowheads="1"/>
            </p:cNvSpPr>
            <p:nvPr/>
          </p:nvSpPr>
          <p:spPr bwMode="auto">
            <a:xfrm>
              <a:off x="10426117" y="291394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82"/>
            <p:cNvSpPr>
              <a:spLocks noChangeArrowheads="1"/>
            </p:cNvSpPr>
            <p:nvPr/>
          </p:nvSpPr>
          <p:spPr bwMode="auto">
            <a:xfrm>
              <a:off x="10511141" y="291394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83"/>
            <p:cNvSpPr>
              <a:spLocks noChangeArrowheads="1"/>
            </p:cNvSpPr>
            <p:nvPr/>
          </p:nvSpPr>
          <p:spPr bwMode="auto">
            <a:xfrm>
              <a:off x="10596166" y="291394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84"/>
            <p:cNvSpPr>
              <a:spLocks noChangeArrowheads="1"/>
            </p:cNvSpPr>
            <p:nvPr/>
          </p:nvSpPr>
          <p:spPr bwMode="auto">
            <a:xfrm>
              <a:off x="10683728" y="291394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85"/>
            <p:cNvSpPr>
              <a:spLocks noChangeArrowheads="1"/>
            </p:cNvSpPr>
            <p:nvPr/>
          </p:nvSpPr>
          <p:spPr bwMode="auto">
            <a:xfrm>
              <a:off x="10768753" y="291394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86"/>
            <p:cNvSpPr>
              <a:spLocks noChangeArrowheads="1"/>
            </p:cNvSpPr>
            <p:nvPr/>
          </p:nvSpPr>
          <p:spPr bwMode="auto">
            <a:xfrm>
              <a:off x="10853777" y="291394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87"/>
            <p:cNvSpPr>
              <a:spLocks noChangeArrowheads="1"/>
            </p:cNvSpPr>
            <p:nvPr/>
          </p:nvSpPr>
          <p:spPr bwMode="auto">
            <a:xfrm>
              <a:off x="10940071" y="29139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88"/>
            <p:cNvSpPr>
              <a:spLocks noChangeArrowheads="1"/>
            </p:cNvSpPr>
            <p:nvPr/>
          </p:nvSpPr>
          <p:spPr bwMode="auto">
            <a:xfrm>
              <a:off x="11025095" y="29139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89"/>
            <p:cNvSpPr>
              <a:spLocks noChangeArrowheads="1"/>
            </p:cNvSpPr>
            <p:nvPr/>
          </p:nvSpPr>
          <p:spPr bwMode="auto">
            <a:xfrm>
              <a:off x="11110119" y="291394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90"/>
            <p:cNvSpPr>
              <a:spLocks noChangeArrowheads="1"/>
            </p:cNvSpPr>
            <p:nvPr/>
          </p:nvSpPr>
          <p:spPr bwMode="auto">
            <a:xfrm>
              <a:off x="11197682" y="29139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91"/>
            <p:cNvSpPr>
              <a:spLocks noChangeArrowheads="1"/>
            </p:cNvSpPr>
            <p:nvPr/>
          </p:nvSpPr>
          <p:spPr bwMode="auto">
            <a:xfrm>
              <a:off x="11282706" y="29139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00"/>
            <p:cNvSpPr>
              <a:spLocks noChangeArrowheads="1"/>
            </p:cNvSpPr>
            <p:nvPr/>
          </p:nvSpPr>
          <p:spPr bwMode="auto">
            <a:xfrm>
              <a:off x="10426117" y="299896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01"/>
            <p:cNvSpPr>
              <a:spLocks noChangeArrowheads="1"/>
            </p:cNvSpPr>
            <p:nvPr/>
          </p:nvSpPr>
          <p:spPr bwMode="auto">
            <a:xfrm>
              <a:off x="10511141" y="299896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02"/>
            <p:cNvSpPr>
              <a:spLocks noChangeArrowheads="1"/>
            </p:cNvSpPr>
            <p:nvPr/>
          </p:nvSpPr>
          <p:spPr bwMode="auto">
            <a:xfrm>
              <a:off x="10596166" y="299896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03"/>
            <p:cNvSpPr>
              <a:spLocks noChangeArrowheads="1"/>
            </p:cNvSpPr>
            <p:nvPr/>
          </p:nvSpPr>
          <p:spPr bwMode="auto">
            <a:xfrm>
              <a:off x="10683728" y="299896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04"/>
            <p:cNvSpPr>
              <a:spLocks noChangeArrowheads="1"/>
            </p:cNvSpPr>
            <p:nvPr/>
          </p:nvSpPr>
          <p:spPr bwMode="auto">
            <a:xfrm>
              <a:off x="10768753" y="299896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105"/>
            <p:cNvSpPr>
              <a:spLocks noChangeArrowheads="1"/>
            </p:cNvSpPr>
            <p:nvPr/>
          </p:nvSpPr>
          <p:spPr bwMode="auto">
            <a:xfrm>
              <a:off x="10853777" y="299896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106"/>
            <p:cNvSpPr>
              <a:spLocks noChangeArrowheads="1"/>
            </p:cNvSpPr>
            <p:nvPr/>
          </p:nvSpPr>
          <p:spPr bwMode="auto">
            <a:xfrm>
              <a:off x="10940071" y="299896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107"/>
            <p:cNvSpPr>
              <a:spLocks noChangeArrowheads="1"/>
            </p:cNvSpPr>
            <p:nvPr/>
          </p:nvSpPr>
          <p:spPr bwMode="auto">
            <a:xfrm>
              <a:off x="11025095" y="299896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108"/>
            <p:cNvSpPr>
              <a:spLocks noChangeArrowheads="1"/>
            </p:cNvSpPr>
            <p:nvPr/>
          </p:nvSpPr>
          <p:spPr bwMode="auto">
            <a:xfrm>
              <a:off x="11110119" y="299896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109"/>
            <p:cNvSpPr>
              <a:spLocks noChangeArrowheads="1"/>
            </p:cNvSpPr>
            <p:nvPr/>
          </p:nvSpPr>
          <p:spPr bwMode="auto">
            <a:xfrm>
              <a:off x="11197682" y="299896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110"/>
            <p:cNvSpPr>
              <a:spLocks noChangeArrowheads="1"/>
            </p:cNvSpPr>
            <p:nvPr/>
          </p:nvSpPr>
          <p:spPr bwMode="auto">
            <a:xfrm>
              <a:off x="11282706" y="299896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120"/>
            <p:cNvSpPr>
              <a:spLocks noChangeArrowheads="1"/>
            </p:cNvSpPr>
            <p:nvPr/>
          </p:nvSpPr>
          <p:spPr bwMode="auto">
            <a:xfrm>
              <a:off x="10426117" y="30865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121"/>
            <p:cNvSpPr>
              <a:spLocks noChangeArrowheads="1"/>
            </p:cNvSpPr>
            <p:nvPr/>
          </p:nvSpPr>
          <p:spPr bwMode="auto">
            <a:xfrm>
              <a:off x="10511141" y="30865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122"/>
            <p:cNvSpPr>
              <a:spLocks noChangeArrowheads="1"/>
            </p:cNvSpPr>
            <p:nvPr/>
          </p:nvSpPr>
          <p:spPr bwMode="auto">
            <a:xfrm>
              <a:off x="10596166" y="308653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123"/>
            <p:cNvSpPr>
              <a:spLocks noChangeArrowheads="1"/>
            </p:cNvSpPr>
            <p:nvPr/>
          </p:nvSpPr>
          <p:spPr bwMode="auto">
            <a:xfrm>
              <a:off x="10683728" y="30865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124"/>
            <p:cNvSpPr>
              <a:spLocks noChangeArrowheads="1"/>
            </p:cNvSpPr>
            <p:nvPr/>
          </p:nvSpPr>
          <p:spPr bwMode="auto">
            <a:xfrm>
              <a:off x="10768753" y="30865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125"/>
            <p:cNvSpPr>
              <a:spLocks noChangeArrowheads="1"/>
            </p:cNvSpPr>
            <p:nvPr/>
          </p:nvSpPr>
          <p:spPr bwMode="auto">
            <a:xfrm>
              <a:off x="10853777" y="308653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126"/>
            <p:cNvSpPr>
              <a:spLocks noChangeArrowheads="1"/>
            </p:cNvSpPr>
            <p:nvPr/>
          </p:nvSpPr>
          <p:spPr bwMode="auto">
            <a:xfrm>
              <a:off x="10940071" y="30865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127"/>
            <p:cNvSpPr>
              <a:spLocks noChangeArrowheads="1"/>
            </p:cNvSpPr>
            <p:nvPr/>
          </p:nvSpPr>
          <p:spPr bwMode="auto">
            <a:xfrm>
              <a:off x="11025095" y="30865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28"/>
            <p:cNvSpPr>
              <a:spLocks noChangeArrowheads="1"/>
            </p:cNvSpPr>
            <p:nvPr/>
          </p:nvSpPr>
          <p:spPr bwMode="auto">
            <a:xfrm>
              <a:off x="11110119" y="308653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29"/>
            <p:cNvSpPr>
              <a:spLocks noChangeArrowheads="1"/>
            </p:cNvSpPr>
            <p:nvPr/>
          </p:nvSpPr>
          <p:spPr bwMode="auto">
            <a:xfrm>
              <a:off x="11197682" y="30865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30"/>
            <p:cNvSpPr>
              <a:spLocks noChangeArrowheads="1"/>
            </p:cNvSpPr>
            <p:nvPr/>
          </p:nvSpPr>
          <p:spPr bwMode="auto">
            <a:xfrm>
              <a:off x="11282706" y="308653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57"/>
            <p:cNvSpPr>
              <a:spLocks noChangeArrowheads="1"/>
            </p:cNvSpPr>
            <p:nvPr/>
          </p:nvSpPr>
          <p:spPr bwMode="auto">
            <a:xfrm>
              <a:off x="11370087" y="28243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1"/>
            <p:cNvSpPr>
              <a:spLocks noChangeArrowheads="1"/>
            </p:cNvSpPr>
            <p:nvPr/>
          </p:nvSpPr>
          <p:spPr bwMode="auto">
            <a:xfrm>
              <a:off x="11370087" y="29093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20"/>
            <p:cNvSpPr>
              <a:spLocks noChangeArrowheads="1"/>
            </p:cNvSpPr>
            <p:nvPr/>
          </p:nvSpPr>
          <p:spPr bwMode="auto">
            <a:xfrm>
              <a:off x="11370087" y="30819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58"/>
            <p:cNvSpPr>
              <a:spLocks noChangeArrowheads="1"/>
            </p:cNvSpPr>
            <p:nvPr/>
          </p:nvSpPr>
          <p:spPr bwMode="auto">
            <a:xfrm>
              <a:off x="7764256" y="318376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60"/>
            <p:cNvSpPr>
              <a:spLocks noChangeArrowheads="1"/>
            </p:cNvSpPr>
            <p:nvPr/>
          </p:nvSpPr>
          <p:spPr bwMode="auto">
            <a:xfrm>
              <a:off x="7851818" y="318376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61"/>
            <p:cNvSpPr>
              <a:spLocks noChangeArrowheads="1"/>
            </p:cNvSpPr>
            <p:nvPr/>
          </p:nvSpPr>
          <p:spPr bwMode="auto">
            <a:xfrm>
              <a:off x="7936843" y="318376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62"/>
            <p:cNvSpPr>
              <a:spLocks noChangeArrowheads="1"/>
            </p:cNvSpPr>
            <p:nvPr/>
          </p:nvSpPr>
          <p:spPr bwMode="auto">
            <a:xfrm>
              <a:off x="8021867" y="318376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63"/>
            <p:cNvSpPr>
              <a:spLocks noChangeArrowheads="1"/>
            </p:cNvSpPr>
            <p:nvPr/>
          </p:nvSpPr>
          <p:spPr bwMode="auto">
            <a:xfrm>
              <a:off x="8108161" y="31837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64"/>
            <p:cNvSpPr>
              <a:spLocks noChangeArrowheads="1"/>
            </p:cNvSpPr>
            <p:nvPr/>
          </p:nvSpPr>
          <p:spPr bwMode="auto">
            <a:xfrm>
              <a:off x="8193185" y="31837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65"/>
            <p:cNvSpPr>
              <a:spLocks noChangeArrowheads="1"/>
            </p:cNvSpPr>
            <p:nvPr/>
          </p:nvSpPr>
          <p:spPr bwMode="auto">
            <a:xfrm>
              <a:off x="8278209" y="318376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66"/>
            <p:cNvSpPr>
              <a:spLocks noChangeArrowheads="1"/>
            </p:cNvSpPr>
            <p:nvPr/>
          </p:nvSpPr>
          <p:spPr bwMode="auto">
            <a:xfrm>
              <a:off x="8365772" y="31837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67"/>
            <p:cNvSpPr>
              <a:spLocks noChangeArrowheads="1"/>
            </p:cNvSpPr>
            <p:nvPr/>
          </p:nvSpPr>
          <p:spPr bwMode="auto">
            <a:xfrm>
              <a:off x="8450796" y="318376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84"/>
            <p:cNvSpPr>
              <a:spLocks noChangeArrowheads="1"/>
            </p:cNvSpPr>
            <p:nvPr/>
          </p:nvSpPr>
          <p:spPr bwMode="auto">
            <a:xfrm>
              <a:off x="7851818" y="32687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85"/>
            <p:cNvSpPr>
              <a:spLocks noChangeArrowheads="1"/>
            </p:cNvSpPr>
            <p:nvPr/>
          </p:nvSpPr>
          <p:spPr bwMode="auto">
            <a:xfrm>
              <a:off x="7936843" y="32687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86"/>
            <p:cNvSpPr>
              <a:spLocks noChangeArrowheads="1"/>
            </p:cNvSpPr>
            <p:nvPr/>
          </p:nvSpPr>
          <p:spPr bwMode="auto">
            <a:xfrm>
              <a:off x="8021867" y="326878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87"/>
            <p:cNvSpPr>
              <a:spLocks noChangeArrowheads="1"/>
            </p:cNvSpPr>
            <p:nvPr/>
          </p:nvSpPr>
          <p:spPr bwMode="auto">
            <a:xfrm>
              <a:off x="8108161" y="32687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88"/>
            <p:cNvSpPr>
              <a:spLocks noChangeArrowheads="1"/>
            </p:cNvSpPr>
            <p:nvPr/>
          </p:nvSpPr>
          <p:spPr bwMode="auto">
            <a:xfrm>
              <a:off x="8193185" y="32687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89"/>
            <p:cNvSpPr>
              <a:spLocks noChangeArrowheads="1"/>
            </p:cNvSpPr>
            <p:nvPr/>
          </p:nvSpPr>
          <p:spPr bwMode="auto">
            <a:xfrm>
              <a:off x="8278209" y="326878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90"/>
            <p:cNvSpPr>
              <a:spLocks noChangeArrowheads="1"/>
            </p:cNvSpPr>
            <p:nvPr/>
          </p:nvSpPr>
          <p:spPr bwMode="auto">
            <a:xfrm>
              <a:off x="8365772" y="32687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91"/>
            <p:cNvSpPr>
              <a:spLocks noChangeArrowheads="1"/>
            </p:cNvSpPr>
            <p:nvPr/>
          </p:nvSpPr>
          <p:spPr bwMode="auto">
            <a:xfrm>
              <a:off x="8450796" y="32687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04"/>
            <p:cNvSpPr>
              <a:spLocks noChangeArrowheads="1"/>
            </p:cNvSpPr>
            <p:nvPr/>
          </p:nvSpPr>
          <p:spPr bwMode="auto">
            <a:xfrm>
              <a:off x="7936843" y="335381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05"/>
            <p:cNvSpPr>
              <a:spLocks noChangeArrowheads="1"/>
            </p:cNvSpPr>
            <p:nvPr/>
          </p:nvSpPr>
          <p:spPr bwMode="auto">
            <a:xfrm>
              <a:off x="8021867" y="335381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06"/>
            <p:cNvSpPr>
              <a:spLocks noChangeArrowheads="1"/>
            </p:cNvSpPr>
            <p:nvPr/>
          </p:nvSpPr>
          <p:spPr bwMode="auto">
            <a:xfrm>
              <a:off x="8108161" y="335381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07"/>
            <p:cNvSpPr>
              <a:spLocks noChangeArrowheads="1"/>
            </p:cNvSpPr>
            <p:nvPr/>
          </p:nvSpPr>
          <p:spPr bwMode="auto">
            <a:xfrm>
              <a:off x="8193185" y="335381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08"/>
            <p:cNvSpPr>
              <a:spLocks noChangeArrowheads="1"/>
            </p:cNvSpPr>
            <p:nvPr/>
          </p:nvSpPr>
          <p:spPr bwMode="auto">
            <a:xfrm>
              <a:off x="8278209" y="335381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09"/>
            <p:cNvSpPr>
              <a:spLocks noChangeArrowheads="1"/>
            </p:cNvSpPr>
            <p:nvPr/>
          </p:nvSpPr>
          <p:spPr bwMode="auto">
            <a:xfrm>
              <a:off x="8365772" y="335381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110"/>
            <p:cNvSpPr>
              <a:spLocks noChangeArrowheads="1"/>
            </p:cNvSpPr>
            <p:nvPr/>
          </p:nvSpPr>
          <p:spPr bwMode="auto">
            <a:xfrm>
              <a:off x="8450796" y="335381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126"/>
            <p:cNvSpPr>
              <a:spLocks noChangeArrowheads="1"/>
            </p:cNvSpPr>
            <p:nvPr/>
          </p:nvSpPr>
          <p:spPr bwMode="auto">
            <a:xfrm>
              <a:off x="8108161" y="344137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127"/>
            <p:cNvSpPr>
              <a:spLocks noChangeArrowheads="1"/>
            </p:cNvSpPr>
            <p:nvPr/>
          </p:nvSpPr>
          <p:spPr bwMode="auto">
            <a:xfrm>
              <a:off x="8193185" y="344137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128"/>
            <p:cNvSpPr>
              <a:spLocks noChangeArrowheads="1"/>
            </p:cNvSpPr>
            <p:nvPr/>
          </p:nvSpPr>
          <p:spPr bwMode="auto">
            <a:xfrm>
              <a:off x="8278209" y="344137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129"/>
            <p:cNvSpPr>
              <a:spLocks noChangeArrowheads="1"/>
            </p:cNvSpPr>
            <p:nvPr/>
          </p:nvSpPr>
          <p:spPr bwMode="auto">
            <a:xfrm>
              <a:off x="8365772" y="344137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130"/>
            <p:cNvSpPr>
              <a:spLocks noChangeArrowheads="1"/>
            </p:cNvSpPr>
            <p:nvPr/>
          </p:nvSpPr>
          <p:spPr bwMode="auto">
            <a:xfrm>
              <a:off x="8450796" y="344137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57"/>
            <p:cNvSpPr>
              <a:spLocks noChangeArrowheads="1"/>
            </p:cNvSpPr>
            <p:nvPr/>
          </p:nvSpPr>
          <p:spPr bwMode="auto">
            <a:xfrm>
              <a:off x="8538177" y="31792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58"/>
            <p:cNvSpPr>
              <a:spLocks noChangeArrowheads="1"/>
            </p:cNvSpPr>
            <p:nvPr/>
          </p:nvSpPr>
          <p:spPr bwMode="auto">
            <a:xfrm>
              <a:off x="8708226" y="317921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59"/>
            <p:cNvSpPr>
              <a:spLocks noChangeArrowheads="1"/>
            </p:cNvSpPr>
            <p:nvPr/>
          </p:nvSpPr>
          <p:spPr bwMode="auto">
            <a:xfrm>
              <a:off x="8623201" y="31792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60"/>
            <p:cNvSpPr>
              <a:spLocks noChangeArrowheads="1"/>
            </p:cNvSpPr>
            <p:nvPr/>
          </p:nvSpPr>
          <p:spPr bwMode="auto">
            <a:xfrm>
              <a:off x="8795788" y="31792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61"/>
            <p:cNvSpPr>
              <a:spLocks noChangeArrowheads="1"/>
            </p:cNvSpPr>
            <p:nvPr/>
          </p:nvSpPr>
          <p:spPr bwMode="auto">
            <a:xfrm>
              <a:off x="8880813" y="317921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62"/>
            <p:cNvSpPr>
              <a:spLocks noChangeArrowheads="1"/>
            </p:cNvSpPr>
            <p:nvPr/>
          </p:nvSpPr>
          <p:spPr bwMode="auto">
            <a:xfrm>
              <a:off x="8965837" y="317921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63"/>
            <p:cNvSpPr>
              <a:spLocks noChangeArrowheads="1"/>
            </p:cNvSpPr>
            <p:nvPr/>
          </p:nvSpPr>
          <p:spPr bwMode="auto">
            <a:xfrm>
              <a:off x="9052131" y="31792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64"/>
            <p:cNvSpPr>
              <a:spLocks noChangeArrowheads="1"/>
            </p:cNvSpPr>
            <p:nvPr/>
          </p:nvSpPr>
          <p:spPr bwMode="auto">
            <a:xfrm>
              <a:off x="8975990" y="327144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65"/>
            <p:cNvSpPr>
              <a:spLocks noChangeArrowheads="1"/>
            </p:cNvSpPr>
            <p:nvPr/>
          </p:nvSpPr>
          <p:spPr bwMode="auto">
            <a:xfrm>
              <a:off x="9222179" y="31792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66"/>
            <p:cNvSpPr>
              <a:spLocks noChangeArrowheads="1"/>
            </p:cNvSpPr>
            <p:nvPr/>
          </p:nvSpPr>
          <p:spPr bwMode="auto">
            <a:xfrm>
              <a:off x="9309742" y="31792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67"/>
            <p:cNvSpPr>
              <a:spLocks noChangeArrowheads="1"/>
            </p:cNvSpPr>
            <p:nvPr/>
          </p:nvSpPr>
          <p:spPr bwMode="auto">
            <a:xfrm>
              <a:off x="9394766" y="31792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81"/>
            <p:cNvSpPr>
              <a:spLocks noChangeArrowheads="1"/>
            </p:cNvSpPr>
            <p:nvPr/>
          </p:nvSpPr>
          <p:spPr bwMode="auto">
            <a:xfrm>
              <a:off x="8538177" y="32642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82"/>
            <p:cNvSpPr>
              <a:spLocks noChangeArrowheads="1"/>
            </p:cNvSpPr>
            <p:nvPr/>
          </p:nvSpPr>
          <p:spPr bwMode="auto">
            <a:xfrm>
              <a:off x="8623201" y="32642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83"/>
            <p:cNvSpPr>
              <a:spLocks noChangeArrowheads="1"/>
            </p:cNvSpPr>
            <p:nvPr/>
          </p:nvSpPr>
          <p:spPr bwMode="auto">
            <a:xfrm>
              <a:off x="8708226" y="326423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84"/>
            <p:cNvSpPr>
              <a:spLocks noChangeArrowheads="1"/>
            </p:cNvSpPr>
            <p:nvPr/>
          </p:nvSpPr>
          <p:spPr bwMode="auto">
            <a:xfrm>
              <a:off x="8795788" y="32642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85"/>
            <p:cNvSpPr>
              <a:spLocks noChangeArrowheads="1"/>
            </p:cNvSpPr>
            <p:nvPr/>
          </p:nvSpPr>
          <p:spPr bwMode="auto">
            <a:xfrm>
              <a:off x="8880813" y="32642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86"/>
            <p:cNvSpPr>
              <a:spLocks noChangeArrowheads="1"/>
            </p:cNvSpPr>
            <p:nvPr/>
          </p:nvSpPr>
          <p:spPr bwMode="auto">
            <a:xfrm>
              <a:off x="8965837" y="326423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87"/>
            <p:cNvSpPr>
              <a:spLocks noChangeArrowheads="1"/>
            </p:cNvSpPr>
            <p:nvPr/>
          </p:nvSpPr>
          <p:spPr bwMode="auto">
            <a:xfrm>
              <a:off x="9052131" y="32642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88"/>
            <p:cNvSpPr>
              <a:spLocks noChangeArrowheads="1"/>
            </p:cNvSpPr>
            <p:nvPr/>
          </p:nvSpPr>
          <p:spPr bwMode="auto">
            <a:xfrm>
              <a:off x="9137155" y="32642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89"/>
            <p:cNvSpPr>
              <a:spLocks noChangeArrowheads="1"/>
            </p:cNvSpPr>
            <p:nvPr/>
          </p:nvSpPr>
          <p:spPr bwMode="auto">
            <a:xfrm>
              <a:off x="9222179" y="326423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90"/>
            <p:cNvSpPr>
              <a:spLocks noChangeArrowheads="1"/>
            </p:cNvSpPr>
            <p:nvPr/>
          </p:nvSpPr>
          <p:spPr bwMode="auto">
            <a:xfrm>
              <a:off x="9309742" y="32642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91"/>
            <p:cNvSpPr>
              <a:spLocks noChangeArrowheads="1"/>
            </p:cNvSpPr>
            <p:nvPr/>
          </p:nvSpPr>
          <p:spPr bwMode="auto">
            <a:xfrm>
              <a:off x="9394766" y="32642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00"/>
            <p:cNvSpPr>
              <a:spLocks noChangeArrowheads="1"/>
            </p:cNvSpPr>
            <p:nvPr/>
          </p:nvSpPr>
          <p:spPr bwMode="auto">
            <a:xfrm>
              <a:off x="8538177" y="334926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01"/>
            <p:cNvSpPr>
              <a:spLocks noChangeArrowheads="1"/>
            </p:cNvSpPr>
            <p:nvPr/>
          </p:nvSpPr>
          <p:spPr bwMode="auto">
            <a:xfrm>
              <a:off x="8623201" y="334926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02"/>
            <p:cNvSpPr>
              <a:spLocks noChangeArrowheads="1"/>
            </p:cNvSpPr>
            <p:nvPr/>
          </p:nvSpPr>
          <p:spPr bwMode="auto">
            <a:xfrm>
              <a:off x="8708226" y="334926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03"/>
            <p:cNvSpPr>
              <a:spLocks noChangeArrowheads="1"/>
            </p:cNvSpPr>
            <p:nvPr/>
          </p:nvSpPr>
          <p:spPr bwMode="auto">
            <a:xfrm>
              <a:off x="8795788" y="334926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04"/>
            <p:cNvSpPr>
              <a:spLocks noChangeArrowheads="1"/>
            </p:cNvSpPr>
            <p:nvPr/>
          </p:nvSpPr>
          <p:spPr bwMode="auto">
            <a:xfrm>
              <a:off x="8880813" y="334926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5"/>
            <p:cNvSpPr>
              <a:spLocks noChangeArrowheads="1"/>
            </p:cNvSpPr>
            <p:nvPr/>
          </p:nvSpPr>
          <p:spPr bwMode="auto">
            <a:xfrm>
              <a:off x="8965837" y="334926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6"/>
            <p:cNvSpPr>
              <a:spLocks noChangeArrowheads="1"/>
            </p:cNvSpPr>
            <p:nvPr/>
          </p:nvSpPr>
          <p:spPr bwMode="auto">
            <a:xfrm>
              <a:off x="9052131" y="334926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7"/>
            <p:cNvSpPr>
              <a:spLocks noChangeArrowheads="1"/>
            </p:cNvSpPr>
            <p:nvPr/>
          </p:nvSpPr>
          <p:spPr bwMode="auto">
            <a:xfrm>
              <a:off x="9137155" y="334926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8"/>
            <p:cNvSpPr>
              <a:spLocks noChangeArrowheads="1"/>
            </p:cNvSpPr>
            <p:nvPr/>
          </p:nvSpPr>
          <p:spPr bwMode="auto">
            <a:xfrm>
              <a:off x="9222179" y="3349261"/>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9"/>
            <p:cNvSpPr>
              <a:spLocks noChangeArrowheads="1"/>
            </p:cNvSpPr>
            <p:nvPr/>
          </p:nvSpPr>
          <p:spPr bwMode="auto">
            <a:xfrm>
              <a:off x="9309742" y="334926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10"/>
            <p:cNvSpPr>
              <a:spLocks noChangeArrowheads="1"/>
            </p:cNvSpPr>
            <p:nvPr/>
          </p:nvSpPr>
          <p:spPr bwMode="auto">
            <a:xfrm>
              <a:off x="9394766" y="334926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0"/>
            <p:cNvSpPr>
              <a:spLocks noChangeArrowheads="1"/>
            </p:cNvSpPr>
            <p:nvPr/>
          </p:nvSpPr>
          <p:spPr bwMode="auto">
            <a:xfrm>
              <a:off x="8538177" y="343682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1"/>
            <p:cNvSpPr>
              <a:spLocks noChangeArrowheads="1"/>
            </p:cNvSpPr>
            <p:nvPr/>
          </p:nvSpPr>
          <p:spPr bwMode="auto">
            <a:xfrm>
              <a:off x="8623201" y="343682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122"/>
            <p:cNvSpPr>
              <a:spLocks noChangeArrowheads="1"/>
            </p:cNvSpPr>
            <p:nvPr/>
          </p:nvSpPr>
          <p:spPr bwMode="auto">
            <a:xfrm>
              <a:off x="8708226" y="343682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23"/>
            <p:cNvSpPr>
              <a:spLocks noChangeArrowheads="1"/>
            </p:cNvSpPr>
            <p:nvPr/>
          </p:nvSpPr>
          <p:spPr bwMode="auto">
            <a:xfrm>
              <a:off x="8795788" y="343682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24"/>
            <p:cNvSpPr>
              <a:spLocks noChangeArrowheads="1"/>
            </p:cNvSpPr>
            <p:nvPr/>
          </p:nvSpPr>
          <p:spPr bwMode="auto">
            <a:xfrm>
              <a:off x="8880813" y="343682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25"/>
            <p:cNvSpPr>
              <a:spLocks noChangeArrowheads="1"/>
            </p:cNvSpPr>
            <p:nvPr/>
          </p:nvSpPr>
          <p:spPr bwMode="auto">
            <a:xfrm>
              <a:off x="8965837" y="343682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26"/>
            <p:cNvSpPr>
              <a:spLocks noChangeArrowheads="1"/>
            </p:cNvSpPr>
            <p:nvPr/>
          </p:nvSpPr>
          <p:spPr bwMode="auto">
            <a:xfrm>
              <a:off x="9052131" y="3436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27"/>
            <p:cNvSpPr>
              <a:spLocks noChangeArrowheads="1"/>
            </p:cNvSpPr>
            <p:nvPr/>
          </p:nvSpPr>
          <p:spPr bwMode="auto">
            <a:xfrm>
              <a:off x="9137155" y="3436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28"/>
            <p:cNvSpPr>
              <a:spLocks noChangeArrowheads="1"/>
            </p:cNvSpPr>
            <p:nvPr/>
          </p:nvSpPr>
          <p:spPr bwMode="auto">
            <a:xfrm>
              <a:off x="9222179" y="3436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9"/>
            <p:cNvSpPr>
              <a:spLocks noChangeArrowheads="1"/>
            </p:cNvSpPr>
            <p:nvPr/>
          </p:nvSpPr>
          <p:spPr bwMode="auto">
            <a:xfrm>
              <a:off x="9309742" y="3436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30"/>
            <p:cNvSpPr>
              <a:spLocks noChangeArrowheads="1"/>
            </p:cNvSpPr>
            <p:nvPr/>
          </p:nvSpPr>
          <p:spPr bwMode="auto">
            <a:xfrm>
              <a:off x="9394766" y="3436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57"/>
            <p:cNvSpPr>
              <a:spLocks noChangeArrowheads="1"/>
            </p:cNvSpPr>
            <p:nvPr/>
          </p:nvSpPr>
          <p:spPr bwMode="auto">
            <a:xfrm>
              <a:off x="9482147" y="31746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58"/>
            <p:cNvSpPr>
              <a:spLocks noChangeArrowheads="1"/>
            </p:cNvSpPr>
            <p:nvPr/>
          </p:nvSpPr>
          <p:spPr bwMode="auto">
            <a:xfrm>
              <a:off x="9652196" y="31746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59"/>
            <p:cNvSpPr>
              <a:spLocks noChangeArrowheads="1"/>
            </p:cNvSpPr>
            <p:nvPr/>
          </p:nvSpPr>
          <p:spPr bwMode="auto">
            <a:xfrm>
              <a:off x="9567171" y="31746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60"/>
            <p:cNvSpPr>
              <a:spLocks noChangeArrowheads="1"/>
            </p:cNvSpPr>
            <p:nvPr/>
          </p:nvSpPr>
          <p:spPr bwMode="auto">
            <a:xfrm>
              <a:off x="9739758" y="31746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61"/>
            <p:cNvSpPr>
              <a:spLocks noChangeArrowheads="1"/>
            </p:cNvSpPr>
            <p:nvPr/>
          </p:nvSpPr>
          <p:spPr bwMode="auto">
            <a:xfrm>
              <a:off x="9824783" y="31746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62"/>
            <p:cNvSpPr>
              <a:spLocks noChangeArrowheads="1"/>
            </p:cNvSpPr>
            <p:nvPr/>
          </p:nvSpPr>
          <p:spPr bwMode="auto">
            <a:xfrm>
              <a:off x="9909807" y="31746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3"/>
            <p:cNvSpPr>
              <a:spLocks noChangeArrowheads="1"/>
            </p:cNvSpPr>
            <p:nvPr/>
          </p:nvSpPr>
          <p:spPr bwMode="auto">
            <a:xfrm>
              <a:off x="9996101" y="31746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4"/>
            <p:cNvSpPr>
              <a:spLocks noChangeArrowheads="1"/>
            </p:cNvSpPr>
            <p:nvPr/>
          </p:nvSpPr>
          <p:spPr bwMode="auto">
            <a:xfrm>
              <a:off x="10081125" y="31746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5"/>
            <p:cNvSpPr>
              <a:spLocks noChangeArrowheads="1"/>
            </p:cNvSpPr>
            <p:nvPr/>
          </p:nvSpPr>
          <p:spPr bwMode="auto">
            <a:xfrm>
              <a:off x="10166149" y="31746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6"/>
            <p:cNvSpPr>
              <a:spLocks noChangeArrowheads="1"/>
            </p:cNvSpPr>
            <p:nvPr/>
          </p:nvSpPr>
          <p:spPr bwMode="auto">
            <a:xfrm>
              <a:off x="10253712" y="31746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7"/>
            <p:cNvSpPr>
              <a:spLocks noChangeArrowheads="1"/>
            </p:cNvSpPr>
            <p:nvPr/>
          </p:nvSpPr>
          <p:spPr bwMode="auto">
            <a:xfrm>
              <a:off x="10338736" y="31746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81"/>
            <p:cNvSpPr>
              <a:spLocks noChangeArrowheads="1"/>
            </p:cNvSpPr>
            <p:nvPr/>
          </p:nvSpPr>
          <p:spPr bwMode="auto">
            <a:xfrm>
              <a:off x="9482147" y="32596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2"/>
            <p:cNvSpPr>
              <a:spLocks noChangeArrowheads="1"/>
            </p:cNvSpPr>
            <p:nvPr/>
          </p:nvSpPr>
          <p:spPr bwMode="auto">
            <a:xfrm>
              <a:off x="9567171" y="32596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3"/>
            <p:cNvSpPr>
              <a:spLocks noChangeArrowheads="1"/>
            </p:cNvSpPr>
            <p:nvPr/>
          </p:nvSpPr>
          <p:spPr bwMode="auto">
            <a:xfrm>
              <a:off x="9652196" y="32596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4"/>
            <p:cNvSpPr>
              <a:spLocks noChangeArrowheads="1"/>
            </p:cNvSpPr>
            <p:nvPr/>
          </p:nvSpPr>
          <p:spPr bwMode="auto">
            <a:xfrm>
              <a:off x="9739758" y="32596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85"/>
            <p:cNvSpPr>
              <a:spLocks noChangeArrowheads="1"/>
            </p:cNvSpPr>
            <p:nvPr/>
          </p:nvSpPr>
          <p:spPr bwMode="auto">
            <a:xfrm>
              <a:off x="9824783" y="32596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6"/>
            <p:cNvSpPr>
              <a:spLocks noChangeArrowheads="1"/>
            </p:cNvSpPr>
            <p:nvPr/>
          </p:nvSpPr>
          <p:spPr bwMode="auto">
            <a:xfrm>
              <a:off x="9909807" y="32596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7"/>
            <p:cNvSpPr>
              <a:spLocks noChangeArrowheads="1"/>
            </p:cNvSpPr>
            <p:nvPr/>
          </p:nvSpPr>
          <p:spPr bwMode="auto">
            <a:xfrm>
              <a:off x="9996101" y="32596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8"/>
            <p:cNvSpPr>
              <a:spLocks noChangeArrowheads="1"/>
            </p:cNvSpPr>
            <p:nvPr/>
          </p:nvSpPr>
          <p:spPr bwMode="auto">
            <a:xfrm>
              <a:off x="10081125" y="32596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89"/>
            <p:cNvSpPr>
              <a:spLocks noChangeArrowheads="1"/>
            </p:cNvSpPr>
            <p:nvPr/>
          </p:nvSpPr>
          <p:spPr bwMode="auto">
            <a:xfrm>
              <a:off x="10166149" y="32596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90"/>
            <p:cNvSpPr>
              <a:spLocks noChangeArrowheads="1"/>
            </p:cNvSpPr>
            <p:nvPr/>
          </p:nvSpPr>
          <p:spPr bwMode="auto">
            <a:xfrm>
              <a:off x="10253712" y="32596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91"/>
            <p:cNvSpPr>
              <a:spLocks noChangeArrowheads="1"/>
            </p:cNvSpPr>
            <p:nvPr/>
          </p:nvSpPr>
          <p:spPr bwMode="auto">
            <a:xfrm>
              <a:off x="10338736" y="32596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0"/>
            <p:cNvSpPr>
              <a:spLocks noChangeArrowheads="1"/>
            </p:cNvSpPr>
            <p:nvPr/>
          </p:nvSpPr>
          <p:spPr bwMode="auto">
            <a:xfrm>
              <a:off x="9482147" y="334471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1"/>
            <p:cNvSpPr>
              <a:spLocks noChangeArrowheads="1"/>
            </p:cNvSpPr>
            <p:nvPr/>
          </p:nvSpPr>
          <p:spPr bwMode="auto">
            <a:xfrm>
              <a:off x="9567171" y="334471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2"/>
            <p:cNvSpPr>
              <a:spLocks noChangeArrowheads="1"/>
            </p:cNvSpPr>
            <p:nvPr/>
          </p:nvSpPr>
          <p:spPr bwMode="auto">
            <a:xfrm>
              <a:off x="9652196" y="334471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03"/>
            <p:cNvSpPr>
              <a:spLocks noChangeArrowheads="1"/>
            </p:cNvSpPr>
            <p:nvPr/>
          </p:nvSpPr>
          <p:spPr bwMode="auto">
            <a:xfrm>
              <a:off x="9739758" y="334471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04"/>
            <p:cNvSpPr>
              <a:spLocks noChangeArrowheads="1"/>
            </p:cNvSpPr>
            <p:nvPr/>
          </p:nvSpPr>
          <p:spPr bwMode="auto">
            <a:xfrm>
              <a:off x="9824783" y="334471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05"/>
            <p:cNvSpPr>
              <a:spLocks noChangeArrowheads="1"/>
            </p:cNvSpPr>
            <p:nvPr/>
          </p:nvSpPr>
          <p:spPr bwMode="auto">
            <a:xfrm>
              <a:off x="9909807" y="334471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06"/>
            <p:cNvSpPr>
              <a:spLocks noChangeArrowheads="1"/>
            </p:cNvSpPr>
            <p:nvPr/>
          </p:nvSpPr>
          <p:spPr bwMode="auto">
            <a:xfrm>
              <a:off x="9996101" y="334471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07"/>
            <p:cNvSpPr>
              <a:spLocks noChangeArrowheads="1"/>
            </p:cNvSpPr>
            <p:nvPr/>
          </p:nvSpPr>
          <p:spPr bwMode="auto">
            <a:xfrm>
              <a:off x="10081125" y="334471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08"/>
            <p:cNvSpPr>
              <a:spLocks noChangeArrowheads="1"/>
            </p:cNvSpPr>
            <p:nvPr/>
          </p:nvSpPr>
          <p:spPr bwMode="auto">
            <a:xfrm>
              <a:off x="10166149" y="334471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9"/>
            <p:cNvSpPr>
              <a:spLocks noChangeArrowheads="1"/>
            </p:cNvSpPr>
            <p:nvPr/>
          </p:nvSpPr>
          <p:spPr bwMode="auto">
            <a:xfrm>
              <a:off x="10253712" y="334471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10"/>
            <p:cNvSpPr>
              <a:spLocks noChangeArrowheads="1"/>
            </p:cNvSpPr>
            <p:nvPr/>
          </p:nvSpPr>
          <p:spPr bwMode="auto">
            <a:xfrm>
              <a:off x="10338736" y="334471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20"/>
            <p:cNvSpPr>
              <a:spLocks noChangeArrowheads="1"/>
            </p:cNvSpPr>
            <p:nvPr/>
          </p:nvSpPr>
          <p:spPr bwMode="auto">
            <a:xfrm>
              <a:off x="9482147" y="3432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21"/>
            <p:cNvSpPr>
              <a:spLocks noChangeArrowheads="1"/>
            </p:cNvSpPr>
            <p:nvPr/>
          </p:nvSpPr>
          <p:spPr bwMode="auto">
            <a:xfrm>
              <a:off x="9567171" y="3432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22"/>
            <p:cNvSpPr>
              <a:spLocks noChangeArrowheads="1"/>
            </p:cNvSpPr>
            <p:nvPr/>
          </p:nvSpPr>
          <p:spPr bwMode="auto">
            <a:xfrm>
              <a:off x="9652196" y="343227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23"/>
            <p:cNvSpPr>
              <a:spLocks noChangeArrowheads="1"/>
            </p:cNvSpPr>
            <p:nvPr/>
          </p:nvSpPr>
          <p:spPr bwMode="auto">
            <a:xfrm>
              <a:off x="9739758" y="3432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24"/>
            <p:cNvSpPr>
              <a:spLocks noChangeArrowheads="1"/>
            </p:cNvSpPr>
            <p:nvPr/>
          </p:nvSpPr>
          <p:spPr bwMode="auto">
            <a:xfrm>
              <a:off x="9824783" y="3432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25"/>
            <p:cNvSpPr>
              <a:spLocks noChangeArrowheads="1"/>
            </p:cNvSpPr>
            <p:nvPr/>
          </p:nvSpPr>
          <p:spPr bwMode="auto">
            <a:xfrm>
              <a:off x="9909807" y="343227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26"/>
            <p:cNvSpPr>
              <a:spLocks noChangeArrowheads="1"/>
            </p:cNvSpPr>
            <p:nvPr/>
          </p:nvSpPr>
          <p:spPr bwMode="auto">
            <a:xfrm>
              <a:off x="9996101" y="34322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27"/>
            <p:cNvSpPr>
              <a:spLocks noChangeArrowheads="1"/>
            </p:cNvSpPr>
            <p:nvPr/>
          </p:nvSpPr>
          <p:spPr bwMode="auto">
            <a:xfrm>
              <a:off x="10081125" y="34322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28"/>
            <p:cNvSpPr>
              <a:spLocks noChangeArrowheads="1"/>
            </p:cNvSpPr>
            <p:nvPr/>
          </p:nvSpPr>
          <p:spPr bwMode="auto">
            <a:xfrm>
              <a:off x="10166149" y="343227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9"/>
            <p:cNvSpPr>
              <a:spLocks noChangeArrowheads="1"/>
            </p:cNvSpPr>
            <p:nvPr/>
          </p:nvSpPr>
          <p:spPr bwMode="auto">
            <a:xfrm>
              <a:off x="10253712" y="34322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30"/>
            <p:cNvSpPr>
              <a:spLocks noChangeArrowheads="1"/>
            </p:cNvSpPr>
            <p:nvPr/>
          </p:nvSpPr>
          <p:spPr bwMode="auto">
            <a:xfrm>
              <a:off x="10338736" y="343227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57"/>
            <p:cNvSpPr>
              <a:spLocks noChangeArrowheads="1"/>
            </p:cNvSpPr>
            <p:nvPr/>
          </p:nvSpPr>
          <p:spPr bwMode="auto">
            <a:xfrm>
              <a:off x="10426117" y="317011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58"/>
            <p:cNvSpPr>
              <a:spLocks noChangeArrowheads="1"/>
            </p:cNvSpPr>
            <p:nvPr/>
          </p:nvSpPr>
          <p:spPr bwMode="auto">
            <a:xfrm>
              <a:off x="10596166" y="317011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59"/>
            <p:cNvSpPr>
              <a:spLocks noChangeArrowheads="1"/>
            </p:cNvSpPr>
            <p:nvPr/>
          </p:nvSpPr>
          <p:spPr bwMode="auto">
            <a:xfrm>
              <a:off x="10511141" y="317011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60"/>
            <p:cNvSpPr>
              <a:spLocks noChangeArrowheads="1"/>
            </p:cNvSpPr>
            <p:nvPr/>
          </p:nvSpPr>
          <p:spPr bwMode="auto">
            <a:xfrm>
              <a:off x="10683728" y="317011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61"/>
            <p:cNvSpPr>
              <a:spLocks noChangeArrowheads="1"/>
            </p:cNvSpPr>
            <p:nvPr/>
          </p:nvSpPr>
          <p:spPr bwMode="auto">
            <a:xfrm>
              <a:off x="10768753" y="317011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62"/>
            <p:cNvSpPr>
              <a:spLocks noChangeArrowheads="1"/>
            </p:cNvSpPr>
            <p:nvPr/>
          </p:nvSpPr>
          <p:spPr bwMode="auto">
            <a:xfrm>
              <a:off x="10853777" y="317011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63"/>
            <p:cNvSpPr>
              <a:spLocks noChangeArrowheads="1"/>
            </p:cNvSpPr>
            <p:nvPr/>
          </p:nvSpPr>
          <p:spPr bwMode="auto">
            <a:xfrm>
              <a:off x="10940071" y="317011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64"/>
            <p:cNvSpPr>
              <a:spLocks noChangeArrowheads="1"/>
            </p:cNvSpPr>
            <p:nvPr/>
          </p:nvSpPr>
          <p:spPr bwMode="auto">
            <a:xfrm>
              <a:off x="11025095" y="317011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65"/>
            <p:cNvSpPr>
              <a:spLocks noChangeArrowheads="1"/>
            </p:cNvSpPr>
            <p:nvPr/>
          </p:nvSpPr>
          <p:spPr bwMode="auto">
            <a:xfrm>
              <a:off x="11110119" y="317011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66"/>
            <p:cNvSpPr>
              <a:spLocks noChangeArrowheads="1"/>
            </p:cNvSpPr>
            <p:nvPr/>
          </p:nvSpPr>
          <p:spPr bwMode="auto">
            <a:xfrm>
              <a:off x="11197682" y="317011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67"/>
            <p:cNvSpPr>
              <a:spLocks noChangeArrowheads="1"/>
            </p:cNvSpPr>
            <p:nvPr/>
          </p:nvSpPr>
          <p:spPr bwMode="auto">
            <a:xfrm>
              <a:off x="11282706" y="317011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81"/>
            <p:cNvSpPr>
              <a:spLocks noChangeArrowheads="1"/>
            </p:cNvSpPr>
            <p:nvPr/>
          </p:nvSpPr>
          <p:spPr bwMode="auto">
            <a:xfrm>
              <a:off x="10426117" y="32551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82"/>
            <p:cNvSpPr>
              <a:spLocks noChangeArrowheads="1"/>
            </p:cNvSpPr>
            <p:nvPr/>
          </p:nvSpPr>
          <p:spPr bwMode="auto">
            <a:xfrm>
              <a:off x="10511141" y="32551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83"/>
            <p:cNvSpPr>
              <a:spLocks noChangeArrowheads="1"/>
            </p:cNvSpPr>
            <p:nvPr/>
          </p:nvSpPr>
          <p:spPr bwMode="auto">
            <a:xfrm>
              <a:off x="10596166" y="32551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84"/>
            <p:cNvSpPr>
              <a:spLocks noChangeArrowheads="1"/>
            </p:cNvSpPr>
            <p:nvPr/>
          </p:nvSpPr>
          <p:spPr bwMode="auto">
            <a:xfrm>
              <a:off x="10683728" y="32551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85"/>
            <p:cNvSpPr>
              <a:spLocks noChangeArrowheads="1"/>
            </p:cNvSpPr>
            <p:nvPr/>
          </p:nvSpPr>
          <p:spPr bwMode="auto">
            <a:xfrm>
              <a:off x="10768753" y="32551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6"/>
            <p:cNvSpPr>
              <a:spLocks noChangeArrowheads="1"/>
            </p:cNvSpPr>
            <p:nvPr/>
          </p:nvSpPr>
          <p:spPr bwMode="auto">
            <a:xfrm>
              <a:off x="10853777" y="32551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7"/>
            <p:cNvSpPr>
              <a:spLocks noChangeArrowheads="1"/>
            </p:cNvSpPr>
            <p:nvPr/>
          </p:nvSpPr>
          <p:spPr bwMode="auto">
            <a:xfrm>
              <a:off x="10940071" y="32551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8"/>
            <p:cNvSpPr>
              <a:spLocks noChangeArrowheads="1"/>
            </p:cNvSpPr>
            <p:nvPr/>
          </p:nvSpPr>
          <p:spPr bwMode="auto">
            <a:xfrm>
              <a:off x="11025095" y="32551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9"/>
            <p:cNvSpPr>
              <a:spLocks noChangeArrowheads="1"/>
            </p:cNvSpPr>
            <p:nvPr/>
          </p:nvSpPr>
          <p:spPr bwMode="auto">
            <a:xfrm>
              <a:off x="11110119" y="32551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90"/>
            <p:cNvSpPr>
              <a:spLocks noChangeArrowheads="1"/>
            </p:cNvSpPr>
            <p:nvPr/>
          </p:nvSpPr>
          <p:spPr bwMode="auto">
            <a:xfrm>
              <a:off x="11197682" y="32551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91"/>
            <p:cNvSpPr>
              <a:spLocks noChangeArrowheads="1"/>
            </p:cNvSpPr>
            <p:nvPr/>
          </p:nvSpPr>
          <p:spPr bwMode="auto">
            <a:xfrm>
              <a:off x="11282706" y="32551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0"/>
            <p:cNvSpPr>
              <a:spLocks noChangeArrowheads="1"/>
            </p:cNvSpPr>
            <p:nvPr/>
          </p:nvSpPr>
          <p:spPr bwMode="auto">
            <a:xfrm>
              <a:off x="10426117" y="334016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1"/>
            <p:cNvSpPr>
              <a:spLocks noChangeArrowheads="1"/>
            </p:cNvSpPr>
            <p:nvPr/>
          </p:nvSpPr>
          <p:spPr bwMode="auto">
            <a:xfrm>
              <a:off x="10511141" y="334016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2"/>
            <p:cNvSpPr>
              <a:spLocks noChangeArrowheads="1"/>
            </p:cNvSpPr>
            <p:nvPr/>
          </p:nvSpPr>
          <p:spPr bwMode="auto">
            <a:xfrm>
              <a:off x="10596166" y="334016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3"/>
            <p:cNvSpPr>
              <a:spLocks noChangeArrowheads="1"/>
            </p:cNvSpPr>
            <p:nvPr/>
          </p:nvSpPr>
          <p:spPr bwMode="auto">
            <a:xfrm>
              <a:off x="10683728" y="334016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04"/>
            <p:cNvSpPr>
              <a:spLocks noChangeArrowheads="1"/>
            </p:cNvSpPr>
            <p:nvPr/>
          </p:nvSpPr>
          <p:spPr bwMode="auto">
            <a:xfrm>
              <a:off x="10768753" y="334016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05"/>
            <p:cNvSpPr>
              <a:spLocks noChangeArrowheads="1"/>
            </p:cNvSpPr>
            <p:nvPr/>
          </p:nvSpPr>
          <p:spPr bwMode="auto">
            <a:xfrm>
              <a:off x="10853777" y="334016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06"/>
            <p:cNvSpPr>
              <a:spLocks noChangeArrowheads="1"/>
            </p:cNvSpPr>
            <p:nvPr/>
          </p:nvSpPr>
          <p:spPr bwMode="auto">
            <a:xfrm>
              <a:off x="10940071" y="334016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107"/>
            <p:cNvSpPr>
              <a:spLocks noChangeArrowheads="1"/>
            </p:cNvSpPr>
            <p:nvPr/>
          </p:nvSpPr>
          <p:spPr bwMode="auto">
            <a:xfrm>
              <a:off x="11025095" y="334016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108"/>
            <p:cNvSpPr>
              <a:spLocks noChangeArrowheads="1"/>
            </p:cNvSpPr>
            <p:nvPr/>
          </p:nvSpPr>
          <p:spPr bwMode="auto">
            <a:xfrm>
              <a:off x="11110119" y="334016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109"/>
            <p:cNvSpPr>
              <a:spLocks noChangeArrowheads="1"/>
            </p:cNvSpPr>
            <p:nvPr/>
          </p:nvSpPr>
          <p:spPr bwMode="auto">
            <a:xfrm>
              <a:off x="11197682" y="334016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110"/>
            <p:cNvSpPr>
              <a:spLocks noChangeArrowheads="1"/>
            </p:cNvSpPr>
            <p:nvPr/>
          </p:nvSpPr>
          <p:spPr bwMode="auto">
            <a:xfrm>
              <a:off x="11282706" y="334016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120"/>
            <p:cNvSpPr>
              <a:spLocks noChangeArrowheads="1"/>
            </p:cNvSpPr>
            <p:nvPr/>
          </p:nvSpPr>
          <p:spPr bwMode="auto">
            <a:xfrm>
              <a:off x="10426117" y="34277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121"/>
            <p:cNvSpPr>
              <a:spLocks noChangeArrowheads="1"/>
            </p:cNvSpPr>
            <p:nvPr/>
          </p:nvSpPr>
          <p:spPr bwMode="auto">
            <a:xfrm>
              <a:off x="10511141" y="34277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122"/>
            <p:cNvSpPr>
              <a:spLocks noChangeArrowheads="1"/>
            </p:cNvSpPr>
            <p:nvPr/>
          </p:nvSpPr>
          <p:spPr bwMode="auto">
            <a:xfrm>
              <a:off x="10596166" y="342772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123"/>
            <p:cNvSpPr>
              <a:spLocks noChangeArrowheads="1"/>
            </p:cNvSpPr>
            <p:nvPr/>
          </p:nvSpPr>
          <p:spPr bwMode="auto">
            <a:xfrm>
              <a:off x="10683728" y="34277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124"/>
            <p:cNvSpPr>
              <a:spLocks noChangeArrowheads="1"/>
            </p:cNvSpPr>
            <p:nvPr/>
          </p:nvSpPr>
          <p:spPr bwMode="auto">
            <a:xfrm>
              <a:off x="10768753" y="342772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125"/>
            <p:cNvSpPr>
              <a:spLocks noChangeArrowheads="1"/>
            </p:cNvSpPr>
            <p:nvPr/>
          </p:nvSpPr>
          <p:spPr bwMode="auto">
            <a:xfrm>
              <a:off x="10853777" y="342772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126"/>
            <p:cNvSpPr>
              <a:spLocks noChangeArrowheads="1"/>
            </p:cNvSpPr>
            <p:nvPr/>
          </p:nvSpPr>
          <p:spPr bwMode="auto">
            <a:xfrm>
              <a:off x="10940071" y="34277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127"/>
            <p:cNvSpPr>
              <a:spLocks noChangeArrowheads="1"/>
            </p:cNvSpPr>
            <p:nvPr/>
          </p:nvSpPr>
          <p:spPr bwMode="auto">
            <a:xfrm>
              <a:off x="11025095" y="34277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128"/>
            <p:cNvSpPr>
              <a:spLocks noChangeArrowheads="1"/>
            </p:cNvSpPr>
            <p:nvPr/>
          </p:nvSpPr>
          <p:spPr bwMode="auto">
            <a:xfrm>
              <a:off x="11110119" y="342772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129"/>
            <p:cNvSpPr>
              <a:spLocks noChangeArrowheads="1"/>
            </p:cNvSpPr>
            <p:nvPr/>
          </p:nvSpPr>
          <p:spPr bwMode="auto">
            <a:xfrm>
              <a:off x="11197682" y="34277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130"/>
            <p:cNvSpPr>
              <a:spLocks noChangeArrowheads="1"/>
            </p:cNvSpPr>
            <p:nvPr/>
          </p:nvSpPr>
          <p:spPr bwMode="auto">
            <a:xfrm>
              <a:off x="11282706" y="342772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57"/>
            <p:cNvSpPr>
              <a:spLocks noChangeArrowheads="1"/>
            </p:cNvSpPr>
            <p:nvPr/>
          </p:nvSpPr>
          <p:spPr bwMode="auto">
            <a:xfrm>
              <a:off x="11370087" y="316556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59"/>
            <p:cNvSpPr>
              <a:spLocks noChangeArrowheads="1"/>
            </p:cNvSpPr>
            <p:nvPr/>
          </p:nvSpPr>
          <p:spPr bwMode="auto">
            <a:xfrm>
              <a:off x="11455111" y="316556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1"/>
            <p:cNvSpPr>
              <a:spLocks noChangeArrowheads="1"/>
            </p:cNvSpPr>
            <p:nvPr/>
          </p:nvSpPr>
          <p:spPr bwMode="auto">
            <a:xfrm>
              <a:off x="11370087" y="32505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2"/>
            <p:cNvSpPr>
              <a:spLocks noChangeArrowheads="1"/>
            </p:cNvSpPr>
            <p:nvPr/>
          </p:nvSpPr>
          <p:spPr bwMode="auto">
            <a:xfrm>
              <a:off x="11455111" y="32505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83"/>
            <p:cNvSpPr>
              <a:spLocks noChangeArrowheads="1"/>
            </p:cNvSpPr>
            <p:nvPr/>
          </p:nvSpPr>
          <p:spPr bwMode="auto">
            <a:xfrm>
              <a:off x="11540136" y="32505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100"/>
            <p:cNvSpPr>
              <a:spLocks noChangeArrowheads="1"/>
            </p:cNvSpPr>
            <p:nvPr/>
          </p:nvSpPr>
          <p:spPr bwMode="auto">
            <a:xfrm>
              <a:off x="11370087" y="333561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1"/>
            <p:cNvSpPr>
              <a:spLocks noChangeArrowheads="1"/>
            </p:cNvSpPr>
            <p:nvPr/>
          </p:nvSpPr>
          <p:spPr bwMode="auto">
            <a:xfrm>
              <a:off x="11455111" y="333561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2"/>
            <p:cNvSpPr>
              <a:spLocks noChangeArrowheads="1"/>
            </p:cNvSpPr>
            <p:nvPr/>
          </p:nvSpPr>
          <p:spPr bwMode="auto">
            <a:xfrm>
              <a:off x="11540136" y="333561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20"/>
            <p:cNvSpPr>
              <a:spLocks noChangeArrowheads="1"/>
            </p:cNvSpPr>
            <p:nvPr/>
          </p:nvSpPr>
          <p:spPr bwMode="auto">
            <a:xfrm>
              <a:off x="11370087" y="34231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21"/>
            <p:cNvSpPr>
              <a:spLocks noChangeArrowheads="1"/>
            </p:cNvSpPr>
            <p:nvPr/>
          </p:nvSpPr>
          <p:spPr bwMode="auto">
            <a:xfrm>
              <a:off x="11455111" y="342317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22"/>
            <p:cNvSpPr>
              <a:spLocks noChangeArrowheads="1"/>
            </p:cNvSpPr>
            <p:nvPr/>
          </p:nvSpPr>
          <p:spPr bwMode="auto">
            <a:xfrm>
              <a:off x="11540136" y="342317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p:nvSpPr>
          <p:spPr bwMode="auto">
            <a:xfrm>
              <a:off x="8193185" y="35256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p:nvSpPr>
          <p:spPr bwMode="auto">
            <a:xfrm>
              <a:off x="8278209" y="35256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p:nvSpPr>
          <p:spPr bwMode="auto">
            <a:xfrm>
              <a:off x="8365772" y="35256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p:nvSpPr>
          <p:spPr bwMode="auto">
            <a:xfrm>
              <a:off x="8450796" y="35256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8"/>
            <p:cNvSpPr>
              <a:spLocks noChangeArrowheads="1"/>
            </p:cNvSpPr>
            <p:nvPr/>
          </p:nvSpPr>
          <p:spPr bwMode="auto">
            <a:xfrm>
              <a:off x="8278209" y="36132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9"/>
            <p:cNvSpPr>
              <a:spLocks noChangeArrowheads="1"/>
            </p:cNvSpPr>
            <p:nvPr/>
          </p:nvSpPr>
          <p:spPr bwMode="auto">
            <a:xfrm>
              <a:off x="8365772" y="36132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30"/>
            <p:cNvSpPr>
              <a:spLocks noChangeArrowheads="1"/>
            </p:cNvSpPr>
            <p:nvPr/>
          </p:nvSpPr>
          <p:spPr bwMode="auto">
            <a:xfrm>
              <a:off x="8450796" y="36132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00"/>
            <p:cNvSpPr>
              <a:spLocks noChangeArrowheads="1"/>
            </p:cNvSpPr>
            <p:nvPr/>
          </p:nvSpPr>
          <p:spPr bwMode="auto">
            <a:xfrm>
              <a:off x="8538177" y="35211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01"/>
            <p:cNvSpPr>
              <a:spLocks noChangeArrowheads="1"/>
            </p:cNvSpPr>
            <p:nvPr/>
          </p:nvSpPr>
          <p:spPr bwMode="auto">
            <a:xfrm>
              <a:off x="8623201" y="35211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02"/>
            <p:cNvSpPr>
              <a:spLocks noChangeArrowheads="1"/>
            </p:cNvSpPr>
            <p:nvPr/>
          </p:nvSpPr>
          <p:spPr bwMode="auto">
            <a:xfrm>
              <a:off x="8708226" y="352112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03"/>
            <p:cNvSpPr>
              <a:spLocks noChangeArrowheads="1"/>
            </p:cNvSpPr>
            <p:nvPr/>
          </p:nvSpPr>
          <p:spPr bwMode="auto">
            <a:xfrm>
              <a:off x="8795788" y="35211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04"/>
            <p:cNvSpPr>
              <a:spLocks noChangeArrowheads="1"/>
            </p:cNvSpPr>
            <p:nvPr/>
          </p:nvSpPr>
          <p:spPr bwMode="auto">
            <a:xfrm>
              <a:off x="8880813" y="35211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05"/>
            <p:cNvSpPr>
              <a:spLocks noChangeArrowheads="1"/>
            </p:cNvSpPr>
            <p:nvPr/>
          </p:nvSpPr>
          <p:spPr bwMode="auto">
            <a:xfrm>
              <a:off x="8965837" y="352112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106"/>
            <p:cNvSpPr>
              <a:spLocks noChangeArrowheads="1"/>
            </p:cNvSpPr>
            <p:nvPr/>
          </p:nvSpPr>
          <p:spPr bwMode="auto">
            <a:xfrm>
              <a:off x="9052131" y="352112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107"/>
            <p:cNvSpPr>
              <a:spLocks noChangeArrowheads="1"/>
            </p:cNvSpPr>
            <p:nvPr/>
          </p:nvSpPr>
          <p:spPr bwMode="auto">
            <a:xfrm>
              <a:off x="9137155" y="352112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108"/>
            <p:cNvSpPr>
              <a:spLocks noChangeArrowheads="1"/>
            </p:cNvSpPr>
            <p:nvPr/>
          </p:nvSpPr>
          <p:spPr bwMode="auto">
            <a:xfrm>
              <a:off x="9222179" y="3521121"/>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109"/>
            <p:cNvSpPr>
              <a:spLocks noChangeArrowheads="1"/>
            </p:cNvSpPr>
            <p:nvPr/>
          </p:nvSpPr>
          <p:spPr bwMode="auto">
            <a:xfrm>
              <a:off x="9309742" y="352112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110"/>
            <p:cNvSpPr>
              <a:spLocks noChangeArrowheads="1"/>
            </p:cNvSpPr>
            <p:nvPr/>
          </p:nvSpPr>
          <p:spPr bwMode="auto">
            <a:xfrm>
              <a:off x="9394766" y="3521121"/>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120"/>
            <p:cNvSpPr>
              <a:spLocks noChangeArrowheads="1"/>
            </p:cNvSpPr>
            <p:nvPr/>
          </p:nvSpPr>
          <p:spPr bwMode="auto">
            <a:xfrm>
              <a:off x="8538177" y="36086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121"/>
            <p:cNvSpPr>
              <a:spLocks noChangeArrowheads="1"/>
            </p:cNvSpPr>
            <p:nvPr/>
          </p:nvSpPr>
          <p:spPr bwMode="auto">
            <a:xfrm>
              <a:off x="8623201" y="36086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122"/>
            <p:cNvSpPr>
              <a:spLocks noChangeArrowheads="1"/>
            </p:cNvSpPr>
            <p:nvPr/>
          </p:nvSpPr>
          <p:spPr bwMode="auto">
            <a:xfrm>
              <a:off x="8708226" y="36086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123"/>
            <p:cNvSpPr>
              <a:spLocks noChangeArrowheads="1"/>
            </p:cNvSpPr>
            <p:nvPr/>
          </p:nvSpPr>
          <p:spPr bwMode="auto">
            <a:xfrm>
              <a:off x="8795788" y="36086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124"/>
            <p:cNvSpPr>
              <a:spLocks noChangeArrowheads="1"/>
            </p:cNvSpPr>
            <p:nvPr/>
          </p:nvSpPr>
          <p:spPr bwMode="auto">
            <a:xfrm>
              <a:off x="8880813" y="36086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125"/>
            <p:cNvSpPr>
              <a:spLocks noChangeArrowheads="1"/>
            </p:cNvSpPr>
            <p:nvPr/>
          </p:nvSpPr>
          <p:spPr bwMode="auto">
            <a:xfrm>
              <a:off x="8965837" y="36086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126"/>
            <p:cNvSpPr>
              <a:spLocks noChangeArrowheads="1"/>
            </p:cNvSpPr>
            <p:nvPr/>
          </p:nvSpPr>
          <p:spPr bwMode="auto">
            <a:xfrm>
              <a:off x="9052131" y="36086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127"/>
            <p:cNvSpPr>
              <a:spLocks noChangeArrowheads="1"/>
            </p:cNvSpPr>
            <p:nvPr/>
          </p:nvSpPr>
          <p:spPr bwMode="auto">
            <a:xfrm>
              <a:off x="9137155" y="36086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128"/>
            <p:cNvSpPr>
              <a:spLocks noChangeArrowheads="1"/>
            </p:cNvSpPr>
            <p:nvPr/>
          </p:nvSpPr>
          <p:spPr bwMode="auto">
            <a:xfrm>
              <a:off x="9222179" y="360868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129"/>
            <p:cNvSpPr>
              <a:spLocks noChangeArrowheads="1"/>
            </p:cNvSpPr>
            <p:nvPr/>
          </p:nvSpPr>
          <p:spPr bwMode="auto">
            <a:xfrm>
              <a:off x="9309742" y="36086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130"/>
            <p:cNvSpPr>
              <a:spLocks noChangeArrowheads="1"/>
            </p:cNvSpPr>
            <p:nvPr/>
          </p:nvSpPr>
          <p:spPr bwMode="auto">
            <a:xfrm>
              <a:off x="9394766" y="36086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100"/>
            <p:cNvSpPr>
              <a:spLocks noChangeArrowheads="1"/>
            </p:cNvSpPr>
            <p:nvPr/>
          </p:nvSpPr>
          <p:spPr bwMode="auto">
            <a:xfrm>
              <a:off x="9482147" y="35165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101"/>
            <p:cNvSpPr>
              <a:spLocks noChangeArrowheads="1"/>
            </p:cNvSpPr>
            <p:nvPr/>
          </p:nvSpPr>
          <p:spPr bwMode="auto">
            <a:xfrm>
              <a:off x="9567171" y="35165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102"/>
            <p:cNvSpPr>
              <a:spLocks noChangeArrowheads="1"/>
            </p:cNvSpPr>
            <p:nvPr/>
          </p:nvSpPr>
          <p:spPr bwMode="auto">
            <a:xfrm>
              <a:off x="9652196" y="35165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103"/>
            <p:cNvSpPr>
              <a:spLocks noChangeArrowheads="1"/>
            </p:cNvSpPr>
            <p:nvPr/>
          </p:nvSpPr>
          <p:spPr bwMode="auto">
            <a:xfrm>
              <a:off x="9739758" y="35165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104"/>
            <p:cNvSpPr>
              <a:spLocks noChangeArrowheads="1"/>
            </p:cNvSpPr>
            <p:nvPr/>
          </p:nvSpPr>
          <p:spPr bwMode="auto">
            <a:xfrm>
              <a:off x="9824783" y="35165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105"/>
            <p:cNvSpPr>
              <a:spLocks noChangeArrowheads="1"/>
            </p:cNvSpPr>
            <p:nvPr/>
          </p:nvSpPr>
          <p:spPr bwMode="auto">
            <a:xfrm>
              <a:off x="9909807" y="35165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6"/>
            <p:cNvSpPr>
              <a:spLocks noChangeArrowheads="1"/>
            </p:cNvSpPr>
            <p:nvPr/>
          </p:nvSpPr>
          <p:spPr bwMode="auto">
            <a:xfrm>
              <a:off x="9996101" y="35165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7"/>
            <p:cNvSpPr>
              <a:spLocks noChangeArrowheads="1"/>
            </p:cNvSpPr>
            <p:nvPr/>
          </p:nvSpPr>
          <p:spPr bwMode="auto">
            <a:xfrm>
              <a:off x="10081125" y="35165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8"/>
            <p:cNvSpPr>
              <a:spLocks noChangeArrowheads="1"/>
            </p:cNvSpPr>
            <p:nvPr/>
          </p:nvSpPr>
          <p:spPr bwMode="auto">
            <a:xfrm>
              <a:off x="10166149" y="35165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9"/>
            <p:cNvSpPr>
              <a:spLocks noChangeArrowheads="1"/>
            </p:cNvSpPr>
            <p:nvPr/>
          </p:nvSpPr>
          <p:spPr bwMode="auto">
            <a:xfrm>
              <a:off x="10253712" y="35165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10"/>
            <p:cNvSpPr>
              <a:spLocks noChangeArrowheads="1"/>
            </p:cNvSpPr>
            <p:nvPr/>
          </p:nvSpPr>
          <p:spPr bwMode="auto">
            <a:xfrm>
              <a:off x="10338736" y="35165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20"/>
            <p:cNvSpPr>
              <a:spLocks noChangeArrowheads="1"/>
            </p:cNvSpPr>
            <p:nvPr/>
          </p:nvSpPr>
          <p:spPr bwMode="auto">
            <a:xfrm>
              <a:off x="9482147" y="36041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21"/>
            <p:cNvSpPr>
              <a:spLocks noChangeArrowheads="1"/>
            </p:cNvSpPr>
            <p:nvPr/>
          </p:nvSpPr>
          <p:spPr bwMode="auto">
            <a:xfrm>
              <a:off x="9567171" y="36041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22"/>
            <p:cNvSpPr>
              <a:spLocks noChangeArrowheads="1"/>
            </p:cNvSpPr>
            <p:nvPr/>
          </p:nvSpPr>
          <p:spPr bwMode="auto">
            <a:xfrm>
              <a:off x="9652196" y="36041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23"/>
            <p:cNvSpPr>
              <a:spLocks noChangeArrowheads="1"/>
            </p:cNvSpPr>
            <p:nvPr/>
          </p:nvSpPr>
          <p:spPr bwMode="auto">
            <a:xfrm>
              <a:off x="9739758" y="36041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24"/>
            <p:cNvSpPr>
              <a:spLocks noChangeArrowheads="1"/>
            </p:cNvSpPr>
            <p:nvPr/>
          </p:nvSpPr>
          <p:spPr bwMode="auto">
            <a:xfrm>
              <a:off x="9824783" y="36041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25"/>
            <p:cNvSpPr>
              <a:spLocks noChangeArrowheads="1"/>
            </p:cNvSpPr>
            <p:nvPr/>
          </p:nvSpPr>
          <p:spPr bwMode="auto">
            <a:xfrm>
              <a:off x="9909807" y="36041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6"/>
            <p:cNvSpPr>
              <a:spLocks noChangeArrowheads="1"/>
            </p:cNvSpPr>
            <p:nvPr/>
          </p:nvSpPr>
          <p:spPr bwMode="auto">
            <a:xfrm>
              <a:off x="9996101" y="36041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7"/>
            <p:cNvSpPr>
              <a:spLocks noChangeArrowheads="1"/>
            </p:cNvSpPr>
            <p:nvPr/>
          </p:nvSpPr>
          <p:spPr bwMode="auto">
            <a:xfrm>
              <a:off x="10081125" y="36041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8"/>
            <p:cNvSpPr>
              <a:spLocks noChangeArrowheads="1"/>
            </p:cNvSpPr>
            <p:nvPr/>
          </p:nvSpPr>
          <p:spPr bwMode="auto">
            <a:xfrm>
              <a:off x="10166149" y="36041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9"/>
            <p:cNvSpPr>
              <a:spLocks noChangeArrowheads="1"/>
            </p:cNvSpPr>
            <p:nvPr/>
          </p:nvSpPr>
          <p:spPr bwMode="auto">
            <a:xfrm>
              <a:off x="10253712" y="36041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30"/>
            <p:cNvSpPr>
              <a:spLocks noChangeArrowheads="1"/>
            </p:cNvSpPr>
            <p:nvPr/>
          </p:nvSpPr>
          <p:spPr bwMode="auto">
            <a:xfrm>
              <a:off x="10338736" y="36041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00"/>
            <p:cNvSpPr>
              <a:spLocks noChangeArrowheads="1"/>
            </p:cNvSpPr>
            <p:nvPr/>
          </p:nvSpPr>
          <p:spPr bwMode="auto">
            <a:xfrm>
              <a:off x="10426117" y="35120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01"/>
            <p:cNvSpPr>
              <a:spLocks noChangeArrowheads="1"/>
            </p:cNvSpPr>
            <p:nvPr/>
          </p:nvSpPr>
          <p:spPr bwMode="auto">
            <a:xfrm>
              <a:off x="10511141" y="35120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02"/>
            <p:cNvSpPr>
              <a:spLocks noChangeArrowheads="1"/>
            </p:cNvSpPr>
            <p:nvPr/>
          </p:nvSpPr>
          <p:spPr bwMode="auto">
            <a:xfrm>
              <a:off x="10596166" y="351202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03"/>
            <p:cNvSpPr>
              <a:spLocks noChangeArrowheads="1"/>
            </p:cNvSpPr>
            <p:nvPr/>
          </p:nvSpPr>
          <p:spPr bwMode="auto">
            <a:xfrm>
              <a:off x="10683728" y="35120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04"/>
            <p:cNvSpPr>
              <a:spLocks noChangeArrowheads="1"/>
            </p:cNvSpPr>
            <p:nvPr/>
          </p:nvSpPr>
          <p:spPr bwMode="auto">
            <a:xfrm>
              <a:off x="10768753" y="35120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05"/>
            <p:cNvSpPr>
              <a:spLocks noChangeArrowheads="1"/>
            </p:cNvSpPr>
            <p:nvPr/>
          </p:nvSpPr>
          <p:spPr bwMode="auto">
            <a:xfrm>
              <a:off x="10853777" y="351202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106"/>
            <p:cNvSpPr>
              <a:spLocks noChangeArrowheads="1"/>
            </p:cNvSpPr>
            <p:nvPr/>
          </p:nvSpPr>
          <p:spPr bwMode="auto">
            <a:xfrm>
              <a:off x="10940071" y="351202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107"/>
            <p:cNvSpPr>
              <a:spLocks noChangeArrowheads="1"/>
            </p:cNvSpPr>
            <p:nvPr/>
          </p:nvSpPr>
          <p:spPr bwMode="auto">
            <a:xfrm>
              <a:off x="11025095" y="351202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108"/>
            <p:cNvSpPr>
              <a:spLocks noChangeArrowheads="1"/>
            </p:cNvSpPr>
            <p:nvPr/>
          </p:nvSpPr>
          <p:spPr bwMode="auto">
            <a:xfrm>
              <a:off x="11110119" y="351202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109"/>
            <p:cNvSpPr>
              <a:spLocks noChangeArrowheads="1"/>
            </p:cNvSpPr>
            <p:nvPr/>
          </p:nvSpPr>
          <p:spPr bwMode="auto">
            <a:xfrm>
              <a:off x="11197682" y="351202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110"/>
            <p:cNvSpPr>
              <a:spLocks noChangeArrowheads="1"/>
            </p:cNvSpPr>
            <p:nvPr/>
          </p:nvSpPr>
          <p:spPr bwMode="auto">
            <a:xfrm>
              <a:off x="11282706" y="351202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120"/>
            <p:cNvSpPr>
              <a:spLocks noChangeArrowheads="1"/>
            </p:cNvSpPr>
            <p:nvPr/>
          </p:nvSpPr>
          <p:spPr bwMode="auto">
            <a:xfrm>
              <a:off x="10426117" y="359958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121"/>
            <p:cNvSpPr>
              <a:spLocks noChangeArrowheads="1"/>
            </p:cNvSpPr>
            <p:nvPr/>
          </p:nvSpPr>
          <p:spPr bwMode="auto">
            <a:xfrm>
              <a:off x="10511141" y="359958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122"/>
            <p:cNvSpPr>
              <a:spLocks noChangeArrowheads="1"/>
            </p:cNvSpPr>
            <p:nvPr/>
          </p:nvSpPr>
          <p:spPr bwMode="auto">
            <a:xfrm>
              <a:off x="10596166" y="359958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123"/>
            <p:cNvSpPr>
              <a:spLocks noChangeArrowheads="1"/>
            </p:cNvSpPr>
            <p:nvPr/>
          </p:nvSpPr>
          <p:spPr bwMode="auto">
            <a:xfrm>
              <a:off x="10683728" y="359958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124"/>
            <p:cNvSpPr>
              <a:spLocks noChangeArrowheads="1"/>
            </p:cNvSpPr>
            <p:nvPr/>
          </p:nvSpPr>
          <p:spPr bwMode="auto">
            <a:xfrm>
              <a:off x="10768753" y="359958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125"/>
            <p:cNvSpPr>
              <a:spLocks noChangeArrowheads="1"/>
            </p:cNvSpPr>
            <p:nvPr/>
          </p:nvSpPr>
          <p:spPr bwMode="auto">
            <a:xfrm>
              <a:off x="10853777" y="359958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126"/>
            <p:cNvSpPr>
              <a:spLocks noChangeArrowheads="1"/>
            </p:cNvSpPr>
            <p:nvPr/>
          </p:nvSpPr>
          <p:spPr bwMode="auto">
            <a:xfrm>
              <a:off x="10940071" y="35995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127"/>
            <p:cNvSpPr>
              <a:spLocks noChangeArrowheads="1"/>
            </p:cNvSpPr>
            <p:nvPr/>
          </p:nvSpPr>
          <p:spPr bwMode="auto">
            <a:xfrm>
              <a:off x="11025095" y="35995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128"/>
            <p:cNvSpPr>
              <a:spLocks noChangeArrowheads="1"/>
            </p:cNvSpPr>
            <p:nvPr/>
          </p:nvSpPr>
          <p:spPr bwMode="auto">
            <a:xfrm>
              <a:off x="11110119" y="35995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129"/>
            <p:cNvSpPr>
              <a:spLocks noChangeArrowheads="1"/>
            </p:cNvSpPr>
            <p:nvPr/>
          </p:nvSpPr>
          <p:spPr bwMode="auto">
            <a:xfrm>
              <a:off x="11197682" y="35995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130"/>
            <p:cNvSpPr>
              <a:spLocks noChangeArrowheads="1"/>
            </p:cNvSpPr>
            <p:nvPr/>
          </p:nvSpPr>
          <p:spPr bwMode="auto">
            <a:xfrm>
              <a:off x="11282706" y="35995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100"/>
            <p:cNvSpPr>
              <a:spLocks noChangeArrowheads="1"/>
            </p:cNvSpPr>
            <p:nvPr/>
          </p:nvSpPr>
          <p:spPr bwMode="auto">
            <a:xfrm>
              <a:off x="11370087" y="350747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101"/>
            <p:cNvSpPr>
              <a:spLocks noChangeArrowheads="1"/>
            </p:cNvSpPr>
            <p:nvPr/>
          </p:nvSpPr>
          <p:spPr bwMode="auto">
            <a:xfrm>
              <a:off x="11455111" y="350747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102"/>
            <p:cNvSpPr>
              <a:spLocks noChangeArrowheads="1"/>
            </p:cNvSpPr>
            <p:nvPr/>
          </p:nvSpPr>
          <p:spPr bwMode="auto">
            <a:xfrm>
              <a:off x="11540136" y="350747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120"/>
            <p:cNvSpPr>
              <a:spLocks noChangeArrowheads="1"/>
            </p:cNvSpPr>
            <p:nvPr/>
          </p:nvSpPr>
          <p:spPr bwMode="auto">
            <a:xfrm>
              <a:off x="11370087" y="35950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121"/>
            <p:cNvSpPr>
              <a:spLocks noChangeArrowheads="1"/>
            </p:cNvSpPr>
            <p:nvPr/>
          </p:nvSpPr>
          <p:spPr bwMode="auto">
            <a:xfrm>
              <a:off x="11455111" y="35950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122"/>
            <p:cNvSpPr>
              <a:spLocks noChangeArrowheads="1"/>
            </p:cNvSpPr>
            <p:nvPr/>
          </p:nvSpPr>
          <p:spPr bwMode="auto">
            <a:xfrm>
              <a:off x="11540136" y="35950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23"/>
            <p:cNvSpPr>
              <a:spLocks noChangeArrowheads="1"/>
            </p:cNvSpPr>
            <p:nvPr/>
          </p:nvSpPr>
          <p:spPr bwMode="auto">
            <a:xfrm>
              <a:off x="11627698" y="35950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66"/>
            <p:cNvSpPr>
              <a:spLocks noChangeArrowheads="1"/>
            </p:cNvSpPr>
            <p:nvPr/>
          </p:nvSpPr>
          <p:spPr bwMode="auto">
            <a:xfrm>
              <a:off x="8365772" y="369681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67"/>
            <p:cNvSpPr>
              <a:spLocks noChangeArrowheads="1"/>
            </p:cNvSpPr>
            <p:nvPr/>
          </p:nvSpPr>
          <p:spPr bwMode="auto">
            <a:xfrm>
              <a:off x="8450796" y="369681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57"/>
            <p:cNvSpPr>
              <a:spLocks noChangeArrowheads="1"/>
            </p:cNvSpPr>
            <p:nvPr/>
          </p:nvSpPr>
          <p:spPr bwMode="auto">
            <a:xfrm>
              <a:off x="8538177" y="36922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58"/>
            <p:cNvSpPr>
              <a:spLocks noChangeArrowheads="1"/>
            </p:cNvSpPr>
            <p:nvPr/>
          </p:nvSpPr>
          <p:spPr bwMode="auto">
            <a:xfrm>
              <a:off x="8708226" y="369226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59"/>
            <p:cNvSpPr>
              <a:spLocks noChangeArrowheads="1"/>
            </p:cNvSpPr>
            <p:nvPr/>
          </p:nvSpPr>
          <p:spPr bwMode="auto">
            <a:xfrm>
              <a:off x="8623201" y="36922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60"/>
            <p:cNvSpPr>
              <a:spLocks noChangeArrowheads="1"/>
            </p:cNvSpPr>
            <p:nvPr/>
          </p:nvSpPr>
          <p:spPr bwMode="auto">
            <a:xfrm>
              <a:off x="8795788" y="36922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61"/>
            <p:cNvSpPr>
              <a:spLocks noChangeArrowheads="1"/>
            </p:cNvSpPr>
            <p:nvPr/>
          </p:nvSpPr>
          <p:spPr bwMode="auto">
            <a:xfrm>
              <a:off x="8880813" y="369226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62"/>
            <p:cNvSpPr>
              <a:spLocks noChangeArrowheads="1"/>
            </p:cNvSpPr>
            <p:nvPr/>
          </p:nvSpPr>
          <p:spPr bwMode="auto">
            <a:xfrm>
              <a:off x="8965837" y="369226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63"/>
            <p:cNvSpPr>
              <a:spLocks noChangeArrowheads="1"/>
            </p:cNvSpPr>
            <p:nvPr/>
          </p:nvSpPr>
          <p:spPr bwMode="auto">
            <a:xfrm>
              <a:off x="9052131" y="36922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64"/>
            <p:cNvSpPr>
              <a:spLocks noChangeArrowheads="1"/>
            </p:cNvSpPr>
            <p:nvPr/>
          </p:nvSpPr>
          <p:spPr bwMode="auto">
            <a:xfrm>
              <a:off x="9137155" y="36922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65"/>
            <p:cNvSpPr>
              <a:spLocks noChangeArrowheads="1"/>
            </p:cNvSpPr>
            <p:nvPr/>
          </p:nvSpPr>
          <p:spPr bwMode="auto">
            <a:xfrm>
              <a:off x="9222179" y="369226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66"/>
            <p:cNvSpPr>
              <a:spLocks noChangeArrowheads="1"/>
            </p:cNvSpPr>
            <p:nvPr/>
          </p:nvSpPr>
          <p:spPr bwMode="auto">
            <a:xfrm>
              <a:off x="9309742" y="36922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67"/>
            <p:cNvSpPr>
              <a:spLocks noChangeArrowheads="1"/>
            </p:cNvSpPr>
            <p:nvPr/>
          </p:nvSpPr>
          <p:spPr bwMode="auto">
            <a:xfrm>
              <a:off x="9394766" y="369226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82"/>
            <p:cNvSpPr>
              <a:spLocks noChangeArrowheads="1"/>
            </p:cNvSpPr>
            <p:nvPr/>
          </p:nvSpPr>
          <p:spPr bwMode="auto">
            <a:xfrm>
              <a:off x="8623201" y="37772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84"/>
            <p:cNvSpPr>
              <a:spLocks noChangeArrowheads="1"/>
            </p:cNvSpPr>
            <p:nvPr/>
          </p:nvSpPr>
          <p:spPr bwMode="auto">
            <a:xfrm>
              <a:off x="8795788" y="37772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85"/>
            <p:cNvSpPr>
              <a:spLocks noChangeArrowheads="1"/>
            </p:cNvSpPr>
            <p:nvPr/>
          </p:nvSpPr>
          <p:spPr bwMode="auto">
            <a:xfrm>
              <a:off x="8880813" y="37772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86"/>
            <p:cNvSpPr>
              <a:spLocks noChangeArrowheads="1"/>
            </p:cNvSpPr>
            <p:nvPr/>
          </p:nvSpPr>
          <p:spPr bwMode="auto">
            <a:xfrm>
              <a:off x="8965837" y="377729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87"/>
            <p:cNvSpPr>
              <a:spLocks noChangeArrowheads="1"/>
            </p:cNvSpPr>
            <p:nvPr/>
          </p:nvSpPr>
          <p:spPr bwMode="auto">
            <a:xfrm>
              <a:off x="9052131" y="377729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88"/>
            <p:cNvSpPr>
              <a:spLocks noChangeArrowheads="1"/>
            </p:cNvSpPr>
            <p:nvPr/>
          </p:nvSpPr>
          <p:spPr bwMode="auto">
            <a:xfrm>
              <a:off x="9137155" y="377729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89"/>
            <p:cNvSpPr>
              <a:spLocks noChangeArrowheads="1"/>
            </p:cNvSpPr>
            <p:nvPr/>
          </p:nvSpPr>
          <p:spPr bwMode="auto">
            <a:xfrm>
              <a:off x="9222179" y="377729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90"/>
            <p:cNvSpPr>
              <a:spLocks noChangeArrowheads="1"/>
            </p:cNvSpPr>
            <p:nvPr/>
          </p:nvSpPr>
          <p:spPr bwMode="auto">
            <a:xfrm>
              <a:off x="9309742" y="377729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91"/>
            <p:cNvSpPr>
              <a:spLocks noChangeArrowheads="1"/>
            </p:cNvSpPr>
            <p:nvPr/>
          </p:nvSpPr>
          <p:spPr bwMode="auto">
            <a:xfrm>
              <a:off x="9394766" y="377729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104"/>
            <p:cNvSpPr>
              <a:spLocks noChangeArrowheads="1"/>
            </p:cNvSpPr>
            <p:nvPr/>
          </p:nvSpPr>
          <p:spPr bwMode="auto">
            <a:xfrm>
              <a:off x="8880813" y="386231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105"/>
            <p:cNvSpPr>
              <a:spLocks noChangeArrowheads="1"/>
            </p:cNvSpPr>
            <p:nvPr/>
          </p:nvSpPr>
          <p:spPr bwMode="auto">
            <a:xfrm>
              <a:off x="8965837" y="386231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106"/>
            <p:cNvSpPr>
              <a:spLocks noChangeArrowheads="1"/>
            </p:cNvSpPr>
            <p:nvPr/>
          </p:nvSpPr>
          <p:spPr bwMode="auto">
            <a:xfrm>
              <a:off x="9052131" y="386231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107"/>
            <p:cNvSpPr>
              <a:spLocks noChangeArrowheads="1"/>
            </p:cNvSpPr>
            <p:nvPr/>
          </p:nvSpPr>
          <p:spPr bwMode="auto">
            <a:xfrm>
              <a:off x="9137155" y="386231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108"/>
            <p:cNvSpPr>
              <a:spLocks noChangeArrowheads="1"/>
            </p:cNvSpPr>
            <p:nvPr/>
          </p:nvSpPr>
          <p:spPr bwMode="auto">
            <a:xfrm>
              <a:off x="9222179" y="386231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109"/>
            <p:cNvSpPr>
              <a:spLocks noChangeArrowheads="1"/>
            </p:cNvSpPr>
            <p:nvPr/>
          </p:nvSpPr>
          <p:spPr bwMode="auto">
            <a:xfrm>
              <a:off x="9309742" y="386231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57"/>
            <p:cNvSpPr>
              <a:spLocks noChangeArrowheads="1"/>
            </p:cNvSpPr>
            <p:nvPr/>
          </p:nvSpPr>
          <p:spPr bwMode="auto">
            <a:xfrm>
              <a:off x="9482147" y="36877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58"/>
            <p:cNvSpPr>
              <a:spLocks noChangeArrowheads="1"/>
            </p:cNvSpPr>
            <p:nvPr/>
          </p:nvSpPr>
          <p:spPr bwMode="auto">
            <a:xfrm>
              <a:off x="9652196" y="36877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59"/>
            <p:cNvSpPr>
              <a:spLocks noChangeArrowheads="1"/>
            </p:cNvSpPr>
            <p:nvPr/>
          </p:nvSpPr>
          <p:spPr bwMode="auto">
            <a:xfrm>
              <a:off x="9567171" y="36877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0"/>
            <p:cNvSpPr>
              <a:spLocks noChangeArrowheads="1"/>
            </p:cNvSpPr>
            <p:nvPr/>
          </p:nvSpPr>
          <p:spPr bwMode="auto">
            <a:xfrm>
              <a:off x="9739758" y="36877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61"/>
            <p:cNvSpPr>
              <a:spLocks noChangeArrowheads="1"/>
            </p:cNvSpPr>
            <p:nvPr/>
          </p:nvSpPr>
          <p:spPr bwMode="auto">
            <a:xfrm>
              <a:off x="9824783" y="36877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62"/>
            <p:cNvSpPr>
              <a:spLocks noChangeArrowheads="1"/>
            </p:cNvSpPr>
            <p:nvPr/>
          </p:nvSpPr>
          <p:spPr bwMode="auto">
            <a:xfrm>
              <a:off x="9909807" y="36877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63"/>
            <p:cNvSpPr>
              <a:spLocks noChangeArrowheads="1"/>
            </p:cNvSpPr>
            <p:nvPr/>
          </p:nvSpPr>
          <p:spPr bwMode="auto">
            <a:xfrm>
              <a:off x="9996101" y="36877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64"/>
            <p:cNvSpPr>
              <a:spLocks noChangeArrowheads="1"/>
            </p:cNvSpPr>
            <p:nvPr/>
          </p:nvSpPr>
          <p:spPr bwMode="auto">
            <a:xfrm>
              <a:off x="10081125" y="36877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65"/>
            <p:cNvSpPr>
              <a:spLocks noChangeArrowheads="1"/>
            </p:cNvSpPr>
            <p:nvPr/>
          </p:nvSpPr>
          <p:spPr bwMode="auto">
            <a:xfrm>
              <a:off x="10166149" y="368771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66"/>
            <p:cNvSpPr>
              <a:spLocks noChangeArrowheads="1"/>
            </p:cNvSpPr>
            <p:nvPr/>
          </p:nvSpPr>
          <p:spPr bwMode="auto">
            <a:xfrm>
              <a:off x="10253712" y="36877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67"/>
            <p:cNvSpPr>
              <a:spLocks noChangeArrowheads="1"/>
            </p:cNvSpPr>
            <p:nvPr/>
          </p:nvSpPr>
          <p:spPr bwMode="auto">
            <a:xfrm>
              <a:off x="10338736" y="36877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1"/>
            <p:cNvSpPr>
              <a:spLocks noChangeArrowheads="1"/>
            </p:cNvSpPr>
            <p:nvPr/>
          </p:nvSpPr>
          <p:spPr bwMode="auto">
            <a:xfrm>
              <a:off x="9482147" y="37727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2"/>
            <p:cNvSpPr>
              <a:spLocks noChangeArrowheads="1"/>
            </p:cNvSpPr>
            <p:nvPr/>
          </p:nvSpPr>
          <p:spPr bwMode="auto">
            <a:xfrm>
              <a:off x="9567171" y="37727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83"/>
            <p:cNvSpPr>
              <a:spLocks noChangeArrowheads="1"/>
            </p:cNvSpPr>
            <p:nvPr/>
          </p:nvSpPr>
          <p:spPr bwMode="auto">
            <a:xfrm>
              <a:off x="9652196" y="37727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84"/>
            <p:cNvSpPr>
              <a:spLocks noChangeArrowheads="1"/>
            </p:cNvSpPr>
            <p:nvPr/>
          </p:nvSpPr>
          <p:spPr bwMode="auto">
            <a:xfrm>
              <a:off x="9739758" y="37727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85"/>
            <p:cNvSpPr>
              <a:spLocks noChangeArrowheads="1"/>
            </p:cNvSpPr>
            <p:nvPr/>
          </p:nvSpPr>
          <p:spPr bwMode="auto">
            <a:xfrm>
              <a:off x="9824783" y="37727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86"/>
            <p:cNvSpPr>
              <a:spLocks noChangeArrowheads="1"/>
            </p:cNvSpPr>
            <p:nvPr/>
          </p:nvSpPr>
          <p:spPr bwMode="auto">
            <a:xfrm>
              <a:off x="9909807" y="37727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87"/>
            <p:cNvSpPr>
              <a:spLocks noChangeArrowheads="1"/>
            </p:cNvSpPr>
            <p:nvPr/>
          </p:nvSpPr>
          <p:spPr bwMode="auto">
            <a:xfrm>
              <a:off x="9996101" y="37727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88"/>
            <p:cNvSpPr>
              <a:spLocks noChangeArrowheads="1"/>
            </p:cNvSpPr>
            <p:nvPr/>
          </p:nvSpPr>
          <p:spPr bwMode="auto">
            <a:xfrm>
              <a:off x="10081125" y="37727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89"/>
            <p:cNvSpPr>
              <a:spLocks noChangeArrowheads="1"/>
            </p:cNvSpPr>
            <p:nvPr/>
          </p:nvSpPr>
          <p:spPr bwMode="auto">
            <a:xfrm>
              <a:off x="10166149" y="377274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90"/>
            <p:cNvSpPr>
              <a:spLocks noChangeArrowheads="1"/>
            </p:cNvSpPr>
            <p:nvPr/>
          </p:nvSpPr>
          <p:spPr bwMode="auto">
            <a:xfrm>
              <a:off x="10253712" y="37727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91"/>
            <p:cNvSpPr>
              <a:spLocks noChangeArrowheads="1"/>
            </p:cNvSpPr>
            <p:nvPr/>
          </p:nvSpPr>
          <p:spPr bwMode="auto">
            <a:xfrm>
              <a:off x="10338736" y="37727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01"/>
            <p:cNvSpPr>
              <a:spLocks noChangeArrowheads="1"/>
            </p:cNvSpPr>
            <p:nvPr/>
          </p:nvSpPr>
          <p:spPr bwMode="auto">
            <a:xfrm>
              <a:off x="9567171" y="38577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02"/>
            <p:cNvSpPr>
              <a:spLocks noChangeArrowheads="1"/>
            </p:cNvSpPr>
            <p:nvPr/>
          </p:nvSpPr>
          <p:spPr bwMode="auto">
            <a:xfrm>
              <a:off x="9652196" y="38577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03"/>
            <p:cNvSpPr>
              <a:spLocks noChangeArrowheads="1"/>
            </p:cNvSpPr>
            <p:nvPr/>
          </p:nvSpPr>
          <p:spPr bwMode="auto">
            <a:xfrm>
              <a:off x="9739758" y="38577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04"/>
            <p:cNvSpPr>
              <a:spLocks noChangeArrowheads="1"/>
            </p:cNvSpPr>
            <p:nvPr/>
          </p:nvSpPr>
          <p:spPr bwMode="auto">
            <a:xfrm>
              <a:off x="9824783" y="38577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05"/>
            <p:cNvSpPr>
              <a:spLocks noChangeArrowheads="1"/>
            </p:cNvSpPr>
            <p:nvPr/>
          </p:nvSpPr>
          <p:spPr bwMode="auto">
            <a:xfrm>
              <a:off x="9909807" y="38577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06"/>
            <p:cNvSpPr>
              <a:spLocks noChangeArrowheads="1"/>
            </p:cNvSpPr>
            <p:nvPr/>
          </p:nvSpPr>
          <p:spPr bwMode="auto">
            <a:xfrm>
              <a:off x="9996101" y="38577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07"/>
            <p:cNvSpPr>
              <a:spLocks noChangeArrowheads="1"/>
            </p:cNvSpPr>
            <p:nvPr/>
          </p:nvSpPr>
          <p:spPr bwMode="auto">
            <a:xfrm>
              <a:off x="10081125" y="38577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08"/>
            <p:cNvSpPr>
              <a:spLocks noChangeArrowheads="1"/>
            </p:cNvSpPr>
            <p:nvPr/>
          </p:nvSpPr>
          <p:spPr bwMode="auto">
            <a:xfrm>
              <a:off x="10166149" y="385776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09"/>
            <p:cNvSpPr>
              <a:spLocks noChangeArrowheads="1"/>
            </p:cNvSpPr>
            <p:nvPr/>
          </p:nvSpPr>
          <p:spPr bwMode="auto">
            <a:xfrm>
              <a:off x="10253712" y="38577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10"/>
            <p:cNvSpPr>
              <a:spLocks noChangeArrowheads="1"/>
            </p:cNvSpPr>
            <p:nvPr/>
          </p:nvSpPr>
          <p:spPr bwMode="auto">
            <a:xfrm>
              <a:off x="10338736" y="38577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20"/>
            <p:cNvSpPr>
              <a:spLocks noChangeArrowheads="1"/>
            </p:cNvSpPr>
            <p:nvPr/>
          </p:nvSpPr>
          <p:spPr bwMode="auto">
            <a:xfrm>
              <a:off x="9482147" y="39453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121"/>
            <p:cNvSpPr>
              <a:spLocks noChangeArrowheads="1"/>
            </p:cNvSpPr>
            <p:nvPr/>
          </p:nvSpPr>
          <p:spPr bwMode="auto">
            <a:xfrm>
              <a:off x="9567171" y="39453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2"/>
            <p:cNvSpPr>
              <a:spLocks noChangeArrowheads="1"/>
            </p:cNvSpPr>
            <p:nvPr/>
          </p:nvSpPr>
          <p:spPr bwMode="auto">
            <a:xfrm>
              <a:off x="9652196" y="39453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3"/>
            <p:cNvSpPr>
              <a:spLocks noChangeArrowheads="1"/>
            </p:cNvSpPr>
            <p:nvPr/>
          </p:nvSpPr>
          <p:spPr bwMode="auto">
            <a:xfrm>
              <a:off x="9739758" y="39453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4"/>
            <p:cNvSpPr>
              <a:spLocks noChangeArrowheads="1"/>
            </p:cNvSpPr>
            <p:nvPr/>
          </p:nvSpPr>
          <p:spPr bwMode="auto">
            <a:xfrm>
              <a:off x="9824783" y="39453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125"/>
            <p:cNvSpPr>
              <a:spLocks noChangeArrowheads="1"/>
            </p:cNvSpPr>
            <p:nvPr/>
          </p:nvSpPr>
          <p:spPr bwMode="auto">
            <a:xfrm>
              <a:off x="9909807" y="39453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126"/>
            <p:cNvSpPr>
              <a:spLocks noChangeArrowheads="1"/>
            </p:cNvSpPr>
            <p:nvPr/>
          </p:nvSpPr>
          <p:spPr bwMode="auto">
            <a:xfrm>
              <a:off x="9996101" y="39453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127"/>
            <p:cNvSpPr>
              <a:spLocks noChangeArrowheads="1"/>
            </p:cNvSpPr>
            <p:nvPr/>
          </p:nvSpPr>
          <p:spPr bwMode="auto">
            <a:xfrm>
              <a:off x="10081125" y="39453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128"/>
            <p:cNvSpPr>
              <a:spLocks noChangeArrowheads="1"/>
            </p:cNvSpPr>
            <p:nvPr/>
          </p:nvSpPr>
          <p:spPr bwMode="auto">
            <a:xfrm>
              <a:off x="10166149" y="394532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129"/>
            <p:cNvSpPr>
              <a:spLocks noChangeArrowheads="1"/>
            </p:cNvSpPr>
            <p:nvPr/>
          </p:nvSpPr>
          <p:spPr bwMode="auto">
            <a:xfrm>
              <a:off x="10253712" y="39453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130"/>
            <p:cNvSpPr>
              <a:spLocks noChangeArrowheads="1"/>
            </p:cNvSpPr>
            <p:nvPr/>
          </p:nvSpPr>
          <p:spPr bwMode="auto">
            <a:xfrm>
              <a:off x="10338736" y="39453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57"/>
            <p:cNvSpPr>
              <a:spLocks noChangeArrowheads="1"/>
            </p:cNvSpPr>
            <p:nvPr/>
          </p:nvSpPr>
          <p:spPr bwMode="auto">
            <a:xfrm>
              <a:off x="10426117" y="36831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58"/>
            <p:cNvSpPr>
              <a:spLocks noChangeArrowheads="1"/>
            </p:cNvSpPr>
            <p:nvPr/>
          </p:nvSpPr>
          <p:spPr bwMode="auto">
            <a:xfrm>
              <a:off x="10596166" y="36831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59"/>
            <p:cNvSpPr>
              <a:spLocks noChangeArrowheads="1"/>
            </p:cNvSpPr>
            <p:nvPr/>
          </p:nvSpPr>
          <p:spPr bwMode="auto">
            <a:xfrm>
              <a:off x="10511141" y="36831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60"/>
            <p:cNvSpPr>
              <a:spLocks noChangeArrowheads="1"/>
            </p:cNvSpPr>
            <p:nvPr/>
          </p:nvSpPr>
          <p:spPr bwMode="auto">
            <a:xfrm>
              <a:off x="10683728" y="36831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61"/>
            <p:cNvSpPr>
              <a:spLocks noChangeArrowheads="1"/>
            </p:cNvSpPr>
            <p:nvPr/>
          </p:nvSpPr>
          <p:spPr bwMode="auto">
            <a:xfrm>
              <a:off x="10768753" y="36831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62"/>
            <p:cNvSpPr>
              <a:spLocks noChangeArrowheads="1"/>
            </p:cNvSpPr>
            <p:nvPr/>
          </p:nvSpPr>
          <p:spPr bwMode="auto">
            <a:xfrm>
              <a:off x="10853777" y="36831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63"/>
            <p:cNvSpPr>
              <a:spLocks noChangeArrowheads="1"/>
            </p:cNvSpPr>
            <p:nvPr/>
          </p:nvSpPr>
          <p:spPr bwMode="auto">
            <a:xfrm>
              <a:off x="10940071" y="36831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64"/>
            <p:cNvSpPr>
              <a:spLocks noChangeArrowheads="1"/>
            </p:cNvSpPr>
            <p:nvPr/>
          </p:nvSpPr>
          <p:spPr bwMode="auto">
            <a:xfrm>
              <a:off x="11025095" y="36831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65"/>
            <p:cNvSpPr>
              <a:spLocks noChangeArrowheads="1"/>
            </p:cNvSpPr>
            <p:nvPr/>
          </p:nvSpPr>
          <p:spPr bwMode="auto">
            <a:xfrm>
              <a:off x="11110119" y="368316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66"/>
            <p:cNvSpPr>
              <a:spLocks noChangeArrowheads="1"/>
            </p:cNvSpPr>
            <p:nvPr/>
          </p:nvSpPr>
          <p:spPr bwMode="auto">
            <a:xfrm>
              <a:off x="11197682" y="36831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67"/>
            <p:cNvSpPr>
              <a:spLocks noChangeArrowheads="1"/>
            </p:cNvSpPr>
            <p:nvPr/>
          </p:nvSpPr>
          <p:spPr bwMode="auto">
            <a:xfrm>
              <a:off x="11282706" y="36831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81"/>
            <p:cNvSpPr>
              <a:spLocks noChangeArrowheads="1"/>
            </p:cNvSpPr>
            <p:nvPr/>
          </p:nvSpPr>
          <p:spPr bwMode="auto">
            <a:xfrm>
              <a:off x="10426117" y="376819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82"/>
            <p:cNvSpPr>
              <a:spLocks noChangeArrowheads="1"/>
            </p:cNvSpPr>
            <p:nvPr/>
          </p:nvSpPr>
          <p:spPr bwMode="auto">
            <a:xfrm>
              <a:off x="10511141" y="376819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83"/>
            <p:cNvSpPr>
              <a:spLocks noChangeArrowheads="1"/>
            </p:cNvSpPr>
            <p:nvPr/>
          </p:nvSpPr>
          <p:spPr bwMode="auto">
            <a:xfrm>
              <a:off x="10596166" y="376819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84"/>
            <p:cNvSpPr>
              <a:spLocks noChangeArrowheads="1"/>
            </p:cNvSpPr>
            <p:nvPr/>
          </p:nvSpPr>
          <p:spPr bwMode="auto">
            <a:xfrm>
              <a:off x="10683728" y="376819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85"/>
            <p:cNvSpPr>
              <a:spLocks noChangeArrowheads="1"/>
            </p:cNvSpPr>
            <p:nvPr/>
          </p:nvSpPr>
          <p:spPr bwMode="auto">
            <a:xfrm>
              <a:off x="10768753" y="376819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86"/>
            <p:cNvSpPr>
              <a:spLocks noChangeArrowheads="1"/>
            </p:cNvSpPr>
            <p:nvPr/>
          </p:nvSpPr>
          <p:spPr bwMode="auto">
            <a:xfrm>
              <a:off x="10853777" y="376819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87"/>
            <p:cNvSpPr>
              <a:spLocks noChangeArrowheads="1"/>
            </p:cNvSpPr>
            <p:nvPr/>
          </p:nvSpPr>
          <p:spPr bwMode="auto">
            <a:xfrm>
              <a:off x="10940071" y="376819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88"/>
            <p:cNvSpPr>
              <a:spLocks noChangeArrowheads="1"/>
            </p:cNvSpPr>
            <p:nvPr/>
          </p:nvSpPr>
          <p:spPr bwMode="auto">
            <a:xfrm>
              <a:off x="11025095" y="376819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89"/>
            <p:cNvSpPr>
              <a:spLocks noChangeArrowheads="1"/>
            </p:cNvSpPr>
            <p:nvPr/>
          </p:nvSpPr>
          <p:spPr bwMode="auto">
            <a:xfrm>
              <a:off x="11110119" y="376819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90"/>
            <p:cNvSpPr>
              <a:spLocks noChangeArrowheads="1"/>
            </p:cNvSpPr>
            <p:nvPr/>
          </p:nvSpPr>
          <p:spPr bwMode="auto">
            <a:xfrm>
              <a:off x="11197682" y="376819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91"/>
            <p:cNvSpPr>
              <a:spLocks noChangeArrowheads="1"/>
            </p:cNvSpPr>
            <p:nvPr/>
          </p:nvSpPr>
          <p:spPr bwMode="auto">
            <a:xfrm>
              <a:off x="11282706" y="376819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00"/>
            <p:cNvSpPr>
              <a:spLocks noChangeArrowheads="1"/>
            </p:cNvSpPr>
            <p:nvPr/>
          </p:nvSpPr>
          <p:spPr bwMode="auto">
            <a:xfrm>
              <a:off x="10426117" y="385321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01"/>
            <p:cNvSpPr>
              <a:spLocks noChangeArrowheads="1"/>
            </p:cNvSpPr>
            <p:nvPr/>
          </p:nvSpPr>
          <p:spPr bwMode="auto">
            <a:xfrm>
              <a:off x="10511141" y="385321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02"/>
            <p:cNvSpPr>
              <a:spLocks noChangeArrowheads="1"/>
            </p:cNvSpPr>
            <p:nvPr/>
          </p:nvSpPr>
          <p:spPr bwMode="auto">
            <a:xfrm>
              <a:off x="10596166" y="385321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03"/>
            <p:cNvSpPr>
              <a:spLocks noChangeArrowheads="1"/>
            </p:cNvSpPr>
            <p:nvPr/>
          </p:nvSpPr>
          <p:spPr bwMode="auto">
            <a:xfrm>
              <a:off x="10683728" y="385321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04"/>
            <p:cNvSpPr>
              <a:spLocks noChangeArrowheads="1"/>
            </p:cNvSpPr>
            <p:nvPr/>
          </p:nvSpPr>
          <p:spPr bwMode="auto">
            <a:xfrm>
              <a:off x="10768753" y="385321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105"/>
            <p:cNvSpPr>
              <a:spLocks noChangeArrowheads="1"/>
            </p:cNvSpPr>
            <p:nvPr/>
          </p:nvSpPr>
          <p:spPr bwMode="auto">
            <a:xfrm>
              <a:off x="10853777" y="385321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106"/>
            <p:cNvSpPr>
              <a:spLocks noChangeArrowheads="1"/>
            </p:cNvSpPr>
            <p:nvPr/>
          </p:nvSpPr>
          <p:spPr bwMode="auto">
            <a:xfrm>
              <a:off x="10940071" y="385321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107"/>
            <p:cNvSpPr>
              <a:spLocks noChangeArrowheads="1"/>
            </p:cNvSpPr>
            <p:nvPr/>
          </p:nvSpPr>
          <p:spPr bwMode="auto">
            <a:xfrm>
              <a:off x="11025095" y="385321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108"/>
            <p:cNvSpPr>
              <a:spLocks noChangeArrowheads="1"/>
            </p:cNvSpPr>
            <p:nvPr/>
          </p:nvSpPr>
          <p:spPr bwMode="auto">
            <a:xfrm>
              <a:off x="11110119" y="385321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109"/>
            <p:cNvSpPr>
              <a:spLocks noChangeArrowheads="1"/>
            </p:cNvSpPr>
            <p:nvPr/>
          </p:nvSpPr>
          <p:spPr bwMode="auto">
            <a:xfrm>
              <a:off x="11197682" y="385321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110"/>
            <p:cNvSpPr>
              <a:spLocks noChangeArrowheads="1"/>
            </p:cNvSpPr>
            <p:nvPr/>
          </p:nvSpPr>
          <p:spPr bwMode="auto">
            <a:xfrm>
              <a:off x="11282706" y="385321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120"/>
            <p:cNvSpPr>
              <a:spLocks noChangeArrowheads="1"/>
            </p:cNvSpPr>
            <p:nvPr/>
          </p:nvSpPr>
          <p:spPr bwMode="auto">
            <a:xfrm>
              <a:off x="10426117" y="394077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121"/>
            <p:cNvSpPr>
              <a:spLocks noChangeArrowheads="1"/>
            </p:cNvSpPr>
            <p:nvPr/>
          </p:nvSpPr>
          <p:spPr bwMode="auto">
            <a:xfrm>
              <a:off x="10511141" y="394077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122"/>
            <p:cNvSpPr>
              <a:spLocks noChangeArrowheads="1"/>
            </p:cNvSpPr>
            <p:nvPr/>
          </p:nvSpPr>
          <p:spPr bwMode="auto">
            <a:xfrm>
              <a:off x="10596166" y="394077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123"/>
            <p:cNvSpPr>
              <a:spLocks noChangeArrowheads="1"/>
            </p:cNvSpPr>
            <p:nvPr/>
          </p:nvSpPr>
          <p:spPr bwMode="auto">
            <a:xfrm>
              <a:off x="10683728" y="394077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124"/>
            <p:cNvSpPr>
              <a:spLocks noChangeArrowheads="1"/>
            </p:cNvSpPr>
            <p:nvPr/>
          </p:nvSpPr>
          <p:spPr bwMode="auto">
            <a:xfrm>
              <a:off x="10768753" y="394077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125"/>
            <p:cNvSpPr>
              <a:spLocks noChangeArrowheads="1"/>
            </p:cNvSpPr>
            <p:nvPr/>
          </p:nvSpPr>
          <p:spPr bwMode="auto">
            <a:xfrm>
              <a:off x="10853777" y="394077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126"/>
            <p:cNvSpPr>
              <a:spLocks noChangeArrowheads="1"/>
            </p:cNvSpPr>
            <p:nvPr/>
          </p:nvSpPr>
          <p:spPr bwMode="auto">
            <a:xfrm>
              <a:off x="10940071" y="39407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127"/>
            <p:cNvSpPr>
              <a:spLocks noChangeArrowheads="1"/>
            </p:cNvSpPr>
            <p:nvPr/>
          </p:nvSpPr>
          <p:spPr bwMode="auto">
            <a:xfrm>
              <a:off x="11025095" y="39407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128"/>
            <p:cNvSpPr>
              <a:spLocks noChangeArrowheads="1"/>
            </p:cNvSpPr>
            <p:nvPr/>
          </p:nvSpPr>
          <p:spPr bwMode="auto">
            <a:xfrm>
              <a:off x="11110119" y="394077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129"/>
            <p:cNvSpPr>
              <a:spLocks noChangeArrowheads="1"/>
            </p:cNvSpPr>
            <p:nvPr/>
          </p:nvSpPr>
          <p:spPr bwMode="auto">
            <a:xfrm>
              <a:off x="11197682" y="39407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130"/>
            <p:cNvSpPr>
              <a:spLocks noChangeArrowheads="1"/>
            </p:cNvSpPr>
            <p:nvPr/>
          </p:nvSpPr>
          <p:spPr bwMode="auto">
            <a:xfrm>
              <a:off x="11282706" y="394077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57"/>
            <p:cNvSpPr>
              <a:spLocks noChangeArrowheads="1"/>
            </p:cNvSpPr>
            <p:nvPr/>
          </p:nvSpPr>
          <p:spPr bwMode="auto">
            <a:xfrm>
              <a:off x="11370087" y="36786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58"/>
            <p:cNvSpPr>
              <a:spLocks noChangeArrowheads="1"/>
            </p:cNvSpPr>
            <p:nvPr/>
          </p:nvSpPr>
          <p:spPr bwMode="auto">
            <a:xfrm>
              <a:off x="11540136" y="36786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59"/>
            <p:cNvSpPr>
              <a:spLocks noChangeArrowheads="1"/>
            </p:cNvSpPr>
            <p:nvPr/>
          </p:nvSpPr>
          <p:spPr bwMode="auto">
            <a:xfrm>
              <a:off x="11455111" y="36786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60"/>
            <p:cNvSpPr>
              <a:spLocks noChangeArrowheads="1"/>
            </p:cNvSpPr>
            <p:nvPr/>
          </p:nvSpPr>
          <p:spPr bwMode="auto">
            <a:xfrm>
              <a:off x="11627698" y="36786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81"/>
            <p:cNvSpPr>
              <a:spLocks noChangeArrowheads="1"/>
            </p:cNvSpPr>
            <p:nvPr/>
          </p:nvSpPr>
          <p:spPr bwMode="auto">
            <a:xfrm>
              <a:off x="11370087" y="376364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82"/>
            <p:cNvSpPr>
              <a:spLocks noChangeArrowheads="1"/>
            </p:cNvSpPr>
            <p:nvPr/>
          </p:nvSpPr>
          <p:spPr bwMode="auto">
            <a:xfrm>
              <a:off x="11455111" y="376364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83"/>
            <p:cNvSpPr>
              <a:spLocks noChangeArrowheads="1"/>
            </p:cNvSpPr>
            <p:nvPr/>
          </p:nvSpPr>
          <p:spPr bwMode="auto">
            <a:xfrm>
              <a:off x="11540136" y="37636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0"/>
            <p:cNvSpPr>
              <a:spLocks noChangeArrowheads="1"/>
            </p:cNvSpPr>
            <p:nvPr/>
          </p:nvSpPr>
          <p:spPr bwMode="auto">
            <a:xfrm>
              <a:off x="11370087" y="384866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1"/>
            <p:cNvSpPr>
              <a:spLocks noChangeArrowheads="1"/>
            </p:cNvSpPr>
            <p:nvPr/>
          </p:nvSpPr>
          <p:spPr bwMode="auto">
            <a:xfrm>
              <a:off x="11455111" y="384866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20"/>
            <p:cNvSpPr>
              <a:spLocks noChangeArrowheads="1"/>
            </p:cNvSpPr>
            <p:nvPr/>
          </p:nvSpPr>
          <p:spPr bwMode="auto">
            <a:xfrm>
              <a:off x="11370087" y="39362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21"/>
            <p:cNvSpPr>
              <a:spLocks noChangeArrowheads="1"/>
            </p:cNvSpPr>
            <p:nvPr/>
          </p:nvSpPr>
          <p:spPr bwMode="auto">
            <a:xfrm>
              <a:off x="11455111" y="393623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91"/>
            <p:cNvSpPr>
              <a:spLocks noChangeArrowheads="1"/>
            </p:cNvSpPr>
            <p:nvPr/>
          </p:nvSpPr>
          <p:spPr bwMode="auto">
            <a:xfrm>
              <a:off x="9394766" y="412530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10"/>
            <p:cNvSpPr>
              <a:spLocks noChangeArrowheads="1"/>
            </p:cNvSpPr>
            <p:nvPr/>
          </p:nvSpPr>
          <p:spPr bwMode="auto">
            <a:xfrm>
              <a:off x="9394766" y="421033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57"/>
            <p:cNvSpPr>
              <a:spLocks noChangeArrowheads="1"/>
            </p:cNvSpPr>
            <p:nvPr/>
          </p:nvSpPr>
          <p:spPr bwMode="auto">
            <a:xfrm>
              <a:off x="9482147" y="403573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58"/>
            <p:cNvSpPr>
              <a:spLocks noChangeArrowheads="1"/>
            </p:cNvSpPr>
            <p:nvPr/>
          </p:nvSpPr>
          <p:spPr bwMode="auto">
            <a:xfrm>
              <a:off x="9652196" y="403573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59"/>
            <p:cNvSpPr>
              <a:spLocks noChangeArrowheads="1"/>
            </p:cNvSpPr>
            <p:nvPr/>
          </p:nvSpPr>
          <p:spPr bwMode="auto">
            <a:xfrm>
              <a:off x="9567171" y="403573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60"/>
            <p:cNvSpPr>
              <a:spLocks noChangeArrowheads="1"/>
            </p:cNvSpPr>
            <p:nvPr/>
          </p:nvSpPr>
          <p:spPr bwMode="auto">
            <a:xfrm>
              <a:off x="9739758" y="403573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61"/>
            <p:cNvSpPr>
              <a:spLocks noChangeArrowheads="1"/>
            </p:cNvSpPr>
            <p:nvPr/>
          </p:nvSpPr>
          <p:spPr bwMode="auto">
            <a:xfrm>
              <a:off x="9824783" y="403573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62"/>
            <p:cNvSpPr>
              <a:spLocks noChangeArrowheads="1"/>
            </p:cNvSpPr>
            <p:nvPr/>
          </p:nvSpPr>
          <p:spPr bwMode="auto">
            <a:xfrm>
              <a:off x="9909807" y="403573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63"/>
            <p:cNvSpPr>
              <a:spLocks noChangeArrowheads="1"/>
            </p:cNvSpPr>
            <p:nvPr/>
          </p:nvSpPr>
          <p:spPr bwMode="auto">
            <a:xfrm>
              <a:off x="9996101" y="403573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64"/>
            <p:cNvSpPr>
              <a:spLocks noChangeArrowheads="1"/>
            </p:cNvSpPr>
            <p:nvPr/>
          </p:nvSpPr>
          <p:spPr bwMode="auto">
            <a:xfrm>
              <a:off x="10081125" y="403573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65"/>
            <p:cNvSpPr>
              <a:spLocks noChangeArrowheads="1"/>
            </p:cNvSpPr>
            <p:nvPr/>
          </p:nvSpPr>
          <p:spPr bwMode="auto">
            <a:xfrm>
              <a:off x="10166149" y="403573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66"/>
            <p:cNvSpPr>
              <a:spLocks noChangeArrowheads="1"/>
            </p:cNvSpPr>
            <p:nvPr/>
          </p:nvSpPr>
          <p:spPr bwMode="auto">
            <a:xfrm>
              <a:off x="10253712" y="403573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67"/>
            <p:cNvSpPr>
              <a:spLocks noChangeArrowheads="1"/>
            </p:cNvSpPr>
            <p:nvPr/>
          </p:nvSpPr>
          <p:spPr bwMode="auto">
            <a:xfrm>
              <a:off x="10338736" y="403573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81"/>
            <p:cNvSpPr>
              <a:spLocks noChangeArrowheads="1"/>
            </p:cNvSpPr>
            <p:nvPr/>
          </p:nvSpPr>
          <p:spPr bwMode="auto">
            <a:xfrm>
              <a:off x="9482147" y="41207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82"/>
            <p:cNvSpPr>
              <a:spLocks noChangeArrowheads="1"/>
            </p:cNvSpPr>
            <p:nvPr/>
          </p:nvSpPr>
          <p:spPr bwMode="auto">
            <a:xfrm>
              <a:off x="9567171" y="41207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83"/>
            <p:cNvSpPr>
              <a:spLocks noChangeArrowheads="1"/>
            </p:cNvSpPr>
            <p:nvPr/>
          </p:nvSpPr>
          <p:spPr bwMode="auto">
            <a:xfrm>
              <a:off x="9652196" y="412076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84"/>
            <p:cNvSpPr>
              <a:spLocks noChangeArrowheads="1"/>
            </p:cNvSpPr>
            <p:nvPr/>
          </p:nvSpPr>
          <p:spPr bwMode="auto">
            <a:xfrm>
              <a:off x="9739758" y="41207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85"/>
            <p:cNvSpPr>
              <a:spLocks noChangeArrowheads="1"/>
            </p:cNvSpPr>
            <p:nvPr/>
          </p:nvSpPr>
          <p:spPr bwMode="auto">
            <a:xfrm>
              <a:off x="9824783" y="412076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86"/>
            <p:cNvSpPr>
              <a:spLocks noChangeArrowheads="1"/>
            </p:cNvSpPr>
            <p:nvPr/>
          </p:nvSpPr>
          <p:spPr bwMode="auto">
            <a:xfrm>
              <a:off x="9909807" y="412076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87"/>
            <p:cNvSpPr>
              <a:spLocks noChangeArrowheads="1"/>
            </p:cNvSpPr>
            <p:nvPr/>
          </p:nvSpPr>
          <p:spPr bwMode="auto">
            <a:xfrm>
              <a:off x="9996101" y="41207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88"/>
            <p:cNvSpPr>
              <a:spLocks noChangeArrowheads="1"/>
            </p:cNvSpPr>
            <p:nvPr/>
          </p:nvSpPr>
          <p:spPr bwMode="auto">
            <a:xfrm>
              <a:off x="10081125" y="41207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89"/>
            <p:cNvSpPr>
              <a:spLocks noChangeArrowheads="1"/>
            </p:cNvSpPr>
            <p:nvPr/>
          </p:nvSpPr>
          <p:spPr bwMode="auto">
            <a:xfrm>
              <a:off x="10166149" y="41207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90"/>
            <p:cNvSpPr>
              <a:spLocks noChangeArrowheads="1"/>
            </p:cNvSpPr>
            <p:nvPr/>
          </p:nvSpPr>
          <p:spPr bwMode="auto">
            <a:xfrm>
              <a:off x="10253712" y="41207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91"/>
            <p:cNvSpPr>
              <a:spLocks noChangeArrowheads="1"/>
            </p:cNvSpPr>
            <p:nvPr/>
          </p:nvSpPr>
          <p:spPr bwMode="auto">
            <a:xfrm>
              <a:off x="10338736" y="41207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100"/>
            <p:cNvSpPr>
              <a:spLocks noChangeArrowheads="1"/>
            </p:cNvSpPr>
            <p:nvPr/>
          </p:nvSpPr>
          <p:spPr bwMode="auto">
            <a:xfrm>
              <a:off x="9482147" y="420578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101"/>
            <p:cNvSpPr>
              <a:spLocks noChangeArrowheads="1"/>
            </p:cNvSpPr>
            <p:nvPr/>
          </p:nvSpPr>
          <p:spPr bwMode="auto">
            <a:xfrm>
              <a:off x="9567171" y="420578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102"/>
            <p:cNvSpPr>
              <a:spLocks noChangeArrowheads="1"/>
            </p:cNvSpPr>
            <p:nvPr/>
          </p:nvSpPr>
          <p:spPr bwMode="auto">
            <a:xfrm>
              <a:off x="9652196" y="420578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103"/>
            <p:cNvSpPr>
              <a:spLocks noChangeArrowheads="1"/>
            </p:cNvSpPr>
            <p:nvPr/>
          </p:nvSpPr>
          <p:spPr bwMode="auto">
            <a:xfrm>
              <a:off x="9739758" y="420578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104"/>
            <p:cNvSpPr>
              <a:spLocks noChangeArrowheads="1"/>
            </p:cNvSpPr>
            <p:nvPr/>
          </p:nvSpPr>
          <p:spPr bwMode="auto">
            <a:xfrm>
              <a:off x="9824783" y="420578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105"/>
            <p:cNvSpPr>
              <a:spLocks noChangeArrowheads="1"/>
            </p:cNvSpPr>
            <p:nvPr/>
          </p:nvSpPr>
          <p:spPr bwMode="auto">
            <a:xfrm>
              <a:off x="9909807" y="4205784"/>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106"/>
            <p:cNvSpPr>
              <a:spLocks noChangeArrowheads="1"/>
            </p:cNvSpPr>
            <p:nvPr/>
          </p:nvSpPr>
          <p:spPr bwMode="auto">
            <a:xfrm>
              <a:off x="9996101" y="420578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107"/>
            <p:cNvSpPr>
              <a:spLocks noChangeArrowheads="1"/>
            </p:cNvSpPr>
            <p:nvPr/>
          </p:nvSpPr>
          <p:spPr bwMode="auto">
            <a:xfrm>
              <a:off x="10081125" y="420578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108"/>
            <p:cNvSpPr>
              <a:spLocks noChangeArrowheads="1"/>
            </p:cNvSpPr>
            <p:nvPr/>
          </p:nvSpPr>
          <p:spPr bwMode="auto">
            <a:xfrm>
              <a:off x="10166149" y="4205784"/>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109"/>
            <p:cNvSpPr>
              <a:spLocks noChangeArrowheads="1"/>
            </p:cNvSpPr>
            <p:nvPr/>
          </p:nvSpPr>
          <p:spPr bwMode="auto">
            <a:xfrm>
              <a:off x="10253712" y="420578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110"/>
            <p:cNvSpPr>
              <a:spLocks noChangeArrowheads="1"/>
            </p:cNvSpPr>
            <p:nvPr/>
          </p:nvSpPr>
          <p:spPr bwMode="auto">
            <a:xfrm>
              <a:off x="10338736" y="4205784"/>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121"/>
            <p:cNvSpPr>
              <a:spLocks noChangeArrowheads="1"/>
            </p:cNvSpPr>
            <p:nvPr/>
          </p:nvSpPr>
          <p:spPr bwMode="auto">
            <a:xfrm>
              <a:off x="9567171" y="42933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122"/>
            <p:cNvSpPr>
              <a:spLocks noChangeArrowheads="1"/>
            </p:cNvSpPr>
            <p:nvPr/>
          </p:nvSpPr>
          <p:spPr bwMode="auto">
            <a:xfrm>
              <a:off x="9652196" y="42933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123"/>
            <p:cNvSpPr>
              <a:spLocks noChangeArrowheads="1"/>
            </p:cNvSpPr>
            <p:nvPr/>
          </p:nvSpPr>
          <p:spPr bwMode="auto">
            <a:xfrm>
              <a:off x="9739758" y="42933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24"/>
            <p:cNvSpPr>
              <a:spLocks noChangeArrowheads="1"/>
            </p:cNvSpPr>
            <p:nvPr/>
          </p:nvSpPr>
          <p:spPr bwMode="auto">
            <a:xfrm>
              <a:off x="9824783" y="42933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25"/>
            <p:cNvSpPr>
              <a:spLocks noChangeArrowheads="1"/>
            </p:cNvSpPr>
            <p:nvPr/>
          </p:nvSpPr>
          <p:spPr bwMode="auto">
            <a:xfrm>
              <a:off x="9909807" y="42933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26"/>
            <p:cNvSpPr>
              <a:spLocks noChangeArrowheads="1"/>
            </p:cNvSpPr>
            <p:nvPr/>
          </p:nvSpPr>
          <p:spPr bwMode="auto">
            <a:xfrm>
              <a:off x="9996101" y="42933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27"/>
            <p:cNvSpPr>
              <a:spLocks noChangeArrowheads="1"/>
            </p:cNvSpPr>
            <p:nvPr/>
          </p:nvSpPr>
          <p:spPr bwMode="auto">
            <a:xfrm>
              <a:off x="10081125" y="42933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28"/>
            <p:cNvSpPr>
              <a:spLocks noChangeArrowheads="1"/>
            </p:cNvSpPr>
            <p:nvPr/>
          </p:nvSpPr>
          <p:spPr bwMode="auto">
            <a:xfrm>
              <a:off x="10166149" y="42933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29"/>
            <p:cNvSpPr>
              <a:spLocks noChangeArrowheads="1"/>
            </p:cNvSpPr>
            <p:nvPr/>
          </p:nvSpPr>
          <p:spPr bwMode="auto">
            <a:xfrm>
              <a:off x="10253712" y="42933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30"/>
            <p:cNvSpPr>
              <a:spLocks noChangeArrowheads="1"/>
            </p:cNvSpPr>
            <p:nvPr/>
          </p:nvSpPr>
          <p:spPr bwMode="auto">
            <a:xfrm>
              <a:off x="10338736" y="42933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57"/>
            <p:cNvSpPr>
              <a:spLocks noChangeArrowheads="1"/>
            </p:cNvSpPr>
            <p:nvPr/>
          </p:nvSpPr>
          <p:spPr bwMode="auto">
            <a:xfrm>
              <a:off x="10426117" y="40311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58"/>
            <p:cNvSpPr>
              <a:spLocks noChangeArrowheads="1"/>
            </p:cNvSpPr>
            <p:nvPr/>
          </p:nvSpPr>
          <p:spPr bwMode="auto">
            <a:xfrm>
              <a:off x="10596166" y="403118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59"/>
            <p:cNvSpPr>
              <a:spLocks noChangeArrowheads="1"/>
            </p:cNvSpPr>
            <p:nvPr/>
          </p:nvSpPr>
          <p:spPr bwMode="auto">
            <a:xfrm>
              <a:off x="10511141" y="40311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60"/>
            <p:cNvSpPr>
              <a:spLocks noChangeArrowheads="1"/>
            </p:cNvSpPr>
            <p:nvPr/>
          </p:nvSpPr>
          <p:spPr bwMode="auto">
            <a:xfrm>
              <a:off x="10683728" y="40311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61"/>
            <p:cNvSpPr>
              <a:spLocks noChangeArrowheads="1"/>
            </p:cNvSpPr>
            <p:nvPr/>
          </p:nvSpPr>
          <p:spPr bwMode="auto">
            <a:xfrm>
              <a:off x="10768753" y="403118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62"/>
            <p:cNvSpPr>
              <a:spLocks noChangeArrowheads="1"/>
            </p:cNvSpPr>
            <p:nvPr/>
          </p:nvSpPr>
          <p:spPr bwMode="auto">
            <a:xfrm>
              <a:off x="10853777" y="403118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63"/>
            <p:cNvSpPr>
              <a:spLocks noChangeArrowheads="1"/>
            </p:cNvSpPr>
            <p:nvPr/>
          </p:nvSpPr>
          <p:spPr bwMode="auto">
            <a:xfrm>
              <a:off x="10940071" y="40311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64"/>
            <p:cNvSpPr>
              <a:spLocks noChangeArrowheads="1"/>
            </p:cNvSpPr>
            <p:nvPr/>
          </p:nvSpPr>
          <p:spPr bwMode="auto">
            <a:xfrm>
              <a:off x="11025095" y="40311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65"/>
            <p:cNvSpPr>
              <a:spLocks noChangeArrowheads="1"/>
            </p:cNvSpPr>
            <p:nvPr/>
          </p:nvSpPr>
          <p:spPr bwMode="auto">
            <a:xfrm>
              <a:off x="11110119" y="403118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66"/>
            <p:cNvSpPr>
              <a:spLocks noChangeArrowheads="1"/>
            </p:cNvSpPr>
            <p:nvPr/>
          </p:nvSpPr>
          <p:spPr bwMode="auto">
            <a:xfrm>
              <a:off x="11197682" y="40311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67"/>
            <p:cNvSpPr>
              <a:spLocks noChangeArrowheads="1"/>
            </p:cNvSpPr>
            <p:nvPr/>
          </p:nvSpPr>
          <p:spPr bwMode="auto">
            <a:xfrm>
              <a:off x="11282706" y="403118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81"/>
            <p:cNvSpPr>
              <a:spLocks noChangeArrowheads="1"/>
            </p:cNvSpPr>
            <p:nvPr/>
          </p:nvSpPr>
          <p:spPr bwMode="auto">
            <a:xfrm>
              <a:off x="10426117" y="41162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82"/>
            <p:cNvSpPr>
              <a:spLocks noChangeArrowheads="1"/>
            </p:cNvSpPr>
            <p:nvPr/>
          </p:nvSpPr>
          <p:spPr bwMode="auto">
            <a:xfrm>
              <a:off x="10511141" y="41162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83"/>
            <p:cNvSpPr>
              <a:spLocks noChangeArrowheads="1"/>
            </p:cNvSpPr>
            <p:nvPr/>
          </p:nvSpPr>
          <p:spPr bwMode="auto">
            <a:xfrm>
              <a:off x="10596166" y="41162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84"/>
            <p:cNvSpPr>
              <a:spLocks noChangeArrowheads="1"/>
            </p:cNvSpPr>
            <p:nvPr/>
          </p:nvSpPr>
          <p:spPr bwMode="auto">
            <a:xfrm>
              <a:off x="10683728" y="41162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85"/>
            <p:cNvSpPr>
              <a:spLocks noChangeArrowheads="1"/>
            </p:cNvSpPr>
            <p:nvPr/>
          </p:nvSpPr>
          <p:spPr bwMode="auto">
            <a:xfrm>
              <a:off x="10768753" y="41162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86"/>
            <p:cNvSpPr>
              <a:spLocks noChangeArrowheads="1"/>
            </p:cNvSpPr>
            <p:nvPr/>
          </p:nvSpPr>
          <p:spPr bwMode="auto">
            <a:xfrm>
              <a:off x="10853777" y="41162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87"/>
            <p:cNvSpPr>
              <a:spLocks noChangeArrowheads="1"/>
            </p:cNvSpPr>
            <p:nvPr/>
          </p:nvSpPr>
          <p:spPr bwMode="auto">
            <a:xfrm>
              <a:off x="10940071" y="41162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88"/>
            <p:cNvSpPr>
              <a:spLocks noChangeArrowheads="1"/>
            </p:cNvSpPr>
            <p:nvPr/>
          </p:nvSpPr>
          <p:spPr bwMode="auto">
            <a:xfrm>
              <a:off x="11025095" y="41162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89"/>
            <p:cNvSpPr>
              <a:spLocks noChangeArrowheads="1"/>
            </p:cNvSpPr>
            <p:nvPr/>
          </p:nvSpPr>
          <p:spPr bwMode="auto">
            <a:xfrm>
              <a:off x="11110119" y="411621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90"/>
            <p:cNvSpPr>
              <a:spLocks noChangeArrowheads="1"/>
            </p:cNvSpPr>
            <p:nvPr/>
          </p:nvSpPr>
          <p:spPr bwMode="auto">
            <a:xfrm>
              <a:off x="11197682" y="41162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91"/>
            <p:cNvSpPr>
              <a:spLocks noChangeArrowheads="1"/>
            </p:cNvSpPr>
            <p:nvPr/>
          </p:nvSpPr>
          <p:spPr bwMode="auto">
            <a:xfrm>
              <a:off x="11282706" y="41162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100"/>
            <p:cNvSpPr>
              <a:spLocks noChangeArrowheads="1"/>
            </p:cNvSpPr>
            <p:nvPr/>
          </p:nvSpPr>
          <p:spPr bwMode="auto">
            <a:xfrm>
              <a:off x="10426117" y="420123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101"/>
            <p:cNvSpPr>
              <a:spLocks noChangeArrowheads="1"/>
            </p:cNvSpPr>
            <p:nvPr/>
          </p:nvSpPr>
          <p:spPr bwMode="auto">
            <a:xfrm>
              <a:off x="10511141" y="420123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102"/>
            <p:cNvSpPr>
              <a:spLocks noChangeArrowheads="1"/>
            </p:cNvSpPr>
            <p:nvPr/>
          </p:nvSpPr>
          <p:spPr bwMode="auto">
            <a:xfrm>
              <a:off x="10596166" y="420123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103"/>
            <p:cNvSpPr>
              <a:spLocks noChangeArrowheads="1"/>
            </p:cNvSpPr>
            <p:nvPr/>
          </p:nvSpPr>
          <p:spPr bwMode="auto">
            <a:xfrm>
              <a:off x="10683728" y="420123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104"/>
            <p:cNvSpPr>
              <a:spLocks noChangeArrowheads="1"/>
            </p:cNvSpPr>
            <p:nvPr/>
          </p:nvSpPr>
          <p:spPr bwMode="auto">
            <a:xfrm>
              <a:off x="10768753" y="420123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105"/>
            <p:cNvSpPr>
              <a:spLocks noChangeArrowheads="1"/>
            </p:cNvSpPr>
            <p:nvPr/>
          </p:nvSpPr>
          <p:spPr bwMode="auto">
            <a:xfrm>
              <a:off x="10853777" y="420123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106"/>
            <p:cNvSpPr>
              <a:spLocks noChangeArrowheads="1"/>
            </p:cNvSpPr>
            <p:nvPr/>
          </p:nvSpPr>
          <p:spPr bwMode="auto">
            <a:xfrm>
              <a:off x="10940071" y="420123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107"/>
            <p:cNvSpPr>
              <a:spLocks noChangeArrowheads="1"/>
            </p:cNvSpPr>
            <p:nvPr/>
          </p:nvSpPr>
          <p:spPr bwMode="auto">
            <a:xfrm>
              <a:off x="11025095" y="420123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108"/>
            <p:cNvSpPr>
              <a:spLocks noChangeArrowheads="1"/>
            </p:cNvSpPr>
            <p:nvPr/>
          </p:nvSpPr>
          <p:spPr bwMode="auto">
            <a:xfrm>
              <a:off x="11110119" y="420123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109"/>
            <p:cNvSpPr>
              <a:spLocks noChangeArrowheads="1"/>
            </p:cNvSpPr>
            <p:nvPr/>
          </p:nvSpPr>
          <p:spPr bwMode="auto">
            <a:xfrm>
              <a:off x="11197682" y="420123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110"/>
            <p:cNvSpPr>
              <a:spLocks noChangeArrowheads="1"/>
            </p:cNvSpPr>
            <p:nvPr/>
          </p:nvSpPr>
          <p:spPr bwMode="auto">
            <a:xfrm>
              <a:off x="11282706" y="420123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120"/>
            <p:cNvSpPr>
              <a:spLocks noChangeArrowheads="1"/>
            </p:cNvSpPr>
            <p:nvPr/>
          </p:nvSpPr>
          <p:spPr bwMode="auto">
            <a:xfrm>
              <a:off x="10426117" y="42887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121"/>
            <p:cNvSpPr>
              <a:spLocks noChangeArrowheads="1"/>
            </p:cNvSpPr>
            <p:nvPr/>
          </p:nvSpPr>
          <p:spPr bwMode="auto">
            <a:xfrm>
              <a:off x="10511141" y="42887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122"/>
            <p:cNvSpPr>
              <a:spLocks noChangeArrowheads="1"/>
            </p:cNvSpPr>
            <p:nvPr/>
          </p:nvSpPr>
          <p:spPr bwMode="auto">
            <a:xfrm>
              <a:off x="10596166" y="428879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123"/>
            <p:cNvSpPr>
              <a:spLocks noChangeArrowheads="1"/>
            </p:cNvSpPr>
            <p:nvPr/>
          </p:nvSpPr>
          <p:spPr bwMode="auto">
            <a:xfrm>
              <a:off x="10683728" y="42887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24"/>
            <p:cNvSpPr>
              <a:spLocks noChangeArrowheads="1"/>
            </p:cNvSpPr>
            <p:nvPr/>
          </p:nvSpPr>
          <p:spPr bwMode="auto">
            <a:xfrm>
              <a:off x="10768753" y="42887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25"/>
            <p:cNvSpPr>
              <a:spLocks noChangeArrowheads="1"/>
            </p:cNvSpPr>
            <p:nvPr/>
          </p:nvSpPr>
          <p:spPr bwMode="auto">
            <a:xfrm>
              <a:off x="10853777" y="428879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26"/>
            <p:cNvSpPr>
              <a:spLocks noChangeArrowheads="1"/>
            </p:cNvSpPr>
            <p:nvPr/>
          </p:nvSpPr>
          <p:spPr bwMode="auto">
            <a:xfrm>
              <a:off x="10940071" y="428879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27"/>
            <p:cNvSpPr>
              <a:spLocks noChangeArrowheads="1"/>
            </p:cNvSpPr>
            <p:nvPr/>
          </p:nvSpPr>
          <p:spPr bwMode="auto">
            <a:xfrm>
              <a:off x="11025095" y="428879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28"/>
            <p:cNvSpPr>
              <a:spLocks noChangeArrowheads="1"/>
            </p:cNvSpPr>
            <p:nvPr/>
          </p:nvSpPr>
          <p:spPr bwMode="auto">
            <a:xfrm>
              <a:off x="11110119" y="428879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29"/>
            <p:cNvSpPr>
              <a:spLocks noChangeArrowheads="1"/>
            </p:cNvSpPr>
            <p:nvPr/>
          </p:nvSpPr>
          <p:spPr bwMode="auto">
            <a:xfrm>
              <a:off x="11197682" y="428879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57"/>
            <p:cNvSpPr>
              <a:spLocks noChangeArrowheads="1"/>
            </p:cNvSpPr>
            <p:nvPr/>
          </p:nvSpPr>
          <p:spPr bwMode="auto">
            <a:xfrm>
              <a:off x="11370087" y="40266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59"/>
            <p:cNvSpPr>
              <a:spLocks noChangeArrowheads="1"/>
            </p:cNvSpPr>
            <p:nvPr/>
          </p:nvSpPr>
          <p:spPr bwMode="auto">
            <a:xfrm>
              <a:off x="11455111" y="40266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60"/>
            <p:cNvSpPr>
              <a:spLocks noChangeArrowheads="1"/>
            </p:cNvSpPr>
            <p:nvPr/>
          </p:nvSpPr>
          <p:spPr bwMode="auto">
            <a:xfrm>
              <a:off x="11627698" y="40266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61"/>
            <p:cNvSpPr>
              <a:spLocks noChangeArrowheads="1"/>
            </p:cNvSpPr>
            <p:nvPr/>
          </p:nvSpPr>
          <p:spPr bwMode="auto">
            <a:xfrm>
              <a:off x="11712723" y="402663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81"/>
            <p:cNvSpPr>
              <a:spLocks noChangeArrowheads="1"/>
            </p:cNvSpPr>
            <p:nvPr/>
          </p:nvSpPr>
          <p:spPr bwMode="auto">
            <a:xfrm>
              <a:off x="11370087" y="41116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84"/>
            <p:cNvSpPr>
              <a:spLocks noChangeArrowheads="1"/>
            </p:cNvSpPr>
            <p:nvPr/>
          </p:nvSpPr>
          <p:spPr bwMode="auto">
            <a:xfrm>
              <a:off x="11627698" y="41116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85"/>
            <p:cNvSpPr>
              <a:spLocks noChangeArrowheads="1"/>
            </p:cNvSpPr>
            <p:nvPr/>
          </p:nvSpPr>
          <p:spPr bwMode="auto">
            <a:xfrm>
              <a:off x="11712723" y="411166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03"/>
            <p:cNvSpPr>
              <a:spLocks noChangeArrowheads="1"/>
            </p:cNvSpPr>
            <p:nvPr/>
          </p:nvSpPr>
          <p:spPr bwMode="auto">
            <a:xfrm>
              <a:off x="11627698" y="419668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p:nvSpPr>
          <p:spPr bwMode="auto">
            <a:xfrm>
              <a:off x="11627698" y="428424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58"/>
            <p:cNvSpPr>
              <a:spLocks noChangeArrowheads="1"/>
            </p:cNvSpPr>
            <p:nvPr/>
          </p:nvSpPr>
          <p:spPr bwMode="auto">
            <a:xfrm>
              <a:off x="9652196" y="437692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59"/>
            <p:cNvSpPr>
              <a:spLocks noChangeArrowheads="1"/>
            </p:cNvSpPr>
            <p:nvPr/>
          </p:nvSpPr>
          <p:spPr bwMode="auto">
            <a:xfrm>
              <a:off x="9567171" y="43769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60"/>
            <p:cNvSpPr>
              <a:spLocks noChangeArrowheads="1"/>
            </p:cNvSpPr>
            <p:nvPr/>
          </p:nvSpPr>
          <p:spPr bwMode="auto">
            <a:xfrm>
              <a:off x="9739758" y="43769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61"/>
            <p:cNvSpPr>
              <a:spLocks noChangeArrowheads="1"/>
            </p:cNvSpPr>
            <p:nvPr/>
          </p:nvSpPr>
          <p:spPr bwMode="auto">
            <a:xfrm>
              <a:off x="9824783" y="437692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62"/>
            <p:cNvSpPr>
              <a:spLocks noChangeArrowheads="1"/>
            </p:cNvSpPr>
            <p:nvPr/>
          </p:nvSpPr>
          <p:spPr bwMode="auto">
            <a:xfrm>
              <a:off x="9909807" y="437692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63"/>
            <p:cNvSpPr>
              <a:spLocks noChangeArrowheads="1"/>
            </p:cNvSpPr>
            <p:nvPr/>
          </p:nvSpPr>
          <p:spPr bwMode="auto">
            <a:xfrm>
              <a:off x="9996101" y="43769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64"/>
            <p:cNvSpPr>
              <a:spLocks noChangeArrowheads="1"/>
            </p:cNvSpPr>
            <p:nvPr/>
          </p:nvSpPr>
          <p:spPr bwMode="auto">
            <a:xfrm>
              <a:off x="10081125" y="43769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65"/>
            <p:cNvSpPr>
              <a:spLocks noChangeArrowheads="1"/>
            </p:cNvSpPr>
            <p:nvPr/>
          </p:nvSpPr>
          <p:spPr bwMode="auto">
            <a:xfrm>
              <a:off x="10166149" y="437692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66"/>
            <p:cNvSpPr>
              <a:spLocks noChangeArrowheads="1"/>
            </p:cNvSpPr>
            <p:nvPr/>
          </p:nvSpPr>
          <p:spPr bwMode="auto">
            <a:xfrm>
              <a:off x="10253712" y="43769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67"/>
            <p:cNvSpPr>
              <a:spLocks noChangeArrowheads="1"/>
            </p:cNvSpPr>
            <p:nvPr/>
          </p:nvSpPr>
          <p:spPr bwMode="auto">
            <a:xfrm>
              <a:off x="10338736" y="437692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82"/>
            <p:cNvSpPr>
              <a:spLocks noChangeArrowheads="1"/>
            </p:cNvSpPr>
            <p:nvPr/>
          </p:nvSpPr>
          <p:spPr bwMode="auto">
            <a:xfrm>
              <a:off x="9567171" y="446195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83"/>
            <p:cNvSpPr>
              <a:spLocks noChangeArrowheads="1"/>
            </p:cNvSpPr>
            <p:nvPr/>
          </p:nvSpPr>
          <p:spPr bwMode="auto">
            <a:xfrm>
              <a:off x="9652196" y="446195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84"/>
            <p:cNvSpPr>
              <a:spLocks noChangeArrowheads="1"/>
            </p:cNvSpPr>
            <p:nvPr/>
          </p:nvSpPr>
          <p:spPr bwMode="auto">
            <a:xfrm>
              <a:off x="9739758" y="446195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90"/>
            <p:cNvSpPr>
              <a:spLocks noChangeArrowheads="1"/>
            </p:cNvSpPr>
            <p:nvPr/>
          </p:nvSpPr>
          <p:spPr bwMode="auto">
            <a:xfrm>
              <a:off x="10253712" y="44619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91"/>
            <p:cNvSpPr>
              <a:spLocks noChangeArrowheads="1"/>
            </p:cNvSpPr>
            <p:nvPr/>
          </p:nvSpPr>
          <p:spPr bwMode="auto">
            <a:xfrm>
              <a:off x="10338736" y="44619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102"/>
            <p:cNvSpPr>
              <a:spLocks noChangeArrowheads="1"/>
            </p:cNvSpPr>
            <p:nvPr/>
          </p:nvSpPr>
          <p:spPr bwMode="auto">
            <a:xfrm>
              <a:off x="9652196" y="454697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103"/>
            <p:cNvSpPr>
              <a:spLocks noChangeArrowheads="1"/>
            </p:cNvSpPr>
            <p:nvPr/>
          </p:nvSpPr>
          <p:spPr bwMode="auto">
            <a:xfrm>
              <a:off x="9739758" y="454697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110"/>
            <p:cNvSpPr>
              <a:spLocks noChangeArrowheads="1"/>
            </p:cNvSpPr>
            <p:nvPr/>
          </p:nvSpPr>
          <p:spPr bwMode="auto">
            <a:xfrm>
              <a:off x="10338736" y="454697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57"/>
            <p:cNvSpPr>
              <a:spLocks noChangeArrowheads="1"/>
            </p:cNvSpPr>
            <p:nvPr/>
          </p:nvSpPr>
          <p:spPr bwMode="auto">
            <a:xfrm>
              <a:off x="10426117" y="4372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58"/>
            <p:cNvSpPr>
              <a:spLocks noChangeArrowheads="1"/>
            </p:cNvSpPr>
            <p:nvPr/>
          </p:nvSpPr>
          <p:spPr bwMode="auto">
            <a:xfrm>
              <a:off x="10596166" y="43723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59"/>
            <p:cNvSpPr>
              <a:spLocks noChangeArrowheads="1"/>
            </p:cNvSpPr>
            <p:nvPr/>
          </p:nvSpPr>
          <p:spPr bwMode="auto">
            <a:xfrm>
              <a:off x="10511141" y="4372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60"/>
            <p:cNvSpPr>
              <a:spLocks noChangeArrowheads="1"/>
            </p:cNvSpPr>
            <p:nvPr/>
          </p:nvSpPr>
          <p:spPr bwMode="auto">
            <a:xfrm>
              <a:off x="10683728" y="4372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61"/>
            <p:cNvSpPr>
              <a:spLocks noChangeArrowheads="1"/>
            </p:cNvSpPr>
            <p:nvPr/>
          </p:nvSpPr>
          <p:spPr bwMode="auto">
            <a:xfrm>
              <a:off x="10768753" y="437238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62"/>
            <p:cNvSpPr>
              <a:spLocks noChangeArrowheads="1"/>
            </p:cNvSpPr>
            <p:nvPr/>
          </p:nvSpPr>
          <p:spPr bwMode="auto">
            <a:xfrm>
              <a:off x="10853777" y="437238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63"/>
            <p:cNvSpPr>
              <a:spLocks noChangeArrowheads="1"/>
            </p:cNvSpPr>
            <p:nvPr/>
          </p:nvSpPr>
          <p:spPr bwMode="auto">
            <a:xfrm>
              <a:off x="10940071" y="4372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64"/>
            <p:cNvSpPr>
              <a:spLocks noChangeArrowheads="1"/>
            </p:cNvSpPr>
            <p:nvPr/>
          </p:nvSpPr>
          <p:spPr bwMode="auto">
            <a:xfrm>
              <a:off x="11025095" y="437238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65"/>
            <p:cNvSpPr>
              <a:spLocks noChangeArrowheads="1"/>
            </p:cNvSpPr>
            <p:nvPr/>
          </p:nvSpPr>
          <p:spPr bwMode="auto">
            <a:xfrm>
              <a:off x="11110119" y="437238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81"/>
            <p:cNvSpPr>
              <a:spLocks noChangeArrowheads="1"/>
            </p:cNvSpPr>
            <p:nvPr/>
          </p:nvSpPr>
          <p:spPr bwMode="auto">
            <a:xfrm>
              <a:off x="10426117" y="44574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82"/>
            <p:cNvSpPr>
              <a:spLocks noChangeArrowheads="1"/>
            </p:cNvSpPr>
            <p:nvPr/>
          </p:nvSpPr>
          <p:spPr bwMode="auto">
            <a:xfrm>
              <a:off x="10511141" y="44574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83"/>
            <p:cNvSpPr>
              <a:spLocks noChangeArrowheads="1"/>
            </p:cNvSpPr>
            <p:nvPr/>
          </p:nvSpPr>
          <p:spPr bwMode="auto">
            <a:xfrm>
              <a:off x="10596166" y="44574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84"/>
            <p:cNvSpPr>
              <a:spLocks noChangeArrowheads="1"/>
            </p:cNvSpPr>
            <p:nvPr/>
          </p:nvSpPr>
          <p:spPr bwMode="auto">
            <a:xfrm>
              <a:off x="10683728" y="44574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85"/>
            <p:cNvSpPr>
              <a:spLocks noChangeArrowheads="1"/>
            </p:cNvSpPr>
            <p:nvPr/>
          </p:nvSpPr>
          <p:spPr bwMode="auto">
            <a:xfrm>
              <a:off x="10768753" y="44574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86"/>
            <p:cNvSpPr>
              <a:spLocks noChangeArrowheads="1"/>
            </p:cNvSpPr>
            <p:nvPr/>
          </p:nvSpPr>
          <p:spPr bwMode="auto">
            <a:xfrm>
              <a:off x="10853777" y="44574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00"/>
            <p:cNvSpPr>
              <a:spLocks noChangeArrowheads="1"/>
            </p:cNvSpPr>
            <p:nvPr/>
          </p:nvSpPr>
          <p:spPr bwMode="auto">
            <a:xfrm>
              <a:off x="10426117" y="454242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01"/>
            <p:cNvSpPr>
              <a:spLocks noChangeArrowheads="1"/>
            </p:cNvSpPr>
            <p:nvPr/>
          </p:nvSpPr>
          <p:spPr bwMode="auto">
            <a:xfrm>
              <a:off x="10511141" y="454242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02"/>
            <p:cNvSpPr>
              <a:spLocks noChangeArrowheads="1"/>
            </p:cNvSpPr>
            <p:nvPr/>
          </p:nvSpPr>
          <p:spPr bwMode="auto">
            <a:xfrm>
              <a:off x="10596166" y="454242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03"/>
            <p:cNvSpPr>
              <a:spLocks noChangeArrowheads="1"/>
            </p:cNvSpPr>
            <p:nvPr/>
          </p:nvSpPr>
          <p:spPr bwMode="auto">
            <a:xfrm>
              <a:off x="10683728" y="454242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2"/>
            <p:cNvSpPr>
              <a:spLocks noChangeArrowheads="1"/>
            </p:cNvSpPr>
            <p:nvPr/>
          </p:nvSpPr>
          <p:spPr bwMode="auto">
            <a:xfrm>
              <a:off x="10596166" y="462999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60"/>
            <p:cNvSpPr>
              <a:spLocks noChangeArrowheads="1"/>
            </p:cNvSpPr>
            <p:nvPr/>
          </p:nvSpPr>
          <p:spPr bwMode="auto">
            <a:xfrm>
              <a:off x="11627698" y="436783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8"/>
            <p:cNvSpPr>
              <a:spLocks noChangeArrowheads="1"/>
            </p:cNvSpPr>
            <p:nvPr/>
          </p:nvSpPr>
          <p:spPr bwMode="auto">
            <a:xfrm>
              <a:off x="10596166" y="47110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9"/>
            <p:cNvSpPr>
              <a:spLocks noChangeArrowheads="1"/>
            </p:cNvSpPr>
            <p:nvPr/>
          </p:nvSpPr>
          <p:spPr bwMode="auto">
            <a:xfrm>
              <a:off x="10511141" y="47110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81"/>
            <p:cNvSpPr>
              <a:spLocks noChangeArrowheads="1"/>
            </p:cNvSpPr>
            <p:nvPr/>
          </p:nvSpPr>
          <p:spPr bwMode="auto">
            <a:xfrm>
              <a:off x="10426117" y="47960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82"/>
            <p:cNvSpPr>
              <a:spLocks noChangeArrowheads="1"/>
            </p:cNvSpPr>
            <p:nvPr/>
          </p:nvSpPr>
          <p:spPr bwMode="auto">
            <a:xfrm>
              <a:off x="10511141" y="47960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83"/>
            <p:cNvSpPr>
              <a:spLocks noChangeArrowheads="1"/>
            </p:cNvSpPr>
            <p:nvPr/>
          </p:nvSpPr>
          <p:spPr bwMode="auto">
            <a:xfrm>
              <a:off x="10596166" y="47960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100"/>
            <p:cNvSpPr>
              <a:spLocks noChangeArrowheads="1"/>
            </p:cNvSpPr>
            <p:nvPr/>
          </p:nvSpPr>
          <p:spPr bwMode="auto">
            <a:xfrm>
              <a:off x="10426117" y="48810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101"/>
            <p:cNvSpPr>
              <a:spLocks noChangeArrowheads="1"/>
            </p:cNvSpPr>
            <p:nvPr/>
          </p:nvSpPr>
          <p:spPr bwMode="auto">
            <a:xfrm>
              <a:off x="10511141" y="488109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102"/>
            <p:cNvSpPr>
              <a:spLocks noChangeArrowheads="1"/>
            </p:cNvSpPr>
            <p:nvPr/>
          </p:nvSpPr>
          <p:spPr bwMode="auto">
            <a:xfrm>
              <a:off x="10596166" y="488109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4"/>
            <p:cNvSpPr>
              <a:spLocks noChangeArrowheads="1"/>
            </p:cNvSpPr>
            <p:nvPr/>
          </p:nvSpPr>
          <p:spPr bwMode="auto">
            <a:xfrm>
              <a:off x="11025095" y="44549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従来、外貨の持出限度額は、居住者、非居住者区分により区別されていたが、「外貨建て現金の海外への持出または海外からの持ち込みに関する暫定管理便法</a:t>
            </a:r>
            <a:r>
              <a:rPr lang="en-US" altLang="ja-JP" dirty="0"/>
              <a:t>【</a:t>
            </a:r>
            <a:r>
              <a:rPr lang="ja-JP" altLang="en-US" dirty="0"/>
              <a:t>匯発「</a:t>
            </a:r>
            <a:r>
              <a:rPr lang="en-US" altLang="ja-JP" dirty="0"/>
              <a:t>2003</a:t>
            </a:r>
            <a:r>
              <a:rPr lang="ja-JP" altLang="en-US" dirty="0"/>
              <a:t>」</a:t>
            </a:r>
            <a:r>
              <a:rPr lang="en-US" altLang="ja-JP" dirty="0"/>
              <a:t>102</a:t>
            </a:r>
            <a:r>
              <a:rPr lang="ja-JP" altLang="en-US" dirty="0"/>
              <a:t>号</a:t>
            </a:r>
            <a:r>
              <a:rPr lang="en-US" altLang="ja-JP" dirty="0"/>
              <a:t>】</a:t>
            </a:r>
            <a:r>
              <a:rPr lang="ja-JP" altLang="en-US" dirty="0"/>
              <a:t>」で以下のように統一された。</a:t>
            </a:r>
            <a:endParaRPr lang="en-US" altLang="ja-JP" dirty="0"/>
          </a:p>
        </p:txBody>
      </p:sp>
      <p:sp>
        <p:nvSpPr>
          <p:cNvPr id="28" name="角丸四角形 27"/>
          <p:cNvSpPr/>
          <p:nvPr/>
        </p:nvSpPr>
        <p:spPr>
          <a:xfrm>
            <a:off x="848544" y="196145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848544" y="383366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144688" y="418306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856656" y="275354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705642" y="1817442"/>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668717" y="3486296"/>
              <a:ext cx="1398140" cy="861774"/>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4065835" y="3473626"/>
            <a:ext cx="2667718" cy="2096107"/>
            <a:chOff x="2033937" y="2575129"/>
            <a:chExt cx="2667718" cy="2096107"/>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033937" y="3486296"/>
              <a:ext cx="2667718" cy="1184940"/>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endParaRPr lang="en-US" altLang="ja-JP" sz="1400" b="1" dirty="0">
                <a:latin typeface="Arial Black" panose="020B0A04020102020204" pitchFamily="34" charset="0"/>
                <a:ea typeface="ＭＳ Ｐゴシック" panose="020B0600070205080204" pitchFamily="50" charset="-128"/>
                <a:cs typeface="Arial" panose="020B0604020202020204" pitchFamily="34" charset="0"/>
              </a:endParaRPr>
            </a:p>
            <a:p>
              <a:r>
                <a:rPr lang="ja-JP" altLang="en-US" sz="1100" b="1" dirty="0">
                  <a:latin typeface="Arial Black" panose="020B0A04020102020204" pitchFamily="34" charset="0"/>
                  <a:ea typeface="ＭＳ Ｐゴシック" panose="020B0600070205080204" pitchFamily="50" charset="-128"/>
                  <a:cs typeface="Arial" panose="020B0604020202020204" pitchFamily="34" charset="0"/>
                </a:rPr>
                <a:t>・</a:t>
              </a:r>
              <a:r>
                <a:rPr kumimoji="1" lang="en-US" altLang="ja-JP" sz="1100" b="1" dirty="0">
                  <a:latin typeface="Arial Black" panose="020B0A04020102020204" pitchFamily="34" charset="0"/>
                  <a:ea typeface="ＭＳ Ｐゴシック" panose="020B0600070205080204" pitchFamily="50" charset="-128"/>
                  <a:cs typeface="Arial" panose="020B0604020202020204" pitchFamily="34" charset="0"/>
                </a:rPr>
                <a:t>5,000US$</a:t>
              </a:r>
              <a:r>
                <a:rPr kumimoji="1" lang="ja-JP" altLang="en-US" sz="1100" b="1" dirty="0">
                  <a:latin typeface="Arial Black" panose="020B0A04020102020204" pitchFamily="34" charset="0"/>
                  <a:ea typeface="ＭＳ Ｐゴシック" panose="020B0600070205080204" pitchFamily="50" charset="-128"/>
                  <a:cs typeface="Arial" panose="020B0604020202020204" pitchFamily="34" charset="0"/>
                </a:rPr>
                <a:t>以下</a:t>
              </a:r>
              <a:r>
                <a:rPr lang="ja-JP" altLang="en-US" sz="1100" b="1" dirty="0">
                  <a:latin typeface="Arial Black" panose="020B0A04020102020204" pitchFamily="34" charset="0"/>
                  <a:ea typeface="ＭＳ Ｐゴシック" panose="020B0600070205080204" pitchFamily="50" charset="-128"/>
                  <a:cs typeface="Arial" panose="020B0604020202020204" pitchFamily="34" charset="0"/>
                </a:rPr>
                <a:t>は、申請不要</a:t>
              </a:r>
              <a:endParaRPr kumimoji="1" lang="en-US" altLang="ja-JP" sz="1100" b="1" dirty="0">
                <a:latin typeface="Arial Black" panose="020B0A04020102020204" pitchFamily="34" charset="0"/>
                <a:ea typeface="ＭＳ Ｐゴシック" panose="020B0600070205080204" pitchFamily="50" charset="-128"/>
                <a:cs typeface="Arial" panose="020B0604020202020204" pitchFamily="34" charset="0"/>
              </a:endParaRPr>
            </a:p>
            <a:p>
              <a:r>
                <a:rPr kumimoji="1" lang="ja-JP" altLang="en-US" sz="1100" b="1" dirty="0">
                  <a:latin typeface="Arial Black" panose="020B0A04020102020204" pitchFamily="34" charset="0"/>
                  <a:ea typeface="ＭＳ Ｐゴシック" panose="020B0600070205080204" pitchFamily="50" charset="-128"/>
                  <a:cs typeface="Arial" panose="020B0604020202020204" pitchFamily="34" charset="0"/>
                </a:rPr>
                <a:t>・</a:t>
              </a:r>
              <a:r>
                <a:rPr kumimoji="1" lang="en-US" altLang="ja-JP" sz="1100" b="1" dirty="0">
                  <a:latin typeface="Arial Black" panose="020B0A04020102020204" pitchFamily="34" charset="0"/>
                  <a:ea typeface="ＭＳ Ｐゴシック" panose="020B0600070205080204" pitchFamily="50" charset="-128"/>
                  <a:cs typeface="Arial" panose="020B0604020202020204" pitchFamily="34" charset="0"/>
                </a:rPr>
                <a:t>1</a:t>
              </a:r>
              <a:r>
                <a:rPr lang="en-US" altLang="ja-JP" sz="1100" b="1" dirty="0">
                  <a:latin typeface="Arial Black" panose="020B0A04020102020204" pitchFamily="34" charset="0"/>
                  <a:ea typeface="ＭＳ Ｐゴシック" panose="020B0600070205080204" pitchFamily="50" charset="-128"/>
                  <a:cs typeface="Arial" panose="020B0604020202020204" pitchFamily="34" charset="0"/>
                </a:rPr>
                <a:t>0,000US$</a:t>
              </a:r>
              <a:r>
                <a:rPr lang="ja-JP" altLang="en-US" sz="1100" b="1" dirty="0">
                  <a:latin typeface="Arial Black" panose="020B0A04020102020204" pitchFamily="34" charset="0"/>
                  <a:ea typeface="ＭＳ Ｐゴシック" panose="020B0600070205080204" pitchFamily="50" charset="-128"/>
                  <a:cs typeface="Arial" panose="020B0604020202020204" pitchFamily="34" charset="0"/>
                </a:rPr>
                <a:t>以上の持ち出しには、</a:t>
              </a:r>
              <a:endParaRPr lang="en-US" altLang="ja-JP" sz="1100" b="1" dirty="0">
                <a:latin typeface="Arial Black" panose="020B0A04020102020204" pitchFamily="34" charset="0"/>
                <a:ea typeface="ＭＳ Ｐゴシック" panose="020B0600070205080204" pitchFamily="50" charset="-128"/>
                <a:cs typeface="Arial" panose="020B0604020202020204" pitchFamily="34" charset="0"/>
              </a:endParaRPr>
            </a:p>
            <a:p>
              <a:r>
                <a:rPr lang="ja-JP" altLang="en-US" sz="1100" b="1" dirty="0">
                  <a:latin typeface="Arial Black" panose="020B0A04020102020204" pitchFamily="34" charset="0"/>
                  <a:ea typeface="ＭＳ Ｐゴシック" panose="020B0600070205080204" pitchFamily="50" charset="-128"/>
                  <a:cs typeface="Arial" panose="020B0604020202020204" pitchFamily="34" charset="0"/>
                </a:rPr>
                <a:t>　国家外貨管理局からの許可印が必要</a:t>
              </a:r>
              <a:r>
                <a:rPr lang="en-US" altLang="ja-JP" sz="1100" b="1" baseline="30000" dirty="0">
                  <a:latin typeface="Arial Black" panose="020B0A04020102020204" pitchFamily="34" charset="0"/>
                  <a:ea typeface="ＭＳ Ｐゴシック" panose="020B0600070205080204" pitchFamily="50" charset="-128"/>
                  <a:cs typeface="Arial" panose="020B0604020202020204" pitchFamily="34" charset="0"/>
                </a:rPr>
                <a:t>※2</a:t>
              </a:r>
              <a:endPar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241521" y="3079185"/>
              <a:ext cx="2252540"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zh-TW"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外貨指定銀行</a:t>
              </a:r>
              <a:r>
                <a:rPr lang="ja-JP" altLang="en-US" sz="1200" b="1" spc="-100" dirty="0" err="1">
                  <a:latin typeface="ＭＳ Ｐゴシック" panose="020B0600070205080204" pitchFamily="50" charset="-128"/>
                  <a:ea typeface="ＭＳ Ｐゴシック" panose="020B0600070205080204" pitchFamily="50" charset="-128"/>
                  <a:cs typeface="Arial" panose="020B0604020202020204" pitchFamily="34" charset="0"/>
                </a:rPr>
                <a:t>への</a:t>
              </a: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申請が必要</a:t>
              </a:r>
              <a:r>
                <a:rPr lang="en-US" altLang="ja-JP" sz="1200" b="1" spc="-100" baseline="30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spc="-100" baseline="30000" dirty="0">
                  <a:latin typeface="ＭＳ Ｐゴシック" panose="020B0600070205080204" pitchFamily="50" charset="-128"/>
                  <a:ea typeface="ＭＳ Ｐゴシック" panose="020B0600070205080204" pitchFamily="50" charset="-128"/>
                  <a:cs typeface="Arial" panose="020B0604020202020204" pitchFamily="34" charset="0"/>
                </a:rPr>
                <a:t>１</a:t>
              </a:r>
              <a:endParaRPr lang="en-US" altLang="ja-JP" sz="1200" b="1" spc="-100" baseline="300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741368"/>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ホームページ、在中国日本国大使館ホームページ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テキスト ボックス 2"/>
          <p:cNvSpPr txBox="1"/>
          <p:nvPr/>
        </p:nvSpPr>
        <p:spPr>
          <a:xfrm>
            <a:off x="6105128" y="5633866"/>
            <a:ext cx="3600399" cy="954107"/>
          </a:xfrm>
          <a:prstGeom prst="rect">
            <a:avLst/>
          </a:prstGeom>
          <a:noFill/>
          <a:ln>
            <a:solidFill>
              <a:srgbClr val="5F8AC3"/>
            </a:solidFill>
          </a:ln>
        </p:spPr>
        <p:txBody>
          <a:bodyPr wrap="square" rtlCol="0">
            <a:spAutoFit/>
          </a:bodyPr>
          <a:lstStyle/>
          <a:p>
            <a:r>
              <a:rPr kumimoji="1" lang="en-US" altLang="ja-JP" sz="800" dirty="0">
                <a:solidFill>
                  <a:srgbClr val="5F8AC3"/>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1" lang="ja-JP" altLang="en-US" sz="800" dirty="0">
                <a:solidFill>
                  <a:srgbClr val="5F8AC3"/>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ja-JP" altLang="en-US" sz="800" dirty="0">
                <a:solidFill>
                  <a:srgbClr val="5F8AC3"/>
                </a:solidFill>
                <a:latin typeface="HGP創英角ｺﾞｼｯｸUB" panose="020B0900000000000000" pitchFamily="50" charset="-128"/>
                <a:ea typeface="HGP創英角ｺﾞｼｯｸUB" panose="020B0900000000000000" pitchFamily="50" charset="-128"/>
              </a:rPr>
              <a:t>原則として外貨建て持出現金は</a:t>
            </a:r>
            <a:r>
              <a:rPr lang="en-US" altLang="ja-JP" sz="800" dirty="0">
                <a:solidFill>
                  <a:srgbClr val="5F8AC3"/>
                </a:solidFill>
                <a:latin typeface="HGP創英角ｺﾞｼｯｸUB" panose="020B0900000000000000" pitchFamily="50" charset="-128"/>
                <a:ea typeface="HGP創英角ｺﾞｼｯｸUB" panose="020B0900000000000000" pitchFamily="50" charset="-128"/>
              </a:rPr>
              <a:t>10,000US$</a:t>
            </a:r>
            <a:r>
              <a:rPr lang="ja-JP" altLang="en-US" sz="800" dirty="0">
                <a:solidFill>
                  <a:srgbClr val="5F8AC3"/>
                </a:solidFill>
                <a:latin typeface="HGP創英角ｺﾞｼｯｸUB" panose="020B0900000000000000" pitchFamily="50" charset="-128"/>
                <a:ea typeface="HGP創英角ｺﾞｼｯｸUB" panose="020B0900000000000000" pitchFamily="50" charset="-128"/>
              </a:rPr>
              <a:t>を越えてはならず、以下特殊事情のいずれかに該当する場合、外貨管理局に申請を行うことができる。 </a:t>
            </a:r>
          </a:p>
          <a:p>
            <a:pPr marL="228600" indent="-228600">
              <a:buFont typeface="+mj-lt"/>
              <a:buAutoNum type="arabicPeriod"/>
            </a:pPr>
            <a:r>
              <a:rPr lang="ja-JP" altLang="en-US" sz="800" dirty="0"/>
              <a:t>出国人数が比較的多い団体 </a:t>
            </a:r>
          </a:p>
          <a:p>
            <a:pPr marL="228600" indent="-228600">
              <a:buFont typeface="+mj-lt"/>
              <a:buAutoNum type="arabicPeriod"/>
            </a:pPr>
            <a:r>
              <a:rPr lang="ja-JP" altLang="en-US" sz="800" dirty="0"/>
              <a:t>出国期間・旅程が比較的長い科学視察団 </a:t>
            </a:r>
          </a:p>
          <a:p>
            <a:pPr marL="228600" indent="-228600">
              <a:buFont typeface="+mj-lt"/>
              <a:buAutoNum type="arabicPeriod"/>
            </a:pPr>
            <a:r>
              <a:rPr lang="ja-JP" altLang="en-US" sz="800" dirty="0"/>
              <a:t>政府幹部の訪問 </a:t>
            </a:r>
          </a:p>
          <a:p>
            <a:pPr marL="228600" indent="-228600">
              <a:buFont typeface="+mj-lt"/>
              <a:buAutoNum type="arabicPeriod"/>
            </a:pPr>
            <a:r>
              <a:rPr lang="ja-JP" altLang="en-US" sz="800" dirty="0"/>
              <a:t>戦乱地域・外貨規制の厳格な地域・金融環境の劣る地域への出国者 </a:t>
            </a:r>
          </a:p>
          <a:p>
            <a:pPr marL="228600" indent="-228600">
              <a:buFont typeface="+mj-lt"/>
              <a:buAutoNum type="arabicPeriod"/>
            </a:pPr>
            <a:r>
              <a:rPr lang="ja-JP" altLang="en-US" sz="800" dirty="0"/>
              <a:t>その他特殊事情 </a:t>
            </a:r>
          </a:p>
        </p:txBody>
      </p:sp>
      <p:sp>
        <p:nvSpPr>
          <p:cNvPr id="69" name="テキスト ボックス 68"/>
          <p:cNvSpPr txBox="1"/>
          <p:nvPr/>
        </p:nvSpPr>
        <p:spPr>
          <a:xfrm>
            <a:off x="200024" y="5633866"/>
            <a:ext cx="5761088" cy="954107"/>
          </a:xfrm>
          <a:prstGeom prst="rect">
            <a:avLst/>
          </a:prstGeom>
          <a:noFill/>
          <a:ln>
            <a:solidFill>
              <a:srgbClr val="5F8AC3"/>
            </a:solidFill>
          </a:ln>
        </p:spPr>
        <p:txBody>
          <a:bodyPr wrap="square" rtlCol="0">
            <a:spAutoFit/>
          </a:bodyPr>
          <a:lstStyle/>
          <a:p>
            <a:r>
              <a:rPr kumimoji="1" lang="en-US" altLang="ja-JP" sz="800" dirty="0">
                <a:solidFill>
                  <a:srgbClr val="5F8AC3"/>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kumimoji="1" lang="ja-JP" altLang="en-US" sz="800" dirty="0">
                <a:solidFill>
                  <a:srgbClr val="5F8AC3"/>
                </a:solidFill>
                <a:latin typeface="HGP創英角ｺﾞｼｯｸUB" panose="020B0900000000000000" pitchFamily="50" charset="-128"/>
                <a:ea typeface="HGP創英角ｺﾞｼｯｸUB" panose="020B0900000000000000" pitchFamily="50" charset="-128"/>
                <a:cs typeface="Arial" panose="020B0604020202020204" pitchFamily="34" charset="0"/>
              </a:rPr>
              <a:t>：申請により携帯証の入手が必要</a:t>
            </a:r>
          </a:p>
          <a:p>
            <a:r>
              <a:rPr lang="ja-JP" altLang="en-US" sz="800" dirty="0"/>
              <a:t>携帯証（外貨持出許可書）は、各外貨業務指定銀行の分行および分行以上の機構で発行を受ける。個人の外貨預金が分行以下の機構にあり、携帯証が必要な場合は本人の有効なパスポートを持参の上該当機構所属の分行にて携帯証を申請する。尚、携帯証は、現金を口座から払い出す際に申請する必要がある。携帯証は発行日より</a:t>
            </a:r>
            <a:r>
              <a:rPr lang="en-US" altLang="ja-JP" sz="800" dirty="0"/>
              <a:t>30</a:t>
            </a:r>
            <a:r>
              <a:rPr lang="ja-JP" altLang="en-US" sz="800" dirty="0"/>
              <a:t>日間有効であり、また、携帯証に関連する、パスポートコピー、ビザ、その他関連書類を</a:t>
            </a:r>
            <a:r>
              <a:rPr lang="en-US" altLang="ja-JP" sz="800" dirty="0"/>
              <a:t>3</a:t>
            </a:r>
            <a:r>
              <a:rPr lang="ja-JP" altLang="en-US" sz="800" dirty="0"/>
              <a:t>年間保管する必要がある。携帯証を紛失した場合、携帯証発行銀行から証明書類を発行してもらった後、銀行所在地外貨管理局の審査を受け、誤りがなければ、国家外貨管理局が批准書を発行し、外為指定銀行にて再発行手続きを行うことができる。</a:t>
            </a:r>
          </a:p>
        </p:txBody>
      </p:sp>
    </p:spTree>
    <p:extLst>
      <p:ext uri="{BB962C8B-B14F-4D97-AF65-F5344CB8AC3E}">
        <p14:creationId xmlns:p14="http://schemas.microsoft.com/office/powerpoint/2010/main" val="197022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00472" y="5193717"/>
            <a:ext cx="9505054" cy="1437202"/>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経済特区</a:t>
            </a:r>
            <a:r>
              <a:rPr lang="en-US" altLang="ja-JP" dirty="0"/>
              <a:t>(1/2)</a:t>
            </a:r>
          </a:p>
        </p:txBody>
      </p:sp>
      <p:sp>
        <p:nvSpPr>
          <p:cNvPr id="7" name="テキスト プレースホルダー 1"/>
          <p:cNvSpPr txBox="1">
            <a:spLocks/>
          </p:cNvSpPr>
          <p:nvPr/>
        </p:nvSpPr>
        <p:spPr>
          <a:xfrm>
            <a:off x="198772" y="997083"/>
            <a:ext cx="9505950" cy="792087"/>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中国国内の経済特別奨励区は、経済特区、経済技術開発区、ハイテク開発区、保税区の４つに分類される。</a:t>
            </a:r>
            <a:endParaRPr lang="en-US" altLang="ja-JP" dirty="0"/>
          </a:p>
          <a:p>
            <a:r>
              <a:rPr lang="ja-JP" altLang="en-US" dirty="0"/>
              <a:t>この他にも、</a:t>
            </a:r>
            <a:r>
              <a:rPr lang="zh-TW" altLang="en-US" dirty="0"/>
              <a:t>自由貿易試験区</a:t>
            </a:r>
            <a:r>
              <a:rPr lang="ja-JP" altLang="en-US" dirty="0"/>
              <a:t>、長江デルタ区域（長三角）、サービス貿易イノベーション発展試験区、深圳特色社会主義先行モデル区、北京サービス業拡大開放の総合モデル区が設置された。</a:t>
            </a:r>
            <a:endParaRPr lang="en-US" altLang="ja-JP" dirty="0"/>
          </a:p>
          <a:p>
            <a:pPr marL="0" indent="0">
              <a:buNone/>
            </a:pPr>
            <a:endParaRPr lang="ja-JP" altLang="en-US" dirty="0"/>
          </a:p>
        </p:txBody>
      </p:sp>
      <p:sp>
        <p:nvSpPr>
          <p:cNvPr id="16" name="Rectangle 6"/>
          <p:cNvSpPr>
            <a:spLocks noChangeArrowheads="1"/>
          </p:cNvSpPr>
          <p:nvPr/>
        </p:nvSpPr>
        <p:spPr bwMode="auto">
          <a:xfrm>
            <a:off x="200023" y="1676925"/>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主な経済特区</a:t>
            </a:r>
          </a:p>
        </p:txBody>
      </p:sp>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9" name="表 8"/>
          <p:cNvGraphicFramePr>
            <a:graphicFrameLocks noGrp="1"/>
          </p:cNvGraphicFramePr>
          <p:nvPr>
            <p:extLst>
              <p:ext uri="{D42A27DB-BD31-4B8C-83A1-F6EECF244321}">
                <p14:modId xmlns:p14="http://schemas.microsoft.com/office/powerpoint/2010/main" val="4055142443"/>
              </p:ext>
            </p:extLst>
          </p:nvPr>
        </p:nvGraphicFramePr>
        <p:xfrm>
          <a:off x="206295" y="1916832"/>
          <a:ext cx="9577517" cy="3260752"/>
        </p:xfrm>
        <a:graphic>
          <a:graphicData uri="http://schemas.openxmlformats.org/drawingml/2006/table">
            <a:tbl>
              <a:tblPr firstRow="1" bandRow="1">
                <a:tableStyleId>{5C22544A-7EE6-4342-B048-85BDC9FD1C3A}</a:tableStyleId>
              </a:tblPr>
              <a:tblGrid>
                <a:gridCol w="930281">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2598564">
                  <a:extLst>
                    <a:ext uri="{9D8B030D-6E8A-4147-A177-3AD203B41FA5}">
                      <a16:colId xmlns:a16="http://schemas.microsoft.com/office/drawing/2014/main" val="20004"/>
                    </a:ext>
                  </a:extLst>
                </a:gridCol>
              </a:tblGrid>
              <a:tr h="216024">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経済特別奨励区の種類</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法人税制</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輸入設備の免税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その他の優遇政策</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79400">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経済特区</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月時点で、中国には</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8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経済特区がある。（深セン、珠海、汕頭、廈門、海南、喀什、霍爾果斯、新疆ウイグル自治区）。</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経済特区の特徴は、①管理体制：相対的に独立した行政区域である。②経済構造：工業が柱となり、それに貿易が組み合わさって発展する外向型総合経済となっている。③輸入関税：管理範囲内で輸入される生活消費財および市場の物資の多くが関税を減免され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国が重点的に支援するハイテク企業は、経済特区および上海浦東新区内で取得する所得について、最初の生産経営収入の属する納税年度から起算して、</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年目から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年目までは企業所得税は免除、</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年目から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年目までは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％の法定税率を半減して企業所得税を徴収する。</a:t>
                      </a: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より、「国務院による輸入設備税収政策の調整に関する通知」のうち、国が発展を奨励する外商投資プロジェクトの輸入自社用設備、加工貿易において外国投資家が無償提供する輸入設備および契約に基づき上記設備に伴って輸入する技術および関連部品、備品について、輸入段階の増値税の徴収を再開し、元の規定の範囲内においては引き続き関税は免除す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①プロジェクト審査認可権限</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中国は、経済特区に対外経済活動についてやや大きな自主権とプロジェクト審査認可権限を与えている。</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②輸出入貨物の関税優遇</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「税関法」および「輸出入関税条例」に基づき、経済特区等の特定地区の輸出入貨物の関税に対し、関連規程に従い減税または免税等の税制優遇措置を与える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89584">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vMerge="1">
                  <a:txBody>
                    <a:bodyPr/>
                    <a:lstStyle/>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tc rowSpan="2">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①生活消費財の免税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開発区内に居住する外国側人員が携行輸入して自ら用いる生活用品と交通手段（合理的数量に限る）については、関税と増値税が免除される。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②国の財政援助</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国は開発区のインフラ整備用に低利の開発ローンを一定期間提供する。開発区の財政収入の増加分は一定期間、開発区に留保して使用することができる。これは中国政府の開発区建設に対する支援措置であ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③輸出製品の免税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開発区企業の製品を輸出する場合、国が別途定める少数の品種を除き、輸出関税と増値税が免除される。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31423443"/>
                  </a:ext>
                </a:extLst>
              </a:tr>
              <a:tr h="792000">
                <a:tc>
                  <a:txBody>
                    <a:bodyPr/>
                    <a:lstStyle/>
                    <a:p>
                      <a:pPr algn="ctr" fontAlgn="ctr"/>
                      <a:r>
                        <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経済技術開発特区</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中国の経済技術開発区は</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1984</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年に登場した。主に沿海地区に分布し、</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月末時点で</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219</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の国家クラスの経済技術開発区が設立されている。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経済技術開発区の特徴は、所在地の政府の直接の指導と管轄の下、何らかの特別政策が実施され、工業と科学技術産業が発展する経済区域という点である。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先進的な工業・製造業およびハイテクプロジェクトを優先的に発展させることを主な目的としている。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①生活消費財の免税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開発区内に居住する外国側人員が携行輸入して自ら用いる生活用品と交通手段（合理的数量に限る）については、関税と増値税が免除される。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②国の財政援助</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国は開発区のインフラ整備用に低利の開発ローンを一定期間提供する。開発区の財政収入の増加分は一定期間、開発区に留保して使用することができる。これは中国政府の開発区建設に対する支援措置であ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③輸出製品の免税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開発区企業の製品を輸出する場合、国が別途定める少数の品種を除き、輸出関税と増値税が免除される。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996969219"/>
              </p:ext>
            </p:extLst>
          </p:nvPr>
        </p:nvGraphicFramePr>
        <p:xfrm>
          <a:off x="5817096" y="5258904"/>
          <a:ext cx="3816424" cy="1072857"/>
        </p:xfrm>
        <a:graphic>
          <a:graphicData uri="http://schemas.openxmlformats.org/drawingml/2006/table">
            <a:tbl>
              <a:tblPr firstRow="1" bandRow="1">
                <a:tableStyleId>{5C22544A-7EE6-4342-B048-85BDC9FD1C3A}</a:tableStyleId>
              </a:tblPr>
              <a:tblGrid>
                <a:gridCol w="2278019">
                  <a:extLst>
                    <a:ext uri="{9D8B030D-6E8A-4147-A177-3AD203B41FA5}">
                      <a16:colId xmlns:a16="http://schemas.microsoft.com/office/drawing/2014/main" val="20000"/>
                    </a:ext>
                  </a:extLst>
                </a:gridCol>
                <a:gridCol w="1538405">
                  <a:extLst>
                    <a:ext uri="{9D8B030D-6E8A-4147-A177-3AD203B41FA5}">
                      <a16:colId xmlns:a16="http://schemas.microsoft.com/office/drawing/2014/main" val="20001"/>
                    </a:ext>
                  </a:extLst>
                </a:gridCol>
              </a:tblGrid>
              <a:tr h="132478">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直近</a:t>
                      </a:r>
                      <a:r>
                        <a:rPr kumimoji="1" lang="en-US" altLang="ja-JP" sz="1000" b="0" dirty="0">
                          <a:latin typeface="HGP創英角ｺﾞｼｯｸUB" panose="020B0900000000000000" pitchFamily="50" charset="-128"/>
                          <a:ea typeface="HGP創英角ｺﾞｼｯｸUB" panose="020B0900000000000000" pitchFamily="50" charset="-128"/>
                        </a:rPr>
                        <a:t>1</a:t>
                      </a:r>
                      <a:r>
                        <a:rPr kumimoji="1" lang="ja-JP" altLang="en-US" sz="1000" b="0" dirty="0">
                          <a:latin typeface="HGP創英角ｺﾞｼｯｸUB" panose="020B0900000000000000" pitchFamily="50" charset="-128"/>
                          <a:ea typeface="HGP創英角ｺﾞｼｯｸUB" panose="020B0900000000000000" pitchFamily="50" charset="-128"/>
                        </a:rPr>
                        <a:t>年の販売収入による企業の分類</a:t>
                      </a:r>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000" b="0" dirty="0">
                          <a:latin typeface="HGP創英角ｺﾞｼｯｸUB" pitchFamily="50" charset="-128"/>
                          <a:ea typeface="HGP創英角ｺﾞｼｯｸUB" pitchFamily="50" charset="-128"/>
                        </a:rPr>
                        <a:t>比率</a:t>
                      </a:r>
                      <a:endParaRPr lang="zh-TW" altLang="en-US" sz="1000" b="0" dirty="0">
                        <a:latin typeface="HGP創英角ｺﾞｼｯｸUB" pitchFamily="50" charset="-128"/>
                        <a:ea typeface="HGP創英角ｺﾞｼｯｸUB" pitchFamily="50" charset="-128"/>
                      </a:endParaRP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a:r>
                        <a:rPr kumimoji="1" lang="en-US" altLang="ja-JP" sz="800" b="0" dirty="0"/>
                        <a:t>5,000</a:t>
                      </a:r>
                      <a:r>
                        <a:rPr kumimoji="1" lang="ja-JP" altLang="en-US" sz="800" b="0" dirty="0"/>
                        <a:t>万元未満</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marR="0" indent="0" algn="ctr" defTabSz="914400" rtl="0" eaLnBrk="1" fontAlgn="auto" latinLnBrk="0" hangingPunct="1">
                        <a:lnSpc>
                          <a:spcPct val="110000"/>
                        </a:lnSpc>
                        <a:spcBef>
                          <a:spcPts val="0"/>
                        </a:spcBef>
                        <a:spcAft>
                          <a:spcPts val="200"/>
                        </a:spcAft>
                        <a:buClrTx/>
                        <a:buSzTx/>
                        <a:buFontTx/>
                        <a:buNone/>
                        <a:tabLst/>
                        <a:defRPr/>
                      </a:pPr>
                      <a:r>
                        <a:rPr kumimoji="1" lang="en-US" altLang="ja-JP" sz="800" b="0" kern="1200" dirty="0">
                          <a:solidFill>
                            <a:schemeClr val="tx1"/>
                          </a:solidFill>
                          <a:latin typeface="+mn-lt"/>
                          <a:ea typeface="ＭＳ Ｐゴシック" charset="-128"/>
                          <a:cs typeface="Arial" pitchFamily="34" charset="0"/>
                        </a:rPr>
                        <a:t>6</a:t>
                      </a:r>
                      <a:r>
                        <a:rPr kumimoji="1" lang="en-US" altLang="ja-JP" sz="800" b="0" kern="1200" dirty="0">
                          <a:solidFill>
                            <a:srgbClr val="000000"/>
                          </a:solidFill>
                          <a:latin typeface="+mn-lt"/>
                          <a:ea typeface="ＭＳ Ｐゴシック" charset="-128"/>
                          <a:cs typeface="Arial" pitchFamily="34" charset="0"/>
                        </a:rPr>
                        <a:t>%</a:t>
                      </a:r>
                      <a:r>
                        <a:rPr kumimoji="1" lang="ja-JP" altLang="en-US" sz="800" b="0" kern="1200" dirty="0">
                          <a:solidFill>
                            <a:srgbClr val="000000"/>
                          </a:solidFill>
                          <a:latin typeface="+mn-lt"/>
                          <a:ea typeface="ＭＳ Ｐゴシック" charset="-128"/>
                          <a:cs typeface="Arial" pitchFamily="34" charset="0"/>
                        </a:rPr>
                        <a:t>を下回らないこと</a:t>
                      </a:r>
                    </a:p>
                  </a:txBody>
                  <a:tcPr marL="72000" marR="108000" marT="108000" anchor="ctr">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algn="ctr" defTabSz="914400" rtl="0" eaLnBrk="1" fontAlgn="ctr" latinLnBrk="0" hangingPunct="1"/>
                      <a:r>
                        <a:rPr kumimoji="1" lang="en-US" altLang="ja-JP" sz="800" b="0" kern="1200" dirty="0">
                          <a:solidFill>
                            <a:schemeClr val="dk1"/>
                          </a:solidFill>
                          <a:latin typeface="+mn-lt"/>
                          <a:ea typeface="+mn-ea"/>
                          <a:cs typeface="+mn-cs"/>
                        </a:rPr>
                        <a:t>5,000</a:t>
                      </a:r>
                      <a:r>
                        <a:rPr kumimoji="1" lang="ja-JP" altLang="en-US" sz="800" b="0" kern="1200" dirty="0">
                          <a:solidFill>
                            <a:schemeClr val="dk1"/>
                          </a:solidFill>
                          <a:latin typeface="+mn-lt"/>
                          <a:ea typeface="+mn-ea"/>
                          <a:cs typeface="+mn-cs"/>
                        </a:rPr>
                        <a:t>万～</a:t>
                      </a:r>
                      <a:r>
                        <a:rPr kumimoji="1" lang="en-US" altLang="ja-JP" sz="800" b="0" kern="1200" dirty="0">
                          <a:solidFill>
                            <a:schemeClr val="dk1"/>
                          </a:solidFill>
                          <a:latin typeface="+mn-lt"/>
                          <a:ea typeface="+mn-ea"/>
                          <a:cs typeface="+mn-cs"/>
                        </a:rPr>
                        <a:t>2</a:t>
                      </a:r>
                      <a:r>
                        <a:rPr kumimoji="1" lang="ja-JP" altLang="en-US" sz="800" b="0" kern="1200" dirty="0">
                          <a:solidFill>
                            <a:schemeClr val="dk1"/>
                          </a:solidFill>
                          <a:latin typeface="+mn-lt"/>
                          <a:ea typeface="+mn-ea"/>
                          <a:cs typeface="+mn-cs"/>
                        </a:rPr>
                        <a:t>億元</a:t>
                      </a:r>
                      <a:endParaRPr kumimoji="1" lang="en-US" altLang="ja-JP" sz="800" b="0" kern="1200" dirty="0">
                        <a:solidFill>
                          <a:schemeClr val="dk1"/>
                        </a:solidFill>
                        <a:latin typeface="+mn-lt"/>
                        <a:ea typeface="+mn-ea"/>
                        <a:cs typeface="+mn-cs"/>
                      </a:endParaRPr>
                    </a:p>
                  </a:txBody>
                  <a:tcPr anchor="ctr">
                    <a:lnR w="12700" cap="flat" cmpd="sng" algn="ctr">
                      <a:solidFill>
                        <a:schemeClr val="lt1">
                          <a:alpha val="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marR="0" lvl="0" indent="0" algn="ctr" defTabSz="914400" rtl="0" eaLnBrk="1" fontAlgn="auto" latinLnBrk="0" hangingPunct="1">
                        <a:lnSpc>
                          <a:spcPct val="110000"/>
                        </a:lnSpc>
                        <a:spcBef>
                          <a:spcPts val="0"/>
                        </a:spcBef>
                        <a:spcAft>
                          <a:spcPts val="20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4%</a:t>
                      </a:r>
                      <a:r>
                        <a:rPr kumimoji="1" lang="ja-JP" altLang="en-US"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を下回らないこと</a:t>
                      </a:r>
                      <a:endParaRPr kumimoji="1" lang="en-US" altLang="ja-JP"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72000" marR="108000" marT="108000" anchor="ctr">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0">
                <a:tc>
                  <a:txBody>
                    <a:bodyPr/>
                    <a:lstStyle/>
                    <a:p>
                      <a:pPr marL="0" algn="ctr" defTabSz="914400" rtl="0" eaLnBrk="1" fontAlgn="ctr" latinLnBrk="0" hangingPunct="1"/>
                      <a:r>
                        <a:rPr kumimoji="1" lang="en-US" altLang="ja-JP" sz="800" b="0" kern="1200" dirty="0">
                          <a:solidFill>
                            <a:schemeClr val="dk1"/>
                          </a:solidFill>
                          <a:latin typeface="+mn-lt"/>
                          <a:ea typeface="+mn-ea"/>
                          <a:cs typeface="+mn-cs"/>
                        </a:rPr>
                        <a:t>2</a:t>
                      </a:r>
                      <a:r>
                        <a:rPr kumimoji="1" lang="ja-JP" altLang="en-US" sz="800" b="0" kern="1200" dirty="0">
                          <a:solidFill>
                            <a:schemeClr val="dk1"/>
                          </a:solidFill>
                          <a:latin typeface="+mn-lt"/>
                          <a:ea typeface="+mn-ea"/>
                          <a:cs typeface="+mn-cs"/>
                        </a:rPr>
                        <a:t>億元以上</a:t>
                      </a:r>
                    </a:p>
                  </a:txBody>
                  <a:tcPr anchor="ctr">
                    <a:lnR w="12700" cap="flat" cmpd="sng" algn="ctr">
                      <a:solidFill>
                        <a:schemeClr val="lt1">
                          <a:alpha val="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marR="0" lvl="0" indent="0" algn="ctr" defTabSz="914400" rtl="0" eaLnBrk="1" fontAlgn="auto" latinLnBrk="0" hangingPunct="1">
                        <a:lnSpc>
                          <a:spcPct val="110000"/>
                        </a:lnSpc>
                        <a:spcBef>
                          <a:spcPts val="0"/>
                        </a:spcBef>
                        <a:spcAft>
                          <a:spcPts val="20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3%</a:t>
                      </a:r>
                      <a:r>
                        <a:rPr kumimoji="1" lang="ja-JP" altLang="en-US"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を下回らないこと</a:t>
                      </a:r>
                      <a:endParaRPr kumimoji="1" lang="en-US" altLang="ja-JP" sz="8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72000" marR="108000" marT="108000" anchor="ctr">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3" name="テキスト プレースホルダ 1"/>
          <p:cNvSpPr txBox="1">
            <a:spLocks/>
          </p:cNvSpPr>
          <p:nvPr/>
        </p:nvSpPr>
        <p:spPr>
          <a:xfrm>
            <a:off x="55482" y="4970288"/>
            <a:ext cx="5760640" cy="792087"/>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50" u="sng" dirty="0"/>
              <a:t>国が重点的に支援するハイテク企業</a:t>
            </a:r>
          </a:p>
          <a:p>
            <a:pPr marL="0" indent="0" algn="just" fontAlgn="ctr" hangingPunct="0">
              <a:lnSpc>
                <a:spcPct val="110000"/>
              </a:lnSpc>
              <a:spcBef>
                <a:spcPts val="0"/>
              </a:spcBef>
              <a:spcAft>
                <a:spcPts val="600"/>
              </a:spcAft>
              <a:buClr>
                <a:schemeClr val="tx1"/>
              </a:buClr>
              <a:buSzPct val="100000"/>
              <a:buNone/>
            </a:pPr>
            <a:endParaRPr lang="en-US" altLang="ja-JP" sz="1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t>核心となる自主知的財産権を有すること。</a:t>
            </a:r>
            <a:endParaRPr lang="en-US" altLang="ja-JP" sz="700" dirty="0"/>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企業が自主研究開発、譲受、受贈、合併買収等の方式により、主要製品（サービス）に対して技術面でコアとなる効果を発揮する知的財産権の所有権を得ること。</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企業の主要製品（サービス）に対してコアとなる効果を発揮する技術が「国が重点的に支援するハイテク分野」の規定する範囲に属していること</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企業の直近</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会計年度の研究開発費用が販売収入に占める割合が右図の比率を下回らないこと。</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直近</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年のハイテク製品（サービス）収入が企業の当年度総収入の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％以上を占めること</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研究開発および関連の技術革新活動に従事する科学技術者が企業の当該年度従業員総数の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パーセント以上を占めること</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企業の革新能力の評価が関連の要求に達していなければならない</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gn="just" fontAlgn="ctr" hangingPunct="0">
              <a:lnSpc>
                <a:spcPts val="1000"/>
              </a:lnSpc>
              <a:spcBef>
                <a:spcPts val="0"/>
              </a:spcBef>
              <a:spcAft>
                <a:spcPts val="0"/>
              </a:spcAft>
              <a:buClr>
                <a:schemeClr val="tx1"/>
              </a:buClr>
              <a:buSzPct val="100000"/>
              <a:buFont typeface="+mj-lt"/>
              <a:buAutoNum type="arabicPeriod"/>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企業で認定申請する前の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年間に、安全、品質管理の重大事故あるいは重大な環境に関わる違法行為が発生していないこと</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正方形/長方形 2"/>
          <p:cNvSpPr/>
          <p:nvPr/>
        </p:nvSpPr>
        <p:spPr>
          <a:xfrm>
            <a:off x="5815148" y="6327452"/>
            <a:ext cx="3818372" cy="307777"/>
          </a:xfrm>
          <a:prstGeom prst="rect">
            <a:avLst/>
          </a:prstGeom>
        </p:spPr>
        <p:txBody>
          <a:bodyPr wrap="square">
            <a:spAutoFit/>
          </a:bodyPr>
          <a:lstStyle/>
          <a:p>
            <a:r>
              <a:rPr lang="ja-JP" altLang="en-US" sz="700" dirty="0"/>
              <a:t>このうち、企業の中国国内で発生した研究開発費用の総額が全ての研究開発費用の総額に占める割合が60パーセントを下回らないこと</a:t>
            </a:r>
          </a:p>
        </p:txBody>
      </p:sp>
    </p:spTree>
    <p:extLst>
      <p:ext uri="{BB962C8B-B14F-4D97-AF65-F5344CB8AC3E}">
        <p14:creationId xmlns:p14="http://schemas.microsoft.com/office/powerpoint/2010/main" val="107907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経済特区</a:t>
            </a:r>
            <a:r>
              <a:rPr lang="en-US" altLang="ja-JP" dirty="0"/>
              <a:t>(2/2)</a:t>
            </a:r>
            <a:endParaRPr lang="ja-JP" altLang="en-US" dirty="0"/>
          </a:p>
        </p:txBody>
      </p:sp>
      <p:sp>
        <p:nvSpPr>
          <p:cNvPr id="16" name="Rectangle 6"/>
          <p:cNvSpPr>
            <a:spLocks noChangeArrowheads="1"/>
          </p:cNvSpPr>
          <p:nvPr/>
        </p:nvSpPr>
        <p:spPr bwMode="auto">
          <a:xfrm>
            <a:off x="200023"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主な経済特区（つづき）</a:t>
            </a:r>
          </a:p>
        </p:txBody>
      </p:sp>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9" name="表 8"/>
          <p:cNvGraphicFramePr>
            <a:graphicFrameLocks noGrp="1"/>
          </p:cNvGraphicFramePr>
          <p:nvPr>
            <p:extLst>
              <p:ext uri="{D42A27DB-BD31-4B8C-83A1-F6EECF244321}">
                <p14:modId xmlns:p14="http://schemas.microsoft.com/office/powerpoint/2010/main" val="3037661295"/>
              </p:ext>
            </p:extLst>
          </p:nvPr>
        </p:nvGraphicFramePr>
        <p:xfrm>
          <a:off x="206295" y="1421216"/>
          <a:ext cx="9577517" cy="4832096"/>
        </p:xfrm>
        <a:graphic>
          <a:graphicData uri="http://schemas.openxmlformats.org/drawingml/2006/table">
            <a:tbl>
              <a:tblPr firstRow="1" bandRow="1">
                <a:tableStyleId>{5C22544A-7EE6-4342-B048-85BDC9FD1C3A}</a:tableStyleId>
              </a:tblPr>
              <a:tblGrid>
                <a:gridCol w="930281">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4398764">
                  <a:extLst>
                    <a:ext uri="{9D8B030D-6E8A-4147-A177-3AD203B41FA5}">
                      <a16:colId xmlns:a16="http://schemas.microsoft.com/office/drawing/2014/main" val="20004"/>
                    </a:ext>
                  </a:extLst>
                </a:gridCol>
              </a:tblGrid>
              <a:tr h="216024">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経済特別奨励区の種類</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法人税制</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輸入設備の免税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その他の優遇政策</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92000">
                <a:tc>
                  <a:txBody>
                    <a:bodyPr/>
                    <a:lstStyle/>
                    <a:p>
                      <a:pPr algn="ctr" fontAlgn="ctr"/>
                      <a:r>
                        <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ハイテク</a:t>
                      </a:r>
                      <a:endParaRPr kumimoji="1" lang="en-US" altLang="ja-JP"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開発区</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ハイテク開発区は主に、全国の各省都・市・自治区の条件の整った都市に分布しており、中国政府が承認した国家クラスのハイテク開発区は</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168</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となる。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ハイテク開発区は、所在地の市政府が指導し、省・市がハイテク産業の発展を目的として共同で設ける科学技術経済区域であり、認定を受けた企業だけが優遇政策を受けることができる。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800" dirty="0">
                          <a:solidFill>
                            <a:schemeClr val="tx1"/>
                          </a:solidFill>
                        </a:rPr>
                        <a:t>開発区の創設以来、中国政府は一連のハイテク産業開発区の優遇政策を 制定し、「中華人民共和国科学技術進歩法」を公布・施行し、ハイテク開発区の発展をより いっそう推進している。 </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ハイテク開発区内であるか区外であるか、外資企業であるか、内資企業であるかを問わず、国が重点的に支援する必要のあるハイテク企業には、</a:t>
                      </a:r>
                      <a:r>
                        <a:rPr kumimoji="1" lang="en-US" altLang="ja-JP" sz="8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8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％の税率で企業所得税が徴収される。</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その他の外商投資企業と同様に、国の定める奨励類投資プロジェクトに該当すれば、生産に欠かせない設備を関税免除で輸入することができる。</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①ハイテク政策</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ハイテク企業の開発する科学技術プロジェクトは、科学技術部の実施する「国家火炬（たいまつ）計画」に合致すれば、国の優遇ローン、税収優遇等の政策を受けることができる。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②ベンチャーキャピタル投資</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2003</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外商投資創業投資企業管理規程」が公布され、外国投資家または外国投資家と中国法に基づいて登録設立された会社、企業、またはその他の経済組織は、上記規定に基づき中国国内でベンチャーキャピタルを経営内容とする外商投資企業を設立することができ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③研究開発センター</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日より、「税関総署による外商投資をさらに奨励するための関連輸入税収政策に関する通知」（署税</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[1999]791</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号）において定める、外商投資企業および外商投資により設立する研究開発センターが技術改造プロジェクトを行うために輸入する自社用設備およびその関連技術、部品、備品について、輸入段階の増値税の徴収を再開し、旧規定の範囲内において関税は引き続き免除する。自ら開発した技術の譲渡収益については増値税が免除される。新技術、新製品、新工程の開発のために生じる研究開発費用は、課税所得額を計算する際に無形資産として当期損益に計上しない場合、規定に従い事実に基づいて控除した上で、研究開発費用の</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％を加算して控除することができる。無形資産とする場合は、無形資産コストの</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150</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％として償却する。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rPr>
                        <a:t>保税区</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月時点で、上海外高橋保税区の他、大連、天津、青島、張家港、寧波、福州、スワトウ、アモイ象嶼、広州、深セン（福田、塩田港および沙頭角）、珠海、海口等に</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33</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の保税区がある。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税区は税関が監督管理を行う特殊な区域である。当該区域内では、外国から輸入された貨物を「保税」すること（すなわち関税の賦課が保留された状態で置いておくこと）ができ、このため、外国から保税区に輸入される貨物は、保税区に入る段階では正式の通関手続きを行う必要がな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中国の保税区では属地原則による課税が行われるため、地域によって税制優遇政策に差異が生じている。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例えば、天津港保税区では開発区の税制優遇政策が適用され、経済特区、浦東新区における保税区の税制優遇政策とは異なる。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保税区の輸出入貨物については、輸出入許可証の受領が免除される。保税区のインフラ整備のために輸入する機器・設備、インフラ資材等の必要材料は、いずれも免税とされる。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①外貨政策</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zh-CN" altLang="en-US" sz="800" dirty="0">
                          <a:solidFill>
                            <a:schemeClr val="tx1"/>
                          </a:solidFill>
                        </a:rPr>
                        <a:t>税関特殊監 督管理区域</a:t>
                      </a:r>
                      <a:r>
                        <a:rPr lang="ja-JP" altLang="en-US" sz="800" dirty="0">
                          <a:solidFill>
                            <a:schemeClr val="tx1"/>
                          </a:solidFill>
                        </a:rPr>
                        <a:t>内と中国国内 区外との間での物品貿易による取引は、人民元または外貨建値で決済することができる。サ ービス貿易による取引は人民元建値で決済しなければならない。区内の機構の間での取引 は、人民元または外貨建値で決済することができる。区内の行政管理機構の各種の手数料は 人民元建値で決済しなければならない。 </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②輸出による税金還付</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保税区が設けられた後、国家税務局の規定および税関監督管理規則の規定により、国内貨物が保税区に入った場合は輸出とみなし、税金還付手続きを行うことができるようになった。また、「輸出貨物、労務増値税と消費税政策に関する通知」</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財税</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[2012]39</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号</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により、輸出企業あるいはその他の企業が税関の通関申告を経て、保税区内の企業あるいは海外企業に販売する場合は、輸出とみなされる。</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③独立審査認可権限</a:t>
                      </a:r>
                      <a:endPar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保税区内に設立される保税区管理委員会は、保税区企業の管理を行い、当該地区の政府部門の指導を受ける。保税区企業は保税区管理委員会の認可を取り付け、保税区内の登記機関で登記された後に成立する。なお、保税区内の非生産型企業の最低登録資本金は</a:t>
                      </a:r>
                      <a:r>
                        <a:rPr kumimoji="1" lang="en-US" altLang="ja-JP"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8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万ドルとされている。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21129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77.4</a:t>
            </a:r>
            <a:r>
              <a:rPr lang="ja-JP" altLang="en-US" dirty="0"/>
              <a:t>歳、健康寿命は</a:t>
            </a:r>
            <a:r>
              <a:rPr lang="en-US" altLang="ja-JP" dirty="0"/>
              <a:t>68.5</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099711522"/>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歳から</a:t>
                      </a: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79</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49.4%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2893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293">
            <a:extLst>
              <a:ext uri="{FF2B5EF4-FFF2-40B4-BE49-F238E27FC236}">
                <a16:creationId xmlns:a16="http://schemas.microsoft.com/office/drawing/2014/main" id="{CA453B39-FDF2-B26A-D7EB-09683C761DC4}"/>
              </a:ext>
            </a:extLst>
          </p:cNvPr>
          <p:cNvGraphicFramePr/>
          <p:nvPr>
            <p:custDataLst>
              <p:tags r:id="rId1"/>
            </p:custDataLst>
            <p:extLst>
              <p:ext uri="{D42A27DB-BD31-4B8C-83A1-F6EECF244321}">
                <p14:modId xmlns:p14="http://schemas.microsoft.com/office/powerpoint/2010/main" val="4173066970"/>
              </p:ext>
            </p:extLst>
          </p:nvPr>
        </p:nvGraphicFramePr>
        <p:xfrm>
          <a:off x="1236663" y="2005498"/>
          <a:ext cx="6662737" cy="1647825"/>
        </p:xfrm>
        <a:graphic>
          <a:graphicData uri="http://schemas.openxmlformats.org/drawingml/2006/chart">
            <c:chart xmlns:c="http://schemas.openxmlformats.org/drawingml/2006/chart" xmlns:r="http://schemas.openxmlformats.org/officeDocument/2006/relationships" r:id="rId69"/>
          </a:graphicData>
        </a:graphic>
      </p:graphicFrame>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4097383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8" name="オブジェクト 7"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16" name="テキスト ボックス 15"/>
          <p:cNvSpPr txBox="1"/>
          <p:nvPr/>
        </p:nvSpPr>
        <p:spPr>
          <a:xfrm>
            <a:off x="848543" y="2081698"/>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365104"/>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698565"/>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81698"/>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4"/>
            </p:custDataLst>
          </p:nvPr>
        </p:nvSpPr>
        <p:spPr bwMode="gray">
          <a:xfrm>
            <a:off x="8047038" y="3159611"/>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5"/>
            </p:custDataLst>
          </p:nvPr>
        </p:nvSpPr>
        <p:spPr bwMode="gray">
          <a:xfrm>
            <a:off x="8047038" y="2972286"/>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6"/>
            </p:custDataLst>
          </p:nvPr>
        </p:nvSpPr>
        <p:spPr bwMode="auto">
          <a:xfrm>
            <a:off x="8258175" y="2969111"/>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7"/>
            </p:custDataLst>
          </p:nvPr>
        </p:nvSpPr>
        <p:spPr bwMode="auto">
          <a:xfrm>
            <a:off x="8258175" y="3156436"/>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8"/>
            </p:custDataLst>
          </p:nvPr>
        </p:nvSpPr>
        <p:spPr bwMode="gray">
          <a:xfrm>
            <a:off x="8053387" y="55181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9"/>
            </p:custDataLst>
          </p:nvPr>
        </p:nvSpPr>
        <p:spPr bwMode="gray">
          <a:xfrm>
            <a:off x="8053387" y="57213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0"/>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1"/>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p:nvPr>
            <p:custDataLst>
              <p:tags r:id="rId12"/>
            </p:custDataLst>
          </p:nvPr>
        </p:nvCxnSpPr>
        <p:spPr bwMode="gray">
          <a:xfrm>
            <a:off x="7958139" y="3516798"/>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3"/>
            </p:custDataLst>
          </p:nvPr>
        </p:nvSpPr>
        <p:spPr bwMode="gray">
          <a:xfrm>
            <a:off x="8029574" y="3478697"/>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4"/>
            </p:custDataLst>
          </p:nvPr>
        </p:nvSpPr>
        <p:spPr bwMode="auto">
          <a:xfrm>
            <a:off x="8232775" y="3459648"/>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5673080" y="6229350"/>
            <a:ext cx="3600401"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医療費支出総額は年々増加して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を突破した。政府の負担割合は近年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近くで推移している。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１人当たりの支出も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を上回っている</a:t>
            </a:r>
          </a:p>
        </p:txBody>
      </p:sp>
      <p:graphicFrame>
        <p:nvGraphicFramePr>
          <p:cNvPr id="20" name="Chart 270">
            <a:extLst>
              <a:ext uri="{FF2B5EF4-FFF2-40B4-BE49-F238E27FC236}">
                <a16:creationId xmlns:a16="http://schemas.microsoft.com/office/drawing/2014/main" id="{2616BAB2-65C1-EE2C-A0AF-2E351DEB0F70}"/>
              </a:ext>
            </a:extLst>
          </p:cNvPr>
          <p:cNvGraphicFramePr/>
          <p:nvPr>
            <p:custDataLst>
              <p:tags r:id="rId15"/>
            </p:custDataLst>
            <p:extLst>
              <p:ext uri="{D42A27DB-BD31-4B8C-83A1-F6EECF244321}">
                <p14:modId xmlns:p14="http://schemas.microsoft.com/office/powerpoint/2010/main" val="2363326361"/>
              </p:ext>
            </p:extLst>
          </p:nvPr>
        </p:nvGraphicFramePr>
        <p:xfrm>
          <a:off x="1131655" y="2353160"/>
          <a:ext cx="6870700" cy="1330325"/>
        </p:xfrm>
        <a:graphic>
          <a:graphicData uri="http://schemas.openxmlformats.org/drawingml/2006/chart">
            <c:chart xmlns:c="http://schemas.openxmlformats.org/drawingml/2006/chart" xmlns:r="http://schemas.openxmlformats.org/officeDocument/2006/relationships" r:id="rId72"/>
          </a:graphicData>
        </a:graphic>
      </p:graphicFrame>
      <p:sp>
        <p:nvSpPr>
          <p:cNvPr id="21" name="テキスト プレースホルダ 9">
            <a:extLst>
              <a:ext uri="{FF2B5EF4-FFF2-40B4-BE49-F238E27FC236}">
                <a16:creationId xmlns:a16="http://schemas.microsoft.com/office/drawing/2014/main" id="{7C185C1C-2708-3493-8612-6A568C8D7396}"/>
              </a:ext>
            </a:extLst>
          </p:cNvPr>
          <p:cNvSpPr>
            <a:spLocks noGrp="1"/>
          </p:cNvSpPr>
          <p:nvPr>
            <p:custDataLst>
              <p:tags r:id="rId16"/>
            </p:custDataLst>
          </p:nvPr>
        </p:nvSpPr>
        <p:spPr bwMode="gray">
          <a:xfrm>
            <a:off x="1009650" y="3524736"/>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A76957F-1EF5-4CBF-B436-CD0757D2072B}" type="datetime'''''''''''''''''''''''''''''''''''0'''''''''''">
              <a:rPr lang="ja-JP" altLang="en-US" sz="1000" smtClean="0"/>
              <a:pPr marL="0" indent="0" algn="r">
                <a:spcBef>
                  <a:spcPct val="0"/>
                </a:spcBef>
                <a:buNone/>
              </a:pPr>
              <a:t>0</a:t>
            </a:fld>
            <a:endParaRPr lang="ja-JP" altLang="en-US" sz="800" dirty="0">
              <a:sym typeface="+mn-lt"/>
            </a:endParaRPr>
          </a:p>
        </p:txBody>
      </p:sp>
      <p:sp>
        <p:nvSpPr>
          <p:cNvPr id="22" name="テキスト プレースホルダ 9">
            <a:extLst>
              <a:ext uri="{FF2B5EF4-FFF2-40B4-BE49-F238E27FC236}">
                <a16:creationId xmlns:a16="http://schemas.microsoft.com/office/drawing/2014/main" id="{C0E7809F-3BC1-807E-6E67-0DBFB5EFF0FA}"/>
              </a:ext>
            </a:extLst>
          </p:cNvPr>
          <p:cNvSpPr>
            <a:spLocks noGrp="1"/>
          </p:cNvSpPr>
          <p:nvPr>
            <p:custDataLst>
              <p:tags r:id="rId17"/>
            </p:custDataLst>
          </p:nvPr>
        </p:nvSpPr>
        <p:spPr bwMode="gray">
          <a:xfrm>
            <a:off x="780433" y="3295212"/>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sym typeface="+mn-lt"/>
              </a:rPr>
              <a:t>2000</a:t>
            </a:r>
            <a:endParaRPr lang="ja-JP" altLang="en-US" sz="1000" dirty="0">
              <a:sym typeface="+mn-lt"/>
            </a:endParaRPr>
          </a:p>
        </p:txBody>
      </p:sp>
      <p:sp>
        <p:nvSpPr>
          <p:cNvPr id="23" name="テキスト プレースホルダ 9">
            <a:extLst>
              <a:ext uri="{FF2B5EF4-FFF2-40B4-BE49-F238E27FC236}">
                <a16:creationId xmlns:a16="http://schemas.microsoft.com/office/drawing/2014/main" id="{79D440F1-1A83-C34F-5DA8-1B9DC37FCC3E}"/>
              </a:ext>
            </a:extLst>
          </p:cNvPr>
          <p:cNvSpPr>
            <a:spLocks noGrp="1"/>
          </p:cNvSpPr>
          <p:nvPr>
            <p:custDataLst>
              <p:tags r:id="rId18"/>
            </p:custDataLst>
          </p:nvPr>
        </p:nvSpPr>
        <p:spPr bwMode="gray">
          <a:xfrm>
            <a:off x="765175" y="2359511"/>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sym typeface="+mn-lt"/>
              </a:rPr>
              <a:t>10000</a:t>
            </a:r>
            <a:endParaRPr lang="ja-JP" altLang="en-US" sz="1000" dirty="0">
              <a:sym typeface="+mn-lt"/>
            </a:endParaRPr>
          </a:p>
        </p:txBody>
      </p:sp>
      <p:sp>
        <p:nvSpPr>
          <p:cNvPr id="31" name="テキスト プレースホルダ 9">
            <a:extLst>
              <a:ext uri="{FF2B5EF4-FFF2-40B4-BE49-F238E27FC236}">
                <a16:creationId xmlns:a16="http://schemas.microsoft.com/office/drawing/2014/main" id="{096515B0-D560-ECCE-A4CF-1939E49CA4B4}"/>
              </a:ext>
            </a:extLst>
          </p:cNvPr>
          <p:cNvSpPr>
            <a:spLocks noGrp="1"/>
          </p:cNvSpPr>
          <p:nvPr>
            <p:custDataLst>
              <p:tags r:id="rId19"/>
            </p:custDataLst>
          </p:nvPr>
        </p:nvSpPr>
        <p:spPr bwMode="gray">
          <a:xfrm>
            <a:off x="780432" y="281442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sym typeface="+mn-lt"/>
              </a:rPr>
              <a:t>6000</a:t>
            </a:r>
            <a:endParaRPr lang="ja-JP" altLang="en-US" sz="1000" dirty="0">
              <a:sym typeface="+mn-lt"/>
            </a:endParaRPr>
          </a:p>
        </p:txBody>
      </p:sp>
      <p:sp>
        <p:nvSpPr>
          <p:cNvPr id="37" name="テキスト プレースホルダ 9">
            <a:extLst>
              <a:ext uri="{FF2B5EF4-FFF2-40B4-BE49-F238E27FC236}">
                <a16:creationId xmlns:a16="http://schemas.microsoft.com/office/drawing/2014/main" id="{DFC26764-207F-6A16-0D21-B73B1D94E789}"/>
              </a:ext>
            </a:extLst>
          </p:cNvPr>
          <p:cNvSpPr>
            <a:spLocks noGrp="1"/>
          </p:cNvSpPr>
          <p:nvPr>
            <p:custDataLst>
              <p:tags r:id="rId20"/>
            </p:custDataLst>
          </p:nvPr>
        </p:nvSpPr>
        <p:spPr bwMode="auto">
          <a:xfrm>
            <a:off x="4371275" y="364270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800" dirty="0">
              <a:sym typeface="+mn-lt"/>
            </a:endParaRPr>
          </a:p>
        </p:txBody>
      </p:sp>
      <p:sp>
        <p:nvSpPr>
          <p:cNvPr id="38" name="テキスト プレースホルダ 9">
            <a:extLst>
              <a:ext uri="{FF2B5EF4-FFF2-40B4-BE49-F238E27FC236}">
                <a16:creationId xmlns:a16="http://schemas.microsoft.com/office/drawing/2014/main" id="{F6C2F5A2-FDE4-708F-35A5-02D2DBAC6064}"/>
              </a:ext>
            </a:extLst>
          </p:cNvPr>
          <p:cNvSpPr>
            <a:spLocks noGrp="1"/>
          </p:cNvSpPr>
          <p:nvPr>
            <p:custDataLst>
              <p:tags r:id="rId21"/>
            </p:custDataLst>
          </p:nvPr>
        </p:nvSpPr>
        <p:spPr bwMode="auto">
          <a:xfrm>
            <a:off x="3756912" y="364270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AC241CDB-8F6F-027F-63A2-8945D5480CAA}"/>
              </a:ext>
            </a:extLst>
          </p:cNvPr>
          <p:cNvSpPr>
            <a:spLocks noGrp="1"/>
          </p:cNvSpPr>
          <p:nvPr>
            <p:custDataLst>
              <p:tags r:id="rId22"/>
            </p:custDataLst>
          </p:nvPr>
        </p:nvSpPr>
        <p:spPr bwMode="auto">
          <a:xfrm>
            <a:off x="3461638" y="363260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800" dirty="0">
              <a:sym typeface="+mn-lt"/>
            </a:endParaRPr>
          </a:p>
        </p:txBody>
      </p:sp>
      <p:sp>
        <p:nvSpPr>
          <p:cNvPr id="53" name="テキスト プレースホルダ 9">
            <a:extLst>
              <a:ext uri="{FF2B5EF4-FFF2-40B4-BE49-F238E27FC236}">
                <a16:creationId xmlns:a16="http://schemas.microsoft.com/office/drawing/2014/main" id="{73FEA258-D9F2-8E5A-B08D-730C857B7F26}"/>
              </a:ext>
            </a:extLst>
          </p:cNvPr>
          <p:cNvSpPr>
            <a:spLocks noGrp="1"/>
          </p:cNvSpPr>
          <p:nvPr>
            <p:custDataLst>
              <p:tags r:id="rId23"/>
            </p:custDataLst>
          </p:nvPr>
        </p:nvSpPr>
        <p:spPr bwMode="auto">
          <a:xfrm>
            <a:off x="1264537" y="3636921"/>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800" dirty="0">
              <a:sym typeface="+mn-lt"/>
            </a:endParaRPr>
          </a:p>
        </p:txBody>
      </p:sp>
      <p:sp>
        <p:nvSpPr>
          <p:cNvPr id="55" name="テキスト プレースホルダ 9">
            <a:extLst>
              <a:ext uri="{FF2B5EF4-FFF2-40B4-BE49-F238E27FC236}">
                <a16:creationId xmlns:a16="http://schemas.microsoft.com/office/drawing/2014/main" id="{D0FDB5B6-04DD-A39E-4594-C0CE0C20CB46}"/>
              </a:ext>
            </a:extLst>
          </p:cNvPr>
          <p:cNvSpPr>
            <a:spLocks noGrp="1"/>
          </p:cNvSpPr>
          <p:nvPr>
            <p:custDataLst>
              <p:tags r:id="rId24"/>
            </p:custDataLst>
          </p:nvPr>
        </p:nvSpPr>
        <p:spPr bwMode="auto">
          <a:xfrm>
            <a:off x="1669350" y="36369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800" dirty="0">
              <a:sym typeface="+mn-lt"/>
            </a:endParaRPr>
          </a:p>
        </p:txBody>
      </p:sp>
      <p:sp>
        <p:nvSpPr>
          <p:cNvPr id="56" name="テキスト プレースホルダ 9">
            <a:extLst>
              <a:ext uri="{FF2B5EF4-FFF2-40B4-BE49-F238E27FC236}">
                <a16:creationId xmlns:a16="http://schemas.microsoft.com/office/drawing/2014/main" id="{F49FD067-5DA5-73CE-E186-975F55818195}"/>
              </a:ext>
            </a:extLst>
          </p:cNvPr>
          <p:cNvSpPr>
            <a:spLocks noGrp="1"/>
          </p:cNvSpPr>
          <p:nvPr>
            <p:custDataLst>
              <p:tags r:id="rId25"/>
            </p:custDataLst>
          </p:nvPr>
        </p:nvSpPr>
        <p:spPr bwMode="auto">
          <a:xfrm>
            <a:off x="2222518" y="36369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800" dirty="0">
              <a:sym typeface="+mn-lt"/>
            </a:endParaRPr>
          </a:p>
        </p:txBody>
      </p:sp>
      <p:sp>
        <p:nvSpPr>
          <p:cNvPr id="57" name="テキスト プレースホルダ 9">
            <a:extLst>
              <a:ext uri="{FF2B5EF4-FFF2-40B4-BE49-F238E27FC236}">
                <a16:creationId xmlns:a16="http://schemas.microsoft.com/office/drawing/2014/main" id="{9C64408C-32C6-EBC8-4CE7-D2A2CC62520C}"/>
              </a:ext>
            </a:extLst>
          </p:cNvPr>
          <p:cNvSpPr>
            <a:spLocks noGrp="1"/>
          </p:cNvSpPr>
          <p:nvPr>
            <p:custDataLst>
              <p:tags r:id="rId26"/>
            </p:custDataLst>
          </p:nvPr>
        </p:nvSpPr>
        <p:spPr bwMode="auto">
          <a:xfrm>
            <a:off x="5289926" y="36369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800" dirty="0">
              <a:sym typeface="+mn-lt"/>
            </a:endParaRPr>
          </a:p>
        </p:txBody>
      </p:sp>
      <p:sp>
        <p:nvSpPr>
          <p:cNvPr id="58" name="テキスト プレースホルダ 9">
            <a:extLst>
              <a:ext uri="{FF2B5EF4-FFF2-40B4-BE49-F238E27FC236}">
                <a16:creationId xmlns:a16="http://schemas.microsoft.com/office/drawing/2014/main" id="{96A41000-5FD4-3031-40F0-FBC7E345635B}"/>
              </a:ext>
            </a:extLst>
          </p:cNvPr>
          <p:cNvSpPr>
            <a:spLocks noGrp="1"/>
          </p:cNvSpPr>
          <p:nvPr>
            <p:custDataLst>
              <p:tags r:id="rId27"/>
            </p:custDataLst>
          </p:nvPr>
        </p:nvSpPr>
        <p:spPr bwMode="auto">
          <a:xfrm>
            <a:off x="4062188" y="36369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800" dirty="0">
              <a:sym typeface="+mn-lt"/>
            </a:endParaRPr>
          </a:p>
        </p:txBody>
      </p:sp>
      <p:sp>
        <p:nvSpPr>
          <p:cNvPr id="59" name="テキスト プレースホルダ 9">
            <a:extLst>
              <a:ext uri="{FF2B5EF4-FFF2-40B4-BE49-F238E27FC236}">
                <a16:creationId xmlns:a16="http://schemas.microsoft.com/office/drawing/2014/main" id="{D8AF97EF-5EF7-F432-9971-0086C0F2D7C3}"/>
              </a:ext>
            </a:extLst>
          </p:cNvPr>
          <p:cNvSpPr>
            <a:spLocks noGrp="1"/>
          </p:cNvSpPr>
          <p:nvPr>
            <p:custDataLst>
              <p:tags r:id="rId28"/>
            </p:custDataLst>
          </p:nvPr>
        </p:nvSpPr>
        <p:spPr bwMode="auto">
          <a:xfrm>
            <a:off x="3145542" y="36369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800" dirty="0">
              <a:sym typeface="+mn-lt"/>
            </a:endParaRPr>
          </a:p>
        </p:txBody>
      </p:sp>
      <p:sp>
        <p:nvSpPr>
          <p:cNvPr id="60" name="テキスト プレースホルダ 9">
            <a:extLst>
              <a:ext uri="{FF2B5EF4-FFF2-40B4-BE49-F238E27FC236}">
                <a16:creationId xmlns:a16="http://schemas.microsoft.com/office/drawing/2014/main" id="{A6985D5C-A557-DC72-23D9-5BE472138CAA}"/>
              </a:ext>
            </a:extLst>
          </p:cNvPr>
          <p:cNvSpPr>
            <a:spLocks noGrp="1"/>
          </p:cNvSpPr>
          <p:nvPr>
            <p:custDataLst>
              <p:tags r:id="rId29"/>
            </p:custDataLst>
          </p:nvPr>
        </p:nvSpPr>
        <p:spPr bwMode="auto">
          <a:xfrm>
            <a:off x="1934463" y="36369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800" dirty="0">
              <a:sym typeface="+mn-lt"/>
            </a:endParaRPr>
          </a:p>
        </p:txBody>
      </p:sp>
      <p:sp>
        <p:nvSpPr>
          <p:cNvPr id="62" name="テキスト プレースホルダ 9">
            <a:extLst>
              <a:ext uri="{FF2B5EF4-FFF2-40B4-BE49-F238E27FC236}">
                <a16:creationId xmlns:a16="http://schemas.microsoft.com/office/drawing/2014/main" id="{877A4621-EA82-13E3-19FA-9588520AB639}"/>
              </a:ext>
            </a:extLst>
          </p:cNvPr>
          <p:cNvSpPr>
            <a:spLocks noGrp="1"/>
          </p:cNvSpPr>
          <p:nvPr>
            <p:custDataLst>
              <p:tags r:id="rId30"/>
            </p:custDataLst>
          </p:nvPr>
        </p:nvSpPr>
        <p:spPr bwMode="auto">
          <a:xfrm>
            <a:off x="4973325" y="364270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800" dirty="0">
              <a:sym typeface="+mn-lt"/>
            </a:endParaRPr>
          </a:p>
        </p:txBody>
      </p:sp>
      <p:sp>
        <p:nvSpPr>
          <p:cNvPr id="63" name="テキスト プレースホルダ 9">
            <a:extLst>
              <a:ext uri="{FF2B5EF4-FFF2-40B4-BE49-F238E27FC236}">
                <a16:creationId xmlns:a16="http://schemas.microsoft.com/office/drawing/2014/main" id="{1CF00D23-3309-C92D-4B5F-5F78B56C8895}"/>
              </a:ext>
            </a:extLst>
          </p:cNvPr>
          <p:cNvSpPr>
            <a:spLocks noGrp="1"/>
          </p:cNvSpPr>
          <p:nvPr>
            <p:custDataLst>
              <p:tags r:id="rId31"/>
            </p:custDataLst>
          </p:nvPr>
        </p:nvSpPr>
        <p:spPr bwMode="auto">
          <a:xfrm>
            <a:off x="4670196" y="36369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800" dirty="0">
              <a:sym typeface="+mn-lt"/>
            </a:endParaRPr>
          </a:p>
        </p:txBody>
      </p:sp>
      <p:sp>
        <p:nvSpPr>
          <p:cNvPr id="64" name="テキスト プレースホルダ 9">
            <a:extLst>
              <a:ext uri="{FF2B5EF4-FFF2-40B4-BE49-F238E27FC236}">
                <a16:creationId xmlns:a16="http://schemas.microsoft.com/office/drawing/2014/main" id="{0AB0636D-C2EF-D810-E203-3E3CC5C69446}"/>
              </a:ext>
            </a:extLst>
          </p:cNvPr>
          <p:cNvSpPr>
            <a:spLocks noGrp="1"/>
          </p:cNvSpPr>
          <p:nvPr>
            <p:custDataLst>
              <p:tags r:id="rId32"/>
            </p:custDataLst>
          </p:nvPr>
        </p:nvSpPr>
        <p:spPr bwMode="auto">
          <a:xfrm>
            <a:off x="2519932" y="36369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800" dirty="0">
              <a:sym typeface="+mn-lt"/>
            </a:endParaRPr>
          </a:p>
        </p:txBody>
      </p:sp>
      <p:sp>
        <p:nvSpPr>
          <p:cNvPr id="65" name="テキスト プレースホルダ 9">
            <a:extLst>
              <a:ext uri="{FF2B5EF4-FFF2-40B4-BE49-F238E27FC236}">
                <a16:creationId xmlns:a16="http://schemas.microsoft.com/office/drawing/2014/main" id="{C3000C70-26DF-DD2F-29C9-593D411B2016}"/>
              </a:ext>
            </a:extLst>
          </p:cNvPr>
          <p:cNvSpPr>
            <a:spLocks noGrp="1"/>
          </p:cNvSpPr>
          <p:nvPr>
            <p:custDataLst>
              <p:tags r:id="rId33"/>
            </p:custDataLst>
          </p:nvPr>
        </p:nvSpPr>
        <p:spPr bwMode="auto">
          <a:xfrm>
            <a:off x="2844100" y="36369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800" dirty="0">
              <a:sym typeface="+mn-lt"/>
            </a:endParaRPr>
          </a:p>
        </p:txBody>
      </p:sp>
      <p:sp>
        <p:nvSpPr>
          <p:cNvPr id="66" name="テキスト プレースホルダ 9">
            <a:extLst>
              <a:ext uri="{FF2B5EF4-FFF2-40B4-BE49-F238E27FC236}">
                <a16:creationId xmlns:a16="http://schemas.microsoft.com/office/drawing/2014/main" id="{D8312AC2-CE52-73D6-77FD-DDE0BF3190CF}"/>
              </a:ext>
            </a:extLst>
          </p:cNvPr>
          <p:cNvSpPr>
            <a:spLocks noGrp="1"/>
          </p:cNvSpPr>
          <p:nvPr>
            <p:custDataLst>
              <p:tags r:id="rId34"/>
            </p:custDataLst>
          </p:nvPr>
        </p:nvSpPr>
        <p:spPr bwMode="auto">
          <a:xfrm>
            <a:off x="5581730" y="36369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800" dirty="0">
              <a:sym typeface="+mn-lt"/>
            </a:endParaRPr>
          </a:p>
        </p:txBody>
      </p:sp>
      <p:sp>
        <p:nvSpPr>
          <p:cNvPr id="67" name="テキスト プレースホルダ 9">
            <a:extLst>
              <a:ext uri="{FF2B5EF4-FFF2-40B4-BE49-F238E27FC236}">
                <a16:creationId xmlns:a16="http://schemas.microsoft.com/office/drawing/2014/main" id="{8B83AD08-60D8-2994-19E5-5FB6C7D0D135}"/>
              </a:ext>
            </a:extLst>
          </p:cNvPr>
          <p:cNvSpPr>
            <a:spLocks noGrp="1"/>
          </p:cNvSpPr>
          <p:nvPr>
            <p:custDataLst>
              <p:tags r:id="rId35"/>
            </p:custDataLst>
          </p:nvPr>
        </p:nvSpPr>
        <p:spPr bwMode="auto">
          <a:xfrm>
            <a:off x="5889888" y="36418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800" dirty="0">
              <a:sym typeface="+mn-lt"/>
            </a:endParaRPr>
          </a:p>
        </p:txBody>
      </p:sp>
      <p:sp>
        <p:nvSpPr>
          <p:cNvPr id="68" name="テキスト プレースホルダ 9">
            <a:extLst>
              <a:ext uri="{FF2B5EF4-FFF2-40B4-BE49-F238E27FC236}">
                <a16:creationId xmlns:a16="http://schemas.microsoft.com/office/drawing/2014/main" id="{F4253DC1-5ED6-479B-046E-ECE7EBA7FD89}"/>
              </a:ext>
            </a:extLst>
          </p:cNvPr>
          <p:cNvSpPr>
            <a:spLocks noGrp="1"/>
          </p:cNvSpPr>
          <p:nvPr>
            <p:custDataLst>
              <p:tags r:id="rId36"/>
            </p:custDataLst>
          </p:nvPr>
        </p:nvSpPr>
        <p:spPr bwMode="auto">
          <a:xfrm>
            <a:off x="6211188" y="362625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D39DE66-FAFF-4907-BA2B-7C58CB18204B}" type="datetime'1''''''''''''''''''''''''''''''''''''6'''">
              <a:rPr kumimoji="0" lang="ja-JP" altLang="en-US" sz="1000" smtClean="0"/>
              <a:pPr/>
              <a:t>16</a:t>
            </a:fld>
            <a:endParaRPr kumimoji="0" lang="ja-JP" altLang="en-US" sz="800" dirty="0">
              <a:sym typeface="+mn-lt"/>
            </a:endParaRPr>
          </a:p>
        </p:txBody>
      </p:sp>
      <p:sp>
        <p:nvSpPr>
          <p:cNvPr id="69" name="テキスト プレースホルダ 9">
            <a:extLst>
              <a:ext uri="{FF2B5EF4-FFF2-40B4-BE49-F238E27FC236}">
                <a16:creationId xmlns:a16="http://schemas.microsoft.com/office/drawing/2014/main" id="{C2A4E49A-B2BD-15AC-E147-03F543D65D00}"/>
              </a:ext>
            </a:extLst>
          </p:cNvPr>
          <p:cNvSpPr>
            <a:spLocks noGrp="1"/>
          </p:cNvSpPr>
          <p:nvPr>
            <p:custDataLst>
              <p:tags r:id="rId37"/>
            </p:custDataLst>
          </p:nvPr>
        </p:nvSpPr>
        <p:spPr bwMode="auto">
          <a:xfrm>
            <a:off x="6503547" y="36313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474FF42-0C06-4D62-9266-3AA8272CD9C7}" type="datetime'''''''''''''''''''''''17'''''''''''''''''''''">
              <a:rPr kumimoji="0" lang="ja-JP" altLang="en-US" sz="1000" smtClean="0"/>
              <a:pPr/>
              <a:t>17</a:t>
            </a:fld>
            <a:endParaRPr kumimoji="0" lang="ja-JP" altLang="en-US" sz="800" dirty="0">
              <a:sym typeface="+mn-lt"/>
            </a:endParaRPr>
          </a:p>
        </p:txBody>
      </p:sp>
      <p:sp>
        <p:nvSpPr>
          <p:cNvPr id="71" name="テキスト プレースホルダ 9">
            <a:extLst>
              <a:ext uri="{FF2B5EF4-FFF2-40B4-BE49-F238E27FC236}">
                <a16:creationId xmlns:a16="http://schemas.microsoft.com/office/drawing/2014/main" id="{3D842A6D-12D7-8178-633E-BC261BE5F020}"/>
              </a:ext>
            </a:extLst>
          </p:cNvPr>
          <p:cNvSpPr>
            <a:spLocks noGrp="1"/>
          </p:cNvSpPr>
          <p:nvPr>
            <p:custDataLst>
              <p:tags r:id="rId38"/>
            </p:custDataLst>
          </p:nvPr>
        </p:nvSpPr>
        <p:spPr bwMode="auto">
          <a:xfrm>
            <a:off x="6791438" y="362625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BAEA316-9F55-4665-9C8B-238AD42A9D7F}" type="datetime'''''''''''''''''''1''''''''''''''''''''''''''''''''8'''''''''">
              <a:rPr kumimoji="0" lang="ja-JP" altLang="en-US" sz="1000" smtClean="0"/>
              <a:pPr/>
              <a:t>18</a:t>
            </a:fld>
            <a:endParaRPr kumimoji="0" lang="ja-JP" altLang="en-US" sz="800" dirty="0">
              <a:sym typeface="+mn-lt"/>
            </a:endParaRPr>
          </a:p>
        </p:txBody>
      </p:sp>
      <p:sp>
        <p:nvSpPr>
          <p:cNvPr id="73" name="テキスト プレースホルダ 9">
            <a:extLst>
              <a:ext uri="{FF2B5EF4-FFF2-40B4-BE49-F238E27FC236}">
                <a16:creationId xmlns:a16="http://schemas.microsoft.com/office/drawing/2014/main" id="{291C0DED-D46E-A573-3230-BDE689E4935E}"/>
              </a:ext>
            </a:extLst>
          </p:cNvPr>
          <p:cNvSpPr>
            <a:spLocks noGrp="1"/>
          </p:cNvSpPr>
          <p:nvPr>
            <p:custDataLst>
              <p:tags r:id="rId39"/>
            </p:custDataLst>
          </p:nvPr>
        </p:nvSpPr>
        <p:spPr bwMode="auto">
          <a:xfrm>
            <a:off x="7108161" y="362206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B1ABD23-F13F-41F0-88F7-60F0FBF380D7}" type="datetime'''''''1''''''''''''''''''''''''''''9'''''''''''''''''''''''">
              <a:rPr kumimoji="0" lang="ja-JP" altLang="en-US" sz="1000" smtClean="0"/>
              <a:pPr/>
              <a:t>19</a:t>
            </a:fld>
            <a:endParaRPr kumimoji="0" lang="ja-JP" altLang="en-US" sz="800" dirty="0">
              <a:sym typeface="+mn-lt"/>
            </a:endParaRPr>
          </a:p>
        </p:txBody>
      </p:sp>
      <p:sp>
        <p:nvSpPr>
          <p:cNvPr id="74" name="テキスト プレースホルダ 9">
            <a:extLst>
              <a:ext uri="{FF2B5EF4-FFF2-40B4-BE49-F238E27FC236}">
                <a16:creationId xmlns:a16="http://schemas.microsoft.com/office/drawing/2014/main" id="{F139872D-336E-EE33-525C-2143FC9280C7}"/>
              </a:ext>
            </a:extLst>
          </p:cNvPr>
          <p:cNvSpPr>
            <a:spLocks noGrp="1"/>
          </p:cNvSpPr>
          <p:nvPr>
            <p:custDataLst>
              <p:tags r:id="rId40"/>
            </p:custDataLst>
          </p:nvPr>
        </p:nvSpPr>
        <p:spPr bwMode="gray">
          <a:xfrm>
            <a:off x="780432" y="30451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sym typeface="+mn-lt"/>
              </a:rPr>
              <a:t>4000</a:t>
            </a:r>
            <a:endParaRPr lang="ja-JP" altLang="en-US" sz="1000" dirty="0">
              <a:sym typeface="+mn-lt"/>
            </a:endParaRPr>
          </a:p>
        </p:txBody>
      </p:sp>
      <p:sp>
        <p:nvSpPr>
          <p:cNvPr id="75" name="テキスト プレースホルダ 9">
            <a:extLst>
              <a:ext uri="{FF2B5EF4-FFF2-40B4-BE49-F238E27FC236}">
                <a16:creationId xmlns:a16="http://schemas.microsoft.com/office/drawing/2014/main" id="{2196F725-CBB6-D2AE-72C4-BAAA455C3906}"/>
              </a:ext>
            </a:extLst>
          </p:cNvPr>
          <p:cNvSpPr>
            <a:spLocks noGrp="1"/>
          </p:cNvSpPr>
          <p:nvPr>
            <p:custDataLst>
              <p:tags r:id="rId41"/>
            </p:custDataLst>
          </p:nvPr>
        </p:nvSpPr>
        <p:spPr bwMode="gray">
          <a:xfrm>
            <a:off x="780432" y="258388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sym typeface="+mn-lt"/>
              </a:rPr>
              <a:t>8000</a:t>
            </a:r>
            <a:endParaRPr lang="ja-JP" altLang="en-US" sz="1000" dirty="0">
              <a:sym typeface="+mn-lt"/>
            </a:endParaRPr>
          </a:p>
        </p:txBody>
      </p:sp>
      <p:sp>
        <p:nvSpPr>
          <p:cNvPr id="76" name="テキスト プレースホルダ 9">
            <a:extLst>
              <a:ext uri="{FF2B5EF4-FFF2-40B4-BE49-F238E27FC236}">
                <a16:creationId xmlns:a16="http://schemas.microsoft.com/office/drawing/2014/main" id="{58AC1838-7B5C-A943-0C5B-5158D1BEB52A}"/>
              </a:ext>
            </a:extLst>
          </p:cNvPr>
          <p:cNvSpPr>
            <a:spLocks noGrp="1"/>
          </p:cNvSpPr>
          <p:nvPr>
            <p:custDataLst>
              <p:tags r:id="rId42"/>
            </p:custDataLst>
          </p:nvPr>
        </p:nvSpPr>
        <p:spPr bwMode="auto">
          <a:xfrm>
            <a:off x="7397108" y="362611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1000" dirty="0">
              <a:sym typeface="+mn-lt"/>
            </a:endParaRPr>
          </a:p>
        </p:txBody>
      </p:sp>
      <p:sp>
        <p:nvSpPr>
          <p:cNvPr id="77" name="テキスト プレースホルダ 9">
            <a:extLst>
              <a:ext uri="{FF2B5EF4-FFF2-40B4-BE49-F238E27FC236}">
                <a16:creationId xmlns:a16="http://schemas.microsoft.com/office/drawing/2014/main" id="{DF1E2A8C-B04B-E5BF-1C75-6A54F93C42B0}"/>
              </a:ext>
            </a:extLst>
          </p:cNvPr>
          <p:cNvSpPr>
            <a:spLocks noGrp="1"/>
          </p:cNvSpPr>
          <p:nvPr>
            <p:custDataLst>
              <p:tags r:id="rId43"/>
            </p:custDataLst>
          </p:nvPr>
        </p:nvSpPr>
        <p:spPr bwMode="auto">
          <a:xfrm>
            <a:off x="7736069" y="36245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a:sym typeface="+mn-lt"/>
              </a:rPr>
              <a:t>21</a:t>
            </a:r>
            <a:endParaRPr kumimoji="0" lang="ja-JP" altLang="en-US" sz="1000" dirty="0">
              <a:sym typeface="+mn-lt"/>
            </a:endParaRPr>
          </a:p>
        </p:txBody>
      </p:sp>
      <p:graphicFrame>
        <p:nvGraphicFramePr>
          <p:cNvPr id="78" name="Chart 279">
            <a:extLst>
              <a:ext uri="{FF2B5EF4-FFF2-40B4-BE49-F238E27FC236}">
                <a16:creationId xmlns:a16="http://schemas.microsoft.com/office/drawing/2014/main" id="{08B225B1-16E7-7D41-A033-33AA2D70F036}"/>
              </a:ext>
            </a:extLst>
          </p:cNvPr>
          <p:cNvGraphicFramePr/>
          <p:nvPr>
            <p:custDataLst>
              <p:tags r:id="rId44"/>
            </p:custDataLst>
            <p:extLst>
              <p:ext uri="{D42A27DB-BD31-4B8C-83A1-F6EECF244321}">
                <p14:modId xmlns:p14="http://schemas.microsoft.com/office/powerpoint/2010/main" val="3717012764"/>
              </p:ext>
            </p:extLst>
          </p:nvPr>
        </p:nvGraphicFramePr>
        <p:xfrm>
          <a:off x="723900" y="4524375"/>
          <a:ext cx="7361238" cy="1493838"/>
        </p:xfrm>
        <a:graphic>
          <a:graphicData uri="http://schemas.openxmlformats.org/drawingml/2006/chart">
            <c:chart xmlns:c="http://schemas.openxmlformats.org/drawingml/2006/chart" xmlns:r="http://schemas.openxmlformats.org/officeDocument/2006/relationships" r:id="rId73"/>
          </a:graphicData>
        </a:graphic>
      </p:graphicFrame>
      <p:sp>
        <p:nvSpPr>
          <p:cNvPr id="79" name="テキスト プレースホルダ 9">
            <a:extLst>
              <a:ext uri="{FF2B5EF4-FFF2-40B4-BE49-F238E27FC236}">
                <a16:creationId xmlns:a16="http://schemas.microsoft.com/office/drawing/2014/main" id="{DE332151-1C08-A32F-C06F-D0B7E729F657}"/>
              </a:ext>
            </a:extLst>
          </p:cNvPr>
          <p:cNvSpPr>
            <a:spLocks noGrp="1"/>
          </p:cNvSpPr>
          <p:nvPr>
            <p:custDataLst>
              <p:tags r:id="rId45"/>
            </p:custDataLst>
          </p:nvPr>
        </p:nvSpPr>
        <p:spPr bwMode="auto">
          <a:xfrm>
            <a:off x="1560797" y="60150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800" dirty="0">
              <a:sym typeface="+mn-lt"/>
            </a:endParaRPr>
          </a:p>
        </p:txBody>
      </p:sp>
      <p:sp>
        <p:nvSpPr>
          <p:cNvPr id="80" name="テキスト プレースホルダ 9">
            <a:extLst>
              <a:ext uri="{FF2B5EF4-FFF2-40B4-BE49-F238E27FC236}">
                <a16:creationId xmlns:a16="http://schemas.microsoft.com/office/drawing/2014/main" id="{602C0166-95BF-9D9D-1EC2-396181552692}"/>
              </a:ext>
            </a:extLst>
          </p:cNvPr>
          <p:cNvSpPr>
            <a:spLocks noGrp="1"/>
          </p:cNvSpPr>
          <p:nvPr>
            <p:custDataLst>
              <p:tags r:id="rId46"/>
            </p:custDataLst>
          </p:nvPr>
        </p:nvSpPr>
        <p:spPr bwMode="auto">
          <a:xfrm>
            <a:off x="2485678" y="600013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800" dirty="0">
              <a:sym typeface="+mn-lt"/>
            </a:endParaRPr>
          </a:p>
        </p:txBody>
      </p:sp>
      <p:sp>
        <p:nvSpPr>
          <p:cNvPr id="81" name="テキスト プレースホルダ 9">
            <a:extLst>
              <a:ext uri="{FF2B5EF4-FFF2-40B4-BE49-F238E27FC236}">
                <a16:creationId xmlns:a16="http://schemas.microsoft.com/office/drawing/2014/main" id="{900D9ACA-0FE2-630B-2F58-31071A41F47D}"/>
              </a:ext>
            </a:extLst>
          </p:cNvPr>
          <p:cNvSpPr>
            <a:spLocks noGrp="1"/>
          </p:cNvSpPr>
          <p:nvPr>
            <p:custDataLst>
              <p:tags r:id="rId47"/>
            </p:custDataLst>
          </p:nvPr>
        </p:nvSpPr>
        <p:spPr bwMode="auto">
          <a:xfrm>
            <a:off x="1177925" y="60150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800" dirty="0">
              <a:sym typeface="+mn-lt"/>
            </a:endParaRPr>
          </a:p>
        </p:txBody>
      </p:sp>
      <p:sp>
        <p:nvSpPr>
          <p:cNvPr id="82" name="テキスト プレースホルダ 9">
            <a:extLst>
              <a:ext uri="{FF2B5EF4-FFF2-40B4-BE49-F238E27FC236}">
                <a16:creationId xmlns:a16="http://schemas.microsoft.com/office/drawing/2014/main" id="{851BDB21-436E-3E1A-8257-37471AB0AFE1}"/>
              </a:ext>
            </a:extLst>
          </p:cNvPr>
          <p:cNvSpPr>
            <a:spLocks noGrp="1"/>
          </p:cNvSpPr>
          <p:nvPr>
            <p:custDataLst>
              <p:tags r:id="rId48"/>
            </p:custDataLst>
          </p:nvPr>
        </p:nvSpPr>
        <p:spPr bwMode="auto">
          <a:xfrm>
            <a:off x="5899411" y="600381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800" dirty="0">
              <a:sym typeface="+mn-lt"/>
            </a:endParaRPr>
          </a:p>
        </p:txBody>
      </p:sp>
      <p:sp>
        <p:nvSpPr>
          <p:cNvPr id="83" name="テキスト プレースホルダ 9">
            <a:extLst>
              <a:ext uri="{FF2B5EF4-FFF2-40B4-BE49-F238E27FC236}">
                <a16:creationId xmlns:a16="http://schemas.microsoft.com/office/drawing/2014/main" id="{CEC2DF65-B52B-6C33-81EE-23B8DEC348F2}"/>
              </a:ext>
            </a:extLst>
          </p:cNvPr>
          <p:cNvSpPr>
            <a:spLocks noGrp="1"/>
          </p:cNvSpPr>
          <p:nvPr>
            <p:custDataLst>
              <p:tags r:id="rId49"/>
            </p:custDataLst>
          </p:nvPr>
        </p:nvSpPr>
        <p:spPr bwMode="auto">
          <a:xfrm>
            <a:off x="1872225" y="600381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800" dirty="0">
              <a:sym typeface="+mn-lt"/>
            </a:endParaRPr>
          </a:p>
        </p:txBody>
      </p:sp>
      <p:sp>
        <p:nvSpPr>
          <p:cNvPr id="88" name="テキスト プレースホルダ 9">
            <a:extLst>
              <a:ext uri="{FF2B5EF4-FFF2-40B4-BE49-F238E27FC236}">
                <a16:creationId xmlns:a16="http://schemas.microsoft.com/office/drawing/2014/main" id="{29123B16-CE4E-3709-199C-A304FAB76F9D}"/>
              </a:ext>
            </a:extLst>
          </p:cNvPr>
          <p:cNvSpPr>
            <a:spLocks noGrp="1"/>
          </p:cNvSpPr>
          <p:nvPr>
            <p:custDataLst>
              <p:tags r:id="rId50"/>
            </p:custDataLst>
          </p:nvPr>
        </p:nvSpPr>
        <p:spPr bwMode="auto">
          <a:xfrm>
            <a:off x="2175636" y="600013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800" dirty="0">
              <a:sym typeface="+mn-lt"/>
            </a:endParaRPr>
          </a:p>
        </p:txBody>
      </p:sp>
      <p:sp>
        <p:nvSpPr>
          <p:cNvPr id="101" name="テキスト プレースホルダ 9">
            <a:extLst>
              <a:ext uri="{FF2B5EF4-FFF2-40B4-BE49-F238E27FC236}">
                <a16:creationId xmlns:a16="http://schemas.microsoft.com/office/drawing/2014/main" id="{AD553A70-6C0D-9FE8-C604-5E64D5E501DC}"/>
              </a:ext>
            </a:extLst>
          </p:cNvPr>
          <p:cNvSpPr>
            <a:spLocks noGrp="1"/>
          </p:cNvSpPr>
          <p:nvPr>
            <p:custDataLst>
              <p:tags r:id="rId51"/>
            </p:custDataLst>
          </p:nvPr>
        </p:nvSpPr>
        <p:spPr bwMode="auto">
          <a:xfrm>
            <a:off x="2793942" y="600013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800" dirty="0">
              <a:sym typeface="+mn-lt"/>
            </a:endParaRPr>
          </a:p>
        </p:txBody>
      </p:sp>
      <p:sp>
        <p:nvSpPr>
          <p:cNvPr id="118" name="テキスト プレースホルダ 9">
            <a:extLst>
              <a:ext uri="{FF2B5EF4-FFF2-40B4-BE49-F238E27FC236}">
                <a16:creationId xmlns:a16="http://schemas.microsoft.com/office/drawing/2014/main" id="{0319CD03-B231-C67C-5FA0-4ABA5DB4562C}"/>
              </a:ext>
            </a:extLst>
          </p:cNvPr>
          <p:cNvSpPr>
            <a:spLocks noGrp="1"/>
          </p:cNvSpPr>
          <p:nvPr>
            <p:custDataLst>
              <p:tags r:id="rId52"/>
            </p:custDataLst>
          </p:nvPr>
        </p:nvSpPr>
        <p:spPr bwMode="auto">
          <a:xfrm>
            <a:off x="4349140" y="598864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800" dirty="0">
              <a:sym typeface="+mn-lt"/>
            </a:endParaRPr>
          </a:p>
        </p:txBody>
      </p:sp>
      <p:sp>
        <p:nvSpPr>
          <p:cNvPr id="119" name="テキスト プレースホルダ 9">
            <a:extLst>
              <a:ext uri="{FF2B5EF4-FFF2-40B4-BE49-F238E27FC236}">
                <a16:creationId xmlns:a16="http://schemas.microsoft.com/office/drawing/2014/main" id="{88F19FBA-BA76-3A3D-0678-9E6BE13CB84C}"/>
              </a:ext>
            </a:extLst>
          </p:cNvPr>
          <p:cNvSpPr>
            <a:spLocks noGrp="1"/>
          </p:cNvSpPr>
          <p:nvPr>
            <p:custDataLst>
              <p:tags r:id="rId53"/>
            </p:custDataLst>
          </p:nvPr>
        </p:nvSpPr>
        <p:spPr bwMode="auto">
          <a:xfrm>
            <a:off x="3106248" y="600013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800" dirty="0">
              <a:sym typeface="+mn-lt"/>
            </a:endParaRPr>
          </a:p>
        </p:txBody>
      </p:sp>
      <p:sp>
        <p:nvSpPr>
          <p:cNvPr id="120" name="テキスト プレースホルダ 9">
            <a:extLst>
              <a:ext uri="{FF2B5EF4-FFF2-40B4-BE49-F238E27FC236}">
                <a16:creationId xmlns:a16="http://schemas.microsoft.com/office/drawing/2014/main" id="{BC08A1DB-7C2E-F4EC-1908-72A16F931206}"/>
              </a:ext>
            </a:extLst>
          </p:cNvPr>
          <p:cNvSpPr>
            <a:spLocks noGrp="1"/>
          </p:cNvSpPr>
          <p:nvPr>
            <p:custDataLst>
              <p:tags r:id="rId54"/>
            </p:custDataLst>
          </p:nvPr>
        </p:nvSpPr>
        <p:spPr bwMode="auto">
          <a:xfrm>
            <a:off x="3418528" y="599884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800" dirty="0">
              <a:sym typeface="+mn-lt"/>
            </a:endParaRPr>
          </a:p>
        </p:txBody>
      </p:sp>
      <p:sp>
        <p:nvSpPr>
          <p:cNvPr id="121" name="テキスト プレースホルダ 9">
            <a:extLst>
              <a:ext uri="{FF2B5EF4-FFF2-40B4-BE49-F238E27FC236}">
                <a16:creationId xmlns:a16="http://schemas.microsoft.com/office/drawing/2014/main" id="{2E3A80F2-353A-E739-9D0A-BE1DB154E2B7}"/>
              </a:ext>
            </a:extLst>
          </p:cNvPr>
          <p:cNvSpPr>
            <a:spLocks noGrp="1"/>
          </p:cNvSpPr>
          <p:nvPr>
            <p:custDataLst>
              <p:tags r:id="rId55"/>
            </p:custDataLst>
          </p:nvPr>
        </p:nvSpPr>
        <p:spPr bwMode="auto">
          <a:xfrm>
            <a:off x="3728208" y="599884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800" dirty="0">
              <a:sym typeface="+mn-lt"/>
            </a:endParaRPr>
          </a:p>
        </p:txBody>
      </p:sp>
      <p:sp>
        <p:nvSpPr>
          <p:cNvPr id="122" name="テキスト プレースホルダ 9">
            <a:extLst>
              <a:ext uri="{FF2B5EF4-FFF2-40B4-BE49-F238E27FC236}">
                <a16:creationId xmlns:a16="http://schemas.microsoft.com/office/drawing/2014/main" id="{06160180-AEAB-8015-22AB-691EE2E4F81F}"/>
              </a:ext>
            </a:extLst>
          </p:cNvPr>
          <p:cNvSpPr>
            <a:spLocks noGrp="1"/>
          </p:cNvSpPr>
          <p:nvPr>
            <p:custDataLst>
              <p:tags r:id="rId56"/>
            </p:custDataLst>
          </p:nvPr>
        </p:nvSpPr>
        <p:spPr bwMode="auto">
          <a:xfrm>
            <a:off x="4659182" y="599204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800" dirty="0">
              <a:sym typeface="+mn-lt"/>
            </a:endParaRPr>
          </a:p>
        </p:txBody>
      </p:sp>
      <p:sp>
        <p:nvSpPr>
          <p:cNvPr id="125" name="テキスト プレースホルダ 9">
            <a:extLst>
              <a:ext uri="{FF2B5EF4-FFF2-40B4-BE49-F238E27FC236}">
                <a16:creationId xmlns:a16="http://schemas.microsoft.com/office/drawing/2014/main" id="{910B6D3F-CF00-503B-D9C9-0B0B3361320A}"/>
              </a:ext>
            </a:extLst>
          </p:cNvPr>
          <p:cNvSpPr>
            <a:spLocks noGrp="1"/>
          </p:cNvSpPr>
          <p:nvPr>
            <p:custDataLst>
              <p:tags r:id="rId57"/>
            </p:custDataLst>
          </p:nvPr>
        </p:nvSpPr>
        <p:spPr bwMode="auto">
          <a:xfrm>
            <a:off x="4039783" y="600381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800" dirty="0">
              <a:sym typeface="+mn-lt"/>
            </a:endParaRPr>
          </a:p>
        </p:txBody>
      </p:sp>
      <p:sp>
        <p:nvSpPr>
          <p:cNvPr id="126" name="テキスト プレースホルダ 9">
            <a:extLst>
              <a:ext uri="{FF2B5EF4-FFF2-40B4-BE49-F238E27FC236}">
                <a16:creationId xmlns:a16="http://schemas.microsoft.com/office/drawing/2014/main" id="{0535E516-9612-6604-DD4F-CCD3075BE3AB}"/>
              </a:ext>
            </a:extLst>
          </p:cNvPr>
          <p:cNvSpPr>
            <a:spLocks noGrp="1"/>
          </p:cNvSpPr>
          <p:nvPr>
            <p:custDataLst>
              <p:tags r:id="rId58"/>
            </p:custDataLst>
          </p:nvPr>
        </p:nvSpPr>
        <p:spPr bwMode="auto">
          <a:xfrm>
            <a:off x="6839911" y="599400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3982C0D-0097-49C2-8589-EEF049E537C5}" type="datetime'''''''''''1''''''''''''''8'''''''''''">
              <a:rPr kumimoji="0" lang="ja-JP" altLang="en-US" sz="1000" smtClean="0"/>
              <a:pPr/>
              <a:t>18</a:t>
            </a:fld>
            <a:endParaRPr kumimoji="0" lang="ja-JP" altLang="en-US" sz="800" dirty="0">
              <a:sym typeface="+mn-lt"/>
            </a:endParaRPr>
          </a:p>
        </p:txBody>
      </p:sp>
      <p:sp>
        <p:nvSpPr>
          <p:cNvPr id="130" name="テキスト プレースホルダ 9">
            <a:extLst>
              <a:ext uri="{FF2B5EF4-FFF2-40B4-BE49-F238E27FC236}">
                <a16:creationId xmlns:a16="http://schemas.microsoft.com/office/drawing/2014/main" id="{ECF9E3D0-CA34-64E4-3283-65226585E03A}"/>
              </a:ext>
            </a:extLst>
          </p:cNvPr>
          <p:cNvSpPr>
            <a:spLocks noGrp="1"/>
          </p:cNvSpPr>
          <p:nvPr>
            <p:custDataLst>
              <p:tags r:id="rId59"/>
            </p:custDataLst>
          </p:nvPr>
        </p:nvSpPr>
        <p:spPr bwMode="auto">
          <a:xfrm>
            <a:off x="6522423" y="59955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7C4105C-E871-4C38-AB3D-A4C5EB6CDFF6}" type="datetime'''''''''''''''''''''''''''''''''''''''''1''''7'''''''''">
              <a:rPr kumimoji="0" lang="ja-JP" altLang="en-US" sz="1000" smtClean="0"/>
              <a:pPr/>
              <a:t>17</a:t>
            </a:fld>
            <a:endParaRPr kumimoji="0" lang="ja-JP" altLang="en-US" sz="800" dirty="0">
              <a:sym typeface="+mn-lt"/>
            </a:endParaRPr>
          </a:p>
        </p:txBody>
      </p:sp>
      <p:sp>
        <p:nvSpPr>
          <p:cNvPr id="131" name="テキスト プレースホルダ 9">
            <a:extLst>
              <a:ext uri="{FF2B5EF4-FFF2-40B4-BE49-F238E27FC236}">
                <a16:creationId xmlns:a16="http://schemas.microsoft.com/office/drawing/2014/main" id="{B134AEEE-EBF6-94C9-CD21-E1D5389AD00B}"/>
              </a:ext>
            </a:extLst>
          </p:cNvPr>
          <p:cNvSpPr>
            <a:spLocks noGrp="1"/>
          </p:cNvSpPr>
          <p:nvPr>
            <p:custDataLst>
              <p:tags r:id="rId60"/>
            </p:custDataLst>
          </p:nvPr>
        </p:nvSpPr>
        <p:spPr bwMode="auto">
          <a:xfrm>
            <a:off x="4961500" y="59955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800" dirty="0">
              <a:sym typeface="+mn-lt"/>
            </a:endParaRPr>
          </a:p>
        </p:txBody>
      </p:sp>
      <p:sp>
        <p:nvSpPr>
          <p:cNvPr id="132" name="テキスト プレースホルダ 9">
            <a:extLst>
              <a:ext uri="{FF2B5EF4-FFF2-40B4-BE49-F238E27FC236}">
                <a16:creationId xmlns:a16="http://schemas.microsoft.com/office/drawing/2014/main" id="{BEE937B4-F8D4-F0D7-B9A8-95D1333B0696}"/>
              </a:ext>
            </a:extLst>
          </p:cNvPr>
          <p:cNvSpPr>
            <a:spLocks noGrp="1"/>
          </p:cNvSpPr>
          <p:nvPr>
            <p:custDataLst>
              <p:tags r:id="rId61"/>
            </p:custDataLst>
          </p:nvPr>
        </p:nvSpPr>
        <p:spPr bwMode="auto">
          <a:xfrm>
            <a:off x="5274404" y="598864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800" dirty="0">
              <a:sym typeface="+mn-lt"/>
            </a:endParaRPr>
          </a:p>
        </p:txBody>
      </p:sp>
      <p:sp>
        <p:nvSpPr>
          <p:cNvPr id="133" name="テキスト プレースホルダ 9">
            <a:extLst>
              <a:ext uri="{FF2B5EF4-FFF2-40B4-BE49-F238E27FC236}">
                <a16:creationId xmlns:a16="http://schemas.microsoft.com/office/drawing/2014/main" id="{144A1AA6-8339-96E7-6B1B-6B480F090AFD}"/>
              </a:ext>
            </a:extLst>
          </p:cNvPr>
          <p:cNvSpPr>
            <a:spLocks noGrp="1"/>
          </p:cNvSpPr>
          <p:nvPr>
            <p:custDataLst>
              <p:tags r:id="rId62"/>
            </p:custDataLst>
          </p:nvPr>
        </p:nvSpPr>
        <p:spPr bwMode="auto">
          <a:xfrm>
            <a:off x="5587308" y="59955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800" dirty="0">
              <a:sym typeface="+mn-lt"/>
            </a:endParaRPr>
          </a:p>
        </p:txBody>
      </p:sp>
      <p:sp>
        <p:nvSpPr>
          <p:cNvPr id="134" name="テキスト プレースホルダ 9">
            <a:extLst>
              <a:ext uri="{FF2B5EF4-FFF2-40B4-BE49-F238E27FC236}">
                <a16:creationId xmlns:a16="http://schemas.microsoft.com/office/drawing/2014/main" id="{09DEC688-FD5D-509C-9891-9413D0AB94B8}"/>
              </a:ext>
            </a:extLst>
          </p:cNvPr>
          <p:cNvSpPr>
            <a:spLocks noGrp="1"/>
          </p:cNvSpPr>
          <p:nvPr>
            <p:custDataLst>
              <p:tags r:id="rId63"/>
            </p:custDataLst>
          </p:nvPr>
        </p:nvSpPr>
        <p:spPr bwMode="auto">
          <a:xfrm>
            <a:off x="6204935" y="599866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DEE1342-5971-456C-B370-67316F95A7B8}" type="datetime'''1''''''''''''''6'''''''''">
              <a:rPr kumimoji="0" lang="ja-JP" altLang="en-US" sz="1000" smtClean="0"/>
              <a:pPr/>
              <a:t>16</a:t>
            </a:fld>
            <a:endParaRPr kumimoji="0" lang="ja-JP" altLang="en-US" sz="800" dirty="0">
              <a:sym typeface="+mn-lt"/>
            </a:endParaRPr>
          </a:p>
        </p:txBody>
      </p:sp>
      <p:sp>
        <p:nvSpPr>
          <p:cNvPr id="135" name="テキスト プレースホルダ 9">
            <a:extLst>
              <a:ext uri="{FF2B5EF4-FFF2-40B4-BE49-F238E27FC236}">
                <a16:creationId xmlns:a16="http://schemas.microsoft.com/office/drawing/2014/main" id="{8C9447BF-73D0-96FE-1F4D-0163D554D0DE}"/>
              </a:ext>
            </a:extLst>
          </p:cNvPr>
          <p:cNvSpPr>
            <a:spLocks noGrp="1"/>
          </p:cNvSpPr>
          <p:nvPr>
            <p:custDataLst>
              <p:tags r:id="rId64"/>
            </p:custDataLst>
          </p:nvPr>
        </p:nvSpPr>
        <p:spPr bwMode="auto">
          <a:xfrm>
            <a:off x="7137802" y="598320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DBD604-355F-4200-944A-601B2B600946}" type="datetime'''''''''''''''''''''''''1''''''''''''''''''''''''9'''''">
              <a:rPr kumimoji="0" lang="ja-JP" altLang="en-US" sz="1000" smtClean="0"/>
              <a:pPr/>
              <a:t>19</a:t>
            </a:fld>
            <a:endParaRPr kumimoji="0" lang="ja-JP" altLang="en-US" sz="800" dirty="0">
              <a:sym typeface="+mn-lt"/>
            </a:endParaRPr>
          </a:p>
        </p:txBody>
      </p:sp>
      <p:sp>
        <p:nvSpPr>
          <p:cNvPr id="138" name="TextBox 21">
            <a:extLst>
              <a:ext uri="{FF2B5EF4-FFF2-40B4-BE49-F238E27FC236}">
                <a16:creationId xmlns:a16="http://schemas.microsoft.com/office/drawing/2014/main" id="{BFC9BADC-273C-048D-33D1-0E7E4C74E452}"/>
              </a:ext>
            </a:extLst>
          </p:cNvPr>
          <p:cNvSpPr txBox="1"/>
          <p:nvPr/>
        </p:nvSpPr>
        <p:spPr>
          <a:xfrm>
            <a:off x="1100571" y="5507601"/>
            <a:ext cx="398079" cy="246221"/>
          </a:xfrm>
          <a:prstGeom prst="rect">
            <a:avLst/>
          </a:prstGeom>
          <a:noFill/>
        </p:spPr>
        <p:txBody>
          <a:bodyPr wrap="square" rtlCol="0">
            <a:spAutoFit/>
          </a:bodyPr>
          <a:lstStyle/>
          <a:p>
            <a:r>
              <a:rPr kumimoji="1" lang="en-US" sz="1000" dirty="0">
                <a:latin typeface="Arial" panose="020B0604020202020204" pitchFamily="34" charset="0"/>
                <a:ea typeface="ＭＳ Ｐゴシック" panose="020B0600070205080204" pitchFamily="50" charset="-128"/>
                <a:cs typeface="Arial" panose="020B0604020202020204" pitchFamily="34" charset="0"/>
              </a:rPr>
              <a:t>111</a:t>
            </a:r>
          </a:p>
        </p:txBody>
      </p:sp>
      <p:sp>
        <p:nvSpPr>
          <p:cNvPr id="139" name="TextBox 22">
            <a:extLst>
              <a:ext uri="{FF2B5EF4-FFF2-40B4-BE49-F238E27FC236}">
                <a16:creationId xmlns:a16="http://schemas.microsoft.com/office/drawing/2014/main" id="{D5CD3536-F229-4B4C-3AEE-1BDB5A49CA4B}"/>
              </a:ext>
            </a:extLst>
          </p:cNvPr>
          <p:cNvSpPr txBox="1"/>
          <p:nvPr/>
        </p:nvSpPr>
        <p:spPr>
          <a:xfrm>
            <a:off x="1422783" y="5513412"/>
            <a:ext cx="398079" cy="246221"/>
          </a:xfrm>
          <a:prstGeom prst="rect">
            <a:avLst/>
          </a:prstGeom>
          <a:noFill/>
        </p:spPr>
        <p:txBody>
          <a:bodyPr wrap="square" rtlCol="0">
            <a:spAutoFit/>
          </a:bodyPr>
          <a:lstStyle/>
          <a:p>
            <a:r>
              <a:rPr kumimoji="1" lang="en-US" sz="1000" dirty="0">
                <a:latin typeface="Arial" panose="020B0604020202020204" pitchFamily="34" charset="0"/>
                <a:ea typeface="ＭＳ Ｐゴシック" panose="020B0600070205080204" pitchFamily="50" charset="-128"/>
                <a:cs typeface="Arial" panose="020B0604020202020204" pitchFamily="34" charset="0"/>
              </a:rPr>
              <a:t>112</a:t>
            </a:r>
          </a:p>
        </p:txBody>
      </p:sp>
      <p:sp>
        <p:nvSpPr>
          <p:cNvPr id="140" name="TextBox 30">
            <a:extLst>
              <a:ext uri="{FF2B5EF4-FFF2-40B4-BE49-F238E27FC236}">
                <a16:creationId xmlns:a16="http://schemas.microsoft.com/office/drawing/2014/main" id="{0E468024-6B98-A39D-31D3-64950F9740D1}"/>
              </a:ext>
            </a:extLst>
          </p:cNvPr>
          <p:cNvSpPr txBox="1"/>
          <p:nvPr/>
        </p:nvSpPr>
        <p:spPr>
          <a:xfrm>
            <a:off x="1737359" y="5497976"/>
            <a:ext cx="398079" cy="246221"/>
          </a:xfrm>
          <a:prstGeom prst="rect">
            <a:avLst/>
          </a:prstGeom>
          <a:noFill/>
        </p:spPr>
        <p:txBody>
          <a:bodyPr wrap="square" rtlCol="0">
            <a:spAutoFit/>
          </a:bodyPr>
          <a:lstStyle/>
          <a:p>
            <a:r>
              <a:rPr kumimoji="1" lang="en-US" sz="1000" dirty="0">
                <a:latin typeface="Arial" panose="020B0604020202020204" pitchFamily="34" charset="0"/>
                <a:ea typeface="ＭＳ Ｐゴシック" panose="020B0600070205080204" pitchFamily="50" charset="-128"/>
                <a:cs typeface="Arial" panose="020B0604020202020204" pitchFamily="34" charset="0"/>
              </a:rPr>
              <a:t>125</a:t>
            </a:r>
          </a:p>
        </p:txBody>
      </p:sp>
      <p:sp>
        <p:nvSpPr>
          <p:cNvPr id="141" name="TextBox 36">
            <a:extLst>
              <a:ext uri="{FF2B5EF4-FFF2-40B4-BE49-F238E27FC236}">
                <a16:creationId xmlns:a16="http://schemas.microsoft.com/office/drawing/2014/main" id="{0083A3EF-548A-0DBB-ED08-0FB6B17AD9B5}"/>
              </a:ext>
            </a:extLst>
          </p:cNvPr>
          <p:cNvSpPr txBox="1"/>
          <p:nvPr/>
        </p:nvSpPr>
        <p:spPr>
          <a:xfrm>
            <a:off x="2029209" y="5466299"/>
            <a:ext cx="398079" cy="246221"/>
          </a:xfrm>
          <a:prstGeom prst="rect">
            <a:avLst/>
          </a:prstGeom>
          <a:noFill/>
        </p:spPr>
        <p:txBody>
          <a:bodyPr wrap="square" rtlCol="0">
            <a:spAutoFit/>
          </a:bodyPr>
          <a:lstStyle/>
          <a:p>
            <a:r>
              <a:rPr kumimoji="1" lang="en-US" sz="1000" dirty="0">
                <a:latin typeface="Arial" panose="020B0604020202020204" pitchFamily="34" charset="0"/>
                <a:ea typeface="ＭＳ Ｐゴシック" panose="020B0600070205080204" pitchFamily="50" charset="-128"/>
                <a:cs typeface="Arial" panose="020B0604020202020204" pitchFamily="34" charset="0"/>
              </a:rPr>
              <a:t>138</a:t>
            </a:r>
          </a:p>
        </p:txBody>
      </p:sp>
      <p:sp>
        <p:nvSpPr>
          <p:cNvPr id="142" name="TextBox 37">
            <a:extLst>
              <a:ext uri="{FF2B5EF4-FFF2-40B4-BE49-F238E27FC236}">
                <a16:creationId xmlns:a16="http://schemas.microsoft.com/office/drawing/2014/main" id="{534534F7-885F-99EE-138F-6046B0D5C10F}"/>
              </a:ext>
            </a:extLst>
          </p:cNvPr>
          <p:cNvSpPr txBox="1"/>
          <p:nvPr/>
        </p:nvSpPr>
        <p:spPr>
          <a:xfrm>
            <a:off x="2343785" y="5459392"/>
            <a:ext cx="398079" cy="246221"/>
          </a:xfrm>
          <a:prstGeom prst="rect">
            <a:avLst/>
          </a:prstGeom>
          <a:noFill/>
        </p:spPr>
        <p:txBody>
          <a:bodyPr wrap="square" rtlCol="0">
            <a:spAutoFit/>
          </a:bodyPr>
          <a:lstStyle/>
          <a:p>
            <a:r>
              <a:rPr kumimoji="1" lang="en-US" sz="1000" dirty="0">
                <a:latin typeface="Arial" panose="020B0604020202020204" pitchFamily="34" charset="0"/>
                <a:ea typeface="ＭＳ Ｐゴシック" panose="020B0600070205080204" pitchFamily="50" charset="-128"/>
                <a:cs typeface="Arial" panose="020B0604020202020204" pitchFamily="34" charset="0"/>
              </a:rPr>
              <a:t>147</a:t>
            </a:r>
          </a:p>
        </p:txBody>
      </p:sp>
      <p:sp>
        <p:nvSpPr>
          <p:cNvPr id="144" name="TextBox 51">
            <a:extLst>
              <a:ext uri="{FF2B5EF4-FFF2-40B4-BE49-F238E27FC236}">
                <a16:creationId xmlns:a16="http://schemas.microsoft.com/office/drawing/2014/main" id="{97D9C1BD-9BD9-926F-B505-CC297A9BE3A7}"/>
              </a:ext>
            </a:extLst>
          </p:cNvPr>
          <p:cNvSpPr txBox="1"/>
          <p:nvPr/>
        </p:nvSpPr>
        <p:spPr>
          <a:xfrm>
            <a:off x="2653096" y="5435888"/>
            <a:ext cx="398079" cy="246221"/>
          </a:xfrm>
          <a:prstGeom prst="rect">
            <a:avLst/>
          </a:prstGeom>
          <a:noFill/>
        </p:spPr>
        <p:txBody>
          <a:bodyPr wrap="square" rtlCol="0">
            <a:spAutoFit/>
          </a:bodyPr>
          <a:lstStyle/>
          <a:p>
            <a:r>
              <a:rPr kumimoji="1" lang="en-US" sz="1000" dirty="0">
                <a:latin typeface="Arial" panose="020B0604020202020204" pitchFamily="34" charset="0"/>
                <a:ea typeface="ＭＳ Ｐゴシック" panose="020B0600070205080204" pitchFamily="50" charset="-128"/>
                <a:cs typeface="Arial" panose="020B0604020202020204" pitchFamily="34" charset="0"/>
              </a:rPr>
              <a:t>158</a:t>
            </a:r>
          </a:p>
        </p:txBody>
      </p:sp>
      <p:sp>
        <p:nvSpPr>
          <p:cNvPr id="145" name="TextBox 52">
            <a:extLst>
              <a:ext uri="{FF2B5EF4-FFF2-40B4-BE49-F238E27FC236}">
                <a16:creationId xmlns:a16="http://schemas.microsoft.com/office/drawing/2014/main" id="{31DBF331-8E43-5ADA-763E-C18925C39FB9}"/>
              </a:ext>
            </a:extLst>
          </p:cNvPr>
          <p:cNvSpPr txBox="1"/>
          <p:nvPr/>
        </p:nvSpPr>
        <p:spPr>
          <a:xfrm>
            <a:off x="2960688" y="5425702"/>
            <a:ext cx="398079" cy="246221"/>
          </a:xfrm>
          <a:prstGeom prst="rect">
            <a:avLst/>
          </a:prstGeom>
          <a:noFill/>
        </p:spPr>
        <p:txBody>
          <a:bodyPr wrap="square" rtlCol="0">
            <a:spAutoFit/>
          </a:bodyPr>
          <a:lstStyle/>
          <a:p>
            <a:r>
              <a:rPr kumimoji="1" lang="en-US" sz="1000" dirty="0">
                <a:latin typeface="Arial" panose="020B0604020202020204" pitchFamily="34" charset="0"/>
                <a:ea typeface="ＭＳ Ｐゴシック" panose="020B0600070205080204" pitchFamily="50" charset="-128"/>
                <a:cs typeface="Arial" panose="020B0604020202020204" pitchFamily="34" charset="0"/>
              </a:rPr>
              <a:t>168</a:t>
            </a:r>
          </a:p>
        </p:txBody>
      </p:sp>
      <p:sp>
        <p:nvSpPr>
          <p:cNvPr id="146" name="TextBox 54">
            <a:extLst>
              <a:ext uri="{FF2B5EF4-FFF2-40B4-BE49-F238E27FC236}">
                <a16:creationId xmlns:a16="http://schemas.microsoft.com/office/drawing/2014/main" id="{34063D25-D712-A28D-F76F-F83AC956ED64}"/>
              </a:ext>
            </a:extLst>
          </p:cNvPr>
          <p:cNvSpPr txBox="1"/>
          <p:nvPr/>
        </p:nvSpPr>
        <p:spPr>
          <a:xfrm>
            <a:off x="3302000" y="5403099"/>
            <a:ext cx="398079" cy="246221"/>
          </a:xfrm>
          <a:prstGeom prst="rect">
            <a:avLst/>
          </a:prstGeom>
          <a:noFill/>
        </p:spPr>
        <p:txBody>
          <a:bodyPr wrap="square" rtlCol="0">
            <a:spAutoFit/>
          </a:bodyPr>
          <a:lstStyle/>
          <a:p>
            <a:r>
              <a:rPr kumimoji="1" lang="en-US" sz="1000" dirty="0">
                <a:latin typeface="Arial" panose="020B0604020202020204" pitchFamily="34" charset="0"/>
                <a:ea typeface="ＭＳ Ｐゴシック" panose="020B0600070205080204" pitchFamily="50" charset="-128"/>
                <a:cs typeface="Arial" panose="020B0604020202020204" pitchFamily="34" charset="0"/>
              </a:rPr>
              <a:t>177</a:t>
            </a:r>
          </a:p>
        </p:txBody>
      </p:sp>
      <p:sp>
        <p:nvSpPr>
          <p:cNvPr id="147" name="TextBox 55">
            <a:extLst>
              <a:ext uri="{FF2B5EF4-FFF2-40B4-BE49-F238E27FC236}">
                <a16:creationId xmlns:a16="http://schemas.microsoft.com/office/drawing/2014/main" id="{BEA47645-0108-10ED-0E7A-B4E91AB93513}"/>
              </a:ext>
            </a:extLst>
          </p:cNvPr>
          <p:cNvSpPr txBox="1"/>
          <p:nvPr/>
        </p:nvSpPr>
        <p:spPr>
          <a:xfrm>
            <a:off x="3617408" y="5380496"/>
            <a:ext cx="398079" cy="246221"/>
          </a:xfrm>
          <a:prstGeom prst="rect">
            <a:avLst/>
          </a:prstGeom>
          <a:noFill/>
        </p:spPr>
        <p:txBody>
          <a:bodyPr wrap="square" rtlCol="0">
            <a:spAutoFit/>
          </a:bodyPr>
          <a:lstStyle/>
          <a:p>
            <a:r>
              <a:rPr lang="en-US" sz="1000" dirty="0">
                <a:latin typeface="Arial" panose="020B0604020202020204" pitchFamily="34" charset="0"/>
                <a:ea typeface="ＭＳ Ｐゴシック" panose="020B0600070205080204" pitchFamily="50" charset="-128"/>
                <a:cs typeface="Arial" panose="020B0604020202020204" pitchFamily="34" charset="0"/>
              </a:rPr>
              <a:t>205</a:t>
            </a:r>
            <a:endParaRPr kumimoji="1"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8" name="TextBox 56">
            <a:extLst>
              <a:ext uri="{FF2B5EF4-FFF2-40B4-BE49-F238E27FC236}">
                <a16:creationId xmlns:a16="http://schemas.microsoft.com/office/drawing/2014/main" id="{23DC5060-C5F0-BC0B-F2C7-20E927045980}"/>
              </a:ext>
            </a:extLst>
          </p:cNvPr>
          <p:cNvSpPr txBox="1"/>
          <p:nvPr/>
        </p:nvSpPr>
        <p:spPr>
          <a:xfrm>
            <a:off x="3903723" y="5300974"/>
            <a:ext cx="398079" cy="246221"/>
          </a:xfrm>
          <a:prstGeom prst="rect">
            <a:avLst/>
          </a:prstGeom>
          <a:noFill/>
        </p:spPr>
        <p:txBody>
          <a:bodyPr wrap="square" rtlCol="0">
            <a:spAutoFit/>
          </a:bodyPr>
          <a:lstStyle/>
          <a:p>
            <a:r>
              <a:rPr lang="en-US" sz="1000" dirty="0">
                <a:latin typeface="Arial" panose="020B0604020202020204" pitchFamily="34" charset="0"/>
                <a:ea typeface="ＭＳ Ｐゴシック" panose="020B0600070205080204" pitchFamily="50" charset="-128"/>
                <a:cs typeface="Arial" panose="020B0604020202020204" pitchFamily="34" charset="0"/>
              </a:rPr>
              <a:t>248</a:t>
            </a:r>
            <a:endParaRPr kumimoji="1"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4" name="TextBox 57">
            <a:extLst>
              <a:ext uri="{FF2B5EF4-FFF2-40B4-BE49-F238E27FC236}">
                <a16:creationId xmlns:a16="http://schemas.microsoft.com/office/drawing/2014/main" id="{48D3E1E4-D2C7-1D0C-E89B-B3D7163EE749}"/>
              </a:ext>
            </a:extLst>
          </p:cNvPr>
          <p:cNvSpPr txBox="1"/>
          <p:nvPr/>
        </p:nvSpPr>
        <p:spPr>
          <a:xfrm>
            <a:off x="4206273" y="5279988"/>
            <a:ext cx="398079" cy="246221"/>
          </a:xfrm>
          <a:prstGeom prst="rect">
            <a:avLst/>
          </a:prstGeom>
          <a:noFill/>
        </p:spPr>
        <p:txBody>
          <a:bodyPr wrap="square" rtlCol="0">
            <a:spAutoFit/>
          </a:bodyPr>
          <a:lstStyle/>
          <a:p>
            <a:r>
              <a:rPr lang="en-US" sz="1000" dirty="0">
                <a:latin typeface="Arial" panose="020B0604020202020204" pitchFamily="34" charset="0"/>
                <a:ea typeface="ＭＳ Ｐゴシック" panose="020B0600070205080204" pitchFamily="50" charset="-128"/>
                <a:cs typeface="Arial" panose="020B0604020202020204" pitchFamily="34" charset="0"/>
              </a:rPr>
              <a:t>265</a:t>
            </a:r>
            <a:endParaRPr kumimoji="1"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5" name="TextBox 58">
            <a:extLst>
              <a:ext uri="{FF2B5EF4-FFF2-40B4-BE49-F238E27FC236}">
                <a16:creationId xmlns:a16="http://schemas.microsoft.com/office/drawing/2014/main" id="{06BBAE6D-27BC-AAAA-A54D-1C96CB10195A}"/>
              </a:ext>
            </a:extLst>
          </p:cNvPr>
          <p:cNvSpPr txBox="1"/>
          <p:nvPr/>
        </p:nvSpPr>
        <p:spPr>
          <a:xfrm>
            <a:off x="4528535" y="5220078"/>
            <a:ext cx="398079" cy="246221"/>
          </a:xfrm>
          <a:prstGeom prst="rect">
            <a:avLst/>
          </a:prstGeom>
          <a:noFill/>
        </p:spPr>
        <p:txBody>
          <a:bodyPr wrap="square" rtlCol="0">
            <a:spAutoFit/>
          </a:bodyPr>
          <a:lstStyle/>
          <a:p>
            <a:r>
              <a:rPr lang="en-US" sz="1000" dirty="0">
                <a:latin typeface="Arial" panose="020B0604020202020204" pitchFamily="34" charset="0"/>
                <a:ea typeface="ＭＳ Ｐゴシック" panose="020B0600070205080204" pitchFamily="50" charset="-128"/>
                <a:cs typeface="Arial" panose="020B0604020202020204" pitchFamily="34" charset="0"/>
              </a:rPr>
              <a:t>297</a:t>
            </a:r>
            <a:endParaRPr kumimoji="1"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6" name="TextBox 59">
            <a:extLst>
              <a:ext uri="{FF2B5EF4-FFF2-40B4-BE49-F238E27FC236}">
                <a16:creationId xmlns:a16="http://schemas.microsoft.com/office/drawing/2014/main" id="{C8890A32-45E9-4992-17C9-3915910EC8ED}"/>
              </a:ext>
            </a:extLst>
          </p:cNvPr>
          <p:cNvSpPr txBox="1"/>
          <p:nvPr/>
        </p:nvSpPr>
        <p:spPr>
          <a:xfrm>
            <a:off x="4856035" y="5170184"/>
            <a:ext cx="398079" cy="246221"/>
          </a:xfrm>
          <a:prstGeom prst="rect">
            <a:avLst/>
          </a:prstGeom>
          <a:noFill/>
        </p:spPr>
        <p:txBody>
          <a:bodyPr wrap="square" rtlCol="0">
            <a:spAutoFit/>
          </a:bodyPr>
          <a:lstStyle/>
          <a:p>
            <a:r>
              <a:rPr kumimoji="1" lang="en-US" sz="1000" dirty="0">
                <a:latin typeface="Arial" panose="020B0604020202020204" pitchFamily="34" charset="0"/>
                <a:ea typeface="ＭＳ Ｐゴシック" panose="020B0600070205080204" pitchFamily="50" charset="-128"/>
                <a:cs typeface="Arial" panose="020B0604020202020204" pitchFamily="34" charset="0"/>
              </a:rPr>
              <a:t>334</a:t>
            </a:r>
          </a:p>
        </p:txBody>
      </p:sp>
      <p:sp>
        <p:nvSpPr>
          <p:cNvPr id="157" name="TextBox 61">
            <a:extLst>
              <a:ext uri="{FF2B5EF4-FFF2-40B4-BE49-F238E27FC236}">
                <a16:creationId xmlns:a16="http://schemas.microsoft.com/office/drawing/2014/main" id="{9BE0FADF-1C0E-0C48-F49C-F37AABC3F204}"/>
              </a:ext>
            </a:extLst>
          </p:cNvPr>
          <p:cNvSpPr txBox="1"/>
          <p:nvPr/>
        </p:nvSpPr>
        <p:spPr>
          <a:xfrm>
            <a:off x="5167313" y="5121686"/>
            <a:ext cx="398079" cy="246221"/>
          </a:xfrm>
          <a:prstGeom prst="rect">
            <a:avLst/>
          </a:prstGeom>
          <a:noFill/>
        </p:spPr>
        <p:txBody>
          <a:bodyPr wrap="square" rtlCol="0">
            <a:spAutoFit/>
          </a:bodyPr>
          <a:lstStyle/>
          <a:p>
            <a:r>
              <a:rPr kumimoji="1" lang="en-US" sz="1000" dirty="0">
                <a:latin typeface="Arial" panose="020B0604020202020204" pitchFamily="34" charset="0"/>
                <a:ea typeface="ＭＳ Ｐゴシック" panose="020B0600070205080204" pitchFamily="50" charset="-128"/>
                <a:cs typeface="Arial" panose="020B0604020202020204" pitchFamily="34" charset="0"/>
              </a:rPr>
              <a:t>369</a:t>
            </a:r>
          </a:p>
        </p:txBody>
      </p:sp>
      <p:sp>
        <p:nvSpPr>
          <p:cNvPr id="158" name="TextBox 62">
            <a:extLst>
              <a:ext uri="{FF2B5EF4-FFF2-40B4-BE49-F238E27FC236}">
                <a16:creationId xmlns:a16="http://schemas.microsoft.com/office/drawing/2014/main" id="{F73645F3-2C75-EA66-1E81-0DE21ADDE72F}"/>
              </a:ext>
            </a:extLst>
          </p:cNvPr>
          <p:cNvSpPr txBox="1"/>
          <p:nvPr/>
        </p:nvSpPr>
        <p:spPr>
          <a:xfrm>
            <a:off x="5456247" y="5059774"/>
            <a:ext cx="398079" cy="246221"/>
          </a:xfrm>
          <a:prstGeom prst="rect">
            <a:avLst/>
          </a:prstGeom>
          <a:noFill/>
        </p:spPr>
        <p:txBody>
          <a:bodyPr wrap="square" rtlCol="0">
            <a:spAutoFit/>
          </a:bodyPr>
          <a:lstStyle/>
          <a:p>
            <a:r>
              <a:rPr kumimoji="1" lang="en-US" sz="1000" dirty="0">
                <a:latin typeface="Arial" panose="020B0604020202020204" pitchFamily="34" charset="0"/>
                <a:ea typeface="ＭＳ Ｐゴシック" panose="020B0600070205080204" pitchFamily="50" charset="-128"/>
                <a:cs typeface="Arial" panose="020B0604020202020204" pitchFamily="34" charset="0"/>
              </a:rPr>
              <a:t>399</a:t>
            </a:r>
          </a:p>
        </p:txBody>
      </p:sp>
      <p:sp>
        <p:nvSpPr>
          <p:cNvPr id="159" name="TextBox 63">
            <a:extLst>
              <a:ext uri="{FF2B5EF4-FFF2-40B4-BE49-F238E27FC236}">
                <a16:creationId xmlns:a16="http://schemas.microsoft.com/office/drawing/2014/main" id="{E9DDF94A-3CEE-56D2-364E-BAFB96CE88C2}"/>
              </a:ext>
            </a:extLst>
          </p:cNvPr>
          <p:cNvSpPr txBox="1"/>
          <p:nvPr/>
        </p:nvSpPr>
        <p:spPr>
          <a:xfrm>
            <a:off x="5775325" y="5012858"/>
            <a:ext cx="398079" cy="246221"/>
          </a:xfrm>
          <a:prstGeom prst="rect">
            <a:avLst/>
          </a:prstGeom>
          <a:noFill/>
        </p:spPr>
        <p:txBody>
          <a:bodyPr wrap="square" rtlCol="0">
            <a:spAutoFit/>
          </a:bodyPr>
          <a:lstStyle/>
          <a:p>
            <a:r>
              <a:rPr lang="en-US" sz="1000" dirty="0">
                <a:latin typeface="Arial" panose="020B0604020202020204" pitchFamily="34" charset="0"/>
                <a:ea typeface="ＭＳ Ｐゴシック" panose="020B0600070205080204" pitchFamily="50" charset="-128"/>
                <a:cs typeface="Arial" panose="020B0604020202020204" pitchFamily="34" charset="0"/>
              </a:rPr>
              <a:t>439</a:t>
            </a:r>
            <a:endParaRPr kumimoji="1"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0" name="TextBox 64">
            <a:extLst>
              <a:ext uri="{FF2B5EF4-FFF2-40B4-BE49-F238E27FC236}">
                <a16:creationId xmlns:a16="http://schemas.microsoft.com/office/drawing/2014/main" id="{0AF3BC17-08D6-28C2-920C-0D9CCECFB192}"/>
              </a:ext>
            </a:extLst>
          </p:cNvPr>
          <p:cNvSpPr txBox="1"/>
          <p:nvPr/>
        </p:nvSpPr>
        <p:spPr>
          <a:xfrm>
            <a:off x="6082096" y="4945598"/>
            <a:ext cx="398079" cy="246221"/>
          </a:xfrm>
          <a:prstGeom prst="rect">
            <a:avLst/>
          </a:prstGeom>
          <a:noFill/>
        </p:spPr>
        <p:txBody>
          <a:bodyPr wrap="square" rtlCol="0">
            <a:spAutoFit/>
          </a:bodyPr>
          <a:lstStyle/>
          <a:p>
            <a:r>
              <a:rPr lang="en-US" sz="1000" dirty="0">
                <a:latin typeface="Arial" panose="020B0604020202020204" pitchFamily="34" charset="0"/>
                <a:ea typeface="ＭＳ Ｐゴシック" panose="020B0600070205080204" pitchFamily="50" charset="-128"/>
                <a:cs typeface="Arial" panose="020B0604020202020204" pitchFamily="34" charset="0"/>
              </a:rPr>
              <a:t>470</a:t>
            </a:r>
            <a:endParaRPr kumimoji="1"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1" name="TextBox 65">
            <a:extLst>
              <a:ext uri="{FF2B5EF4-FFF2-40B4-BE49-F238E27FC236}">
                <a16:creationId xmlns:a16="http://schemas.microsoft.com/office/drawing/2014/main" id="{755C5CCB-0F82-E806-7AD0-2CB206557FD3}"/>
              </a:ext>
            </a:extLst>
          </p:cNvPr>
          <p:cNvSpPr txBox="1"/>
          <p:nvPr/>
        </p:nvSpPr>
        <p:spPr>
          <a:xfrm>
            <a:off x="6408760" y="4894200"/>
            <a:ext cx="398079" cy="246221"/>
          </a:xfrm>
          <a:prstGeom prst="rect">
            <a:avLst/>
          </a:prstGeom>
          <a:noFill/>
        </p:spPr>
        <p:txBody>
          <a:bodyPr wrap="square" rtlCol="0">
            <a:spAutoFit/>
          </a:bodyPr>
          <a:lstStyle/>
          <a:p>
            <a:r>
              <a:rPr kumimoji="1" lang="en-US" sz="1000" dirty="0">
                <a:latin typeface="Arial" panose="020B0604020202020204" pitchFamily="34" charset="0"/>
                <a:ea typeface="ＭＳ Ｐゴシック" panose="020B0600070205080204" pitchFamily="50" charset="-128"/>
                <a:cs typeface="Arial" panose="020B0604020202020204" pitchFamily="34" charset="0"/>
              </a:rPr>
              <a:t>509</a:t>
            </a:r>
          </a:p>
        </p:txBody>
      </p:sp>
      <p:sp>
        <p:nvSpPr>
          <p:cNvPr id="162" name="TextBox 66">
            <a:extLst>
              <a:ext uri="{FF2B5EF4-FFF2-40B4-BE49-F238E27FC236}">
                <a16:creationId xmlns:a16="http://schemas.microsoft.com/office/drawing/2014/main" id="{C04D001C-8913-D6A4-353A-A4BFD985ADED}"/>
              </a:ext>
            </a:extLst>
          </p:cNvPr>
          <p:cNvSpPr txBox="1"/>
          <p:nvPr/>
        </p:nvSpPr>
        <p:spPr>
          <a:xfrm>
            <a:off x="6715531" y="4822487"/>
            <a:ext cx="398079" cy="246221"/>
          </a:xfrm>
          <a:prstGeom prst="rect">
            <a:avLst/>
          </a:prstGeom>
          <a:noFill/>
        </p:spPr>
        <p:txBody>
          <a:bodyPr wrap="square" rtlCol="0">
            <a:spAutoFit/>
          </a:bodyPr>
          <a:lstStyle/>
          <a:p>
            <a:r>
              <a:rPr kumimoji="1" lang="en-US" sz="1000" dirty="0">
                <a:latin typeface="Arial" panose="020B0604020202020204" pitchFamily="34" charset="0"/>
                <a:ea typeface="ＭＳ Ｐゴシック" panose="020B0600070205080204" pitchFamily="50" charset="-128"/>
                <a:cs typeface="Arial" panose="020B0604020202020204" pitchFamily="34" charset="0"/>
              </a:rPr>
              <a:t>551</a:t>
            </a:r>
          </a:p>
        </p:txBody>
      </p:sp>
      <p:sp>
        <p:nvSpPr>
          <p:cNvPr id="163" name="TextBox 67">
            <a:extLst>
              <a:ext uri="{FF2B5EF4-FFF2-40B4-BE49-F238E27FC236}">
                <a16:creationId xmlns:a16="http://schemas.microsoft.com/office/drawing/2014/main" id="{D1B7BA5B-061A-2AA3-6E13-26549AB235F1}"/>
              </a:ext>
            </a:extLst>
          </p:cNvPr>
          <p:cNvSpPr txBox="1"/>
          <p:nvPr/>
        </p:nvSpPr>
        <p:spPr>
          <a:xfrm>
            <a:off x="7031219" y="4737050"/>
            <a:ext cx="398079" cy="246221"/>
          </a:xfrm>
          <a:prstGeom prst="rect">
            <a:avLst/>
          </a:prstGeom>
          <a:noFill/>
        </p:spPr>
        <p:txBody>
          <a:bodyPr wrap="square" rtlCol="0">
            <a:spAutoFit/>
          </a:bodyPr>
          <a:lstStyle/>
          <a:p>
            <a:r>
              <a:rPr lang="en-US" sz="1000" dirty="0">
                <a:latin typeface="Arial" panose="020B0604020202020204" pitchFamily="34" charset="0"/>
                <a:ea typeface="ＭＳ Ｐゴシック" panose="020B0600070205080204" pitchFamily="50" charset="-128"/>
                <a:cs typeface="Arial" panose="020B0604020202020204" pitchFamily="34" charset="0"/>
              </a:rPr>
              <a:t>603</a:t>
            </a:r>
            <a:endParaRPr kumimoji="1"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4" name="TextBox 68">
            <a:extLst>
              <a:ext uri="{FF2B5EF4-FFF2-40B4-BE49-F238E27FC236}">
                <a16:creationId xmlns:a16="http://schemas.microsoft.com/office/drawing/2014/main" id="{C898393E-8BD5-FC70-696F-DEF4A7833BA6}"/>
              </a:ext>
            </a:extLst>
          </p:cNvPr>
          <p:cNvSpPr txBox="1"/>
          <p:nvPr/>
        </p:nvSpPr>
        <p:spPr>
          <a:xfrm>
            <a:off x="7337990" y="4675138"/>
            <a:ext cx="398079" cy="246221"/>
          </a:xfrm>
          <a:prstGeom prst="rect">
            <a:avLst/>
          </a:prstGeom>
          <a:noFill/>
        </p:spPr>
        <p:txBody>
          <a:bodyPr wrap="square" rtlCol="0">
            <a:spAutoFit/>
          </a:bodyPr>
          <a:lstStyle/>
          <a:p>
            <a:r>
              <a:rPr lang="en-US" sz="1000" dirty="0">
                <a:latin typeface="Arial" panose="020B0604020202020204" pitchFamily="34" charset="0"/>
                <a:ea typeface="ＭＳ Ｐゴシック" panose="020B0600070205080204" pitchFamily="50" charset="-128"/>
                <a:cs typeface="Arial" panose="020B0604020202020204" pitchFamily="34" charset="0"/>
              </a:rPr>
              <a:t>643</a:t>
            </a:r>
            <a:endParaRPr kumimoji="1"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TextBox 70">
            <a:extLst>
              <a:ext uri="{FF2B5EF4-FFF2-40B4-BE49-F238E27FC236}">
                <a16:creationId xmlns:a16="http://schemas.microsoft.com/office/drawing/2014/main" id="{047C8216-3CFC-A67B-0F72-62EEB20E3FD5}"/>
              </a:ext>
            </a:extLst>
          </p:cNvPr>
          <p:cNvSpPr txBox="1"/>
          <p:nvPr/>
        </p:nvSpPr>
        <p:spPr>
          <a:xfrm>
            <a:off x="7636248" y="4617831"/>
            <a:ext cx="398079" cy="246221"/>
          </a:xfrm>
          <a:prstGeom prst="rect">
            <a:avLst/>
          </a:prstGeom>
          <a:noFill/>
        </p:spPr>
        <p:txBody>
          <a:bodyPr wrap="square" rtlCol="0">
            <a:spAutoFit/>
          </a:bodyPr>
          <a:lstStyle/>
          <a:p>
            <a:r>
              <a:rPr lang="en-US" sz="1000" dirty="0">
                <a:latin typeface="Arial" panose="020B0604020202020204" pitchFamily="34" charset="0"/>
                <a:ea typeface="ＭＳ Ｐゴシック" panose="020B0600070205080204" pitchFamily="50" charset="-128"/>
                <a:cs typeface="Arial" panose="020B0604020202020204" pitchFamily="34" charset="0"/>
              </a:rPr>
              <a:t>671</a:t>
            </a:r>
            <a:endParaRPr kumimoji="1"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テキスト プレースホルダ 9">
            <a:extLst>
              <a:ext uri="{FF2B5EF4-FFF2-40B4-BE49-F238E27FC236}">
                <a16:creationId xmlns:a16="http://schemas.microsoft.com/office/drawing/2014/main" id="{B884CC21-9726-F864-27A2-F7142BB78A68}"/>
              </a:ext>
            </a:extLst>
          </p:cNvPr>
          <p:cNvSpPr>
            <a:spLocks noGrp="1"/>
          </p:cNvSpPr>
          <p:nvPr>
            <p:custDataLst>
              <p:tags r:id="rId65"/>
            </p:custDataLst>
          </p:nvPr>
        </p:nvSpPr>
        <p:spPr bwMode="auto">
          <a:xfrm>
            <a:off x="7437496" y="599204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1000" dirty="0">
              <a:sym typeface="+mn-lt"/>
            </a:endParaRPr>
          </a:p>
        </p:txBody>
      </p:sp>
      <p:sp>
        <p:nvSpPr>
          <p:cNvPr id="181" name="テキスト プレースホルダ 9">
            <a:extLst>
              <a:ext uri="{FF2B5EF4-FFF2-40B4-BE49-F238E27FC236}">
                <a16:creationId xmlns:a16="http://schemas.microsoft.com/office/drawing/2014/main" id="{6AEBBD1F-7E63-EE93-23E9-55FE277648FA}"/>
              </a:ext>
            </a:extLst>
          </p:cNvPr>
          <p:cNvSpPr>
            <a:spLocks noGrp="1"/>
          </p:cNvSpPr>
          <p:nvPr>
            <p:custDataLst>
              <p:tags r:id="rId66"/>
            </p:custDataLst>
          </p:nvPr>
        </p:nvSpPr>
        <p:spPr bwMode="auto">
          <a:xfrm>
            <a:off x="7759039" y="598320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21</a:t>
            </a:r>
            <a:endParaRPr kumimoji="0" lang="ja-JP" altLang="en-US" sz="1000" dirty="0">
              <a:sym typeface="+mn-lt"/>
            </a:endParaRPr>
          </a:p>
        </p:txBody>
      </p:sp>
      <p:sp>
        <p:nvSpPr>
          <p:cNvPr id="2" name="楕円 1">
            <a:extLst>
              <a:ext uri="{FF2B5EF4-FFF2-40B4-BE49-F238E27FC236}">
                <a16:creationId xmlns:a16="http://schemas.microsoft.com/office/drawing/2014/main" id="{7D113D24-D866-A546-338C-9217D78B7F01}"/>
              </a:ext>
            </a:extLst>
          </p:cNvPr>
          <p:cNvSpPr/>
          <p:nvPr/>
        </p:nvSpPr>
        <p:spPr>
          <a:xfrm>
            <a:off x="6363106" y="2227383"/>
            <a:ext cx="90000" cy="9000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ja-JP" altLang="en-US" sz="1200" dirty="0"/>
          </a:p>
        </p:txBody>
      </p:sp>
    </p:spTree>
    <p:extLst>
      <p:ext uri="{BB962C8B-B14F-4D97-AF65-F5344CB8AC3E}">
        <p14:creationId xmlns:p14="http://schemas.microsoft.com/office/powerpoint/2010/main" val="1476970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40229055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9" name="Object 8"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1200" dirty="0">
              <a:solidFill>
                <a:schemeClr val="tx1"/>
              </a:solidFill>
            </a:endParaRPr>
          </a:p>
        </p:txBody>
      </p:sp>
      <p:graphicFrame>
        <p:nvGraphicFramePr>
          <p:cNvPr id="33" name="Chart 3"/>
          <p:cNvGraphicFramePr/>
          <p:nvPr>
            <p:custDataLst>
              <p:tags r:id="rId3"/>
            </p:custDataLst>
            <p:extLst>
              <p:ext uri="{D42A27DB-BD31-4B8C-83A1-F6EECF244321}">
                <p14:modId xmlns:p14="http://schemas.microsoft.com/office/powerpoint/2010/main" val="1264767497"/>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6"/>
          </a:graphicData>
        </a:graphic>
      </p:graphicFrame>
      <p:sp>
        <p:nvSpPr>
          <p:cNvPr id="14" name="Rectangle 13"/>
          <p:cNvSpPr/>
          <p:nvPr>
            <p:custDataLst>
              <p:tags r:id="rId4"/>
            </p:custDataLst>
          </p:nvPr>
        </p:nvSpPr>
        <p:spPr bwMode="gray">
          <a:xfrm>
            <a:off x="4533900"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Rectangle 12"/>
          <p:cNvSpPr/>
          <p:nvPr>
            <p:custDataLst>
              <p:tags r:id="rId5"/>
            </p:custDataLst>
          </p:nvPr>
        </p:nvSpPr>
        <p:spPr bwMode="gray">
          <a:xfrm>
            <a:off x="2936776"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6"/>
            </p:custDataLst>
          </p:nvPr>
        </p:nvSpPr>
        <p:spPr bwMode="gray">
          <a:xfrm>
            <a:off x="5581650"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7"/>
            </p:custDataLst>
          </p:nvPr>
        </p:nvSpPr>
        <p:spPr bwMode="auto">
          <a:xfrm>
            <a:off x="3273326"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dirty="0">
                <a:sym typeface="+mn-lt"/>
              </a:rPr>
              <a:t>非感染性疾患</a:t>
            </a:r>
            <a:endParaRPr kumimoji="0" lang="ja-JP" altLang="en-US" dirty="0">
              <a:sym typeface="+mn-lt"/>
            </a:endParaRPr>
          </a:p>
        </p:txBody>
      </p:sp>
      <p:sp>
        <p:nvSpPr>
          <p:cNvPr id="29" name="テキスト プレースホルダ 9"/>
          <p:cNvSpPr>
            <a:spLocks noGrp="1"/>
          </p:cNvSpPr>
          <p:nvPr>
            <p:custDataLst>
              <p:tags r:id="rId8"/>
            </p:custDataLst>
          </p:nvPr>
        </p:nvSpPr>
        <p:spPr bwMode="auto">
          <a:xfrm>
            <a:off x="487045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9"/>
            </p:custDataLst>
          </p:nvPr>
        </p:nvSpPr>
        <p:spPr bwMode="auto">
          <a:xfrm>
            <a:off x="591820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39" name="Chart 38">
            <a:extLst>
              <a:ext uri="{FF2B5EF4-FFF2-40B4-BE49-F238E27FC236}">
                <a16:creationId xmlns:a16="http://schemas.microsoft.com/office/drawing/2014/main" id="{80124E42-1FA6-4DE5-BE3A-4B9010125614}"/>
              </a:ext>
            </a:extLst>
          </p:cNvPr>
          <p:cNvGraphicFramePr/>
          <p:nvPr>
            <p:custDataLst>
              <p:tags r:id="rId10"/>
            </p:custDataLst>
            <p:extLst>
              <p:ext uri="{D42A27DB-BD31-4B8C-83A1-F6EECF244321}">
                <p14:modId xmlns:p14="http://schemas.microsoft.com/office/powerpoint/2010/main" val="4268421632"/>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17"/>
          </a:graphicData>
        </a:graphic>
      </p:graphicFrame>
      <p:sp>
        <p:nvSpPr>
          <p:cNvPr id="47" name="テキスト プレースホルダ 9"/>
          <p:cNvSpPr>
            <a:spLocks noGrp="1"/>
          </p:cNvSpPr>
          <p:nvPr>
            <p:custDataLst>
              <p:tags r:id="rId11"/>
            </p:custDataLst>
          </p:nvPr>
        </p:nvSpPr>
        <p:spPr bwMode="gray">
          <a:xfrm>
            <a:off x="6535738" y="3398838"/>
            <a:ext cx="520700" cy="244475"/>
          </a:xfrm>
          <a:prstGeom prst="rect">
            <a:avLst/>
          </a:prstGeom>
          <a:solidFill>
            <a:srgbClr val="80CCE8"/>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71E3D3-4C12-479E-A404-90229F3AEE21}" type="datetime'''''''''''''''''''''''''''''''''3''''''''''''.3''''%'''''''">
              <a:rPr lang="en-US" altLang="en-US" smtClean="0">
                <a:effectLst/>
              </a:rPr>
              <a:pPr/>
              <a:t>3.3%</a:t>
            </a:fld>
            <a:endParaRPr kumimoji="0" lang="ja-JP" altLang="en-US" dirty="0">
              <a:sym typeface="+mn-lt"/>
            </a:endParaRPr>
          </a:p>
        </p:txBody>
      </p:sp>
      <p:sp>
        <p:nvSpPr>
          <p:cNvPr id="49" name="テキスト プレースホルダ 9"/>
          <p:cNvSpPr>
            <a:spLocks noGrp="1"/>
          </p:cNvSpPr>
          <p:nvPr>
            <p:custDataLst>
              <p:tags r:id="rId12"/>
            </p:custDataLst>
          </p:nvPr>
        </p:nvSpPr>
        <p:spPr bwMode="gray">
          <a:xfrm>
            <a:off x="6848475" y="3643313"/>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E81008-133B-4DE9-AB40-1C274DCD3DE3}" type="datetime'''''6''''.''''''''''''''''''''''''''6''''''''''''''''''''''%'">
              <a:rPr lang="en-US" altLang="en-US" smtClean="0">
                <a:effectLst/>
              </a:rPr>
              <a:pPr/>
              <a:t>6.6%</a:t>
            </a:fld>
            <a:endParaRPr kumimoji="0" lang="ja-JP" altLang="en-US" dirty="0">
              <a:sym typeface="+mn-lt"/>
            </a:endParaRPr>
          </a:p>
        </p:txBody>
      </p:sp>
      <p:sp>
        <p:nvSpPr>
          <p:cNvPr id="37" name="テキスト ボックス 36"/>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中国における死亡要因は、「非感染性疾患」が占める割合が最も大きく、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％超となっている。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「感染症」の割合が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年から大きく減少しており、疾病構造としては典型的な先進国のもの（非感染性疾患が大半を占める）に変化している。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9513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4160337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73" name="Chart 3"/>
          <p:cNvGraphicFramePr/>
          <p:nvPr>
            <p:custDataLst>
              <p:tags r:id="rId3"/>
            </p:custDataLst>
            <p:extLst>
              <p:ext uri="{D42A27DB-BD31-4B8C-83A1-F6EECF244321}">
                <p14:modId xmlns:p14="http://schemas.microsoft.com/office/powerpoint/2010/main" val="809244772"/>
              </p:ext>
            </p:extLst>
          </p:nvPr>
        </p:nvGraphicFramePr>
        <p:xfrm>
          <a:off x="71438" y="4589463"/>
          <a:ext cx="9801225" cy="151923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7" name="Chart 86">
            <a:extLst>
              <a:ext uri="{FF2B5EF4-FFF2-40B4-BE49-F238E27FC236}">
                <a16:creationId xmlns:a16="http://schemas.microsoft.com/office/drawing/2014/main" id="{C3544299-68E3-483F-8825-DDC7A032126D}"/>
              </a:ext>
            </a:extLst>
          </p:cNvPr>
          <p:cNvGraphicFramePr/>
          <p:nvPr>
            <p:custDataLst>
              <p:tags r:id="rId4"/>
            </p:custDataLst>
            <p:extLst>
              <p:ext uri="{D42A27DB-BD31-4B8C-83A1-F6EECF244321}">
                <p14:modId xmlns:p14="http://schemas.microsoft.com/office/powerpoint/2010/main" val="3535886215"/>
              </p:ext>
            </p:extLst>
          </p:nvPr>
        </p:nvGraphicFramePr>
        <p:xfrm>
          <a:off x="298450" y="3232150"/>
          <a:ext cx="9345613" cy="1319213"/>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79" name="テキスト ボックス 78"/>
          <p:cNvSpPr txBox="1"/>
          <p:nvPr/>
        </p:nvSpPr>
        <p:spPr>
          <a:xfrm>
            <a:off x="5298649" y="3843990"/>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91" name="テキスト ボックス 90"/>
          <p:cNvSpPr txBox="1"/>
          <p:nvPr/>
        </p:nvSpPr>
        <p:spPr>
          <a:xfrm>
            <a:off x="2023827" y="3843990"/>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12" name="テキスト ボックス 111"/>
          <p:cNvSpPr txBox="1"/>
          <p:nvPr/>
        </p:nvSpPr>
        <p:spPr>
          <a:xfrm>
            <a:off x="6977238" y="378628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3" name="テキスト ボックス 112"/>
          <p:cNvSpPr txBox="1"/>
          <p:nvPr/>
        </p:nvSpPr>
        <p:spPr>
          <a:xfrm>
            <a:off x="8968701" y="3717032"/>
            <a:ext cx="212034"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dirty="0"/>
              <a:t>非意図的負傷</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9" name="テキスト ボックス 118"/>
          <p:cNvSpPr txBox="1"/>
          <p:nvPr/>
        </p:nvSpPr>
        <p:spPr>
          <a:xfrm>
            <a:off x="56456" y="3801671"/>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122512"/>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1" name="テキスト ボックス 130"/>
          <p:cNvSpPr txBox="1"/>
          <p:nvPr/>
        </p:nvSpPr>
        <p:spPr>
          <a:xfrm>
            <a:off x="7425965" y="4319990"/>
            <a:ext cx="1702288" cy="338554"/>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latin typeface="ＭＳ Ｐゴシック" panose="020B0600070205080204" pitchFamily="50" charset="-128"/>
              </a:rPr>
              <a:t>交通事故／</a:t>
            </a:r>
            <a:r>
              <a:rPr lang="ja-JP" altLang="en-US" dirty="0"/>
              <a:t>自傷、個人間暴力</a:t>
            </a:r>
            <a:endParaRPr lang="en-US" altLang="ja-JP" dirty="0"/>
          </a:p>
          <a:p>
            <a:r>
              <a:rPr lang="en-US" altLang="ja-JP" dirty="0"/>
              <a:t>※</a:t>
            </a:r>
            <a:r>
              <a:rPr lang="ja-JP" altLang="en-US" dirty="0"/>
              <a:t>割合の大きい順</a:t>
            </a:r>
          </a:p>
        </p:txBody>
      </p:sp>
      <p:sp>
        <p:nvSpPr>
          <p:cNvPr id="132" name="左中かっこ 131"/>
          <p:cNvSpPr/>
          <p:nvPr/>
        </p:nvSpPr>
        <p:spPr>
          <a:xfrm rot="5400000">
            <a:off x="8104201" y="3095138"/>
            <a:ext cx="45719" cy="103766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4448944" y="2798197"/>
            <a:ext cx="2448128" cy="58477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神経疾患／糖尿病・腎臓疾患／消化器疾患／</a:t>
            </a:r>
            <a:br>
              <a:rPr lang="en-US" altLang="ja-JP" dirty="0"/>
            </a:br>
            <a:r>
              <a:rPr lang="ja-JP" altLang="en-US" dirty="0"/>
              <a:t>その他の非感染症／物質使用障／筋骨格系疾患／</a:t>
            </a:r>
            <a:br>
              <a:rPr lang="en-US" altLang="ja-JP" dirty="0"/>
            </a:br>
            <a:r>
              <a:rPr lang="ja-JP" altLang="en-US" dirty="0"/>
              <a:t>皮膚および皮下疾患／精神障害</a:t>
            </a:r>
            <a:endParaRPr lang="en-US" altLang="ja-JP" dirty="0"/>
          </a:p>
          <a:p>
            <a:r>
              <a:rPr lang="en-US" altLang="ja-JP" dirty="0"/>
              <a:t>※</a:t>
            </a:r>
            <a:r>
              <a:rPr lang="ja-JP" altLang="en-US" dirty="0"/>
              <a:t>割合の大きい順</a:t>
            </a:r>
          </a:p>
        </p:txBody>
      </p:sp>
      <p:sp>
        <p:nvSpPr>
          <p:cNvPr id="175" name="左中かっこ 174"/>
          <p:cNvSpPr/>
          <p:nvPr/>
        </p:nvSpPr>
        <p:spPr>
          <a:xfrm rot="16200000" flipV="1">
            <a:off x="9338009" y="4047404"/>
            <a:ext cx="125594" cy="277472"/>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3" name="直線コネクタ 182"/>
          <p:cNvCxnSpPr>
            <a:cxnSpLocks/>
            <a:stCxn id="132" idx="1"/>
            <a:endCxn id="171" idx="2"/>
          </p:cNvCxnSpPr>
          <p:nvPr/>
        </p:nvCxnSpPr>
        <p:spPr>
          <a:xfrm flipH="1" flipV="1">
            <a:off x="5673008" y="3382972"/>
            <a:ext cx="2454052" cy="2081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a:stCxn id="175" idx="1"/>
            <a:endCxn id="131" idx="0"/>
          </p:cNvCxnSpPr>
          <p:nvPr/>
        </p:nvCxnSpPr>
        <p:spPr>
          <a:xfrm flipH="1">
            <a:off x="8277109" y="4248937"/>
            <a:ext cx="1123697" cy="710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％を占める「非感染性疾患」の中では、特に「心血管疾患」と「新生物」が主要な死亡要因となっており、これら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つの疾患で全体の約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感染症の中では、「呼吸器感染症・結核」の割合が最も大きい。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左中かっこ 60"/>
          <p:cNvSpPr/>
          <p:nvPr/>
        </p:nvSpPr>
        <p:spPr>
          <a:xfrm rot="5400000">
            <a:off x="8764889" y="3467474"/>
            <a:ext cx="58966" cy="278607"/>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62" name="テキスト ボックス 61"/>
          <p:cNvSpPr txBox="1"/>
          <p:nvPr/>
        </p:nvSpPr>
        <p:spPr>
          <a:xfrm>
            <a:off x="6931025" y="2798197"/>
            <a:ext cx="2630488" cy="58477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呼吸器感染症・結核／</a:t>
            </a:r>
            <a:r>
              <a:rPr lang="ja-JP" altLang="en-US" sz="800" dirty="0"/>
              <a:t>妊産婦・新生児の障害／</a:t>
            </a:r>
            <a:br>
              <a:rPr lang="en-US" altLang="ja-JP" sz="800" dirty="0"/>
            </a:br>
            <a:r>
              <a:rPr lang="en-US" altLang="ja-JP" dirty="0"/>
              <a:t> HIV/</a:t>
            </a:r>
            <a:r>
              <a:rPr lang="ja-JP" altLang="en-US" dirty="0"/>
              <a:t>エイズ・性感染症／その他の感染症／</a:t>
            </a:r>
            <a:br>
              <a:rPr lang="en-US" altLang="ja-JP" dirty="0"/>
            </a:br>
            <a:r>
              <a:rPr lang="ja-JP" altLang="en-US" dirty="0"/>
              <a:t>栄養失調／</a:t>
            </a:r>
            <a:r>
              <a:rPr lang="ja-JP" altLang="en-US" dirty="0">
                <a:latin typeface="ＭＳ Ｐゴシック" panose="020B0600070205080204" pitchFamily="50" charset="-128"/>
              </a:rPr>
              <a:t>腸管感染症</a:t>
            </a:r>
            <a:r>
              <a:rPr lang="ja-JP" altLang="en-US" dirty="0"/>
              <a:t>／顧みられない熱帯病とマラリア</a:t>
            </a:r>
            <a:endParaRPr lang="en-US" altLang="ja-JP" dirty="0"/>
          </a:p>
          <a:p>
            <a:r>
              <a:rPr lang="en-US" altLang="ja-JP" dirty="0"/>
              <a:t>※</a:t>
            </a:r>
            <a:r>
              <a:rPr lang="ja-JP" altLang="en-US" dirty="0"/>
              <a:t>割合の大きい順</a:t>
            </a:r>
          </a:p>
        </p:txBody>
      </p:sp>
      <p:cxnSp>
        <p:nvCxnSpPr>
          <p:cNvPr id="63" name="直線コネクタ 62"/>
          <p:cNvCxnSpPr>
            <a:stCxn id="61" idx="1"/>
            <a:endCxn id="62" idx="2"/>
          </p:cNvCxnSpPr>
          <p:nvPr/>
        </p:nvCxnSpPr>
        <p:spPr>
          <a:xfrm flipH="1" flipV="1">
            <a:off x="8246269" y="3382972"/>
            <a:ext cx="548103" cy="1943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1530697" y="5164831"/>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78" name="テキスト ボックス 77"/>
          <p:cNvSpPr txBox="1"/>
          <p:nvPr/>
        </p:nvSpPr>
        <p:spPr>
          <a:xfrm>
            <a:off x="3656856" y="5164831"/>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80" name="テキスト ボックス 79"/>
          <p:cNvSpPr txBox="1"/>
          <p:nvPr/>
        </p:nvSpPr>
        <p:spPr>
          <a:xfrm>
            <a:off x="5037078" y="5107123"/>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1" name="左中かっこ 80"/>
          <p:cNvSpPr/>
          <p:nvPr/>
        </p:nvSpPr>
        <p:spPr>
          <a:xfrm rot="5400000">
            <a:off x="6570374" y="4641367"/>
            <a:ext cx="70771" cy="681207"/>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82" name="テキスト ボックス 81"/>
          <p:cNvSpPr txBox="1"/>
          <p:nvPr/>
        </p:nvSpPr>
        <p:spPr>
          <a:xfrm>
            <a:off x="4319108" y="4176533"/>
            <a:ext cx="1976930" cy="707886"/>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その他の非感染症／糖尿病・腎臓疾患／物質使用障／筋骨格系疾患／皮膚および皮下疾患／精神障害／感覚器官の疾患</a:t>
            </a:r>
            <a:endParaRPr lang="en-US" altLang="ja-JP" dirty="0"/>
          </a:p>
          <a:p>
            <a:r>
              <a:rPr lang="en-US" altLang="ja-JP" dirty="0"/>
              <a:t>※</a:t>
            </a:r>
            <a:r>
              <a:rPr lang="ja-JP" altLang="en-US" dirty="0"/>
              <a:t>割合の大きい順</a:t>
            </a:r>
          </a:p>
        </p:txBody>
      </p:sp>
      <p:cxnSp>
        <p:nvCxnSpPr>
          <p:cNvPr id="83" name="直線コネクタ 82"/>
          <p:cNvCxnSpPr>
            <a:stCxn id="81" idx="1"/>
            <a:endCxn id="82" idx="2"/>
          </p:cNvCxnSpPr>
          <p:nvPr/>
        </p:nvCxnSpPr>
        <p:spPr>
          <a:xfrm flipH="1" flipV="1">
            <a:off x="5307573" y="4884419"/>
            <a:ext cx="1298186" cy="621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5881798" y="5107123"/>
            <a:ext cx="335835"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5" name="テキスト ボックス 84"/>
          <p:cNvSpPr txBox="1"/>
          <p:nvPr/>
        </p:nvSpPr>
        <p:spPr>
          <a:xfrm>
            <a:off x="7741610" y="5085596"/>
            <a:ext cx="476521"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dirty="0"/>
              <a:t>妊産婦・新生児の障害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6" name="テキスト ボックス 85"/>
          <p:cNvSpPr txBox="1"/>
          <p:nvPr/>
        </p:nvSpPr>
        <p:spPr>
          <a:xfrm>
            <a:off x="6977238" y="5107123"/>
            <a:ext cx="710674"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呼吸器感染症・結核</a:t>
            </a:r>
          </a:p>
        </p:txBody>
      </p:sp>
      <p:sp>
        <p:nvSpPr>
          <p:cNvPr id="88" name="テキスト ボックス 87"/>
          <p:cNvSpPr txBox="1"/>
          <p:nvPr/>
        </p:nvSpPr>
        <p:spPr>
          <a:xfrm>
            <a:off x="5822617" y="6217494"/>
            <a:ext cx="2492321" cy="46166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その他の感染症／</a:t>
            </a:r>
            <a:r>
              <a:rPr lang="ja-JP" altLang="en-US" dirty="0">
                <a:latin typeface="ＭＳ Ｐゴシック" panose="020B0600070205080204" pitchFamily="50" charset="-128"/>
              </a:rPr>
              <a:t>腸管感染症</a:t>
            </a:r>
            <a:r>
              <a:rPr lang="ja-JP" altLang="en-US" dirty="0"/>
              <a:t>／栄養失調／</a:t>
            </a:r>
            <a:r>
              <a:rPr lang="en-US" altLang="ja-JP" dirty="0"/>
              <a:t> HIV/</a:t>
            </a:r>
            <a:r>
              <a:rPr lang="ja-JP" altLang="en-US" dirty="0"/>
              <a:t>エイズ・性感染症／顧みられない熱帯病とマラリア</a:t>
            </a:r>
            <a:endParaRPr lang="en-US" altLang="ja-JP" dirty="0"/>
          </a:p>
          <a:p>
            <a:r>
              <a:rPr lang="en-US" altLang="ja-JP" dirty="0"/>
              <a:t>※</a:t>
            </a:r>
            <a:r>
              <a:rPr lang="ja-JP" altLang="en-US" dirty="0"/>
              <a:t>割合の大きい順</a:t>
            </a:r>
          </a:p>
        </p:txBody>
      </p:sp>
      <p:sp>
        <p:nvSpPr>
          <p:cNvPr id="95" name="左中かっこ 94"/>
          <p:cNvSpPr/>
          <p:nvPr/>
        </p:nvSpPr>
        <p:spPr>
          <a:xfrm rot="16200000" flipV="1">
            <a:off x="8255896" y="5371858"/>
            <a:ext cx="90736" cy="333076"/>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00" name="直線コネクタ 99"/>
          <p:cNvCxnSpPr>
            <a:stCxn id="95" idx="1"/>
            <a:endCxn id="88" idx="0"/>
          </p:cNvCxnSpPr>
          <p:nvPr/>
        </p:nvCxnSpPr>
        <p:spPr>
          <a:xfrm flipH="1">
            <a:off x="7068778" y="5583764"/>
            <a:ext cx="1232486" cy="6337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8673766" y="5060544"/>
            <a:ext cx="212034"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dirty="0"/>
              <a:t>非意図的負傷</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4" name="テキスト ボックス 103"/>
          <p:cNvSpPr txBox="1"/>
          <p:nvPr/>
        </p:nvSpPr>
        <p:spPr>
          <a:xfrm>
            <a:off x="8964766" y="5060544"/>
            <a:ext cx="337491" cy="3693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dirty="0"/>
              <a:t>自傷、個人間暴力</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5" name="テキスト ボックス 104"/>
          <p:cNvSpPr txBox="1"/>
          <p:nvPr/>
        </p:nvSpPr>
        <p:spPr>
          <a:xfrm>
            <a:off x="9284211" y="5099429"/>
            <a:ext cx="264057" cy="246221"/>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800" dirty="0"/>
              <a:t>交通事故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53" name="グループ化 52"/>
          <p:cNvGrpSpPr/>
          <p:nvPr/>
        </p:nvGrpSpPr>
        <p:grpSpPr>
          <a:xfrm>
            <a:off x="380492" y="2643957"/>
            <a:ext cx="994818" cy="648528"/>
            <a:chOff x="-1179690" y="716065"/>
            <a:chExt cx="994818" cy="648528"/>
          </a:xfrm>
        </p:grpSpPr>
        <p:sp>
          <p:nvSpPr>
            <p:cNvPr id="54" name="正方形/長方形 53"/>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58"/>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60" name="テキスト ボックス 59"/>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64" name="テキスト ボックス 63"/>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Tree>
    <p:extLst>
      <p:ext uri="{BB962C8B-B14F-4D97-AF65-F5344CB8AC3E}">
        <p14:creationId xmlns:p14="http://schemas.microsoft.com/office/powerpoint/2010/main" val="131699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494385644"/>
              </p:ext>
            </p:extLst>
          </p:nvPr>
        </p:nvGraphicFramePr>
        <p:xfrm>
          <a:off x="200025" y="1152000"/>
          <a:ext cx="4500000" cy="309683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solidFill>
                            <a:schemeClr val="tx1"/>
                          </a:solidFill>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solidFill>
                            <a:schemeClr val="tx1"/>
                          </a:solidFill>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solidFill>
                            <a:schemeClr val="tx1"/>
                          </a:solidFill>
                          <a:latin typeface="+mn-lt"/>
                          <a:ea typeface="+mj-ea"/>
                        </a:rPr>
                        <a:t>都市化率、上位</a:t>
                      </a:r>
                      <a:r>
                        <a:rPr kumimoji="1" lang="en-US" altLang="ja-JP" sz="1050" dirty="0">
                          <a:solidFill>
                            <a:schemeClr val="tx1"/>
                          </a:solidFill>
                          <a:latin typeface="+mn-lt"/>
                          <a:ea typeface="+mj-ea"/>
                        </a:rPr>
                        <a:t>5</a:t>
                      </a:r>
                      <a:r>
                        <a:rPr kumimoji="1" lang="ja-JP" altLang="en-US" sz="1050" dirty="0">
                          <a:solidFill>
                            <a:schemeClr val="tx1"/>
                          </a:solidFill>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solidFill>
                            <a:schemeClr val="tx1"/>
                          </a:solidFill>
                          <a:latin typeface="+mn-lt"/>
                          <a:ea typeface="+mj-ea"/>
                        </a:rPr>
                        <a:t>GDP</a:t>
                      </a:r>
                      <a:r>
                        <a:rPr kumimoji="1" lang="ja-JP" altLang="en-US" sz="1050" dirty="0" err="1">
                          <a:solidFill>
                            <a:schemeClr val="tx1"/>
                          </a:solidFill>
                          <a:latin typeface="+mn-lt"/>
                          <a:ea typeface="+mj-ea"/>
                        </a:rPr>
                        <a:t>、</a:t>
                      </a:r>
                      <a:r>
                        <a:rPr kumimoji="1" lang="en-US" altLang="ja-JP" sz="1050" dirty="0">
                          <a:solidFill>
                            <a:schemeClr val="tx1"/>
                          </a:solidFill>
                          <a:latin typeface="+mn-lt"/>
                          <a:ea typeface="+mj-ea"/>
                        </a:rPr>
                        <a:t>GDP</a:t>
                      </a:r>
                      <a:r>
                        <a:rPr kumimoji="1" lang="ja-JP" altLang="en-US" sz="1050" dirty="0">
                          <a:solidFill>
                            <a:schemeClr val="tx1"/>
                          </a:solidFill>
                          <a:latin typeface="+mn-lt"/>
                          <a:ea typeface="+mj-ea"/>
                        </a:rPr>
                        <a:t>成長率、</a:t>
                      </a:r>
                      <a:r>
                        <a:rPr kumimoji="1" lang="en-US" altLang="ja-JP" sz="1050" dirty="0">
                          <a:solidFill>
                            <a:schemeClr val="tx1"/>
                          </a:solidFill>
                          <a:latin typeface="+mn-lt"/>
                          <a:ea typeface="+mj-ea"/>
                        </a:rPr>
                        <a:t>1</a:t>
                      </a:r>
                      <a:r>
                        <a:rPr kumimoji="1" lang="ja-JP" altLang="en-US" sz="1050" dirty="0">
                          <a:solidFill>
                            <a:schemeClr val="tx1"/>
                          </a:solidFill>
                          <a:latin typeface="+mn-lt"/>
                          <a:ea typeface="+mj-ea"/>
                        </a:rPr>
                        <a:t>人当たり</a:t>
                      </a:r>
                      <a:r>
                        <a:rPr kumimoji="1" lang="en-US" altLang="ja-JP" sz="1050" dirty="0">
                          <a:solidFill>
                            <a:schemeClr val="tx1"/>
                          </a:solidFill>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solidFill>
                            <a:schemeClr val="tx1"/>
                          </a:solidFill>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solidFill>
                            <a:schemeClr val="tx1"/>
                          </a:solidFill>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929601452"/>
              </p:ext>
            </p:extLst>
          </p:nvPr>
        </p:nvGraphicFramePr>
        <p:xfrm>
          <a:off x="5205600" y="1152001"/>
          <a:ext cx="4500000" cy="533274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56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324000">
                  <a:extLst>
                    <a:ext uri="{9D8B030D-6E8A-4147-A177-3AD203B41FA5}">
                      <a16:colId xmlns:a16="http://schemas.microsoft.com/office/drawing/2014/main" val="20004"/>
                    </a:ext>
                  </a:extLst>
                </a:gridCol>
              </a:tblGrid>
              <a:tr h="105181">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医療・公衆衛生</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健康水準および医療水準</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医療費支出額</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大分類</a:t>
                      </a:r>
                      <a:r>
                        <a:rPr lang="en-US" altLang="ja-JP" sz="1050" dirty="0">
                          <a:solidFill>
                            <a:schemeClr val="tx1"/>
                          </a:solidFill>
                        </a:rPr>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中分類</a:t>
                      </a:r>
                      <a:r>
                        <a:rPr lang="en-US" altLang="ja-JP" sz="1050" dirty="0">
                          <a:solidFill>
                            <a:schemeClr val="tx1"/>
                          </a:solidFill>
                        </a:rPr>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小分類</a:t>
                      </a:r>
                      <a:r>
                        <a:rPr lang="en-US" altLang="ja-JP" sz="1050" dirty="0">
                          <a:solidFill>
                            <a:schemeClr val="tx1"/>
                          </a:solidFill>
                        </a:rPr>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267681"/>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医療機関区分と施設数・病床数の推移</a:t>
                      </a: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公的医療機関</a:t>
                      </a:r>
                      <a:endParaRPr lang="en-US" altLang="ja-JP" sz="1050" dirty="0">
                        <a:solidFill>
                          <a:schemeClr val="tx1"/>
                        </a:solidFill>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民間医療機関</a:t>
                      </a:r>
                      <a:endParaRPr lang="en-US" altLang="ja-JP" sz="1050" dirty="0">
                        <a:solidFill>
                          <a:schemeClr val="tx1"/>
                        </a:solidFill>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医療従事者</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医療の</a:t>
                      </a:r>
                      <a:r>
                        <a:rPr lang="en-US" altLang="ja-JP" sz="1050" dirty="0">
                          <a:solidFill>
                            <a:schemeClr val="tx1"/>
                          </a:solidFill>
                        </a:rPr>
                        <a:t>IT</a:t>
                      </a:r>
                      <a:r>
                        <a:rPr lang="ja-JP" altLang="en-US" sz="1050" dirty="0">
                          <a:solidFill>
                            <a:schemeClr val="tx1"/>
                          </a:solidFill>
                        </a:rPr>
                        <a:t>化データ</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682118"/>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786525"/>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公的保険制度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0550522"/>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保健に関する制度・行政体制</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solidFill>
                            <a:schemeClr val="tx1"/>
                          </a:solidFill>
                        </a:rPr>
                        <a:t>医療機器に対する規制</a:t>
                      </a: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solidFill>
                            <a:schemeClr val="tx1"/>
                          </a:solidFill>
                        </a:rPr>
                        <a:t>医薬品規制</a:t>
                      </a: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臨床試験に関する規制</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57413">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医療情報・個人情報保護、データサーバーの置き場に</a:t>
                      </a:r>
                      <a:br>
                        <a:rPr lang="ja-JP" altLang="en-US" sz="1050" dirty="0">
                          <a:solidFill>
                            <a:schemeClr val="tx1"/>
                          </a:solidFill>
                        </a:rPr>
                      </a:br>
                      <a:r>
                        <a:rPr lang="ja-JP" altLang="en-US" sz="1050" dirty="0">
                          <a:solidFill>
                            <a:schemeClr val="tx1"/>
                          </a:solidFill>
                        </a:rPr>
                        <a:t>関する法規制、ガイドライン​</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067807"/>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医療現場で使用される言語に関する情報​</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2643648"/>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ライセンス・</a:t>
                      </a:r>
                      <a:r>
                        <a:rPr lang="ja-JP" altLang="en-US" sz="1050" dirty="0">
                          <a:solidFill>
                            <a:schemeClr val="tx1"/>
                          </a:solidFill>
                          <a:latin typeface="+mn-ea"/>
                        </a:rPr>
                        <a:t>教育水準</a:t>
                      </a:r>
                      <a:endParaRPr lang="ja-JP" altLang="en-US" sz="1050" dirty="0">
                        <a:solidFill>
                          <a:schemeClr val="tx1"/>
                        </a:solidFill>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latin typeface="+mn-ea"/>
                        </a:rPr>
                        <a:t>医師の社会的地位</a:t>
                      </a:r>
                      <a:endParaRPr lang="ja-JP" altLang="en-US" sz="1050" dirty="0">
                        <a:solidFill>
                          <a:schemeClr val="tx1"/>
                        </a:solidFill>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3088">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外国人医師のライセンス</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bl>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cxnSp>
        <p:nvCxnSpPr>
          <p:cNvPr id="10" name="Straight Connector 9">
            <a:extLst>
              <a:ext uri="{FF2B5EF4-FFF2-40B4-BE49-F238E27FC236}">
                <a16:creationId xmlns:a16="http://schemas.microsoft.com/office/drawing/2014/main" id="{3596C974-1FE0-491D-A422-0CA6D6A67F25}"/>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555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中国／医療関連／医療・公衆衛生</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小分類</a:t>
            </a:r>
            <a:r>
              <a:rPr lang="en-US" altLang="ja-JP" dirty="0"/>
              <a:t>】</a:t>
            </a:r>
            <a:endParaRPr lang="ja-JP" altLang="en-US" dirty="0"/>
          </a:p>
        </p:txBody>
      </p:sp>
      <p:sp>
        <p:nvSpPr>
          <p:cNvPr id="4" name="Rectangle 6"/>
          <p:cNvSpPr>
            <a:spLocks noChangeArrowheads="1"/>
          </p:cNvSpPr>
          <p:nvPr/>
        </p:nvSpPr>
        <p:spPr bwMode="auto">
          <a:xfrm>
            <a:off x="2653365" y="1815855"/>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4" y="1484784"/>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非感染性疾患の主要疾患の内訳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2136557895"/>
              </p:ext>
            </p:extLst>
          </p:nvPr>
        </p:nvGraphicFramePr>
        <p:xfrm>
          <a:off x="2653365" y="2040210"/>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気管・気管支・肺癌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7.11%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胃癌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3.96%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結直腸・直腸癌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食道癌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肝癌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膵癌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乳癌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0.90%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脳・中枢神経系腫瘍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白血病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前立腺癌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子宮頸癌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その他の悪性新生物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非ホジキンリンパ腫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膀胱癌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胆嚢・胆管癌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卵巣癌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鼻咽頭癌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腎臓癌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期口唇癌および口腔癌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喉頭癌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非黒色腫皮膚癌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多発性骨髄腫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子宮癌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甲状腺癌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中皮腫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精巣腫瘍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45653" y="1794558"/>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473500870"/>
              </p:ext>
            </p:extLst>
          </p:nvPr>
        </p:nvGraphicFramePr>
        <p:xfrm>
          <a:off x="5245653" y="2018913"/>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20.55%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Calibri" panose="020F0502020204030204" pitchFamily="34" charset="0"/>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17.59%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心房細動・心房粗動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心筋症・心筋炎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その他の心血管疾患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非リウマチ性弁膜症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末梢血管疾患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1" y="441153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3280727947"/>
              </p:ext>
            </p:extLst>
          </p:nvPr>
        </p:nvGraphicFramePr>
        <p:xfrm>
          <a:off x="5230661" y="4635887"/>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慢性腎臓病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1.85%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糖尿病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1.62%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a:solidFill>
                            <a:srgbClr val="000000"/>
                          </a:solidFill>
                          <a:effectLst/>
                          <a:latin typeface="Calibri" panose="020F0502020204030204" pitchFamily="34" charset="0"/>
                        </a:rPr>
                        <a:t>急性糸球体腎炎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66368" y="6274541"/>
            <a:ext cx="4525785"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105273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非感染性疾患の主要疾患の内訳では、心血管疾患の「脳血管疾患」と「虚血性心疾患」が大きな割合を占め、それぞれ全体の死亡要因の約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15"/>
          <p:cNvSpPr txBox="1"/>
          <p:nvPr/>
        </p:nvSpPr>
        <p:spPr>
          <a:xfrm>
            <a:off x="200472" y="6669360"/>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72493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25" name="テキスト ボックス 24"/>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中国の医療機関は、中国国家衛生・計画生育委員会の示す病院機能の基準により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等級に分けられる。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この他、医療機関の分類には、資本所有構造による分類、医療サービス種類による分類も使用される。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2" y="1700808"/>
            <a:ext cx="9289030" cy="288032"/>
            <a:chOff x="4803500" y="2185814"/>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病院機能による医療機関の分類</a:t>
              </a:r>
              <a:endParaRPr lang="en-US" altLang="ko-KR" sz="1400" dirty="0">
                <a:solidFill>
                  <a:srgbClr val="000000"/>
                </a:solidFill>
                <a:latin typeface="Arial Black" pitchFamily="34" charset="0"/>
                <a:ea typeface="HGP創英角ｺﾞｼｯｸUB" pitchFamily="50" charset="-128"/>
              </a:endParaRPr>
            </a:p>
          </p:txBody>
        </p:sp>
      </p:grpSp>
      <p:sp>
        <p:nvSpPr>
          <p:cNvPr id="29" name="テキスト ボックス 28"/>
          <p:cNvSpPr txBox="1"/>
          <p:nvPr/>
        </p:nvSpPr>
        <p:spPr>
          <a:xfrm>
            <a:off x="200472" y="6597053"/>
            <a:ext cx="9289032" cy="7230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年度新興国マクロヘルスデータ、規制・制度に関する調査（中国）」</a:t>
            </a:r>
            <a:r>
              <a:rPr kumimoji="0" lang="ja-JP" altLang="en-US" sz="800" dirty="0" bmk=""/>
              <a:t>、野村総合研究所「中国のヘルスケア市場の動向と日系企業の事業機会」、</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中国政府ホームページ（</a:t>
            </a:r>
            <a:r>
              <a:rPr kumimoji="0" lang="ja-JP" altLang="en-US" sz="800" dirty="0" bmk=""/>
              <a:t>医療関連統計に係る各年の速報プレスリリース（中国語のみ） 参考（</a:t>
            </a:r>
            <a:r>
              <a:rPr kumimoji="0" lang="en-US" altLang="ja-JP" sz="800" dirty="0" bmk=""/>
              <a:t>2020</a:t>
            </a:r>
            <a:r>
              <a:rPr kumimoji="0" lang="ja-JP" altLang="en-US" sz="800" dirty="0" bmk=""/>
              <a:t>年）：</a:t>
            </a:r>
            <a:r>
              <a:rPr kumimoji="0" lang="en-US" altLang="ja-JP" sz="800" dirty="0" bmk=""/>
              <a:t>http://www.gov.cn/guoqing/2021-07/22/content_5626526.htm</a:t>
            </a:r>
            <a:r>
              <a:rPr kumimoji="0" lang="ja-JP" altLang="en-US" sz="800" dirty="0" bmk=""/>
              <a:t>）</a:t>
            </a:r>
            <a:endParaRPr lang="ja-JP" altLang="ja-JP" sz="800" dirty="0"/>
          </a:p>
        </p:txBody>
      </p:sp>
      <p:graphicFrame>
        <p:nvGraphicFramePr>
          <p:cNvPr id="31" name="表 30"/>
          <p:cNvGraphicFramePr>
            <a:graphicFrameLocks noGrp="1"/>
          </p:cNvGraphicFramePr>
          <p:nvPr>
            <p:extLst>
              <p:ext uri="{D42A27DB-BD31-4B8C-83A1-F6EECF244321}">
                <p14:modId xmlns:p14="http://schemas.microsoft.com/office/powerpoint/2010/main" val="3090618861"/>
              </p:ext>
            </p:extLst>
          </p:nvPr>
        </p:nvGraphicFramePr>
        <p:xfrm>
          <a:off x="200023" y="1989064"/>
          <a:ext cx="9289480" cy="2016000"/>
        </p:xfrm>
        <a:graphic>
          <a:graphicData uri="http://schemas.openxmlformats.org/drawingml/2006/table">
            <a:tbl>
              <a:tblPr firstRow="1" bandRow="1">
                <a:tableStyleId>{5C22544A-7EE6-4342-B048-85BDC9FD1C3A}</a:tableStyleId>
              </a:tblPr>
              <a:tblGrid>
                <a:gridCol w="962601">
                  <a:extLst>
                    <a:ext uri="{9D8B030D-6E8A-4147-A177-3AD203B41FA5}">
                      <a16:colId xmlns:a16="http://schemas.microsoft.com/office/drawing/2014/main" val="20000"/>
                    </a:ext>
                  </a:extLst>
                </a:gridCol>
                <a:gridCol w="199017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555641">
                  <a:extLst>
                    <a:ext uri="{9D8B030D-6E8A-4147-A177-3AD203B41FA5}">
                      <a16:colId xmlns:a16="http://schemas.microsoft.com/office/drawing/2014/main" val="20005"/>
                    </a:ext>
                  </a:extLst>
                </a:gridCol>
                <a:gridCol w="1036646">
                  <a:extLst>
                    <a:ext uri="{9D8B030D-6E8A-4147-A177-3AD203B41FA5}">
                      <a16:colId xmlns:a16="http://schemas.microsoft.com/office/drawing/2014/main" val="20006"/>
                    </a:ext>
                  </a:extLst>
                </a:gridCol>
              </a:tblGrid>
              <a:tr h="216000">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等級</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等級内の分類</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病床当たり医療スタッフ</a:t>
                      </a:r>
                      <a:endParaRPr kumimoji="1" 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管轄・許認可機関</a:t>
                      </a:r>
                      <a:endParaRPr kumimoji="1" lang="en-US" alt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施設数（</a:t>
                      </a:r>
                      <a:r>
                        <a:rPr kumimoji="1" lang="en-US" alt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2020</a:t>
                      </a: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三級病院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複数の地区に専門性の高い医療サービスを提供し、高等教育、技術的任務を有する病院</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l" fontAlgn="ctr" hangingPunct="0">
                        <a:spcAft>
                          <a:spcPts val="200"/>
                        </a:spcAft>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特級、甲級、乙級、丙級</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500</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床以上</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医師：</a:t>
                      </a:r>
                      <a:r>
                        <a:rPr lang="en-US" altLang="zh-TW" sz="800" kern="100" dirty="0">
                          <a:effectLst/>
                          <a:latin typeface="Arial" panose="020B0604020202020204" pitchFamily="34" charset="0"/>
                          <a:ea typeface="ＭＳ Ｐゴシック" panose="020B0600070205080204" pitchFamily="50" charset="-128"/>
                          <a:cs typeface="Arial" panose="020B0604020202020204" pitchFamily="34" charset="0"/>
                        </a:rPr>
                        <a:t>1.03</a:t>
                      </a:r>
                      <a:r>
                        <a:rPr lang="zh-TW" altLang="en-US" sz="800" kern="100" dirty="0">
                          <a:effectLst/>
                          <a:latin typeface="Arial" panose="020B0604020202020204" pitchFamily="34" charset="0"/>
                          <a:ea typeface="ＭＳ Ｐゴシック" panose="020B0600070205080204" pitchFamily="50" charset="-128"/>
                          <a:cs typeface="Arial" panose="020B0604020202020204" pitchFamily="34" charset="0"/>
                        </a:rPr>
                        <a:t>人以上</a:t>
                      </a:r>
                    </a:p>
                    <a:p>
                      <a:pPr algn="l" fontAlgn="ctr">
                        <a:spcAft>
                          <a:spcPts val="0"/>
                        </a:spcAft>
                      </a:pP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看護師：</a:t>
                      </a:r>
                      <a:r>
                        <a:rPr lang="en-US" altLang="zh-TW" sz="800" kern="100" dirty="0">
                          <a:effectLst/>
                          <a:latin typeface="Arial" panose="020B0604020202020204" pitchFamily="34" charset="0"/>
                          <a:ea typeface="ＭＳ Ｐゴシック" panose="020B0600070205080204" pitchFamily="50" charset="-128"/>
                          <a:cs typeface="Arial" panose="020B0604020202020204" pitchFamily="34" charset="0"/>
                        </a:rPr>
                        <a:t>0.4</a:t>
                      </a:r>
                      <a:r>
                        <a:rPr lang="zh-TW" altLang="en-US" sz="800" kern="100" dirty="0">
                          <a:effectLst/>
                          <a:latin typeface="Arial" panose="020B0604020202020204" pitchFamily="34" charset="0"/>
                          <a:ea typeface="ＭＳ Ｐゴシック" panose="020B0600070205080204" pitchFamily="50" charset="-128"/>
                          <a:cs typeface="Arial" panose="020B0604020202020204" pitchFamily="34" charset="0"/>
                        </a:rPr>
                        <a:t>人以上 </a:t>
                      </a:r>
                      <a:endParaRPr lang="ja-JP" sz="8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ctr" latinLnBrk="0" hangingPunct="1">
                        <a:spcAft>
                          <a:spcPts val="0"/>
                        </a:spcAft>
                        <a:buFont typeface="Arial" panose="020B0604020202020204" pitchFamily="34" charset="0"/>
                        <a:buChar cha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特級は、中央衛生部</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1">
                        <a:spcAft>
                          <a:spcPts val="0"/>
                        </a:spcAft>
                        <a:buFont typeface="Arial" panose="020B0604020202020204" pitchFamily="34" charset="0"/>
                        <a:buChar cha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甲級～丙級は、省・自治区  ・直轄市レベル衛生庁（局）</a:t>
                      </a: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2,996</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二級病院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複数のコミュニティに総合医療衛生サービスを提供し、 一定の教育的、技術的任務を有する病院</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甲級、乙級、丙級</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100</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499</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床</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医師：</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0.88</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人以上</a:t>
                      </a:r>
                      <a:endPar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看護師：</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0.4</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人以上</a:t>
                      </a:r>
                      <a:endParaRPr lang="ja-JP" sz="8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ctr" latinLnBrk="0" hangingPunct="1">
                        <a:spcAft>
                          <a:spcPts val="0"/>
                        </a:spcAft>
                        <a:buFont typeface="Arial" panose="020B0604020202020204" pitchFamily="34" charset="0"/>
                        <a:buChar cha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省・自治区・直轄市レベル衛生庁（局）</a:t>
                      </a: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10,404</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一級病院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一定の人口規模を有するコミュニティに予防、医療、保健、リハビリテーションサービスを提供する基礎病院、衛生院</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甲級、乙級、丙級</a:t>
                      </a: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99</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床</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0.7</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人以上</a:t>
                      </a:r>
                      <a:endParaRPr lang="ja-JP" sz="8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市・地域レベル衛生庁（局）</a:t>
                      </a:r>
                      <a:endParaRPr kumimoji="1" lang="ja-JP"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12,252</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33" name="グループ化 7"/>
          <p:cNvGrpSpPr/>
          <p:nvPr/>
        </p:nvGrpSpPr>
        <p:grpSpPr>
          <a:xfrm>
            <a:off x="272705" y="4210801"/>
            <a:ext cx="4644517" cy="288032"/>
            <a:chOff x="4803500" y="2185814"/>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資本所有構造による医療機関の分類</a:t>
              </a:r>
              <a:endParaRPr lang="en-US" altLang="ko-KR" sz="1400" dirty="0">
                <a:solidFill>
                  <a:srgbClr val="000000"/>
                </a:solidFill>
                <a:latin typeface="Arial Black" pitchFamily="34" charset="0"/>
                <a:ea typeface="HGP創英角ｺﾞｼｯｸUB" pitchFamily="50" charset="-128"/>
              </a:endParaRPr>
            </a:p>
          </p:txBody>
        </p:sp>
      </p:grpSp>
      <p:grpSp>
        <p:nvGrpSpPr>
          <p:cNvPr id="36" name="グループ化 7"/>
          <p:cNvGrpSpPr/>
          <p:nvPr/>
        </p:nvGrpSpPr>
        <p:grpSpPr>
          <a:xfrm>
            <a:off x="5025231" y="4210801"/>
            <a:ext cx="4644517" cy="288032"/>
            <a:chOff x="4803500" y="2185814"/>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医療サービスによる医療機関の分類</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39" name="表 38"/>
          <p:cNvGraphicFramePr>
            <a:graphicFrameLocks noGrp="1"/>
          </p:cNvGraphicFramePr>
          <p:nvPr>
            <p:extLst>
              <p:ext uri="{D42A27DB-BD31-4B8C-83A1-F6EECF244321}">
                <p14:modId xmlns:p14="http://schemas.microsoft.com/office/powerpoint/2010/main" val="1103194021"/>
              </p:ext>
            </p:extLst>
          </p:nvPr>
        </p:nvGraphicFramePr>
        <p:xfrm>
          <a:off x="272480" y="4509344"/>
          <a:ext cx="4644743" cy="1600800"/>
        </p:xfrm>
        <a:graphic>
          <a:graphicData uri="http://schemas.openxmlformats.org/drawingml/2006/table">
            <a:tbl>
              <a:tblPr firstRow="1" bandRow="1">
                <a:tableStyleId>{5C22544A-7EE6-4342-B048-85BDC9FD1C3A}</a:tableStyleId>
              </a:tblPr>
              <a:tblGrid>
                <a:gridCol w="940558">
                  <a:extLst>
                    <a:ext uri="{9D8B030D-6E8A-4147-A177-3AD203B41FA5}">
                      <a16:colId xmlns:a16="http://schemas.microsoft.com/office/drawing/2014/main" val="20000"/>
                    </a:ext>
                  </a:extLst>
                </a:gridCol>
                <a:gridCol w="1495777">
                  <a:extLst>
                    <a:ext uri="{9D8B030D-6E8A-4147-A177-3AD203B41FA5}">
                      <a16:colId xmlns:a16="http://schemas.microsoft.com/office/drawing/2014/main" val="20001"/>
                    </a:ext>
                  </a:extLst>
                </a:gridCol>
                <a:gridCol w="1104204">
                  <a:extLst>
                    <a:ext uri="{9D8B030D-6E8A-4147-A177-3AD203B41FA5}">
                      <a16:colId xmlns:a16="http://schemas.microsoft.com/office/drawing/2014/main" val="20002"/>
                    </a:ext>
                  </a:extLst>
                </a:gridCol>
                <a:gridCol w="1104204">
                  <a:extLst>
                    <a:ext uri="{9D8B030D-6E8A-4147-A177-3AD203B41FA5}">
                      <a16:colId xmlns:a16="http://schemas.microsoft.com/office/drawing/2014/main" val="20003"/>
                    </a:ext>
                  </a:extLst>
                </a:gridCol>
              </a:tblGrid>
              <a:tr h="216000">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種類</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施設数（</a:t>
                      </a:r>
                      <a:r>
                        <a:rPr kumimoji="1" lang="en-US" alt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2020</a:t>
                      </a: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全国病床数に占める割合（</a:t>
                      </a:r>
                      <a:r>
                        <a:rPr kumimoji="1" lang="en-US" alt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2020</a:t>
                      </a: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公立病院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質、数、規模において公立病院は民間病院よりも、整理されている。</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11,870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71%</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民間病院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数は少ないが、外資向けの設立要件の緩和など政府の諸施策により、民間病院の増加が注目されている。</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23,524</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29%</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4155847818"/>
              </p:ext>
            </p:extLst>
          </p:nvPr>
        </p:nvGraphicFramePr>
        <p:xfrm>
          <a:off x="5025455" y="4509344"/>
          <a:ext cx="4644742" cy="2016000"/>
        </p:xfrm>
        <a:graphic>
          <a:graphicData uri="http://schemas.openxmlformats.org/drawingml/2006/table">
            <a:tbl>
              <a:tblPr firstRow="1" bandRow="1">
                <a:tableStyleId>{5C22544A-7EE6-4342-B048-85BDC9FD1C3A}</a:tableStyleId>
              </a:tblPr>
              <a:tblGrid>
                <a:gridCol w="1120722">
                  <a:extLst>
                    <a:ext uri="{9D8B030D-6E8A-4147-A177-3AD203B41FA5}">
                      <a16:colId xmlns:a16="http://schemas.microsoft.com/office/drawing/2014/main" val="20000"/>
                    </a:ext>
                  </a:extLst>
                </a:gridCol>
                <a:gridCol w="2047183">
                  <a:extLst>
                    <a:ext uri="{9D8B030D-6E8A-4147-A177-3AD203B41FA5}">
                      <a16:colId xmlns:a16="http://schemas.microsoft.com/office/drawing/2014/main" val="20001"/>
                    </a:ext>
                  </a:extLst>
                </a:gridCol>
                <a:gridCol w="1476837">
                  <a:extLst>
                    <a:ext uri="{9D8B030D-6E8A-4147-A177-3AD203B41FA5}">
                      <a16:colId xmlns:a16="http://schemas.microsoft.com/office/drawing/2014/main" val="20002"/>
                    </a:ext>
                  </a:extLst>
                </a:gridCol>
              </a:tblGrid>
              <a:tr h="216000">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種類</a:t>
                      </a:r>
                      <a:endPar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施設数（</a:t>
                      </a:r>
                      <a:r>
                        <a:rPr kumimoji="1" lang="en-US" alt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2012</a:t>
                      </a: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総合病院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外科手術や複合的な治療、精密検査などが可能な病院</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15,021</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中医病院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漢方治療など 中国の伝統的な治療方法による診察を行っている病院</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2,889</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a:txBody>
                    <a:bodyPr/>
                    <a:lstStyle/>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中西結合病院</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西洋医学を取り入れ外科手術などを行う病院</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312</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7521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extLst>
              <p:ext uri="{D42A27DB-BD31-4B8C-83A1-F6EECF244321}">
                <p14:modId xmlns:p14="http://schemas.microsoft.com/office/powerpoint/2010/main" val="1267551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3" imgW="270" imgH="270" progId="TCLayout.ActiveDocument.1">
                  <p:embed/>
                </p:oleObj>
              </mc:Choice>
              <mc:Fallback>
                <p:oleObj name="think-cell Slide" r:id="rId33" imgW="270" imgH="270" progId="TCLayout.ActiveDocument.1">
                  <p:embed/>
                  <p:pic>
                    <p:nvPicPr>
                      <p:cNvPr id="6" name="オブジェクト 5" hidden="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医療機関は、公的医療機関</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が緩やかな減少傾向にある一方で、民間医療機関の増加が著しい</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病床数についても増加傾向にあり、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万人当たり病床数も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床まで増加している。</a:t>
            </a:r>
          </a:p>
        </p:txBody>
      </p:sp>
      <p:sp>
        <p:nvSpPr>
          <p:cNvPr id="27" name="テキスト ボックス 26"/>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24103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（万床）</a:t>
            </a:r>
          </a:p>
        </p:txBody>
      </p:sp>
      <p:sp>
        <p:nvSpPr>
          <p:cNvPr id="29" name="テキスト ボックス 28"/>
          <p:cNvSpPr txBox="1"/>
          <p:nvPr/>
        </p:nvSpPr>
        <p:spPr>
          <a:xfrm>
            <a:off x="9057456"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72480" y="6309320"/>
            <a:ext cx="84959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433"/>
            <a:ext cx="8475833" cy="14401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中国政府ホームページ（</a:t>
            </a:r>
            <a:r>
              <a:rPr kumimoji="0" lang="ja-JP" altLang="en-US" sz="800" dirty="0" bmk=""/>
              <a:t>医療関連統計に係る各年の速報プレスリリース（中国語のみ） 参考（</a:t>
            </a:r>
            <a:r>
              <a:rPr kumimoji="0" lang="en-US" altLang="ja-JP" sz="800" dirty="0" bmk=""/>
              <a:t>2020</a:t>
            </a:r>
            <a:r>
              <a:rPr kumimoji="0" lang="ja-JP" altLang="en-US" sz="800" dirty="0" bmk=""/>
              <a:t>年）：</a:t>
            </a:r>
            <a:r>
              <a:rPr kumimoji="0" lang="en-US" altLang="ja-JP" sz="800" dirty="0" bmk=""/>
              <a:t>http://www.gov.cn/guoqing/2021-07/22/content_5626526.htm</a:t>
            </a:r>
            <a:r>
              <a:rPr kumimoji="0" lang="ja-JP" altLang="en-US" sz="800" dirty="0" bmk=""/>
              <a:t>）、世界銀行</a:t>
            </a:r>
            <a:endParaRPr kumimoji="0" lang="en-US" altLang="ja-JP" sz="800" dirty="0" bmk=""/>
          </a:p>
        </p:txBody>
      </p:sp>
      <p:graphicFrame>
        <p:nvGraphicFramePr>
          <p:cNvPr id="86" name="Chart 85">
            <a:extLst>
              <a:ext uri="{FF2B5EF4-FFF2-40B4-BE49-F238E27FC236}">
                <a16:creationId xmlns:a16="http://schemas.microsoft.com/office/drawing/2014/main" id="{11AA63DB-356C-417F-8EC6-8C0C61D4D26C}"/>
              </a:ext>
            </a:extLst>
          </p:cNvPr>
          <p:cNvGraphicFramePr/>
          <p:nvPr>
            <p:custDataLst>
              <p:tags r:id="rId3"/>
            </p:custDataLst>
            <p:extLst>
              <p:ext uri="{D42A27DB-BD31-4B8C-83A1-F6EECF244321}">
                <p14:modId xmlns:p14="http://schemas.microsoft.com/office/powerpoint/2010/main" val="2238623076"/>
              </p:ext>
            </p:extLst>
          </p:nvPr>
        </p:nvGraphicFramePr>
        <p:xfrm>
          <a:off x="100013" y="2251075"/>
          <a:ext cx="4719637" cy="3625850"/>
        </p:xfrm>
        <a:graphic>
          <a:graphicData uri="http://schemas.openxmlformats.org/drawingml/2006/chart">
            <c:chart xmlns:c="http://schemas.openxmlformats.org/drawingml/2006/chart" xmlns:r="http://schemas.openxmlformats.org/officeDocument/2006/relationships" r:id="rId35"/>
          </a:graphicData>
        </a:graphic>
      </p:graphicFrame>
      <p:sp>
        <p:nvSpPr>
          <p:cNvPr id="130" name="テキスト プレースホルダ 9">
            <a:extLst>
              <a:ext uri="{FF2B5EF4-FFF2-40B4-BE49-F238E27FC236}">
                <a16:creationId xmlns:a16="http://schemas.microsoft.com/office/drawing/2014/main" id="{37B5498E-AC58-42BC-BA79-0D7262911CA3}"/>
              </a:ext>
            </a:extLst>
          </p:cNvPr>
          <p:cNvSpPr>
            <a:spLocks noGrp="1"/>
          </p:cNvSpPr>
          <p:nvPr>
            <p:custDataLst>
              <p:tags r:id="rId4"/>
            </p:custDataLst>
          </p:nvPr>
        </p:nvSpPr>
        <p:spPr bwMode="gray">
          <a:xfrm>
            <a:off x="1501775" y="2824163"/>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CD436D-026B-4428-B7BF-5B33CE2D246D}" type="datetime'''2''''''''''''''''9'''',''''''''1''40'''''''''''''''''''">
              <a:rPr lang="ja-JP" altLang="en-US" sz="1000" smtClean="0">
                <a:effectLst/>
                <a:sym typeface="+mn-lt"/>
              </a:rPr>
              <a:pPr marL="0" indent="0" algn="ctr">
                <a:spcBef>
                  <a:spcPct val="0"/>
                </a:spcBef>
                <a:buNone/>
              </a:pPr>
              <a:t>29,140</a:t>
            </a:fld>
            <a:endParaRPr lang="ja-JP" altLang="en-US" sz="1000" dirty="0">
              <a:sym typeface="+mn-lt"/>
            </a:endParaRPr>
          </a:p>
        </p:txBody>
      </p:sp>
      <p:sp>
        <p:nvSpPr>
          <p:cNvPr id="62" name="テキスト プレースホルダ 9"/>
          <p:cNvSpPr>
            <a:spLocks noGrp="1"/>
          </p:cNvSpPr>
          <p:nvPr>
            <p:custDataLst>
              <p:tags r:id="rId5"/>
            </p:custDataLst>
          </p:nvPr>
        </p:nvSpPr>
        <p:spPr bwMode="auto">
          <a:xfrm>
            <a:off x="43243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B174B2-E0ED-4912-B361-8DCF94578E88}" type="datetime'''''''''''''''''''''''''''''''''''''''''''''''2''''''''0'''''">
              <a:rPr lang="ja-JP" altLang="en-US" sz="1000" smtClean="0"/>
              <a:pPr/>
              <a:t>20</a:t>
            </a:fld>
            <a:endParaRPr kumimoji="0" lang="ja-JP" altLang="en-US" sz="1000" dirty="0">
              <a:sym typeface="+mn-lt"/>
            </a:endParaRPr>
          </a:p>
        </p:txBody>
      </p:sp>
      <p:sp>
        <p:nvSpPr>
          <p:cNvPr id="37" name="テキスト プレースホルダ 9"/>
          <p:cNvSpPr>
            <a:spLocks noGrp="1"/>
          </p:cNvSpPr>
          <p:nvPr>
            <p:custDataLst>
              <p:tags r:id="rId6"/>
            </p:custDataLst>
          </p:nvPr>
        </p:nvSpPr>
        <p:spPr bwMode="auto">
          <a:xfrm>
            <a:off x="230822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B2B65A-D356-4B9D-B825-73C525115DEE}" type="datetime'''''''''''''''''''1''''''''''''''7'''''''''''''''">
              <a:rPr lang="ja-JP" altLang="en-US" sz="1000" smtClean="0"/>
              <a:pPr/>
              <a:t>17</a:t>
            </a:fld>
            <a:endParaRPr kumimoji="0" lang="ja-JP" altLang="en-US" sz="1000" dirty="0">
              <a:sym typeface="+mn-lt"/>
            </a:endParaRPr>
          </a:p>
        </p:txBody>
      </p:sp>
      <p:sp>
        <p:nvSpPr>
          <p:cNvPr id="40" name="テキスト プレースホルダ 9"/>
          <p:cNvSpPr>
            <a:spLocks noGrp="1"/>
          </p:cNvSpPr>
          <p:nvPr>
            <p:custDataLst>
              <p:tags r:id="rId7"/>
            </p:custDataLst>
          </p:nvPr>
        </p:nvSpPr>
        <p:spPr bwMode="auto">
          <a:xfrm>
            <a:off x="893763"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5A5CE2-F257-4CF6-922C-736BEC548EBA}" type="datetime'''''2''''''''''''''''''0''''''''1''''''''''5'''''''''''">
              <a:rPr lang="ja-JP" altLang="en-US" sz="1000" smtClean="0"/>
              <a:pPr/>
              <a:t>2015</a:t>
            </a:fld>
            <a:endParaRPr kumimoji="0" lang="ja-JP" altLang="en-US" sz="1000" dirty="0">
              <a:sym typeface="+mn-lt"/>
            </a:endParaRPr>
          </a:p>
        </p:txBody>
      </p:sp>
      <p:sp>
        <p:nvSpPr>
          <p:cNvPr id="35" name="テキスト プレースホルダ 9"/>
          <p:cNvSpPr>
            <a:spLocks noGrp="1"/>
          </p:cNvSpPr>
          <p:nvPr>
            <p:custDataLst>
              <p:tags r:id="rId8"/>
            </p:custDataLst>
          </p:nvPr>
        </p:nvSpPr>
        <p:spPr bwMode="auto">
          <a:xfrm>
            <a:off x="163512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CA972C-019E-4729-BF80-FE9E6B49C89F}" type="datetime'''''''''''''1''''''''''''''''''''''''''''6'">
              <a:rPr lang="ja-JP" altLang="en-US" sz="1000" smtClean="0"/>
              <a:pPr/>
              <a:t>16</a:t>
            </a:fld>
            <a:endParaRPr kumimoji="0" lang="ja-JP" altLang="en-US" sz="1000" dirty="0">
              <a:sym typeface="+mn-lt"/>
            </a:endParaRPr>
          </a:p>
        </p:txBody>
      </p:sp>
      <p:sp>
        <p:nvSpPr>
          <p:cNvPr id="43" name="テキスト プレースホルダ 9"/>
          <p:cNvSpPr>
            <a:spLocks noGrp="1"/>
          </p:cNvSpPr>
          <p:nvPr>
            <p:custDataLst>
              <p:tags r:id="rId9"/>
            </p:custDataLst>
          </p:nvPr>
        </p:nvSpPr>
        <p:spPr bwMode="auto">
          <a:xfrm>
            <a:off x="297973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F7ABB1-67BF-44DA-917E-0F2A50130FA8}" type="datetime'''''''''''''''''1''8'''''">
              <a:rPr lang="ja-JP" altLang="en-US" sz="1000" smtClean="0"/>
              <a:pPr/>
              <a:t>18</a:t>
            </a:fld>
            <a:endParaRPr kumimoji="0" lang="ja-JP" altLang="en-US" sz="1000" dirty="0">
              <a:sym typeface="+mn-lt"/>
            </a:endParaRPr>
          </a:p>
        </p:txBody>
      </p:sp>
      <p:sp>
        <p:nvSpPr>
          <p:cNvPr id="60" name="テキスト プレースホルダ 9"/>
          <p:cNvSpPr>
            <a:spLocks noGrp="1"/>
          </p:cNvSpPr>
          <p:nvPr>
            <p:custDataLst>
              <p:tags r:id="rId10"/>
            </p:custDataLst>
          </p:nvPr>
        </p:nvSpPr>
        <p:spPr bwMode="auto">
          <a:xfrm>
            <a:off x="36512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51C8B1-03D9-48FE-93D1-5E3AB05C2BE5}" type="datetime'''''''''''''''''''''''''''''''''''''''''''''1''''9'''''''''''">
              <a:rPr lang="ja-JP" altLang="en-US" sz="1000" smtClean="0"/>
              <a:pPr/>
              <a:t>19</a:t>
            </a:fld>
            <a:endParaRPr kumimoji="0" lang="ja-JP" altLang="en-US" sz="1000" dirty="0">
              <a:sym typeface="+mn-lt"/>
            </a:endParaRPr>
          </a:p>
        </p:txBody>
      </p:sp>
      <p:sp>
        <p:nvSpPr>
          <p:cNvPr id="136" name="テキスト プレースホルダ 9">
            <a:extLst>
              <a:ext uri="{FF2B5EF4-FFF2-40B4-BE49-F238E27FC236}">
                <a16:creationId xmlns:a16="http://schemas.microsoft.com/office/drawing/2014/main" id="{00E1F369-97EF-41DF-9B28-A4C00439F5D1}"/>
              </a:ext>
            </a:extLst>
          </p:cNvPr>
          <p:cNvSpPr>
            <a:spLocks noGrp="1"/>
          </p:cNvSpPr>
          <p:nvPr>
            <p:custDataLst>
              <p:tags r:id="rId11"/>
            </p:custDataLst>
          </p:nvPr>
        </p:nvSpPr>
        <p:spPr bwMode="gray">
          <a:xfrm>
            <a:off x="830263" y="2971800"/>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C9CFB8-7461-446C-B42A-C1F97D2D5569}" type="datetime'27'''''''''',''''''''''''''''''58''''''7'''''''''''''''''">
              <a:rPr lang="ja-JP" altLang="en-US" sz="1000" smtClean="0">
                <a:effectLst/>
                <a:sym typeface="+mn-lt"/>
              </a:rPr>
              <a:pPr marL="0" indent="0" algn="ctr">
                <a:spcBef>
                  <a:spcPct val="0"/>
                </a:spcBef>
                <a:buNone/>
              </a:pPr>
              <a:t>27,587</a:t>
            </a:fld>
            <a:endParaRPr lang="ja-JP" altLang="en-US" sz="1000" dirty="0">
              <a:sym typeface="+mn-lt"/>
            </a:endParaRPr>
          </a:p>
        </p:txBody>
      </p:sp>
      <p:sp>
        <p:nvSpPr>
          <p:cNvPr id="112" name="テキスト プレースホルダ 9">
            <a:extLst>
              <a:ext uri="{FF2B5EF4-FFF2-40B4-BE49-F238E27FC236}">
                <a16:creationId xmlns:a16="http://schemas.microsoft.com/office/drawing/2014/main" id="{659B2373-7109-41B4-B8DB-76E8224677F6}"/>
              </a:ext>
            </a:extLst>
          </p:cNvPr>
          <p:cNvSpPr>
            <a:spLocks noGrp="1"/>
          </p:cNvSpPr>
          <p:nvPr>
            <p:custDataLst>
              <p:tags r:id="rId12"/>
            </p:custDataLst>
          </p:nvPr>
        </p:nvSpPr>
        <p:spPr bwMode="gray">
          <a:xfrm>
            <a:off x="2174875" y="2641600"/>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082B26-5C39-41E7-94C3-879014B6A858}" type="datetime'''''''3''''''''''''''''''''1'',''''0''''5''''''''6'''''''">
              <a:rPr lang="ja-JP" altLang="en-US" sz="1000" smtClean="0">
                <a:effectLst/>
                <a:sym typeface="+mn-lt"/>
              </a:rPr>
              <a:pPr marL="0" indent="0" algn="ctr">
                <a:spcBef>
                  <a:spcPct val="0"/>
                </a:spcBef>
                <a:buNone/>
              </a:pPr>
              <a:t>31,056</a:t>
            </a:fld>
            <a:endParaRPr lang="ja-JP" altLang="en-US" sz="1000" dirty="0">
              <a:sym typeface="+mn-lt"/>
            </a:endParaRPr>
          </a:p>
        </p:txBody>
      </p:sp>
      <p:sp>
        <p:nvSpPr>
          <p:cNvPr id="104" name="テキスト プレースホルダ 9">
            <a:extLst>
              <a:ext uri="{FF2B5EF4-FFF2-40B4-BE49-F238E27FC236}">
                <a16:creationId xmlns:a16="http://schemas.microsoft.com/office/drawing/2014/main" id="{46E8014F-326C-4D93-BC97-7437D066F156}"/>
              </a:ext>
            </a:extLst>
          </p:cNvPr>
          <p:cNvSpPr>
            <a:spLocks noGrp="1"/>
          </p:cNvSpPr>
          <p:nvPr>
            <p:custDataLst>
              <p:tags r:id="rId13"/>
            </p:custDataLst>
          </p:nvPr>
        </p:nvSpPr>
        <p:spPr bwMode="gray">
          <a:xfrm>
            <a:off x="2846388" y="2455863"/>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394A7F-3689-4452-92CB-66622AECFE62}" type="datetime'''3''3'''''',0''''''''09'''''''''''''''''''''''''''''''''">
              <a:rPr lang="ja-JP" altLang="en-US" sz="1000" smtClean="0">
                <a:effectLst/>
                <a:sym typeface="+mn-lt"/>
              </a:rPr>
              <a:pPr marL="0" indent="0" algn="ctr">
                <a:spcBef>
                  <a:spcPct val="0"/>
                </a:spcBef>
                <a:buNone/>
              </a:pPr>
              <a:t>33,009</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31B73364-58E1-40CE-AE16-540A4EABB882}"/>
              </a:ext>
            </a:extLst>
          </p:cNvPr>
          <p:cNvSpPr>
            <a:spLocks noGrp="1"/>
          </p:cNvSpPr>
          <p:nvPr>
            <p:custDataLst>
              <p:tags r:id="rId14"/>
            </p:custDataLst>
          </p:nvPr>
        </p:nvSpPr>
        <p:spPr bwMode="gray">
          <a:xfrm>
            <a:off x="3517900" y="2327275"/>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2DCD85-74FE-4662-B1E1-55159EB282D8}" type="datetime'''''''3''''''''''''4'''''''',''''''3''5''''''4'''''''''''">
              <a:rPr lang="ja-JP" altLang="en-US" sz="1000" smtClean="0">
                <a:effectLst/>
                <a:sym typeface="+mn-lt"/>
              </a:rPr>
              <a:pPr marL="0" indent="0" algn="ctr">
                <a:spcBef>
                  <a:spcPct val="0"/>
                </a:spcBef>
                <a:buNone/>
              </a:pPr>
              <a:t>34,354</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39F67D49-82AD-421A-B48E-BEB0681F628E}"/>
              </a:ext>
            </a:extLst>
          </p:cNvPr>
          <p:cNvSpPr>
            <a:spLocks noGrp="1"/>
          </p:cNvSpPr>
          <p:nvPr>
            <p:custDataLst>
              <p:tags r:id="rId15"/>
            </p:custDataLst>
          </p:nvPr>
        </p:nvSpPr>
        <p:spPr bwMode="gray">
          <a:xfrm>
            <a:off x="4191000" y="2228850"/>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B140ED-49EF-4EB1-8577-3E95F93ACCD2}" type="datetime'''''''''''''''''''''''''''3''5,''''''3''94'''''''''''''''">
              <a:rPr lang="ja-JP" altLang="en-US" sz="1000" smtClean="0">
                <a:effectLst/>
                <a:sym typeface="+mn-lt"/>
              </a:rPr>
              <a:pPr marL="0" indent="0" algn="ctr">
                <a:spcBef>
                  <a:spcPct val="0"/>
                </a:spcBef>
                <a:buNone/>
              </a:pPr>
              <a:t>35,394</a:t>
            </a:fld>
            <a:endParaRPr lang="ja-JP" altLang="en-US" sz="1000" dirty="0">
              <a:sym typeface="+mn-lt"/>
            </a:endParaRPr>
          </a:p>
        </p:txBody>
      </p:sp>
      <p:graphicFrame>
        <p:nvGraphicFramePr>
          <p:cNvPr id="55" name="Chart 54">
            <a:extLst>
              <a:ext uri="{FF2B5EF4-FFF2-40B4-BE49-F238E27FC236}">
                <a16:creationId xmlns:a16="http://schemas.microsoft.com/office/drawing/2014/main" id="{A61891E7-D920-4226-BEF9-E40992E34CD8}"/>
              </a:ext>
            </a:extLst>
          </p:cNvPr>
          <p:cNvGraphicFramePr/>
          <p:nvPr>
            <p:custDataLst>
              <p:tags r:id="rId16"/>
            </p:custDataLst>
            <p:extLst>
              <p:ext uri="{D42A27DB-BD31-4B8C-83A1-F6EECF244321}">
                <p14:modId xmlns:p14="http://schemas.microsoft.com/office/powerpoint/2010/main" val="2739864386"/>
              </p:ext>
            </p:extLst>
          </p:nvPr>
        </p:nvGraphicFramePr>
        <p:xfrm>
          <a:off x="4954588" y="2414588"/>
          <a:ext cx="4784725" cy="3462337"/>
        </p:xfrm>
        <a:graphic>
          <a:graphicData uri="http://schemas.openxmlformats.org/drawingml/2006/chart">
            <c:chart xmlns:c="http://schemas.openxmlformats.org/drawingml/2006/chart" xmlns:r="http://schemas.openxmlformats.org/officeDocument/2006/relationships" r:id="rId36"/>
          </a:graphicData>
        </a:graphic>
      </p:graphicFrame>
      <p:sp>
        <p:nvSpPr>
          <p:cNvPr id="50" name="テキスト プレースホルダ 9"/>
          <p:cNvSpPr>
            <a:spLocks noGrp="1"/>
          </p:cNvSpPr>
          <p:nvPr>
            <p:custDataLst>
              <p:tags r:id="rId17"/>
            </p:custDataLst>
          </p:nvPr>
        </p:nvSpPr>
        <p:spPr bwMode="auto">
          <a:xfrm>
            <a:off x="5561013"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32E4F2-6FBD-4BE6-8B4C-FD5ED053B610}" type="datetime'''''''2''0''''''''''''''''''''''1''''''''5'''''''">
              <a:rPr lang="ja-JP" altLang="en-US" sz="1000" smtClean="0"/>
              <a:pPr/>
              <a:t>2015</a:t>
            </a:fld>
            <a:endParaRPr kumimoji="0" lang="ja-JP" altLang="en-US" sz="1000" dirty="0">
              <a:sym typeface="+mn-lt"/>
            </a:endParaRPr>
          </a:p>
        </p:txBody>
      </p:sp>
      <p:sp>
        <p:nvSpPr>
          <p:cNvPr id="70" name="テキスト プレースホルダ 9"/>
          <p:cNvSpPr>
            <a:spLocks noGrp="1"/>
          </p:cNvSpPr>
          <p:nvPr>
            <p:custDataLst>
              <p:tags r:id="rId18"/>
            </p:custDataLst>
          </p:nvPr>
        </p:nvSpPr>
        <p:spPr bwMode="auto">
          <a:xfrm>
            <a:off x="887253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F6F13A-71E0-4863-BC2B-CEE43589B564}" type="datetime'''''''''''''2''''''''''''''''0'''''''''''''''''''''">
              <a:rPr lang="ja-JP" altLang="en-US" sz="1000" smtClean="0"/>
              <a:pPr/>
              <a:t>20</a:t>
            </a:fld>
            <a:endParaRPr kumimoji="0" lang="ja-JP" altLang="en-US" sz="1000" dirty="0">
              <a:sym typeface="+mn-lt"/>
            </a:endParaRPr>
          </a:p>
        </p:txBody>
      </p:sp>
      <p:sp>
        <p:nvSpPr>
          <p:cNvPr id="67" name="テキスト プレースホルダ 9"/>
          <p:cNvSpPr>
            <a:spLocks noGrp="1"/>
          </p:cNvSpPr>
          <p:nvPr>
            <p:custDataLst>
              <p:tags r:id="rId19"/>
            </p:custDataLst>
          </p:nvPr>
        </p:nvSpPr>
        <p:spPr bwMode="auto">
          <a:xfrm>
            <a:off x="822483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BDA608-490D-4367-AE65-26AC296ADB16}" type="datetime'''''''''''''1''''''''9'''''''''''''''''">
              <a:rPr lang="ja-JP" altLang="en-US" sz="1000" smtClean="0"/>
              <a:pPr/>
              <a:t>19</a:t>
            </a:fld>
            <a:endParaRPr kumimoji="0" lang="ja-JP" altLang="en-US" sz="1000" dirty="0">
              <a:sym typeface="+mn-lt"/>
            </a:endParaRPr>
          </a:p>
        </p:txBody>
      </p:sp>
      <p:sp>
        <p:nvSpPr>
          <p:cNvPr id="51" name="テキスト プレースホルダ 9"/>
          <p:cNvSpPr>
            <a:spLocks noGrp="1"/>
          </p:cNvSpPr>
          <p:nvPr>
            <p:custDataLst>
              <p:tags r:id="rId20"/>
            </p:custDataLst>
          </p:nvPr>
        </p:nvSpPr>
        <p:spPr bwMode="auto">
          <a:xfrm>
            <a:off x="62801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06C398-9739-4FB3-B208-288EEF4F88E5}" type="datetime'''''''''''''''''1''''''''''''6'''''''">
              <a:rPr lang="ja-JP" altLang="en-US" sz="1000" smtClean="0"/>
              <a:pPr/>
              <a:t>16</a:t>
            </a:fld>
            <a:endParaRPr kumimoji="0" lang="ja-JP" altLang="en-US" sz="1000" dirty="0">
              <a:sym typeface="+mn-lt"/>
            </a:endParaRPr>
          </a:p>
        </p:txBody>
      </p:sp>
      <p:sp>
        <p:nvSpPr>
          <p:cNvPr id="53" name="テキスト プレースホルダ 9"/>
          <p:cNvSpPr>
            <a:spLocks noGrp="1"/>
          </p:cNvSpPr>
          <p:nvPr>
            <p:custDataLst>
              <p:tags r:id="rId21"/>
            </p:custDataLst>
          </p:nvPr>
        </p:nvSpPr>
        <p:spPr bwMode="auto">
          <a:xfrm>
            <a:off x="69278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002FF1-5157-4C7B-B884-FD015289BCE4}" type="datetime'''''''''1''''''''''''''''7'">
              <a:rPr lang="ja-JP" altLang="en-US" sz="1000" smtClean="0"/>
              <a:pPr/>
              <a:t>17</a:t>
            </a:fld>
            <a:endParaRPr kumimoji="0" lang="ja-JP" altLang="en-US" sz="1000" dirty="0">
              <a:sym typeface="+mn-lt"/>
            </a:endParaRPr>
          </a:p>
        </p:txBody>
      </p:sp>
      <p:sp>
        <p:nvSpPr>
          <p:cNvPr id="52" name="テキスト プレースホルダ 9"/>
          <p:cNvSpPr>
            <a:spLocks noGrp="1"/>
          </p:cNvSpPr>
          <p:nvPr>
            <p:custDataLst>
              <p:tags r:id="rId22"/>
            </p:custDataLst>
          </p:nvPr>
        </p:nvSpPr>
        <p:spPr bwMode="auto">
          <a:xfrm>
            <a:off x="75755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74C4F5-95FF-4756-9261-E3C48396296B}" type="datetime'18'''''''''''">
              <a:rPr lang="ja-JP" altLang="en-US" sz="1000" smtClean="0"/>
              <a:pPr/>
              <a:t>18</a:t>
            </a:fld>
            <a:endParaRPr kumimoji="0" lang="ja-JP" altLang="en-US" sz="1000" dirty="0">
              <a:sym typeface="+mn-lt"/>
            </a:endParaRPr>
          </a:p>
        </p:txBody>
      </p:sp>
      <p:sp>
        <p:nvSpPr>
          <p:cNvPr id="143" name="Rectangle 142">
            <a:extLst>
              <a:ext uri="{FF2B5EF4-FFF2-40B4-BE49-F238E27FC236}">
                <a16:creationId xmlns:a16="http://schemas.microsoft.com/office/drawing/2014/main" id="{C2B743D9-A73C-4814-8EAC-F701673FB23E}"/>
              </a:ext>
            </a:extLst>
          </p:cNvPr>
          <p:cNvSpPr/>
          <p:nvPr>
            <p:custDataLst>
              <p:tags r:id="rId23"/>
            </p:custDataLst>
          </p:nvPr>
        </p:nvSpPr>
        <p:spPr bwMode="auto">
          <a:xfrm>
            <a:off x="1458913" y="6076950"/>
            <a:ext cx="179388" cy="133350"/>
          </a:xfrm>
          <a:prstGeom prst="rect">
            <a:avLst/>
          </a:prstGeom>
          <a:solidFill>
            <a:schemeClr val="accent1"/>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40" name="Rectangle 139">
            <a:extLst>
              <a:ext uri="{FF2B5EF4-FFF2-40B4-BE49-F238E27FC236}">
                <a16:creationId xmlns:a16="http://schemas.microsoft.com/office/drawing/2014/main" id="{648273AE-39E5-4073-B0A9-E0BF360FCD56}"/>
              </a:ext>
            </a:extLst>
          </p:cNvPr>
          <p:cNvSpPr/>
          <p:nvPr>
            <p:custDataLst>
              <p:tags r:id="rId24"/>
            </p:custDataLst>
          </p:nvPr>
        </p:nvSpPr>
        <p:spPr bwMode="auto">
          <a:xfrm>
            <a:off x="2552700" y="6076950"/>
            <a:ext cx="179388" cy="133350"/>
          </a:xfrm>
          <a:prstGeom prst="rect">
            <a:avLst/>
          </a:prstGeom>
          <a:solidFill>
            <a:schemeClr val="accent2"/>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73" name="テキスト プレースホルダ 9">
            <a:extLst>
              <a:ext uri="{FF2B5EF4-FFF2-40B4-BE49-F238E27FC236}">
                <a16:creationId xmlns:a16="http://schemas.microsoft.com/office/drawing/2014/main" id="{A7E61A03-C98A-4644-98B1-465C8434A39E}"/>
              </a:ext>
            </a:extLst>
          </p:cNvPr>
          <p:cNvSpPr>
            <a:spLocks noGrp="1"/>
          </p:cNvSpPr>
          <p:nvPr>
            <p:custDataLst>
              <p:tags r:id="rId25"/>
            </p:custDataLst>
          </p:nvPr>
        </p:nvSpPr>
        <p:spPr bwMode="auto">
          <a:xfrm>
            <a:off x="1689100" y="6072188"/>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D19ABD1-8872-4B53-B737-0BAB0D3FBA8F}" type="datetime'''''''''公的''''医療''''機関'''''''''''''">
              <a:rPr lang="zh-TW" altLang="en-US" sz="1000" smtClean="0">
                <a:effectLst/>
                <a:sym typeface="+mn-lt"/>
              </a:rPr>
              <a:pPr marL="0" indent="0">
                <a:spcBef>
                  <a:spcPct val="0"/>
                </a:spcBef>
                <a:buNone/>
              </a:pPr>
              <a:t>公的医療機関</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3E7D62F6-B213-463B-AEB8-5F9A03CC76D3}"/>
              </a:ext>
            </a:extLst>
          </p:cNvPr>
          <p:cNvSpPr>
            <a:spLocks noGrp="1"/>
          </p:cNvSpPr>
          <p:nvPr>
            <p:custDataLst>
              <p:tags r:id="rId26"/>
            </p:custDataLst>
          </p:nvPr>
        </p:nvSpPr>
        <p:spPr bwMode="auto">
          <a:xfrm>
            <a:off x="2782888" y="6072188"/>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0C340C-2902-450D-8338-DE3C097F4B83}" type="datetime'''民''''''''''間''''''''''医''''''''''''''''''''''療機''''''''''関'">
              <a:rPr lang="zh-TW" altLang="en-US" sz="1000" smtClean="0"/>
              <a:pPr/>
              <a:t>民間医療機関</a:t>
            </a:fld>
            <a:endParaRPr lang="ja-JP" altLang="en-US" sz="1000" dirty="0">
              <a:sym typeface="+mn-lt"/>
            </a:endParaRPr>
          </a:p>
        </p:txBody>
      </p:sp>
      <p:cxnSp>
        <p:nvCxnSpPr>
          <p:cNvPr id="7" name="Straight Connector 6">
            <a:extLst>
              <a:ext uri="{FF2B5EF4-FFF2-40B4-BE49-F238E27FC236}">
                <a16:creationId xmlns:a16="http://schemas.microsoft.com/office/drawing/2014/main" id="{DDAFA8B9-762B-4648-AA5E-AB1A4790C849}"/>
              </a:ext>
            </a:extLst>
          </p:cNvPr>
          <p:cNvCxnSpPr/>
          <p:nvPr>
            <p:custDataLst>
              <p:tags r:id="rId27"/>
            </p:custDataLst>
          </p:nvPr>
        </p:nvCxnSpPr>
        <p:spPr bwMode="gray">
          <a:xfrm>
            <a:off x="6362700" y="6191250"/>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839898F2-F429-481C-AA21-3DE8339137F3}"/>
              </a:ext>
            </a:extLst>
          </p:cNvPr>
          <p:cNvSpPr/>
          <p:nvPr>
            <p:custDataLst>
              <p:tags r:id="rId28"/>
            </p:custDataLst>
          </p:nvPr>
        </p:nvSpPr>
        <p:spPr bwMode="auto">
          <a:xfrm>
            <a:off x="7902575" y="6124575"/>
            <a:ext cx="179388" cy="133350"/>
          </a:xfrm>
          <a:prstGeom prst="rect">
            <a:avLst/>
          </a:prstGeom>
          <a:solidFill>
            <a:srgbClr val="80CCE8"/>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Oval 8">
            <a:extLst>
              <a:ext uri="{FF2B5EF4-FFF2-40B4-BE49-F238E27FC236}">
                <a16:creationId xmlns:a16="http://schemas.microsoft.com/office/drawing/2014/main" id="{F129FA90-A285-43DA-8F28-A8D24FB885B2}"/>
              </a:ext>
            </a:extLst>
          </p:cNvPr>
          <p:cNvSpPr/>
          <p:nvPr>
            <p:custDataLst>
              <p:tags r:id="rId29"/>
            </p:custDataLst>
          </p:nvPr>
        </p:nvSpPr>
        <p:spPr bwMode="auto">
          <a:xfrm>
            <a:off x="6456363" y="6153150"/>
            <a:ext cx="76200" cy="76200"/>
          </a:xfrm>
          <a:prstGeom prst="ellipse">
            <a:avLst/>
          </a:prstGeom>
          <a:solidFill>
            <a:srgbClr val="1F497D"/>
          </a:solidFill>
          <a:ln w="9525" algn="ctr">
            <a:solidFill>
              <a:srgbClr val="1F497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9" name="テキスト プレースホルダ 9">
            <a:extLst>
              <a:ext uri="{FF2B5EF4-FFF2-40B4-BE49-F238E27FC236}">
                <a16:creationId xmlns:a16="http://schemas.microsoft.com/office/drawing/2014/main" id="{3AD58DA0-9A24-45DA-9EC3-7D842C121F83}"/>
              </a:ext>
            </a:extLst>
          </p:cNvPr>
          <p:cNvSpPr>
            <a:spLocks noGrp="1"/>
          </p:cNvSpPr>
          <p:nvPr>
            <p:custDataLst>
              <p:tags r:id="rId30"/>
            </p:custDataLst>
          </p:nvPr>
        </p:nvSpPr>
        <p:spPr bwMode="auto">
          <a:xfrm>
            <a:off x="6678613" y="6119813"/>
            <a:ext cx="10366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6D70FF7-5E1C-4B40-9106-4ECBB59016A7}" type="datetime'1''万''''''''''''人''''あ''''''''''''''た''''''り病''''床''''''数'">
              <a:rPr lang="ja-JP" altLang="en-US" sz="1000" smtClean="0">
                <a:effectLst/>
                <a:sym typeface="+mn-lt"/>
              </a:rPr>
              <a:pPr marL="0" indent="0">
                <a:spcBef>
                  <a:spcPct val="0"/>
                </a:spcBef>
                <a:buNone/>
              </a:pPr>
              <a:t>1万人あたり病床数</a:t>
            </a:fld>
            <a:endParaRPr lang="ja-JP" altLang="en-US" sz="1000" dirty="0">
              <a:sym typeface="+mn-lt"/>
            </a:endParaRPr>
          </a:p>
        </p:txBody>
      </p:sp>
      <p:sp>
        <p:nvSpPr>
          <p:cNvPr id="54" name="テキスト プレースホルダ 9">
            <a:extLst>
              <a:ext uri="{FF2B5EF4-FFF2-40B4-BE49-F238E27FC236}">
                <a16:creationId xmlns:a16="http://schemas.microsoft.com/office/drawing/2014/main" id="{9755C150-BDDB-4CD7-B4A2-91FE1AC0A09A}"/>
              </a:ext>
            </a:extLst>
          </p:cNvPr>
          <p:cNvSpPr>
            <a:spLocks noGrp="1"/>
          </p:cNvSpPr>
          <p:nvPr>
            <p:custDataLst>
              <p:tags r:id="rId31"/>
            </p:custDataLst>
          </p:nvPr>
        </p:nvSpPr>
        <p:spPr bwMode="auto">
          <a:xfrm>
            <a:off x="8132763" y="6119813"/>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68629B0-563A-4005-A952-B70A0F5AEECB}" type="datetime'''''''''病''''''''''''''''''''''''''''''床''数'''''''''''''">
              <a:rPr lang="ja-JP" altLang="en-US" sz="1000" smtClean="0">
                <a:effectLst/>
                <a:sym typeface="+mn-lt"/>
              </a:rPr>
              <a:pPr marL="0" indent="0">
                <a:spcBef>
                  <a:spcPct val="0"/>
                </a:spcBef>
                <a:buNone/>
              </a:pPr>
              <a:t>病床数</a:t>
            </a:fld>
            <a:endParaRPr lang="ja-JP" altLang="en-US" sz="1000" dirty="0">
              <a:sym typeface="+mn-lt"/>
            </a:endParaRPr>
          </a:p>
        </p:txBody>
      </p:sp>
    </p:spTree>
    <p:extLst>
      <p:ext uri="{BB962C8B-B14F-4D97-AF65-F5344CB8AC3E}">
        <p14:creationId xmlns:p14="http://schemas.microsoft.com/office/powerpoint/2010/main" val="2128821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中国／医療関連／医療・公衆衛生</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669360"/>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cs typeface="Arial" panose="020B0604020202020204" pitchFamily="34" charset="0"/>
              </a:rPr>
              <a:t>各病院ホームページ、</a:t>
            </a:r>
            <a:r>
              <a:rPr kumimoji="0" lang="en-US" altLang="ja-JP" sz="800" dirty="0" bmk="">
                <a:cs typeface="Arial" panose="020B0604020202020204" pitchFamily="34" charset="0"/>
              </a:rPr>
              <a:t>Science Portal China </a:t>
            </a:r>
            <a:r>
              <a:rPr kumimoji="0" lang="ja-JP" altLang="en-US" sz="800" dirty="0" bmk="">
                <a:cs typeface="Arial" panose="020B0604020202020204" pitchFamily="34" charset="0"/>
              </a:rPr>
              <a:t>「</a:t>
            </a:r>
            <a:r>
              <a:rPr kumimoji="0" lang="en-US" altLang="ja-JP" sz="800" dirty="0" bmk="">
                <a:cs typeface="Arial" panose="020B0604020202020204" pitchFamily="34" charset="0"/>
              </a:rPr>
              <a:t>2014</a:t>
            </a:r>
            <a:r>
              <a:rPr kumimoji="0" lang="ja-JP" altLang="en-US" sz="800" dirty="0" bmk="">
                <a:cs typeface="Arial" panose="020B0604020202020204" pitchFamily="34" charset="0"/>
              </a:rPr>
              <a:t>年度中国病院影響ランキングトップ</a:t>
            </a:r>
            <a:r>
              <a:rPr kumimoji="0" lang="en-US" altLang="ja-JP" sz="800" dirty="0" bmk="">
                <a:cs typeface="Arial" panose="020B0604020202020204" pitchFamily="34" charset="0"/>
              </a:rPr>
              <a:t>50</a:t>
            </a:r>
            <a:r>
              <a:rPr kumimoji="0" lang="ja-JP" altLang="en-US" sz="800" dirty="0" bmk="">
                <a:cs typeface="Arial" panose="020B0604020202020204" pitchFamily="34" charset="0"/>
              </a:rPr>
              <a:t>」</a:t>
            </a:r>
            <a:endParaRPr lang="ja-JP" altLang="ja-JP" sz="800" dirty="0"/>
          </a:p>
        </p:txBody>
      </p:sp>
      <p:sp>
        <p:nvSpPr>
          <p:cNvPr id="18" name="Rectangle 6"/>
          <p:cNvSpPr>
            <a:spLocks noChangeArrowheads="1"/>
          </p:cNvSpPr>
          <p:nvPr/>
        </p:nvSpPr>
        <p:spPr bwMode="auto">
          <a:xfrm>
            <a:off x="345512" y="1844824"/>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11" name="テキスト ボックス 10"/>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zh-CN" altLang="en-US" sz="1400" dirty="0"/>
              <a:t>中国医学科学院医学情報研究所</a:t>
            </a:r>
            <a:r>
              <a:rPr lang="ja-JP" altLang="en-US" sz="1400" dirty="0"/>
              <a:t>が独自に調査した医学論文への貢献度、科学研究水準、臨床技術水準等に基づき発表している中国病院影響力総合ランキングトップ</a:t>
            </a:r>
            <a:r>
              <a:rPr lang="en-US" altLang="ja-JP" sz="1400" dirty="0"/>
              <a:t>50</a:t>
            </a:r>
            <a:r>
              <a:rPr lang="ja-JP" altLang="en-US" sz="1400" dirty="0"/>
              <a:t>の上位に入っているのは下表の公立病院である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加えて、日中政府間で設立した中日友好病院の概要は以下の通り。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2291285491"/>
              </p:ext>
            </p:extLst>
          </p:nvPr>
        </p:nvGraphicFramePr>
        <p:xfrm>
          <a:off x="344998" y="2184244"/>
          <a:ext cx="9360527" cy="4413406"/>
        </p:xfrm>
        <a:graphic>
          <a:graphicData uri="http://schemas.openxmlformats.org/drawingml/2006/table">
            <a:tbl>
              <a:tblPr firstRow="1" bandRow="1">
                <a:tableStyleId>{5C22544A-7EE6-4342-B048-85BDC9FD1C3A}</a:tableStyleId>
              </a:tblPr>
              <a:tblGrid>
                <a:gridCol w="478340">
                  <a:extLst>
                    <a:ext uri="{9D8B030D-6E8A-4147-A177-3AD203B41FA5}">
                      <a16:colId xmlns:a16="http://schemas.microsoft.com/office/drawing/2014/main" val="20000"/>
                    </a:ext>
                  </a:extLst>
                </a:gridCol>
                <a:gridCol w="2457215">
                  <a:extLst>
                    <a:ext uri="{9D8B030D-6E8A-4147-A177-3AD203B41FA5}">
                      <a16:colId xmlns:a16="http://schemas.microsoft.com/office/drawing/2014/main" val="20001"/>
                    </a:ext>
                  </a:extLst>
                </a:gridCol>
                <a:gridCol w="2824575">
                  <a:extLst>
                    <a:ext uri="{9D8B030D-6E8A-4147-A177-3AD203B41FA5}">
                      <a16:colId xmlns:a16="http://schemas.microsoft.com/office/drawing/2014/main" val="20002"/>
                    </a:ext>
                  </a:extLst>
                </a:gridCol>
                <a:gridCol w="504056">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432048">
                  <a:extLst>
                    <a:ext uri="{9D8B030D-6E8A-4147-A177-3AD203B41FA5}">
                      <a16:colId xmlns:a16="http://schemas.microsoft.com/office/drawing/2014/main" val="1421179307"/>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749960">
                  <a:extLst>
                    <a:ext uri="{9D8B030D-6E8A-4147-A177-3AD203B41FA5}">
                      <a16:colId xmlns:a16="http://schemas.microsoft.com/office/drawing/2014/main" val="2098362165"/>
                    </a:ext>
                  </a:extLst>
                </a:gridCol>
                <a:gridCol w="474173">
                  <a:extLst>
                    <a:ext uri="{9D8B030D-6E8A-4147-A177-3AD203B41FA5}">
                      <a16:colId xmlns:a16="http://schemas.microsoft.com/office/drawing/2014/main" val="747426486"/>
                    </a:ext>
                  </a:extLst>
                </a:gridCol>
              </a:tblGrid>
              <a:tr h="347075">
                <a:tc>
                  <a:txBody>
                    <a:bodyPr/>
                    <a:lstStyle/>
                    <a:p>
                      <a:pPr algn="ctr" font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40005">
                <a:tc rowSpan="5">
                  <a:txBody>
                    <a:bodyPr/>
                    <a:lstStyle/>
                    <a:p>
                      <a:pPr marL="0" algn="ctr" defTabSz="914400" rtl="0" eaLnBrk="1" fontAlgn="ctr" latinLnBrk="0" hangingPunct="1">
                        <a:spcAft>
                          <a:spcPts val="0"/>
                        </a:spcAft>
                      </a:pPr>
                      <a:r>
                        <a:rPr kumimoji="1" lang="ja-JP" altLang="en-US" sz="900" b="0" kern="100" dirty="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国立</a:t>
                      </a:r>
                      <a:endParaRPr kumimoji="1" lang="zh-CN" altLang="en-US" sz="900" b="0" kern="100" dirty="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endParaRPr>
                    </a:p>
                  </a:txBody>
                  <a:tcPr marL="9525" marR="9525" marT="9525" marB="0" vert="eaVert"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lang="ja-JP" altLang="en-US" sz="105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北京協和医院</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（北京市）</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以降病院ランキングでトップとなっている中国最大規模の大学付属病院。中国協和医科大学と、中国医学科学院医療系列の中で総合疾病治療の最高峰と位置付けられている北京協和医院、この２つの組織グループが中核を成す。北京協和医院の他に、腫瘍・心臓血管・整形外科・血液病・皮膚病を核とした５つの専門病院があり、これら</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8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病院が協和系病院とされる。</a:t>
                      </a:r>
                      <a:endPar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2,000+</a:t>
                      </a:r>
                      <a:endParaRPr 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4,000+</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4.4M+</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4.3M+</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70K+</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万件</a:t>
                      </a:r>
                      <a:endPar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以上の手術を実績</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7704">
                <a:tc vMerge="1">
                  <a:txBody>
                    <a:bodyPr/>
                    <a:lstStyle/>
                    <a:p>
                      <a:pPr marL="0" algn="ctr" defTabSz="914400" rtl="0" eaLnBrk="1" fontAlgn="ctr" latinLnBrk="0" hangingPunct="1">
                        <a:spcAft>
                          <a:spcPts val="0"/>
                        </a:spcAft>
                      </a:pP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lang="zh-CN" altLang="en-US" sz="105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中国人民解放軍総医院</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（北京市）</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800" dirty="0"/>
                        <a:t>1953</a:t>
                      </a:r>
                      <a:r>
                        <a:rPr lang="ja-JP" altLang="en-US" sz="800" dirty="0"/>
                        <a:t>年に設立された、中央弁公庁主任の管轄下にある病院。</a:t>
                      </a:r>
                      <a:r>
                        <a:rPr lang="zh-CN" altLang="en-US" sz="800" dirty="0"/>
                        <a:t>日本医科大学附属千葉北総病院</a:t>
                      </a:r>
                      <a:r>
                        <a:rPr lang="ja-JP" altLang="en-US" sz="800" dirty="0"/>
                        <a:t>との交流（日本での看護師の研修など）がある。</a:t>
                      </a:r>
                      <a:endParaRPr lang="en-US" altLang="ja-JP" sz="800" dirty="0"/>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4,400</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4000</a:t>
                      </a:r>
                      <a:endParaRPr 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5.0M+</a:t>
                      </a:r>
                      <a:endParaRPr 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4.9M</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198K</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2015</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37306">
                <a:tc vMerge="1">
                  <a:txBody>
                    <a:bodyPr/>
                    <a:lstStyle/>
                    <a:p>
                      <a:pPr marL="0" algn="ctr" defTabSz="914400" rtl="0" eaLnBrk="1" fontAlgn="ctr" latinLnBrk="0" hangingPunct="1">
                        <a:spcAft>
                          <a:spcPts val="0"/>
                        </a:spcAft>
                      </a:pP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lang="ja-JP" altLang="en-US" sz="105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中国人民解放軍</a:t>
                      </a:r>
                      <a:r>
                        <a:rPr lang="zh-CN" altLang="en-US" sz="105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第四軍医大学西京医院</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（西安市）</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lang="ja-JP" altLang="en-US" sz="800" dirty="0"/>
                        <a:t>中国人民解放軍に所属する大学付属病院。大学は、基礎医学、臨床医学、軍事医学、生物医学工学など分野で優れた科学研究成果を残している。校長の樊代明氏は、東京国立がんセンター研究員だった経歴を持つ。</a:t>
                      </a:r>
                      <a:endPar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3,218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4.0M+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3.8M+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altLang="ja-JP" sz="800" b="0" i="0" u="none" strike="noStrike" dirty="0">
                          <a:solidFill>
                            <a:srgbClr val="000000"/>
                          </a:solidFill>
                          <a:effectLst/>
                          <a:latin typeface="Arial" panose="020B0604020202020204" pitchFamily="34" charset="0"/>
                        </a:rPr>
                        <a:t>140K+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万件</a:t>
                      </a:r>
                      <a:endPar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以上の手術を実施</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2017</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98728">
                <a:tc vMerge="1">
                  <a:txBody>
                    <a:bodyPr/>
                    <a:lstStyle/>
                    <a:p>
                      <a:pPr marL="0" algn="ctr" defTabSz="914400" rtl="0" eaLnBrk="1" fontAlgn="ctr" latinLnBrk="0" hangingPunct="1">
                        <a:spcAft>
                          <a:spcPts val="0"/>
                        </a:spcAft>
                      </a:pP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lang="zh-CN" altLang="en-US" sz="105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上海交通大学医学院附属瑞金医院</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（上海市）</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上海交通大学の付属病院で、</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研究所、その他</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医療機関を持つ。「日中遠隔医療プロジェクト無償援助協定」に参画している</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8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医療機関のうちの</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つ。日本側からは、</a:t>
                      </a:r>
                      <a:r>
                        <a:rPr lang="zh-CN" altLang="en-US" sz="800" dirty="0"/>
                        <a:t>旭川医科大学</a:t>
                      </a:r>
                      <a:r>
                        <a:rPr lang="ja-JP" altLang="en-US" sz="800" dirty="0"/>
                        <a:t>が参画している。</a:t>
                      </a:r>
                      <a:endPar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2,742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5,788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800" b="0" i="0" u="none" strike="noStrike" dirty="0">
                          <a:solidFill>
                            <a:srgbClr val="000000"/>
                          </a:solidFill>
                          <a:effectLst/>
                          <a:latin typeface="Arial" panose="020B0604020202020204" pitchFamily="34" charset="0"/>
                        </a:rPr>
                        <a:t> </a:t>
                      </a:r>
                      <a:r>
                        <a:rPr lang="en-US" altLang="ja-JP" sz="8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4.0M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2022</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37306">
                <a:tc vMerge="1">
                  <a:txBody>
                    <a:bodyPr/>
                    <a:lstStyle/>
                    <a:p>
                      <a:pPr marL="0" algn="ctr" defTabSz="914400" rtl="0" eaLnBrk="1" fontAlgn="ctr" latinLnBrk="0" hangingPunct="1">
                        <a:spcAft>
                          <a:spcPts val="0"/>
                        </a:spcAft>
                      </a:pP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marL="0" algn="l" defTabSz="914400" rtl="0" eaLnBrk="1" fontAlgn="ctr" latinLnBrk="0" hangingPunct="1">
                        <a:spcAft>
                          <a:spcPts val="0"/>
                        </a:spcAft>
                      </a:pPr>
                      <a:r>
                        <a:rPr kumimoji="1" lang="ja-JP" altLang="en-US" sz="1050" b="0" kern="100" dirty="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中日友好病院</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（北京市）</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日本政府の無償資金援助によって、両国政府が共同に建てた大規模総合現代化病院である。</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1984</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日開院され、中国衛生部に直轄管理される。中日友好臨床医学研究所や人材育成センターと言った施設も有する。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1,610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800" b="0" i="0" u="none" strike="noStrike" dirty="0">
                          <a:solidFill>
                            <a:srgbClr val="000000"/>
                          </a:solidFill>
                          <a:effectLst/>
                          <a:latin typeface="Arial" panose="020B0604020202020204" pitchFamily="34" charset="0"/>
                        </a:rPr>
                        <a:t> </a:t>
                      </a:r>
                      <a:r>
                        <a:rPr lang="en-US" altLang="ja-JP" sz="800" b="0" i="0" u="none" strike="noStrike" dirty="0">
                          <a:solidFill>
                            <a:srgbClr val="000000"/>
                          </a:solidFill>
                          <a:effectLst/>
                          <a:latin typeface="Arial" panose="020B0604020202020204" pitchFamily="34" charset="0"/>
                        </a:rPr>
                        <a:t>1,200+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2.7M+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2.6M+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60K+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万件</a:t>
                      </a:r>
                      <a:endPar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の手術を実施</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2014</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745282">
                <a:tc>
                  <a:txBody>
                    <a:bodyPr/>
                    <a:lstStyle/>
                    <a:p>
                      <a:pPr marL="0" algn="ctr" defTabSz="914400" rtl="0" eaLnBrk="1" fontAlgn="ctr" latinLnBrk="0" hangingPunct="1">
                        <a:spcAft>
                          <a:spcPts val="0"/>
                        </a:spcAft>
                      </a:pPr>
                      <a:r>
                        <a:rPr kumimoji="1" lang="ja-JP" altLang="en-US" sz="900" b="0" kern="100" dirty="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省立</a:t>
                      </a:r>
                      <a:endParaRPr kumimoji="1" lang="zh-CN" altLang="en-US" sz="900" b="0" kern="100" dirty="0">
                        <a:solidFill>
                          <a:schemeClr val="tx1"/>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endParaRPr>
                    </a:p>
                  </a:txBody>
                  <a:tcPr marL="9525" marR="9525" marT="9525" marB="0" vert="eaVert"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0" algn="l" defTabSz="914400" rtl="0" eaLnBrk="1" fontAlgn="ctr" latinLnBrk="0" hangingPunct="1">
                        <a:spcAft>
                          <a:spcPts val="0"/>
                        </a:spcAft>
                      </a:pPr>
                      <a:r>
                        <a:rPr lang="zh-CN" altLang="en-US" sz="105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四川大学華西医院</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（成都市）</a:t>
                      </a:r>
                      <a:endParaRPr kumimoji="1" lang="zh-CN"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1892</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a:t>
                      </a:r>
                      <a:r>
                        <a:rPr lang="ja-JP" altLang="en-US" sz="800" dirty="0"/>
                        <a:t>中国最大級の大学附属病院。</a:t>
                      </a:r>
                      <a:endPar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4,300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14,000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5.0M+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8.0M+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238K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万</a:t>
                      </a: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7,500</a:t>
                      </a:r>
                      <a:r>
                        <a:rPr lang="ja-JP" altLang="en-US" sz="800" b="0" kern="100" dirty="0">
                          <a:effectLst/>
                          <a:latin typeface="Arial" panose="020B0604020202020204" pitchFamily="34" charset="0"/>
                          <a:ea typeface="ＭＳ Ｐゴシック" panose="020B0600070205080204" pitchFamily="50" charset="-128"/>
                          <a:cs typeface="Arial" panose="020B0604020202020204" pitchFamily="34" charset="0"/>
                        </a:rPr>
                        <a:t>件の手術を実施</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800" b="0" kern="100" dirty="0">
                          <a:effectLst/>
                          <a:latin typeface="Arial" panose="020B0604020202020204" pitchFamily="34" charset="0"/>
                          <a:ea typeface="ＭＳ Ｐゴシック" panose="020B0600070205080204" pitchFamily="50" charset="-128"/>
                          <a:cs typeface="Arial" panose="020B0604020202020204" pitchFamily="34" charset="0"/>
                        </a:rPr>
                        <a:t>2022</a:t>
                      </a:r>
                      <a:endParaRPr lang="ja-JP" altLang="ja-JP" sz="8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87799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284969A-2BA3-43BD-9D56-0F628A34D206}"/>
              </a:ext>
            </a:extLst>
          </p:cNvPr>
          <p:cNvGraphicFramePr>
            <a:graphicFrameLocks noChangeAspect="1"/>
          </p:cNvGraphicFramePr>
          <p:nvPr>
            <p:custDataLst>
              <p:tags r:id="rId1"/>
            </p:custDataLst>
            <p:extLst>
              <p:ext uri="{D42A27DB-BD31-4B8C-83A1-F6EECF244321}">
                <p14:modId xmlns:p14="http://schemas.microsoft.com/office/powerpoint/2010/main" val="2833166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8284969A-2BA3-43BD-9D56-0F628A34D2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中国／医療関連／医療・公衆衛生</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1790882284"/>
              </p:ext>
            </p:extLst>
          </p:nvPr>
        </p:nvGraphicFramePr>
        <p:xfrm>
          <a:off x="200026" y="1555337"/>
          <a:ext cx="9505058" cy="4938836"/>
        </p:xfrm>
        <a:graphic>
          <a:graphicData uri="http://schemas.openxmlformats.org/drawingml/2006/table">
            <a:tbl>
              <a:tblPr firstRow="1" bandRow="1">
                <a:tableStyleId>{5C22544A-7EE6-4342-B048-85BDC9FD1C3A}</a:tableStyleId>
              </a:tblPr>
              <a:tblGrid>
                <a:gridCol w="255708">
                  <a:extLst>
                    <a:ext uri="{9D8B030D-6E8A-4147-A177-3AD203B41FA5}">
                      <a16:colId xmlns:a16="http://schemas.microsoft.com/office/drawing/2014/main" val="20000"/>
                    </a:ext>
                  </a:extLst>
                </a:gridCol>
                <a:gridCol w="255708">
                  <a:extLst>
                    <a:ext uri="{9D8B030D-6E8A-4147-A177-3AD203B41FA5}">
                      <a16:colId xmlns:a16="http://schemas.microsoft.com/office/drawing/2014/main" val="20001"/>
                    </a:ext>
                  </a:extLst>
                </a:gridCol>
                <a:gridCol w="1834238">
                  <a:extLst>
                    <a:ext uri="{9D8B030D-6E8A-4147-A177-3AD203B41FA5}">
                      <a16:colId xmlns:a16="http://schemas.microsoft.com/office/drawing/2014/main" val="20002"/>
                    </a:ext>
                  </a:extLst>
                </a:gridCol>
                <a:gridCol w="3693420">
                  <a:extLst>
                    <a:ext uri="{9D8B030D-6E8A-4147-A177-3AD203B41FA5}">
                      <a16:colId xmlns:a16="http://schemas.microsoft.com/office/drawing/2014/main" val="20003"/>
                    </a:ext>
                  </a:extLst>
                </a:gridCol>
                <a:gridCol w="577664">
                  <a:extLst>
                    <a:ext uri="{9D8B030D-6E8A-4147-A177-3AD203B41FA5}">
                      <a16:colId xmlns:a16="http://schemas.microsoft.com/office/drawing/2014/main" val="20005"/>
                    </a:ext>
                  </a:extLst>
                </a:gridCol>
                <a:gridCol w="577664">
                  <a:extLst>
                    <a:ext uri="{9D8B030D-6E8A-4147-A177-3AD203B41FA5}">
                      <a16:colId xmlns:a16="http://schemas.microsoft.com/office/drawing/2014/main" val="20006"/>
                    </a:ext>
                  </a:extLst>
                </a:gridCol>
                <a:gridCol w="577664">
                  <a:extLst>
                    <a:ext uri="{9D8B030D-6E8A-4147-A177-3AD203B41FA5}">
                      <a16:colId xmlns:a16="http://schemas.microsoft.com/office/drawing/2014/main" val="2121135335"/>
                    </a:ext>
                  </a:extLst>
                </a:gridCol>
                <a:gridCol w="577664">
                  <a:extLst>
                    <a:ext uri="{9D8B030D-6E8A-4147-A177-3AD203B41FA5}">
                      <a16:colId xmlns:a16="http://schemas.microsoft.com/office/drawing/2014/main" val="20007"/>
                    </a:ext>
                  </a:extLst>
                </a:gridCol>
                <a:gridCol w="577664">
                  <a:extLst>
                    <a:ext uri="{9D8B030D-6E8A-4147-A177-3AD203B41FA5}">
                      <a16:colId xmlns:a16="http://schemas.microsoft.com/office/drawing/2014/main" val="20008"/>
                    </a:ext>
                  </a:extLst>
                </a:gridCol>
                <a:gridCol w="577664">
                  <a:extLst>
                    <a:ext uri="{9D8B030D-6E8A-4147-A177-3AD203B41FA5}">
                      <a16:colId xmlns:a16="http://schemas.microsoft.com/office/drawing/2014/main" val="1055076862"/>
                    </a:ext>
                  </a:extLst>
                </a:gridCol>
              </a:tblGrid>
              <a:tr h="300228">
                <a:tc gridSpan="2">
                  <a:txBody>
                    <a:bodyPr/>
                    <a:lstStyle/>
                    <a:p>
                      <a:pPr algn="ctr" font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kumimoji="1" lang="ja-JP" altLang="ja-JP" sz="1000" b="0" i="0" u="none" strike="noStrike" kern="1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kumimoji="1" lang="ja-JP" altLang="ja-JP" sz="1000" b="0" i="0" u="none" strike="noStrike" kern="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kumimoji="1" lang="ja-JP" altLang="ja-JP" sz="1000" b="0" i="0" u="none" strike="noStrike" kern="1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05307">
                <a:tc rowSpan="3" gridSpan="2">
                  <a:txBody>
                    <a:bodyPr/>
                    <a:lstStyle/>
                    <a:p>
                      <a:pPr algn="ctr" fontAlgn="ctr">
                        <a:spcAft>
                          <a:spcPts val="0"/>
                        </a:spcAft>
                      </a:pPr>
                      <a:r>
                        <a:rPr lang="ja-JP"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内資</a:t>
                      </a:r>
                      <a:endParaRPr lang="zh-TW"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vert="ea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rowSpan="3" hMerge="1">
                  <a:txBody>
                    <a:bodyPr/>
                    <a:lstStyle/>
                    <a:p>
                      <a:endParaRPr kumimoji="1" lang="ja-JP" altLang="en-US"/>
                    </a:p>
                  </a:txBody>
                  <a:tcPr/>
                </a:tc>
                <a:tc>
                  <a:txBody>
                    <a:bodyPr/>
                    <a:lstStyle/>
                    <a:p>
                      <a:pPr algn="l" fontAlgn="ctr">
                        <a:spcAft>
                          <a:spcPts val="0"/>
                        </a:spcAft>
                      </a:pPr>
                      <a:r>
                        <a:rPr kumimoji="1" lang="zh-TW" altLang="en-US" sz="1050" b="0" i="0" u="none" strike="noStrike" kern="1200" dirty="0">
                          <a:solidFill>
                            <a:srgbClr val="000000"/>
                          </a:solidFill>
                          <a:effectLst/>
                          <a:latin typeface="HG創英角ｺﾞｼｯｸUB" panose="020B0909000000000000" pitchFamily="49" charset="-128"/>
                          <a:ea typeface="HG創英角ｺﾞｼｯｸUB" panose="020B0909000000000000" pitchFamily="49" charset="-128"/>
                          <a:cs typeface="+mn-cs"/>
                        </a:rPr>
                        <a:t>煙台愛爾眼科病院</a:t>
                      </a:r>
                      <a:r>
                        <a:rPr lang="ja-JP" altLang="en-US" sz="1050" dirty="0"/>
                        <a:t>　</a:t>
                      </a:r>
                      <a:endParaRPr lang="en-US" altLang="ja-JP" sz="1050" dirty="0"/>
                    </a:p>
                    <a:p>
                      <a:pPr algn="l" fontAlgn="ctr">
                        <a:spcAft>
                          <a:spcPts val="0"/>
                        </a:spcAft>
                      </a:pPr>
                      <a:r>
                        <a:rPr lang="ja-JP" altLang="en-US" sz="1050" dirty="0"/>
                        <a:t>（煙台市）</a:t>
                      </a:r>
                      <a:endParaRPr lang="zh-TW"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買収或いは新設の方式で全国に約</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ヵ所の眼科病院を保有する大規模病院（眼科）チェーンで、深セン証券取引所への上場も果たしている。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2019</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15239">
                <a:tc gridSpan="2" vMerge="1">
                  <a:txBody>
                    <a:bodyPr/>
                    <a:lstStyle/>
                    <a:p>
                      <a:pPr algn="l" fontAlgn="ctr">
                        <a:spcAft>
                          <a:spcPts val="0"/>
                        </a:spcAft>
                      </a:pP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hMerge="1" vMerge="1">
                  <a:txBody>
                    <a:bodyPr/>
                    <a:lstStyle/>
                    <a:p>
                      <a:endParaRPr kumimoji="1" lang="ja-JP" altLang="en-US"/>
                    </a:p>
                  </a:txBody>
                  <a:tcPr/>
                </a:tc>
                <a:tc>
                  <a:txBody>
                    <a:bodyPr/>
                    <a:lstStyle/>
                    <a:p>
                      <a:pPr algn="l" fontAlgn="ctr">
                        <a:spcAft>
                          <a:spcPts val="0"/>
                        </a:spcAft>
                      </a:pPr>
                      <a:r>
                        <a:rPr lang="ja-JP" altLang="en-US" sz="1050" dirty="0">
                          <a:latin typeface="HGP創英角ｺﾞｼｯｸUB" panose="020B0900000000000000" pitchFamily="50" charset="-128"/>
                          <a:ea typeface="HGP創英角ｺﾞｼｯｸUB" panose="020B0900000000000000" pitchFamily="50" charset="-128"/>
                        </a:rPr>
                        <a:t>上海遠大心胸医院</a:t>
                      </a:r>
                      <a:endParaRPr lang="en-US" altLang="ja-JP" sz="1050" dirty="0">
                        <a:latin typeface="HGP創英角ｺﾞｼｯｸUB" panose="020B0900000000000000" pitchFamily="50" charset="-128"/>
                        <a:ea typeface="HGP創英角ｺﾞｼｯｸUB" panose="020B0900000000000000" pitchFamily="50" charset="-128"/>
                      </a:endParaRPr>
                    </a:p>
                    <a:p>
                      <a:pPr algn="l" fontAlgn="ctr">
                        <a:spcAft>
                          <a:spcPts val="0"/>
                        </a:spcAft>
                      </a:pPr>
                      <a:r>
                        <a:rPr lang="ja-JP"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（上海市）</a:t>
                      </a:r>
                      <a:endParaRPr lang="zh-TW"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上海にある</a:t>
                      </a:r>
                      <a:r>
                        <a:rPr lang="ja-JP" altLang="en-US" sz="900" dirty="0"/>
                        <a:t>心臓胸部外科専門の民間病院。医師の多くはアメリカ、ドイツ、オーストラリア等の海外経験を持つ。</a:t>
                      </a:r>
                      <a:endPar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15239">
                <a:tc gridSpan="2" vMerge="1">
                  <a:txBody>
                    <a:bodyPr/>
                    <a:lstStyle/>
                    <a:p>
                      <a:pPr algn="l" fontAlgn="ctr">
                        <a:spcAft>
                          <a:spcPts val="0"/>
                        </a:spcAft>
                      </a:pP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hMerge="1" vMerge="1">
                  <a:txBody>
                    <a:bodyPr/>
                    <a:lstStyle/>
                    <a:p>
                      <a:endParaRPr kumimoji="1" lang="ja-JP" altLang="en-US"/>
                    </a:p>
                  </a:txBody>
                  <a:tcPr/>
                </a:tc>
                <a:tc>
                  <a:txBody>
                    <a:bodyPr/>
                    <a:lstStyle/>
                    <a:p>
                      <a:pPr algn="l" fontAlgn="ctr">
                        <a:spcAft>
                          <a:spcPts val="0"/>
                        </a:spcAft>
                      </a:pPr>
                      <a:r>
                        <a:rPr lang="zh-CN" altLang="en-US" sz="1050" dirty="0">
                          <a:latin typeface="HGP創英角ｺﾞｼｯｸUB" panose="020B0900000000000000" pitchFamily="50" charset="-128"/>
                          <a:ea typeface="HGP創英角ｺﾞｼｯｸUB" panose="020B0900000000000000" pitchFamily="50" charset="-128"/>
                        </a:rPr>
                        <a:t>上海阿波羅男子医院</a:t>
                      </a:r>
                      <a:endParaRPr lang="en-US" altLang="zh-CN" sz="1050" dirty="0">
                        <a:latin typeface="HGP創英角ｺﾞｼｯｸUB" panose="020B0900000000000000" pitchFamily="50" charset="-128"/>
                        <a:ea typeface="HGP創英角ｺﾞｼｯｸUB" panose="020B0900000000000000" pitchFamily="50" charset="-128"/>
                      </a:endParaRPr>
                    </a:p>
                    <a:p>
                      <a:pPr algn="l" fontAlgn="ctr">
                        <a:spcAft>
                          <a:spcPts val="0"/>
                        </a:spcAft>
                      </a:pPr>
                      <a:r>
                        <a:rPr lang="ja-JP"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（上海市）</a:t>
                      </a:r>
                      <a:endParaRPr lang="zh-TW"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11330">
                <a:tc rowSpan="3">
                  <a:txBody>
                    <a:bodyPr/>
                    <a:lstStyle/>
                    <a:p>
                      <a:pPr algn="ctr" fontAlgn="ctr">
                        <a:spcAft>
                          <a:spcPts val="0"/>
                        </a:spcAft>
                      </a:pPr>
                      <a:r>
                        <a:rPr lang="ja-JP"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外資</a:t>
                      </a:r>
                      <a:endParaRPr lang="zh-TW"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fontAlgn="ctr">
                        <a:spcAft>
                          <a:spcPts val="0"/>
                        </a:spcAft>
                      </a:pPr>
                      <a:r>
                        <a:rPr lang="ja-JP" altLang="en-US" sz="900" b="0" kern="100" dirty="0">
                          <a:solidFill>
                            <a:schemeClr val="tx1"/>
                          </a:solidFill>
                          <a:effectLst/>
                          <a:latin typeface="+mn-ea"/>
                          <a:ea typeface="+mn-ea"/>
                          <a:cs typeface="Arial" panose="020B0604020202020204" pitchFamily="34" charset="0"/>
                        </a:rPr>
                        <a:t>台湾</a:t>
                      </a:r>
                      <a:endParaRPr lang="zh-TW" altLang="en-US" sz="900" b="0" kern="100" dirty="0">
                        <a:solidFill>
                          <a:schemeClr val="tx1"/>
                        </a:solidFill>
                        <a:effectLst/>
                        <a:latin typeface="+mn-ea"/>
                        <a:ea typeface="+mn-ea"/>
                        <a:cs typeface="Arial" panose="020B0604020202020204" pitchFamily="34" charset="0"/>
                      </a:endParaRP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lang="ja-JP" altLang="en-US" sz="105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アモイ長庚医院</a:t>
                      </a:r>
                      <a:endParaRPr lang="en-US" altLang="ja-JP" sz="105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fontAlgn="ctr">
                        <a:spcAft>
                          <a:spcPts val="0"/>
                        </a:spcAft>
                      </a:pPr>
                      <a:r>
                        <a:rPr lang="ja-JP"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t>廈門市</a:t>
                      </a:r>
                      <a:r>
                        <a:rPr lang="ja-JP"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zh-TW"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lang="ja-JP" altLang="en-US" sz="900" dirty="0"/>
                        <a:t>台湾のプラスチックグループである台塑集団とアモイ市政府系の企業、海滄公用事業発展が共同で出資し</a:t>
                      </a:r>
                      <a:r>
                        <a:rPr lang="en-US" altLang="ja-JP" sz="900" dirty="0"/>
                        <a:t>2008</a:t>
                      </a:r>
                      <a:r>
                        <a:rPr lang="ja-JP" altLang="en-US" sz="900" dirty="0"/>
                        <a:t>年に設立した中外合弁病院。</a:t>
                      </a:r>
                      <a:endPar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109K+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85752">
                <a:tc vMerge="1">
                  <a:txBody>
                    <a:bodyPr/>
                    <a:lstStyle/>
                    <a:p>
                      <a:pPr algn="l" fontAlgn="ctr">
                        <a:spcAft>
                          <a:spcPts val="0"/>
                        </a:spcAft>
                      </a:pPr>
                      <a:endParaRPr lang="zh-TW"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dirty="0">
                          <a:latin typeface="+mn-ea"/>
                          <a:ea typeface="+mn-ea"/>
                        </a:rPr>
                        <a:t>シンガポール</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lang="zh-CN" altLang="en-US" sz="1050" dirty="0">
                          <a:latin typeface="HGP創英角ｺﾞｼｯｸUB" panose="020B0900000000000000" pitchFamily="50" charset="-128"/>
                          <a:ea typeface="HGP創英角ｺﾞｼｯｸUB" panose="020B0900000000000000" pitchFamily="50" charset="-128"/>
                        </a:rPr>
                        <a:t>浙江新安国際医院</a:t>
                      </a:r>
                      <a:endParaRPr lang="en-US" altLang="zh-CN" sz="1050" dirty="0">
                        <a:latin typeface="HGP創英角ｺﾞｼｯｸUB" panose="020B0900000000000000" pitchFamily="50" charset="-128"/>
                        <a:ea typeface="HGP創英角ｺﾞｼｯｸUB" panose="020B0900000000000000" pitchFamily="50" charset="-128"/>
                      </a:endParaRPr>
                    </a:p>
                    <a:p>
                      <a:pPr algn="l" fontAlgn="ctr">
                        <a:spcAft>
                          <a:spcPts val="0"/>
                        </a:spcAft>
                      </a:pPr>
                      <a:r>
                        <a:rPr lang="ja-JP"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t>嘉興市</a:t>
                      </a:r>
                      <a:r>
                        <a:rPr lang="ja-JP"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zh-TW" altLang="en-US" sz="105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中国の保健省、</a:t>
                      </a:r>
                      <a:r>
                        <a:rPr lang="ja-JP" altLang="en-US" sz="900" dirty="0"/>
                        <a:t>商務部、</a:t>
                      </a:r>
                      <a:r>
                        <a:rPr lang="zh-CN" altLang="en-US" sz="900" dirty="0"/>
                        <a:t>国家工商行政管</a:t>
                      </a:r>
                      <a:r>
                        <a:rPr lang="ja-JP" altLang="en-US" sz="900" dirty="0"/>
                        <a:t>から承認を受け、シンガポールの</a:t>
                      </a:r>
                      <a:r>
                        <a:rPr lang="en-US" altLang="ja-JP" sz="900" dirty="0"/>
                        <a:t>IMDC Healthcare Group</a:t>
                      </a:r>
                      <a:r>
                        <a:rPr lang="ja-JP" altLang="en-US" sz="900" dirty="0"/>
                        <a:t>と上海の</a:t>
                      </a:r>
                      <a:r>
                        <a:rPr lang="en-US" altLang="ja-JP" sz="900" dirty="0"/>
                        <a:t>Shanghai Sino-</a:t>
                      </a:r>
                      <a:r>
                        <a:rPr lang="en-US" altLang="ja-JP" sz="900" dirty="0" err="1"/>
                        <a:t>balan</a:t>
                      </a:r>
                      <a:r>
                        <a:rPr lang="en-US" altLang="ja-JP" sz="900" dirty="0"/>
                        <a:t> Investment (Group) Co., Ltd</a:t>
                      </a:r>
                      <a:r>
                        <a:rPr lang="ja-JP" altLang="en-US" sz="900" dirty="0"/>
                        <a:t>による共同出資により</a:t>
                      </a:r>
                      <a:r>
                        <a:rPr lang="en-US" altLang="ja-JP" sz="900" dirty="0"/>
                        <a:t>2009</a:t>
                      </a:r>
                      <a:r>
                        <a:rPr lang="ja-JP" altLang="en-US" sz="900" dirty="0"/>
                        <a:t>年に設立された。また、米</a:t>
                      </a:r>
                      <a:r>
                        <a:rPr lang="en-US" altLang="ja-JP" sz="900" dirty="0"/>
                        <a:t>GE</a:t>
                      </a:r>
                      <a:r>
                        <a:rPr lang="ja-JP" altLang="en-US" sz="900" dirty="0"/>
                        <a:t>の中国支社とは戦略パートナーとなっている。</a:t>
                      </a:r>
                      <a:endPar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993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350K+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219K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131K+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810615">
                <a:tc vMerge="1">
                  <a:txBody>
                    <a:bodyPr/>
                    <a:lstStyle/>
                    <a:p>
                      <a:pPr algn="l" fontAlgn="ctr">
                        <a:spcAft>
                          <a:spcPts val="0"/>
                        </a:spcAft>
                      </a:pPr>
                      <a:endParaRPr kumimoji="1" lang="ja-JP" sz="900" kern="1200" dirty="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dirty="0">
                          <a:latin typeface="+mn-ea"/>
                          <a:ea typeface="+mn-ea"/>
                        </a:rPr>
                        <a:t>アメリカ</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kumimoji="1" lang="ja-JP" altLang="en-US" sz="1050" b="0" i="0" u="none" strike="noStrike" kern="1200" dirty="0">
                          <a:solidFill>
                            <a:srgbClr val="000000"/>
                          </a:solidFill>
                          <a:effectLst/>
                          <a:latin typeface="HG創英角ｺﾞｼｯｸUB" panose="020B0909000000000000" pitchFamily="49" charset="-128"/>
                          <a:ea typeface="HG創英角ｺﾞｼｯｸUB" panose="020B0909000000000000" pitchFamily="49" charset="-128"/>
                          <a:cs typeface="+mn-cs"/>
                        </a:rPr>
                        <a:t>ユナイテッドファミリーヘルスケア</a:t>
                      </a:r>
                      <a:r>
                        <a:rPr kumimoji="1" lang="ja-JP" altLang="en-US" sz="1050" kern="1200" dirty="0">
                          <a:solidFill>
                            <a:schemeClr val="dk1"/>
                          </a:solidFill>
                          <a:latin typeface="+mn-lt"/>
                          <a:ea typeface="+mn-ea"/>
                          <a:cs typeface="+mn-cs"/>
                        </a:rPr>
                        <a:t>（北京市）</a:t>
                      </a:r>
                      <a:endParaRPr kumimoji="1" lang="ja-JP" sz="1050" kern="1200" dirty="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ja-JP" altLang="en-US" sz="900" dirty="0"/>
                        <a:t>復星集団という中国投資企業とアメリカ企業からの投資で設立された。主に沿岸部のハイエンド市場向けに病院を展開していく方針。現在、北京、上海、広州、无锡、天津に病院施設を備えており、その中でも主要となる北京ユナイテッドファミリー病院（</a:t>
                      </a:r>
                      <a:r>
                        <a:rPr lang="en-US" altLang="ja-JP" sz="900" dirty="0"/>
                        <a:t>BJU</a:t>
                      </a:r>
                      <a:r>
                        <a:rPr lang="ja-JP" altLang="en-US" sz="900" dirty="0"/>
                        <a:t>）は、中国で唯一、国際合同委員会（</a:t>
                      </a:r>
                      <a:r>
                        <a:rPr lang="en-US" altLang="ja-JP" sz="900" dirty="0"/>
                        <a:t>JCI</a:t>
                      </a:r>
                      <a:r>
                        <a:rPr lang="ja-JP" altLang="en-US" sz="900" dirty="0"/>
                        <a:t>）と米国病理学会（</a:t>
                      </a:r>
                      <a:r>
                        <a:rPr lang="en-US" altLang="ja-JP" sz="900" dirty="0"/>
                        <a:t>CAP</a:t>
                      </a:r>
                      <a:r>
                        <a:rPr lang="ja-JP" altLang="en-US" sz="900" dirty="0"/>
                        <a:t>）によって認定されている。</a:t>
                      </a:r>
                      <a:endPar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531K+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522K+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8,699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810615">
                <a:tc>
                  <a:txBody>
                    <a:bodyPr/>
                    <a:lstStyle/>
                    <a:p>
                      <a:pPr algn="ctr" fontAlgn="ctr">
                        <a:spcAft>
                          <a:spcPts val="0"/>
                        </a:spcAft>
                      </a:pPr>
                      <a:endParaRPr lang="zh-TW"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dirty="0">
                          <a:latin typeface="+mn-ea"/>
                          <a:ea typeface="+mn-ea"/>
                        </a:rPr>
                        <a:t>シンガポール</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fontAlgn="ctr">
                        <a:spcAft>
                          <a:spcPts val="0"/>
                        </a:spcAft>
                      </a:pPr>
                      <a:r>
                        <a:rPr kumimoji="1" lang="ja-JP" altLang="en-US" sz="1050" b="1" kern="1200" dirty="0">
                          <a:solidFill>
                            <a:schemeClr val="dk1"/>
                          </a:solidFill>
                          <a:latin typeface="+mn-lt"/>
                          <a:ea typeface="+mn-ea"/>
                          <a:cs typeface="+mn-cs"/>
                        </a:rPr>
                        <a:t>ラッフルズ上海総合病院</a:t>
                      </a:r>
                      <a:r>
                        <a:rPr kumimoji="1" lang="ja-JP" altLang="en-US" sz="1050" b="0" kern="1200" dirty="0">
                          <a:solidFill>
                            <a:schemeClr val="dk1"/>
                          </a:solidFill>
                          <a:latin typeface="+mn-lt"/>
                          <a:ea typeface="+mn-ea"/>
                          <a:cs typeface="+mn-cs"/>
                        </a:rPr>
                        <a:t>（上海市）</a:t>
                      </a:r>
                      <a:endParaRPr kumimoji="1" lang="ja-JP" sz="1050" b="1" kern="1200" dirty="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年の歴史を持つシンガポールの老舗医療機関であるラッフルズメディカルグループによって開設される。同地域の人口の</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占める最富裕層と国外からの駐在者や旅行者の利用を見込む。同グループは、上海、北京、南京、大連を含む中国の７都市で診療所を展開している。今後、上海や重慶に加え、北京や深圳でも新病院開設の機会を探っ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3,000+</a:t>
                      </a:r>
                      <a:br>
                        <a:rPr lang="en-US" altLang="ja-JP" sz="1000" b="0" i="0" u="none" strike="noStrike" dirty="0">
                          <a:solidFill>
                            <a:srgbClr val="000000"/>
                          </a:solidFill>
                          <a:effectLst/>
                          <a:latin typeface="Arial" panose="020B0604020202020204" pitchFamily="34" charset="0"/>
                        </a:rPr>
                      </a:br>
                      <a:r>
                        <a:rPr lang="en-US" altLang="ja-JP" sz="1000" b="0" i="0" u="none" strike="noStrike" dirty="0">
                          <a:solidFill>
                            <a:srgbClr val="000000"/>
                          </a:solidFill>
                          <a:effectLst/>
                          <a:latin typeface="Arial" panose="020B0604020202020204" pitchFamily="34" charset="0"/>
                        </a:rPr>
                        <a:t>(</a:t>
                      </a:r>
                      <a:r>
                        <a:rPr lang="ja-JP" altLang="en-US" sz="1000" b="0" i="0" u="none" strike="noStrike" dirty="0">
                          <a:solidFill>
                            <a:srgbClr val="000000"/>
                          </a:solidFill>
                          <a:effectLst/>
                          <a:latin typeface="Arial" panose="020B0604020202020204" pitchFamily="34" charset="0"/>
                        </a:rPr>
                        <a:t>ラッフルズグループ合計</a:t>
                      </a: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2.0M</a:t>
                      </a:r>
                      <a:br>
                        <a:rPr lang="en-US" altLang="ja-JP" sz="1000" b="0" i="0" u="none" strike="noStrike" dirty="0">
                          <a:solidFill>
                            <a:srgbClr val="000000"/>
                          </a:solidFill>
                          <a:effectLst/>
                          <a:latin typeface="Arial" panose="020B0604020202020204" pitchFamily="34" charset="0"/>
                        </a:rPr>
                      </a:br>
                      <a:r>
                        <a:rPr lang="en-US" altLang="ja-JP" sz="1000" b="0" i="0" u="none" strike="noStrike" dirty="0">
                          <a:solidFill>
                            <a:srgbClr val="000000"/>
                          </a:solidFill>
                          <a:effectLst/>
                          <a:latin typeface="Arial" panose="020B0604020202020204" pitchFamily="34" charset="0"/>
                        </a:rPr>
                        <a:t>(</a:t>
                      </a:r>
                      <a:r>
                        <a:rPr lang="ja-JP" altLang="en-US" sz="1000" b="0" i="0" u="none" strike="noStrike" dirty="0">
                          <a:solidFill>
                            <a:srgbClr val="000000"/>
                          </a:solidFill>
                          <a:effectLst/>
                          <a:latin typeface="Arial" panose="020B0604020202020204" pitchFamily="34" charset="0"/>
                        </a:rPr>
                        <a:t>ラッフルズグループ合計</a:t>
                      </a: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670337">
                <a:tc>
                  <a:txBody>
                    <a:bodyPr/>
                    <a:lstStyle/>
                    <a:p>
                      <a:pPr algn="ctr" fontAlgn="ctr">
                        <a:spcAft>
                          <a:spcPts val="0"/>
                        </a:spcAft>
                      </a:pPr>
                      <a:endParaRPr lang="zh-TW" altLang="en-US" sz="900" b="0" kern="100"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r>
                        <a:rPr kumimoji="1" lang="ja-JP" altLang="en-US" sz="900" dirty="0">
                          <a:latin typeface="+mn-ea"/>
                          <a:ea typeface="+mn-ea"/>
                        </a:rPr>
                        <a:t>シンガポール</a:t>
                      </a:r>
                    </a:p>
                  </a:txBody>
                  <a:tcPr marL="54000" marR="0" marT="0" marB="0" vert="eaVert"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1" kern="1200" dirty="0">
                          <a:solidFill>
                            <a:schemeClr val="dk1"/>
                          </a:solidFill>
                          <a:latin typeface="+mn-lt"/>
                          <a:ea typeface="+mn-ea"/>
                          <a:cs typeface="+mn-cs"/>
                        </a:rPr>
                        <a:t>ラッフルズ重慶総合病院</a:t>
                      </a:r>
                      <a:r>
                        <a:rPr kumimoji="1" lang="ja-JP" altLang="en-US" sz="1050" b="0" kern="1200" dirty="0">
                          <a:solidFill>
                            <a:schemeClr val="dk1"/>
                          </a:solidFill>
                          <a:latin typeface="+mn-lt"/>
                          <a:ea typeface="+mn-ea"/>
                          <a:cs typeface="+mn-cs"/>
                        </a:rPr>
                        <a:t>（重慶市）</a:t>
                      </a:r>
                      <a:endParaRPr kumimoji="1" lang="ja-JP" altLang="ja-JP" sz="1050" b="1" kern="1200" dirty="0">
                        <a:solidFill>
                          <a:schemeClr val="dk1"/>
                        </a:solidFill>
                        <a:latin typeface="+mn-lt"/>
                        <a:ea typeface="+mn-ea"/>
                        <a:cs typeface="+mn-cs"/>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歴史を持つシンガポールの老舗医療機関であるラッフルズメディカルグループによって開設される。同グループは、上海、北京、南京、大連を含む中国の７都市で診療所を展開している。今後、上海や重慶に加え、北京や深圳でも新病院開設の機会を探っ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r>
                        <a:rPr lang="en-US" altLang="ja-JP" sz="1000" b="0" i="0" u="none" strike="noStrike" dirty="0">
                          <a:solidFill>
                            <a:srgbClr val="000000"/>
                          </a:solidFill>
                          <a:effectLst/>
                          <a:latin typeface="Arial" panose="020B0604020202020204" pitchFamily="34" charset="0"/>
                        </a:rPr>
                        <a:t>2,500+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r>
                        <a:rPr lang="en-US" altLang="ja-JP" sz="1000" b="0" i="0" u="none" strike="noStrike" dirty="0">
                          <a:solidFill>
                            <a:srgbClr val="000000"/>
                          </a:solidFill>
                          <a:effectLst/>
                          <a:latin typeface="Arial" panose="020B0604020202020204" pitchFamily="34" charset="0"/>
                        </a:rPr>
                        <a:t>2.0M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20" name="Rectangle 6"/>
          <p:cNvSpPr>
            <a:spLocks noChangeArrowheads="1"/>
          </p:cNvSpPr>
          <p:nvPr/>
        </p:nvSpPr>
        <p:spPr bwMode="auto">
          <a:xfrm>
            <a:off x="200472" y="1268760"/>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709599"/>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p>
        </p:txBody>
      </p:sp>
      <p:sp>
        <p:nvSpPr>
          <p:cNvPr id="11" name="テキスト ボックス 10"/>
          <p:cNvSpPr txBox="1"/>
          <p:nvPr/>
        </p:nvSpPr>
        <p:spPr>
          <a:xfrm>
            <a:off x="200472" y="1052736"/>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年時点では民間病院は規模の小さいものが大半を占めていたが、近年はいくつかの大病院が建てられている。</a:t>
            </a: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20">
            <a:extLst>
              <a:ext uri="{FF2B5EF4-FFF2-40B4-BE49-F238E27FC236}">
                <a16:creationId xmlns:a16="http://schemas.microsoft.com/office/drawing/2014/main" id="{4967E77B-A531-419B-9A76-D49F3DFAC1B4}"/>
              </a:ext>
            </a:extLst>
          </p:cNvPr>
          <p:cNvSpPr txBox="1"/>
          <p:nvPr/>
        </p:nvSpPr>
        <p:spPr>
          <a:xfrm>
            <a:off x="200472" y="657484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22224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3" imgW="360" imgH="360" progId="TCLayout.ActiveDocument.1">
                  <p:embed/>
                </p:oleObj>
              </mc:Choice>
              <mc:Fallback>
                <p:oleObj name="think-cell Slide" r:id="rId53" imgW="360" imgH="360" progId="TCLayout.ActiveDocument.1">
                  <p:embed/>
                  <p:pic>
                    <p:nvPicPr>
                      <p:cNvPr id="8" name="Object 7" hidden="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医療従事者</a:t>
            </a:r>
          </a:p>
        </p:txBody>
      </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中国における医療従事者の数は、医師、看護師・助産師を中心に緩やかな増加傾向にある。</a:t>
            </a:r>
          </a:p>
        </p:txBody>
      </p:sp>
      <p:grpSp>
        <p:nvGrpSpPr>
          <p:cNvPr id="39" name="グループ化 7"/>
          <p:cNvGrpSpPr/>
          <p:nvPr/>
        </p:nvGrpSpPr>
        <p:grpSpPr>
          <a:xfrm>
            <a:off x="200471" y="1988840"/>
            <a:ext cx="4536507"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1988840"/>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6" name="テキスト ボックス 45"/>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8890" y="2276872"/>
            <a:ext cx="534060" cy="157410"/>
          </a:xfrm>
          <a:prstGeom prst="rect">
            <a:avLst/>
          </a:prstGeom>
          <a:noFill/>
        </p:spPr>
        <p:txBody>
          <a:bodyPr wrap="square" lIns="0" tIns="0" rIns="0" bIns="0" rtlCol="0" anchor="ctr" anchorCtr="0">
            <a:noAutofit/>
          </a:bodyPr>
          <a:lstStyle/>
          <a:p>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テキスト ボックス 47"/>
          <p:cNvSpPr txBox="1"/>
          <p:nvPr/>
        </p:nvSpPr>
        <p:spPr>
          <a:xfrm>
            <a:off x="5241032" y="2276871"/>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80" name="Chart 66">
            <a:extLst>
              <a:ext uri="{FF2B5EF4-FFF2-40B4-BE49-F238E27FC236}">
                <a16:creationId xmlns:a16="http://schemas.microsoft.com/office/drawing/2014/main" id="{F2865D4F-2AE0-F83F-9287-358C8820B827}"/>
              </a:ext>
            </a:extLst>
          </p:cNvPr>
          <p:cNvGraphicFramePr/>
          <p:nvPr>
            <p:custDataLst>
              <p:tags r:id="rId3"/>
            </p:custDataLst>
          </p:nvPr>
        </p:nvGraphicFramePr>
        <p:xfrm>
          <a:off x="5240338" y="2498725"/>
          <a:ext cx="4581525" cy="3692525"/>
        </p:xfrm>
        <a:graphic>
          <a:graphicData uri="http://schemas.openxmlformats.org/drawingml/2006/chart">
            <c:chart xmlns:c="http://schemas.openxmlformats.org/drawingml/2006/chart" xmlns:r="http://schemas.openxmlformats.org/officeDocument/2006/relationships" r:id="rId55"/>
          </a:graphicData>
        </a:graphic>
      </p:graphicFrame>
      <p:sp>
        <p:nvSpPr>
          <p:cNvPr id="81" name="テキスト プレースホルダ 9">
            <a:extLst>
              <a:ext uri="{FF2B5EF4-FFF2-40B4-BE49-F238E27FC236}">
                <a16:creationId xmlns:a16="http://schemas.microsoft.com/office/drawing/2014/main" id="{AD8AF1C7-237C-9A5A-7C82-488DB7F947FD}"/>
              </a:ext>
            </a:extLst>
          </p:cNvPr>
          <p:cNvSpPr>
            <a:spLocks noGrp="1"/>
          </p:cNvSpPr>
          <p:nvPr>
            <p:custDataLst>
              <p:tags r:id="rId4"/>
            </p:custDataLst>
          </p:nvPr>
        </p:nvSpPr>
        <p:spPr bwMode="auto">
          <a:xfrm>
            <a:off x="756726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B075B99-F117-46AE-9A36-835DE717EEBD}" type="datetime'''''''''''''''''''''''''''''''''''15'">
              <a:rPr lang="ja-JP" altLang="en-US" sz="1000" smtClean="0"/>
              <a:pPr/>
              <a:t>15</a:t>
            </a:fld>
            <a:endParaRPr kumimoji="0" lang="ja-JP" altLang="en-US" sz="800" dirty="0">
              <a:sym typeface="+mn-lt"/>
            </a:endParaRPr>
          </a:p>
        </p:txBody>
      </p:sp>
      <p:sp>
        <p:nvSpPr>
          <p:cNvPr id="82" name="テキスト プレースホルダ 9">
            <a:extLst>
              <a:ext uri="{FF2B5EF4-FFF2-40B4-BE49-F238E27FC236}">
                <a16:creationId xmlns:a16="http://schemas.microsoft.com/office/drawing/2014/main" id="{7A55AFA4-E4A4-6788-CF58-8807553AAA5C}"/>
              </a:ext>
            </a:extLst>
          </p:cNvPr>
          <p:cNvSpPr>
            <a:spLocks noGrp="1"/>
          </p:cNvSpPr>
          <p:nvPr>
            <p:custDataLst>
              <p:tags r:id="rId5"/>
            </p:custDataLst>
          </p:nvPr>
        </p:nvSpPr>
        <p:spPr bwMode="auto">
          <a:xfrm>
            <a:off x="5454650"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891BFE0-03B5-457D-8862-612E2571D97D}" type="datetime'''''''''''2''''''''''''0''''''''1''''''''0'''">
              <a:rPr lang="ja-JP" altLang="en-US" sz="1000" smtClean="0"/>
              <a:pPr/>
              <a:t>2010</a:t>
            </a:fld>
            <a:endParaRPr kumimoji="0" lang="ja-JP" altLang="en-US" sz="800" dirty="0">
              <a:sym typeface="+mn-lt"/>
            </a:endParaRPr>
          </a:p>
        </p:txBody>
      </p:sp>
      <p:sp>
        <p:nvSpPr>
          <p:cNvPr id="84" name="テキスト プレースホルダ 9">
            <a:extLst>
              <a:ext uri="{FF2B5EF4-FFF2-40B4-BE49-F238E27FC236}">
                <a16:creationId xmlns:a16="http://schemas.microsoft.com/office/drawing/2014/main" id="{51075E85-2606-5CA1-0EF5-6ED15DC3AB6D}"/>
              </a:ext>
            </a:extLst>
          </p:cNvPr>
          <p:cNvSpPr>
            <a:spLocks noGrp="1"/>
          </p:cNvSpPr>
          <p:nvPr>
            <p:custDataLst>
              <p:tags r:id="rId6"/>
            </p:custDataLst>
          </p:nvPr>
        </p:nvSpPr>
        <p:spPr bwMode="auto">
          <a:xfrm>
            <a:off x="799589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08A008-CBC8-41E3-8A63-28FDE547E2B3}" type="datetime'''''1''''''''''''''''''''6'''''''">
              <a:rPr lang="ja-JP" altLang="en-US" sz="1000" smtClean="0"/>
              <a:pPr/>
              <a:t>16</a:t>
            </a:fld>
            <a:endParaRPr kumimoji="0" lang="ja-JP" altLang="en-US" sz="800" dirty="0">
              <a:sym typeface="+mn-lt"/>
            </a:endParaRPr>
          </a:p>
        </p:txBody>
      </p:sp>
      <p:sp>
        <p:nvSpPr>
          <p:cNvPr id="85" name="テキスト プレースホルダ 9">
            <a:extLst>
              <a:ext uri="{FF2B5EF4-FFF2-40B4-BE49-F238E27FC236}">
                <a16:creationId xmlns:a16="http://schemas.microsoft.com/office/drawing/2014/main" id="{730D0FD1-0BC1-1D39-DAA5-8BC1E9A8995B}"/>
              </a:ext>
            </a:extLst>
          </p:cNvPr>
          <p:cNvSpPr>
            <a:spLocks noGrp="1"/>
          </p:cNvSpPr>
          <p:nvPr>
            <p:custDataLst>
              <p:tags r:id="rId7"/>
            </p:custDataLst>
          </p:nvPr>
        </p:nvSpPr>
        <p:spPr bwMode="auto">
          <a:xfrm>
            <a:off x="716750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C0541BA-EC6F-4CCF-9BC5-C28884B0492D}" type="datetime'''''''''''''''''1''''''''''''''''''''''''4'''''''">
              <a:rPr lang="ja-JP" altLang="en-US" sz="1000" smtClean="0"/>
              <a:pPr/>
              <a:t>14</a:t>
            </a:fld>
            <a:endParaRPr kumimoji="0" lang="ja-JP" altLang="en-US" sz="800" dirty="0">
              <a:sym typeface="+mn-lt"/>
            </a:endParaRPr>
          </a:p>
        </p:txBody>
      </p:sp>
      <p:sp>
        <p:nvSpPr>
          <p:cNvPr id="86" name="テキスト プレースホルダ 9">
            <a:extLst>
              <a:ext uri="{FF2B5EF4-FFF2-40B4-BE49-F238E27FC236}">
                <a16:creationId xmlns:a16="http://schemas.microsoft.com/office/drawing/2014/main" id="{56FAB2A0-04ED-F341-4050-A37AAA3820BD}"/>
              </a:ext>
            </a:extLst>
          </p:cNvPr>
          <p:cNvSpPr>
            <a:spLocks noGrp="1"/>
          </p:cNvSpPr>
          <p:nvPr>
            <p:custDataLst>
              <p:tags r:id="rId8"/>
            </p:custDataLst>
          </p:nvPr>
        </p:nvSpPr>
        <p:spPr bwMode="auto">
          <a:xfrm>
            <a:off x="673888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CD0AC52-D7D5-4A9E-8B4D-585F2355DD32}" type="datetime'''''''''''''''''''''''''''1''''''''''''''''''''''''''3'">
              <a:rPr lang="ja-JP" altLang="en-US" sz="1000" smtClean="0"/>
              <a:pPr/>
              <a:t>13</a:t>
            </a:fld>
            <a:endParaRPr kumimoji="0" lang="ja-JP" altLang="en-US" sz="800" dirty="0">
              <a:sym typeface="+mn-lt"/>
            </a:endParaRPr>
          </a:p>
        </p:txBody>
      </p:sp>
      <p:sp>
        <p:nvSpPr>
          <p:cNvPr id="87" name="テキスト プレースホルダ 9">
            <a:extLst>
              <a:ext uri="{FF2B5EF4-FFF2-40B4-BE49-F238E27FC236}">
                <a16:creationId xmlns:a16="http://schemas.microsoft.com/office/drawing/2014/main" id="{513B7F5C-B1C1-C382-4AAA-80B4EE2712DA}"/>
              </a:ext>
            </a:extLst>
          </p:cNvPr>
          <p:cNvSpPr>
            <a:spLocks noGrp="1"/>
          </p:cNvSpPr>
          <p:nvPr>
            <p:custDataLst>
              <p:tags r:id="rId9"/>
            </p:custDataLst>
          </p:nvPr>
        </p:nvSpPr>
        <p:spPr bwMode="auto">
          <a:xfrm>
            <a:off x="594086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87390CB-AEAC-4D80-93AF-714CFFBA8927}" type="datetime'''''''''''''''1''''''''''1'''''''''''''''''''''''''''''">
              <a:rPr lang="ja-JP" altLang="en-US" sz="1000" smtClean="0"/>
              <a:pPr/>
              <a:t>11</a:t>
            </a:fld>
            <a:endParaRPr kumimoji="0" lang="ja-JP" altLang="en-US" sz="800" dirty="0">
              <a:sym typeface="+mn-lt"/>
            </a:endParaRPr>
          </a:p>
        </p:txBody>
      </p:sp>
      <p:sp>
        <p:nvSpPr>
          <p:cNvPr id="88" name="テキスト プレースホルダ 9">
            <a:extLst>
              <a:ext uri="{FF2B5EF4-FFF2-40B4-BE49-F238E27FC236}">
                <a16:creationId xmlns:a16="http://schemas.microsoft.com/office/drawing/2014/main" id="{CA0D4B1F-A4EB-2B3C-E232-B79EB7D09EFA}"/>
              </a:ext>
            </a:extLst>
          </p:cNvPr>
          <p:cNvSpPr>
            <a:spLocks noGrp="1"/>
          </p:cNvSpPr>
          <p:nvPr>
            <p:custDataLst>
              <p:tags r:id="rId10"/>
            </p:custDataLst>
          </p:nvPr>
        </p:nvSpPr>
        <p:spPr bwMode="auto">
          <a:xfrm>
            <a:off x="6362379"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E087F96-874B-45C0-A0A8-C8827696355C}" type="datetime'1''''''''''''''''''''''''''''''''''''''''''2'''''''''''''">
              <a:rPr lang="ja-JP" altLang="en-US" sz="1000" smtClean="0"/>
              <a:pPr/>
              <a:t>12</a:t>
            </a:fld>
            <a:endParaRPr kumimoji="0" lang="ja-JP" altLang="en-US" sz="800" dirty="0">
              <a:sym typeface="+mn-lt"/>
            </a:endParaRPr>
          </a:p>
        </p:txBody>
      </p:sp>
      <p:sp>
        <p:nvSpPr>
          <p:cNvPr id="89" name="テキスト プレースホルダ 9">
            <a:extLst>
              <a:ext uri="{FF2B5EF4-FFF2-40B4-BE49-F238E27FC236}">
                <a16:creationId xmlns:a16="http://schemas.microsoft.com/office/drawing/2014/main" id="{0E0D8253-5488-2177-A101-95D579610301}"/>
              </a:ext>
            </a:extLst>
          </p:cNvPr>
          <p:cNvSpPr>
            <a:spLocks noGrp="1"/>
          </p:cNvSpPr>
          <p:nvPr>
            <p:custDataLst>
              <p:tags r:id="rId11"/>
            </p:custDataLst>
          </p:nvPr>
        </p:nvSpPr>
        <p:spPr bwMode="auto">
          <a:xfrm>
            <a:off x="839303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373BFE-76F9-4AAE-854A-C8DD688AC95F}" type="datetime'''''''1''''''''''''''7'''''''''''''''''''''''''''''''''''">
              <a:rPr lang="ja-JP" altLang="en-US" sz="1000" smtClean="0"/>
              <a:pPr/>
              <a:t>17</a:t>
            </a:fld>
            <a:endParaRPr kumimoji="0" lang="ja-JP" altLang="en-US" sz="800" dirty="0">
              <a:sym typeface="+mn-lt"/>
            </a:endParaRPr>
          </a:p>
        </p:txBody>
      </p:sp>
      <p:sp>
        <p:nvSpPr>
          <p:cNvPr id="103" name="テキスト プレースホルダ 9">
            <a:extLst>
              <a:ext uri="{FF2B5EF4-FFF2-40B4-BE49-F238E27FC236}">
                <a16:creationId xmlns:a16="http://schemas.microsoft.com/office/drawing/2014/main" id="{04C84A38-AE09-1251-1FFD-045B2C3D8EA4}"/>
              </a:ext>
            </a:extLst>
          </p:cNvPr>
          <p:cNvSpPr>
            <a:spLocks noGrp="1"/>
          </p:cNvSpPr>
          <p:nvPr>
            <p:custDataLst>
              <p:tags r:id="rId12"/>
            </p:custDataLst>
          </p:nvPr>
        </p:nvSpPr>
        <p:spPr bwMode="auto">
          <a:xfrm>
            <a:off x="8821661"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18</a:t>
            </a:r>
            <a:endParaRPr kumimoji="0" lang="ja-JP" altLang="en-US" sz="800" dirty="0">
              <a:sym typeface="+mn-lt"/>
            </a:endParaRPr>
          </a:p>
        </p:txBody>
      </p:sp>
      <p:sp>
        <p:nvSpPr>
          <p:cNvPr id="104" name="テキスト プレースホルダ 9">
            <a:extLst>
              <a:ext uri="{FF2B5EF4-FFF2-40B4-BE49-F238E27FC236}">
                <a16:creationId xmlns:a16="http://schemas.microsoft.com/office/drawing/2014/main" id="{844E1276-094A-15FC-6826-FA02E2AAB4A9}"/>
              </a:ext>
            </a:extLst>
          </p:cNvPr>
          <p:cNvSpPr>
            <a:spLocks noGrp="1"/>
          </p:cNvSpPr>
          <p:nvPr>
            <p:custDataLst>
              <p:tags r:id="rId13"/>
            </p:custDataLst>
          </p:nvPr>
        </p:nvSpPr>
        <p:spPr bwMode="auto">
          <a:xfrm>
            <a:off x="9239647"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19</a:t>
            </a:r>
            <a:endParaRPr kumimoji="0" lang="ja-JP" altLang="en-US" sz="800" dirty="0">
              <a:sym typeface="+mn-lt"/>
            </a:endParaRPr>
          </a:p>
        </p:txBody>
      </p:sp>
      <p:sp>
        <p:nvSpPr>
          <p:cNvPr id="105" name="テキスト プレースホルダ 9">
            <a:extLst>
              <a:ext uri="{FF2B5EF4-FFF2-40B4-BE49-F238E27FC236}">
                <a16:creationId xmlns:a16="http://schemas.microsoft.com/office/drawing/2014/main" id="{C6C3426F-9FD0-A409-99D1-9F7C7095B840}"/>
              </a:ext>
            </a:extLst>
          </p:cNvPr>
          <p:cNvSpPr>
            <a:spLocks noGrp="1"/>
          </p:cNvSpPr>
          <p:nvPr>
            <p:custDataLst>
              <p:tags r:id="rId14"/>
            </p:custDataLst>
          </p:nvPr>
        </p:nvSpPr>
        <p:spPr bwMode="auto">
          <a:xfrm>
            <a:off x="96115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800" dirty="0">
              <a:sym typeface="+mn-lt"/>
            </a:endParaRPr>
          </a:p>
        </p:txBody>
      </p:sp>
      <p:sp>
        <p:nvSpPr>
          <p:cNvPr id="10" name="テキスト ボックス 9">
            <a:extLst>
              <a:ext uri="{FF2B5EF4-FFF2-40B4-BE49-F238E27FC236}">
                <a16:creationId xmlns:a16="http://schemas.microsoft.com/office/drawing/2014/main" id="{0C8EDD99-1600-B090-22D1-87C2470EA335}"/>
              </a:ext>
            </a:extLst>
          </p:cNvPr>
          <p:cNvSpPr txBox="1"/>
          <p:nvPr/>
        </p:nvSpPr>
        <p:spPr>
          <a:xfrm>
            <a:off x="162818" y="2276871"/>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（十万人）</a:t>
            </a:r>
          </a:p>
        </p:txBody>
      </p:sp>
      <p:graphicFrame>
        <p:nvGraphicFramePr>
          <p:cNvPr id="11" name="Chart 62">
            <a:extLst>
              <a:ext uri="{FF2B5EF4-FFF2-40B4-BE49-F238E27FC236}">
                <a16:creationId xmlns:a16="http://schemas.microsoft.com/office/drawing/2014/main" id="{EA5D7AD8-CBD7-3814-934E-ED7CC764586C}"/>
              </a:ext>
            </a:extLst>
          </p:cNvPr>
          <p:cNvGraphicFramePr/>
          <p:nvPr>
            <p:custDataLst>
              <p:tags r:id="rId15"/>
            </p:custDataLst>
          </p:nvPr>
        </p:nvGraphicFramePr>
        <p:xfrm>
          <a:off x="166688" y="2498725"/>
          <a:ext cx="4721225" cy="3692525"/>
        </p:xfrm>
        <a:graphic>
          <a:graphicData uri="http://schemas.openxmlformats.org/drawingml/2006/chart">
            <c:chart xmlns:c="http://schemas.openxmlformats.org/drawingml/2006/chart" xmlns:r="http://schemas.openxmlformats.org/officeDocument/2006/relationships" r:id="rId56"/>
          </a:graphicData>
        </a:graphic>
      </p:graphicFrame>
      <p:sp>
        <p:nvSpPr>
          <p:cNvPr id="12" name="テキスト プレースホルダ 9">
            <a:extLst>
              <a:ext uri="{FF2B5EF4-FFF2-40B4-BE49-F238E27FC236}">
                <a16:creationId xmlns:a16="http://schemas.microsoft.com/office/drawing/2014/main" id="{A2D56391-3BCA-2D26-3D8E-14F6235E7AEC}"/>
              </a:ext>
            </a:extLst>
          </p:cNvPr>
          <p:cNvSpPr>
            <a:spLocks noGrp="1"/>
          </p:cNvSpPr>
          <p:nvPr>
            <p:custDataLst>
              <p:tags r:id="rId16"/>
            </p:custDataLst>
          </p:nvPr>
        </p:nvSpPr>
        <p:spPr bwMode="auto">
          <a:xfrm>
            <a:off x="450850"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C02AD88-8EA9-44DA-9595-220415F2B069}" type="datetime'''''''''''''''''''''''''''''''''''''''2''0''1''''''''''0'''">
              <a:rPr lang="ja-JP" altLang="en-US" sz="1000" smtClean="0"/>
              <a:pPr/>
              <a:t>2010</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109BD915-3092-F823-CA6F-26662F8D1DD9}"/>
              </a:ext>
            </a:extLst>
          </p:cNvPr>
          <p:cNvSpPr>
            <a:spLocks noGrp="1"/>
          </p:cNvSpPr>
          <p:nvPr>
            <p:custDataLst>
              <p:tags r:id="rId17"/>
            </p:custDataLst>
          </p:nvPr>
        </p:nvSpPr>
        <p:spPr bwMode="auto">
          <a:xfrm>
            <a:off x="257211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C864F48-E7CC-495B-90D8-39943B41FD15}" type="datetime'''''1''''''''''''''''''''''5'''''''''''''''''''''''''''''">
              <a:rPr lang="ja-JP" altLang="en-US" sz="1000" smtClean="0"/>
              <a:pPr/>
              <a:t>15</a:t>
            </a:fld>
            <a:endParaRPr kumimoji="0" lang="ja-JP" altLang="en-US" sz="800" dirty="0">
              <a:sym typeface="+mn-lt"/>
            </a:endParaRPr>
          </a:p>
        </p:txBody>
      </p:sp>
      <p:sp>
        <p:nvSpPr>
          <p:cNvPr id="14" name="テキスト プレースホルダ 9">
            <a:extLst>
              <a:ext uri="{FF2B5EF4-FFF2-40B4-BE49-F238E27FC236}">
                <a16:creationId xmlns:a16="http://schemas.microsoft.com/office/drawing/2014/main" id="{57B7BFB3-ED3A-AB85-91EE-A909B7E1ACCE}"/>
              </a:ext>
            </a:extLst>
          </p:cNvPr>
          <p:cNvSpPr>
            <a:spLocks noGrp="1"/>
          </p:cNvSpPr>
          <p:nvPr>
            <p:custDataLst>
              <p:tags r:id="rId18"/>
            </p:custDataLst>
          </p:nvPr>
        </p:nvSpPr>
        <p:spPr bwMode="auto">
          <a:xfrm>
            <a:off x="920552"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6C14EBF-01EA-4BC8-9B53-F9E4CA0DAAE7}" type="datetime'''''''''''1''''''1'''''''''''''''''">
              <a:rPr lang="ja-JP" altLang="en-US" sz="1000" smtClean="0"/>
              <a:pPr/>
              <a:t>11</a:t>
            </a:fld>
            <a:endParaRPr kumimoji="0" lang="ja-JP" altLang="en-US" sz="800" dirty="0">
              <a:sym typeface="+mn-lt"/>
            </a:endParaRPr>
          </a:p>
        </p:txBody>
      </p:sp>
      <p:sp>
        <p:nvSpPr>
          <p:cNvPr id="15" name="テキスト プレースホルダ 9">
            <a:extLst>
              <a:ext uri="{FF2B5EF4-FFF2-40B4-BE49-F238E27FC236}">
                <a16:creationId xmlns:a16="http://schemas.microsoft.com/office/drawing/2014/main" id="{153FFF06-A8CD-EAE3-0B43-88774C22D0F1}"/>
              </a:ext>
            </a:extLst>
          </p:cNvPr>
          <p:cNvSpPr>
            <a:spLocks noGrp="1"/>
          </p:cNvSpPr>
          <p:nvPr>
            <p:custDataLst>
              <p:tags r:id="rId19"/>
            </p:custDataLst>
          </p:nvPr>
        </p:nvSpPr>
        <p:spPr bwMode="auto">
          <a:xfrm>
            <a:off x="1338781"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600C70A-9B4C-45A4-97A6-D63F8705017C}" type="datetime'''''''''''''''''''''''''''''''''''''1''''2'''''''''''''''''''">
              <a:rPr lang="ja-JP" altLang="en-US" sz="1000" smtClean="0"/>
              <a:pPr/>
              <a:t>12</a:t>
            </a:fld>
            <a:endParaRPr kumimoji="0" lang="ja-JP" altLang="en-US" sz="800" dirty="0">
              <a:sym typeface="+mn-lt"/>
            </a:endParaRPr>
          </a:p>
        </p:txBody>
      </p:sp>
      <p:sp>
        <p:nvSpPr>
          <p:cNvPr id="16" name="テキスト プレースホルダ 9">
            <a:extLst>
              <a:ext uri="{FF2B5EF4-FFF2-40B4-BE49-F238E27FC236}">
                <a16:creationId xmlns:a16="http://schemas.microsoft.com/office/drawing/2014/main" id="{D6C889D6-27E0-D1A9-E5B9-4F6D90CDA79A}"/>
              </a:ext>
            </a:extLst>
          </p:cNvPr>
          <p:cNvSpPr>
            <a:spLocks noGrp="1"/>
          </p:cNvSpPr>
          <p:nvPr>
            <p:custDataLst>
              <p:tags r:id="rId20"/>
            </p:custDataLst>
          </p:nvPr>
        </p:nvSpPr>
        <p:spPr bwMode="auto">
          <a:xfrm>
            <a:off x="175701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7CCEF8-5146-435E-92A1-8633B8977211}" type="datetime'1''''''3'''''''''''''''''''''''''''''''''''">
              <a:rPr lang="ja-JP" altLang="en-US" sz="1000" smtClean="0"/>
              <a:pPr/>
              <a:t>13</a:t>
            </a:fld>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D6C54225-5653-F4E4-21DD-F801EB5F99E1}"/>
              </a:ext>
            </a:extLst>
          </p:cNvPr>
          <p:cNvSpPr>
            <a:spLocks noGrp="1"/>
          </p:cNvSpPr>
          <p:nvPr>
            <p:custDataLst>
              <p:tags r:id="rId21"/>
            </p:custDataLst>
          </p:nvPr>
        </p:nvSpPr>
        <p:spPr bwMode="auto">
          <a:xfrm>
            <a:off x="2175239"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D99EDA2-E8D4-47A2-81CC-0C2891BA41E8}" type="datetime'''''''''''''''''''''''''''14'''''''''''">
              <a:rPr lang="ja-JP" altLang="en-US" sz="1000" smtClean="0"/>
              <a:pPr/>
              <a:t>14</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58BB5E45-EBEF-1888-8F1F-EFD27DEEACDE}"/>
              </a:ext>
            </a:extLst>
          </p:cNvPr>
          <p:cNvSpPr>
            <a:spLocks noGrp="1"/>
          </p:cNvSpPr>
          <p:nvPr>
            <p:custDataLst>
              <p:tags r:id="rId22"/>
            </p:custDataLst>
          </p:nvPr>
        </p:nvSpPr>
        <p:spPr bwMode="auto">
          <a:xfrm>
            <a:off x="3421587"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E27CD62-1EE8-4936-9403-90AE2A562515}" type="datetime'''''''''''''1''''''''''7'''''''''''''''">
              <a:rPr lang="ja-JP" altLang="en-US" sz="1000" smtClean="0"/>
              <a:pPr/>
              <a:t>17</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ED0DF1F4-9439-BE91-6828-5D73DA7507D0}"/>
              </a:ext>
            </a:extLst>
          </p:cNvPr>
          <p:cNvSpPr>
            <a:spLocks noGrp="1"/>
          </p:cNvSpPr>
          <p:nvPr>
            <p:custDataLst>
              <p:tags r:id="rId23"/>
            </p:custDataLst>
          </p:nvPr>
        </p:nvSpPr>
        <p:spPr bwMode="auto">
          <a:xfrm>
            <a:off x="299960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BB4FFB5-1C07-4213-8EB1-B46B1C5D2F4A}" type="datetime'''''''''''''''''''''''''''''''''''''''''''''''''1''6'">
              <a:rPr lang="ja-JP" altLang="en-US" sz="1000" smtClean="0"/>
              <a:pPr/>
              <a:t>16</a:t>
            </a:fld>
            <a:endParaRPr kumimoji="0" lang="ja-JP" altLang="en-US" sz="800" dirty="0">
              <a:sym typeface="+mn-lt"/>
            </a:endParaRPr>
          </a:p>
        </p:txBody>
      </p:sp>
      <p:cxnSp>
        <p:nvCxnSpPr>
          <p:cNvPr id="21" name="Straight Connector 11">
            <a:extLst>
              <a:ext uri="{FF2B5EF4-FFF2-40B4-BE49-F238E27FC236}">
                <a16:creationId xmlns:a16="http://schemas.microsoft.com/office/drawing/2014/main" id="{A3C35726-1F28-29FE-58FC-F87044E45D0C}"/>
              </a:ext>
            </a:extLst>
          </p:cNvPr>
          <p:cNvCxnSpPr/>
          <p:nvPr>
            <p:custDataLst>
              <p:tags r:id="rId24"/>
            </p:custDataLst>
          </p:nvPr>
        </p:nvCxnSpPr>
        <p:spPr bwMode="gray">
          <a:xfrm>
            <a:off x="3206750" y="4894263"/>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9">
            <a:extLst>
              <a:ext uri="{FF2B5EF4-FFF2-40B4-BE49-F238E27FC236}">
                <a16:creationId xmlns:a16="http://schemas.microsoft.com/office/drawing/2014/main" id="{05344598-0C26-F98E-E5DF-14F8EEC64142}"/>
              </a:ext>
            </a:extLst>
          </p:cNvPr>
          <p:cNvCxnSpPr/>
          <p:nvPr>
            <p:custDataLst>
              <p:tags r:id="rId25"/>
            </p:custDataLst>
          </p:nvPr>
        </p:nvCxnSpPr>
        <p:spPr bwMode="gray">
          <a:xfrm>
            <a:off x="3206750" y="4487863"/>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10">
            <a:extLst>
              <a:ext uri="{FF2B5EF4-FFF2-40B4-BE49-F238E27FC236}">
                <a16:creationId xmlns:a16="http://schemas.microsoft.com/office/drawing/2014/main" id="{A077A281-984C-531A-5BED-29AF7C34797B}"/>
              </a:ext>
            </a:extLst>
          </p:cNvPr>
          <p:cNvCxnSpPr/>
          <p:nvPr>
            <p:custDataLst>
              <p:tags r:id="rId26"/>
            </p:custDataLst>
          </p:nvPr>
        </p:nvCxnSpPr>
        <p:spPr bwMode="gray">
          <a:xfrm>
            <a:off x="3206750" y="4691063"/>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12">
            <a:extLst>
              <a:ext uri="{FF2B5EF4-FFF2-40B4-BE49-F238E27FC236}">
                <a16:creationId xmlns:a16="http://schemas.microsoft.com/office/drawing/2014/main" id="{10BEBD57-C26E-0859-6C50-2251705067E2}"/>
              </a:ext>
            </a:extLst>
          </p:cNvPr>
          <p:cNvCxnSpPr/>
          <p:nvPr>
            <p:custDataLst>
              <p:tags r:id="rId27"/>
            </p:custDataLst>
          </p:nvPr>
        </p:nvCxnSpPr>
        <p:spPr bwMode="gray">
          <a:xfrm>
            <a:off x="3206750" y="5097463"/>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0" name="Oval 39">
            <a:extLst>
              <a:ext uri="{FF2B5EF4-FFF2-40B4-BE49-F238E27FC236}">
                <a16:creationId xmlns:a16="http://schemas.microsoft.com/office/drawing/2014/main" id="{E90BC32D-9FF7-0BE9-FF56-A00145E3712E}"/>
              </a:ext>
            </a:extLst>
          </p:cNvPr>
          <p:cNvSpPr/>
          <p:nvPr>
            <p:custDataLst>
              <p:tags r:id="rId28"/>
            </p:custDataLst>
          </p:nvPr>
        </p:nvSpPr>
        <p:spPr bwMode="gray">
          <a:xfrm>
            <a:off x="3300413" y="44497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Rectangle 37">
            <a:extLst>
              <a:ext uri="{FF2B5EF4-FFF2-40B4-BE49-F238E27FC236}">
                <a16:creationId xmlns:a16="http://schemas.microsoft.com/office/drawing/2014/main" id="{A740DEFB-0CB5-B368-8340-F0CAEF8556B8}"/>
              </a:ext>
            </a:extLst>
          </p:cNvPr>
          <p:cNvSpPr/>
          <p:nvPr>
            <p:custDataLst>
              <p:tags r:id="rId29"/>
            </p:custDataLst>
          </p:nvPr>
        </p:nvSpPr>
        <p:spPr bwMode="gray">
          <a:xfrm>
            <a:off x="3300413" y="465296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Isosceles Triangle 36">
            <a:extLst>
              <a:ext uri="{FF2B5EF4-FFF2-40B4-BE49-F238E27FC236}">
                <a16:creationId xmlns:a16="http://schemas.microsoft.com/office/drawing/2014/main" id="{5DB573AC-2F51-8530-9E3B-DBD5D8CF0E7E}"/>
              </a:ext>
            </a:extLst>
          </p:cNvPr>
          <p:cNvSpPr/>
          <p:nvPr>
            <p:custDataLst>
              <p:tags r:id="rId30"/>
            </p:custDataLst>
          </p:nvPr>
        </p:nvSpPr>
        <p:spPr bwMode="gray">
          <a:xfrm>
            <a:off x="3300413" y="4856163"/>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Diamond 110">
            <a:extLst>
              <a:ext uri="{FF2B5EF4-FFF2-40B4-BE49-F238E27FC236}">
                <a16:creationId xmlns:a16="http://schemas.microsoft.com/office/drawing/2014/main" id="{EE496721-3D42-F9B3-E0E1-20C4079592BC}"/>
              </a:ext>
            </a:extLst>
          </p:cNvPr>
          <p:cNvSpPr/>
          <p:nvPr>
            <p:custDataLst>
              <p:tags r:id="rId31"/>
            </p:custDataLst>
          </p:nvPr>
        </p:nvSpPr>
        <p:spPr bwMode="auto">
          <a:xfrm>
            <a:off x="3300413" y="505936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sp>
        <p:nvSpPr>
          <p:cNvPr id="50" name="テキスト プレースホルダ 9">
            <a:extLst>
              <a:ext uri="{FF2B5EF4-FFF2-40B4-BE49-F238E27FC236}">
                <a16:creationId xmlns:a16="http://schemas.microsoft.com/office/drawing/2014/main" id="{5A9F1B73-6BCA-6861-74CB-AF1B2625639D}"/>
              </a:ext>
            </a:extLst>
          </p:cNvPr>
          <p:cNvSpPr>
            <a:spLocks noGrp="1"/>
          </p:cNvSpPr>
          <p:nvPr>
            <p:custDataLst>
              <p:tags r:id="rId32"/>
            </p:custDataLst>
          </p:nvPr>
        </p:nvSpPr>
        <p:spPr bwMode="auto">
          <a:xfrm>
            <a:off x="3522663" y="4416425"/>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t>看護助産師</a:t>
            </a:r>
            <a:endParaRPr kumimoji="0" lang="ja-JP" altLang="en-US" sz="800" dirty="0">
              <a:sym typeface="+mn-lt"/>
            </a:endParaRPr>
          </a:p>
        </p:txBody>
      </p:sp>
      <p:sp>
        <p:nvSpPr>
          <p:cNvPr id="51" name="テキスト プレースホルダ 9">
            <a:extLst>
              <a:ext uri="{FF2B5EF4-FFF2-40B4-BE49-F238E27FC236}">
                <a16:creationId xmlns:a16="http://schemas.microsoft.com/office/drawing/2014/main" id="{0C12B043-C319-2F5C-F336-FC275462B942}"/>
              </a:ext>
            </a:extLst>
          </p:cNvPr>
          <p:cNvSpPr>
            <a:spLocks noGrp="1"/>
          </p:cNvSpPr>
          <p:nvPr>
            <p:custDataLst>
              <p:tags r:id="rId33"/>
            </p:custDataLst>
          </p:nvPr>
        </p:nvSpPr>
        <p:spPr bwMode="auto">
          <a:xfrm>
            <a:off x="3522663" y="46196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sym typeface="+mn-lt"/>
              </a:rPr>
              <a:t>医者</a:t>
            </a:r>
          </a:p>
        </p:txBody>
      </p:sp>
      <p:sp>
        <p:nvSpPr>
          <p:cNvPr id="52" name="テキスト プレースホルダ 9">
            <a:extLst>
              <a:ext uri="{FF2B5EF4-FFF2-40B4-BE49-F238E27FC236}">
                <a16:creationId xmlns:a16="http://schemas.microsoft.com/office/drawing/2014/main" id="{DEEE6987-5019-60BA-B0EC-B574654E98B4}"/>
              </a:ext>
            </a:extLst>
          </p:cNvPr>
          <p:cNvSpPr>
            <a:spLocks noGrp="1"/>
          </p:cNvSpPr>
          <p:nvPr>
            <p:custDataLst>
              <p:tags r:id="rId34"/>
            </p:custDataLst>
          </p:nvPr>
        </p:nvSpPr>
        <p:spPr bwMode="auto">
          <a:xfrm>
            <a:off x="3522663" y="5026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1000" dirty="0">
                <a:sym typeface="+mn-lt"/>
              </a:rPr>
              <a:t>歯科医</a:t>
            </a:r>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6E841B78-D8C7-6022-D203-2130A6184D06}"/>
              </a:ext>
            </a:extLst>
          </p:cNvPr>
          <p:cNvSpPr>
            <a:spLocks noGrp="1"/>
          </p:cNvSpPr>
          <p:nvPr>
            <p:custDataLst>
              <p:tags r:id="rId35"/>
            </p:custDataLst>
          </p:nvPr>
        </p:nvSpPr>
        <p:spPr bwMode="auto">
          <a:xfrm>
            <a:off x="3522663" y="4822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t>薬剤師</a:t>
            </a:r>
            <a:endParaRPr kumimoji="0" lang="ja-JP" altLang="en-US" sz="800" dirty="0">
              <a:sym typeface="+mn-lt"/>
            </a:endParaRPr>
          </a:p>
        </p:txBody>
      </p:sp>
      <p:sp>
        <p:nvSpPr>
          <p:cNvPr id="57" name="テキスト プレースホルダ 9">
            <a:extLst>
              <a:ext uri="{FF2B5EF4-FFF2-40B4-BE49-F238E27FC236}">
                <a16:creationId xmlns:a16="http://schemas.microsoft.com/office/drawing/2014/main" id="{D9C273BC-84C5-1C45-E775-D00D35D578FD}"/>
              </a:ext>
            </a:extLst>
          </p:cNvPr>
          <p:cNvSpPr>
            <a:spLocks noGrp="1"/>
          </p:cNvSpPr>
          <p:nvPr>
            <p:custDataLst>
              <p:tags r:id="rId36"/>
            </p:custDataLst>
          </p:nvPr>
        </p:nvSpPr>
        <p:spPr bwMode="auto">
          <a:xfrm>
            <a:off x="382831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18</a:t>
            </a:r>
            <a:endParaRPr kumimoji="0" lang="ja-JP" altLang="en-US" sz="800" dirty="0">
              <a:sym typeface="+mn-lt"/>
            </a:endParaRPr>
          </a:p>
        </p:txBody>
      </p:sp>
      <p:sp>
        <p:nvSpPr>
          <p:cNvPr id="58" name="テキスト プレースホルダ 9">
            <a:extLst>
              <a:ext uri="{FF2B5EF4-FFF2-40B4-BE49-F238E27FC236}">
                <a16:creationId xmlns:a16="http://schemas.microsoft.com/office/drawing/2014/main" id="{B414459F-95A0-BCA8-2C30-600C0CD92C33}"/>
              </a:ext>
            </a:extLst>
          </p:cNvPr>
          <p:cNvSpPr>
            <a:spLocks noGrp="1"/>
          </p:cNvSpPr>
          <p:nvPr>
            <p:custDataLst>
              <p:tags r:id="rId37"/>
            </p:custDataLst>
          </p:nvPr>
        </p:nvSpPr>
        <p:spPr bwMode="auto">
          <a:xfrm>
            <a:off x="428191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19</a:t>
            </a:r>
            <a:endParaRPr kumimoji="0" lang="ja-JP" altLang="en-US" sz="800" dirty="0">
              <a:sym typeface="+mn-lt"/>
            </a:endParaRPr>
          </a:p>
        </p:txBody>
      </p:sp>
      <p:sp>
        <p:nvSpPr>
          <p:cNvPr id="60" name="テキスト プレースホルダ 9">
            <a:extLst>
              <a:ext uri="{FF2B5EF4-FFF2-40B4-BE49-F238E27FC236}">
                <a16:creationId xmlns:a16="http://schemas.microsoft.com/office/drawing/2014/main" id="{1575BF29-F819-1E14-DD63-25A6010034F9}"/>
              </a:ext>
            </a:extLst>
          </p:cNvPr>
          <p:cNvSpPr>
            <a:spLocks noGrp="1"/>
          </p:cNvSpPr>
          <p:nvPr>
            <p:custDataLst>
              <p:tags r:id="rId38"/>
            </p:custDataLst>
          </p:nvPr>
        </p:nvSpPr>
        <p:spPr bwMode="auto">
          <a:xfrm>
            <a:off x="46593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a:t>
            </a:r>
            <a:endParaRPr kumimoji="0" lang="ja-JP" altLang="en-US" sz="800" dirty="0">
              <a:sym typeface="+mn-lt"/>
            </a:endParaRPr>
          </a:p>
        </p:txBody>
      </p:sp>
      <p:cxnSp>
        <p:nvCxnSpPr>
          <p:cNvPr id="2" name="Straight Connector 11">
            <a:extLst>
              <a:ext uri="{FF2B5EF4-FFF2-40B4-BE49-F238E27FC236}">
                <a16:creationId xmlns:a16="http://schemas.microsoft.com/office/drawing/2014/main" id="{47F6EB4D-58E9-82E1-92DF-A426D6A1047C}"/>
              </a:ext>
            </a:extLst>
          </p:cNvPr>
          <p:cNvCxnSpPr/>
          <p:nvPr>
            <p:custDataLst>
              <p:tags r:id="rId39"/>
            </p:custDataLst>
          </p:nvPr>
        </p:nvCxnSpPr>
        <p:spPr bwMode="gray">
          <a:xfrm>
            <a:off x="8708131" y="4914950"/>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 name="Straight Connector 9">
            <a:extLst>
              <a:ext uri="{FF2B5EF4-FFF2-40B4-BE49-F238E27FC236}">
                <a16:creationId xmlns:a16="http://schemas.microsoft.com/office/drawing/2014/main" id="{ACEC7BD9-A484-CD13-8A24-EF3FAE60E077}"/>
              </a:ext>
            </a:extLst>
          </p:cNvPr>
          <p:cNvCxnSpPr/>
          <p:nvPr>
            <p:custDataLst>
              <p:tags r:id="rId40"/>
            </p:custDataLst>
          </p:nvPr>
        </p:nvCxnSpPr>
        <p:spPr bwMode="gray">
          <a:xfrm>
            <a:off x="8708131" y="4508550"/>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10">
            <a:extLst>
              <a:ext uri="{FF2B5EF4-FFF2-40B4-BE49-F238E27FC236}">
                <a16:creationId xmlns:a16="http://schemas.microsoft.com/office/drawing/2014/main" id="{8C3B3607-8962-C3DD-83BD-D610BEE319DF}"/>
              </a:ext>
            </a:extLst>
          </p:cNvPr>
          <p:cNvCxnSpPr/>
          <p:nvPr>
            <p:custDataLst>
              <p:tags r:id="rId41"/>
            </p:custDataLst>
          </p:nvPr>
        </p:nvCxnSpPr>
        <p:spPr bwMode="gray">
          <a:xfrm>
            <a:off x="8708131" y="4711750"/>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12">
            <a:extLst>
              <a:ext uri="{FF2B5EF4-FFF2-40B4-BE49-F238E27FC236}">
                <a16:creationId xmlns:a16="http://schemas.microsoft.com/office/drawing/2014/main" id="{F69772A7-837E-82C7-2F09-4BA2F344AC88}"/>
              </a:ext>
            </a:extLst>
          </p:cNvPr>
          <p:cNvCxnSpPr/>
          <p:nvPr>
            <p:custDataLst>
              <p:tags r:id="rId42"/>
            </p:custDataLst>
          </p:nvPr>
        </p:nvCxnSpPr>
        <p:spPr bwMode="gray">
          <a:xfrm>
            <a:off x="8708131" y="5118150"/>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 name="Oval 39">
            <a:extLst>
              <a:ext uri="{FF2B5EF4-FFF2-40B4-BE49-F238E27FC236}">
                <a16:creationId xmlns:a16="http://schemas.microsoft.com/office/drawing/2014/main" id="{6B4E307F-6B22-8389-C0F0-0D0A5F803FBF}"/>
              </a:ext>
            </a:extLst>
          </p:cNvPr>
          <p:cNvSpPr/>
          <p:nvPr>
            <p:custDataLst>
              <p:tags r:id="rId43"/>
            </p:custDataLst>
          </p:nvPr>
        </p:nvSpPr>
        <p:spPr bwMode="gray">
          <a:xfrm>
            <a:off x="8801794" y="44704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37">
            <a:extLst>
              <a:ext uri="{FF2B5EF4-FFF2-40B4-BE49-F238E27FC236}">
                <a16:creationId xmlns:a16="http://schemas.microsoft.com/office/drawing/2014/main" id="{F0F1967B-7B7E-B9B8-6C78-6BBA51AF1554}"/>
              </a:ext>
            </a:extLst>
          </p:cNvPr>
          <p:cNvSpPr/>
          <p:nvPr>
            <p:custDataLst>
              <p:tags r:id="rId44"/>
            </p:custDataLst>
          </p:nvPr>
        </p:nvSpPr>
        <p:spPr bwMode="gray">
          <a:xfrm>
            <a:off x="8801794" y="467365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Isosceles Triangle 36">
            <a:extLst>
              <a:ext uri="{FF2B5EF4-FFF2-40B4-BE49-F238E27FC236}">
                <a16:creationId xmlns:a16="http://schemas.microsoft.com/office/drawing/2014/main" id="{70682297-1BAA-929C-CDEC-40E952D282FD}"/>
              </a:ext>
            </a:extLst>
          </p:cNvPr>
          <p:cNvSpPr/>
          <p:nvPr>
            <p:custDataLst>
              <p:tags r:id="rId45"/>
            </p:custDataLst>
          </p:nvPr>
        </p:nvSpPr>
        <p:spPr bwMode="gray">
          <a:xfrm>
            <a:off x="8801794" y="4876850"/>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Diamond 110">
            <a:extLst>
              <a:ext uri="{FF2B5EF4-FFF2-40B4-BE49-F238E27FC236}">
                <a16:creationId xmlns:a16="http://schemas.microsoft.com/office/drawing/2014/main" id="{F7A89BDD-DB31-1510-53E9-C22AD1D0706D}"/>
              </a:ext>
            </a:extLst>
          </p:cNvPr>
          <p:cNvSpPr/>
          <p:nvPr>
            <p:custDataLst>
              <p:tags r:id="rId46"/>
            </p:custDataLst>
          </p:nvPr>
        </p:nvSpPr>
        <p:spPr bwMode="auto">
          <a:xfrm>
            <a:off x="8801794" y="5080050"/>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sp>
        <p:nvSpPr>
          <p:cNvPr id="29" name="テキスト プレースホルダ 9">
            <a:extLst>
              <a:ext uri="{FF2B5EF4-FFF2-40B4-BE49-F238E27FC236}">
                <a16:creationId xmlns:a16="http://schemas.microsoft.com/office/drawing/2014/main" id="{D378EC25-BDC3-1F89-1ED4-47624319A821}"/>
              </a:ext>
            </a:extLst>
          </p:cNvPr>
          <p:cNvSpPr>
            <a:spLocks noGrp="1"/>
          </p:cNvSpPr>
          <p:nvPr>
            <p:custDataLst>
              <p:tags r:id="rId47"/>
            </p:custDataLst>
          </p:nvPr>
        </p:nvSpPr>
        <p:spPr bwMode="auto">
          <a:xfrm>
            <a:off x="9024044" y="4437112"/>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t>看護助産師</a:t>
            </a:r>
            <a:endParaRPr kumimoji="0" lang="ja-JP" altLang="en-US" sz="800" dirty="0">
              <a:sym typeface="+mn-lt"/>
            </a:endParaRPr>
          </a:p>
        </p:txBody>
      </p:sp>
      <p:sp>
        <p:nvSpPr>
          <p:cNvPr id="31" name="テキスト プレースホルダ 9">
            <a:extLst>
              <a:ext uri="{FF2B5EF4-FFF2-40B4-BE49-F238E27FC236}">
                <a16:creationId xmlns:a16="http://schemas.microsoft.com/office/drawing/2014/main" id="{D9EFDE70-729D-5ABB-289B-143BDE87B946}"/>
              </a:ext>
            </a:extLst>
          </p:cNvPr>
          <p:cNvSpPr>
            <a:spLocks noGrp="1"/>
          </p:cNvSpPr>
          <p:nvPr>
            <p:custDataLst>
              <p:tags r:id="rId48"/>
            </p:custDataLst>
          </p:nvPr>
        </p:nvSpPr>
        <p:spPr bwMode="auto">
          <a:xfrm>
            <a:off x="9024044" y="4640312"/>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sym typeface="+mn-lt"/>
              </a:rPr>
              <a:t>医者</a:t>
            </a:r>
          </a:p>
        </p:txBody>
      </p:sp>
      <p:sp>
        <p:nvSpPr>
          <p:cNvPr id="32" name="テキスト プレースホルダ 9">
            <a:extLst>
              <a:ext uri="{FF2B5EF4-FFF2-40B4-BE49-F238E27FC236}">
                <a16:creationId xmlns:a16="http://schemas.microsoft.com/office/drawing/2014/main" id="{F46A1CCE-364B-9F0A-6318-419E0B071546}"/>
              </a:ext>
            </a:extLst>
          </p:cNvPr>
          <p:cNvSpPr>
            <a:spLocks noGrp="1"/>
          </p:cNvSpPr>
          <p:nvPr>
            <p:custDataLst>
              <p:tags r:id="rId49"/>
            </p:custDataLst>
          </p:nvPr>
        </p:nvSpPr>
        <p:spPr bwMode="auto">
          <a:xfrm>
            <a:off x="9024044" y="5046712"/>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1000" dirty="0">
                <a:sym typeface="+mn-lt"/>
              </a:rPr>
              <a:t>歯科医</a:t>
            </a:r>
            <a:endParaRPr kumimoji="0" lang="ja-JP" altLang="en-US" sz="800" dirty="0">
              <a:sym typeface="+mn-lt"/>
            </a:endParaRPr>
          </a:p>
        </p:txBody>
      </p:sp>
      <p:sp>
        <p:nvSpPr>
          <p:cNvPr id="33" name="テキスト プレースホルダ 9">
            <a:extLst>
              <a:ext uri="{FF2B5EF4-FFF2-40B4-BE49-F238E27FC236}">
                <a16:creationId xmlns:a16="http://schemas.microsoft.com/office/drawing/2014/main" id="{4597D4BC-C6FB-B052-E930-19D391FE36A7}"/>
              </a:ext>
            </a:extLst>
          </p:cNvPr>
          <p:cNvSpPr>
            <a:spLocks noGrp="1"/>
          </p:cNvSpPr>
          <p:nvPr>
            <p:custDataLst>
              <p:tags r:id="rId50"/>
            </p:custDataLst>
          </p:nvPr>
        </p:nvSpPr>
        <p:spPr bwMode="auto">
          <a:xfrm>
            <a:off x="9024044" y="4843512"/>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t>薬剤師</a:t>
            </a:r>
            <a:endParaRPr kumimoji="0" lang="ja-JP" altLang="en-US" sz="800" dirty="0">
              <a:sym typeface="+mn-lt"/>
            </a:endParaRPr>
          </a:p>
        </p:txBody>
      </p:sp>
    </p:spTree>
    <p:extLst>
      <p:ext uri="{BB962C8B-B14F-4D97-AF65-F5344CB8AC3E}">
        <p14:creationId xmlns:p14="http://schemas.microsoft.com/office/powerpoint/2010/main" val="835433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1292138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中国／医療関連／医療・公衆衛生</a:t>
            </a:r>
            <a:endParaRPr kumimoji="1" lang="ja-JP" altLang="en-US" dirty="0"/>
          </a:p>
        </p:txBody>
      </p:sp>
      <p:sp>
        <p:nvSpPr>
          <p:cNvPr id="5" name="テキスト ボックス 45">
            <a:extLst>
              <a:ext uri="{FF2B5EF4-FFF2-40B4-BE49-F238E27FC236}">
                <a16:creationId xmlns:a16="http://schemas.microsoft.com/office/drawing/2014/main" id="{DF3164ED-091D-4232-A524-DAD75236F27B}"/>
              </a:ext>
            </a:extLst>
          </p:cNvPr>
          <p:cNvSpPr txBox="1"/>
          <p:nvPr/>
        </p:nvSpPr>
        <p:spPr>
          <a:xfrm>
            <a:off x="304691" y="1101352"/>
            <a:ext cx="9040797"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中国においては、理学療法士や作業療法士などの細かい資格制度は存在しておらず、「総合治療士」と呼ばれたりする。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が把握している臨床工学医師および臨床検査技師の数は以下の通り。</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45">
            <a:extLst>
              <a:ext uri="{FF2B5EF4-FFF2-40B4-BE49-F238E27FC236}">
                <a16:creationId xmlns:a16="http://schemas.microsoft.com/office/drawing/2014/main" id="{3ADE8E9F-A7DF-4E95-B0BC-C6CEF44EF339}"/>
              </a:ext>
            </a:extLst>
          </p:cNvPr>
          <p:cNvSpPr txBox="1"/>
          <p:nvPr/>
        </p:nvSpPr>
        <p:spPr>
          <a:xfrm>
            <a:off x="200025" y="6436623"/>
            <a:ext cx="9294495" cy="216662"/>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ＷＨＯ</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8B7C48EF-2239-4F80-A33B-8AC5C8FA76A7}"/>
              </a:ext>
            </a:extLst>
          </p:cNvPr>
          <p:cNvGrpSpPr/>
          <p:nvPr/>
        </p:nvGrpSpPr>
        <p:grpSpPr>
          <a:xfrm>
            <a:off x="2000671" y="2564904"/>
            <a:ext cx="1872209" cy="388527"/>
            <a:chOff x="4803500" y="2113806"/>
            <a:chExt cx="2954133" cy="288032"/>
          </a:xfrm>
        </p:grpSpPr>
        <p:cxnSp>
          <p:nvCxnSpPr>
            <p:cNvPr id="11" name="直線コネクタ 40">
              <a:extLst>
                <a:ext uri="{FF2B5EF4-FFF2-40B4-BE49-F238E27FC236}">
                  <a16:creationId xmlns:a16="http://schemas.microsoft.com/office/drawing/2014/main" id="{C38624DD-2A9F-43DA-9E3C-8A13E5893B3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9373FDF-56C0-4BB9-9FC1-E4A60E29E4D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600" dirty="0">
                  <a:solidFill>
                    <a:srgbClr val="000000"/>
                  </a:solidFill>
                  <a:latin typeface="Arial Black" pitchFamily="34" charset="0"/>
                  <a:ea typeface="HGP創英角ｺﾞｼｯｸUB" pitchFamily="50" charset="-128"/>
                </a:rPr>
                <a:t>医療専門職の数</a:t>
              </a:r>
              <a:endParaRPr lang="en-US" altLang="ja-JP" sz="1600" dirty="0">
                <a:solidFill>
                  <a:srgbClr val="000000"/>
                </a:solidFill>
                <a:latin typeface="Arial Black" pitchFamily="34" charset="0"/>
                <a:ea typeface="HGP創英角ｺﾞｼｯｸUB" pitchFamily="50" charset="-128"/>
              </a:endParaRPr>
            </a:p>
          </p:txBody>
        </p:sp>
      </p:grpSp>
      <p:graphicFrame>
        <p:nvGraphicFramePr>
          <p:cNvPr id="13" name="Table 12">
            <a:extLst>
              <a:ext uri="{FF2B5EF4-FFF2-40B4-BE49-F238E27FC236}">
                <a16:creationId xmlns:a16="http://schemas.microsoft.com/office/drawing/2014/main" id="{52E0E318-0F14-4A50-BCE4-42494B22DE68}"/>
              </a:ext>
            </a:extLst>
          </p:cNvPr>
          <p:cNvGraphicFramePr>
            <a:graphicFrameLocks noGrp="1"/>
          </p:cNvGraphicFramePr>
          <p:nvPr>
            <p:extLst>
              <p:ext uri="{D42A27DB-BD31-4B8C-83A1-F6EECF244321}">
                <p14:modId xmlns:p14="http://schemas.microsoft.com/office/powerpoint/2010/main" val="1321199397"/>
              </p:ext>
            </p:extLst>
          </p:nvPr>
        </p:nvGraphicFramePr>
        <p:xfrm>
          <a:off x="2000672" y="3209945"/>
          <a:ext cx="4807793" cy="1505972"/>
        </p:xfrm>
        <a:graphic>
          <a:graphicData uri="http://schemas.openxmlformats.org/drawingml/2006/table">
            <a:tbl>
              <a:tblPr/>
              <a:tblGrid>
                <a:gridCol w="2624137">
                  <a:extLst>
                    <a:ext uri="{9D8B030D-6E8A-4147-A177-3AD203B41FA5}">
                      <a16:colId xmlns:a16="http://schemas.microsoft.com/office/drawing/2014/main" val="977978680"/>
                    </a:ext>
                  </a:extLst>
                </a:gridCol>
                <a:gridCol w="1091828">
                  <a:extLst>
                    <a:ext uri="{9D8B030D-6E8A-4147-A177-3AD203B41FA5}">
                      <a16:colId xmlns:a16="http://schemas.microsoft.com/office/drawing/2014/main" val="54311885"/>
                    </a:ext>
                  </a:extLst>
                </a:gridCol>
                <a:gridCol w="1091828">
                  <a:extLst>
                    <a:ext uri="{9D8B030D-6E8A-4147-A177-3AD203B41FA5}">
                      <a16:colId xmlns:a16="http://schemas.microsoft.com/office/drawing/2014/main" val="2371868653"/>
                    </a:ext>
                  </a:extLst>
                </a:gridCol>
              </a:tblGrid>
              <a:tr h="376493">
                <a:tc>
                  <a:txBody>
                    <a:bodyPr/>
                    <a:lstStyle/>
                    <a:p>
                      <a:pPr algn="l" fontAlgn="ctr"/>
                      <a:endParaRPr lang="ja-JP" altLang="en-US" sz="1600" b="0" i="0" u="none" strike="noStrike" baseline="30000" dirty="0">
                        <a:solidFill>
                          <a:srgbClr val="000000"/>
                        </a:solidFill>
                        <a:effectLst/>
                        <a:latin typeface="+mj-ea"/>
                        <a:ea typeface="+mj-ea"/>
                      </a:endParaRPr>
                    </a:p>
                  </a:txBody>
                  <a:tcPr marL="6350" marR="6350" marT="6350" marB="0" anchor="ctr">
                    <a:lnL>
                      <a:noFill/>
                    </a:lnL>
                    <a:lnR>
                      <a:noFill/>
                    </a:lnR>
                    <a:lnT>
                      <a:noFill/>
                    </a:lnT>
                    <a:lnB>
                      <a:noFill/>
                    </a:lnB>
                  </a:tcPr>
                </a:tc>
                <a:tc>
                  <a:txBody>
                    <a:bodyPr/>
                    <a:lstStyle/>
                    <a:p>
                      <a:pPr algn="l" fontAlgn="ctr"/>
                      <a:endParaRPr lang="ja-JP" altLang="en-US" sz="1600" b="0" i="0" u="none" strike="noStrike" dirty="0">
                        <a:solidFill>
                          <a:srgbClr val="000000"/>
                        </a:solidFill>
                        <a:effectLst/>
                        <a:latin typeface="+mj-ea"/>
                        <a:ea typeface="+mj-ea"/>
                      </a:endParaRPr>
                    </a:p>
                  </a:txBody>
                  <a:tcPr marL="6350" marR="6350" marT="6350" marB="0" anchor="ctr">
                    <a:lnL>
                      <a:noFill/>
                    </a:lnL>
                    <a:lnR>
                      <a:noFill/>
                    </a:lnR>
                    <a:lnT>
                      <a:noFill/>
                    </a:lnT>
                    <a:lnB>
                      <a:noFill/>
                    </a:lnB>
                  </a:tcPr>
                </a:tc>
                <a:tc>
                  <a:txBody>
                    <a:bodyPr/>
                    <a:lstStyle/>
                    <a:p>
                      <a:pPr algn="r" fontAlgn="ctr"/>
                      <a:endParaRPr lang="ja-JP" altLang="en-US" sz="1600" b="0" i="0" u="none" strike="noStrike" dirty="0">
                        <a:solidFill>
                          <a:srgbClr val="000000"/>
                        </a:solidFill>
                        <a:effectLst/>
                        <a:latin typeface="+mj-ea"/>
                        <a:ea typeface="+mj-ea"/>
                      </a:endParaRPr>
                    </a:p>
                  </a:txBody>
                  <a:tcPr marL="6350" marR="6350" marT="6350" marB="0" anchor="ctr">
                    <a:lnL>
                      <a:noFill/>
                    </a:lnL>
                    <a:lnR>
                      <a:noFill/>
                    </a:lnR>
                    <a:lnT>
                      <a:noFill/>
                    </a:lnT>
                    <a:lnB>
                      <a:noFill/>
                    </a:lnB>
                  </a:tcPr>
                </a:tc>
                <a:extLst>
                  <a:ext uri="{0D108BD9-81ED-4DB2-BD59-A6C34878D82A}">
                    <a16:rowId xmlns:a16="http://schemas.microsoft.com/office/drawing/2014/main" val="3033271507"/>
                  </a:ext>
                </a:extLst>
              </a:tr>
              <a:tr h="376493">
                <a:tc>
                  <a:txBody>
                    <a:bodyPr/>
                    <a:lstStyle/>
                    <a:p>
                      <a:pPr algn="l" fontAlgn="ctr"/>
                      <a:r>
                        <a:rPr lang="ja-JP" altLang="en-US" sz="1600" b="0" i="0" u="none" strike="noStrike" dirty="0">
                          <a:solidFill>
                            <a:srgbClr val="000000"/>
                          </a:solidFill>
                          <a:effectLst/>
                          <a:latin typeface="+mj-ea"/>
                          <a:ea typeface="+mj-ea"/>
                        </a:rPr>
                        <a:t>臨床工学士</a:t>
                      </a:r>
                    </a:p>
                  </a:txBody>
                  <a:tcPr marL="6350" marR="6350" marT="6350" marB="0" anchor="ctr">
                    <a:lnL>
                      <a:noFill/>
                    </a:lnL>
                    <a:lnR>
                      <a:noFill/>
                    </a:lnR>
                    <a:lnT>
                      <a:noFill/>
                    </a:lnT>
                    <a:lnB>
                      <a:noFill/>
                    </a:lnB>
                  </a:tcPr>
                </a:tc>
                <a:tc>
                  <a:txBody>
                    <a:bodyPr/>
                    <a:lstStyle/>
                    <a:p>
                      <a:pPr algn="l" fontAlgn="ctr"/>
                      <a:r>
                        <a:rPr lang="en-US" altLang="ja-JP" sz="1600" b="0" i="0" u="none" strike="noStrike" dirty="0">
                          <a:solidFill>
                            <a:srgbClr val="000000"/>
                          </a:solidFill>
                          <a:effectLst/>
                          <a:latin typeface="+mj-ea"/>
                          <a:ea typeface="+mj-ea"/>
                        </a:rPr>
                        <a:t>2017</a:t>
                      </a:r>
                      <a:r>
                        <a:rPr lang="ja-JP" altLang="en-US" sz="1600" b="0" i="0" u="none" strike="noStrike" dirty="0">
                          <a:solidFill>
                            <a:srgbClr val="000000"/>
                          </a:solidFill>
                          <a:effectLst/>
                          <a:latin typeface="+mj-ea"/>
                          <a:ea typeface="+mj-ea"/>
                        </a:rPr>
                        <a:t>年</a:t>
                      </a:r>
                    </a:p>
                  </a:txBody>
                  <a:tcPr marL="6350" marR="6350" marT="6350"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mj-ea"/>
                          <a:ea typeface="+mj-ea"/>
                        </a:rPr>
                        <a:t>661,030</a:t>
                      </a:r>
                      <a:r>
                        <a:rPr lang="ja-JP" altLang="en-US" sz="1600" b="0" i="0" u="none" strike="noStrike" dirty="0">
                          <a:solidFill>
                            <a:srgbClr val="000000"/>
                          </a:solidFill>
                          <a:effectLst/>
                          <a:latin typeface="+mj-ea"/>
                          <a:ea typeface="+mj-ea"/>
                        </a:rPr>
                        <a:t>名</a:t>
                      </a:r>
                    </a:p>
                  </a:txBody>
                  <a:tcPr marL="6350" marR="6350" marT="6350" marB="0" anchor="ctr">
                    <a:lnL>
                      <a:noFill/>
                    </a:lnL>
                    <a:lnR>
                      <a:noFill/>
                    </a:lnR>
                    <a:lnT>
                      <a:noFill/>
                    </a:lnT>
                    <a:lnB>
                      <a:noFill/>
                    </a:lnB>
                  </a:tcPr>
                </a:tc>
                <a:extLst>
                  <a:ext uri="{0D108BD9-81ED-4DB2-BD59-A6C34878D82A}">
                    <a16:rowId xmlns:a16="http://schemas.microsoft.com/office/drawing/2014/main" val="2748377981"/>
                  </a:ext>
                </a:extLst>
              </a:tr>
              <a:tr h="376493">
                <a:tc>
                  <a:txBody>
                    <a:bodyPr/>
                    <a:lstStyle/>
                    <a:p>
                      <a:pPr algn="l" fontAlgn="ctr"/>
                      <a:r>
                        <a:rPr lang="ja-JP" altLang="en-US" sz="1600" b="0" i="0" u="none" strike="noStrike" dirty="0">
                          <a:solidFill>
                            <a:srgbClr val="000000"/>
                          </a:solidFill>
                          <a:effectLst/>
                          <a:latin typeface="+mj-ea"/>
                          <a:ea typeface="+mj-ea"/>
                        </a:rPr>
                        <a:t>臨床検査技師 </a:t>
                      </a:r>
                      <a:r>
                        <a:rPr lang="en-US" altLang="ja-JP" sz="1600" b="0" i="0" u="none" strike="noStrike" dirty="0">
                          <a:solidFill>
                            <a:srgbClr val="000000"/>
                          </a:solidFill>
                          <a:effectLst/>
                          <a:latin typeface="+mj-ea"/>
                          <a:ea typeface="+mj-ea"/>
                        </a:rPr>
                        <a:t>- </a:t>
                      </a:r>
                      <a:r>
                        <a:rPr lang="en-US" sz="1600" b="0" i="0" u="none" strike="noStrike" dirty="0">
                          <a:solidFill>
                            <a:srgbClr val="000000"/>
                          </a:solidFill>
                          <a:effectLst/>
                          <a:latin typeface="+mj-ea"/>
                          <a:ea typeface="+mj-ea"/>
                        </a:rPr>
                        <a:t>Technicians</a:t>
                      </a:r>
                    </a:p>
                  </a:txBody>
                  <a:tcPr marL="6350" marR="6350" marT="6350" marB="0" anchor="ctr">
                    <a:lnL>
                      <a:noFill/>
                    </a:lnL>
                    <a:lnR>
                      <a:noFill/>
                    </a:lnR>
                    <a:lnT>
                      <a:noFill/>
                    </a:lnT>
                    <a:lnB>
                      <a:noFill/>
                    </a:lnB>
                  </a:tcPr>
                </a:tc>
                <a:tc>
                  <a:txBody>
                    <a:bodyPr/>
                    <a:lstStyle/>
                    <a:p>
                      <a:pPr algn="l" fontAlgn="ctr"/>
                      <a:r>
                        <a:rPr lang="en-US" altLang="ja-JP" sz="1600" b="0" i="0" u="none" strike="noStrike" dirty="0">
                          <a:solidFill>
                            <a:srgbClr val="000000"/>
                          </a:solidFill>
                          <a:effectLst/>
                          <a:latin typeface="+mj-ea"/>
                          <a:ea typeface="+mj-ea"/>
                        </a:rPr>
                        <a:t>2010</a:t>
                      </a:r>
                      <a:r>
                        <a:rPr lang="ja-JP" altLang="en-US" sz="1600" b="0" i="0" u="none" strike="noStrike" dirty="0">
                          <a:solidFill>
                            <a:srgbClr val="000000"/>
                          </a:solidFill>
                          <a:effectLst/>
                          <a:latin typeface="+mj-ea"/>
                          <a:ea typeface="+mj-ea"/>
                        </a:rPr>
                        <a:t>年</a:t>
                      </a:r>
                    </a:p>
                  </a:txBody>
                  <a:tcPr marL="6350" marR="6350" marT="6350" marB="0" anchor="ctr">
                    <a:lnL>
                      <a:noFill/>
                    </a:lnL>
                    <a:lnR>
                      <a:noFill/>
                    </a:lnR>
                    <a:lnT>
                      <a:noFill/>
                    </a:lnT>
                    <a:lnB>
                      <a:noFill/>
                    </a:lnB>
                  </a:tcPr>
                </a:tc>
                <a:tc>
                  <a:txBody>
                    <a:bodyPr/>
                    <a:lstStyle/>
                    <a:p>
                      <a:pPr algn="r" fontAlgn="ctr"/>
                      <a:r>
                        <a:rPr lang="en-US" altLang="ja-JP" sz="1600" b="0" i="0" u="none" strike="noStrike" dirty="0">
                          <a:solidFill>
                            <a:srgbClr val="000000"/>
                          </a:solidFill>
                          <a:effectLst/>
                          <a:latin typeface="+mj-ea"/>
                          <a:ea typeface="+mj-ea"/>
                        </a:rPr>
                        <a:t>230,572</a:t>
                      </a:r>
                      <a:r>
                        <a:rPr lang="ja-JP" altLang="en-US" sz="1600" b="0" i="0" u="none" strike="noStrike" dirty="0">
                          <a:solidFill>
                            <a:srgbClr val="000000"/>
                          </a:solidFill>
                          <a:effectLst/>
                          <a:latin typeface="+mj-ea"/>
                          <a:ea typeface="+mj-ea"/>
                        </a:rPr>
                        <a:t>名</a:t>
                      </a:r>
                    </a:p>
                  </a:txBody>
                  <a:tcPr marL="6350" marR="6350" marT="6350" marB="0" anchor="ctr">
                    <a:lnL>
                      <a:noFill/>
                    </a:lnL>
                    <a:lnR>
                      <a:noFill/>
                    </a:lnR>
                    <a:lnT>
                      <a:noFill/>
                    </a:lnT>
                    <a:lnB>
                      <a:noFill/>
                    </a:lnB>
                  </a:tcPr>
                </a:tc>
                <a:extLst>
                  <a:ext uri="{0D108BD9-81ED-4DB2-BD59-A6C34878D82A}">
                    <a16:rowId xmlns:a16="http://schemas.microsoft.com/office/drawing/2014/main" val="1832342272"/>
                  </a:ext>
                </a:extLst>
              </a:tr>
              <a:tr h="376493">
                <a:tc>
                  <a:txBody>
                    <a:bodyPr/>
                    <a:lstStyle/>
                    <a:p>
                      <a:pPr algn="l" fontAlgn="ctr"/>
                      <a:endParaRPr lang="ja-JP" altLang="en-US" sz="1600" b="0" i="0" u="none" strike="noStrike" dirty="0">
                        <a:solidFill>
                          <a:srgbClr val="000000"/>
                        </a:solidFill>
                        <a:effectLst/>
                        <a:latin typeface="+mj-ea"/>
                        <a:ea typeface="+mj-ea"/>
                      </a:endParaRPr>
                    </a:p>
                  </a:txBody>
                  <a:tcPr marL="6350" marR="6350" marT="6350" marB="0" anchor="ctr">
                    <a:lnL>
                      <a:noFill/>
                    </a:lnL>
                    <a:lnR>
                      <a:noFill/>
                    </a:lnR>
                    <a:lnT>
                      <a:noFill/>
                    </a:lnT>
                    <a:lnB>
                      <a:noFill/>
                    </a:lnB>
                  </a:tcPr>
                </a:tc>
                <a:tc>
                  <a:txBody>
                    <a:bodyPr/>
                    <a:lstStyle/>
                    <a:p>
                      <a:pPr algn="l" fontAlgn="ctr"/>
                      <a:endParaRPr lang="ja-JP" altLang="en-US" sz="1600" b="0" i="0" u="none" strike="noStrike" dirty="0">
                        <a:solidFill>
                          <a:srgbClr val="000000"/>
                        </a:solidFill>
                        <a:effectLst/>
                        <a:latin typeface="+mj-ea"/>
                        <a:ea typeface="+mj-ea"/>
                      </a:endParaRPr>
                    </a:p>
                  </a:txBody>
                  <a:tcPr marL="6350" marR="6350" marT="6350" marB="0" anchor="ctr">
                    <a:lnL>
                      <a:noFill/>
                    </a:lnL>
                    <a:lnR>
                      <a:noFill/>
                    </a:lnR>
                    <a:lnT>
                      <a:noFill/>
                    </a:lnT>
                    <a:lnB>
                      <a:noFill/>
                    </a:lnB>
                  </a:tcPr>
                </a:tc>
                <a:tc>
                  <a:txBody>
                    <a:bodyPr/>
                    <a:lstStyle/>
                    <a:p>
                      <a:pPr algn="r" fontAlgn="ctr"/>
                      <a:endParaRPr lang="ja-JP" altLang="en-US" sz="1600" b="0" i="0" u="none" strike="noStrike" dirty="0">
                        <a:solidFill>
                          <a:srgbClr val="000000"/>
                        </a:solidFill>
                        <a:effectLst/>
                        <a:latin typeface="+mj-ea"/>
                        <a:ea typeface="+mj-ea"/>
                      </a:endParaRPr>
                    </a:p>
                  </a:txBody>
                  <a:tcPr marL="6350" marR="6350" marT="6350" marB="0" anchor="ctr">
                    <a:lnL>
                      <a:noFill/>
                    </a:lnL>
                    <a:lnR>
                      <a:noFill/>
                    </a:lnR>
                    <a:lnT>
                      <a:noFill/>
                    </a:lnT>
                    <a:lnB>
                      <a:noFill/>
                    </a:lnB>
                  </a:tcPr>
                </a:tc>
                <a:extLst>
                  <a:ext uri="{0D108BD9-81ED-4DB2-BD59-A6C34878D82A}">
                    <a16:rowId xmlns:a16="http://schemas.microsoft.com/office/drawing/2014/main" val="3699638880"/>
                  </a:ext>
                </a:extLst>
              </a:tr>
            </a:tbl>
          </a:graphicData>
        </a:graphic>
      </p:graphicFrame>
    </p:spTree>
    <p:extLst>
      <p:ext uri="{BB962C8B-B14F-4D97-AF65-F5344CB8AC3E}">
        <p14:creationId xmlns:p14="http://schemas.microsoft.com/office/powerpoint/2010/main" val="212678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A81BB5-7EE5-4A6C-89AA-49E950435EC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5AA81BB5-7EE5-4A6C-89AA-49E950435E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2">
            <a:extLst>
              <a:ext uri="{FF2B5EF4-FFF2-40B4-BE49-F238E27FC236}">
                <a16:creationId xmlns:a16="http://schemas.microsoft.com/office/drawing/2014/main" id="{075B45C3-2A08-4EBB-B2A0-FE8582FF52CB}"/>
              </a:ext>
            </a:extLst>
          </p:cNvPr>
          <p:cNvSpPr>
            <a:spLocks noGrp="1"/>
          </p:cNvSpPr>
          <p:nvPr>
            <p:ph type="title"/>
          </p:nvPr>
        </p:nvSpPr>
        <p:spPr>
          <a:xfrm>
            <a:off x="200471" y="188550"/>
            <a:ext cx="9505055" cy="360050"/>
          </a:xfrm>
        </p:spPr>
        <p:txBody>
          <a:bodyPr vert="horz"/>
          <a:lstStyle/>
          <a:p>
            <a:r>
              <a:rPr lang="ja-JP" altLang="en-US" dirty="0"/>
              <a:t>中国／医療関連／医療・公衆衛生</a:t>
            </a:r>
            <a:endParaRPr lang="en-US" dirty="0"/>
          </a:p>
        </p:txBody>
      </p:sp>
      <p:sp>
        <p:nvSpPr>
          <p:cNvPr id="7" name="Text Placeholder 3">
            <a:extLst>
              <a:ext uri="{FF2B5EF4-FFF2-40B4-BE49-F238E27FC236}">
                <a16:creationId xmlns:a16="http://schemas.microsoft.com/office/drawing/2014/main" id="{533D9F4E-268F-4C4C-804D-7A83AE453124}"/>
              </a:ext>
            </a:extLst>
          </p:cNvPr>
          <p:cNvSpPr>
            <a:spLocks noGrp="1"/>
          </p:cNvSpPr>
          <p:nvPr>
            <p:ph type="body" sz="quarter" idx="15"/>
          </p:nvPr>
        </p:nvSpPr>
        <p:spPr>
          <a:xfrm>
            <a:off x="200025" y="549275"/>
            <a:ext cx="9505950" cy="359445"/>
          </a:xfrm>
        </p:spPr>
        <p:txBody>
          <a:bodyPr/>
          <a:lstStyle/>
          <a:p>
            <a:r>
              <a:rPr lang="ja-JP" altLang="en-US" dirty="0"/>
              <a:t>医療の</a:t>
            </a:r>
            <a:r>
              <a:rPr lang="en-US" altLang="ja-JP" dirty="0"/>
              <a:t>IT</a:t>
            </a:r>
            <a:r>
              <a:rPr lang="ja-JP" altLang="en-US" dirty="0"/>
              <a:t>化データ</a:t>
            </a:r>
            <a:endParaRPr lang="en-US" dirty="0"/>
          </a:p>
        </p:txBody>
      </p:sp>
      <p:sp>
        <p:nvSpPr>
          <p:cNvPr id="9" name="Rectangle: Rounded Corners 8">
            <a:extLst>
              <a:ext uri="{FF2B5EF4-FFF2-40B4-BE49-F238E27FC236}">
                <a16:creationId xmlns:a16="http://schemas.microsoft.com/office/drawing/2014/main" id="{94363104-FE17-4DB8-B5CC-FB8389DCD0C9}"/>
              </a:ext>
            </a:extLst>
          </p:cNvPr>
          <p:cNvSpPr>
            <a:spLocks/>
          </p:cNvSpPr>
          <p:nvPr/>
        </p:nvSpPr>
        <p:spPr>
          <a:xfrm>
            <a:off x="279211" y="2060848"/>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kumimoji="1" lang="en-US" sz="1600" b="1" dirty="0">
                <a:solidFill>
                  <a:schemeClr val="bg1"/>
                </a:solidFill>
              </a:rPr>
              <a:t>HIS</a:t>
            </a:r>
            <a:r>
              <a:rPr kumimoji="1" lang="ja-JP" altLang="en-US" sz="1600" b="1" dirty="0">
                <a:solidFill>
                  <a:schemeClr val="bg1"/>
                </a:solidFill>
              </a:rPr>
              <a:t>の導入状況</a:t>
            </a:r>
            <a:endParaRPr kumimoji="1" lang="en-US" sz="1600" b="1" dirty="0">
              <a:solidFill>
                <a:schemeClr val="bg1"/>
              </a:solidFill>
            </a:endParaRPr>
          </a:p>
        </p:txBody>
      </p:sp>
      <p:sp>
        <p:nvSpPr>
          <p:cNvPr id="13" name="テキスト ボックス 3">
            <a:extLst>
              <a:ext uri="{FF2B5EF4-FFF2-40B4-BE49-F238E27FC236}">
                <a16:creationId xmlns:a16="http://schemas.microsoft.com/office/drawing/2014/main" id="{531D8F61-0B86-4775-8ECC-D53C8145B2BC}"/>
              </a:ext>
            </a:extLst>
          </p:cNvPr>
          <p:cNvSpPr txBox="1"/>
          <p:nvPr/>
        </p:nvSpPr>
        <p:spPr>
          <a:xfrm>
            <a:off x="2227453" y="2060848"/>
            <a:ext cx="7406065"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多くの病院が独自に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を構築しており、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年の保健省の発表によると、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15,924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の病院のうち、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6,063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の病院が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を構築している。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年半ばまでに県レベルの病院以上の約</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を構築</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したと推定されるが、現在の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の普及率は不明である。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5">
            <a:extLst>
              <a:ext uri="{FF2B5EF4-FFF2-40B4-BE49-F238E27FC236}">
                <a16:creationId xmlns:a16="http://schemas.microsoft.com/office/drawing/2014/main" id="{A5834818-BC22-474A-8252-35F275B29824}"/>
              </a:ext>
            </a:extLst>
          </p:cNvPr>
          <p:cNvSpPr txBox="1"/>
          <p:nvPr/>
        </p:nvSpPr>
        <p:spPr>
          <a:xfrm>
            <a:off x="114072" y="6343808"/>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b="0" i="0" dirty="0">
                <a:solidFill>
                  <a:srgbClr val="202122"/>
                </a:solidFill>
                <a:effectLst/>
                <a:latin typeface="Arial" panose="020B0604020202020204" pitchFamily="34" charset="0"/>
              </a:rPr>
              <a:t>An investigation into health informatics and related standards in China(</a:t>
            </a:r>
            <a:r>
              <a:rPr lang="en-US" altLang="ja-JP" sz="800" b="0" i="0" dirty="0" err="1">
                <a:solidFill>
                  <a:srgbClr val="202122"/>
                </a:solidFill>
                <a:effectLst/>
                <a:latin typeface="Arial" panose="020B0604020202020204" pitchFamily="34" charset="0"/>
              </a:rPr>
              <a:t>Yuhai</a:t>
            </a:r>
            <a:r>
              <a:rPr lang="en-US" altLang="ja-JP" sz="800" dirty="0">
                <a:solidFill>
                  <a:srgbClr val="202122"/>
                </a:solidFill>
                <a:latin typeface="Arial" panose="020B0604020202020204" pitchFamily="34" charset="0"/>
              </a:rPr>
              <a:t> et al., 2006</a:t>
            </a:r>
            <a:r>
              <a:rPr lang="en-US" altLang="ja-JP" sz="800" b="0" i="0" dirty="0">
                <a:solidFill>
                  <a:srgbClr val="202122"/>
                </a:solidFill>
                <a:effectLst/>
                <a:latin typeface="Arial" panose="020B0604020202020204" pitchFamily="34" charset="0"/>
              </a:rPr>
              <a:t>)</a:t>
            </a:r>
            <a:r>
              <a:rPr lang="ja-JP" altLang="en-US" sz="800" b="0" i="0" dirty="0">
                <a:solidFill>
                  <a:srgbClr val="202122"/>
                </a:solidFill>
                <a:effectLst/>
                <a:latin typeface="Arial" panose="020B0604020202020204" pitchFamily="34" charset="0"/>
              </a:rPr>
              <a:t>、</a:t>
            </a:r>
            <a:r>
              <a:rPr lang="en-US" altLang="ja-JP" sz="800" b="0" i="0" dirty="0">
                <a:solidFill>
                  <a:srgbClr val="202122"/>
                </a:solidFill>
                <a:effectLst/>
                <a:latin typeface="Arial" panose="020B0604020202020204" pitchFamily="34" charset="0"/>
              </a:rPr>
              <a:t> Adoption of Electronic Health Records (EHRs) in China During the Past 10 Years: Consecutive Survey Data Analysis and Comparison of Sino-American Challenges and Experiences(</a:t>
            </a:r>
            <a:r>
              <a:rPr lang="en-US" altLang="ja-JP" sz="800" b="0" i="0" dirty="0" err="1">
                <a:solidFill>
                  <a:srgbClr val="202122"/>
                </a:solidFill>
                <a:effectLst/>
                <a:latin typeface="Arial" panose="020B0604020202020204" pitchFamily="34" charset="0"/>
              </a:rPr>
              <a:t>Lun</a:t>
            </a:r>
            <a:r>
              <a:rPr lang="en-US" altLang="ja-JP" sz="800" b="0" i="0" dirty="0">
                <a:solidFill>
                  <a:srgbClr val="202122"/>
                </a:solidFill>
                <a:effectLst/>
                <a:latin typeface="Arial" panose="020B0604020202020204" pitchFamily="34" charset="0"/>
              </a:rPr>
              <a:t> et al., 2021))</a:t>
            </a:r>
            <a:r>
              <a:rPr lang="ja-JP" altLang="en-US" sz="800" b="0" i="0" dirty="0">
                <a:solidFill>
                  <a:srgbClr val="202122"/>
                </a:solidFill>
                <a:effectLst/>
                <a:latin typeface="Arial" panose="020B0604020202020204" pitchFamily="34" charset="0"/>
              </a:rPr>
              <a:t>、</a:t>
            </a:r>
            <a:r>
              <a:rPr lang="en-US" altLang="ja-JP" sz="800" b="0" i="0" dirty="0" err="1">
                <a:solidFill>
                  <a:srgbClr val="202122"/>
                </a:solidFill>
                <a:effectLst/>
                <a:latin typeface="Arial" panose="020B0604020202020204" pitchFamily="34" charset="0"/>
              </a:rPr>
              <a:t>GenomiCare</a:t>
            </a:r>
            <a:r>
              <a:rPr lang="en-US" altLang="ja-JP" sz="800" b="0" i="0" dirty="0">
                <a:solidFill>
                  <a:srgbClr val="202122"/>
                </a:solidFill>
                <a:effectLst/>
                <a:latin typeface="Arial" panose="020B0604020202020204" pitchFamily="34" charset="0"/>
              </a:rPr>
              <a:t> Biotechnology</a:t>
            </a:r>
            <a:r>
              <a:rPr lang="ja-JP" altLang="en-US" sz="800" b="0" i="0" dirty="0">
                <a:solidFill>
                  <a:srgbClr val="202122"/>
                </a:solidFill>
                <a:effectLst/>
                <a:latin typeface="Arial" panose="020B0604020202020204" pitchFamily="34" charset="0"/>
              </a:rPr>
              <a:t>ウェブサイト</a:t>
            </a:r>
            <a:endParaRPr lang="en-US" altLang="ja-JP" sz="800" dirty="0"/>
          </a:p>
        </p:txBody>
      </p:sp>
      <p:grpSp>
        <p:nvGrpSpPr>
          <p:cNvPr id="21" name="Group 20">
            <a:extLst>
              <a:ext uri="{FF2B5EF4-FFF2-40B4-BE49-F238E27FC236}">
                <a16:creationId xmlns:a16="http://schemas.microsoft.com/office/drawing/2014/main" id="{A8500224-E7A6-484A-BE39-758A4BC7F156}"/>
              </a:ext>
            </a:extLst>
          </p:cNvPr>
          <p:cNvGrpSpPr/>
          <p:nvPr/>
        </p:nvGrpSpPr>
        <p:grpSpPr>
          <a:xfrm>
            <a:off x="279211" y="3186579"/>
            <a:ext cx="9361038" cy="1397313"/>
            <a:chOff x="344488" y="2996952"/>
            <a:chExt cx="9289032" cy="1397313"/>
          </a:xfrm>
        </p:grpSpPr>
        <p:cxnSp>
          <p:nvCxnSpPr>
            <p:cNvPr id="17" name="Straight Connector 16">
              <a:extLst>
                <a:ext uri="{FF2B5EF4-FFF2-40B4-BE49-F238E27FC236}">
                  <a16:creationId xmlns:a16="http://schemas.microsoft.com/office/drawing/2014/main" id="{9CFDE0EF-70FB-4B2A-B335-EDEC84AA4037}"/>
                </a:ext>
              </a:extLst>
            </p:cNvPr>
            <p:cNvCxnSpPr>
              <a:cxnSpLocks/>
            </p:cNvCxnSpPr>
            <p:nvPr/>
          </p:nvCxnSpPr>
          <p:spPr>
            <a:xfrm>
              <a:off x="344488" y="2996952"/>
              <a:ext cx="928903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D7DCFD-F0A3-451F-B002-F43AA0213AEC}"/>
                </a:ext>
              </a:extLst>
            </p:cNvPr>
            <p:cNvCxnSpPr>
              <a:cxnSpLocks/>
            </p:cNvCxnSpPr>
            <p:nvPr/>
          </p:nvCxnSpPr>
          <p:spPr>
            <a:xfrm>
              <a:off x="351683" y="4394265"/>
              <a:ext cx="92026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2D9E189-DE4C-45B5-B8AC-F29DA6E1D461}"/>
              </a:ext>
            </a:extLst>
          </p:cNvPr>
          <p:cNvGrpSpPr/>
          <p:nvPr/>
        </p:nvGrpSpPr>
        <p:grpSpPr>
          <a:xfrm>
            <a:off x="272480" y="3423179"/>
            <a:ext cx="9354307" cy="953274"/>
            <a:chOff x="279211" y="5140022"/>
            <a:chExt cx="9354307" cy="953274"/>
          </a:xfrm>
        </p:grpSpPr>
        <p:sp>
          <p:nvSpPr>
            <p:cNvPr id="12" name="Rectangle: Rounded Corners 11">
              <a:extLst>
                <a:ext uri="{FF2B5EF4-FFF2-40B4-BE49-F238E27FC236}">
                  <a16:creationId xmlns:a16="http://schemas.microsoft.com/office/drawing/2014/main" id="{16E1DF99-8823-43C8-A67B-80FBCD9DD124}"/>
                </a:ext>
              </a:extLst>
            </p:cNvPr>
            <p:cNvSpPr>
              <a:spLocks/>
            </p:cNvSpPr>
            <p:nvPr/>
          </p:nvSpPr>
          <p:spPr>
            <a:xfrm>
              <a:off x="279211" y="5140022"/>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lang="en-US" altLang="ja-JP" sz="1600" b="1" dirty="0">
                  <a:solidFill>
                    <a:schemeClr val="bg1"/>
                  </a:solidFill>
                </a:rPr>
                <a:t>EHR</a:t>
              </a:r>
              <a:r>
                <a:rPr lang="ja-JP" altLang="en-US" sz="1600" b="1" dirty="0">
                  <a:solidFill>
                    <a:schemeClr val="bg1"/>
                  </a:solidFill>
                </a:rPr>
                <a:t>の導入状況</a:t>
              </a:r>
              <a:endParaRPr lang="en-US" altLang="ja-JP" sz="1600" b="1" dirty="0">
                <a:solidFill>
                  <a:schemeClr val="bg1"/>
                </a:solidFill>
              </a:endParaRPr>
            </a:p>
          </p:txBody>
        </p:sp>
        <p:sp>
          <p:nvSpPr>
            <p:cNvPr id="22" name="テキスト ボックス 3">
              <a:extLst>
                <a:ext uri="{FF2B5EF4-FFF2-40B4-BE49-F238E27FC236}">
                  <a16:creationId xmlns:a16="http://schemas.microsoft.com/office/drawing/2014/main" id="{D860A220-9C3D-4D06-88E3-F958DF39B949}"/>
                </a:ext>
              </a:extLst>
            </p:cNvPr>
            <p:cNvSpPr txBox="1"/>
            <p:nvPr/>
          </p:nvSpPr>
          <p:spPr>
            <a:xfrm>
              <a:off x="2227453" y="5140022"/>
              <a:ext cx="7406065"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中国の病院の</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割が</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EMR</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を導入</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しかし、中国には他の多くの国で見られるような中央集権的な医療記録システムや主要ベンダーが不在で、各病院が独自の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EMR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を使用しており、 医療の分類やコーディングも標準化されていないため、</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情報のサイロ化が課題と指摘されている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3" name="テキスト ボックス 3">
            <a:extLst>
              <a:ext uri="{FF2B5EF4-FFF2-40B4-BE49-F238E27FC236}">
                <a16:creationId xmlns:a16="http://schemas.microsoft.com/office/drawing/2014/main" id="{3799D7E6-D9CD-47C1-B74E-D49CA3CC3D03}"/>
              </a:ext>
            </a:extLst>
          </p:cNvPr>
          <p:cNvSpPr txBox="1"/>
          <p:nvPr/>
        </p:nvSpPr>
        <p:spPr>
          <a:xfrm>
            <a:off x="200470" y="1052736"/>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HIS(Health Information System/</a:t>
            </a:r>
            <a:r>
              <a:rPr lang="ja-JP" altLang="en-US" sz="1400" b="0" i="0" dirty="0">
                <a:solidFill>
                  <a:srgbClr val="4D5156"/>
                </a:solidFill>
                <a:effectLst/>
                <a:latin typeface="arial" panose="020B0604020202020204" pitchFamily="34" charset="0"/>
              </a:rPr>
              <a:t>健康情報システム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EHR(Electronic Health Record/</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電子健康記録</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EMR(Electronic Medical Record/</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電子</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記録</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の普及が進んでおり、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EHR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に関しては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割の病院で導入済み。</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一方で、各医療機関が独自のシステムを活用しているため、情報のサイロ化が懸念されている。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Group 2">
            <a:extLst>
              <a:ext uri="{FF2B5EF4-FFF2-40B4-BE49-F238E27FC236}">
                <a16:creationId xmlns:a16="http://schemas.microsoft.com/office/drawing/2014/main" id="{97F82A81-E41F-4AED-8047-3CA912EFBC7E}"/>
              </a:ext>
            </a:extLst>
          </p:cNvPr>
          <p:cNvGrpSpPr/>
          <p:nvPr/>
        </p:nvGrpSpPr>
        <p:grpSpPr>
          <a:xfrm>
            <a:off x="279211" y="4791331"/>
            <a:ext cx="9433046" cy="953274"/>
            <a:chOff x="272480" y="3771870"/>
            <a:chExt cx="9433046" cy="953274"/>
          </a:xfrm>
        </p:grpSpPr>
        <p:sp>
          <p:nvSpPr>
            <p:cNvPr id="11" name="Rectangle: Rounded Corners 10">
              <a:extLst>
                <a:ext uri="{FF2B5EF4-FFF2-40B4-BE49-F238E27FC236}">
                  <a16:creationId xmlns:a16="http://schemas.microsoft.com/office/drawing/2014/main" id="{973BF901-9A12-450A-AAFA-5A2AF1F2630E}"/>
                </a:ext>
              </a:extLst>
            </p:cNvPr>
            <p:cNvSpPr>
              <a:spLocks/>
            </p:cNvSpPr>
            <p:nvPr/>
          </p:nvSpPr>
          <p:spPr>
            <a:xfrm>
              <a:off x="272480" y="3771870"/>
              <a:ext cx="1800200" cy="792088"/>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r>
                <a:rPr kumimoji="1" lang="en-US" altLang="ja-JP" sz="1600" b="1" dirty="0">
                  <a:solidFill>
                    <a:schemeClr val="bg1"/>
                  </a:solidFill>
                </a:rPr>
                <a:t>EMR</a:t>
              </a:r>
              <a:r>
                <a:rPr kumimoji="1" lang="ja-JP" altLang="en-US" sz="1600" b="1" dirty="0">
                  <a:solidFill>
                    <a:schemeClr val="bg1"/>
                  </a:solidFill>
                </a:rPr>
                <a:t>の導入状況</a:t>
              </a:r>
              <a:endParaRPr kumimoji="1" lang="en-US" sz="1600" b="1" dirty="0">
                <a:solidFill>
                  <a:schemeClr val="bg1"/>
                </a:solidFill>
              </a:endParaRPr>
            </a:p>
          </p:txBody>
        </p:sp>
        <p:sp>
          <p:nvSpPr>
            <p:cNvPr id="19" name="テキスト ボックス 3">
              <a:extLst>
                <a:ext uri="{FF2B5EF4-FFF2-40B4-BE49-F238E27FC236}">
                  <a16:creationId xmlns:a16="http://schemas.microsoft.com/office/drawing/2014/main" id="{2E354C7C-BBB0-4B19-9ED0-2EF1F6D7F0D3}"/>
                </a:ext>
              </a:extLst>
            </p:cNvPr>
            <p:cNvSpPr txBox="1"/>
            <p:nvPr/>
          </p:nvSpPr>
          <p:spPr>
            <a:xfrm>
              <a:off x="2299461" y="3771870"/>
              <a:ext cx="7406065"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年にかけて、中国で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EHR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を導入した病院の年間平均数は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件に上り、短期間で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EMR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の普及が進んでいる。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以上の公立病院が既に</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EHR</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を導入</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。さらに</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年までに公立病院の</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95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EHR</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を導入</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すると予測される。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37693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1/2</a:t>
            </a:r>
            <a:r>
              <a:rPr lang="ja-JP" altLang="en-US" dirty="0"/>
              <a:t>）</a:t>
            </a:r>
          </a:p>
        </p:txBody>
      </p:sp>
      <p:sp>
        <p:nvSpPr>
          <p:cNvPr id="15" name="テキスト ボックス 1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中国の医療保険制度は、都市企業従業員およびその退職者に対する①都市従業員基本医療保険制度、都市住民（非就業者）および農村住民に対する②都市・農村住民基本医療保険制度の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つがある</a:t>
            </a:r>
          </a:p>
        </p:txBody>
      </p:sp>
      <p:sp>
        <p:nvSpPr>
          <p:cNvPr id="18" name="Rectangle 6"/>
          <p:cNvSpPr>
            <a:spLocks noChangeArrowheads="1"/>
          </p:cNvSpPr>
          <p:nvPr/>
        </p:nvSpPr>
        <p:spPr bwMode="auto">
          <a:xfrm>
            <a:off x="272480" y="1628800"/>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①都市従業員基本医療保険制度の概要</a:t>
            </a:r>
          </a:p>
        </p:txBody>
      </p:sp>
      <p:sp>
        <p:nvSpPr>
          <p:cNvPr id="21" name="テキスト ボックス 20"/>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p>
        </p:txBody>
      </p:sp>
      <p:graphicFrame>
        <p:nvGraphicFramePr>
          <p:cNvPr id="22" name="表 21"/>
          <p:cNvGraphicFramePr>
            <a:graphicFrameLocks noGrp="1"/>
          </p:cNvGraphicFramePr>
          <p:nvPr>
            <p:extLst>
              <p:ext uri="{D42A27DB-BD31-4B8C-83A1-F6EECF244321}">
                <p14:modId xmlns:p14="http://schemas.microsoft.com/office/powerpoint/2010/main" val="908384138"/>
              </p:ext>
            </p:extLst>
          </p:nvPr>
        </p:nvGraphicFramePr>
        <p:xfrm>
          <a:off x="200025" y="1864656"/>
          <a:ext cx="9433495" cy="4587103"/>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201769">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強制加入。都市企業従業員を対象にした医療保険制度で、個人口座（個人積立）と基金（社会保険方式）の</a:t>
                      </a:r>
                      <a:r>
                        <a:rPr kumimoji="1" lang="en-US" altLang="ja-JP" sz="900" b="0" dirty="0">
                          <a:latin typeface="+mn-ea"/>
                          <a:ea typeface="+mn-ea"/>
                          <a:cs typeface="Arial" panose="020B0604020202020204" pitchFamily="34" charset="0"/>
                        </a:rPr>
                        <a:t>2</a:t>
                      </a:r>
                      <a:r>
                        <a:rPr kumimoji="1" lang="ja-JP" altLang="en-US" sz="900" b="0" dirty="0">
                          <a:latin typeface="+mn-ea"/>
                          <a:ea typeface="+mn-ea"/>
                          <a:cs typeface="Arial" panose="020B0604020202020204" pitchFamily="34" charset="0"/>
                        </a:rPr>
                        <a:t>本立て。</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354463">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社会保険法</a:t>
                      </a:r>
                      <a:endParaRPr kumimoji="1" lang="en-US" altLang="ja-JP" sz="900" b="0" dirty="0">
                        <a:latin typeface="+mn-ea"/>
                        <a:ea typeface="+mn-ea"/>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国務院「都市従業員基本医療保険制度の決定」（</a:t>
                      </a:r>
                      <a:r>
                        <a:rPr kumimoji="1" lang="en-US" altLang="ja-JP" sz="900" b="0" dirty="0">
                          <a:latin typeface="+mn-ea"/>
                          <a:ea typeface="+mn-ea"/>
                          <a:cs typeface="Arial" panose="020B0604020202020204" pitchFamily="34" charset="0"/>
                        </a:rPr>
                        <a:t>1988</a:t>
                      </a:r>
                      <a:r>
                        <a:rPr kumimoji="1" lang="ja-JP" altLang="en-US" sz="900" b="0" dirty="0">
                          <a:latin typeface="+mn-ea"/>
                          <a:ea typeface="+mn-ea"/>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1602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直轄市、市</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97897">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企業（公的機関、集団企業、株式会社、外資企業、私営企業、個人商店、自営業者等）に勤務する都市従業員。</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被扶養者は対象外、退職者も対象</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595795">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医薬品購入費用、入院費用、外来費用</a:t>
                      </a:r>
                      <a:endParaRPr kumimoji="1" lang="en-US" altLang="ja-JP" sz="900" b="0" dirty="0">
                        <a:latin typeface="+mn-ea"/>
                        <a:ea typeface="+mn-ea"/>
                        <a:cs typeface="Arial" panose="020B0604020202020204" pitchFamily="34" charset="0"/>
                      </a:endParaRP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院内生活費、救急車移送を含む移送費（救急車も原則即時支払いを要する）、付添看護費、医療以外の病院内設備利用費、食費等は給付対象外</a:t>
                      </a:r>
                      <a:r>
                        <a:rPr kumimoji="1" lang="en-US" altLang="ja-JP" sz="900" b="0" dirty="0">
                          <a:latin typeface="+mn-ea"/>
                          <a:ea typeface="+mn-ea"/>
                          <a:cs typeface="Arial" panose="020B0604020202020204" pitchFamily="34" charset="0"/>
                        </a:rPr>
                        <a:t>｡</a:t>
                      </a:r>
                    </a:p>
                    <a:p>
                      <a:pPr fontAlgn="ctr" hangingPunct="1"/>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一定額までは免責制をとっている（ただし個人口座からの負担は可能）。また、給付上限額があり上限額以上は全額自己負担。</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1338556">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［個人口座分］</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①外来費用、②薬局における医薬品購入費用、③入院費用の免責額以下の費用は、個人口座から全額支払い対象。（</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個人口座の残高が不足した場合、別途、全額本人負担。ただし、病院での支払いの際に個人口座から支払うか、手持ちの現金で支払うかは自由。）</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［基本医療保険基金］</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①入院費用（急診に係る入院前 </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7</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日分の外来費用を含む）、②特殊疾病通院費用（ガンの放射線治療・化学療法、腎臓透析、腎臓移植後の投薬治療）が対象。</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基金からの給付対象額は、免責額（各地域の平均年間賃金の </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10%</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程度）以上給付限度額（各地域の平均年間賃金の </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4</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倍程度）以下の費用。</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64807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受診病院のレベル（大病院ほど自己負担割合が高い）、医療費の額（高額になるほど自己負担割合が低い）、在職者・退職者の別（退職者の方が自己負担割合が低い）によって異なる。</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地域によっても異なる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39272">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企業：賃金</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×6%</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　（基金への拠出とその額の</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30%</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前後（</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）を各従業員の個人口座に拠出）（</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地区毎に割合は設定。北京市の場合、</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10%</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従</a:t>
                      </a:r>
                      <a:r>
                        <a:rPr kumimoji="1" lang="ja-JP" altLang="en-US" sz="900" b="0" dirty="0">
                          <a:latin typeface="+mn-ea"/>
                          <a:ea typeface="+mn-ea"/>
                          <a:cs typeface="Arial" panose="020B0604020202020204" pitchFamily="34" charset="0"/>
                        </a:rPr>
                        <a:t>業員：賃金</a:t>
                      </a:r>
                      <a:r>
                        <a:rPr kumimoji="1" lang="en-US" altLang="ja-JP" sz="900" b="0" dirty="0">
                          <a:latin typeface="+mn-ea"/>
                          <a:ea typeface="+mn-ea"/>
                          <a:cs typeface="Arial" panose="020B0604020202020204" pitchFamily="34" charset="0"/>
                        </a:rPr>
                        <a:t>×2%</a:t>
                      </a:r>
                      <a:r>
                        <a:rPr kumimoji="1" lang="ja-JP" altLang="en-US" sz="900" b="0" dirty="0">
                          <a:latin typeface="+mn-ea"/>
                          <a:ea typeface="+mn-ea"/>
                          <a:cs typeface="Arial" panose="020B0604020202020204" pitchFamily="34" charset="0"/>
                        </a:rPr>
                        <a:t>　（個人口座へ拠出）</a:t>
                      </a:r>
                      <a:endParaRPr kumimoji="1" lang="en-US" altLang="ja-JP" sz="900" b="0" dirty="0">
                        <a:latin typeface="+mn-ea"/>
                        <a:ea typeface="+mn-ea"/>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退職者は、保険料負担は無く、企業が負担。</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14894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148949">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900" b="0" dirty="0">
                          <a:latin typeface="+mn-ea"/>
                          <a:ea typeface="+mn-ea"/>
                          <a:cs typeface="Arial" panose="020B0604020202020204" pitchFamily="34" charset="0"/>
                        </a:rPr>
                        <a:t>4</a:t>
                      </a:r>
                      <a:r>
                        <a:rPr kumimoji="1" lang="ja-JP" altLang="en-US" sz="900" b="0" dirty="0">
                          <a:latin typeface="+mn-ea"/>
                          <a:ea typeface="+mn-ea"/>
                          <a:cs typeface="Arial" panose="020B0604020202020204" pitchFamily="34" charset="0"/>
                        </a:rPr>
                        <a:t>億</a:t>
                      </a:r>
                      <a:r>
                        <a:rPr kumimoji="1" lang="en-US" altLang="ja-JP" sz="900" b="0" dirty="0">
                          <a:latin typeface="+mn-ea"/>
                          <a:ea typeface="+mn-ea"/>
                          <a:cs typeface="Arial" panose="020B0604020202020204" pitchFamily="34" charset="0"/>
                        </a:rPr>
                        <a:t>8,074</a:t>
                      </a:r>
                      <a:r>
                        <a:rPr kumimoji="1" lang="ja-JP" altLang="en-US" sz="900" b="0" dirty="0">
                          <a:latin typeface="+mn-ea"/>
                          <a:ea typeface="+mn-ea"/>
                          <a:cs typeface="Arial" panose="020B0604020202020204" pitchFamily="34" charset="0"/>
                        </a:rPr>
                        <a:t>万人（うち、在職者</a:t>
                      </a:r>
                      <a:r>
                        <a:rPr kumimoji="1" lang="en-US" altLang="ja-JP" sz="900" b="0" dirty="0">
                          <a:latin typeface="+mn-ea"/>
                          <a:ea typeface="+mn-ea"/>
                          <a:cs typeface="Arial" panose="020B0604020202020204" pitchFamily="34" charset="0"/>
                        </a:rPr>
                        <a:t>3</a:t>
                      </a:r>
                      <a:r>
                        <a:rPr kumimoji="1" lang="ja-JP" altLang="en-US" sz="900" b="0" dirty="0">
                          <a:latin typeface="+mn-ea"/>
                          <a:ea typeface="+mn-ea"/>
                          <a:cs typeface="Arial" panose="020B0604020202020204" pitchFamily="34" charset="0"/>
                        </a:rPr>
                        <a:t>億</a:t>
                      </a:r>
                      <a:r>
                        <a:rPr kumimoji="1" lang="en-US" altLang="ja-JP" sz="900" b="0" dirty="0">
                          <a:latin typeface="+mn-ea"/>
                          <a:ea typeface="+mn-ea"/>
                          <a:cs typeface="Arial" panose="020B0604020202020204" pitchFamily="34" charset="0"/>
                        </a:rPr>
                        <a:t>4,917</a:t>
                      </a:r>
                      <a:r>
                        <a:rPr kumimoji="1" lang="ja-JP" altLang="en-US" sz="900" b="0" dirty="0">
                          <a:latin typeface="+mn-ea"/>
                          <a:ea typeface="+mn-ea"/>
                          <a:cs typeface="Arial" panose="020B0604020202020204" pitchFamily="34" charset="0"/>
                        </a:rPr>
                        <a:t>万人）　</a:t>
                      </a:r>
                      <a:r>
                        <a:rPr kumimoji="1" lang="en-US" altLang="ja-JP" sz="900" b="0" dirty="0">
                          <a:latin typeface="+mn-ea"/>
                          <a:ea typeface="+mn-ea"/>
                          <a:cs typeface="Arial" panose="020B0604020202020204" pitchFamily="34" charset="0"/>
                        </a:rPr>
                        <a:t>※2021</a:t>
                      </a:r>
                      <a:r>
                        <a:rPr kumimoji="1" lang="ja-JP" altLang="en-US" sz="900" b="0" dirty="0">
                          <a:latin typeface="+mn-ea"/>
                          <a:ea typeface="+mn-ea"/>
                          <a:cs typeface="Arial" panose="020B0604020202020204" pitchFamily="34" charset="0"/>
                        </a:rPr>
                        <a:t>年末時点</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14894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支給総額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支給総額</a:t>
                      </a:r>
                      <a:r>
                        <a:rPr kumimoji="1" lang="en-US" altLang="ja-JP" sz="900" b="0" kern="1200" dirty="0">
                          <a:solidFill>
                            <a:schemeClr val="tx1"/>
                          </a:solidFill>
                          <a:latin typeface="+mn-ea"/>
                          <a:ea typeface="+mn-ea"/>
                          <a:cs typeface="Arial" panose="020B0604020202020204" pitchFamily="34" charset="0"/>
                        </a:rPr>
                        <a:t>5</a:t>
                      </a:r>
                      <a:r>
                        <a:rPr kumimoji="1" lang="ja-JP" altLang="en-US" sz="900" b="0" kern="1200" dirty="0">
                          <a:solidFill>
                            <a:schemeClr val="tx1"/>
                          </a:solidFill>
                          <a:latin typeface="+mn-ea"/>
                          <a:ea typeface="+mn-ea"/>
                          <a:cs typeface="Arial" panose="020B0604020202020204" pitchFamily="34" charset="0"/>
                        </a:rPr>
                        <a:t>兆</a:t>
                      </a:r>
                      <a:r>
                        <a:rPr kumimoji="1" lang="en-US" altLang="ja-JP" sz="900" b="0" kern="1200" dirty="0">
                          <a:solidFill>
                            <a:schemeClr val="tx1"/>
                          </a:solidFill>
                          <a:latin typeface="+mn-ea"/>
                          <a:ea typeface="+mn-ea"/>
                          <a:cs typeface="Arial" panose="020B0604020202020204" pitchFamily="34" charset="0"/>
                        </a:rPr>
                        <a:t>6,481</a:t>
                      </a:r>
                      <a:r>
                        <a:rPr kumimoji="1" lang="ja-JP" altLang="en-US" sz="900" b="0" kern="1200" dirty="0">
                          <a:solidFill>
                            <a:schemeClr val="tx1"/>
                          </a:solidFill>
                          <a:latin typeface="+mn-ea"/>
                          <a:ea typeface="+mn-ea"/>
                          <a:cs typeface="Arial" panose="020B0604020202020204" pitchFamily="34" charset="0"/>
                        </a:rPr>
                        <a:t>億元　</a:t>
                      </a:r>
                      <a:r>
                        <a:rPr kumimoji="1" lang="en-US" altLang="ja-JP" sz="900" b="0" kern="1200" dirty="0">
                          <a:solidFill>
                            <a:schemeClr val="tx1"/>
                          </a:solidFill>
                          <a:latin typeface="+mn-ea"/>
                          <a:ea typeface="+mn-ea"/>
                          <a:cs typeface="Arial" panose="020B0604020202020204" pitchFamily="34" charset="0"/>
                        </a:rPr>
                        <a:t>※2021</a:t>
                      </a:r>
                      <a:r>
                        <a:rPr kumimoji="1" lang="ja-JP" altLang="en-US" sz="900" b="0" kern="1200" dirty="0">
                          <a:solidFill>
                            <a:schemeClr val="tx1"/>
                          </a:solidFill>
                          <a:latin typeface="+mn-ea"/>
                          <a:ea typeface="+mn-ea"/>
                          <a:cs typeface="Arial" panose="020B0604020202020204" pitchFamily="34" charset="0"/>
                        </a:rPr>
                        <a:t>年末時点</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91833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r>
              <a:rPr lang="en-US" altLang="ja-JP" dirty="0"/>
              <a:t>2/2</a:t>
            </a:r>
            <a:r>
              <a:rPr lang="ja-JP" altLang="en-US" dirty="0"/>
              <a:t>）</a:t>
            </a:r>
          </a:p>
        </p:txBody>
      </p:sp>
      <p:graphicFrame>
        <p:nvGraphicFramePr>
          <p:cNvPr id="11" name="表 10"/>
          <p:cNvGraphicFramePr>
            <a:graphicFrameLocks noGrp="1"/>
          </p:cNvGraphicFramePr>
          <p:nvPr>
            <p:extLst>
              <p:ext uri="{D42A27DB-BD31-4B8C-83A1-F6EECF244321}">
                <p14:modId xmlns:p14="http://schemas.microsoft.com/office/powerpoint/2010/main" val="135220888"/>
              </p:ext>
            </p:extLst>
          </p:nvPr>
        </p:nvGraphicFramePr>
        <p:xfrm>
          <a:off x="200025" y="1428856"/>
          <a:ext cx="9433495" cy="4643204"/>
        </p:xfrm>
        <a:graphic>
          <a:graphicData uri="http://schemas.openxmlformats.org/drawingml/2006/table">
            <a:tbl>
              <a:tblPr firstRow="1" bandRow="1">
                <a:tableStyleId>{2D5ABB26-0587-4C30-8999-92F81FD0307C}</a:tableStyleId>
              </a:tblPr>
              <a:tblGrid>
                <a:gridCol w="4324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224678">
                <a:tc gridSpan="2">
                  <a:txBody>
                    <a:bodyPr/>
                    <a:lstStyle/>
                    <a:p>
                      <a:pPr algn="dist" fontAlgn="ctr" hangingPunct="1"/>
                      <a:r>
                        <a:rPr kumimoji="1" lang="ja-JP" altLang="en-US" sz="900" dirty="0">
                          <a:solidFill>
                            <a:schemeClr val="bg1"/>
                          </a:solidFill>
                          <a:latin typeface="Arial Black" panose="020B0A04020102020204" pitchFamily="34" charset="0"/>
                          <a:ea typeface="HGP創英角ｺﾞｼｯｸUB" panose="020B0900000000000000" pitchFamily="50" charset="-128"/>
                        </a:rPr>
                        <a:t>概要</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任意加入。都市従業員以外の都市・農村住民を対象にした医療保険制度で、基金（社会保険方式）からの給付。</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449360">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社会保険法</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国務院「都市・農村住民基本医療保険制度の統合に関する意見」（</a:t>
                      </a:r>
                      <a:r>
                        <a:rPr kumimoji="1" lang="en-US" altLang="ja-JP" sz="900" b="0" dirty="0">
                          <a:latin typeface="+mn-ea"/>
                          <a:ea typeface="+mn-ea"/>
                          <a:cs typeface="Arial" panose="020B0604020202020204" pitchFamily="34" charset="0"/>
                        </a:rPr>
                        <a:t>2016</a:t>
                      </a:r>
                      <a:r>
                        <a:rPr kumimoji="1" lang="ja-JP" altLang="en-US" sz="900" b="0" dirty="0">
                          <a:latin typeface="+mn-ea"/>
                          <a:ea typeface="+mn-ea"/>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24678">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市</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24678">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900" b="0" dirty="0">
                          <a:latin typeface="+mn-ea"/>
                          <a:ea typeface="+mn-ea"/>
                          <a:cs typeface="Arial" panose="020B0604020202020204" pitchFamily="34" charset="0"/>
                        </a:rPr>
                        <a:t>都市従業員以外の都市・農村住民全てが対象。</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44702">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lang="ja-JP" altLang="en-US" sz="900" dirty="0"/>
                        <a:t>基本的に入院費用（地方の状況に応じて外来費用も給付可能）。</a:t>
                      </a:r>
                    </a:p>
                    <a:p>
                      <a:pPr fontAlgn="ctr" hangingPunct="1"/>
                      <a:r>
                        <a:rPr lang="en-US" altLang="ja-JP" sz="900" dirty="0"/>
                        <a:t>※</a:t>
                      </a:r>
                      <a:r>
                        <a:rPr lang="ja-JP" altLang="en-US" sz="900" dirty="0"/>
                        <a:t>免責制、給付上限額があることは都市従業員基本医療保険制度と同様。</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76064">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地域毎に定めるが、対象となる入院費の給付率を </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75%</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程度とすることとされている。</a:t>
                      </a:r>
                    </a:p>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給付率は全体的に都市従業員基本医療保険制度より低水準。</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864096">
                <a:tc gridSpan="2">
                  <a:txBody>
                    <a:bodyPr/>
                    <a:lstStyle/>
                    <a:p>
                      <a:pPr algn="dist"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受診病院のレベル、医療費の額によって異なることは都市従業員基本医療保険制度と同様（大病院ほど自己負担割合が高く、高額になるほど自己負担割合が低い）。</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ただし、自己負担割合は同制度より高い。</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地域によっても負担割合は異なる。</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都市従業員基本医療保険制度と異なり、個人口座はない。</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511554">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900" b="0" dirty="0">
                          <a:latin typeface="+mn-ea"/>
                          <a:ea typeface="+mn-ea"/>
                          <a:cs typeface="Arial" panose="020B0604020202020204" pitchFamily="34" charset="0"/>
                        </a:rPr>
                        <a:t>対象額の属性毎に一定額（地方政府が規定）。</a:t>
                      </a:r>
                    </a:p>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900" b="0" dirty="0">
                          <a:latin typeface="+mn-ea"/>
                          <a:ea typeface="+mn-ea"/>
                          <a:cs typeface="Arial" panose="020B0604020202020204" pitchFamily="34" charset="0"/>
                        </a:rPr>
                        <a:t>※</a:t>
                      </a:r>
                      <a:r>
                        <a:rPr kumimoji="1" lang="ja-JP" altLang="en-US" sz="900" b="0" dirty="0">
                          <a:latin typeface="+mn-ea"/>
                          <a:ea typeface="+mn-ea"/>
                          <a:cs typeface="Arial" panose="020B0604020202020204" pitchFamily="34" charset="0"/>
                        </a:rPr>
                        <a:t>都市従業員基本医療保険制度と異なり、高齢者も負担する必要がある。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44936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地方政府が住民 </a:t>
                      </a:r>
                      <a:r>
                        <a:rPr kumimoji="1" lang="en-US" altLang="ja-JP" sz="900" b="0" dirty="0">
                          <a:latin typeface="+mn-ea"/>
                          <a:ea typeface="+mn-ea"/>
                          <a:cs typeface="Arial" panose="020B0604020202020204" pitchFamily="34" charset="0"/>
                        </a:rPr>
                        <a:t>1</a:t>
                      </a:r>
                      <a:r>
                        <a:rPr kumimoji="1" lang="ja-JP" altLang="en-US" sz="900" b="0" dirty="0">
                          <a:latin typeface="+mn-ea"/>
                          <a:ea typeface="+mn-ea"/>
                          <a:cs typeface="Arial" panose="020B0604020202020204" pitchFamily="34" charset="0"/>
                        </a:rPr>
                        <a:t>人当たり一定額を補助（中西部地区に対しては中央政府も一定額を補助）。</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24678">
                <a:tc rowSpan="3">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zh-TW" sz="900" b="0" dirty="0">
                          <a:latin typeface="+mn-ea"/>
                          <a:ea typeface="+mn-ea"/>
                          <a:cs typeface="Arial" panose="020B0604020202020204" pitchFamily="34" charset="0"/>
                        </a:rPr>
                        <a:t>5</a:t>
                      </a:r>
                      <a:r>
                        <a:rPr kumimoji="1" lang="zh-TW" altLang="en-US" sz="900" b="0" dirty="0">
                          <a:latin typeface="+mn-ea"/>
                          <a:ea typeface="+mn-ea"/>
                          <a:cs typeface="Arial" panose="020B0604020202020204" pitchFamily="34" charset="0"/>
                        </a:rPr>
                        <a:t>億</a:t>
                      </a:r>
                      <a:r>
                        <a:rPr kumimoji="1" lang="en-US" altLang="zh-TW" sz="900" b="0" dirty="0">
                          <a:latin typeface="+mn-ea"/>
                          <a:ea typeface="+mn-ea"/>
                          <a:cs typeface="Arial" panose="020B0604020202020204" pitchFamily="34" charset="0"/>
                        </a:rPr>
                        <a:t>4,797</a:t>
                      </a:r>
                      <a:r>
                        <a:rPr kumimoji="1" lang="zh-TW" altLang="en-US" sz="900" b="0" dirty="0">
                          <a:latin typeface="+mn-ea"/>
                          <a:ea typeface="+mn-ea"/>
                          <a:cs typeface="Arial" panose="020B0604020202020204" pitchFamily="34" charset="0"/>
                        </a:rPr>
                        <a:t>万人（</a:t>
                      </a:r>
                      <a:r>
                        <a:rPr kumimoji="1" lang="en-US" altLang="zh-TW" sz="900" b="0" dirty="0">
                          <a:latin typeface="+mn-ea"/>
                          <a:ea typeface="+mn-ea"/>
                          <a:cs typeface="Arial" panose="020B0604020202020204" pitchFamily="34" charset="0"/>
                        </a:rPr>
                        <a:t>2021</a:t>
                      </a:r>
                      <a:r>
                        <a:rPr kumimoji="1" lang="zh-TW" altLang="en-US" sz="900" b="0" dirty="0">
                          <a:latin typeface="+mn-ea"/>
                          <a:ea typeface="+mn-ea"/>
                          <a:cs typeface="Arial" panose="020B0604020202020204" pitchFamily="34" charset="0"/>
                        </a:rPr>
                        <a:t>年末時点）</a:t>
                      </a:r>
                      <a:endParaRPr kumimoji="1" lang="ja-JP" altLang="en-US" sz="900" b="0" dirty="0">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24678">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2">
                  <a:txBody>
                    <a:bodyPr/>
                    <a:lstStyle/>
                    <a:p>
                      <a:pPr algn="l" fontAlgn="ctr" hangingPunct="1"/>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資金運用</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収入：</a:t>
                      </a:r>
                      <a:r>
                        <a:rPr kumimoji="1" lang="zh-TW" altLang="en-US" sz="900" b="0" kern="1200" dirty="0">
                          <a:solidFill>
                            <a:schemeClr val="tx1"/>
                          </a:solidFill>
                          <a:latin typeface="+mn-ea"/>
                          <a:ea typeface="+mn-ea"/>
                          <a:cs typeface="Arial" panose="020B0604020202020204" pitchFamily="34" charset="0"/>
                        </a:rPr>
                        <a:t>保険料収入</a:t>
                      </a:r>
                      <a:r>
                        <a:rPr kumimoji="1" lang="en-US" altLang="zh-TW" sz="900" b="0" kern="1200" dirty="0">
                          <a:solidFill>
                            <a:schemeClr val="tx1"/>
                          </a:solidFill>
                          <a:latin typeface="+mn-ea"/>
                          <a:ea typeface="+mn-ea"/>
                          <a:cs typeface="Arial" panose="020B0604020202020204" pitchFamily="34" charset="0"/>
                        </a:rPr>
                        <a:t>9,014.01</a:t>
                      </a:r>
                      <a:r>
                        <a:rPr kumimoji="1" lang="zh-TW" altLang="en-US" sz="900" b="0" kern="1200" dirty="0">
                          <a:solidFill>
                            <a:schemeClr val="tx1"/>
                          </a:solidFill>
                          <a:latin typeface="+mn-ea"/>
                          <a:ea typeface="+mn-ea"/>
                          <a:cs typeface="Arial" panose="020B0604020202020204" pitchFamily="34" charset="0"/>
                        </a:rPr>
                        <a:t>億元（</a:t>
                      </a:r>
                      <a:r>
                        <a:rPr kumimoji="1" lang="en-US" altLang="zh-TW" sz="900" b="0" kern="1200" dirty="0">
                          <a:solidFill>
                            <a:schemeClr val="tx1"/>
                          </a:solidFill>
                          <a:latin typeface="+mn-ea"/>
                          <a:ea typeface="+mn-ea"/>
                          <a:cs typeface="Arial" panose="020B0604020202020204" pitchFamily="34" charset="0"/>
                        </a:rPr>
                        <a:t>2020</a:t>
                      </a:r>
                      <a:r>
                        <a:rPr kumimoji="1" lang="zh-TW" altLang="en-US" sz="900" b="0" kern="1200" dirty="0">
                          <a:solidFill>
                            <a:schemeClr val="tx1"/>
                          </a:solidFill>
                          <a:latin typeface="+mn-ea"/>
                          <a:ea typeface="+mn-ea"/>
                          <a:cs typeface="Arial" panose="020B0604020202020204" pitchFamily="34" charset="0"/>
                        </a:rPr>
                        <a:t>年時点）</a:t>
                      </a:r>
                      <a:endParaRPr kumimoji="1" lang="ja-JP" altLang="en-US" sz="900" b="0" kern="1200" dirty="0">
                        <a:solidFill>
                          <a:schemeClr val="tx1"/>
                        </a:solidFill>
                        <a:latin typeface="+mn-ea"/>
                        <a:ea typeface="+mn-ea"/>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r h="224678">
                <a:tc vMerge="1">
                  <a:txBody>
                    <a:bodyPr/>
                    <a:lstStyle/>
                    <a:p>
                      <a:pPr algn="l" fontAlgn="ctr" hangingPunct="1"/>
                      <a:endPar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endParaRP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vMerge="1">
                  <a:txBody>
                    <a:bodyPr/>
                    <a:lstStyle/>
                    <a:p>
                      <a:pPr algn="l" fontAlgn="ctr" hangingPunct="1"/>
                      <a:endPar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n-ea"/>
                          <a:ea typeface="+mn-ea"/>
                          <a:cs typeface="Arial" panose="020B0604020202020204" pitchFamily="34" charset="0"/>
                        </a:rPr>
                        <a:t>支出：基本医療保険基金からの保険給付総額は</a:t>
                      </a:r>
                      <a:r>
                        <a:rPr kumimoji="1" lang="en-US" altLang="ja-JP" sz="900" b="0" kern="1200" dirty="0">
                          <a:solidFill>
                            <a:schemeClr val="tx1"/>
                          </a:solidFill>
                          <a:latin typeface="+mn-ea"/>
                          <a:ea typeface="+mn-ea"/>
                          <a:cs typeface="Arial" panose="020B0604020202020204" pitchFamily="34" charset="0"/>
                        </a:rPr>
                        <a:t>3,715</a:t>
                      </a:r>
                      <a:r>
                        <a:rPr kumimoji="1" lang="ja-JP" altLang="en-US" sz="900" b="0" kern="1200" dirty="0">
                          <a:solidFill>
                            <a:schemeClr val="tx1"/>
                          </a:solidFill>
                          <a:latin typeface="+mn-ea"/>
                          <a:ea typeface="+mn-ea"/>
                          <a:cs typeface="Arial" panose="020B0604020202020204" pitchFamily="34" charset="0"/>
                        </a:rPr>
                        <a:t>億元（</a:t>
                      </a:r>
                      <a:r>
                        <a:rPr kumimoji="1" lang="en-US" altLang="ja-JP" sz="900" b="0" kern="1200" dirty="0">
                          <a:solidFill>
                            <a:schemeClr val="tx1"/>
                          </a:solidFill>
                          <a:latin typeface="+mn-ea"/>
                          <a:ea typeface="+mn-ea"/>
                          <a:cs typeface="Arial" panose="020B0604020202020204" pitchFamily="34" charset="0"/>
                        </a:rPr>
                        <a:t>2021</a:t>
                      </a:r>
                      <a:r>
                        <a:rPr kumimoji="1" lang="ja-JP" altLang="en-US" sz="900" b="0" kern="1200" dirty="0">
                          <a:solidFill>
                            <a:schemeClr val="tx1"/>
                          </a:solidFill>
                          <a:latin typeface="+mn-ea"/>
                          <a:ea typeface="+mn-ea"/>
                          <a:cs typeface="Arial" panose="020B0604020202020204" pitchFamily="34" charset="0"/>
                        </a:rPr>
                        <a:t>年時点）</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877237835"/>
                  </a:ext>
                </a:extLst>
              </a:tr>
            </a:tbl>
          </a:graphicData>
        </a:graphic>
      </p:graphicFrame>
      <p:sp>
        <p:nvSpPr>
          <p:cNvPr id="18" name="Rectangle 6"/>
          <p:cNvSpPr>
            <a:spLocks noChangeArrowheads="1"/>
          </p:cNvSpPr>
          <p:nvPr/>
        </p:nvSpPr>
        <p:spPr bwMode="auto">
          <a:xfrm>
            <a:off x="272480" y="1140337"/>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②都市・農村住民基本医療保険制度の概要</a:t>
            </a:r>
          </a:p>
        </p:txBody>
      </p:sp>
      <p:sp>
        <p:nvSpPr>
          <p:cNvPr id="14" name="テキスト ボックス 13"/>
          <p:cNvSpPr txBox="1"/>
          <p:nvPr/>
        </p:nvSpPr>
        <p:spPr>
          <a:xfrm>
            <a:off x="200472" y="6669360"/>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p>
        </p:txBody>
      </p:sp>
    </p:spTree>
    <p:extLst>
      <p:ext uri="{BB962C8B-B14F-4D97-AF65-F5344CB8AC3E}">
        <p14:creationId xmlns:p14="http://schemas.microsoft.com/office/powerpoint/2010/main" val="176150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51F26E8-8A3F-44CD-9733-212FA12B229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0" imgH="371" progId="TCLayout.ActiveDocument.1">
                  <p:embed/>
                </p:oleObj>
              </mc:Choice>
              <mc:Fallback>
                <p:oleObj name="think-cell Slide" r:id="rId4" imgW="370" imgH="371" progId="TCLayout.ActiveDocument.1">
                  <p:embed/>
                  <p:pic>
                    <p:nvPicPr>
                      <p:cNvPr id="3" name="Object 2" hidden="1">
                        <a:extLst>
                          <a:ext uri="{FF2B5EF4-FFF2-40B4-BE49-F238E27FC236}">
                            <a16:creationId xmlns:a16="http://schemas.microsoft.com/office/drawing/2014/main" id="{C51F26E8-8A3F-44CD-9733-212FA12B229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4154495911"/>
              </p:ext>
            </p:extLst>
          </p:nvPr>
        </p:nvGraphicFramePr>
        <p:xfrm>
          <a:off x="200025" y="1152000"/>
          <a:ext cx="4500000" cy="530508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医療関連（つづき）</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kern="1200" dirty="0">
                          <a:solidFill>
                            <a:schemeClr val="tx1"/>
                          </a:solidFill>
                          <a:latin typeface="+mn-lt"/>
                          <a:ea typeface="+mn-ea"/>
                          <a:cs typeface="+mn-cs"/>
                        </a:rPr>
                        <a:t>医療サービス</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市場規模</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kumimoji="1" lang="en-US" altLang="ja-JP" sz="1050" b="0" i="0" u="none" strike="noStrike" kern="1200" dirty="0">
                          <a:solidFill>
                            <a:schemeClr val="tx1"/>
                          </a:solidFill>
                          <a:effectLst/>
                          <a:latin typeface="+mn-lt"/>
                          <a:ea typeface="+mn-ea"/>
                          <a:cs typeface="+mn-cs"/>
                        </a:rPr>
                        <a:t>42</a:t>
                      </a: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005148"/>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solidFill>
                          <a:schemeClr val="tx1"/>
                        </a:solidFill>
                        <a:latin typeface="+mn-lt"/>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02612"/>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solidFill>
                          <a:schemeClr val="tx1"/>
                        </a:solidFill>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105816"/>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latin typeface="+mn-lt"/>
                        </a:rPr>
                        <a:t>市場規模</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43</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latin typeface="+mn-lt"/>
                        </a:rPr>
                        <a:t>輸出入額</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業界構造 </a:t>
                      </a:r>
                      <a:r>
                        <a:rPr lang="en-US" altLang="ja-JP" sz="1050" dirty="0">
                          <a:solidFill>
                            <a:schemeClr val="tx1"/>
                          </a:solidFill>
                        </a:rPr>
                        <a:t>- </a:t>
                      </a:r>
                      <a:r>
                        <a:rPr lang="ja-JP" altLang="en-US" sz="1050" dirty="0">
                          <a:solidFill>
                            <a:schemeClr val="tx1"/>
                          </a:solidFill>
                        </a:rPr>
                        <a:t>主要メーカー（日本企業以外）</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日本企業の進出状況（現地法人）～上海～ </a:t>
                      </a:r>
                      <a:endParaRPr lang="ja-JP" altLang="en-US" sz="1050" dirty="0">
                        <a:solidFill>
                          <a:schemeClr val="tx1"/>
                        </a:solidFill>
                        <a:latin typeface="HGS創英角ｺﾞｼｯｸUB" panose="020B0900000000000000" pitchFamily="50" charset="-128"/>
                        <a:ea typeface="HGS創英角ｺﾞｼｯｸUB" panose="020B0900000000000000" pitchFamily="50" charset="-128"/>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日本企業の進出状況（現地法人）～北京～ </a:t>
                      </a:r>
                      <a:endParaRPr lang="ja-JP" altLang="en-US" sz="1050" dirty="0">
                        <a:solidFill>
                          <a:schemeClr val="tx1"/>
                        </a:solidFill>
                        <a:latin typeface="HGS創英角ｺﾞｼｯｸUB" panose="020B0900000000000000" pitchFamily="50" charset="-128"/>
                        <a:ea typeface="HGS創英角ｺﾞｼｯｸUB" panose="020B0900000000000000" pitchFamily="50" charset="-128"/>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53</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1763277"/>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業界構造 </a:t>
                      </a:r>
                      <a:r>
                        <a:rPr lang="en-US" altLang="ja-JP" sz="1050" dirty="0">
                          <a:solidFill>
                            <a:schemeClr val="tx1"/>
                          </a:solidFill>
                        </a:rPr>
                        <a:t>- </a:t>
                      </a:r>
                      <a:r>
                        <a:rPr lang="ja-JP" altLang="en-US" sz="1050" dirty="0">
                          <a:solidFill>
                            <a:schemeClr val="tx1"/>
                          </a:solidFill>
                        </a:rPr>
                        <a:t>日本企業の動向と評価</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業界構造 </a:t>
                      </a:r>
                      <a:r>
                        <a:rPr lang="en-US" altLang="ja-JP" sz="1050" dirty="0">
                          <a:solidFill>
                            <a:schemeClr val="tx1"/>
                          </a:solidFill>
                        </a:rPr>
                        <a:t>- </a:t>
                      </a:r>
                      <a:r>
                        <a:rPr lang="ja-JP" altLang="en-US" sz="1050" dirty="0">
                          <a:solidFill>
                            <a:schemeClr val="tx1"/>
                          </a:solidFill>
                        </a:rPr>
                        <a:t>流通</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医薬品</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latin typeface="+mn-lt"/>
                        </a:rPr>
                        <a:t>市場規模・輸出入額</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58</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業界構造 </a:t>
                      </a:r>
                      <a:r>
                        <a:rPr lang="en-US" altLang="ja-JP" sz="1050" dirty="0">
                          <a:solidFill>
                            <a:schemeClr val="tx1"/>
                          </a:solidFill>
                        </a:rPr>
                        <a:t>- </a:t>
                      </a:r>
                      <a:r>
                        <a:rPr lang="ja-JP" altLang="en-US" sz="1050" dirty="0">
                          <a:solidFill>
                            <a:schemeClr val="tx1"/>
                          </a:solidFill>
                        </a:rPr>
                        <a:t>主要地場メーカー</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59</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業界構造 </a:t>
                      </a:r>
                      <a:r>
                        <a:rPr lang="en-US" altLang="ja-JP" sz="1050" dirty="0">
                          <a:solidFill>
                            <a:schemeClr val="tx1"/>
                          </a:solidFill>
                        </a:rPr>
                        <a:t>- </a:t>
                      </a:r>
                      <a:r>
                        <a:rPr lang="ja-JP" altLang="en-US" sz="1050" dirty="0">
                          <a:solidFill>
                            <a:schemeClr val="tx1"/>
                          </a:solidFill>
                        </a:rPr>
                        <a:t>主要海外メーカー（日本企業以外）</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60</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日本企業の進出状況（現地法人）～上海～ </a:t>
                      </a:r>
                      <a:endParaRPr lang="ja-JP" altLang="en-US" sz="1050" dirty="0">
                        <a:solidFill>
                          <a:schemeClr val="tx1"/>
                        </a:solidFill>
                        <a:latin typeface="HGS創英角ｺﾞｼｯｸUB" panose="020B0900000000000000" pitchFamily="50" charset="-128"/>
                        <a:ea typeface="HGS創英角ｺﾞｼｯｸUB" panose="020B0900000000000000" pitchFamily="50" charset="-128"/>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日本企業の進出状況（現地法人）～北京～</a:t>
                      </a:r>
                      <a:endParaRPr lang="ja-JP" altLang="en-US" sz="1050" dirty="0">
                        <a:ea typeface="HGS創英角ｺﾞｼｯｸUB" panose="020B0900000000000000" pitchFamily="50" charset="-128"/>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260316"/>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業界構造 </a:t>
                      </a:r>
                      <a:r>
                        <a:rPr lang="en-US" altLang="ja-JP" sz="1050" dirty="0">
                          <a:solidFill>
                            <a:schemeClr val="tx1"/>
                          </a:solidFill>
                        </a:rPr>
                        <a:t>- </a:t>
                      </a:r>
                      <a:r>
                        <a:rPr lang="ja-JP" altLang="en-US" sz="1050" dirty="0">
                          <a:solidFill>
                            <a:schemeClr val="tx1"/>
                          </a:solidFill>
                        </a:rPr>
                        <a:t>流通</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介護</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市場規模</a:t>
                      </a:r>
                      <a:endParaRPr lang="en-US" altLang="ja-JP"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68</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業界構造 </a:t>
                      </a:r>
                      <a:r>
                        <a:rPr lang="en-US" altLang="ja-JP" sz="1050" dirty="0">
                          <a:solidFill>
                            <a:schemeClr val="tx1"/>
                          </a:solidFill>
                        </a:rPr>
                        <a:t>– </a:t>
                      </a:r>
                      <a:r>
                        <a:rPr lang="ja-JP" altLang="en-US" sz="1050" dirty="0">
                          <a:solidFill>
                            <a:schemeClr val="tx1"/>
                          </a:solidFill>
                        </a:rPr>
                        <a:t>日本企業の進出状況</a:t>
                      </a: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69</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3229219"/>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kern="1200" dirty="0">
                          <a:solidFill>
                            <a:schemeClr val="tx1"/>
                          </a:solidFill>
                          <a:latin typeface="+mn-lt"/>
                          <a:ea typeface="+mn-ea"/>
                          <a:cs typeface="+mn-cs"/>
                        </a:rPr>
                        <a:t>歯科</a:t>
                      </a: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solidFill>
                          <a:schemeClr val="tx1"/>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3369477"/>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市場規模</a:t>
                      </a:r>
                      <a:endParaRPr lang="zh-CN" altLang="en-US"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70</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503194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672871989"/>
              </p:ext>
            </p:extLst>
          </p:nvPr>
        </p:nvGraphicFramePr>
        <p:xfrm>
          <a:off x="5205600" y="1152000"/>
          <a:ext cx="4500000" cy="509211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56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324000">
                  <a:extLst>
                    <a:ext uri="{9D8B030D-6E8A-4147-A177-3AD203B41FA5}">
                      <a16:colId xmlns:a16="http://schemas.microsoft.com/office/drawing/2014/main" val="20004"/>
                    </a:ext>
                  </a:extLst>
                </a:gridCol>
              </a:tblGrid>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7773288"/>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オンライン診療の主要プラットフォーマー​</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900324"/>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学会および業界団体</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zh-CN" altLang="en-US" sz="1050" dirty="0">
                          <a:solidFill>
                            <a:schemeClr val="tx1"/>
                          </a:solidFill>
                        </a:rPr>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gridSpan="3">
                  <a:txBody>
                    <a:bodyPr/>
                    <a:lstStyle/>
                    <a:p>
                      <a:pPr lvl="0">
                        <a:lnSpc>
                          <a:spcPct val="85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0960230"/>
                  </a:ext>
                </a:extLst>
              </a:tr>
              <a:tr h="0">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latin typeface="HGP創英角ｺﾞｼｯｸUB" panose="020B0900000000000000" pitchFamily="50" charset="-128"/>
                        </a:rPr>
                        <a:t>医療関連政策の将来動向</a:t>
                      </a: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1545">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厚生労働省と中国国家衛生健康委員会の協力覚書（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21545">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gridSpan="3">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a:t>（</a:t>
            </a:r>
            <a:r>
              <a:rPr lang="en-US" altLang="ja-JP" dirty="0"/>
              <a:t>2/2</a:t>
            </a:r>
            <a:r>
              <a:rPr lang="ja-JP" altLang="en-US" dirty="0"/>
              <a:t>）</a:t>
            </a:r>
          </a:p>
        </p:txBody>
      </p:sp>
      <p:cxnSp>
        <p:nvCxnSpPr>
          <p:cNvPr id="9" name="Straight Connector 8">
            <a:extLst>
              <a:ext uri="{FF2B5EF4-FFF2-40B4-BE49-F238E27FC236}">
                <a16:creationId xmlns:a16="http://schemas.microsoft.com/office/drawing/2014/main" id="{1E3506C3-57D3-46A0-BA07-BF8FC88605E4}"/>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807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3994293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395" imgH="396" progId="TCLayout.ActiveDocument.1">
                  <p:embed/>
                </p:oleObj>
              </mc:Choice>
              <mc:Fallback>
                <p:oleObj name="think-cell Slide" r:id="rId30"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5" name="Chart 44">
            <a:extLst>
              <a:ext uri="{FF2B5EF4-FFF2-40B4-BE49-F238E27FC236}">
                <a16:creationId xmlns:a16="http://schemas.microsoft.com/office/drawing/2014/main" id="{2589ED69-DEA9-49E4-9BFB-DB96AFA14213}"/>
              </a:ext>
            </a:extLst>
          </p:cNvPr>
          <p:cNvGraphicFramePr/>
          <p:nvPr>
            <p:custDataLst>
              <p:tags r:id="rId2"/>
            </p:custDataLst>
            <p:extLst>
              <p:ext uri="{D42A27DB-BD31-4B8C-83A1-F6EECF244321}">
                <p14:modId xmlns:p14="http://schemas.microsoft.com/office/powerpoint/2010/main" val="2851154158"/>
              </p:ext>
            </p:extLst>
          </p:nvPr>
        </p:nvGraphicFramePr>
        <p:xfrm>
          <a:off x="574675" y="3078163"/>
          <a:ext cx="8893175" cy="3170237"/>
        </p:xfrm>
        <a:graphic>
          <a:graphicData uri="http://schemas.openxmlformats.org/drawingml/2006/chart">
            <c:chart xmlns:c="http://schemas.openxmlformats.org/drawingml/2006/chart" xmlns:r="http://schemas.openxmlformats.org/officeDocument/2006/relationships" r:id="rId32"/>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897188"/>
            <a:ext cx="8293100" cy="28352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990FB1CD-A0DC-41DA-93B2-82F48A1288D8}"/>
              </a:ext>
            </a:extLst>
          </p:cNvPr>
          <p:cNvCxnSpPr/>
          <p:nvPr>
            <p:custDataLst>
              <p:tags r:id="rId4"/>
            </p:custDataLst>
          </p:nvPr>
        </p:nvCxnSpPr>
        <p:spPr bwMode="auto">
          <a:xfrm>
            <a:off x="5199063" y="5727700"/>
            <a:ext cx="0" cy="279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5"/>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6"/>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7"/>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8"/>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9"/>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0"/>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1"/>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2"/>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3"/>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4"/>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5"/>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6"/>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7"/>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8"/>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9"/>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0"/>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1"/>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2"/>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3"/>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5"/>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6"/>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useBgFill="1">
        <p:nvSpPr>
          <p:cNvPr id="41" name="テキスト プレースホルダ 9">
            <a:extLst>
              <a:ext uri="{FF2B5EF4-FFF2-40B4-BE49-F238E27FC236}">
                <a16:creationId xmlns:a16="http://schemas.microsoft.com/office/drawing/2014/main" id="{23E4545C-3372-43DC-9EAB-C8E2FAE55171}"/>
              </a:ext>
            </a:extLst>
          </p:cNvPr>
          <p:cNvSpPr>
            <a:spLocks noGrp="1"/>
          </p:cNvSpPr>
          <p:nvPr>
            <p:custDataLst>
              <p:tags r:id="rId27"/>
            </p:custDataLst>
          </p:nvPr>
        </p:nvSpPr>
        <p:spPr bwMode="gray">
          <a:xfrm>
            <a:off x="6264275" y="5421314"/>
            <a:ext cx="508000" cy="182563"/>
          </a:xfrm>
          <a:prstGeom prst="rect">
            <a:avLst/>
          </a:prstGeom>
          <a:ln>
            <a:noFill/>
          </a:ln>
          <a:effectLst/>
        </p:spPr>
        <p:txBody>
          <a:bodyPr vert="horz" wrap="none" lIns="22225" tIns="0" rIns="2222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FFBC71-7D59-4349-A135-D72D65B5DC16}" type="datetime'2''''4'',''''''''56''''''''9'''''''''''''''''''''''''">
              <a:rPr lang="en-US" altLang="en-US" sz="1200" smtClean="0">
                <a:effectLst/>
              </a:rPr>
              <a:pPr marL="0" indent="0" algn="ctr">
                <a:spcBef>
                  <a:spcPct val="0"/>
                </a:spcBef>
                <a:buNone/>
              </a:pPr>
              <a:t>24,569</a:t>
            </a:fld>
            <a:endParaRPr lang="ja-JP"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8"/>
            </p:custDataLst>
          </p:nvPr>
        </p:nvSpPr>
        <p:spPr bwMode="auto">
          <a:xfrm>
            <a:off x="4424363" y="4164013"/>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1802E3A0-1FEA-4919-98E6-25F3E260DBC0}" type="datetime'''''+2''''''''''''''''''''''6''''''''''''''''%'''''">
              <a:rPr lang="en-US" altLang="en-US" sz="1400" b="1" smtClean="0">
                <a:effectLst/>
              </a:rPr>
              <a:pPr/>
              <a:t>+26%</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CIRC,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China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Yearbook,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China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Intermediary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Market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Report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、ニッセイ基礎研究所</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中国における民間医療保険の保険料収入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433048"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年頃から一般市民向けの「恵民保」と呼ばれる比較的手ごろな保険商品が登場し、その後医療保険市場全体も大きく成長している。</a:t>
            </a:r>
          </a:p>
        </p:txBody>
      </p:sp>
      <p:sp>
        <p:nvSpPr>
          <p:cNvPr id="44" name="TextBox 43">
            <a:extLst>
              <a:ext uri="{FF2B5EF4-FFF2-40B4-BE49-F238E27FC236}">
                <a16:creationId xmlns:a16="http://schemas.microsoft.com/office/drawing/2014/main" id="{0CDE7B75-A14C-4A17-9319-FB920E266EDE}"/>
              </a:ext>
            </a:extLst>
          </p:cNvPr>
          <p:cNvSpPr txBox="1"/>
          <p:nvPr/>
        </p:nvSpPr>
        <p:spPr>
          <a:xfrm>
            <a:off x="61806" y="6956787"/>
            <a:ext cx="4974336" cy="246221"/>
          </a:xfrm>
          <a:prstGeom prst="rect">
            <a:avLst/>
          </a:prstGeom>
          <a:noFill/>
        </p:spPr>
        <p:txBody>
          <a:bodyPr wrap="square">
            <a:spAutoFit/>
          </a:bodyPr>
          <a:lstStyle/>
          <a:p>
            <a:r>
              <a:rPr lang="en-US" altLang="ja-JP" sz="1000" dirty="0"/>
              <a:t>https://www.nli-research.co.jp/files/topics/66338_ext_18_0.pdf?site=nli</a:t>
            </a:r>
            <a:endParaRPr lang="en-US" sz="1000" dirty="0"/>
          </a:p>
        </p:txBody>
      </p:sp>
    </p:spTree>
    <p:extLst>
      <p:ext uri="{BB962C8B-B14F-4D97-AF65-F5344CB8AC3E}">
        <p14:creationId xmlns:p14="http://schemas.microsoft.com/office/powerpoint/2010/main" val="1730761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線コネクタ 16"/>
          <p:cNvCxnSpPr>
            <a:stCxn id="38" idx="3"/>
          </p:cNvCxnSpPr>
          <p:nvPr/>
        </p:nvCxnSpPr>
        <p:spPr>
          <a:xfrm flipV="1">
            <a:off x="3067941" y="3284984"/>
            <a:ext cx="2677147" cy="3993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12" idx="3"/>
            <a:endCxn id="60" idx="1"/>
          </p:cNvCxnSpPr>
          <p:nvPr/>
        </p:nvCxnSpPr>
        <p:spPr>
          <a:xfrm flipV="1">
            <a:off x="3067941" y="3964045"/>
            <a:ext cx="2533131" cy="299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14" idx="3"/>
            <a:endCxn id="61" idx="1"/>
          </p:cNvCxnSpPr>
          <p:nvPr/>
        </p:nvCxnSpPr>
        <p:spPr>
          <a:xfrm flipV="1">
            <a:off x="3067941" y="4533236"/>
            <a:ext cx="2529766" cy="554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stCxn id="15" idx="3"/>
            <a:endCxn id="62" idx="1"/>
          </p:cNvCxnSpPr>
          <p:nvPr/>
        </p:nvCxnSpPr>
        <p:spPr>
          <a:xfrm flipV="1">
            <a:off x="3067941" y="5097692"/>
            <a:ext cx="2529766" cy="178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16" idx="3"/>
            <a:endCxn id="63" idx="1"/>
          </p:cNvCxnSpPr>
          <p:nvPr/>
        </p:nvCxnSpPr>
        <p:spPr>
          <a:xfrm flipV="1">
            <a:off x="3067941" y="5662147"/>
            <a:ext cx="2527605" cy="1488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stCxn id="53" idx="3"/>
            <a:endCxn id="64" idx="1"/>
          </p:cNvCxnSpPr>
          <p:nvPr/>
        </p:nvCxnSpPr>
        <p:spPr>
          <a:xfrm flipV="1">
            <a:off x="3090625" y="6226601"/>
            <a:ext cx="2502760" cy="5209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5" name="フリーフォーム 4"/>
          <p:cNvSpPr/>
          <p:nvPr/>
        </p:nvSpPr>
        <p:spPr>
          <a:xfrm>
            <a:off x="2221769" y="2639269"/>
            <a:ext cx="1384646" cy="1029064"/>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6" name="フリーフォーム 5"/>
          <p:cNvSpPr/>
          <p:nvPr/>
        </p:nvSpPr>
        <p:spPr>
          <a:xfrm>
            <a:off x="1837145" y="3668397"/>
            <a:ext cx="2153893" cy="571702"/>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7" name="フリーフォーム 6"/>
          <p:cNvSpPr/>
          <p:nvPr/>
        </p:nvSpPr>
        <p:spPr>
          <a:xfrm>
            <a:off x="1452521" y="4240162"/>
            <a:ext cx="2923141" cy="571702"/>
          </a:xfrm>
          <a:custGeom>
            <a:avLst/>
            <a:gdLst>
              <a:gd name="connsiteX0" fmla="*/ 0 w 2714644"/>
              <a:gd name="connsiteY0" fmla="*/ 571504 h 571504"/>
              <a:gd name="connsiteX1" fmla="*/ 358773 w 2714644"/>
              <a:gd name="connsiteY1" fmla="*/ 0 h 571504"/>
              <a:gd name="connsiteX2" fmla="*/ 2355871 w 2714644"/>
              <a:gd name="connsiteY2" fmla="*/ 0 h 571504"/>
              <a:gd name="connsiteX3" fmla="*/ 2714644 w 2714644"/>
              <a:gd name="connsiteY3" fmla="*/ 571504 h 571504"/>
              <a:gd name="connsiteX4" fmla="*/ 0 w 271464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44" h="571504">
                <a:moveTo>
                  <a:pt x="0" y="571504"/>
                </a:moveTo>
                <a:lnTo>
                  <a:pt x="358773" y="0"/>
                </a:lnTo>
                <a:lnTo>
                  <a:pt x="2355871" y="0"/>
                </a:lnTo>
                <a:lnTo>
                  <a:pt x="2714644" y="571504"/>
                </a:lnTo>
                <a:lnTo>
                  <a:pt x="0" y="571504"/>
                </a:lnTo>
                <a:close/>
              </a:path>
            </a:pathLst>
          </a:custGeom>
          <a:solidFill>
            <a:srgbClr val="83A4D1"/>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8" name="フリーフォーム 7"/>
          <p:cNvSpPr/>
          <p:nvPr/>
        </p:nvSpPr>
        <p:spPr>
          <a:xfrm>
            <a:off x="1067897" y="4811928"/>
            <a:ext cx="3692389" cy="571702"/>
          </a:xfrm>
          <a:custGeom>
            <a:avLst/>
            <a:gdLst>
              <a:gd name="connsiteX0" fmla="*/ 0 w 3429024"/>
              <a:gd name="connsiteY0" fmla="*/ 571504 h 571504"/>
              <a:gd name="connsiteX1" fmla="*/ 358773 w 3429024"/>
              <a:gd name="connsiteY1" fmla="*/ 0 h 571504"/>
              <a:gd name="connsiteX2" fmla="*/ 3070251 w 3429024"/>
              <a:gd name="connsiteY2" fmla="*/ 0 h 571504"/>
              <a:gd name="connsiteX3" fmla="*/ 3429024 w 3429024"/>
              <a:gd name="connsiteY3" fmla="*/ 571504 h 571504"/>
              <a:gd name="connsiteX4" fmla="*/ 0 w 342902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24" h="571504">
                <a:moveTo>
                  <a:pt x="0" y="571504"/>
                </a:moveTo>
                <a:lnTo>
                  <a:pt x="358773" y="0"/>
                </a:lnTo>
                <a:lnTo>
                  <a:pt x="3070251" y="0"/>
                </a:lnTo>
                <a:lnTo>
                  <a:pt x="3429024" y="571504"/>
                </a:lnTo>
                <a:lnTo>
                  <a:pt x="0" y="571504"/>
                </a:lnTo>
                <a:close/>
              </a:path>
            </a:pathLst>
          </a:custGeom>
          <a:solidFill>
            <a:srgbClr val="CCDAEC"/>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9" name="フリーフォーム 8"/>
          <p:cNvSpPr/>
          <p:nvPr/>
        </p:nvSpPr>
        <p:spPr>
          <a:xfrm>
            <a:off x="683273" y="5383694"/>
            <a:ext cx="4461636" cy="571702"/>
          </a:xfrm>
          <a:custGeom>
            <a:avLst/>
            <a:gdLst>
              <a:gd name="connsiteX0" fmla="*/ 0 w 4143404"/>
              <a:gd name="connsiteY0" fmla="*/ 571504 h 571504"/>
              <a:gd name="connsiteX1" fmla="*/ 358773 w 4143404"/>
              <a:gd name="connsiteY1" fmla="*/ 0 h 571504"/>
              <a:gd name="connsiteX2" fmla="*/ 3784631 w 4143404"/>
              <a:gd name="connsiteY2" fmla="*/ 0 h 571504"/>
              <a:gd name="connsiteX3" fmla="*/ 4143404 w 4143404"/>
              <a:gd name="connsiteY3" fmla="*/ 571504 h 571504"/>
              <a:gd name="connsiteX4" fmla="*/ 0 w 414340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404" h="571504">
                <a:moveTo>
                  <a:pt x="0" y="571504"/>
                </a:moveTo>
                <a:lnTo>
                  <a:pt x="358773" y="0"/>
                </a:lnTo>
                <a:lnTo>
                  <a:pt x="3784631" y="0"/>
                </a:lnTo>
                <a:lnTo>
                  <a:pt x="4143404" y="571504"/>
                </a:lnTo>
                <a:lnTo>
                  <a:pt x="0" y="571504"/>
                </a:lnTo>
                <a:close/>
              </a:path>
            </a:pathLst>
          </a:custGeom>
          <a:solidFill>
            <a:srgbClr val="DDE6F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12" name="テキスト ボックス 11"/>
          <p:cNvSpPr txBox="1">
            <a:spLocks/>
          </p:cNvSpPr>
          <p:nvPr/>
        </p:nvSpPr>
        <p:spPr>
          <a:xfrm>
            <a:off x="2760242" y="3820366"/>
            <a:ext cx="307699" cy="293341"/>
          </a:xfrm>
          <a:prstGeom prst="rect">
            <a:avLst/>
          </a:prstGeom>
          <a:noFill/>
        </p:spPr>
        <p:txBody>
          <a:bodyPr wrap="none" lIns="0" tIns="0" rIns="0" bIns="36000" rtlCol="0" anchor="ctr" anchorCtr="0">
            <a:noAutofit/>
          </a:bodyPr>
          <a:lstStyle/>
          <a:p>
            <a:pPr algn="ctr">
              <a:spcBef>
                <a:spcPts val="600"/>
              </a:spcBef>
            </a:pPr>
            <a:r>
              <a:rPr lang="ja-JP" altLang="en-US" sz="1600" b="1" dirty="0">
                <a:solidFill>
                  <a:schemeClr val="bg1"/>
                </a:solidFill>
              </a:rPr>
              <a:t>省</a:t>
            </a:r>
            <a:endParaRPr lang="en-US" altLang="ja-JP" sz="1600" b="1" dirty="0">
              <a:solidFill>
                <a:schemeClr val="bg1"/>
              </a:solidFill>
            </a:endParaRPr>
          </a:p>
          <a:p>
            <a:pPr algn="ctr">
              <a:spcBef>
                <a:spcPts val="600"/>
              </a:spcBef>
            </a:pPr>
            <a:r>
              <a:rPr lang="ja-JP" altLang="en-US" sz="1200" dirty="0">
                <a:solidFill>
                  <a:schemeClr val="bg1"/>
                </a:solidFill>
              </a:rPr>
              <a:t>省（直轄市）人民政府衛生局</a:t>
            </a:r>
          </a:p>
        </p:txBody>
      </p:sp>
      <p:sp>
        <p:nvSpPr>
          <p:cNvPr id="14" name="テキスト ボックス 13"/>
          <p:cNvSpPr txBox="1">
            <a:spLocks/>
          </p:cNvSpPr>
          <p:nvPr/>
        </p:nvSpPr>
        <p:spPr>
          <a:xfrm>
            <a:off x="2760242" y="4392113"/>
            <a:ext cx="307699" cy="293341"/>
          </a:xfrm>
          <a:prstGeom prst="rect">
            <a:avLst/>
          </a:prstGeom>
          <a:noFill/>
        </p:spPr>
        <p:txBody>
          <a:bodyPr wrap="none" lIns="0" tIns="0" rIns="0" bIns="36000" rtlCol="0" anchor="ctr" anchorCtr="0">
            <a:noAutofit/>
          </a:bodyPr>
          <a:lstStyle/>
          <a:p>
            <a:pPr algn="ctr"/>
            <a:r>
              <a:rPr lang="ja-JP" altLang="en-US" sz="1600" b="1" dirty="0">
                <a:solidFill>
                  <a:schemeClr val="bg1"/>
                </a:solidFill>
              </a:rPr>
              <a:t>地級市・地区・自治州</a:t>
            </a:r>
            <a:endParaRPr lang="en-US" altLang="ja-JP" sz="1600" b="1" dirty="0">
              <a:solidFill>
                <a:schemeClr val="bg1"/>
              </a:solidFill>
            </a:endParaRPr>
          </a:p>
          <a:p>
            <a:pPr algn="ctr">
              <a:spcBef>
                <a:spcPts val="600"/>
              </a:spcBef>
            </a:pPr>
            <a:r>
              <a:rPr lang="ja-JP" altLang="en-US" sz="1200" dirty="0">
                <a:solidFill>
                  <a:schemeClr val="bg1"/>
                </a:solidFill>
              </a:rPr>
              <a:t>地級市・地区・自治州人民政府衛生局</a:t>
            </a:r>
          </a:p>
        </p:txBody>
      </p:sp>
      <p:sp>
        <p:nvSpPr>
          <p:cNvPr id="15" name="テキスト ボックス 14"/>
          <p:cNvSpPr txBox="1">
            <a:spLocks/>
          </p:cNvSpPr>
          <p:nvPr/>
        </p:nvSpPr>
        <p:spPr>
          <a:xfrm>
            <a:off x="2760242" y="4968894"/>
            <a:ext cx="307699" cy="293341"/>
          </a:xfrm>
          <a:prstGeom prst="rect">
            <a:avLst/>
          </a:prstGeom>
          <a:noFill/>
        </p:spPr>
        <p:txBody>
          <a:bodyPr wrap="none" lIns="0" tIns="0" rIns="0" bIns="36000" rtlCol="0" anchor="ctr" anchorCtr="0">
            <a:noAutofit/>
          </a:bodyPr>
          <a:lstStyle/>
          <a:p>
            <a:pPr algn="ctr"/>
            <a:r>
              <a:rPr lang="ja-JP" altLang="en-US" sz="1600" b="1" dirty="0"/>
              <a:t>市轄区・県級市・県</a:t>
            </a:r>
            <a:endParaRPr lang="en-US" altLang="ja-JP" sz="1600" b="1" dirty="0"/>
          </a:p>
          <a:p>
            <a:pPr algn="ctr"/>
            <a:endParaRPr lang="en-US" altLang="ja-JP" sz="500" b="1" dirty="0"/>
          </a:p>
          <a:p>
            <a:pPr algn="ctr"/>
            <a:r>
              <a:rPr lang="ja-JP" altLang="en-US" sz="1200" dirty="0"/>
              <a:t>市轄区・県級市・県人民政府衛生局</a:t>
            </a:r>
            <a:endParaRPr kumimoji="1" lang="ja-JP" altLang="en-US" sz="1200" dirty="0"/>
          </a:p>
        </p:txBody>
      </p:sp>
      <p:sp>
        <p:nvSpPr>
          <p:cNvPr id="16" name="テキスト ボックス 15"/>
          <p:cNvSpPr txBox="1">
            <a:spLocks/>
          </p:cNvSpPr>
          <p:nvPr/>
        </p:nvSpPr>
        <p:spPr>
          <a:xfrm>
            <a:off x="2760242" y="5530365"/>
            <a:ext cx="307699" cy="293341"/>
          </a:xfrm>
          <a:prstGeom prst="rect">
            <a:avLst/>
          </a:prstGeom>
          <a:noFill/>
        </p:spPr>
        <p:txBody>
          <a:bodyPr wrap="none" lIns="0" tIns="0" rIns="0" bIns="36000" rtlCol="0" anchor="ctr" anchorCtr="0">
            <a:noAutofit/>
          </a:bodyPr>
          <a:lstStyle/>
          <a:p>
            <a:pPr algn="ctr"/>
            <a:r>
              <a:rPr lang="ja-JP" altLang="en-US" sz="1400" b="1" dirty="0"/>
              <a:t>郷・鎮</a:t>
            </a:r>
            <a:endParaRPr lang="en-US" altLang="ja-JP" sz="1400" b="1" dirty="0"/>
          </a:p>
          <a:p>
            <a:pPr algn="ctr"/>
            <a:r>
              <a:rPr kumimoji="1" lang="ja-JP" altLang="en-US" sz="1200" dirty="0"/>
              <a:t>郷・鎮人民政府衛生局</a:t>
            </a:r>
          </a:p>
        </p:txBody>
      </p:sp>
      <p:sp>
        <p:nvSpPr>
          <p:cNvPr id="38" name="テキスト ボックス 37"/>
          <p:cNvSpPr txBox="1">
            <a:spLocks/>
          </p:cNvSpPr>
          <p:nvPr/>
        </p:nvSpPr>
        <p:spPr>
          <a:xfrm>
            <a:off x="2760242" y="3178250"/>
            <a:ext cx="307699" cy="293341"/>
          </a:xfrm>
          <a:prstGeom prst="rect">
            <a:avLst/>
          </a:prstGeom>
          <a:noFill/>
        </p:spPr>
        <p:txBody>
          <a:bodyPr wrap="none" lIns="0" tIns="0" rIns="0" bIns="36000" rtlCol="0" anchor="ctr" anchorCtr="0">
            <a:noAutofit/>
          </a:bodyPr>
          <a:lstStyle/>
          <a:p>
            <a:pPr algn="ctr">
              <a:spcBef>
                <a:spcPts val="600"/>
              </a:spcBef>
            </a:pPr>
            <a:r>
              <a:rPr lang="ja-JP" altLang="en-US" sz="1600" b="1" dirty="0">
                <a:solidFill>
                  <a:schemeClr val="bg1"/>
                </a:solidFill>
              </a:rPr>
              <a:t>国</a:t>
            </a:r>
            <a:endParaRPr lang="en-US" altLang="ja-JP" sz="1600" b="1" dirty="0">
              <a:solidFill>
                <a:schemeClr val="bg1"/>
              </a:solidFill>
            </a:endParaRPr>
          </a:p>
          <a:p>
            <a:pPr algn="ctr">
              <a:spcBef>
                <a:spcPts val="600"/>
              </a:spcBef>
            </a:pPr>
            <a:r>
              <a:rPr lang="ja-JP" altLang="en-US" sz="1200" dirty="0">
                <a:solidFill>
                  <a:schemeClr val="bg1"/>
                </a:solidFill>
              </a:rPr>
              <a:t>国務院衛生部</a:t>
            </a:r>
          </a:p>
        </p:txBody>
      </p:sp>
      <p:sp>
        <p:nvSpPr>
          <p:cNvPr id="45" name="フリーフォーム 44"/>
          <p:cNvSpPr/>
          <p:nvPr/>
        </p:nvSpPr>
        <p:spPr>
          <a:xfrm>
            <a:off x="272480" y="5953641"/>
            <a:ext cx="5328592" cy="571702"/>
          </a:xfrm>
          <a:custGeom>
            <a:avLst/>
            <a:gdLst>
              <a:gd name="connsiteX0" fmla="*/ 0 w 4143404"/>
              <a:gd name="connsiteY0" fmla="*/ 571504 h 571504"/>
              <a:gd name="connsiteX1" fmla="*/ 358773 w 4143404"/>
              <a:gd name="connsiteY1" fmla="*/ 0 h 571504"/>
              <a:gd name="connsiteX2" fmla="*/ 3784631 w 4143404"/>
              <a:gd name="connsiteY2" fmla="*/ 0 h 571504"/>
              <a:gd name="connsiteX3" fmla="*/ 4143404 w 4143404"/>
              <a:gd name="connsiteY3" fmla="*/ 571504 h 571504"/>
              <a:gd name="connsiteX4" fmla="*/ 0 w 414340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404" h="571504">
                <a:moveTo>
                  <a:pt x="0" y="571504"/>
                </a:moveTo>
                <a:lnTo>
                  <a:pt x="358773" y="0"/>
                </a:lnTo>
                <a:lnTo>
                  <a:pt x="3784631" y="0"/>
                </a:lnTo>
                <a:lnTo>
                  <a:pt x="4143404" y="571504"/>
                </a:lnTo>
                <a:lnTo>
                  <a:pt x="0" y="571504"/>
                </a:lnTo>
                <a:close/>
              </a:path>
            </a:pathLst>
          </a:custGeom>
          <a:solidFill>
            <a:schemeClr val="accent3">
              <a:lumMod val="20000"/>
              <a:lumOff val="80000"/>
            </a:schemeClr>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53" name="テキスト ボックス 52"/>
          <p:cNvSpPr txBox="1">
            <a:spLocks/>
          </p:cNvSpPr>
          <p:nvPr/>
        </p:nvSpPr>
        <p:spPr>
          <a:xfrm>
            <a:off x="2782926" y="6132024"/>
            <a:ext cx="307699" cy="293341"/>
          </a:xfrm>
          <a:prstGeom prst="rect">
            <a:avLst/>
          </a:prstGeom>
          <a:noFill/>
        </p:spPr>
        <p:txBody>
          <a:bodyPr wrap="none" lIns="0" tIns="0" rIns="0" bIns="36000" rtlCol="0" anchor="ctr" anchorCtr="0">
            <a:noAutofit/>
          </a:bodyPr>
          <a:lstStyle/>
          <a:p>
            <a:pPr algn="ctr"/>
            <a:r>
              <a:rPr lang="ja-JP" altLang="en-US" sz="1400" b="1" dirty="0"/>
              <a:t>街道弁公処・村</a:t>
            </a:r>
            <a:endParaRPr lang="en-US" altLang="ja-JP" sz="1400" b="1" dirty="0"/>
          </a:p>
          <a:p>
            <a:pPr algn="ctr"/>
            <a:r>
              <a:rPr kumimoji="1" lang="ja-JP" altLang="en-US" sz="1200" dirty="0"/>
              <a:t>街道弁公処・村居留民委員会</a:t>
            </a:r>
          </a:p>
        </p:txBody>
      </p:sp>
      <p:sp>
        <p:nvSpPr>
          <p:cNvPr id="46" name="テキスト ボックス 45"/>
          <p:cNvSpPr txBox="1"/>
          <p:nvPr/>
        </p:nvSpPr>
        <p:spPr>
          <a:xfrm>
            <a:off x="200470" y="1060841"/>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中国では、各衛生行政部門が医療機関を設置していることが多い。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ライマリヘルスケアを中心とする保健医療体制の水準が低く、財政投入も低い状況であり、とりわけ農村部でその傾向が強かったが、近年では農村地区・貧困地区における医療機関の整備や医療従事者の育成等、医療供給体制の重点的な整備を進める方針が打ち出されていると共に、</a:t>
            </a:r>
            <a:r>
              <a:rPr lang="ja-JP" altLang="en-US" sz="1400" dirty="0"/>
              <a:t>母子保健、疾病予防、健康教育といった公共衛生サービスの 充実に取り組んでいる。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471" y="2132856"/>
            <a:ext cx="9505057" cy="288032"/>
            <a:chOff x="4803500" y="2113806"/>
            <a:chExt cx="2954133" cy="288032"/>
          </a:xfrm>
        </p:grpSpPr>
        <p:cxnSp>
          <p:nvCxnSpPr>
            <p:cNvPr id="36" name="直線コネクタ 35"/>
            <p:cNvCxnSpPr/>
            <p:nvPr/>
          </p:nvCxnSpPr>
          <p:spPr>
            <a:xfrm>
              <a:off x="4808984" y="2329830"/>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中国の行政体制の概要</a:t>
              </a:r>
              <a:endParaRPr lang="en-US" altLang="ko-KR" sz="1400" dirty="0">
                <a:solidFill>
                  <a:srgbClr val="000000"/>
                </a:solidFill>
                <a:latin typeface="Arial Black" pitchFamily="34" charset="0"/>
                <a:ea typeface="HGP創英角ｺﾞｼｯｸUB" pitchFamily="50" charset="-128"/>
              </a:endParaRPr>
            </a:p>
          </p:txBody>
        </p:sp>
      </p:grpSp>
      <p:grpSp>
        <p:nvGrpSpPr>
          <p:cNvPr id="29" name="グループ化 28"/>
          <p:cNvGrpSpPr/>
          <p:nvPr/>
        </p:nvGrpSpPr>
        <p:grpSpPr>
          <a:xfrm>
            <a:off x="5593385" y="2636911"/>
            <a:ext cx="4112140" cy="3860811"/>
            <a:chOff x="5593385" y="2276871"/>
            <a:chExt cx="4112140" cy="4220852"/>
          </a:xfrm>
        </p:grpSpPr>
        <p:sp>
          <p:nvSpPr>
            <p:cNvPr id="10" name="正方形/長方形 9"/>
            <p:cNvSpPr/>
            <p:nvPr/>
          </p:nvSpPr>
          <p:spPr>
            <a:xfrm>
              <a:off x="5601072" y="2276872"/>
              <a:ext cx="1944216" cy="112502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衛生部直轄病院</a:t>
              </a:r>
              <a:endParaRPr kumimoji="1" lang="en-US" altLang="ja-JP" sz="1200" dirty="0"/>
            </a:p>
            <a:p>
              <a:pPr marL="0" algn="ctr" fontAlgn="ctr">
                <a:lnSpc>
                  <a:spcPct val="114000"/>
                </a:lnSpc>
                <a:spcAft>
                  <a:spcPts val="400"/>
                </a:spcAft>
              </a:pPr>
              <a:r>
                <a:rPr lang="ja-JP" altLang="en-US" sz="1200" dirty="0"/>
                <a:t>（中日友好病院等）</a:t>
              </a:r>
              <a:endParaRPr kumimoji="1" lang="ja-JP" altLang="en-US" sz="1200" dirty="0"/>
            </a:p>
          </p:txBody>
        </p:sp>
        <p:sp>
          <p:nvSpPr>
            <p:cNvPr id="59" name="正方形/長方形 58"/>
            <p:cNvSpPr/>
            <p:nvPr/>
          </p:nvSpPr>
          <p:spPr>
            <a:xfrm>
              <a:off x="7617296" y="2276871"/>
              <a:ext cx="2088229" cy="1750115"/>
            </a:xfrm>
            <a:prstGeom prst="rect">
              <a:avLst/>
            </a:prstGeom>
            <a:solidFill>
              <a:schemeClr val="tx2"/>
            </a:solidFill>
            <a:ln>
              <a:noFill/>
            </a:ln>
          </p:spPr>
          <p:txBody>
            <a:bodyPr wrap="square" rtlCol="0" anchor="ctr">
              <a:noAutofit/>
            </a:bodyPr>
            <a:lstStyle/>
            <a:p>
              <a:pPr marL="0" algn="ctr" fontAlgn="ctr">
                <a:lnSpc>
                  <a:spcPct val="114000"/>
                </a:lnSpc>
                <a:spcAft>
                  <a:spcPts val="400"/>
                </a:spcAft>
              </a:pPr>
              <a:r>
                <a:rPr lang="ja-JP" altLang="en-US" sz="1200" dirty="0"/>
                <a:t>企業立病院・衛生院・診療所 外資・合弁診療所等 </a:t>
              </a:r>
              <a:endParaRPr kumimoji="1" lang="en-US" altLang="ja-JP" sz="1200" dirty="0"/>
            </a:p>
          </p:txBody>
        </p:sp>
        <p:sp>
          <p:nvSpPr>
            <p:cNvPr id="60" name="正方形/長方形 59"/>
            <p:cNvSpPr/>
            <p:nvPr/>
          </p:nvSpPr>
          <p:spPr>
            <a:xfrm>
              <a:off x="5601072" y="3426185"/>
              <a:ext cx="1944216" cy="603164"/>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省立人民病院</a:t>
              </a:r>
              <a:endParaRPr lang="en-US" altLang="ja-JP" sz="1200" dirty="0"/>
            </a:p>
            <a:p>
              <a:pPr marL="0" algn="ctr" fontAlgn="ctr">
                <a:lnSpc>
                  <a:spcPct val="114000"/>
                </a:lnSpc>
                <a:spcAft>
                  <a:spcPts val="400"/>
                </a:spcAft>
              </a:pPr>
              <a:r>
                <a:rPr lang="ja-JP" altLang="en-US" sz="1200" dirty="0"/>
                <a:t>省立医科大学付属病院</a:t>
              </a:r>
              <a:endParaRPr lang="en-US" altLang="ja-JP" sz="1200" dirty="0"/>
            </a:p>
          </p:txBody>
        </p:sp>
        <p:sp>
          <p:nvSpPr>
            <p:cNvPr id="61" name="正方形/長方形 60"/>
            <p:cNvSpPr/>
            <p:nvPr/>
          </p:nvSpPr>
          <p:spPr>
            <a:xfrm>
              <a:off x="5597707" y="4053634"/>
              <a:ext cx="1944216" cy="592809"/>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地区級病院</a:t>
              </a:r>
              <a:endParaRPr lang="en-US" altLang="ja-JP" sz="1200" dirty="0"/>
            </a:p>
          </p:txBody>
        </p:sp>
        <p:sp>
          <p:nvSpPr>
            <p:cNvPr id="62" name="正方形/長方形 61"/>
            <p:cNvSpPr/>
            <p:nvPr/>
          </p:nvSpPr>
          <p:spPr>
            <a:xfrm>
              <a:off x="5597707" y="4670728"/>
              <a:ext cx="1944216" cy="592809"/>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区・県級病院</a:t>
              </a:r>
              <a:endParaRPr lang="en-US" altLang="ja-JP" sz="1200" dirty="0"/>
            </a:p>
          </p:txBody>
        </p:sp>
        <p:sp>
          <p:nvSpPr>
            <p:cNvPr id="63" name="正方形/長方形 62"/>
            <p:cNvSpPr/>
            <p:nvPr/>
          </p:nvSpPr>
          <p:spPr>
            <a:xfrm>
              <a:off x="5595546" y="5287822"/>
              <a:ext cx="1944216" cy="592809"/>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衛生院（入院設備あり）</a:t>
              </a:r>
              <a:endParaRPr lang="en-US" altLang="ja-JP" sz="1200" dirty="0"/>
            </a:p>
            <a:p>
              <a:pPr marL="0" algn="ctr" fontAlgn="ctr">
                <a:lnSpc>
                  <a:spcPct val="114000"/>
                </a:lnSpc>
                <a:spcAft>
                  <a:spcPts val="400"/>
                </a:spcAft>
              </a:pPr>
              <a:r>
                <a:rPr lang="ja-JP" altLang="en-US" sz="1200" dirty="0"/>
                <a:t>診療所</a:t>
              </a:r>
              <a:endParaRPr lang="en-US" altLang="ja-JP" sz="1200" dirty="0"/>
            </a:p>
          </p:txBody>
        </p:sp>
        <p:sp>
          <p:nvSpPr>
            <p:cNvPr id="64" name="正方形/長方形 63"/>
            <p:cNvSpPr/>
            <p:nvPr/>
          </p:nvSpPr>
          <p:spPr>
            <a:xfrm>
              <a:off x="5593385" y="5904914"/>
              <a:ext cx="1946378" cy="592809"/>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050" dirty="0"/>
                <a:t>衛生院、社区衛生サービスセンター、衛生室、村医</a:t>
              </a:r>
              <a:endParaRPr lang="en-US" altLang="ja-JP" sz="1050" dirty="0"/>
            </a:p>
          </p:txBody>
        </p:sp>
      </p:grpSp>
      <p:sp>
        <p:nvSpPr>
          <p:cNvPr id="28" name="テキスト ボックス 27"/>
          <p:cNvSpPr txBox="1"/>
          <p:nvPr/>
        </p:nvSpPr>
        <p:spPr>
          <a:xfrm>
            <a:off x="2496597" y="2359913"/>
            <a:ext cx="800219"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行政組織</a:t>
            </a:r>
          </a:p>
        </p:txBody>
      </p:sp>
      <p:sp>
        <p:nvSpPr>
          <p:cNvPr id="70" name="テキスト ボックス 69"/>
          <p:cNvSpPr txBox="1"/>
          <p:nvPr/>
        </p:nvSpPr>
        <p:spPr>
          <a:xfrm>
            <a:off x="7013356" y="2359913"/>
            <a:ext cx="1107996"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医療提供体制</a:t>
            </a:r>
          </a:p>
        </p:txBody>
      </p:sp>
      <p:sp>
        <p:nvSpPr>
          <p:cNvPr id="71" name="テキスト ボックス 70"/>
          <p:cNvSpPr txBox="1"/>
          <p:nvPr/>
        </p:nvSpPr>
        <p:spPr>
          <a:xfrm>
            <a:off x="200472" y="6669360"/>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中華人民共和国」</a:t>
            </a:r>
          </a:p>
        </p:txBody>
      </p:sp>
    </p:spTree>
    <p:extLst>
      <p:ext uri="{BB962C8B-B14F-4D97-AF65-F5344CB8AC3E}">
        <p14:creationId xmlns:p14="http://schemas.microsoft.com/office/powerpoint/2010/main" val="3347638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02BC4B-02B6-4A11-BFD0-F04C94562B40}"/>
              </a:ext>
            </a:extLst>
          </p:cNvPr>
          <p:cNvGraphicFramePr>
            <a:graphicFrameLocks noChangeAspect="1"/>
          </p:cNvGraphicFramePr>
          <p:nvPr>
            <p:custDataLst>
              <p:tags r:id="rId1"/>
            </p:custDataLst>
            <p:extLst>
              <p:ext uri="{D42A27DB-BD31-4B8C-83A1-F6EECF244321}">
                <p14:modId xmlns:p14="http://schemas.microsoft.com/office/powerpoint/2010/main" val="2817247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BA02BC4B-02B6-4A11-BFD0-F04C94562B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r>
              <a:rPr lang="en-US" altLang="ja-JP" dirty="0"/>
              <a:t>1/3</a:t>
            </a:r>
            <a:r>
              <a:rPr lang="ja-JP" altLang="en-US" dirty="0"/>
              <a:t>）</a:t>
            </a:r>
          </a:p>
        </p:txBody>
      </p:sp>
      <p:sp>
        <p:nvSpPr>
          <p:cNvPr id="10" name="Rectangle 6"/>
          <p:cNvSpPr>
            <a:spLocks noChangeArrowheads="1"/>
          </p:cNvSpPr>
          <p:nvPr/>
        </p:nvSpPr>
        <p:spPr bwMode="auto">
          <a:xfrm>
            <a:off x="285380" y="1916832"/>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rPr>
              <a:t>中国における医療機器の分類</a:t>
            </a:r>
            <a:endParaRPr lang="en-US" altLang="ko-KR" sz="1400" b="1"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25" name="テキスト ボックス 24"/>
          <p:cNvSpPr txBox="1"/>
          <p:nvPr/>
        </p:nvSpPr>
        <p:spPr>
          <a:xfrm>
            <a:off x="236208" y="1124744"/>
            <a:ext cx="9331835"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中国の医療機器監督官庁は国家薬品監督管理局（</a:t>
            </a:r>
            <a:r>
              <a:rPr lang="en-US" altLang="ja-JP" sz="1400" dirty="0">
                <a:cs typeface="Arial" panose="020B0604020202020204" pitchFamily="34" charset="0"/>
              </a:rPr>
              <a:t>NMPA</a:t>
            </a:r>
            <a:r>
              <a:rPr lang="ja-JP" altLang="en-US" sz="1400" dirty="0">
                <a:cs typeface="Arial" panose="020B0604020202020204" pitchFamily="34" charset="0"/>
              </a:rPr>
              <a:t>：</a:t>
            </a:r>
            <a:r>
              <a:rPr lang="en-US" altLang="ja-JP" sz="1400" dirty="0">
                <a:cs typeface="Arial" panose="020B0604020202020204" pitchFamily="34" charset="0"/>
              </a:rPr>
              <a:t>The National Medical Products Administration</a:t>
            </a:r>
            <a:r>
              <a:rPr lang="ja-JP" altLang="en-US" sz="1400" dirty="0">
                <a:cs typeface="Arial" panose="020B0604020202020204" pitchFamily="34" charset="0"/>
              </a:rPr>
              <a:t>）で　医薬品、医療機器、化粧品の監督管理を行っており、その他省・市レベルにある地方の薬品監督管理局（</a:t>
            </a:r>
            <a:r>
              <a:rPr lang="en-US" altLang="ja-JP" sz="1400" dirty="0">
                <a:cs typeface="Arial" panose="020B0604020202020204" pitchFamily="34" charset="0"/>
              </a:rPr>
              <a:t>MPA: Medical Products Administration</a:t>
            </a:r>
            <a:r>
              <a:rPr lang="ja-JP" altLang="en-US" sz="1400" dirty="0">
                <a:cs typeface="Arial" panose="020B0604020202020204" pitchFamily="34" charset="0"/>
              </a:rPr>
              <a:t>）が各地の規制・監督業務を担当している。</a:t>
            </a:r>
          </a:p>
        </p:txBody>
      </p:sp>
      <p:sp>
        <p:nvSpPr>
          <p:cNvPr id="2" name="テキスト ボックス 1"/>
          <p:cNvSpPr txBox="1"/>
          <p:nvPr/>
        </p:nvSpPr>
        <p:spPr>
          <a:xfrm>
            <a:off x="272479" y="6186834"/>
            <a:ext cx="9433047" cy="246221"/>
          </a:xfrm>
          <a:prstGeom prst="rect">
            <a:avLst/>
          </a:prstGeom>
          <a:noFill/>
        </p:spPr>
        <p:txBody>
          <a:bodyPr wrap="square" rtlCol="0">
            <a:spAutoFit/>
          </a:bodyPr>
          <a:lstStyle/>
          <a:p>
            <a:r>
              <a:rPr lang="en-US" altLang="ja-JP" sz="1000" dirty="0">
                <a:latin typeface="+mn-ea"/>
                <a:cs typeface="Arial" panose="020B0604020202020204" pitchFamily="34" charset="0"/>
              </a:rPr>
              <a:t>※</a:t>
            </a:r>
            <a:r>
              <a:rPr lang="ja-JP" altLang="en-US" sz="1000">
                <a:latin typeface="+mn-ea"/>
                <a:cs typeface="Arial" panose="020B0604020202020204" pitchFamily="34" charset="0"/>
              </a:rPr>
              <a:t>登録の際に必要な書類等は次ページ参照</a:t>
            </a:r>
            <a:endParaRPr kumimoji="1" lang="ja-JP" altLang="en-US" sz="1000">
              <a:latin typeface="+mn-ea"/>
              <a:cs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2068655790"/>
              </p:ext>
            </p:extLst>
          </p:nvPr>
        </p:nvGraphicFramePr>
        <p:xfrm>
          <a:off x="412666" y="2263821"/>
          <a:ext cx="8494272" cy="2553315"/>
        </p:xfrm>
        <a:graphic>
          <a:graphicData uri="http://schemas.openxmlformats.org/drawingml/2006/table">
            <a:tbl>
              <a:tblPr firstRow="1" bandRow="1">
                <a:tableStyleId>{2D5ABB26-0587-4C30-8999-92F81FD0307C}</a:tableStyleId>
              </a:tblPr>
              <a:tblGrid>
                <a:gridCol w="1058418">
                  <a:extLst>
                    <a:ext uri="{9D8B030D-6E8A-4147-A177-3AD203B41FA5}">
                      <a16:colId xmlns:a16="http://schemas.microsoft.com/office/drawing/2014/main" val="20000"/>
                    </a:ext>
                  </a:extLst>
                </a:gridCol>
                <a:gridCol w="3466571">
                  <a:extLst>
                    <a:ext uri="{9D8B030D-6E8A-4147-A177-3AD203B41FA5}">
                      <a16:colId xmlns:a16="http://schemas.microsoft.com/office/drawing/2014/main" val="20001"/>
                    </a:ext>
                  </a:extLst>
                </a:gridCol>
                <a:gridCol w="1749573">
                  <a:extLst>
                    <a:ext uri="{9D8B030D-6E8A-4147-A177-3AD203B41FA5}">
                      <a16:colId xmlns:a16="http://schemas.microsoft.com/office/drawing/2014/main" val="2823590756"/>
                    </a:ext>
                  </a:extLst>
                </a:gridCol>
                <a:gridCol w="2219710">
                  <a:extLst>
                    <a:ext uri="{9D8B030D-6E8A-4147-A177-3AD203B41FA5}">
                      <a16:colId xmlns:a16="http://schemas.microsoft.com/office/drawing/2014/main" val="20003"/>
                    </a:ext>
                  </a:extLst>
                </a:gridCol>
              </a:tblGrid>
              <a:tr h="299811">
                <a:tc>
                  <a:txBody>
                    <a:bodyPr/>
                    <a:lstStyle/>
                    <a:p>
                      <a:pPr algn="ctr" fontAlgn="ctr" hangingPunct="0"/>
                      <a:r>
                        <a:rPr kumimoji="1" lang="ja-JP" altLang="en-US" sz="1100" b="1" dirty="0">
                          <a:solidFill>
                            <a:sysClr val="windowText" lastClr="000000"/>
                          </a:solidFill>
                          <a:latin typeface="+mn-lt"/>
                          <a:ea typeface="+mn-ea"/>
                          <a:cs typeface="Arial" panose="020B0604020202020204" pitchFamily="34" charset="0"/>
                        </a:rPr>
                        <a:t>クラス分類</a:t>
                      </a:r>
                    </a:p>
                  </a:txBody>
                  <a:tcPr marL="180000" marR="18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indent="0" algn="ctr" fontAlgn="ctr" hangingPunct="0">
                        <a:buFont typeface="Arial" panose="020B0604020202020204" pitchFamily="34" charset="0"/>
                        <a:buNone/>
                      </a:pPr>
                      <a:r>
                        <a:rPr kumimoji="1" lang="ja-JP" altLang="en-US" sz="1100" b="1" dirty="0">
                          <a:solidFill>
                            <a:sysClr val="windowText" lastClr="000000"/>
                          </a:solidFill>
                          <a:latin typeface="+mn-lt"/>
                          <a:ea typeface="+mn-ea"/>
                          <a:cs typeface="Arial" panose="020B0604020202020204" pitchFamily="34" charset="0"/>
                        </a:rPr>
                        <a:t>リスク</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indent="0" algn="ctr" fontAlgn="ctr" hangingPunct="0">
                        <a:buFont typeface="Arial" panose="020B0604020202020204" pitchFamily="34" charset="0"/>
                        <a:buNone/>
                      </a:pPr>
                      <a:r>
                        <a:rPr kumimoji="1" lang="ja-JP" altLang="en-US" sz="1100" b="1">
                          <a:solidFill>
                            <a:sysClr val="windowText" lastClr="000000"/>
                          </a:solidFill>
                          <a:latin typeface="+mn-ea"/>
                          <a:ea typeface="+mn-ea"/>
                          <a:cs typeface="Arial" panose="020B0604020202020204" pitchFamily="34" charset="0"/>
                        </a:rPr>
                        <a:t>医療機器の形態</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indent="0" algn="ctr" fontAlgn="ctr" hangingPunct="0">
                        <a:buFont typeface="Arial" panose="020B0604020202020204" pitchFamily="34" charset="0"/>
                        <a:buNone/>
                      </a:pPr>
                      <a:r>
                        <a:rPr kumimoji="1" lang="ja-JP" altLang="en-US" sz="1100" b="1" dirty="0">
                          <a:solidFill>
                            <a:sysClr val="windowText" lastClr="000000"/>
                          </a:solidFill>
                          <a:latin typeface="+mn-lt"/>
                          <a:ea typeface="+mn-ea"/>
                          <a:cs typeface="Arial" panose="020B0604020202020204" pitchFamily="34" charset="0"/>
                        </a:rPr>
                        <a:t>販売許認可機関</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5584">
                <a:tc rowSpan="2">
                  <a:txBody>
                    <a:bodyPr/>
                    <a:lstStyle/>
                    <a:p>
                      <a:pPr algn="ctr" fontAlgn="ctr" hangingPunct="0"/>
                      <a:r>
                        <a:rPr kumimoji="1" lang="ja-JP" altLang="en-US" sz="1100" b="1" dirty="0">
                          <a:solidFill>
                            <a:sysClr val="windowText" lastClr="000000"/>
                          </a:solidFill>
                          <a:latin typeface="+mn-lt"/>
                          <a:ea typeface="+mn-ea"/>
                          <a:cs typeface="Arial" panose="020B0604020202020204" pitchFamily="34" charset="0"/>
                        </a:rPr>
                        <a:t>第</a:t>
                      </a:r>
                      <a:r>
                        <a:rPr kumimoji="1" lang="en-US" altLang="ja-JP" sz="1100" b="1" dirty="0">
                          <a:solidFill>
                            <a:sysClr val="windowText" lastClr="000000"/>
                          </a:solidFill>
                          <a:latin typeface="+mn-lt"/>
                          <a:ea typeface="+mn-ea"/>
                          <a:cs typeface="Arial" panose="020B0604020202020204" pitchFamily="34" charset="0"/>
                        </a:rPr>
                        <a:t>1</a:t>
                      </a:r>
                      <a:r>
                        <a:rPr kumimoji="1" lang="ja-JP" altLang="en-US" sz="1100" b="1" dirty="0">
                          <a:solidFill>
                            <a:sysClr val="windowText" lastClr="000000"/>
                          </a:solidFill>
                          <a:latin typeface="+mn-lt"/>
                          <a:ea typeface="+mn-ea"/>
                          <a:cs typeface="Arial" panose="020B0604020202020204" pitchFamily="34" charset="0"/>
                        </a:rPr>
                        <a:t>分類</a:t>
                      </a:r>
                    </a:p>
                  </a:txBody>
                  <a:tcPr marL="180000" marR="18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marL="0" indent="0" algn="ctr" fontAlgn="ctr" hangingPunct="0">
                        <a:buFont typeface="Arial" panose="020B0604020202020204" pitchFamily="34" charset="0"/>
                        <a:buNone/>
                      </a:pPr>
                      <a:r>
                        <a:rPr kumimoji="1" lang="ja-JP" altLang="en-US" sz="1100">
                          <a:solidFill>
                            <a:schemeClr val="tx1"/>
                          </a:solidFill>
                          <a:latin typeface="+mn-lt"/>
                          <a:ea typeface="+mn-ea"/>
                          <a:cs typeface="Arial" panose="020B0604020202020204" pitchFamily="34" charset="0"/>
                        </a:rPr>
                        <a:t>最もリスクの低い医療機器</a:t>
                      </a:r>
                      <a:endParaRPr kumimoji="1" lang="en-US" altLang="ja-JP" sz="1100" dirty="0">
                        <a:solidFill>
                          <a:schemeClr val="tx1"/>
                        </a:solidFill>
                        <a:latin typeface="+mn-lt"/>
                        <a:ea typeface="+mn-ea"/>
                        <a:cs typeface="Arial" panose="020B0604020202020204" pitchFamily="34" charset="0"/>
                      </a:endParaRPr>
                    </a:p>
                    <a:p>
                      <a:pPr marL="0" indent="0" algn="ctr" fontAlgn="ctr" hangingPunct="0">
                        <a:buFont typeface="Arial" panose="020B0604020202020204" pitchFamily="34" charset="0"/>
                        <a:buNone/>
                      </a:pPr>
                      <a:r>
                        <a:rPr kumimoji="1" lang="ja-JP" altLang="en-US" sz="1100">
                          <a:solidFill>
                            <a:schemeClr val="tx1"/>
                          </a:solidFill>
                          <a:latin typeface="+mn-lt"/>
                          <a:ea typeface="+mn-ea"/>
                          <a:cs typeface="Arial" panose="020B0604020202020204" pitchFamily="34" charset="0"/>
                        </a:rPr>
                        <a:t>例：遠心分離機、手術器械等</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n-ea"/>
                          <a:ea typeface="+mn-ea"/>
                          <a:cs typeface="Arial" panose="020B0604020202020204" pitchFamily="34" charset="0"/>
                        </a:rPr>
                        <a:t>国産の医療機器</a:t>
                      </a:r>
                      <a:endParaRPr kumimoji="1" lang="en-US" altLang="ja-JP" sz="1100" dirty="0">
                        <a:solidFill>
                          <a:schemeClr val="tx1"/>
                        </a:solidFill>
                        <a:latin typeface="+mn-ea"/>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lgn="ctr" fontAlgn="ctr" hangingPunct="0">
                        <a:buFont typeface="Arial" panose="020B0604020202020204" pitchFamily="34" charset="0"/>
                        <a:buNone/>
                      </a:pPr>
                      <a:r>
                        <a:rPr kumimoji="1" lang="en-US" altLang="ja-JP" sz="1100" dirty="0">
                          <a:solidFill>
                            <a:schemeClr val="tx1"/>
                          </a:solidFill>
                          <a:latin typeface="+mn-lt"/>
                          <a:ea typeface="+mn-ea"/>
                          <a:cs typeface="Arial" panose="020B0604020202020204" pitchFamily="34" charset="0"/>
                        </a:rPr>
                        <a:t>MPA</a:t>
                      </a:r>
                      <a:r>
                        <a:rPr kumimoji="1" lang="ja-JP" altLang="en-US" sz="1100" dirty="0">
                          <a:solidFill>
                            <a:schemeClr val="tx1"/>
                          </a:solidFill>
                          <a:latin typeface="+mn-lt"/>
                          <a:ea typeface="+mn-ea"/>
                          <a:cs typeface="Arial" panose="020B0604020202020204" pitchFamily="34" charset="0"/>
                        </a:rPr>
                        <a:t>（地方の監督局</a:t>
                      </a:r>
                      <a:r>
                        <a:rPr kumimoji="1" lang="en-US" altLang="ja-JP" sz="1100" dirty="0">
                          <a:solidFill>
                            <a:schemeClr val="tx1"/>
                          </a:solidFill>
                          <a:latin typeface="+mn-lt"/>
                          <a:ea typeface="+mn-ea"/>
                          <a:cs typeface="Arial" panose="020B0604020202020204" pitchFamily="34" charset="0"/>
                        </a:rPr>
                        <a:t>)</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75584">
                <a:tc vMerge="1">
                  <a:txBody>
                    <a:bodyPr/>
                    <a:lstStyle/>
                    <a:p>
                      <a:pPr algn="ctr" fontAlgn="ctr" hangingPunct="0"/>
                      <a:endPar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indent="0" algn="ctr" fontAlgn="ctr" hangingPunct="0">
                        <a:buFont typeface="Arial" panose="020B0604020202020204" pitchFamily="34" charset="0"/>
                        <a:buNone/>
                      </a:pPr>
                      <a:endParaRPr kumimoji="1" lang="ja-JP" altLang="en-US" sz="10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n-ea"/>
                          <a:ea typeface="+mn-ea"/>
                          <a:cs typeface="Arial" panose="020B0604020202020204" pitchFamily="34" charset="0"/>
                        </a:rPr>
                        <a:t>輸入の医療機器</a:t>
                      </a:r>
                      <a:endParaRPr kumimoji="1" lang="en-US" altLang="ja-JP" sz="1100" dirty="0">
                        <a:solidFill>
                          <a:schemeClr val="tx1"/>
                        </a:solidFill>
                        <a:latin typeface="+mn-ea"/>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fontAlgn="ctr" hangingPunct="0">
                        <a:buFont typeface="Arial" panose="020B0604020202020204" pitchFamily="34" charset="0"/>
                        <a:buNone/>
                      </a:pPr>
                      <a:r>
                        <a:rPr kumimoji="1" lang="en-US" altLang="ja-JP" sz="1100" dirty="0">
                          <a:solidFill>
                            <a:schemeClr val="tx1"/>
                          </a:solidFill>
                          <a:latin typeface="+mn-lt"/>
                          <a:ea typeface="+mn-ea"/>
                          <a:cs typeface="Arial" panose="020B0604020202020204" pitchFamily="34" charset="0"/>
                        </a:rPr>
                        <a:t>NMPA</a:t>
                      </a:r>
                      <a:r>
                        <a:rPr kumimoji="1" lang="ja-JP" altLang="en-US" sz="1100" dirty="0">
                          <a:solidFill>
                            <a:schemeClr val="tx1"/>
                          </a:solidFill>
                          <a:latin typeface="+mn-lt"/>
                          <a:ea typeface="+mn-ea"/>
                          <a:cs typeface="Arial" panose="020B0604020202020204" pitchFamily="34" charset="0"/>
                        </a:rPr>
                        <a:t>（国家の監督局）</a:t>
                      </a:r>
                      <a:endParaRPr kumimoji="1" lang="en-US" altLang="ja-JP" sz="1100" dirty="0">
                        <a:solidFill>
                          <a:schemeClr val="tx1"/>
                        </a:solidFill>
                        <a:latin typeface="+mn-lt"/>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98341137"/>
                  </a:ext>
                </a:extLst>
              </a:tr>
              <a:tr h="375584">
                <a:tc rowSpan="2">
                  <a:txBody>
                    <a:bodyPr/>
                    <a:lstStyle/>
                    <a:p>
                      <a:pPr algn="ctr" fontAlgn="ctr" hangingPunct="0"/>
                      <a:r>
                        <a:rPr kumimoji="1" lang="ja-JP" altLang="en-US" sz="1100" b="1">
                          <a:solidFill>
                            <a:sysClr val="windowText" lastClr="000000"/>
                          </a:solidFill>
                          <a:latin typeface="+mn-lt"/>
                          <a:ea typeface="+mn-ea"/>
                          <a:cs typeface="Arial" panose="020B0604020202020204" pitchFamily="34" charset="0"/>
                        </a:rPr>
                        <a:t>第</a:t>
                      </a:r>
                      <a:r>
                        <a:rPr kumimoji="1" lang="en-US" altLang="ja-JP" sz="1100" b="1" dirty="0">
                          <a:solidFill>
                            <a:sysClr val="windowText" lastClr="000000"/>
                          </a:solidFill>
                          <a:latin typeface="+mn-lt"/>
                          <a:ea typeface="+mn-ea"/>
                          <a:cs typeface="Arial" panose="020B0604020202020204" pitchFamily="34" charset="0"/>
                        </a:rPr>
                        <a:t>2</a:t>
                      </a:r>
                      <a:r>
                        <a:rPr kumimoji="1" lang="ja-JP" altLang="en-US" sz="1100" b="1">
                          <a:solidFill>
                            <a:sysClr val="windowText" lastClr="000000"/>
                          </a:solidFill>
                          <a:latin typeface="+mn-lt"/>
                          <a:ea typeface="+mn-ea"/>
                          <a:cs typeface="Arial" panose="020B0604020202020204" pitchFamily="34" charset="0"/>
                        </a:rPr>
                        <a:t>分類</a:t>
                      </a:r>
                    </a:p>
                  </a:txBody>
                  <a:tcPr marL="180000" marR="18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marL="0" marR="0" indent="0" algn="ctr" defTabSz="914400" rtl="0" eaLnBrk="1" fontAlgn="ctr" latinLnBrk="0" hangingPunct="0">
                        <a:lnSpc>
                          <a:spcPct val="100000"/>
                        </a:lnSpc>
                        <a:spcBef>
                          <a:spcPts val="0"/>
                        </a:spcBef>
                        <a:spcAft>
                          <a:spcPts val="200"/>
                        </a:spcAft>
                        <a:buClrTx/>
                        <a:buSzTx/>
                        <a:buFont typeface="Arial" pitchFamily="34" charset="0"/>
                        <a:buNone/>
                        <a:tabLst/>
                        <a:defRPr/>
                      </a:pPr>
                      <a:r>
                        <a:rPr lang="ja-JP" altLang="en-US" sz="1100">
                          <a:solidFill>
                            <a:schemeClr val="tx1"/>
                          </a:solidFill>
                          <a:latin typeface="+mn-lt"/>
                          <a:ea typeface="+mn-ea"/>
                          <a:cs typeface="Arial" panose="020B0604020202020204" pitchFamily="34" charset="0"/>
                        </a:rPr>
                        <a:t>第</a:t>
                      </a:r>
                      <a:r>
                        <a:rPr lang="en-US" altLang="ja-JP" sz="1100" dirty="0">
                          <a:solidFill>
                            <a:schemeClr val="tx1"/>
                          </a:solidFill>
                          <a:latin typeface="+mn-lt"/>
                          <a:ea typeface="+mn-ea"/>
                          <a:cs typeface="Arial" panose="020B0604020202020204" pitchFamily="34" charset="0"/>
                        </a:rPr>
                        <a:t>1</a:t>
                      </a:r>
                      <a:r>
                        <a:rPr lang="ja-JP" altLang="en-US" sz="1100">
                          <a:solidFill>
                            <a:schemeClr val="tx1"/>
                          </a:solidFill>
                          <a:latin typeface="+mn-lt"/>
                          <a:ea typeface="+mn-ea"/>
                          <a:cs typeface="Arial" panose="020B0604020202020204" pitchFamily="34" charset="0"/>
                        </a:rPr>
                        <a:t>分類と第</a:t>
                      </a:r>
                      <a:r>
                        <a:rPr lang="en-US" altLang="ja-JP" sz="1100" dirty="0">
                          <a:solidFill>
                            <a:schemeClr val="tx1"/>
                          </a:solidFill>
                          <a:latin typeface="+mn-lt"/>
                          <a:ea typeface="+mn-ea"/>
                          <a:cs typeface="Arial" panose="020B0604020202020204" pitchFamily="34" charset="0"/>
                        </a:rPr>
                        <a:t>3</a:t>
                      </a:r>
                      <a:r>
                        <a:rPr lang="ja-JP" altLang="en-US" sz="1100">
                          <a:solidFill>
                            <a:schemeClr val="tx1"/>
                          </a:solidFill>
                          <a:latin typeface="+mn-lt"/>
                          <a:ea typeface="+mn-ea"/>
                          <a:cs typeface="Arial" panose="020B0604020202020204" pitchFamily="34" charset="0"/>
                        </a:rPr>
                        <a:t>分類の中間のリスクとなる医療機器</a:t>
                      </a:r>
                      <a:endParaRPr lang="en-US" altLang="ja-JP" sz="1100" dirty="0">
                        <a:solidFill>
                          <a:schemeClr val="tx1"/>
                        </a:solidFill>
                        <a:latin typeface="+mn-lt"/>
                        <a:ea typeface="+mn-ea"/>
                        <a:cs typeface="Arial" panose="020B0604020202020204" pitchFamily="34" charset="0"/>
                      </a:endParaRPr>
                    </a:p>
                    <a:p>
                      <a:pPr marL="0" marR="0" indent="0" algn="ctr" defTabSz="914400" rtl="0" eaLnBrk="1" fontAlgn="ctr" latinLnBrk="0" hangingPunct="0">
                        <a:lnSpc>
                          <a:spcPct val="100000"/>
                        </a:lnSpc>
                        <a:spcBef>
                          <a:spcPts val="0"/>
                        </a:spcBef>
                        <a:spcAft>
                          <a:spcPts val="200"/>
                        </a:spcAft>
                        <a:buClrTx/>
                        <a:buSzTx/>
                        <a:buFont typeface="Arial" pitchFamily="34" charset="0"/>
                        <a:buNone/>
                        <a:tabLst/>
                        <a:defRPr/>
                      </a:pPr>
                      <a:r>
                        <a:rPr lang="ja-JP" altLang="en-US" sz="1100">
                          <a:solidFill>
                            <a:schemeClr val="tx1"/>
                          </a:solidFill>
                          <a:latin typeface="+mn-lt"/>
                          <a:ea typeface="+mn-ea"/>
                          <a:cs typeface="Arial" panose="020B0604020202020204" pitchFamily="34" charset="0"/>
                        </a:rPr>
                        <a:t>例：</a:t>
                      </a:r>
                      <a:r>
                        <a:rPr lang="en-US" altLang="ja-JP" sz="1100" dirty="0">
                          <a:solidFill>
                            <a:schemeClr val="tx1"/>
                          </a:solidFill>
                          <a:latin typeface="+mn-lt"/>
                          <a:ea typeface="+mn-ea"/>
                          <a:cs typeface="Arial" panose="020B0604020202020204" pitchFamily="34" charset="0"/>
                        </a:rPr>
                        <a:t> SpO2</a:t>
                      </a:r>
                      <a:r>
                        <a:rPr lang="ja-JP" altLang="en-US" sz="1100">
                          <a:solidFill>
                            <a:schemeClr val="tx1"/>
                          </a:solidFill>
                          <a:latin typeface="+mn-lt"/>
                          <a:ea typeface="+mn-ea"/>
                          <a:cs typeface="Arial" panose="020B0604020202020204" pitchFamily="34" charset="0"/>
                        </a:rPr>
                        <a:t>センサー、マスク等</a:t>
                      </a:r>
                      <a:endParaRPr lang="en-US" altLang="ja-JP" sz="1100" dirty="0">
                        <a:solidFill>
                          <a:schemeClr val="tx1"/>
                        </a:solidFill>
                        <a:latin typeface="+mn-lt"/>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n-ea"/>
                          <a:ea typeface="+mn-ea"/>
                          <a:cs typeface="Arial" panose="020B0604020202020204" pitchFamily="34" charset="0"/>
                        </a:rPr>
                        <a:t>国産の医療機器</a:t>
                      </a:r>
                      <a:endParaRPr kumimoji="1" lang="en-US" altLang="ja-JP" sz="1100" dirty="0">
                        <a:solidFill>
                          <a:schemeClr val="tx1"/>
                        </a:solidFill>
                        <a:latin typeface="+mn-ea"/>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None/>
                        <a:tabLst/>
                        <a:defRPr/>
                      </a:pPr>
                      <a:r>
                        <a:rPr kumimoji="1" lang="en-US" altLang="ja-JP" sz="1100" dirty="0">
                          <a:solidFill>
                            <a:schemeClr val="tx1"/>
                          </a:solidFill>
                          <a:latin typeface="+mn-lt"/>
                          <a:ea typeface="+mn-ea"/>
                          <a:cs typeface="Arial" panose="020B0604020202020204" pitchFamily="34" charset="0"/>
                        </a:rPr>
                        <a:t>MPA</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375584">
                <a:tc vMerge="1">
                  <a:txBody>
                    <a:bodyPr/>
                    <a:lstStyle/>
                    <a:p>
                      <a:pPr algn="ctr" fontAlgn="ctr" hangingPunct="0"/>
                      <a:endPar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marR="0" indent="0" algn="ctr" defTabSz="914400" rtl="0" eaLnBrk="1" fontAlgn="ctr" latinLnBrk="0" hangingPunct="0">
                        <a:lnSpc>
                          <a:spcPct val="100000"/>
                        </a:lnSpc>
                        <a:spcBef>
                          <a:spcPts val="0"/>
                        </a:spcBef>
                        <a:spcAft>
                          <a:spcPts val="200"/>
                        </a:spcAft>
                        <a:buClrTx/>
                        <a:buSzTx/>
                        <a:buFont typeface="Arial" pitchFamily="34" charset="0"/>
                        <a:buNone/>
                        <a:tabLst/>
                        <a:defRPr/>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a:solidFill>
                            <a:schemeClr val="tx1"/>
                          </a:solidFill>
                          <a:latin typeface="+mn-ea"/>
                          <a:ea typeface="+mn-ea"/>
                          <a:cs typeface="Arial" panose="020B0604020202020204" pitchFamily="34" charset="0"/>
                        </a:rPr>
                        <a:t>輸入の医療機器</a:t>
                      </a:r>
                      <a:endParaRPr kumimoji="1" lang="en-US" altLang="ja-JP" sz="1100" dirty="0">
                        <a:solidFill>
                          <a:schemeClr val="tx1"/>
                        </a:solidFill>
                        <a:latin typeface="+mn-ea"/>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None/>
                        <a:tabLst/>
                        <a:defRPr/>
                      </a:pPr>
                      <a:r>
                        <a:rPr lang="en-US" altLang="ja-JP" sz="1100" dirty="0">
                          <a:solidFill>
                            <a:schemeClr val="tx1"/>
                          </a:solidFill>
                          <a:latin typeface="+mn-lt"/>
                          <a:ea typeface="+mn-ea"/>
                          <a:cs typeface="Arial" panose="020B0604020202020204" pitchFamily="34" charset="0"/>
                        </a:rPr>
                        <a:t>NMPA</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57384715"/>
                  </a:ext>
                </a:extLst>
              </a:tr>
              <a:tr h="375584">
                <a:tc rowSpan="2">
                  <a:txBody>
                    <a:bodyPr/>
                    <a:lstStyle/>
                    <a:p>
                      <a:pPr algn="ctr" fontAlgn="ctr" hangingPunct="0"/>
                      <a:r>
                        <a:rPr kumimoji="1" lang="ja-JP" altLang="en-US" sz="1100" b="1" dirty="0">
                          <a:solidFill>
                            <a:sysClr val="windowText" lastClr="000000"/>
                          </a:solidFill>
                          <a:latin typeface="+mn-lt"/>
                          <a:ea typeface="+mn-ea"/>
                          <a:cs typeface="Arial" panose="020B0604020202020204" pitchFamily="34" charset="0"/>
                        </a:rPr>
                        <a:t>第</a:t>
                      </a:r>
                      <a:r>
                        <a:rPr kumimoji="1" lang="en-US" altLang="ja-JP" sz="1100" b="1" dirty="0">
                          <a:solidFill>
                            <a:sysClr val="windowText" lastClr="000000"/>
                          </a:solidFill>
                          <a:latin typeface="+mn-lt"/>
                          <a:ea typeface="+mn-ea"/>
                          <a:cs typeface="Arial" panose="020B0604020202020204" pitchFamily="34" charset="0"/>
                        </a:rPr>
                        <a:t>3</a:t>
                      </a:r>
                      <a:r>
                        <a:rPr kumimoji="1" lang="ja-JP" altLang="en-US" sz="1100" b="1" dirty="0">
                          <a:solidFill>
                            <a:sysClr val="windowText" lastClr="000000"/>
                          </a:solidFill>
                          <a:latin typeface="+mn-lt"/>
                          <a:ea typeface="+mn-ea"/>
                          <a:cs typeface="Arial" panose="020B0604020202020204" pitchFamily="34" charset="0"/>
                        </a:rPr>
                        <a:t>分類</a:t>
                      </a:r>
                    </a:p>
                  </a:txBody>
                  <a:tcPr marL="180000" marR="180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rowSpan="2">
                  <a:txBody>
                    <a:bodyPr/>
                    <a:lstStyle/>
                    <a:p>
                      <a:pPr marL="0" indent="0" algn="ctr" fontAlgn="ctr" hangingPunct="0">
                        <a:buFont typeface="Arial" panose="020B0604020202020204" pitchFamily="34" charset="0"/>
                        <a:buNone/>
                      </a:pPr>
                      <a:r>
                        <a:rPr kumimoji="1" lang="ja-JP" altLang="en-US" sz="1100" dirty="0">
                          <a:solidFill>
                            <a:schemeClr val="tx1"/>
                          </a:solidFill>
                          <a:latin typeface="+mn-lt"/>
                          <a:ea typeface="+mn-ea"/>
                          <a:cs typeface="Arial" panose="020B0604020202020204" pitchFamily="34" charset="0"/>
                        </a:rPr>
                        <a:t>最もリスクの高い医療機器</a:t>
                      </a:r>
                      <a:endParaRPr kumimoji="1" lang="en-US" altLang="ja-JP" sz="1100" dirty="0">
                        <a:solidFill>
                          <a:schemeClr val="tx1"/>
                        </a:solidFill>
                        <a:latin typeface="+mn-lt"/>
                        <a:ea typeface="+mn-ea"/>
                        <a:cs typeface="Arial" panose="020B0604020202020204" pitchFamily="34" charset="0"/>
                      </a:endParaRPr>
                    </a:p>
                    <a:p>
                      <a:pPr marL="0" indent="0" algn="ctr" fontAlgn="ctr" hangingPunct="0">
                        <a:buFont typeface="Arial" panose="020B0604020202020204" pitchFamily="34" charset="0"/>
                        <a:buNone/>
                      </a:pPr>
                      <a:r>
                        <a:rPr kumimoji="1" lang="ja-JP" altLang="en-US" sz="1100" dirty="0">
                          <a:solidFill>
                            <a:schemeClr val="tx1"/>
                          </a:solidFill>
                          <a:latin typeface="+mn-lt"/>
                          <a:ea typeface="+mn-ea"/>
                          <a:cs typeface="Arial" panose="020B0604020202020204" pitchFamily="34" charset="0"/>
                        </a:rPr>
                        <a:t>（体内植込型機器や生命の維持に関わる機器）</a:t>
                      </a:r>
                      <a:endParaRPr kumimoji="1" lang="en-US" altLang="ja-JP" sz="1100" dirty="0">
                        <a:solidFill>
                          <a:schemeClr val="tx1"/>
                        </a:solidFill>
                        <a:latin typeface="+mn-lt"/>
                        <a:ea typeface="+mn-ea"/>
                        <a:cs typeface="Arial" panose="020B0604020202020204" pitchFamily="34" charset="0"/>
                      </a:endParaRPr>
                    </a:p>
                    <a:p>
                      <a:pPr marL="0" indent="0" algn="ctr" fontAlgn="ctr" hangingPunct="0">
                        <a:buFont typeface="Arial" panose="020B0604020202020204" pitchFamily="34" charset="0"/>
                        <a:buNone/>
                      </a:pPr>
                      <a:r>
                        <a:rPr kumimoji="1" lang="ja-JP" altLang="en-US" sz="1100" dirty="0">
                          <a:solidFill>
                            <a:schemeClr val="tx1"/>
                          </a:solidFill>
                          <a:latin typeface="+mn-lt"/>
                          <a:ea typeface="+mn-ea"/>
                          <a:cs typeface="Arial" panose="020B0604020202020204" pitchFamily="34" charset="0"/>
                        </a:rPr>
                        <a:t>例：</a:t>
                      </a:r>
                      <a:r>
                        <a:rPr kumimoji="1" lang="en-US" altLang="ja-JP" sz="1100" dirty="0">
                          <a:solidFill>
                            <a:schemeClr val="tx1"/>
                          </a:solidFill>
                          <a:latin typeface="+mn-lt"/>
                          <a:ea typeface="+mn-ea"/>
                          <a:cs typeface="Arial" panose="020B0604020202020204" pitchFamily="34" charset="0"/>
                        </a:rPr>
                        <a:t>IOL, MRI, AED, </a:t>
                      </a:r>
                      <a:r>
                        <a:rPr kumimoji="1" lang="ja-JP" altLang="en-US" sz="1100" dirty="0">
                          <a:solidFill>
                            <a:schemeClr val="tx1"/>
                          </a:solidFill>
                          <a:latin typeface="+mn-lt"/>
                          <a:ea typeface="+mn-ea"/>
                          <a:cs typeface="Arial" panose="020B0604020202020204" pitchFamily="34" charset="0"/>
                        </a:rPr>
                        <a:t>歯科インプラント等</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dirty="0">
                          <a:solidFill>
                            <a:schemeClr val="tx1"/>
                          </a:solidFill>
                          <a:latin typeface="+mn-ea"/>
                          <a:ea typeface="+mn-ea"/>
                          <a:cs typeface="Arial" panose="020B0604020202020204" pitchFamily="34" charset="0"/>
                        </a:rPr>
                        <a:t>国産の医療機器</a:t>
                      </a:r>
                      <a:endParaRPr kumimoji="1" lang="en-US" altLang="ja-JP" sz="1100" dirty="0">
                        <a:solidFill>
                          <a:schemeClr val="tx1"/>
                        </a:solidFill>
                        <a:latin typeface="+mn-ea"/>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fontAlgn="ctr" hangingPunct="0">
                        <a:buFont typeface="Arial" panose="020B0604020202020204" pitchFamily="34" charset="0"/>
                        <a:buNone/>
                      </a:pPr>
                      <a:r>
                        <a:rPr kumimoji="1" lang="en-US" altLang="ja-JP" sz="1100" dirty="0">
                          <a:solidFill>
                            <a:schemeClr val="tx1"/>
                          </a:solidFill>
                          <a:latin typeface="+mn-lt"/>
                          <a:ea typeface="+mn-ea"/>
                          <a:cs typeface="Arial" panose="020B0604020202020204" pitchFamily="34" charset="0"/>
                        </a:rPr>
                        <a:t>NMPA</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75584">
                <a:tc vMerge="1">
                  <a:txBody>
                    <a:bodyPr/>
                    <a:lstStyle/>
                    <a:p>
                      <a:pPr algn="ctr" fontAlgn="ctr" hangingPunct="0"/>
                      <a:endPar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5F8AC3"/>
                    </a:solidFill>
                  </a:tcPr>
                </a:tc>
                <a:tc vMerge="1">
                  <a:txBody>
                    <a:bodyPr/>
                    <a:lstStyle/>
                    <a:p>
                      <a:pPr marL="0" indent="0" algn="ctr" fontAlgn="ctr" hangingPunct="0">
                        <a:buFont typeface="Arial" panose="020B0604020202020204" pitchFamily="34" charset="0"/>
                        <a:buNone/>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dirty="0">
                          <a:solidFill>
                            <a:schemeClr val="tx1"/>
                          </a:solidFill>
                          <a:latin typeface="+mn-ea"/>
                          <a:ea typeface="+mn-ea"/>
                          <a:cs typeface="Arial" panose="020B0604020202020204" pitchFamily="34" charset="0"/>
                        </a:rPr>
                        <a:t>輸入の医療機器</a:t>
                      </a:r>
                      <a:endParaRPr kumimoji="1" lang="en-US" altLang="ja-JP" sz="1100" dirty="0">
                        <a:solidFill>
                          <a:schemeClr val="tx1"/>
                        </a:solidFill>
                        <a:latin typeface="+mn-ea"/>
                        <a:ea typeface="+mn-ea"/>
                        <a:cs typeface="Arial" panose="020B0604020202020204" pitchFamily="34" charset="0"/>
                      </a:endParaRP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indent="0" algn="ctr" fontAlgn="ctr" hangingPunct="0">
                        <a:buFont typeface="Arial" panose="020B0604020202020204" pitchFamily="34" charset="0"/>
                        <a:buNone/>
                      </a:pPr>
                      <a:r>
                        <a:rPr kumimoji="1" lang="en-US" altLang="ja-JP" sz="1100" dirty="0">
                          <a:solidFill>
                            <a:schemeClr val="tx1"/>
                          </a:solidFill>
                          <a:latin typeface="+mn-lt"/>
                          <a:ea typeface="+mn-ea"/>
                          <a:cs typeface="Arial" panose="020B0604020202020204" pitchFamily="34" charset="0"/>
                        </a:rPr>
                        <a:t>NMPA</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99414329"/>
                  </a:ext>
                </a:extLst>
              </a:tr>
            </a:tbl>
          </a:graphicData>
        </a:graphic>
      </p:graphicFrame>
      <p:grpSp>
        <p:nvGrpSpPr>
          <p:cNvPr id="11" name="グループ化 7">
            <a:extLst>
              <a:ext uri="{FF2B5EF4-FFF2-40B4-BE49-F238E27FC236}">
                <a16:creationId xmlns:a16="http://schemas.microsoft.com/office/drawing/2014/main" id="{E29DD2D7-AD3C-4E4D-966B-6F38B2EE8E0C}"/>
              </a:ext>
            </a:extLst>
          </p:cNvPr>
          <p:cNvGrpSpPr/>
          <p:nvPr/>
        </p:nvGrpSpPr>
        <p:grpSpPr>
          <a:xfrm>
            <a:off x="272479" y="4951843"/>
            <a:ext cx="9073009" cy="288032"/>
            <a:chOff x="4944173" y="2174063"/>
            <a:chExt cx="5908263" cy="288032"/>
          </a:xfrm>
        </p:grpSpPr>
        <p:cxnSp>
          <p:nvCxnSpPr>
            <p:cNvPr id="12" name="直線コネクタ 11">
              <a:extLst>
                <a:ext uri="{FF2B5EF4-FFF2-40B4-BE49-F238E27FC236}">
                  <a16:creationId xmlns:a16="http://schemas.microsoft.com/office/drawing/2014/main" id="{61BC08ED-194C-F842-BC31-FE586ACB108F}"/>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6ECC94BC-1A02-C740-BD8A-FB0CF42FE443}"/>
                </a:ext>
              </a:extLst>
            </p:cNvPr>
            <p:cNvSpPr>
              <a:spLocks noChangeArrowheads="1"/>
            </p:cNvSpPr>
            <p:nvPr/>
          </p:nvSpPr>
          <p:spPr bwMode="auto">
            <a:xfrm>
              <a:off x="4991065" y="2174063"/>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en-US" altLang="ja-JP" sz="1400" b="1" dirty="0">
                <a:solidFill>
                  <a:srgbClr val="000000"/>
                </a:solidFill>
                <a:latin typeface="HGP創英角ｺﾞｼｯｸUB" panose="020B0900000000000000" pitchFamily="50" charset="-128"/>
                <a:ea typeface="HGP創英角ｺﾞｼｯｸUB" panose="020B0900000000000000" pitchFamily="50" charset="-128"/>
              </a:endParaRPr>
            </a:p>
            <a:p>
              <a:pPr defTabSz="955675">
                <a:buSzPct val="120000"/>
              </a:pPr>
              <a:r>
                <a:rPr lang="ja-JP" altLang="en-US" sz="1400" b="1" dirty="0">
                  <a:latin typeface="HGP創英角ｺﾞｼｯｸUB" panose="020B0900000000000000" pitchFamily="50" charset="-128"/>
                  <a:ea typeface="HGP創英角ｺﾞｼｯｸUB" panose="020B0900000000000000" pitchFamily="50" charset="-128"/>
                </a:rPr>
                <a:t>医療機器登録までの流れ</a:t>
              </a:r>
              <a:endParaRPr lang="zh-TW" altLang="en-US" sz="1400" b="1" dirty="0">
                <a:latin typeface="HGP創英角ｺﾞｼｯｸUB" panose="020B0900000000000000" pitchFamily="50" charset="-128"/>
                <a:ea typeface="HGP創英角ｺﾞｼｯｸUB" panose="020B0900000000000000" pitchFamily="50" charset="-128"/>
              </a:endParaRPr>
            </a:p>
          </p:txBody>
        </p:sp>
      </p:grpSp>
      <p:sp>
        <p:nvSpPr>
          <p:cNvPr id="16" name="テキスト ボックス 15">
            <a:extLst>
              <a:ext uri="{FF2B5EF4-FFF2-40B4-BE49-F238E27FC236}">
                <a16:creationId xmlns:a16="http://schemas.microsoft.com/office/drawing/2014/main" id="{8C53E57E-63AD-2549-AE00-56D442A19900}"/>
              </a:ext>
            </a:extLst>
          </p:cNvPr>
          <p:cNvSpPr txBox="1"/>
          <p:nvPr/>
        </p:nvSpPr>
        <p:spPr>
          <a:xfrm>
            <a:off x="8515314" y="5356709"/>
            <a:ext cx="1320806"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a:latin typeface="メイリオ" panose="020B0604030504040204" pitchFamily="50" charset="-128"/>
                <a:ea typeface="メイリオ" panose="020B0604030504040204" pitchFamily="50" charset="-128"/>
                <a:cs typeface="Arial" panose="020B0604020202020204" pitchFamily="34" charset="0"/>
              </a:rPr>
              <a:t>販　売</a:t>
            </a:r>
          </a:p>
        </p:txBody>
      </p:sp>
      <p:sp>
        <p:nvSpPr>
          <p:cNvPr id="17" name="右矢印 82">
            <a:extLst>
              <a:ext uri="{FF2B5EF4-FFF2-40B4-BE49-F238E27FC236}">
                <a16:creationId xmlns:a16="http://schemas.microsoft.com/office/drawing/2014/main" id="{38F09920-95B0-334C-B07F-0A3765CFE37B}"/>
              </a:ext>
            </a:extLst>
          </p:cNvPr>
          <p:cNvSpPr/>
          <p:nvPr/>
        </p:nvSpPr>
        <p:spPr>
          <a:xfrm>
            <a:off x="8265368" y="529297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18" name="右矢印 17">
            <a:extLst>
              <a:ext uri="{FF2B5EF4-FFF2-40B4-BE49-F238E27FC236}">
                <a16:creationId xmlns:a16="http://schemas.microsoft.com/office/drawing/2014/main" id="{0BE999F3-A541-1140-A414-04CF63073B0E}"/>
              </a:ext>
            </a:extLst>
          </p:cNvPr>
          <p:cNvSpPr/>
          <p:nvPr/>
        </p:nvSpPr>
        <p:spPr>
          <a:xfrm>
            <a:off x="1496616" y="533380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19" name="右矢印 18">
            <a:extLst>
              <a:ext uri="{FF2B5EF4-FFF2-40B4-BE49-F238E27FC236}">
                <a16:creationId xmlns:a16="http://schemas.microsoft.com/office/drawing/2014/main" id="{BE1F13D0-302B-C34A-AED6-7890625BCBFE}"/>
              </a:ext>
            </a:extLst>
          </p:cNvPr>
          <p:cNvSpPr/>
          <p:nvPr/>
        </p:nvSpPr>
        <p:spPr>
          <a:xfrm>
            <a:off x="2876464" y="5334153"/>
            <a:ext cx="3391040"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0" name="正方形/長方形 19">
            <a:extLst>
              <a:ext uri="{FF2B5EF4-FFF2-40B4-BE49-F238E27FC236}">
                <a16:creationId xmlns:a16="http://schemas.microsoft.com/office/drawing/2014/main" id="{C0743876-6F17-CF4C-A1E4-DC5994B0A3C9}"/>
              </a:ext>
            </a:extLst>
          </p:cNvPr>
          <p:cNvSpPr/>
          <p:nvPr/>
        </p:nvSpPr>
        <p:spPr>
          <a:xfrm>
            <a:off x="567486" y="5248087"/>
            <a:ext cx="1307530" cy="415498"/>
          </a:xfrm>
          <a:prstGeom prst="rect">
            <a:avLst/>
          </a:prstGeom>
        </p:spPr>
        <p:txBody>
          <a:bodyPr wrap="square" anchor="t">
            <a:spAutoFit/>
          </a:bodyPr>
          <a:lstStyle/>
          <a:p>
            <a:pPr fontAlgn="ctr">
              <a:spcBef>
                <a:spcPts val="300"/>
              </a:spcBef>
              <a:buClr>
                <a:srgbClr val="3D6AA7"/>
              </a:buClr>
              <a:buSzPct val="120000"/>
            </a:pPr>
            <a:r>
              <a:rPr lang="ja-JP" altLang="en-US" sz="1050" dirty="0">
                <a:latin typeface="+mn-ea"/>
                <a:cs typeface="Arial" panose="020B0604020202020204" pitchFamily="34" charset="0"/>
              </a:rPr>
              <a:t>医療機器の　　　　クラス分類を決定</a:t>
            </a:r>
          </a:p>
        </p:txBody>
      </p:sp>
      <p:sp>
        <p:nvSpPr>
          <p:cNvPr id="21" name="右矢印 20">
            <a:extLst>
              <a:ext uri="{FF2B5EF4-FFF2-40B4-BE49-F238E27FC236}">
                <a16:creationId xmlns:a16="http://schemas.microsoft.com/office/drawing/2014/main" id="{DC85A24E-A6B8-6347-9F98-0FD5969857BD}"/>
              </a:ext>
            </a:extLst>
          </p:cNvPr>
          <p:cNvSpPr/>
          <p:nvPr/>
        </p:nvSpPr>
        <p:spPr>
          <a:xfrm>
            <a:off x="5781526" y="576445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2" name="角丸四角形 21">
            <a:extLst>
              <a:ext uri="{FF2B5EF4-FFF2-40B4-BE49-F238E27FC236}">
                <a16:creationId xmlns:a16="http://schemas.microsoft.com/office/drawing/2014/main" id="{0BD40495-0D04-364F-84C6-A9CC3C4D6A55}"/>
              </a:ext>
            </a:extLst>
          </p:cNvPr>
          <p:cNvSpPr/>
          <p:nvPr/>
        </p:nvSpPr>
        <p:spPr>
          <a:xfrm>
            <a:off x="344488" y="5298293"/>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1</a:t>
            </a:r>
            <a:endParaRPr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3" name="角丸四角形 22">
            <a:extLst>
              <a:ext uri="{FF2B5EF4-FFF2-40B4-BE49-F238E27FC236}">
                <a16:creationId xmlns:a16="http://schemas.microsoft.com/office/drawing/2014/main" id="{25E356B6-382E-5A45-B109-8288C77EDCBD}"/>
              </a:ext>
            </a:extLst>
          </p:cNvPr>
          <p:cNvSpPr/>
          <p:nvPr/>
        </p:nvSpPr>
        <p:spPr>
          <a:xfrm>
            <a:off x="2000672" y="5298293"/>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4" name="角丸四角形 23">
            <a:extLst>
              <a:ext uri="{FF2B5EF4-FFF2-40B4-BE49-F238E27FC236}">
                <a16:creationId xmlns:a16="http://schemas.microsoft.com/office/drawing/2014/main" id="{B3A84F01-39E9-D548-8057-D9575F9796C5}"/>
              </a:ext>
            </a:extLst>
          </p:cNvPr>
          <p:cNvSpPr/>
          <p:nvPr/>
        </p:nvSpPr>
        <p:spPr>
          <a:xfrm>
            <a:off x="3723366" y="5738590"/>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6" name="正方形/長方形 38">
            <a:extLst>
              <a:ext uri="{FF2B5EF4-FFF2-40B4-BE49-F238E27FC236}">
                <a16:creationId xmlns:a16="http://schemas.microsoft.com/office/drawing/2014/main" id="{7DD279CE-A6E0-6941-A27D-B4DFE546107D}"/>
              </a:ext>
            </a:extLst>
          </p:cNvPr>
          <p:cNvSpPr/>
          <p:nvPr/>
        </p:nvSpPr>
        <p:spPr>
          <a:xfrm>
            <a:off x="2274966" y="5353150"/>
            <a:ext cx="1539645" cy="654025"/>
          </a:xfrm>
          <a:prstGeom prst="rect">
            <a:avLst/>
          </a:prstGeom>
        </p:spPr>
        <p:txBody>
          <a:bodyPr wrap="square" anchor="t">
            <a:spAutoFit/>
          </a:bodyPr>
          <a:lstStyle/>
          <a:p>
            <a:pPr fontAlgn="ctr">
              <a:spcBef>
                <a:spcPts val="300"/>
              </a:spcBef>
              <a:buClr>
                <a:srgbClr val="3D6AA7"/>
              </a:buClr>
              <a:buSzPct val="120000"/>
            </a:pPr>
            <a:r>
              <a:rPr lang="ja-JP" altLang="en-US" sz="1050" dirty="0">
                <a:cs typeface="Arial" panose="020B0604020202020204" pitchFamily="34" charset="0"/>
              </a:rPr>
              <a:t>■第</a:t>
            </a:r>
            <a:r>
              <a:rPr lang="en-US" altLang="ja-JP" sz="1050" dirty="0">
                <a:cs typeface="Arial" panose="020B0604020202020204" pitchFamily="34" charset="0"/>
              </a:rPr>
              <a:t>1</a:t>
            </a:r>
            <a:r>
              <a:rPr lang="ja-JP" altLang="en-US" sz="1050" dirty="0">
                <a:cs typeface="Arial" panose="020B0604020202020204" pitchFamily="34" charset="0"/>
              </a:rPr>
              <a:t>分類</a:t>
            </a:r>
            <a:endParaRPr lang="en-US" altLang="ja-JP" sz="1050" dirty="0">
              <a:cs typeface="Arial" panose="020B0604020202020204" pitchFamily="34" charset="0"/>
            </a:endParaRPr>
          </a:p>
          <a:p>
            <a:pPr fontAlgn="ctr">
              <a:spcBef>
                <a:spcPts val="300"/>
              </a:spcBef>
              <a:buClr>
                <a:srgbClr val="3D6AA7"/>
              </a:buClr>
              <a:buSzPct val="120000"/>
            </a:pPr>
            <a:endParaRPr lang="en-US" altLang="ja-JP" sz="1050" dirty="0">
              <a:cs typeface="Arial" panose="020B0604020202020204" pitchFamily="34" charset="0"/>
            </a:endParaRPr>
          </a:p>
          <a:p>
            <a:pPr fontAlgn="ctr">
              <a:spcBef>
                <a:spcPts val="300"/>
              </a:spcBef>
              <a:buClr>
                <a:srgbClr val="3D6AA7"/>
              </a:buClr>
              <a:buSzPct val="120000"/>
            </a:pPr>
            <a:r>
              <a:rPr lang="ja-JP" altLang="en-US" sz="1050" dirty="0">
                <a:cs typeface="Arial" panose="020B0604020202020204" pitchFamily="34" charset="0"/>
              </a:rPr>
              <a:t>■第</a:t>
            </a:r>
            <a:r>
              <a:rPr lang="en-US" altLang="ja-JP" sz="1050" dirty="0">
                <a:cs typeface="Arial" panose="020B0604020202020204" pitchFamily="34" charset="0"/>
              </a:rPr>
              <a:t>2, 3</a:t>
            </a:r>
            <a:r>
              <a:rPr lang="ja-JP" altLang="en-US" sz="1050" dirty="0">
                <a:cs typeface="Arial" panose="020B0604020202020204" pitchFamily="34" charset="0"/>
              </a:rPr>
              <a:t>分類</a:t>
            </a:r>
          </a:p>
        </p:txBody>
      </p:sp>
      <p:sp>
        <p:nvSpPr>
          <p:cNvPr id="27" name="Rectangle 7">
            <a:extLst>
              <a:ext uri="{FF2B5EF4-FFF2-40B4-BE49-F238E27FC236}">
                <a16:creationId xmlns:a16="http://schemas.microsoft.com/office/drawing/2014/main" id="{A74F9F80-B72E-7E49-8018-B0F38AC0B6D6}"/>
              </a:ext>
            </a:extLst>
          </p:cNvPr>
          <p:cNvSpPr/>
          <p:nvPr/>
        </p:nvSpPr>
        <p:spPr>
          <a:xfrm>
            <a:off x="6656530" y="5243281"/>
            <a:ext cx="1732142" cy="415498"/>
          </a:xfrm>
          <a:prstGeom prst="rect">
            <a:avLst/>
          </a:prstGeom>
        </p:spPr>
        <p:txBody>
          <a:bodyPr wrap="square" anchor="t">
            <a:spAutoFit/>
          </a:bodyPr>
          <a:lstStyle/>
          <a:p>
            <a:pPr fontAlgn="ctr">
              <a:spcBef>
                <a:spcPts val="600"/>
              </a:spcBef>
              <a:buClr>
                <a:srgbClr val="3D6AA7"/>
              </a:buClr>
              <a:buSzPct val="120000"/>
            </a:pPr>
            <a:r>
              <a:rPr lang="en-MY" altLang="ja-JP" sz="1050" dirty="0"/>
              <a:t>NMPA/MPA</a:t>
            </a:r>
            <a:r>
              <a:rPr lang="ja-JP" altLang="en-US" sz="1050" dirty="0"/>
              <a:t>へ申請し許可を得る</a:t>
            </a:r>
            <a:endParaRPr lang="en-SG" altLang="ja-JP" sz="1050" strike="dblStrike" baseline="30000" dirty="0">
              <a:cs typeface="Arial" panose="020B0604020202020204" pitchFamily="34" charset="0"/>
            </a:endParaRPr>
          </a:p>
        </p:txBody>
      </p:sp>
      <p:sp>
        <p:nvSpPr>
          <p:cNvPr id="28" name="角丸四角形 80">
            <a:extLst>
              <a:ext uri="{FF2B5EF4-FFF2-40B4-BE49-F238E27FC236}">
                <a16:creationId xmlns:a16="http://schemas.microsoft.com/office/drawing/2014/main" id="{9E5D5C0B-161F-E449-9CE3-9EBA452B87C9}"/>
              </a:ext>
            </a:extLst>
          </p:cNvPr>
          <p:cNvSpPr/>
          <p:nvPr/>
        </p:nvSpPr>
        <p:spPr>
          <a:xfrm>
            <a:off x="6393160" y="5298293"/>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29" name="正方形/長方形 38">
            <a:extLst>
              <a:ext uri="{FF2B5EF4-FFF2-40B4-BE49-F238E27FC236}">
                <a16:creationId xmlns:a16="http://schemas.microsoft.com/office/drawing/2014/main" id="{E1913459-E0EC-3B40-B079-43EA702BC549}"/>
              </a:ext>
            </a:extLst>
          </p:cNvPr>
          <p:cNvSpPr/>
          <p:nvPr/>
        </p:nvSpPr>
        <p:spPr>
          <a:xfrm>
            <a:off x="4045786" y="5636528"/>
            <a:ext cx="1852516" cy="577081"/>
          </a:xfrm>
          <a:prstGeom prst="rect">
            <a:avLst/>
          </a:prstGeom>
        </p:spPr>
        <p:txBody>
          <a:bodyPr wrap="square" anchor="t">
            <a:spAutoFit/>
          </a:bodyPr>
          <a:lstStyle/>
          <a:p>
            <a:pPr fontAlgn="ctr">
              <a:spcBef>
                <a:spcPts val="300"/>
              </a:spcBef>
              <a:buClr>
                <a:srgbClr val="3D6AA7"/>
              </a:buClr>
              <a:buSzPct val="120000"/>
            </a:pPr>
            <a:r>
              <a:rPr lang="ja-JP" altLang="en-US" sz="1050" dirty="0">
                <a:latin typeface="+mn-ea"/>
                <a:cs typeface="Arial" panose="020B0604020202020204" pitchFamily="34" charset="0"/>
              </a:rPr>
              <a:t>製品技術要求に基づき、　　中国国内の試験所にて試験を実施</a:t>
            </a:r>
          </a:p>
        </p:txBody>
      </p:sp>
      <p:sp>
        <p:nvSpPr>
          <p:cNvPr id="30" name="右矢印 29">
            <a:extLst>
              <a:ext uri="{FF2B5EF4-FFF2-40B4-BE49-F238E27FC236}">
                <a16:creationId xmlns:a16="http://schemas.microsoft.com/office/drawing/2014/main" id="{442EE5BD-30C7-DD48-9B86-E851378DBE73}"/>
              </a:ext>
            </a:extLst>
          </p:cNvPr>
          <p:cNvSpPr/>
          <p:nvPr/>
        </p:nvSpPr>
        <p:spPr>
          <a:xfrm>
            <a:off x="3184922" y="5738590"/>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1" name="角丸四角形 80">
            <a:extLst>
              <a:ext uri="{FF2B5EF4-FFF2-40B4-BE49-F238E27FC236}">
                <a16:creationId xmlns:a16="http://schemas.microsoft.com/office/drawing/2014/main" id="{CE943A26-8357-D343-BEDF-19259A93B18C}"/>
              </a:ext>
            </a:extLst>
          </p:cNvPr>
          <p:cNvSpPr/>
          <p:nvPr/>
        </p:nvSpPr>
        <p:spPr>
          <a:xfrm>
            <a:off x="6393160" y="5751323"/>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メイリオ" panose="020B0604030504040204" pitchFamily="50" charset="-128"/>
                <a:ea typeface="メイリオ" panose="020B0604030504040204" pitchFamily="50" charset="-128"/>
                <a:cs typeface="Arial" panose="020B0604020202020204" pitchFamily="34" charset="0"/>
              </a:rPr>
              <a:t>4</a:t>
            </a:r>
            <a:endParaRPr kumimoji="1" lang="ja-JP" altLang="en-US" sz="1600" b="1">
              <a:solidFill>
                <a:schemeClr val="bg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2" name="正方形/長方形 38">
            <a:extLst>
              <a:ext uri="{FF2B5EF4-FFF2-40B4-BE49-F238E27FC236}">
                <a16:creationId xmlns:a16="http://schemas.microsoft.com/office/drawing/2014/main" id="{FAE20EB7-D3F2-DB43-9B1A-EA42854841C8}"/>
              </a:ext>
            </a:extLst>
          </p:cNvPr>
          <p:cNvSpPr/>
          <p:nvPr/>
        </p:nvSpPr>
        <p:spPr>
          <a:xfrm>
            <a:off x="6656530" y="5689877"/>
            <a:ext cx="1852516" cy="615553"/>
          </a:xfrm>
          <a:prstGeom prst="rect">
            <a:avLst/>
          </a:prstGeom>
        </p:spPr>
        <p:txBody>
          <a:bodyPr wrap="square" anchor="t">
            <a:spAutoFit/>
          </a:bodyPr>
          <a:lstStyle/>
          <a:p>
            <a:pPr fontAlgn="ctr">
              <a:spcBef>
                <a:spcPts val="300"/>
              </a:spcBef>
              <a:buClr>
                <a:srgbClr val="3D6AA7"/>
              </a:buClr>
              <a:buSzPct val="120000"/>
            </a:pPr>
            <a:r>
              <a:rPr lang="ja-JP" altLang="en-US" sz="1050" dirty="0">
                <a:cs typeface="Arial" panose="020B0604020202020204" pitchFamily="34" charset="0"/>
              </a:rPr>
              <a:t>オンラインで申請し、指摘事項に対し、</a:t>
            </a:r>
            <a:r>
              <a:rPr lang="en-US" altLang="ja-JP" sz="1050" dirty="0">
                <a:cs typeface="Arial" panose="020B0604020202020204" pitchFamily="34" charset="0"/>
              </a:rPr>
              <a:t>1</a:t>
            </a:r>
            <a:r>
              <a:rPr lang="ja-JP" altLang="en-US" sz="1050" dirty="0">
                <a:cs typeface="Arial" panose="020B0604020202020204" pitchFamily="34" charset="0"/>
              </a:rPr>
              <a:t>年以内に回答</a:t>
            </a:r>
            <a:endParaRPr lang="en-US" altLang="ja-JP" sz="1050" dirty="0">
              <a:cs typeface="Arial" panose="020B0604020202020204" pitchFamily="34" charset="0"/>
            </a:endParaRPr>
          </a:p>
          <a:p>
            <a:pPr fontAlgn="ctr">
              <a:spcBef>
                <a:spcPts val="300"/>
              </a:spcBef>
              <a:buClr>
                <a:srgbClr val="3D6AA7"/>
              </a:buClr>
              <a:buSzPct val="120000"/>
            </a:pPr>
            <a:r>
              <a:rPr lang="ja-JP" altLang="en-US" sz="1050" dirty="0">
                <a:cs typeface="Arial" panose="020B0604020202020204" pitchFamily="34" charset="0"/>
              </a:rPr>
              <a:t>（回答チャンスは一回のみ）</a:t>
            </a:r>
          </a:p>
        </p:txBody>
      </p:sp>
      <p:sp>
        <p:nvSpPr>
          <p:cNvPr id="33" name="右矢印 82">
            <a:extLst>
              <a:ext uri="{FF2B5EF4-FFF2-40B4-BE49-F238E27FC236}">
                <a16:creationId xmlns:a16="http://schemas.microsoft.com/office/drawing/2014/main" id="{6CC2EA2D-E43B-6646-804D-4FC7FED612F2}"/>
              </a:ext>
            </a:extLst>
          </p:cNvPr>
          <p:cNvSpPr/>
          <p:nvPr/>
        </p:nvSpPr>
        <p:spPr>
          <a:xfrm>
            <a:off x="8278194" y="5728978"/>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05B25ADB-6116-A56F-5939-C480A965DEEC}"/>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n-ea"/>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1334012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id="{72F4C1B6-F2D8-5A12-B361-DE7B28D4D265}"/>
              </a:ext>
            </a:extLst>
          </p:cNvPr>
          <p:cNvSpPr txBox="1">
            <a:spLocks/>
          </p:cNvSpPr>
          <p:nvPr/>
        </p:nvSpPr>
        <p:spPr>
          <a:xfrm>
            <a:off x="200471" y="240823"/>
            <a:ext cx="950505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914400" rtl="0" eaLnBrk="1" fontAlgn="base" latinLnBrk="0" hangingPunct="1">
              <a:lnSpc>
                <a:spcPct val="100000"/>
              </a:lnSpc>
              <a:spcBef>
                <a:spcPct val="0"/>
              </a:spcBef>
              <a:spcAft>
                <a:spcPts val="0"/>
              </a:spcAft>
              <a:buClrTx/>
              <a:buSzTx/>
              <a:buFontTx/>
              <a:buNone/>
              <a:tabLst/>
              <a:defRPr kumimoji="1" sz="1400" kern="1200">
                <a:solidFill>
                  <a:schemeClr val="tx1"/>
                </a:solidFill>
                <a:latin typeface="Arial Black" panose="020B0A04020102020204" pitchFamily="34" charset="0"/>
                <a:ea typeface="HGP創英角ｺﾞｼｯｸUB" pitchFamily="50" charset="-128"/>
                <a:cs typeface="+mj-cs"/>
              </a:defRPr>
            </a:lvl1pPr>
          </a:lstStyle>
          <a:p>
            <a:r>
              <a:rPr lang="ja-JP" altLang="en-US"/>
              <a:t>中国／医療関連／制度</a:t>
            </a:r>
            <a:endParaRPr lang="ja-JP" altLang="en-US" dirty="0"/>
          </a:p>
        </p:txBody>
      </p:sp>
      <p:sp>
        <p:nvSpPr>
          <p:cNvPr id="5" name="テキスト プレースホルダー 5">
            <a:extLst>
              <a:ext uri="{FF2B5EF4-FFF2-40B4-BE49-F238E27FC236}">
                <a16:creationId xmlns:a16="http://schemas.microsoft.com/office/drawing/2014/main" id="{E1A9ECB3-5EF5-A3BE-C2F0-885E111387A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r>
              <a:rPr lang="en-US" altLang="ja-JP" dirty="0"/>
              <a:t>2/3</a:t>
            </a:r>
            <a:r>
              <a:rPr lang="ja-JP" altLang="en-US" dirty="0"/>
              <a:t>）</a:t>
            </a:r>
          </a:p>
        </p:txBody>
      </p:sp>
      <p:sp>
        <p:nvSpPr>
          <p:cNvPr id="6" name="正方形/長方形 5">
            <a:extLst>
              <a:ext uri="{FF2B5EF4-FFF2-40B4-BE49-F238E27FC236}">
                <a16:creationId xmlns:a16="http://schemas.microsoft.com/office/drawing/2014/main" id="{5A4CFC3B-D15A-ACE6-C79D-4D85A39E6FED}"/>
              </a:ext>
            </a:extLst>
          </p:cNvPr>
          <p:cNvSpPr/>
          <p:nvPr/>
        </p:nvSpPr>
        <p:spPr>
          <a:xfrm>
            <a:off x="3406455" y="1124744"/>
            <a:ext cx="3706784" cy="243381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cs typeface="Arial" panose="020B0604020202020204" pitchFamily="34" charset="0"/>
            </a:endParaRPr>
          </a:p>
        </p:txBody>
      </p:sp>
      <p:sp>
        <p:nvSpPr>
          <p:cNvPr id="7" name="正方形/長方形 6">
            <a:extLst>
              <a:ext uri="{FF2B5EF4-FFF2-40B4-BE49-F238E27FC236}">
                <a16:creationId xmlns:a16="http://schemas.microsoft.com/office/drawing/2014/main" id="{2AB1640F-F1CF-B432-442A-153A4BDF90C9}"/>
              </a:ext>
            </a:extLst>
          </p:cNvPr>
          <p:cNvSpPr/>
          <p:nvPr/>
        </p:nvSpPr>
        <p:spPr>
          <a:xfrm>
            <a:off x="7171478" y="1127159"/>
            <a:ext cx="2625666" cy="243381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cs typeface="Arial" panose="020B0604020202020204" pitchFamily="34" charset="0"/>
            </a:endParaRPr>
          </a:p>
        </p:txBody>
      </p:sp>
      <p:sp>
        <p:nvSpPr>
          <p:cNvPr id="8" name="正方形/長方形 7">
            <a:extLst>
              <a:ext uri="{FF2B5EF4-FFF2-40B4-BE49-F238E27FC236}">
                <a16:creationId xmlns:a16="http://schemas.microsoft.com/office/drawing/2014/main" id="{925D4067-482C-45F8-2B85-15F2FFF97B0E}"/>
              </a:ext>
            </a:extLst>
          </p:cNvPr>
          <p:cNvSpPr/>
          <p:nvPr/>
        </p:nvSpPr>
        <p:spPr>
          <a:xfrm>
            <a:off x="216994" y="1124744"/>
            <a:ext cx="3131223" cy="2433816"/>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cs typeface="Arial" panose="020B0604020202020204" pitchFamily="34" charset="0"/>
            </a:endParaRPr>
          </a:p>
        </p:txBody>
      </p:sp>
      <p:sp>
        <p:nvSpPr>
          <p:cNvPr id="9" name="テキスト ボックス 8">
            <a:extLst>
              <a:ext uri="{FF2B5EF4-FFF2-40B4-BE49-F238E27FC236}">
                <a16:creationId xmlns:a16="http://schemas.microsoft.com/office/drawing/2014/main" id="{2D3DE797-2F42-19A3-F23E-1601DB1847B1}"/>
              </a:ext>
            </a:extLst>
          </p:cNvPr>
          <p:cNvSpPr txBox="1"/>
          <p:nvPr/>
        </p:nvSpPr>
        <p:spPr>
          <a:xfrm>
            <a:off x="272479" y="1421880"/>
            <a:ext cx="3024336" cy="2275649"/>
          </a:xfrm>
          <a:prstGeom prst="rect">
            <a:avLst/>
          </a:prstGeom>
          <a:noFill/>
        </p:spPr>
        <p:txBody>
          <a:bodyPr wrap="square" lIns="0" tIns="72000" rIns="0" bIns="0" rtlCol="0">
            <a:noAutofit/>
          </a:bodyPr>
          <a:lstStyle/>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050" dirty="0">
                <a:cs typeface="Arial" panose="020B0604020202020204" pitchFamily="34" charset="0"/>
              </a:rPr>
              <a:t>企業が相応の技術スタッフ、経営場所、保管設備、品質管理制度、技術研修、アフターサービス能力などを備えていることが必要。</a:t>
            </a:r>
            <a:endParaRPr lang="en-US" altLang="ja-JP" sz="1050" dirty="0">
              <a:cs typeface="Arial" panose="020B0604020202020204" pitchFamily="34" charset="0"/>
            </a:endParaRPr>
          </a:p>
          <a:p>
            <a:pPr marL="144000" indent="-144000" algn="just" fontAlgn="ctr" hangingPunct="0">
              <a:spcAft>
                <a:spcPts val="200"/>
              </a:spcAft>
              <a:buClr>
                <a:srgbClr val="5F8AC3"/>
              </a:buClr>
              <a:buSzPct val="100000"/>
              <a:buFont typeface="Wingdings" panose="05000000000000000000" pitchFamily="2" charset="2"/>
              <a:buChar char="l"/>
              <a:defRPr/>
            </a:pPr>
            <a:r>
              <a:rPr lang="zh-TW" altLang="en-US" sz="1050" dirty="0">
                <a:cs typeface="Arial" panose="020B0604020202020204" pitchFamily="34" charset="0"/>
              </a:rPr>
              <a:t>「医療機器経営企業許可証」</a:t>
            </a:r>
            <a:r>
              <a:rPr lang="ja-JP" altLang="en-US" sz="1050" dirty="0">
                <a:cs typeface="Arial" panose="020B0604020202020204" pitchFamily="34" charset="0"/>
              </a:rPr>
              <a:t>の有効期限は</a:t>
            </a:r>
            <a:r>
              <a:rPr lang="en-US" altLang="ja-JP" sz="1050" dirty="0">
                <a:cs typeface="Arial" panose="020B0604020202020204" pitchFamily="34" charset="0"/>
              </a:rPr>
              <a:t>5</a:t>
            </a:r>
            <a:r>
              <a:rPr lang="ja-JP" altLang="en-US" sz="1050" dirty="0">
                <a:cs typeface="Arial" panose="020B0604020202020204" pitchFamily="34" charset="0"/>
              </a:rPr>
              <a:t>年間であり、有効期限の</a:t>
            </a:r>
            <a:r>
              <a:rPr lang="en-US" altLang="ja-JP" sz="1050" dirty="0">
                <a:cs typeface="Arial" panose="020B0604020202020204" pitchFamily="34" charset="0"/>
              </a:rPr>
              <a:t>6</a:t>
            </a:r>
            <a:r>
              <a:rPr lang="ja-JP" altLang="en-US" sz="1050" dirty="0">
                <a:cs typeface="Arial" panose="020B0604020202020204" pitchFamily="34" charset="0"/>
              </a:rPr>
              <a:t>カ月前に再登録する必要がある。</a:t>
            </a:r>
            <a:endParaRPr lang="en-US" altLang="ja-JP" sz="1050" dirty="0">
              <a:cs typeface="Arial" panose="020B0604020202020204" pitchFamily="34" charset="0"/>
            </a:endParaRPr>
          </a:p>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050" dirty="0">
                <a:cs typeface="Arial" panose="020B0604020202020204" pitchFamily="34" charset="0"/>
              </a:rPr>
              <a:t>申請に必要な書類は下記参照。</a:t>
            </a:r>
            <a:endParaRPr lang="en-US" altLang="ja-JP" sz="1050" dirty="0">
              <a:cs typeface="Arial" panose="020B0604020202020204" pitchFamily="34" charset="0"/>
            </a:endParaRPr>
          </a:p>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050" dirty="0">
                <a:cs typeface="Arial" panose="020B0604020202020204" pitchFamily="34" charset="0"/>
              </a:rPr>
              <a:t>外国の企業については、中国国内の医療機器経営企業許可証を持つ法人が法定代理人となり、</a:t>
            </a:r>
            <a:r>
              <a:rPr lang="en-US" altLang="ja-JP" sz="1050" dirty="0">
                <a:cs typeface="Arial" panose="020B0604020202020204" pitchFamily="34" charset="0"/>
              </a:rPr>
              <a:t>NMPA</a:t>
            </a:r>
            <a:r>
              <a:rPr lang="ja-JP" altLang="en-US" sz="1050" dirty="0">
                <a:cs typeface="Arial" panose="020B0604020202020204" pitchFamily="34" charset="0"/>
              </a:rPr>
              <a:t>に対する製品登録申請の窓口となる。また、法定代理人は市販後の有害事象に関連する</a:t>
            </a:r>
            <a:r>
              <a:rPr lang="en-US" altLang="ja-JP" sz="1050" dirty="0">
                <a:cs typeface="Arial" panose="020B0604020202020204" pitchFamily="34" charset="0"/>
              </a:rPr>
              <a:t>NMPA</a:t>
            </a:r>
            <a:r>
              <a:rPr lang="ja-JP" altLang="en-US" sz="1050" dirty="0">
                <a:cs typeface="Arial" panose="020B0604020202020204" pitchFamily="34" charset="0"/>
              </a:rPr>
              <a:t>への報告についてもその責任を有する。</a:t>
            </a:r>
            <a:endParaRPr lang="en-US" altLang="ja-JP" sz="1050" dirty="0">
              <a:cs typeface="Arial" panose="020B0604020202020204" pitchFamily="34" charset="0"/>
            </a:endParaRPr>
          </a:p>
          <a:p>
            <a:pPr algn="just" fontAlgn="ctr" hangingPunct="0">
              <a:spcAft>
                <a:spcPts val="200"/>
              </a:spcAft>
              <a:buClr>
                <a:srgbClr val="5F8AC3"/>
              </a:buClr>
              <a:buSzPct val="100000"/>
              <a:defRPr/>
            </a:pPr>
            <a:endParaRPr lang="ja-JP" altLang="en-US" sz="1050" dirty="0">
              <a:cs typeface="Arial" panose="020B0604020202020204" pitchFamily="34" charset="0"/>
            </a:endParaRPr>
          </a:p>
        </p:txBody>
      </p:sp>
      <p:sp>
        <p:nvSpPr>
          <p:cNvPr id="10" name="テキスト ボックス 9">
            <a:extLst>
              <a:ext uri="{FF2B5EF4-FFF2-40B4-BE49-F238E27FC236}">
                <a16:creationId xmlns:a16="http://schemas.microsoft.com/office/drawing/2014/main" id="{34233051-2E62-8787-D9AE-6B77A8800ABD}"/>
              </a:ext>
            </a:extLst>
          </p:cNvPr>
          <p:cNvSpPr txBox="1"/>
          <p:nvPr/>
        </p:nvSpPr>
        <p:spPr>
          <a:xfrm>
            <a:off x="3440832" y="1421881"/>
            <a:ext cx="3672406" cy="1656184"/>
          </a:xfrm>
          <a:prstGeom prst="rect">
            <a:avLst/>
          </a:prstGeom>
          <a:noFill/>
        </p:spPr>
        <p:txBody>
          <a:bodyPr wrap="square" lIns="0" tIns="72000" rIns="0" bIns="0" rtlCol="0">
            <a:noAutofit/>
          </a:bodyPr>
          <a:lstStyle/>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dirty="0">
                <a:cs typeface="Arial" panose="020B0604020202020204" pitchFamily="34" charset="0"/>
              </a:rPr>
              <a:t>輸入製品販売への申請は、全て現地法人から</a:t>
            </a:r>
            <a:r>
              <a:rPr lang="en-US" altLang="ja-JP" sz="1050" dirty="0">
                <a:cs typeface="Arial" panose="020B0604020202020204" pitchFamily="34" charset="0"/>
              </a:rPr>
              <a:t>NMPA</a:t>
            </a:r>
            <a:r>
              <a:rPr lang="ja-JP" altLang="en-US" sz="1050" dirty="0">
                <a:cs typeface="Arial" panose="020B0604020202020204" pitchFamily="34" charset="0"/>
              </a:rPr>
              <a:t>に行われなくてはならない。</a:t>
            </a:r>
            <a:endParaRPr lang="en-US" altLang="ja-JP" sz="1050" dirty="0">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dirty="0">
                <a:cs typeface="Arial" panose="020B0604020202020204" pitchFamily="34" charset="0"/>
              </a:rPr>
              <a:t>輸入製品は、輸出国で市場販売許可を取得した製品でなくてはならず、その証明として原産国の政府が発給する自由販売証明（</a:t>
            </a:r>
            <a:r>
              <a:rPr lang="en-US" altLang="ja-JP" sz="1050" dirty="0">
                <a:cs typeface="Arial" panose="020B0604020202020204" pitchFamily="34" charset="0"/>
              </a:rPr>
              <a:t>Certificate of Free Sale</a:t>
            </a:r>
            <a:r>
              <a:rPr lang="ja-JP" altLang="en-US" sz="1050" dirty="0">
                <a:cs typeface="Arial" panose="020B0604020202020204" pitchFamily="34" charset="0"/>
              </a:rPr>
              <a:t>）をいずれのクラス分類の製品に関しても</a:t>
            </a:r>
            <a:r>
              <a:rPr lang="en-US" altLang="ja-JP" sz="1050" dirty="0">
                <a:cs typeface="Arial" panose="020B0604020202020204" pitchFamily="34" charset="0"/>
              </a:rPr>
              <a:t>NMPA</a:t>
            </a:r>
            <a:r>
              <a:rPr lang="ja-JP" altLang="en-US" sz="1050" dirty="0">
                <a:cs typeface="Arial" panose="020B0604020202020204" pitchFamily="34" charset="0"/>
              </a:rPr>
              <a:t>に提出しなくてはならない。</a:t>
            </a:r>
            <a:endParaRPr lang="en-US" altLang="ja-JP" sz="1050" dirty="0">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en-US" altLang="ja-JP" sz="1050" dirty="0">
                <a:cs typeface="Arial" panose="020B0604020202020204" pitchFamily="34" charset="0"/>
              </a:rPr>
              <a:t>NMPA</a:t>
            </a:r>
            <a:r>
              <a:rPr lang="ja-JP" altLang="en-US" sz="1050" dirty="0">
                <a:cs typeface="Arial" panose="020B0604020202020204" pitchFamily="34" charset="0"/>
              </a:rPr>
              <a:t>の審査が無事合格すると「医療機器登録証」が発給される。輸入企業は「医療機器登録証」または届け出文書をもって、中国の税関で輸入手続を行う。</a:t>
            </a:r>
            <a:endParaRPr lang="en-US" altLang="ja-JP" sz="1050" dirty="0">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dirty="0">
                <a:cs typeface="Arial" panose="020B0604020202020204" pitchFamily="34" charset="0"/>
              </a:rPr>
              <a:t>「医療機器登録証」の有効期限は</a:t>
            </a:r>
            <a:r>
              <a:rPr lang="en-US" altLang="ja-JP" sz="1050" dirty="0">
                <a:cs typeface="Arial" panose="020B0604020202020204" pitchFamily="34" charset="0"/>
              </a:rPr>
              <a:t>5</a:t>
            </a:r>
            <a:r>
              <a:rPr lang="ja-JP" altLang="en-US" sz="1050" dirty="0">
                <a:cs typeface="Arial" panose="020B0604020202020204" pitchFamily="34" charset="0"/>
              </a:rPr>
              <a:t>年間であり、有効期限の</a:t>
            </a:r>
            <a:r>
              <a:rPr lang="en-US" altLang="ja-JP" sz="1050" dirty="0">
                <a:cs typeface="Arial" panose="020B0604020202020204" pitchFamily="34" charset="0"/>
              </a:rPr>
              <a:t>6</a:t>
            </a:r>
            <a:r>
              <a:rPr lang="ja-JP" altLang="en-US" sz="1050" dirty="0">
                <a:cs typeface="Arial" panose="020B0604020202020204" pitchFamily="34" charset="0"/>
              </a:rPr>
              <a:t>カ月前までに再登録申請する必要がある。</a:t>
            </a:r>
          </a:p>
        </p:txBody>
      </p:sp>
      <p:grpSp>
        <p:nvGrpSpPr>
          <p:cNvPr id="11" name="グループ化 10">
            <a:extLst>
              <a:ext uri="{FF2B5EF4-FFF2-40B4-BE49-F238E27FC236}">
                <a16:creationId xmlns:a16="http://schemas.microsoft.com/office/drawing/2014/main" id="{10ECA891-793E-4BF8-C8DA-DA0297581707}"/>
              </a:ext>
            </a:extLst>
          </p:cNvPr>
          <p:cNvGrpSpPr/>
          <p:nvPr/>
        </p:nvGrpSpPr>
        <p:grpSpPr>
          <a:xfrm>
            <a:off x="272480" y="1185393"/>
            <a:ext cx="3024336" cy="288032"/>
            <a:chOff x="4803500" y="2165350"/>
            <a:chExt cx="2954133" cy="288032"/>
          </a:xfrm>
        </p:grpSpPr>
        <p:cxnSp>
          <p:nvCxnSpPr>
            <p:cNvPr id="12" name="直線コネクタ 11">
              <a:extLst>
                <a:ext uri="{FF2B5EF4-FFF2-40B4-BE49-F238E27FC236}">
                  <a16:creationId xmlns:a16="http://schemas.microsoft.com/office/drawing/2014/main" id="{09CB7B41-8DEF-5B4D-C033-E6902F2AD28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E25E7844-D75B-04CE-C91B-4D4DB6130A8A}"/>
                </a:ext>
              </a:extLst>
            </p:cNvPr>
            <p:cNvSpPr>
              <a:spLocks noChangeArrowheads="1"/>
            </p:cNvSpPr>
            <p:nvPr/>
          </p:nvSpPr>
          <p:spPr bwMode="auto">
            <a:xfrm>
              <a:off x="4803500" y="2165350"/>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b="1" dirty="0">
                  <a:solidFill>
                    <a:srgbClr val="000000"/>
                  </a:solidFill>
                  <a:latin typeface="+mn-lt"/>
                  <a:ea typeface="+mn-ea"/>
                </a:rPr>
                <a:t>「医療機器経営企業許可証」</a:t>
              </a:r>
              <a:r>
                <a:rPr lang="ja-JP" altLang="en-US" sz="1400" b="1" dirty="0">
                  <a:solidFill>
                    <a:srgbClr val="000000"/>
                  </a:solidFill>
                  <a:latin typeface="+mn-lt"/>
                  <a:ea typeface="+mn-ea"/>
                </a:rPr>
                <a:t>の申請</a:t>
              </a:r>
              <a:endParaRPr lang="zh-TW" altLang="en-US" sz="1400" b="1" dirty="0">
                <a:solidFill>
                  <a:srgbClr val="000000"/>
                </a:solidFill>
                <a:latin typeface="+mn-lt"/>
                <a:ea typeface="+mn-ea"/>
              </a:endParaRPr>
            </a:p>
          </p:txBody>
        </p:sp>
      </p:grpSp>
      <p:grpSp>
        <p:nvGrpSpPr>
          <p:cNvPr id="14" name="グループ化 13">
            <a:extLst>
              <a:ext uri="{FF2B5EF4-FFF2-40B4-BE49-F238E27FC236}">
                <a16:creationId xmlns:a16="http://schemas.microsoft.com/office/drawing/2014/main" id="{D3A56A8C-A973-7C38-6517-425E867BDD56}"/>
              </a:ext>
            </a:extLst>
          </p:cNvPr>
          <p:cNvGrpSpPr/>
          <p:nvPr/>
        </p:nvGrpSpPr>
        <p:grpSpPr>
          <a:xfrm>
            <a:off x="3440832" y="1185393"/>
            <a:ext cx="3672408" cy="288032"/>
            <a:chOff x="4803500" y="2165350"/>
            <a:chExt cx="2954133" cy="288032"/>
          </a:xfrm>
        </p:grpSpPr>
        <p:cxnSp>
          <p:nvCxnSpPr>
            <p:cNvPr id="15" name="直線コネクタ 14">
              <a:extLst>
                <a:ext uri="{FF2B5EF4-FFF2-40B4-BE49-F238E27FC236}">
                  <a16:creationId xmlns:a16="http://schemas.microsoft.com/office/drawing/2014/main" id="{761FB4DE-7C75-B6B5-2538-52CAA5E0B94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a:extLst>
                <a:ext uri="{FF2B5EF4-FFF2-40B4-BE49-F238E27FC236}">
                  <a16:creationId xmlns:a16="http://schemas.microsoft.com/office/drawing/2014/main" id="{1850C58E-450E-8DC0-7B4F-BEEF80931539}"/>
                </a:ext>
              </a:extLst>
            </p:cNvPr>
            <p:cNvSpPr>
              <a:spLocks noChangeArrowheads="1"/>
            </p:cNvSpPr>
            <p:nvPr/>
          </p:nvSpPr>
          <p:spPr bwMode="auto">
            <a:xfrm>
              <a:off x="4803500" y="2165350"/>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n-lt"/>
                  <a:ea typeface="+mn-ea"/>
                </a:rPr>
                <a:t>輸入に関する規制</a:t>
              </a:r>
            </a:p>
          </p:txBody>
        </p:sp>
      </p:grpSp>
      <p:sp>
        <p:nvSpPr>
          <p:cNvPr id="17" name="テキスト ボックス 16">
            <a:extLst>
              <a:ext uri="{FF2B5EF4-FFF2-40B4-BE49-F238E27FC236}">
                <a16:creationId xmlns:a16="http://schemas.microsoft.com/office/drawing/2014/main" id="{EB7C4AA1-511E-DD92-9AF5-6691385CCEBE}"/>
              </a:ext>
            </a:extLst>
          </p:cNvPr>
          <p:cNvSpPr txBox="1"/>
          <p:nvPr/>
        </p:nvSpPr>
        <p:spPr>
          <a:xfrm>
            <a:off x="7200450" y="1401417"/>
            <a:ext cx="2596694" cy="1656184"/>
          </a:xfrm>
          <a:prstGeom prst="rect">
            <a:avLst/>
          </a:prstGeom>
          <a:noFill/>
        </p:spPr>
        <p:txBody>
          <a:bodyPr wrap="square" lIns="0" tIns="72000" rIns="0" bIns="0" rtlCol="0">
            <a:noAutofit/>
          </a:bodyPr>
          <a:lstStyle/>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dirty="0">
                <a:cs typeface="Arial" panose="020B0604020202020204" pitchFamily="34" charset="0"/>
              </a:rPr>
              <a:t>販売企業は「医療機器経営企業許可証」を取得し、かつ「医療機器登録証」を取得した製品しか販売できない。</a:t>
            </a:r>
            <a:endParaRPr lang="en-US" altLang="ja-JP" sz="1050" dirty="0">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dirty="0">
                <a:cs typeface="Arial" panose="020B0604020202020204" pitchFamily="34" charset="0"/>
              </a:rPr>
              <a:t>登録の手続きは一般にメーカーが行う。輸入製品の場合はメーカーが中国の手続き機関または中国企業に申請の代行を依頼する。（医療機器登録管理方法に基づく） </a:t>
            </a:r>
          </a:p>
        </p:txBody>
      </p:sp>
      <p:grpSp>
        <p:nvGrpSpPr>
          <p:cNvPr id="18" name="グループ化 17">
            <a:extLst>
              <a:ext uri="{FF2B5EF4-FFF2-40B4-BE49-F238E27FC236}">
                <a16:creationId xmlns:a16="http://schemas.microsoft.com/office/drawing/2014/main" id="{2E552AE1-130B-0E4B-1600-F1BC754ACE8B}"/>
              </a:ext>
            </a:extLst>
          </p:cNvPr>
          <p:cNvGrpSpPr/>
          <p:nvPr/>
        </p:nvGrpSpPr>
        <p:grpSpPr>
          <a:xfrm>
            <a:off x="7214200" y="1185393"/>
            <a:ext cx="2446820" cy="288032"/>
            <a:chOff x="4803500" y="2185814"/>
            <a:chExt cx="2954133" cy="288032"/>
          </a:xfrm>
        </p:grpSpPr>
        <p:cxnSp>
          <p:nvCxnSpPr>
            <p:cNvPr id="19" name="直線コネクタ 18">
              <a:extLst>
                <a:ext uri="{FF2B5EF4-FFF2-40B4-BE49-F238E27FC236}">
                  <a16:creationId xmlns:a16="http://schemas.microsoft.com/office/drawing/2014/main" id="{C9DB4F90-7F7D-9452-D1D3-1D653414310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E62AF884-A452-AFC2-C763-63AC54236615}"/>
                </a:ext>
              </a:extLst>
            </p:cNvPr>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n-lt"/>
                  <a:ea typeface="+mn-ea"/>
                </a:rPr>
                <a:t>販売に関する規制</a:t>
              </a:r>
            </a:p>
          </p:txBody>
        </p:sp>
      </p:grpSp>
      <p:sp>
        <p:nvSpPr>
          <p:cNvPr id="21" name="角丸四角形 17">
            <a:extLst>
              <a:ext uri="{FF2B5EF4-FFF2-40B4-BE49-F238E27FC236}">
                <a16:creationId xmlns:a16="http://schemas.microsoft.com/office/drawing/2014/main" id="{E3C88E11-7201-EBC6-7E7A-11CB3C440468}"/>
              </a:ext>
            </a:extLst>
          </p:cNvPr>
          <p:cNvSpPr/>
          <p:nvPr/>
        </p:nvSpPr>
        <p:spPr>
          <a:xfrm>
            <a:off x="5047268" y="3909550"/>
            <a:ext cx="4536000" cy="2905009"/>
          </a:xfrm>
          <a:prstGeom prst="roundRect">
            <a:avLst>
              <a:gd name="adj" fmla="val 1268"/>
            </a:avLst>
          </a:prstGeom>
          <a:solidFill>
            <a:schemeClr val="accent4">
              <a:lumMod val="20000"/>
              <a:lumOff val="8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2" name="角丸四角形 18">
            <a:extLst>
              <a:ext uri="{FF2B5EF4-FFF2-40B4-BE49-F238E27FC236}">
                <a16:creationId xmlns:a16="http://schemas.microsoft.com/office/drawing/2014/main" id="{EECF0B8B-6D8D-278E-1099-6BA344429469}"/>
              </a:ext>
            </a:extLst>
          </p:cNvPr>
          <p:cNvSpPr/>
          <p:nvPr/>
        </p:nvSpPr>
        <p:spPr>
          <a:xfrm>
            <a:off x="244494" y="3927352"/>
            <a:ext cx="4662150" cy="2340000"/>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3" name="テキスト プレースホルダ 1">
            <a:extLst>
              <a:ext uri="{FF2B5EF4-FFF2-40B4-BE49-F238E27FC236}">
                <a16:creationId xmlns:a16="http://schemas.microsoft.com/office/drawing/2014/main" id="{E814CAFB-984B-4F15-7C98-86ED2BBF0B6A}"/>
              </a:ext>
            </a:extLst>
          </p:cNvPr>
          <p:cNvSpPr txBox="1">
            <a:spLocks/>
          </p:cNvSpPr>
          <p:nvPr/>
        </p:nvSpPr>
        <p:spPr>
          <a:xfrm>
            <a:off x="131370" y="3719939"/>
            <a:ext cx="4615621" cy="2454622"/>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医療機器経営企業許可証申請表</a:t>
            </a:r>
            <a:endParaRPr lang="en-US" altLang="ja-JP" sz="1050" dirty="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工商行政管理部門が発行する企業名称の事前許可証明書</a:t>
            </a:r>
            <a:endParaRPr lang="en-US" altLang="ja-JP" sz="1050" dirty="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設立予定の企業の品質管理員の身分証、学歴または職称証明の写し、個人履歴書</a:t>
            </a:r>
            <a:endParaRPr lang="en-US" altLang="ja-JP" sz="1050" dirty="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設立予定の企業の内部組織および各業務内容（組織図など）</a:t>
            </a:r>
            <a:endParaRPr lang="en-US" altLang="ja-JP" sz="1050" dirty="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設立予定の企業の登録所在地、倉庫所在地の位置図、平面図（面積を明記）、不動産権利証明（または賃貸協定書）の写し</a:t>
            </a:r>
            <a:endParaRPr lang="en-US" altLang="ja-JP" sz="1050" dirty="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設立予定の企業の品質管理システム文書、業務手順および保管設備、機器リスト</a:t>
            </a:r>
            <a:endParaRPr lang="en-US" altLang="ja-JP" sz="1050" dirty="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設立予定の企業の業務内容</a:t>
            </a:r>
            <a:endParaRPr lang="en-US" altLang="ja-JP" sz="1050" dirty="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使用するコンピューター管理システムに関する情報</a:t>
            </a:r>
            <a:endParaRPr lang="en-US" altLang="ja-JP" sz="1050" dirty="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申請資料の真実性に関する自主保証声明書</a:t>
            </a:r>
            <a:endParaRPr lang="en-US" altLang="ja-JP" sz="1050" dirty="0">
              <a:cs typeface="Arial" panose="020B0604020202020204" pitchFamily="34" charset="0"/>
            </a:endParaRPr>
          </a:p>
          <a:p>
            <a:pPr marL="144000" indent="-144000" algn="just" fontAlgn="ctr" hangingPunct="0">
              <a:lnSpc>
                <a:spcPts val="1400"/>
              </a:lnSpc>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その他の関連書類</a:t>
            </a:r>
          </a:p>
        </p:txBody>
      </p:sp>
      <p:sp>
        <p:nvSpPr>
          <p:cNvPr id="24" name="テキスト プレースホルダ 1">
            <a:extLst>
              <a:ext uri="{FF2B5EF4-FFF2-40B4-BE49-F238E27FC236}">
                <a16:creationId xmlns:a16="http://schemas.microsoft.com/office/drawing/2014/main" id="{EDAAA9CB-5BAA-0B1B-8A6F-F165080B973E}"/>
              </a:ext>
            </a:extLst>
          </p:cNvPr>
          <p:cNvSpPr txBox="1">
            <a:spLocks/>
          </p:cNvSpPr>
          <p:nvPr/>
        </p:nvSpPr>
        <p:spPr>
          <a:xfrm>
            <a:off x="5018990" y="3800366"/>
            <a:ext cx="4778153" cy="2573164"/>
          </a:xfrm>
          <a:prstGeom prst="rect">
            <a:avLst/>
          </a:prstGeom>
          <a:noFill/>
          <a:extLst>
            <a:ext uri="{909E8E84-426E-40DD-AFC4-6F175D3DCCD1}">
              <a14:hiddenFill xmlns:a14="http://schemas.microsoft.com/office/drawing/2010/main">
                <a:solidFill>
                  <a:srgbClr val="DDE6F3"/>
                </a:solidFill>
              </a14:hiddenFill>
            </a:ext>
          </a:extLst>
        </p:spPr>
        <p:txBody>
          <a:bodyPr lIns="108000" tIns="216000" rIns="216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28600" indent="-228600" algn="just" fontAlgn="ctr" hangingPunct="0">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医療機器登録申請表</a:t>
            </a:r>
            <a:endParaRPr lang="en-US" altLang="ja-JP" sz="1050" dirty="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医療機器メーカーの資格証明（生産許可証、営業免許の写し）</a:t>
            </a:r>
            <a:endParaRPr lang="en-US" altLang="ja-JP" sz="1050" dirty="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原産国における医療機器許可の証明</a:t>
            </a:r>
            <a:r>
              <a:rPr lang="en-US" altLang="ja-JP" sz="1050" dirty="0">
                <a:cs typeface="Arial" panose="020B0604020202020204" pitchFamily="34" charset="0"/>
              </a:rPr>
              <a:t>(</a:t>
            </a:r>
            <a:r>
              <a:rPr lang="ja-JP" altLang="en-US" sz="1050" dirty="0">
                <a:cs typeface="Arial" panose="020B0604020202020204" pitchFamily="34" charset="0"/>
              </a:rPr>
              <a:t>自由販売証明書</a:t>
            </a:r>
            <a:r>
              <a:rPr lang="en-US" altLang="ja-JP" sz="1050" dirty="0">
                <a:cs typeface="Arial" panose="020B0604020202020204" pitchFamily="34" charset="0"/>
              </a:rPr>
              <a:t>)</a:t>
            </a:r>
          </a:p>
          <a:p>
            <a:pPr marL="228600" indent="-228600" algn="just" fontAlgn="ctr" hangingPunct="0">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適合宣言書</a:t>
            </a:r>
            <a:endParaRPr lang="en-US" altLang="ja-JP" sz="1050" dirty="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中国国内の法定代理人に対する委任状（外国企業の場合）</a:t>
            </a:r>
            <a:endParaRPr lang="en-US" altLang="ja-JP" sz="1050" dirty="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製品技術報告</a:t>
            </a:r>
            <a:endParaRPr lang="en-US" altLang="ja-JP" sz="1050" dirty="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安全リスク分析報告　（リスクマネジメント報告書）</a:t>
            </a:r>
            <a:endParaRPr lang="en-US" altLang="ja-JP" sz="1050" dirty="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登録製品標準およびその作成に関する説明</a:t>
            </a:r>
            <a:endParaRPr lang="en-US" altLang="ja-JP" sz="1050" dirty="0">
              <a:cs typeface="Arial" panose="020B0604020202020204" pitchFamily="34" charset="0"/>
            </a:endParaRPr>
          </a:p>
          <a:p>
            <a:pPr marL="228600" indent="-228600" algn="just" fontAlgn="ctr" hangingPunct="0">
              <a:spcBef>
                <a:spcPts val="0"/>
              </a:spcBef>
              <a:spcAft>
                <a:spcPts val="0"/>
              </a:spcAft>
              <a:buClr>
                <a:schemeClr val="tx1"/>
              </a:buClr>
              <a:buSzPct val="100000"/>
              <a:buFont typeface="+mj-lt"/>
              <a:buAutoNum type="arabicPeriod"/>
            </a:pPr>
            <a:r>
              <a:rPr lang="ja-JP" altLang="en-US" sz="1050" dirty="0">
                <a:cs typeface="Arial" panose="020B0604020202020204" pitchFamily="34" charset="0"/>
              </a:rPr>
              <a:t>製品技術要求と試験所が発行する試験報告書</a:t>
            </a:r>
            <a:endParaRPr lang="en-US" altLang="ja-JP" sz="1050" strike="dblStrike" dirty="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cs typeface="Arial" panose="020B0604020202020204" pitchFamily="34" charset="0"/>
              </a:rPr>
              <a:t>10. </a:t>
            </a:r>
            <a:r>
              <a:rPr lang="ja-JP" altLang="en-US" sz="1050" dirty="0">
                <a:cs typeface="Arial" panose="020B0604020202020204" pitchFamily="34" charset="0"/>
              </a:rPr>
              <a:t>（臨床試験を実施する場合）</a:t>
            </a:r>
            <a:r>
              <a:rPr lang="en-US" altLang="ja-JP" sz="1050" dirty="0">
                <a:cs typeface="Arial" panose="020B0604020202020204" pitchFamily="34" charset="0"/>
              </a:rPr>
              <a:t>2</a:t>
            </a:r>
            <a:r>
              <a:rPr lang="ja-JP" altLang="en-US" sz="1050" dirty="0">
                <a:cs typeface="Arial" panose="020B0604020202020204" pitchFamily="34" charset="0"/>
              </a:rPr>
              <a:t>ヵ所以上の臨床試験機関による臨床試験資料</a:t>
            </a:r>
            <a:endParaRPr lang="en-US" altLang="ja-JP" sz="1050" dirty="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cs typeface="Arial" panose="020B0604020202020204" pitchFamily="34" charset="0"/>
              </a:rPr>
              <a:t>11. </a:t>
            </a:r>
            <a:r>
              <a:rPr lang="ja-JP" altLang="en-US" sz="1050" dirty="0">
                <a:cs typeface="Arial" panose="020B0604020202020204" pitchFamily="34" charset="0"/>
              </a:rPr>
              <a:t>非臨床試験報告書</a:t>
            </a:r>
            <a:endParaRPr lang="en-US" altLang="ja-JP" sz="1050" dirty="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cs typeface="Arial" panose="020B0604020202020204" pitchFamily="34" charset="0"/>
              </a:rPr>
              <a:t>12. </a:t>
            </a:r>
            <a:r>
              <a:rPr lang="ja-JP" altLang="en-US" sz="1050" dirty="0">
                <a:cs typeface="Arial" panose="020B0604020202020204" pitchFamily="34" charset="0"/>
              </a:rPr>
              <a:t>製品寿命、包装に関する検証報告書</a:t>
            </a:r>
            <a:endParaRPr lang="en-US" altLang="ja-JP" sz="1050" dirty="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cs typeface="Arial" panose="020B0604020202020204" pitchFamily="34" charset="0"/>
              </a:rPr>
              <a:t>13. </a:t>
            </a:r>
            <a:r>
              <a:rPr lang="ja-JP" altLang="en-US" sz="1050" dirty="0">
                <a:cs typeface="Arial" panose="020B0604020202020204" pitchFamily="34" charset="0"/>
              </a:rPr>
              <a:t>臨床評価報告書</a:t>
            </a:r>
            <a:endParaRPr lang="en-US" altLang="ja-JP" sz="1050" dirty="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cs typeface="Arial" panose="020B0604020202020204" pitchFamily="34" charset="0"/>
              </a:rPr>
              <a:t>14. </a:t>
            </a:r>
            <a:r>
              <a:rPr lang="ja-JP" altLang="en-US" sz="1050" dirty="0">
                <a:cs typeface="Arial" panose="020B0604020202020204" pitchFamily="34" charset="0"/>
              </a:rPr>
              <a:t>ユーザーマニュアル、ラベル</a:t>
            </a:r>
            <a:endParaRPr lang="en-US" altLang="ja-JP" sz="1050" dirty="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cs typeface="Arial" panose="020B0604020202020204" pitchFamily="34" charset="0"/>
              </a:rPr>
              <a:t>15. </a:t>
            </a:r>
            <a:r>
              <a:rPr lang="ja-JP" altLang="en-US" sz="1050" dirty="0">
                <a:cs typeface="Arial" panose="020B0604020202020204" pitchFamily="34" charset="0"/>
              </a:rPr>
              <a:t>企業の品質体系審査（認証）の有効証明文書</a:t>
            </a:r>
            <a:endParaRPr lang="en-US" altLang="ja-JP" sz="1050" dirty="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cs typeface="Arial" panose="020B0604020202020204" pitchFamily="34" charset="0"/>
              </a:rPr>
              <a:t>16. </a:t>
            </a:r>
            <a:r>
              <a:rPr lang="ja-JP" altLang="en-US" sz="1050" dirty="0">
                <a:cs typeface="Arial" panose="020B0604020202020204" pitchFamily="34" charset="0"/>
              </a:rPr>
              <a:t>資料の真実性に関する自主保証声明書の提出</a:t>
            </a:r>
            <a:endParaRPr lang="en-US" altLang="ja-JP" sz="1050" dirty="0">
              <a:cs typeface="Arial" panose="020B0604020202020204" pitchFamily="34" charset="0"/>
            </a:endParaRPr>
          </a:p>
          <a:p>
            <a:pPr marL="0" indent="0" algn="just" fontAlgn="ctr" hangingPunct="0">
              <a:spcBef>
                <a:spcPts val="0"/>
              </a:spcBef>
              <a:spcAft>
                <a:spcPts val="0"/>
              </a:spcAft>
              <a:buClr>
                <a:schemeClr val="tx1"/>
              </a:buClr>
              <a:buSzPct val="100000"/>
              <a:buNone/>
            </a:pPr>
            <a:r>
              <a:rPr lang="en-US" altLang="ja-JP" sz="1050" dirty="0">
                <a:cs typeface="Arial" panose="020B0604020202020204" pitchFamily="34" charset="0"/>
              </a:rPr>
              <a:t>※</a:t>
            </a:r>
            <a:r>
              <a:rPr lang="ja-JP" altLang="en-US" sz="1050" dirty="0">
                <a:cs typeface="Arial" panose="020B0604020202020204" pitchFamily="34" charset="0"/>
              </a:rPr>
              <a:t>提出する資料は全て中文（簡体字）であること	</a:t>
            </a:r>
          </a:p>
        </p:txBody>
      </p:sp>
      <p:grpSp>
        <p:nvGrpSpPr>
          <p:cNvPr id="25" name="グループ化 24">
            <a:extLst>
              <a:ext uri="{FF2B5EF4-FFF2-40B4-BE49-F238E27FC236}">
                <a16:creationId xmlns:a16="http://schemas.microsoft.com/office/drawing/2014/main" id="{4D700035-32FE-7D9F-2203-98C48DC8DD24}"/>
              </a:ext>
            </a:extLst>
          </p:cNvPr>
          <p:cNvGrpSpPr/>
          <p:nvPr/>
        </p:nvGrpSpPr>
        <p:grpSpPr>
          <a:xfrm>
            <a:off x="253921" y="3689763"/>
            <a:ext cx="4662150" cy="244136"/>
            <a:chOff x="200472" y="1196672"/>
            <a:chExt cx="9505950" cy="360040"/>
          </a:xfrm>
        </p:grpSpPr>
        <p:cxnSp>
          <p:nvCxnSpPr>
            <p:cNvPr id="26" name="直線コネクタ 25">
              <a:extLst>
                <a:ext uri="{FF2B5EF4-FFF2-40B4-BE49-F238E27FC236}">
                  <a16:creationId xmlns:a16="http://schemas.microsoft.com/office/drawing/2014/main" id="{CA485D43-CEE5-8FDA-8566-C9F1169D7125}"/>
                </a:ext>
              </a:extLst>
            </p:cNvPr>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5E4E1148-8095-937A-4E31-A74672C341A0}"/>
                </a:ext>
              </a:extLst>
            </p:cNvPr>
            <p:cNvSpPr>
              <a:spLocks noChangeArrowheads="1"/>
            </p:cNvSpPr>
            <p:nvPr/>
          </p:nvSpPr>
          <p:spPr bwMode="auto">
            <a:xfrm>
              <a:off x="200472" y="1196672"/>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200" b="1" dirty="0">
                  <a:solidFill>
                    <a:srgbClr val="000000"/>
                  </a:solidFill>
                  <a:latin typeface="+mn-ea"/>
                </a:rPr>
                <a:t>製品販売に必要な</a:t>
              </a:r>
              <a:r>
                <a:rPr lang="zh-TW" altLang="en-US" sz="1200" b="1" dirty="0">
                  <a:solidFill>
                    <a:srgbClr val="000000"/>
                  </a:solidFill>
                  <a:latin typeface="+mn-ea"/>
                </a:rPr>
                <a:t>「医療機器経営企業許可証」</a:t>
              </a:r>
              <a:r>
                <a:rPr lang="ja-JP" altLang="en-US" sz="1200" b="1" dirty="0">
                  <a:solidFill>
                    <a:srgbClr val="000000"/>
                  </a:solidFill>
                  <a:latin typeface="+mn-ea"/>
                </a:rPr>
                <a:t>申請時に必要な書類</a:t>
              </a:r>
              <a:endParaRPr lang="zh-TW" altLang="en-US" sz="1200" b="1" dirty="0">
                <a:solidFill>
                  <a:srgbClr val="000000"/>
                </a:solidFill>
                <a:latin typeface="+mn-ea"/>
              </a:endParaRPr>
            </a:p>
          </p:txBody>
        </p:sp>
      </p:grpSp>
      <p:grpSp>
        <p:nvGrpSpPr>
          <p:cNvPr id="28" name="グループ化 27">
            <a:extLst>
              <a:ext uri="{FF2B5EF4-FFF2-40B4-BE49-F238E27FC236}">
                <a16:creationId xmlns:a16="http://schemas.microsoft.com/office/drawing/2014/main" id="{132690C3-B64D-15D5-B694-22747233450F}"/>
              </a:ext>
            </a:extLst>
          </p:cNvPr>
          <p:cNvGrpSpPr/>
          <p:nvPr/>
        </p:nvGrpSpPr>
        <p:grpSpPr>
          <a:xfrm>
            <a:off x="8763738" y="5797838"/>
            <a:ext cx="751064" cy="753445"/>
            <a:chOff x="7569377" y="3903973"/>
            <a:chExt cx="1752281" cy="2160240"/>
          </a:xfrm>
        </p:grpSpPr>
        <p:grpSp>
          <p:nvGrpSpPr>
            <p:cNvPr id="29" name="グループ化 28">
              <a:extLst>
                <a:ext uri="{FF2B5EF4-FFF2-40B4-BE49-F238E27FC236}">
                  <a16:creationId xmlns:a16="http://schemas.microsoft.com/office/drawing/2014/main" id="{497705FC-D893-EFF0-FDAF-D148FC3ADD37}"/>
                </a:ext>
              </a:extLst>
            </p:cNvPr>
            <p:cNvGrpSpPr/>
            <p:nvPr/>
          </p:nvGrpSpPr>
          <p:grpSpPr>
            <a:xfrm rot="767249">
              <a:off x="7569377" y="3903973"/>
              <a:ext cx="1224136" cy="1656184"/>
              <a:chOff x="2432720" y="3429000"/>
              <a:chExt cx="1224136" cy="1656184"/>
            </a:xfrm>
          </p:grpSpPr>
          <p:sp>
            <p:nvSpPr>
              <p:cNvPr id="52" name="正方形/長方形 51">
                <a:extLst>
                  <a:ext uri="{FF2B5EF4-FFF2-40B4-BE49-F238E27FC236}">
                    <a16:creationId xmlns:a16="http://schemas.microsoft.com/office/drawing/2014/main" id="{625247B5-2018-9151-6724-7D7579D4C3B7}"/>
                  </a:ext>
                </a:extLst>
              </p:cNvPr>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cxnSp>
            <p:nvCxnSpPr>
              <p:cNvPr id="53" name="直線コネクタ 52">
                <a:extLst>
                  <a:ext uri="{FF2B5EF4-FFF2-40B4-BE49-F238E27FC236}">
                    <a16:creationId xmlns:a16="http://schemas.microsoft.com/office/drawing/2014/main" id="{D28958F9-2703-5421-7D88-F66BFABDC55E}"/>
                  </a:ext>
                </a:extLst>
              </p:cNvPr>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AC3FDFED-7943-2ED3-F5DA-7B3B3ECC3A27}"/>
                  </a:ext>
                </a:extLst>
              </p:cNvPr>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26508A9-E418-824A-7F3C-D8C755906072}"/>
                  </a:ext>
                </a:extLst>
              </p:cNvPr>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F8D936CB-D71F-D4DC-8064-01E06985FA43}"/>
                  </a:ext>
                </a:extLst>
              </p:cNvPr>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8C642C5-F48E-8A16-CC90-9FC90456F6A1}"/>
                  </a:ext>
                </a:extLst>
              </p:cNvPr>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66E43AA3-DA41-984B-01CF-60FC181A82AD}"/>
                  </a:ext>
                </a:extLst>
              </p:cNvPr>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39981C5C-7DE0-A8E9-3B96-E4A3B9907F65}"/>
                  </a:ext>
                </a:extLst>
              </p:cNvPr>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0E90F72-1FCE-E1E7-92FD-84BEAB53B8E2}"/>
                  </a:ext>
                </a:extLst>
              </p:cNvPr>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7947CB70-1545-336D-1E41-2FA98D59F0BA}"/>
                  </a:ext>
                </a:extLst>
              </p:cNvPr>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CB03588-7876-7256-290C-DD1364647B40}"/>
                  </a:ext>
                </a:extLst>
              </p:cNvPr>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88EE6904-17DA-E718-0987-675E203FC714}"/>
                  </a:ext>
                </a:extLst>
              </p:cNvPr>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EC8206EF-2B73-A2C3-C7C8-33B352BC1C62}"/>
                  </a:ext>
                </a:extLst>
              </p:cNvPr>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A1DA3BF9-2772-A8C9-049D-A15719004272}"/>
                  </a:ext>
                </a:extLst>
              </p:cNvPr>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BB79BC6-E10B-B84E-936D-2835EF815D75}"/>
                  </a:ext>
                </a:extLst>
              </p:cNvPr>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5DAF5E61-6991-56D2-C8D7-12F3F0FA8416}"/>
                  </a:ext>
                </a:extLst>
              </p:cNvPr>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651DA9EA-0DEA-987F-7933-1F28E4ED77C3}"/>
                  </a:ext>
                </a:extLst>
              </p:cNvPr>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F0DAA944-228E-9077-3B2F-1585EE9748A9}"/>
                  </a:ext>
                </a:extLst>
              </p:cNvPr>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B716521A-3043-BEC4-9CBF-621CA8802532}"/>
                  </a:ext>
                </a:extLst>
              </p:cNvPr>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0804B1B5-54B6-97A1-F913-EA7185BB8AB6}"/>
                  </a:ext>
                </a:extLst>
              </p:cNvPr>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44A12034-1F4C-BD85-36E6-E8B7FEF07814}"/>
                  </a:ext>
                </a:extLst>
              </p:cNvPr>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571F1EBC-0814-474B-524A-87540842D992}"/>
                </a:ext>
              </a:extLst>
            </p:cNvPr>
            <p:cNvGrpSpPr/>
            <p:nvPr/>
          </p:nvGrpSpPr>
          <p:grpSpPr>
            <a:xfrm rot="767249">
              <a:off x="8097522" y="4408029"/>
              <a:ext cx="1224136" cy="1656184"/>
              <a:chOff x="2432720" y="3429000"/>
              <a:chExt cx="1224136" cy="1656184"/>
            </a:xfrm>
          </p:grpSpPr>
          <p:sp>
            <p:nvSpPr>
              <p:cNvPr id="31" name="正方形/長方形 30">
                <a:extLst>
                  <a:ext uri="{FF2B5EF4-FFF2-40B4-BE49-F238E27FC236}">
                    <a16:creationId xmlns:a16="http://schemas.microsoft.com/office/drawing/2014/main" id="{5D48BAD0-D939-C6F9-0D68-738F4E9312BD}"/>
                  </a:ext>
                </a:extLst>
              </p:cNvPr>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Meiryo UI" panose="020B0604030504040204" pitchFamily="50" charset="-128"/>
                  <a:ea typeface="Meiryo UI" panose="020B0604030504040204" pitchFamily="50" charset="-128"/>
                  <a:cs typeface="Arial" panose="020B0604020202020204" pitchFamily="34" charset="0"/>
                </a:endParaRPr>
              </a:p>
            </p:txBody>
          </p:sp>
          <p:cxnSp>
            <p:nvCxnSpPr>
              <p:cNvPr id="32" name="直線コネクタ 31">
                <a:extLst>
                  <a:ext uri="{FF2B5EF4-FFF2-40B4-BE49-F238E27FC236}">
                    <a16:creationId xmlns:a16="http://schemas.microsoft.com/office/drawing/2014/main" id="{35BE93C6-1366-07F7-FEAE-4A2B4305BFA6}"/>
                  </a:ext>
                </a:extLst>
              </p:cNvPr>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EE48BB90-AAEB-91FF-6328-88B000F926F6}"/>
                  </a:ext>
                </a:extLst>
              </p:cNvPr>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D6B06669-69E3-50A8-7609-85845E9D7DDF}"/>
                  </a:ext>
                </a:extLst>
              </p:cNvPr>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704B567-239E-9361-63F0-630A4841CFBC}"/>
                  </a:ext>
                </a:extLst>
              </p:cNvPr>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71756809-9EA5-D010-6EAE-D64D80011171}"/>
                  </a:ext>
                </a:extLst>
              </p:cNvPr>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14E4DBE7-8EA3-730F-EDED-F15785A988A9}"/>
                  </a:ext>
                </a:extLst>
              </p:cNvPr>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756FB0E-95A1-CD14-3DDE-D00252ECD3C3}"/>
                  </a:ext>
                </a:extLst>
              </p:cNvPr>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A1DB130-DD8E-C9C3-A89F-88EE4651545F}"/>
                  </a:ext>
                </a:extLst>
              </p:cNvPr>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57E11E6-FA2C-BDC5-6069-292863BB80F1}"/>
                  </a:ext>
                </a:extLst>
              </p:cNvPr>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F2C6F747-DCAA-1435-4C62-C849D2CFD584}"/>
                  </a:ext>
                </a:extLst>
              </p:cNvPr>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7AC5E75-5643-4BBC-27D5-99985CF75941}"/>
                  </a:ext>
                </a:extLst>
              </p:cNvPr>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AEA8072F-7B1C-8BA4-C389-ADCBE86E6F74}"/>
                  </a:ext>
                </a:extLst>
              </p:cNvPr>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BFC96727-D09D-67DF-E92A-347AB78B8C39}"/>
                  </a:ext>
                </a:extLst>
              </p:cNvPr>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FA094BA-F22F-DD37-6710-494644A69F48}"/>
                  </a:ext>
                </a:extLst>
              </p:cNvPr>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24144C14-F63E-AA9B-608B-4ACA1A5BB910}"/>
                  </a:ext>
                </a:extLst>
              </p:cNvPr>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C516199-14AC-2F6E-2DCD-5987B5A1B096}"/>
                  </a:ext>
                </a:extLst>
              </p:cNvPr>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A691EFD-47AC-6F62-A3EA-5F2C7CABA74C}"/>
                  </a:ext>
                </a:extLst>
              </p:cNvPr>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BA30C74-13C5-1FEF-B621-E5C923C51FF0}"/>
                  </a:ext>
                </a:extLst>
              </p:cNvPr>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E62DCAE3-A693-3ECB-9C94-55993C39529E}"/>
                  </a:ext>
                </a:extLst>
              </p:cNvPr>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E1C3762-B3BB-B97C-F0F9-EFDCBC80BFCB}"/>
                  </a:ext>
                </a:extLst>
              </p:cNvPr>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grpSp>
        <p:nvGrpSpPr>
          <p:cNvPr id="73" name="グループ化 72">
            <a:extLst>
              <a:ext uri="{FF2B5EF4-FFF2-40B4-BE49-F238E27FC236}">
                <a16:creationId xmlns:a16="http://schemas.microsoft.com/office/drawing/2014/main" id="{8F45292B-A19B-01D8-3270-AC15801DCEDC}"/>
              </a:ext>
            </a:extLst>
          </p:cNvPr>
          <p:cNvGrpSpPr/>
          <p:nvPr/>
        </p:nvGrpSpPr>
        <p:grpSpPr>
          <a:xfrm>
            <a:off x="5037841" y="3681750"/>
            <a:ext cx="4662150" cy="244136"/>
            <a:chOff x="200472" y="1196672"/>
            <a:chExt cx="9505950" cy="360040"/>
          </a:xfrm>
        </p:grpSpPr>
        <p:cxnSp>
          <p:nvCxnSpPr>
            <p:cNvPr id="74" name="直線コネクタ 73">
              <a:extLst>
                <a:ext uri="{FF2B5EF4-FFF2-40B4-BE49-F238E27FC236}">
                  <a16:creationId xmlns:a16="http://schemas.microsoft.com/office/drawing/2014/main" id="{68165D16-AB2A-7C38-6DC0-5B9A8A14EA65}"/>
                </a:ext>
              </a:extLst>
            </p:cNvPr>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a:extLst>
                <a:ext uri="{FF2B5EF4-FFF2-40B4-BE49-F238E27FC236}">
                  <a16:creationId xmlns:a16="http://schemas.microsoft.com/office/drawing/2014/main" id="{6CA549A1-64B0-7721-5E79-CFCBBBDF9BCD}"/>
                </a:ext>
              </a:extLst>
            </p:cNvPr>
            <p:cNvSpPr>
              <a:spLocks noChangeArrowheads="1"/>
            </p:cNvSpPr>
            <p:nvPr/>
          </p:nvSpPr>
          <p:spPr bwMode="auto">
            <a:xfrm>
              <a:off x="200472" y="1196672"/>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200" b="1" dirty="0">
                  <a:solidFill>
                    <a:srgbClr val="000000"/>
                  </a:solidFill>
                  <a:latin typeface="+mn-ea"/>
                </a:rPr>
                <a:t>医療機器製品の登録の際に提出すべき資料</a:t>
              </a:r>
              <a:endParaRPr lang="zh-TW" altLang="en-US" sz="1200" b="1" dirty="0">
                <a:solidFill>
                  <a:srgbClr val="000000"/>
                </a:solidFill>
                <a:latin typeface="+mn-ea"/>
              </a:endParaRPr>
            </a:p>
          </p:txBody>
        </p:sp>
      </p:grpSp>
      <p:sp>
        <p:nvSpPr>
          <p:cNvPr id="76" name="下矢印 3">
            <a:extLst>
              <a:ext uri="{FF2B5EF4-FFF2-40B4-BE49-F238E27FC236}">
                <a16:creationId xmlns:a16="http://schemas.microsoft.com/office/drawing/2014/main" id="{BAD6A7B0-B4D2-1153-A8E9-8DDDE0888D57}"/>
              </a:ext>
            </a:extLst>
          </p:cNvPr>
          <p:cNvSpPr/>
          <p:nvPr/>
        </p:nvSpPr>
        <p:spPr>
          <a:xfrm>
            <a:off x="1560667" y="3469183"/>
            <a:ext cx="364385" cy="214596"/>
          </a:xfrm>
          <a:prstGeom prst="downArrow">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cs typeface="Arial" panose="020B0604020202020204" pitchFamily="34" charset="0"/>
            </a:endParaRPr>
          </a:p>
        </p:txBody>
      </p:sp>
      <p:sp>
        <p:nvSpPr>
          <p:cNvPr id="77" name="下矢印 87">
            <a:extLst>
              <a:ext uri="{FF2B5EF4-FFF2-40B4-BE49-F238E27FC236}">
                <a16:creationId xmlns:a16="http://schemas.microsoft.com/office/drawing/2014/main" id="{77FE8A62-450F-7317-8FD9-80466D7A0D5C}"/>
              </a:ext>
            </a:extLst>
          </p:cNvPr>
          <p:cNvSpPr/>
          <p:nvPr/>
        </p:nvSpPr>
        <p:spPr>
          <a:xfrm>
            <a:off x="6854633" y="3469895"/>
            <a:ext cx="639325" cy="209440"/>
          </a:xfrm>
          <a:prstGeom prst="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600">
              <a:solidFill>
                <a:schemeClr val="tx1"/>
              </a:solidFill>
              <a:cs typeface="Arial" panose="020B0604020202020204" pitchFamily="34" charset="0"/>
            </a:endParaRPr>
          </a:p>
        </p:txBody>
      </p:sp>
      <p:sp>
        <p:nvSpPr>
          <p:cNvPr id="78" name="テキスト ボックス 77">
            <a:extLst>
              <a:ext uri="{FF2B5EF4-FFF2-40B4-BE49-F238E27FC236}">
                <a16:creationId xmlns:a16="http://schemas.microsoft.com/office/drawing/2014/main" id="{C3B78814-D92F-06AA-2F38-A08D2C0BE7F7}"/>
              </a:ext>
            </a:extLst>
          </p:cNvPr>
          <p:cNvSpPr txBox="1"/>
          <p:nvPr/>
        </p:nvSpPr>
        <p:spPr>
          <a:xfrm>
            <a:off x="223552" y="6225842"/>
            <a:ext cx="4823716" cy="515526"/>
          </a:xfrm>
          <a:prstGeom prst="rect">
            <a:avLst/>
          </a:prstGeom>
          <a:noFill/>
        </p:spPr>
        <p:txBody>
          <a:bodyPr wrap="square" rtlCol="0">
            <a:spAutoFit/>
          </a:bodyPr>
          <a:lstStyle/>
          <a:p>
            <a:pPr>
              <a:lnSpc>
                <a:spcPts val="1100"/>
              </a:lnSpc>
            </a:pPr>
            <a:r>
              <a:rPr lang="en-US" altLang="ja-JP" sz="1000" dirty="0">
                <a:latin typeface="+mn-ea"/>
                <a:cs typeface="Arial" panose="020B0604020202020204" pitchFamily="34" charset="0"/>
              </a:rPr>
              <a:t>※</a:t>
            </a:r>
            <a:r>
              <a:rPr lang="ja-JP" altLang="en-US" sz="1000" dirty="0">
                <a:latin typeface="+mn-ea"/>
                <a:cs typeface="Arial" panose="020B0604020202020204" pitchFamily="34" charset="0"/>
              </a:rPr>
              <a:t>政府部門への許可証申請や製品登録はやや複雑で、一連の申請の流れが長く、</a:t>
            </a:r>
            <a:endParaRPr lang="en-US" altLang="ja-JP" sz="1000" dirty="0">
              <a:latin typeface="+mn-ea"/>
              <a:cs typeface="Arial" panose="020B0604020202020204" pitchFamily="34" charset="0"/>
            </a:endParaRPr>
          </a:p>
          <a:p>
            <a:pPr>
              <a:lnSpc>
                <a:spcPts val="1100"/>
              </a:lnSpc>
            </a:pPr>
            <a:r>
              <a:rPr lang="ja-JP" altLang="en-US" sz="1000" dirty="0">
                <a:latin typeface="+mn-ea"/>
                <a:cs typeface="Arial" panose="020B0604020202020204" pitchFamily="34" charset="0"/>
              </a:rPr>
              <a:t>提出すべき各種資料も多いため、多くの専門業者が医療機器の生産、経営企業許可証、</a:t>
            </a:r>
            <a:endParaRPr lang="en-US" altLang="ja-JP" sz="1000" dirty="0">
              <a:latin typeface="+mn-ea"/>
              <a:cs typeface="Arial" panose="020B0604020202020204" pitchFamily="34" charset="0"/>
            </a:endParaRPr>
          </a:p>
          <a:p>
            <a:pPr>
              <a:lnSpc>
                <a:spcPts val="1100"/>
              </a:lnSpc>
            </a:pPr>
            <a:r>
              <a:rPr lang="ja-JP" altLang="en-US" sz="1000" dirty="0">
                <a:latin typeface="+mn-ea"/>
                <a:cs typeface="Arial" panose="020B0604020202020204" pitchFamily="34" charset="0"/>
              </a:rPr>
              <a:t>製品の登録手続きを代行している。</a:t>
            </a:r>
            <a:endParaRPr kumimoji="1" lang="ja-JP" altLang="en-US" sz="1000" dirty="0">
              <a:latin typeface="+mn-ea"/>
              <a:cs typeface="Arial" panose="020B0604020202020204" pitchFamily="34" charset="0"/>
            </a:endParaRPr>
          </a:p>
        </p:txBody>
      </p:sp>
      <p:sp>
        <p:nvSpPr>
          <p:cNvPr id="81" name="テキスト ボックス 80">
            <a:extLst>
              <a:ext uri="{FF2B5EF4-FFF2-40B4-BE49-F238E27FC236}">
                <a16:creationId xmlns:a16="http://schemas.microsoft.com/office/drawing/2014/main" id="{9D39A2C7-9A15-9842-460A-87D3595AD5BB}"/>
              </a:ext>
            </a:extLst>
          </p:cNvPr>
          <p:cNvSpPr txBox="1"/>
          <p:nvPr/>
        </p:nvSpPr>
        <p:spPr>
          <a:xfrm>
            <a:off x="776869" y="6686778"/>
            <a:ext cx="8640960" cy="144016"/>
          </a:xfrm>
          <a:prstGeom prst="rect">
            <a:avLst/>
          </a:prstGeom>
          <a:noFill/>
        </p:spPr>
        <p:txBody>
          <a:bodyPr wrap="square" lIns="0" tIns="0" rIns="0" bIns="0" rtlCol="0">
            <a:noAutofit/>
          </a:bodyPr>
          <a:lstStyle/>
          <a:p>
            <a:pPr marL="444500" lvl="0" indent="-444500"/>
            <a:r>
              <a:rPr lang="ja-JP" altLang="en-US" sz="800" dirty="0">
                <a:latin typeface="+mn-ea"/>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871544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00BF15-5448-491B-AE11-7FDF6E239E3B}"/>
              </a:ext>
            </a:extLst>
          </p:cNvPr>
          <p:cNvGraphicFramePr>
            <a:graphicFrameLocks noChangeAspect="1"/>
          </p:cNvGraphicFramePr>
          <p:nvPr>
            <p:custDataLst>
              <p:tags r:id="rId1"/>
            </p:custDataLst>
            <p:extLst>
              <p:ext uri="{D42A27DB-BD31-4B8C-83A1-F6EECF244321}">
                <p14:modId xmlns:p14="http://schemas.microsoft.com/office/powerpoint/2010/main" val="1975000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9200BF15-5448-491B-AE11-7FDF6E239E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中国／医療関連／制度</a:t>
            </a:r>
          </a:p>
        </p:txBody>
      </p:sp>
      <p:sp>
        <p:nvSpPr>
          <p:cNvPr id="5" name="テキスト ボックス 4"/>
          <p:cNvSpPr txBox="1"/>
          <p:nvPr/>
        </p:nvSpPr>
        <p:spPr>
          <a:xfrm>
            <a:off x="393689" y="1764823"/>
            <a:ext cx="8930465" cy="181722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「医療機器監督管理条例」第</a:t>
            </a:r>
            <a:r>
              <a:rPr lang="en-US" altLang="ja-JP" sz="1400" dirty="0">
                <a:latin typeface="+mn-ea"/>
                <a:cs typeface="Arial" panose="020B0604020202020204" pitchFamily="34" charset="0"/>
              </a:rPr>
              <a:t>12</a:t>
            </a:r>
            <a:r>
              <a:rPr lang="ja-JP" altLang="en-US" sz="1400" dirty="0">
                <a:latin typeface="+mn-ea"/>
                <a:cs typeface="Arial" panose="020B0604020202020204" pitchFamily="34" charset="0"/>
              </a:rPr>
              <a:t>条</a:t>
            </a:r>
            <a:r>
              <a:rPr lang="en-US" altLang="ja-JP" sz="1400" dirty="0">
                <a:latin typeface="+mn-ea"/>
                <a:cs typeface="Arial" panose="020B0604020202020204" pitchFamily="34" charset="0"/>
              </a:rPr>
              <a:t>(Order No. 18, 2015)</a:t>
            </a:r>
            <a:r>
              <a:rPr lang="ja-JP" altLang="en-US" sz="1400" dirty="0">
                <a:latin typeface="+mn-ea"/>
                <a:cs typeface="Arial" panose="020B0604020202020204" pitchFamily="34" charset="0"/>
              </a:rPr>
              <a:t>では、医療機関は、未登録の医療機器、合格証明のない医療機器、有効期限を過ぎた医療機器、登録証が失効または生産終了となった医療機器を使用してはならないと規定している。</a:t>
            </a:r>
            <a:endParaRPr lang="en-US" altLang="ja-JP" sz="1400" dirty="0">
              <a:latin typeface="+mn-ea"/>
              <a:cs typeface="Arial" panose="020B0604020202020204" pitchFamily="34" charset="0"/>
            </a:endParaRPr>
          </a:p>
          <a:p>
            <a:pPr algn="just">
              <a:lnSpc>
                <a:spcPct val="110000"/>
              </a:lnSpc>
              <a:spcAft>
                <a:spcPts val="200"/>
              </a:spcAft>
              <a:buClr>
                <a:srgbClr val="5F8AC3"/>
              </a:buClr>
            </a:pPr>
            <a:r>
              <a:rPr lang="ja-JP" altLang="en-US" sz="1100" dirty="0">
                <a:latin typeface="+mn-ea"/>
                <a:cs typeface="Arial" panose="020B0604020202020204" pitchFamily="34" charset="0"/>
              </a:rPr>
              <a:t>　　</a:t>
            </a:r>
            <a:r>
              <a:rPr lang="en-US" altLang="ja-JP" sz="1100" dirty="0">
                <a:latin typeface="+mn-ea"/>
                <a:cs typeface="Arial" panose="020B0604020202020204" pitchFamily="34" charset="0"/>
              </a:rPr>
              <a:t>※</a:t>
            </a:r>
            <a:r>
              <a:rPr lang="ja-JP" altLang="en-US" sz="1100" dirty="0">
                <a:latin typeface="+mn-ea"/>
                <a:cs typeface="Arial" panose="020B0604020202020204" pitchFamily="34" charset="0"/>
              </a:rPr>
              <a:t>合格証明のない医療機器：品質システムを含む各種試験の合格証明のない医療機器</a:t>
            </a:r>
          </a:p>
          <a:p>
            <a:pPr algn="just">
              <a:lnSpc>
                <a:spcPct val="110000"/>
              </a:lnSpc>
              <a:spcAft>
                <a:spcPts val="200"/>
              </a:spcAft>
              <a:buClr>
                <a:srgbClr val="5F8AC3"/>
              </a:buClr>
            </a:pPr>
            <a:r>
              <a:rPr lang="ja-JP" altLang="en-US" sz="1100" dirty="0">
                <a:latin typeface="+mn-ea"/>
                <a:cs typeface="Arial" panose="020B0604020202020204" pitchFamily="34" charset="0"/>
              </a:rPr>
              <a:t>　　　有効期限を過ぎた医療機器：医療機器の使用期限を過ぎた医療機器</a:t>
            </a:r>
            <a:endParaRPr lang="en-US" altLang="ja-JP" sz="1100" dirty="0">
              <a:latin typeface="+mn-ea"/>
              <a:cs typeface="Arial" panose="020B0604020202020204" pitchFamily="34" charset="0"/>
            </a:endParaRPr>
          </a:p>
          <a:p>
            <a:pPr algn="just">
              <a:lnSpc>
                <a:spcPct val="110000"/>
              </a:lnSpc>
              <a:spcAft>
                <a:spcPts val="200"/>
              </a:spcAft>
              <a:buClr>
                <a:srgbClr val="5F8AC3"/>
              </a:buClr>
            </a:pPr>
            <a:endParaRPr lang="en-US" altLang="ja-JP" sz="1100" dirty="0">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n-ea"/>
              </a:rPr>
              <a:t>また、中国政府は</a:t>
            </a:r>
            <a:r>
              <a:rPr lang="en-US" altLang="ja-JP" sz="1400" dirty="0">
                <a:latin typeface="+mn-ea"/>
              </a:rPr>
              <a:t>2005</a:t>
            </a:r>
            <a:r>
              <a:rPr lang="ja-JP" altLang="en-US" sz="1400" dirty="0">
                <a:latin typeface="+mn-ea"/>
              </a:rPr>
              <a:t>年、「大型医療機器の配置および使用管理方法」を発表し、中古の大型医療機器の購入および輸入を禁止した。 </a:t>
            </a:r>
            <a:endParaRPr lang="en-US" altLang="ja-JP" sz="1400" dirty="0">
              <a:latin typeface="+mn-ea"/>
            </a:endParaRPr>
          </a:p>
        </p:txBody>
      </p:sp>
      <p:sp>
        <p:nvSpPr>
          <p:cNvPr id="18" name="テキスト ボックス 17"/>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n-ea"/>
                <a:cs typeface="Arial" panose="020B0604020202020204" pitchFamily="34" charset="0"/>
              </a:rPr>
              <a:t>（出所）クアルテック・ジャパン・コンサルティング株式会社</a:t>
            </a:r>
          </a:p>
        </p:txBody>
      </p:sp>
      <p:grpSp>
        <p:nvGrpSpPr>
          <p:cNvPr id="19" name="グループ化 7"/>
          <p:cNvGrpSpPr/>
          <p:nvPr/>
        </p:nvGrpSpPr>
        <p:grpSpPr>
          <a:xfrm>
            <a:off x="683196" y="4015229"/>
            <a:ext cx="8640958" cy="288032"/>
            <a:chOff x="4803500" y="2185814"/>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n-ea"/>
                  <a:ea typeface="+mn-ea"/>
                </a:rPr>
                <a:t>中国政府の保険・物価当局</a:t>
              </a:r>
              <a:endParaRPr lang="en-US" altLang="ko-KR" sz="1400" b="1" dirty="0">
                <a:solidFill>
                  <a:srgbClr val="000000"/>
                </a:solidFill>
                <a:latin typeface="+mn-ea"/>
                <a:ea typeface="+mn-ea"/>
              </a:endParaRPr>
            </a:p>
          </p:txBody>
        </p:sp>
      </p:grpSp>
      <p:sp>
        <p:nvSpPr>
          <p:cNvPr id="28" name="片側の 2 つの角を丸めた四角形 27"/>
          <p:cNvSpPr/>
          <p:nvPr/>
        </p:nvSpPr>
        <p:spPr>
          <a:xfrm>
            <a:off x="1331267" y="4375269"/>
            <a:ext cx="3312368"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zh-CN" altLang="en-US" sz="1200" b="1" dirty="0">
                <a:solidFill>
                  <a:schemeClr val="bg1"/>
                </a:solidFill>
                <a:latin typeface="+mn-ea"/>
              </a:rPr>
              <a:t>国家医療保障局</a:t>
            </a:r>
            <a:endParaRPr kumimoji="1" lang="ja-JP" altLang="en-US" sz="1200" b="1" dirty="0">
              <a:solidFill>
                <a:schemeClr val="bg1"/>
              </a:solidFill>
              <a:latin typeface="+mn-ea"/>
            </a:endParaRPr>
          </a:p>
        </p:txBody>
      </p:sp>
      <p:sp>
        <p:nvSpPr>
          <p:cNvPr id="29" name="正方形/長方形 28"/>
          <p:cNvSpPr/>
          <p:nvPr/>
        </p:nvSpPr>
        <p:spPr>
          <a:xfrm>
            <a:off x="1331267" y="4735310"/>
            <a:ext cx="3312368" cy="1692000"/>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a:latin typeface="メイリオ" panose="020B0604030504040204" pitchFamily="50" charset="-128"/>
              <a:ea typeface="メイリオ" panose="020B0604030504040204" pitchFamily="50" charset="-128"/>
            </a:endParaRPr>
          </a:p>
        </p:txBody>
      </p:sp>
      <p:sp>
        <p:nvSpPr>
          <p:cNvPr id="30" name="角丸四角形 29"/>
          <p:cNvSpPr/>
          <p:nvPr/>
        </p:nvSpPr>
        <p:spPr>
          <a:xfrm>
            <a:off x="1552092" y="4951333"/>
            <a:ext cx="2870719"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a:solidFill>
                  <a:schemeClr val="tx1"/>
                </a:solidFill>
                <a:latin typeface="+mn-ea"/>
                <a:cs typeface="Arial" panose="020B0604020202020204" pitchFamily="34" charset="0"/>
              </a:rPr>
              <a:t>保険償還価格の基準を制定</a:t>
            </a:r>
          </a:p>
        </p:txBody>
      </p:sp>
      <p:sp>
        <p:nvSpPr>
          <p:cNvPr id="33" name="テキスト ボックス 32"/>
          <p:cNvSpPr txBox="1"/>
          <p:nvPr/>
        </p:nvSpPr>
        <p:spPr>
          <a:xfrm>
            <a:off x="1518490" y="5879597"/>
            <a:ext cx="2904321" cy="261610"/>
          </a:xfrm>
          <a:prstGeom prst="rect">
            <a:avLst/>
          </a:prstGeom>
          <a:noFill/>
        </p:spPr>
        <p:txBody>
          <a:bodyPr wrap="square" rtlCol="0">
            <a:spAutoFit/>
          </a:bodyPr>
          <a:lstStyle/>
          <a:p>
            <a:pPr algn="ctr"/>
            <a:r>
              <a:rPr lang="en-US" altLang="ja-JP" sz="1100" dirty="0">
                <a:solidFill>
                  <a:srgbClr val="3D6AA7"/>
                </a:solidFill>
                <a:latin typeface="メイリオ" panose="020B0604030504040204" pitchFamily="50" charset="-128"/>
                <a:ea typeface="メイリオ" panose="020B0604030504040204" pitchFamily="50" charset="-128"/>
                <a:cs typeface="Arial" panose="020B0604020202020204" pitchFamily="34" charset="0"/>
                <a:hlinkClick r:id="rId5"/>
              </a:rPr>
              <a:t>http://www.nhsa.gov.cn/</a:t>
            </a:r>
            <a:endParaRPr lang="en-US" altLang="ja-JP" sz="1100" dirty="0">
              <a:solidFill>
                <a:srgbClr val="3D6AA7"/>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4" name="片側の 2 つの角を丸めた四角形 33"/>
          <p:cNvSpPr/>
          <p:nvPr/>
        </p:nvSpPr>
        <p:spPr>
          <a:xfrm>
            <a:off x="5363715" y="4379579"/>
            <a:ext cx="3312368" cy="360040"/>
          </a:xfrm>
          <a:prstGeom prst="round2SameRect">
            <a:avLst/>
          </a:prstGeom>
          <a:solidFill>
            <a:schemeClr val="accent4"/>
          </a:solidFill>
        </p:spPr>
        <p:txBody>
          <a:bodyPr wrap="square" tIns="0" bIns="36000" rtlCol="0" anchor="ctr">
            <a:noAutofit/>
          </a:bodyPr>
          <a:lstStyle/>
          <a:p>
            <a:pPr algn="ctr" fontAlgn="ctr">
              <a:lnSpc>
                <a:spcPct val="114000"/>
              </a:lnSpc>
              <a:spcAft>
                <a:spcPts val="400"/>
              </a:spcAft>
            </a:pPr>
            <a:r>
              <a:rPr lang="zh-CN" altLang="en-US" sz="1200" b="1" dirty="0">
                <a:solidFill>
                  <a:schemeClr val="bg1"/>
                </a:solidFill>
                <a:latin typeface="+mn-ea"/>
              </a:rPr>
              <a:t>国家発展改革委員会価格司</a:t>
            </a:r>
            <a:endParaRPr kumimoji="1" lang="ja-JP" altLang="en-US" sz="1200" b="1" dirty="0">
              <a:solidFill>
                <a:schemeClr val="bg1"/>
              </a:solidFill>
              <a:latin typeface="+mn-ea"/>
            </a:endParaRPr>
          </a:p>
        </p:txBody>
      </p:sp>
      <p:sp>
        <p:nvSpPr>
          <p:cNvPr id="36" name="正方形/長方形 35"/>
          <p:cNvSpPr/>
          <p:nvPr/>
        </p:nvSpPr>
        <p:spPr>
          <a:xfrm>
            <a:off x="5363715" y="4739620"/>
            <a:ext cx="3312368" cy="1692000"/>
          </a:xfrm>
          <a:prstGeom prst="rect">
            <a:avLst/>
          </a:prstGeom>
          <a:solidFill>
            <a:schemeClr val="accent4">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a:latin typeface="メイリオ" panose="020B0604030504040204" pitchFamily="50" charset="-128"/>
              <a:ea typeface="メイリオ" panose="020B0604030504040204" pitchFamily="50" charset="-128"/>
            </a:endParaRPr>
          </a:p>
        </p:txBody>
      </p:sp>
      <p:sp>
        <p:nvSpPr>
          <p:cNvPr id="37" name="角丸四角形 36"/>
          <p:cNvSpPr/>
          <p:nvPr/>
        </p:nvSpPr>
        <p:spPr>
          <a:xfrm>
            <a:off x="5584538" y="4957404"/>
            <a:ext cx="2870719" cy="648072"/>
          </a:xfrm>
          <a:prstGeom prst="roundRect">
            <a:avLst>
              <a:gd name="adj" fmla="val 10254"/>
            </a:avLst>
          </a:prstGeom>
          <a:solidFill>
            <a:schemeClr val="accent4">
              <a:lumMod val="60000"/>
              <a:lumOff val="40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mn-ea"/>
                <a:cs typeface="Arial" panose="020B0604020202020204" pitchFamily="34" charset="0"/>
              </a:rPr>
              <a:t>市場価格の監視</a:t>
            </a:r>
            <a:endParaRPr lang="en-US" altLang="ja-JP" sz="1400" dirty="0">
              <a:solidFill>
                <a:schemeClr val="tx1"/>
              </a:solidFill>
              <a:latin typeface="+mn-ea"/>
              <a:cs typeface="Arial" panose="020B0604020202020204" pitchFamily="34" charset="0"/>
            </a:endParaRPr>
          </a:p>
          <a:p>
            <a:pPr algn="ctr">
              <a:tabLst>
                <a:tab pos="0" algn="l"/>
              </a:tabLst>
            </a:pPr>
            <a:r>
              <a:rPr lang="ja-JP" altLang="en-US" sz="1400" dirty="0">
                <a:solidFill>
                  <a:schemeClr val="tx1"/>
                </a:solidFill>
                <a:latin typeface="+mn-ea"/>
                <a:cs typeface="Arial" panose="020B0604020202020204" pitchFamily="34" charset="0"/>
              </a:rPr>
              <a:t>（</a:t>
            </a:r>
            <a:r>
              <a:rPr lang="ja-JP" altLang="en-US" sz="1200" dirty="0">
                <a:solidFill>
                  <a:schemeClr val="tx1"/>
                </a:solidFill>
                <a:latin typeface="+mn-ea"/>
                <a:cs typeface="Arial" panose="020B0604020202020204" pitchFamily="34" charset="0"/>
              </a:rPr>
              <a:t>カルテルなど独禁法の取り締まり等）</a:t>
            </a:r>
            <a:endParaRPr lang="ja-JP" altLang="en-US" sz="1050" dirty="0">
              <a:solidFill>
                <a:schemeClr val="tx1"/>
              </a:solidFill>
              <a:latin typeface="+mn-ea"/>
              <a:cs typeface="Arial" panose="020B0604020202020204" pitchFamily="34" charset="0"/>
            </a:endParaRPr>
          </a:p>
        </p:txBody>
      </p:sp>
      <p:sp>
        <p:nvSpPr>
          <p:cNvPr id="38" name="テキスト ボックス 37"/>
          <p:cNvSpPr txBox="1"/>
          <p:nvPr/>
        </p:nvSpPr>
        <p:spPr>
          <a:xfrm>
            <a:off x="5440524" y="5806536"/>
            <a:ext cx="3014733" cy="430887"/>
          </a:xfrm>
          <a:prstGeom prst="rect">
            <a:avLst/>
          </a:prstGeom>
          <a:noFill/>
        </p:spPr>
        <p:txBody>
          <a:bodyPr wrap="square" rtlCol="0">
            <a:spAutoFit/>
          </a:bodyPr>
          <a:lstStyle/>
          <a:p>
            <a:pPr algn="ctr"/>
            <a:r>
              <a:rPr lang="en-US" altLang="ja-JP" sz="1100" dirty="0">
                <a:solidFill>
                  <a:schemeClr val="accent4"/>
                </a:solidFill>
                <a:latin typeface="メイリオ" panose="020B0604030504040204" pitchFamily="50" charset="-128"/>
                <a:ea typeface="メイリオ" panose="020B0604030504040204" pitchFamily="50" charset="-128"/>
                <a:cs typeface="Arial" panose="020B0604020202020204" pitchFamily="34" charset="0"/>
              </a:rPr>
              <a:t>https://www.ndrc.gov.cn/fzggw/jgsj/jgs/sjdt/index_6.html</a:t>
            </a:r>
            <a:endParaRPr kumimoji="1" lang="ja-JP" altLang="en-US" sz="1100">
              <a:solidFill>
                <a:schemeClr val="accent4"/>
              </a:solidFill>
              <a:latin typeface="メイリオ" panose="020B0604030504040204" pitchFamily="50" charset="-128"/>
              <a:ea typeface="メイリオ" panose="020B0604030504040204" pitchFamily="50" charset="-128"/>
              <a:cs typeface="Arial" panose="020B0604020202020204" pitchFamily="34" charset="0"/>
            </a:endParaRPr>
          </a:p>
        </p:txBody>
      </p:sp>
      <p:sp>
        <p:nvSpPr>
          <p:cNvPr id="39" name="テキスト プレースホルダー 5"/>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R="0" indent="0" defTabSz="863600" fontAlgn="base">
              <a:lnSpc>
                <a:spcPct val="100000"/>
              </a:lnSpc>
              <a:spcBef>
                <a:spcPts val="0"/>
              </a:spcBef>
              <a:spcAft>
                <a:spcPct val="0"/>
              </a:spcAft>
              <a:buClr>
                <a:schemeClr val="bg1">
                  <a:lumMod val="75000"/>
                </a:schemeClr>
              </a:buClr>
              <a:buSzTx/>
              <a:buFont typeface="Wingdings" pitchFamily="2" charset="2"/>
              <a:buNone/>
              <a:tabLst/>
              <a:defRPr sz="2000" baseline="0">
                <a:latin typeface="Arial Black" panose="020B0A04020102020204" pitchFamily="34" charset="0"/>
                <a:ea typeface="HGP創英角ｺﾞｼｯｸUB" panose="020B0900000000000000" pitchFamily="50" charset="-128"/>
              </a:defRPr>
            </a:lvl1pPr>
            <a:lvl2pPr marL="377825" marR="0" indent="0" defTabSz="863600" fontAlgn="base">
              <a:lnSpc>
                <a:spcPct val="100000"/>
              </a:lnSpc>
              <a:spcBef>
                <a:spcPts val="0"/>
              </a:spcBef>
              <a:spcAft>
                <a:spcPct val="0"/>
              </a:spcAft>
              <a:buClr>
                <a:schemeClr val="bg1">
                  <a:lumMod val="75000"/>
                </a:schemeClr>
              </a:buClr>
              <a:buSzTx/>
              <a:buFont typeface="Wingdings" pitchFamily="2" charset="2"/>
              <a:buNone/>
              <a:tabLst/>
              <a:defRPr sz="2000">
                <a:latin typeface="HGP創英角ｺﾞｼｯｸUB" panose="020B0900000000000000" pitchFamily="50" charset="-128"/>
                <a:ea typeface="HGP創英角ｺﾞｼｯｸUB" panose="020B0900000000000000" pitchFamily="50" charset="-128"/>
              </a:defRPr>
            </a:lvl2pPr>
            <a:lvl3pPr marL="755650" marR="0" indent="0" defTabSz="863600" fontAlgn="base">
              <a:lnSpc>
                <a:spcPct val="100000"/>
              </a:lnSpc>
              <a:spcBef>
                <a:spcPts val="0"/>
              </a:spcBef>
              <a:spcAft>
                <a:spcPct val="0"/>
              </a:spcAft>
              <a:buClr>
                <a:schemeClr val="bg1">
                  <a:lumMod val="75000"/>
                </a:schemeClr>
              </a:buClr>
              <a:buSzTx/>
              <a:buFontTx/>
              <a:buNone/>
              <a:tabLst/>
              <a:defRPr sz="2000">
                <a:latin typeface="HGP創英角ｺﾞｼｯｸUB" panose="020B0900000000000000" pitchFamily="50" charset="-128"/>
                <a:ea typeface="HGP創英角ｺﾞｼｯｸUB" panose="020B0900000000000000" pitchFamily="50" charset="-128"/>
              </a:defRPr>
            </a:lvl3pPr>
            <a:lvl4pPr marL="1143000" marR="0" indent="0" defTabSz="863600" fontAlgn="base">
              <a:lnSpc>
                <a:spcPct val="100000"/>
              </a:lnSpc>
              <a:spcBef>
                <a:spcPts val="0"/>
              </a:spcBef>
              <a:spcAft>
                <a:spcPct val="0"/>
              </a:spcAft>
              <a:buClr>
                <a:schemeClr val="bg1">
                  <a:lumMod val="75000"/>
                </a:schemeClr>
              </a:buClr>
              <a:buSzTx/>
              <a:buFontTx/>
              <a:buNone/>
              <a:tabLst/>
              <a:defRPr sz="2000">
                <a:latin typeface="HGP創英角ｺﾞｼｯｸUB" panose="020B0900000000000000" pitchFamily="50" charset="-128"/>
                <a:ea typeface="HGP創英角ｺﾞｼｯｸUB" panose="020B0900000000000000" pitchFamily="50" charset="-128"/>
              </a:defRPr>
            </a:lvl4pPr>
            <a:lvl5pPr marL="1525587" marR="0" indent="0" defTabSz="863600" fontAlgn="base">
              <a:lnSpc>
                <a:spcPct val="100000"/>
              </a:lnSpc>
              <a:spcBef>
                <a:spcPts val="0"/>
              </a:spcBef>
              <a:spcAft>
                <a:spcPct val="0"/>
              </a:spcAft>
              <a:buClr>
                <a:schemeClr val="bg1">
                  <a:lumMod val="75000"/>
                </a:schemeClr>
              </a:buClr>
              <a:buSzTx/>
              <a:buFontTx/>
              <a:buNone/>
              <a:tabLst/>
              <a:defRPr sz="2000">
                <a:latin typeface="HGP創英角ｺﾞｼｯｸUB" panose="020B0900000000000000" pitchFamily="50" charset="-128"/>
                <a:ea typeface="HGP創英角ｺﾞｼｯｸUB" panose="020B0900000000000000" pitchFamily="50" charset="-128"/>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dirty="0"/>
              <a:t>医療機器に対する規制（</a:t>
            </a:r>
            <a:r>
              <a:rPr lang="en-US" altLang="ja-JP" dirty="0"/>
              <a:t>3/3</a:t>
            </a:r>
            <a:r>
              <a:rPr lang="ja-JP" altLang="en-US" dirty="0"/>
              <a:t>）</a:t>
            </a:r>
          </a:p>
        </p:txBody>
      </p:sp>
      <p:grpSp>
        <p:nvGrpSpPr>
          <p:cNvPr id="40" name="グループ化 7"/>
          <p:cNvGrpSpPr/>
          <p:nvPr/>
        </p:nvGrpSpPr>
        <p:grpSpPr>
          <a:xfrm>
            <a:off x="323156" y="1336695"/>
            <a:ext cx="8640958" cy="292105"/>
            <a:chOff x="4803500" y="2185814"/>
            <a:chExt cx="2954133" cy="292105"/>
          </a:xfrm>
        </p:grpSpPr>
        <p:cxnSp>
          <p:nvCxnSpPr>
            <p:cNvPr id="41" name="直線コネクタ 40"/>
            <p:cNvCxnSpPr/>
            <p:nvPr/>
          </p:nvCxnSpPr>
          <p:spPr>
            <a:xfrm>
              <a:off x="4808984" y="2477919"/>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600" b="1" dirty="0">
                  <a:latin typeface="HGP創英角ｺﾞｼｯｸUB" panose="020B0900000000000000" pitchFamily="50" charset="-128"/>
                  <a:ea typeface="HGP創英角ｺﾞｼｯｸUB" panose="020B0900000000000000" pitchFamily="50" charset="-128"/>
                </a:rPr>
                <a:t>中古の医療機器に対する規制</a:t>
              </a:r>
            </a:p>
          </p:txBody>
        </p:sp>
      </p:grpSp>
    </p:spTree>
    <p:extLst>
      <p:ext uri="{BB962C8B-B14F-4D97-AF65-F5344CB8AC3E}">
        <p14:creationId xmlns:p14="http://schemas.microsoft.com/office/powerpoint/2010/main" val="3137785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医薬品規制（</a:t>
            </a:r>
            <a:r>
              <a:rPr lang="en-US" altLang="ja-JP" dirty="0"/>
              <a:t>1/2</a:t>
            </a:r>
            <a:r>
              <a:rPr lang="ja-JP" altLang="en-US" dirty="0"/>
              <a:t>）</a:t>
            </a:r>
          </a:p>
        </p:txBody>
      </p:sp>
      <p:sp>
        <p:nvSpPr>
          <p:cNvPr id="4" name="テキスト ボックス 3"/>
          <p:cNvSpPr txBox="1"/>
          <p:nvPr/>
        </p:nvSpPr>
        <p:spPr>
          <a:xfrm>
            <a:off x="128464" y="1052736"/>
            <a:ext cx="9649072"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中国での薬品の輸入に関しては、主に「薬品管理法」、「薬品輸入管理弁法」、「薬品登録管理弁法」等の法律に規定されている。 </a:t>
            </a:r>
          </a:p>
        </p:txBody>
      </p:sp>
      <p:sp>
        <p:nvSpPr>
          <p:cNvPr id="24" name="テキスト ボックス 23"/>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JETRO</a:t>
            </a:r>
            <a:r>
              <a:rPr lang="ja-JP" altLang="en-US" sz="800" dirty="0"/>
              <a:t>　ホームページ</a:t>
            </a:r>
            <a:endParaRPr kumimoji="0" lang="ja-JP" altLang="en-US" sz="800" dirty="0" bmk=""/>
          </a:p>
        </p:txBody>
      </p:sp>
      <p:grpSp>
        <p:nvGrpSpPr>
          <p:cNvPr id="25" name="グループ化 7"/>
          <p:cNvGrpSpPr/>
          <p:nvPr/>
        </p:nvGrpSpPr>
        <p:grpSpPr>
          <a:xfrm>
            <a:off x="200472" y="1628800"/>
            <a:ext cx="9505056"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中国における医薬品規制の概要</a:t>
              </a:r>
              <a:endParaRPr lang="en-US" altLang="ko-KR" sz="1400" dirty="0">
                <a:solidFill>
                  <a:srgbClr val="000000"/>
                </a:solidFill>
                <a:latin typeface="Arial Black" pitchFamily="34" charset="0"/>
                <a:ea typeface="HGP創英角ｺﾞｼｯｸUB" pitchFamily="50" charset="-128"/>
              </a:endParaRPr>
            </a:p>
          </p:txBody>
        </p:sp>
      </p:grpSp>
      <p:grpSp>
        <p:nvGrpSpPr>
          <p:cNvPr id="40" name="グループ化 39"/>
          <p:cNvGrpSpPr/>
          <p:nvPr/>
        </p:nvGrpSpPr>
        <p:grpSpPr>
          <a:xfrm>
            <a:off x="218117" y="1988840"/>
            <a:ext cx="2862675" cy="3570319"/>
            <a:chOff x="218117" y="2348880"/>
            <a:chExt cx="2862675" cy="3570319"/>
          </a:xfrm>
        </p:grpSpPr>
        <p:sp>
          <p:nvSpPr>
            <p:cNvPr id="30" name="片側の 2 つの角を丸めた四角形 29"/>
            <p:cNvSpPr/>
            <p:nvPr/>
          </p:nvSpPr>
          <p:spPr>
            <a:xfrm>
              <a:off x="218117" y="2348880"/>
              <a:ext cx="2862675"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①　登録と輸入証明の取得</a:t>
              </a:r>
            </a:p>
          </p:txBody>
        </p:sp>
        <p:sp>
          <p:nvSpPr>
            <p:cNvPr id="31" name="正方形/長方形 30"/>
            <p:cNvSpPr/>
            <p:nvPr/>
          </p:nvSpPr>
          <p:spPr>
            <a:xfrm>
              <a:off x="218117" y="2708920"/>
              <a:ext cx="2862675" cy="3210279"/>
            </a:xfrm>
            <a:prstGeom prst="rect">
              <a:avLst/>
            </a:prstGeom>
            <a:gradFill>
              <a:gsLst>
                <a:gs pos="0">
                  <a:srgbClr val="E8E8E8"/>
                </a:gs>
                <a:gs pos="83000">
                  <a:srgbClr val="E8E8E8"/>
                </a:gs>
                <a:gs pos="100000">
                  <a:schemeClr val="bg1"/>
                </a:gs>
              </a:gsLst>
              <a:lin ang="5400000" scaled="0"/>
            </a:gradFill>
          </p:spPr>
          <p:txBody>
            <a:bodyPr wrap="square" rtlCol="0" anchor="t">
              <a:noAutofit/>
            </a:bodyPr>
            <a:lstStyle/>
            <a:p>
              <a:pPr fontAlgn="ctr">
                <a:lnSpc>
                  <a:spcPct val="114000"/>
                </a:lnSpc>
                <a:spcAft>
                  <a:spcPts val="400"/>
                </a:spcAft>
              </a:pPr>
              <a:endParaRPr kumimoji="1" lang="en-US" altLang="ja-JP" sz="1050" dirty="0"/>
            </a:p>
            <a:p>
              <a:pPr fontAlgn="ctr">
                <a:lnSpc>
                  <a:spcPct val="114000"/>
                </a:lnSpc>
                <a:spcAft>
                  <a:spcPts val="400"/>
                </a:spcAft>
              </a:pPr>
              <a:endParaRPr kumimoji="1" lang="en-US" altLang="ja-JP" sz="1050" dirty="0"/>
            </a:p>
            <a:p>
              <a:pPr fontAlgn="ctr">
                <a:lnSpc>
                  <a:spcPct val="114000"/>
                </a:lnSpc>
                <a:spcAft>
                  <a:spcPts val="400"/>
                </a:spcAft>
              </a:pPr>
              <a:endParaRPr lang="en-US" altLang="ja-JP" sz="1050" dirty="0"/>
            </a:p>
            <a:p>
              <a:pPr fontAlgn="ctr">
                <a:lnSpc>
                  <a:spcPct val="114000"/>
                </a:lnSpc>
                <a:spcAft>
                  <a:spcPts val="400"/>
                </a:spcAft>
              </a:pPr>
              <a:endParaRPr kumimoji="1" lang="en-US" altLang="ja-JP" sz="1050" dirty="0"/>
            </a:p>
            <a:p>
              <a:pPr fontAlgn="ctr">
                <a:lnSpc>
                  <a:spcPct val="114000"/>
                </a:lnSpc>
                <a:spcAft>
                  <a:spcPts val="400"/>
                </a:spcAft>
              </a:pPr>
              <a:endParaRPr lang="en-US" altLang="ja-JP" sz="1050" dirty="0"/>
            </a:p>
            <a:p>
              <a:pPr fontAlgn="ctr">
                <a:lnSpc>
                  <a:spcPct val="114000"/>
                </a:lnSpc>
                <a:spcAft>
                  <a:spcPts val="400"/>
                </a:spcAft>
              </a:pPr>
              <a:endParaRPr kumimoji="1" lang="en-US" altLang="ja-JP" sz="1050" dirty="0"/>
            </a:p>
            <a:p>
              <a:pPr marL="171450" indent="-171450" fontAlgn="ctr">
                <a:lnSpc>
                  <a:spcPct val="114000"/>
                </a:lnSpc>
                <a:spcAft>
                  <a:spcPts val="400"/>
                </a:spcAft>
                <a:buClr>
                  <a:srgbClr val="3D6AA7"/>
                </a:buClr>
                <a:buFont typeface="Arial" panose="020B0604020202020204" pitchFamily="34" charset="0"/>
                <a:buChar char="•"/>
              </a:pPr>
              <a:r>
                <a:rPr kumimoji="1" lang="ja-JP" altLang="en-US" sz="1050" dirty="0"/>
                <a:t>登録機関：</a:t>
              </a:r>
              <a:r>
                <a:rPr kumimoji="1" lang="en-US" altLang="ja-JP" sz="1050" dirty="0"/>
                <a:t>CFDA</a:t>
              </a:r>
            </a:p>
            <a:p>
              <a:pPr marL="171450" indent="-171450" fontAlgn="ctr">
                <a:lnSpc>
                  <a:spcPct val="114000"/>
                </a:lnSpc>
                <a:spcAft>
                  <a:spcPts val="400"/>
                </a:spcAft>
                <a:buClr>
                  <a:srgbClr val="3D6AA7"/>
                </a:buClr>
                <a:buFont typeface="Arial" panose="020B0604020202020204" pitchFamily="34" charset="0"/>
                <a:buChar char="•"/>
              </a:pPr>
              <a:r>
                <a:rPr lang="ja-JP" altLang="en-US" sz="1050" dirty="0"/>
                <a:t>申請者：中国国外の申請者は国外の適法な薬品メーカーである必要がある。</a:t>
              </a:r>
              <a:endParaRPr lang="en-US" altLang="ja-JP" sz="1050" dirty="0"/>
            </a:p>
            <a:p>
              <a:pPr marL="171450" indent="-171450" fontAlgn="ctr">
                <a:lnSpc>
                  <a:spcPct val="114000"/>
                </a:lnSpc>
                <a:spcAft>
                  <a:spcPts val="400"/>
                </a:spcAft>
                <a:buClr>
                  <a:srgbClr val="3D6AA7"/>
                </a:buClr>
                <a:buFont typeface="Arial" panose="020B0604020202020204" pitchFamily="34" charset="0"/>
                <a:buChar char="•"/>
              </a:pPr>
              <a:r>
                <a:rPr lang="ja-JP" altLang="en-US" sz="1050" dirty="0"/>
                <a:t>輸入薬品登録：中国駐在事務所またはその委託した中国国内の代理機関を通じて行う必要がある。</a:t>
              </a:r>
              <a:endParaRPr lang="en-US" altLang="ja-JP" sz="1050" dirty="0"/>
            </a:p>
            <a:p>
              <a:pPr marL="171450" indent="-171450" fontAlgn="ctr">
                <a:lnSpc>
                  <a:spcPct val="114000"/>
                </a:lnSpc>
                <a:spcAft>
                  <a:spcPts val="400"/>
                </a:spcAft>
                <a:buClr>
                  <a:srgbClr val="3D6AA7"/>
                </a:buClr>
                <a:buFont typeface="Arial" panose="020B0604020202020204" pitchFamily="34" charset="0"/>
                <a:buChar char="•"/>
              </a:pPr>
              <a:r>
                <a:rPr kumimoji="1" lang="ja-JP" altLang="en-US" sz="1050" dirty="0"/>
                <a:t>輸入薬品登録手順：次ページ参照</a:t>
              </a:r>
            </a:p>
          </p:txBody>
        </p:sp>
        <p:sp>
          <p:nvSpPr>
            <p:cNvPr id="23" name="角丸四角形 22"/>
            <p:cNvSpPr/>
            <p:nvPr/>
          </p:nvSpPr>
          <p:spPr>
            <a:xfrm>
              <a:off x="317306" y="2780926"/>
              <a:ext cx="2664296" cy="1296145"/>
            </a:xfrm>
            <a:prstGeom prst="roundRect">
              <a:avLst/>
            </a:prstGeom>
            <a:noFill/>
            <a:ln>
              <a:solidFill>
                <a:srgbClr val="3D6AA7"/>
              </a:solidFill>
            </a:ln>
          </p:spPr>
          <p:txBody>
            <a:bodyPr wrap="square" rtlCol="0" anchor="ctr">
              <a:noAutofit/>
            </a:bodyPr>
            <a:lstStyle/>
            <a:p>
              <a:pPr fontAlgn="ctr">
                <a:lnSpc>
                  <a:spcPct val="114000"/>
                </a:lnSpc>
                <a:spcAft>
                  <a:spcPts val="400"/>
                </a:spcAft>
              </a:pPr>
              <a:r>
                <a:rPr lang="ja-JP" altLang="en-US" sz="1050" dirty="0"/>
                <a:t>薬品を輸入するには、中国国家食品薬品監督管理総局（</a:t>
              </a:r>
              <a:r>
                <a:rPr lang="en-US" altLang="ja-JP" sz="1050" dirty="0"/>
                <a:t>CFDA</a:t>
              </a:r>
              <a:r>
                <a:rPr lang="ja-JP" altLang="en-US" sz="1050" dirty="0"/>
                <a:t>）が認可発行した「輸入薬品登録証」を取得する必要がある。</a:t>
              </a:r>
              <a:endParaRPr lang="en-US" altLang="ja-JP" sz="1050" dirty="0"/>
            </a:p>
            <a:p>
              <a:pPr fontAlgn="ctr">
                <a:lnSpc>
                  <a:spcPct val="114000"/>
                </a:lnSpc>
                <a:spcAft>
                  <a:spcPts val="400"/>
                </a:spcAft>
              </a:pPr>
              <a:r>
                <a:rPr lang="ja-JP" altLang="en-US" sz="1050" dirty="0"/>
                <a:t>麻薬・向精神薬品は、さらに</a:t>
              </a:r>
              <a:r>
                <a:rPr lang="en-US" altLang="ja-JP" sz="1050" dirty="0"/>
                <a:t>CFDA</a:t>
              </a:r>
              <a:r>
                <a:rPr lang="ja-JP" altLang="en-US" sz="1050" dirty="0"/>
                <a:t>が認可発行した「輸入許可証」が必要。</a:t>
              </a:r>
              <a:endParaRPr lang="en-US" altLang="ja-JP" sz="1050" dirty="0"/>
            </a:p>
          </p:txBody>
        </p:sp>
      </p:grpSp>
      <p:grpSp>
        <p:nvGrpSpPr>
          <p:cNvPr id="41" name="グループ化 40"/>
          <p:cNvGrpSpPr/>
          <p:nvPr/>
        </p:nvGrpSpPr>
        <p:grpSpPr>
          <a:xfrm>
            <a:off x="3521662" y="1988840"/>
            <a:ext cx="2862675" cy="3570319"/>
            <a:chOff x="3728864" y="2348880"/>
            <a:chExt cx="2862675" cy="3570319"/>
          </a:xfrm>
        </p:grpSpPr>
        <p:sp>
          <p:nvSpPr>
            <p:cNvPr id="34" name="片側の 2 つの角を丸めた四角形 33"/>
            <p:cNvSpPr/>
            <p:nvPr/>
          </p:nvSpPr>
          <p:spPr>
            <a:xfrm>
              <a:off x="3728864" y="2348880"/>
              <a:ext cx="2862675"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②　指定輸入港での輸入</a:t>
              </a:r>
            </a:p>
          </p:txBody>
        </p:sp>
        <p:sp>
          <p:nvSpPr>
            <p:cNvPr id="35" name="正方形/長方形 34"/>
            <p:cNvSpPr/>
            <p:nvPr/>
          </p:nvSpPr>
          <p:spPr>
            <a:xfrm>
              <a:off x="3728864" y="2708920"/>
              <a:ext cx="2862675" cy="3210279"/>
            </a:xfrm>
            <a:prstGeom prst="rect">
              <a:avLst/>
            </a:prstGeom>
            <a:gradFill>
              <a:gsLst>
                <a:gs pos="0">
                  <a:srgbClr val="E8E8E8"/>
                </a:gs>
                <a:gs pos="83000">
                  <a:srgbClr val="E8E8E8"/>
                </a:gs>
                <a:gs pos="100000">
                  <a:schemeClr val="bg1"/>
                </a:gs>
              </a:gsLst>
              <a:lin ang="5400000" scaled="0"/>
            </a:gradFill>
          </p:spPr>
          <p:txBody>
            <a:bodyPr wrap="square" rtlCol="0" anchor="t">
              <a:noAutofit/>
            </a:bodyPr>
            <a:lstStyle/>
            <a:p>
              <a:pPr fontAlgn="ctr">
                <a:lnSpc>
                  <a:spcPct val="114000"/>
                </a:lnSpc>
                <a:spcAft>
                  <a:spcPts val="400"/>
                </a:spcAft>
              </a:pPr>
              <a:endParaRPr kumimoji="1" lang="en-US" altLang="ja-JP" sz="1050" dirty="0"/>
            </a:p>
            <a:p>
              <a:pPr fontAlgn="ctr">
                <a:lnSpc>
                  <a:spcPct val="114000"/>
                </a:lnSpc>
                <a:spcAft>
                  <a:spcPts val="400"/>
                </a:spcAft>
              </a:pPr>
              <a:endParaRPr kumimoji="1" lang="en-US" altLang="ja-JP" sz="1050" dirty="0"/>
            </a:p>
            <a:p>
              <a:pPr fontAlgn="ctr">
                <a:lnSpc>
                  <a:spcPct val="114000"/>
                </a:lnSpc>
                <a:spcAft>
                  <a:spcPts val="400"/>
                </a:spcAft>
              </a:pPr>
              <a:endParaRPr lang="en-US" altLang="ja-JP" sz="1050" dirty="0"/>
            </a:p>
            <a:p>
              <a:pPr fontAlgn="ctr">
                <a:lnSpc>
                  <a:spcPct val="114000"/>
                </a:lnSpc>
                <a:spcAft>
                  <a:spcPts val="400"/>
                </a:spcAft>
              </a:pPr>
              <a:endParaRPr kumimoji="1" lang="en-US" altLang="ja-JP" sz="1050" dirty="0"/>
            </a:p>
            <a:p>
              <a:pPr fontAlgn="ctr">
                <a:lnSpc>
                  <a:spcPct val="114000"/>
                </a:lnSpc>
                <a:spcAft>
                  <a:spcPts val="400"/>
                </a:spcAft>
              </a:pPr>
              <a:endParaRPr lang="en-US" altLang="ja-JP" sz="1050" dirty="0"/>
            </a:p>
            <a:p>
              <a:pPr fontAlgn="ctr">
                <a:lnSpc>
                  <a:spcPct val="114000"/>
                </a:lnSpc>
                <a:spcAft>
                  <a:spcPts val="400"/>
                </a:spcAft>
              </a:pPr>
              <a:endParaRPr kumimoji="1" lang="en-US" altLang="ja-JP" sz="1050" dirty="0"/>
            </a:p>
            <a:p>
              <a:pPr marL="171450" indent="-171450" fontAlgn="ctr">
                <a:lnSpc>
                  <a:spcPct val="114000"/>
                </a:lnSpc>
                <a:spcAft>
                  <a:spcPts val="400"/>
                </a:spcAft>
                <a:buClr>
                  <a:srgbClr val="3D6AA7"/>
                </a:buClr>
                <a:buFont typeface="Arial" panose="020B0604020202020204" pitchFamily="34" charset="0"/>
                <a:buChar char="•"/>
              </a:pPr>
              <a:r>
                <a:rPr kumimoji="1" lang="ja-JP" altLang="en-US" sz="1050" dirty="0"/>
                <a:t>一般薬品：</a:t>
              </a:r>
              <a:r>
                <a:rPr lang="ja-JP" altLang="en-US" sz="1050" dirty="0"/>
                <a:t>北京市、上海市、広州市、天津市等</a:t>
              </a:r>
              <a:r>
                <a:rPr lang="en-US" altLang="ja-JP" sz="1050" dirty="0"/>
                <a:t>20</a:t>
              </a:r>
              <a:r>
                <a:rPr lang="ja-JP" altLang="en-US" sz="1050" dirty="0"/>
                <a:t>都市の所轄輸入港</a:t>
              </a:r>
              <a:endParaRPr lang="en-US" altLang="ja-JP" sz="1050" dirty="0"/>
            </a:p>
            <a:p>
              <a:pPr marL="171450" indent="-171450" fontAlgn="ctr">
                <a:lnSpc>
                  <a:spcPct val="114000"/>
                </a:lnSpc>
                <a:spcAft>
                  <a:spcPts val="400"/>
                </a:spcAft>
                <a:buClr>
                  <a:srgbClr val="3D6AA7"/>
                </a:buClr>
                <a:buFont typeface="Arial" panose="020B0604020202020204" pitchFamily="34" charset="0"/>
                <a:buChar char="•"/>
              </a:pPr>
              <a:r>
                <a:rPr lang="en-US" altLang="ja-JP" sz="1050" dirty="0"/>
                <a:t>CFDA</a:t>
              </a:r>
              <a:r>
                <a:rPr lang="ja-JP" altLang="en-US" sz="1050" dirty="0"/>
                <a:t>が定める生物製品、初めて中国国内で販売する薬品および国務院が定めるその他薬品：北京市、上海市、広州市の</a:t>
              </a:r>
              <a:r>
                <a:rPr lang="en-US" altLang="ja-JP" sz="1050" dirty="0"/>
                <a:t>3</a:t>
              </a:r>
              <a:r>
                <a:rPr lang="ja-JP" altLang="en-US" sz="1050" dirty="0"/>
                <a:t>都市の所轄輸入港</a:t>
              </a:r>
              <a:endParaRPr kumimoji="1" lang="ja-JP" altLang="en-US" sz="1050" dirty="0"/>
            </a:p>
          </p:txBody>
        </p:sp>
        <p:sp>
          <p:nvSpPr>
            <p:cNvPr id="36" name="角丸四角形 35"/>
            <p:cNvSpPr/>
            <p:nvPr/>
          </p:nvSpPr>
          <p:spPr>
            <a:xfrm>
              <a:off x="3828053" y="2780926"/>
              <a:ext cx="2664296" cy="1296145"/>
            </a:xfrm>
            <a:prstGeom prst="roundRect">
              <a:avLst/>
            </a:prstGeom>
            <a:noFill/>
            <a:ln>
              <a:solidFill>
                <a:srgbClr val="3D6AA7"/>
              </a:solidFill>
            </a:ln>
          </p:spPr>
          <p:txBody>
            <a:bodyPr wrap="square" rtlCol="0" anchor="ctr">
              <a:noAutofit/>
            </a:bodyPr>
            <a:lstStyle/>
            <a:p>
              <a:pPr fontAlgn="ctr">
                <a:lnSpc>
                  <a:spcPct val="114000"/>
                </a:lnSpc>
                <a:spcAft>
                  <a:spcPts val="400"/>
                </a:spcAft>
              </a:pPr>
              <a:r>
                <a:rPr lang="ja-JP" altLang="en-US" sz="1050" dirty="0"/>
                <a:t>薬品は、中国国務院が許可した輸入港を経由して輸入される必要がある。</a:t>
              </a:r>
              <a:endParaRPr lang="en-US" altLang="ja-JP" sz="1050" dirty="0"/>
            </a:p>
          </p:txBody>
        </p:sp>
      </p:grpSp>
      <p:grpSp>
        <p:nvGrpSpPr>
          <p:cNvPr id="42" name="グループ化 41"/>
          <p:cNvGrpSpPr/>
          <p:nvPr/>
        </p:nvGrpSpPr>
        <p:grpSpPr>
          <a:xfrm>
            <a:off x="6825208" y="1988840"/>
            <a:ext cx="2862675" cy="3570319"/>
            <a:chOff x="6825208" y="2348880"/>
            <a:chExt cx="2862675" cy="3570319"/>
          </a:xfrm>
        </p:grpSpPr>
        <p:sp>
          <p:nvSpPr>
            <p:cNvPr id="37" name="片側の 2 つの角を丸めた四角形 36"/>
            <p:cNvSpPr/>
            <p:nvPr/>
          </p:nvSpPr>
          <p:spPr>
            <a:xfrm>
              <a:off x="6825208" y="2348880"/>
              <a:ext cx="2862675"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③　輸入届出</a:t>
              </a:r>
            </a:p>
          </p:txBody>
        </p:sp>
        <p:sp>
          <p:nvSpPr>
            <p:cNvPr id="38" name="正方形/長方形 37"/>
            <p:cNvSpPr/>
            <p:nvPr/>
          </p:nvSpPr>
          <p:spPr>
            <a:xfrm>
              <a:off x="6825208" y="2708920"/>
              <a:ext cx="2862675" cy="3210279"/>
            </a:xfrm>
            <a:prstGeom prst="rect">
              <a:avLst/>
            </a:prstGeom>
            <a:gradFill>
              <a:gsLst>
                <a:gs pos="0">
                  <a:srgbClr val="E8E8E8"/>
                </a:gs>
                <a:gs pos="83000">
                  <a:srgbClr val="E8E8E8"/>
                </a:gs>
                <a:gs pos="100000">
                  <a:schemeClr val="bg1"/>
                </a:gs>
              </a:gsLst>
              <a:lin ang="5400000" scaled="0"/>
            </a:gradFill>
          </p:spPr>
          <p:txBody>
            <a:bodyPr wrap="square" rtlCol="0" anchor="t">
              <a:noAutofit/>
            </a:bodyPr>
            <a:lstStyle/>
            <a:p>
              <a:pPr fontAlgn="ctr">
                <a:lnSpc>
                  <a:spcPct val="114000"/>
                </a:lnSpc>
                <a:spcAft>
                  <a:spcPts val="400"/>
                </a:spcAft>
              </a:pPr>
              <a:endParaRPr kumimoji="1" lang="en-US" altLang="ja-JP" sz="1050" dirty="0"/>
            </a:p>
            <a:p>
              <a:pPr fontAlgn="ctr">
                <a:lnSpc>
                  <a:spcPct val="114000"/>
                </a:lnSpc>
                <a:spcAft>
                  <a:spcPts val="400"/>
                </a:spcAft>
              </a:pPr>
              <a:endParaRPr kumimoji="1" lang="en-US" altLang="ja-JP" sz="1050" dirty="0"/>
            </a:p>
            <a:p>
              <a:pPr fontAlgn="ctr">
                <a:lnSpc>
                  <a:spcPct val="114000"/>
                </a:lnSpc>
                <a:spcAft>
                  <a:spcPts val="400"/>
                </a:spcAft>
              </a:pPr>
              <a:endParaRPr lang="en-US" altLang="ja-JP" sz="1050" dirty="0"/>
            </a:p>
            <a:p>
              <a:pPr fontAlgn="ctr">
                <a:lnSpc>
                  <a:spcPct val="114000"/>
                </a:lnSpc>
                <a:spcAft>
                  <a:spcPts val="400"/>
                </a:spcAft>
              </a:pPr>
              <a:endParaRPr kumimoji="1" lang="en-US" altLang="ja-JP" sz="1050" dirty="0"/>
            </a:p>
            <a:p>
              <a:pPr fontAlgn="ctr">
                <a:lnSpc>
                  <a:spcPct val="114000"/>
                </a:lnSpc>
                <a:spcAft>
                  <a:spcPts val="400"/>
                </a:spcAft>
              </a:pPr>
              <a:endParaRPr lang="en-US" altLang="ja-JP" sz="1050" dirty="0"/>
            </a:p>
            <a:p>
              <a:pPr fontAlgn="ctr">
                <a:lnSpc>
                  <a:spcPct val="114000"/>
                </a:lnSpc>
                <a:spcAft>
                  <a:spcPts val="400"/>
                </a:spcAft>
              </a:pPr>
              <a:endParaRPr kumimoji="1" lang="en-US" altLang="ja-JP" sz="1050" dirty="0"/>
            </a:p>
            <a:p>
              <a:pPr marL="171450" indent="-171450" fontAlgn="ctr">
                <a:lnSpc>
                  <a:spcPct val="114000"/>
                </a:lnSpc>
                <a:spcAft>
                  <a:spcPts val="400"/>
                </a:spcAft>
                <a:buClr>
                  <a:srgbClr val="3D6AA7"/>
                </a:buClr>
                <a:buFont typeface="Arial" panose="020B0604020202020204" pitchFamily="34" charset="0"/>
                <a:buChar char="•"/>
              </a:pPr>
              <a:r>
                <a:rPr lang="ja-JP" altLang="en-US" sz="1050" dirty="0"/>
                <a:t>薬品輸入届出手続きの際、通常提出する必要のある資料：次ページ参照</a:t>
              </a:r>
              <a:endParaRPr kumimoji="1" lang="ja-JP" altLang="en-US" sz="1050" dirty="0"/>
            </a:p>
          </p:txBody>
        </p:sp>
        <p:sp>
          <p:nvSpPr>
            <p:cNvPr id="39" name="角丸四角形 38"/>
            <p:cNvSpPr/>
            <p:nvPr/>
          </p:nvSpPr>
          <p:spPr>
            <a:xfrm>
              <a:off x="6924397" y="2780926"/>
              <a:ext cx="2664296" cy="1296145"/>
            </a:xfrm>
            <a:prstGeom prst="roundRect">
              <a:avLst/>
            </a:prstGeom>
            <a:noFill/>
            <a:ln>
              <a:solidFill>
                <a:srgbClr val="3D6AA7"/>
              </a:solidFill>
            </a:ln>
          </p:spPr>
          <p:txBody>
            <a:bodyPr wrap="square" rtlCol="0" anchor="ctr">
              <a:noAutofit/>
            </a:bodyPr>
            <a:lstStyle/>
            <a:p>
              <a:pPr fontAlgn="ctr">
                <a:lnSpc>
                  <a:spcPct val="114000"/>
                </a:lnSpc>
                <a:spcAft>
                  <a:spcPts val="400"/>
                </a:spcAft>
              </a:pPr>
              <a:r>
                <a:rPr lang="ja-JP" altLang="en-US" sz="1050" dirty="0"/>
                <a:t>輸入届出手続きを行う検査申請業者は「薬品経営許可証」を持つ法人でなければならない。</a:t>
              </a:r>
              <a:endParaRPr lang="en-US" altLang="ja-JP" sz="1050" dirty="0"/>
            </a:p>
          </p:txBody>
        </p:sp>
      </p:grpSp>
      <p:sp>
        <p:nvSpPr>
          <p:cNvPr id="43" name="角丸四角形 42"/>
          <p:cNvSpPr/>
          <p:nvPr/>
        </p:nvSpPr>
        <p:spPr>
          <a:xfrm>
            <a:off x="218117" y="5445224"/>
            <a:ext cx="9469766" cy="1038194"/>
          </a:xfrm>
          <a:prstGeom prst="roundRect">
            <a:avLst>
              <a:gd name="adj" fmla="val 3375"/>
            </a:avLst>
          </a:prstGeom>
          <a:solidFill>
            <a:srgbClr val="D2F0FA"/>
          </a:solidFill>
        </p:spPr>
        <p:txBody>
          <a:bodyPr wrap="square" lIns="216000" tIns="108000" bIns="0" anchor="t" anchorCtr="0">
            <a:noAutofit/>
          </a:bodyPr>
          <a:lstStyle/>
          <a:p>
            <a:pPr marL="180975" lvl="1" indent="-180975" fontAlgn="ctr">
              <a:lnSpc>
                <a:spcPts val="1200"/>
              </a:lnSpc>
              <a:buClr>
                <a:srgbClr val="5F8AC3"/>
              </a:buClr>
              <a:buSzPct val="80000"/>
            </a:pPr>
            <a:r>
              <a:rPr lang="ja-JP" altLang="en-US" sz="1100" dirty="0">
                <a:latin typeface="HGP創英角ｺﾞｼｯｸUB" panose="020B0900000000000000" pitchFamily="50" charset="-128"/>
                <a:ea typeface="HGP創英角ｺﾞｼｯｸUB" panose="020B0900000000000000" pitchFamily="50" charset="-128"/>
              </a:rPr>
              <a:t>中国における医薬品輸入状況</a:t>
            </a:r>
          </a:p>
          <a:p>
            <a:pPr marL="180975" lvl="1" indent="-180975" fontAlgn="ctr">
              <a:lnSpc>
                <a:spcPts val="1200"/>
              </a:lnSpc>
              <a:buClr>
                <a:srgbClr val="5F8AC3"/>
              </a:buClr>
              <a:buSzPct val="80000"/>
              <a:buFont typeface="Wingdings" panose="05000000000000000000" pitchFamily="2" charset="2"/>
              <a:buChar char="l"/>
            </a:pPr>
            <a:r>
              <a:rPr lang="ja-JP" altLang="en-US" sz="1000" dirty="0"/>
              <a:t>薬品輸入の主要相手国は、米国、日本、ドイツ、フランス等である。</a:t>
            </a:r>
            <a:endParaRPr lang="en-US" altLang="ja-JP" sz="1000" dirty="0"/>
          </a:p>
          <a:p>
            <a:pPr marL="180975" lvl="1" indent="-180975" fontAlgn="ctr">
              <a:lnSpc>
                <a:spcPts val="1200"/>
              </a:lnSpc>
              <a:buClr>
                <a:srgbClr val="5F8AC3"/>
              </a:buClr>
              <a:buSzPct val="80000"/>
              <a:buFont typeface="Wingdings" panose="05000000000000000000" pitchFamily="2" charset="2"/>
              <a:buChar char="l"/>
            </a:pPr>
            <a:r>
              <a:rPr lang="ja-JP" altLang="en-US" sz="1000" dirty="0"/>
              <a:t>中国では、多くの製薬メーカーがジェネリック医薬品を製造している。従って、中国向けに輸出の可能性があるのは、主に特許のある新薬または中国国内でまだ製造がないもの、もしくは製造量が十分でない薬品等が挙げられる。なお、新薬の場合、特に中国では知的所有権を守るための措置を十分考慮しなければならない。</a:t>
            </a:r>
            <a:endParaRPr lang="en-US" altLang="ja-JP" sz="1000" dirty="0"/>
          </a:p>
          <a:p>
            <a:pPr marL="180975" lvl="1" indent="-180975" fontAlgn="ctr">
              <a:lnSpc>
                <a:spcPts val="1200"/>
              </a:lnSpc>
              <a:buClr>
                <a:srgbClr val="5F8AC3"/>
              </a:buClr>
              <a:buSzPct val="80000"/>
              <a:buFont typeface="Wingdings" panose="05000000000000000000" pitchFamily="2" charset="2"/>
              <a:buChar char="l"/>
            </a:pPr>
            <a:r>
              <a:rPr lang="ja-JP" altLang="en-US" sz="1000" dirty="0"/>
              <a:t>中国の</a:t>
            </a:r>
            <a:r>
              <a:rPr lang="en-US" altLang="ja-JP" sz="1000" dirty="0"/>
              <a:t>WTO</a:t>
            </a:r>
            <a:r>
              <a:rPr lang="ja-JP" altLang="en-US" sz="1000" dirty="0"/>
              <a:t>加盟後、薬品を含め輸入品の関税率は年々下がり、さらに非関税障壁も徐々に消えつつある。輸入薬品に適用される最惠国関税率は</a:t>
            </a:r>
            <a:r>
              <a:rPr lang="en-US" altLang="ja-JP" sz="1000" dirty="0"/>
              <a:t>0</a:t>
            </a:r>
            <a:r>
              <a:rPr lang="ja-JP" altLang="en-US" sz="1000" dirty="0"/>
              <a:t>％から</a:t>
            </a:r>
            <a:r>
              <a:rPr lang="en-US" altLang="ja-JP" sz="1000" dirty="0"/>
              <a:t>10</a:t>
            </a:r>
            <a:r>
              <a:rPr lang="ja-JP" altLang="en-US" sz="1000" dirty="0"/>
              <a:t>％で、その他に通常、</a:t>
            </a:r>
            <a:r>
              <a:rPr lang="en-US" altLang="ja-JP" sz="1000" dirty="0"/>
              <a:t>17</a:t>
            </a:r>
            <a:r>
              <a:rPr lang="ja-JP" altLang="en-US" sz="1000" dirty="0"/>
              <a:t>％の輸入増値税が賦課される。 </a:t>
            </a:r>
            <a:endParaRPr lang="en-US" altLang="ja-JP" sz="1000" dirty="0"/>
          </a:p>
        </p:txBody>
      </p:sp>
    </p:spTree>
    <p:extLst>
      <p:ext uri="{BB962C8B-B14F-4D97-AF65-F5344CB8AC3E}">
        <p14:creationId xmlns:p14="http://schemas.microsoft.com/office/powerpoint/2010/main" val="1642795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60"/>
          <p:cNvSpPr/>
          <p:nvPr/>
        </p:nvSpPr>
        <p:spPr>
          <a:xfrm>
            <a:off x="4952998" y="1556792"/>
            <a:ext cx="4662150" cy="4824536"/>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角丸四角形 3"/>
          <p:cNvSpPr/>
          <p:nvPr/>
        </p:nvSpPr>
        <p:spPr>
          <a:xfrm>
            <a:off x="200472" y="1556792"/>
            <a:ext cx="4662150" cy="4824536"/>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プレースホルダ 1"/>
          <p:cNvSpPr txBox="1">
            <a:spLocks/>
          </p:cNvSpPr>
          <p:nvPr/>
        </p:nvSpPr>
        <p:spPr>
          <a:xfrm>
            <a:off x="200472" y="1556792"/>
            <a:ext cx="4752528" cy="4752528"/>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fontAlgn="ctr" hangingPunct="0">
              <a:lnSpc>
                <a:spcPct val="110000"/>
              </a:lnSpc>
              <a:spcBef>
                <a:spcPts val="0"/>
              </a:spcBef>
              <a:spcAft>
                <a:spcPts val="600"/>
              </a:spcAft>
              <a:buClr>
                <a:schemeClr val="tx1"/>
              </a:buClr>
              <a:buSzPct val="100000"/>
              <a:buNone/>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・登録機関：</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CFDA</a:t>
            </a:r>
          </a:p>
          <a:p>
            <a:pPr marL="0" indent="0" algn="just" fontAlgn="ctr" hangingPunct="0">
              <a:lnSpc>
                <a:spcPct val="110000"/>
              </a:lnSpc>
              <a:spcBef>
                <a:spcPts val="0"/>
              </a:spcBef>
              <a:spcAft>
                <a:spcPts val="600"/>
              </a:spcAft>
              <a:buClr>
                <a:schemeClr val="tx1"/>
              </a:buClr>
              <a:buSzPct val="100000"/>
              <a:buNone/>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・申請者：</a:t>
            </a:r>
            <a:r>
              <a:rPr lang="ja-JP" altLang="en-US" sz="1050" dirty="0"/>
              <a:t>中国国外の申請者は国外の適法な薬品メーカーである必要がある。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0" indent="0" algn="just" fontAlgn="ctr" hangingPunct="0">
              <a:lnSpc>
                <a:spcPct val="110000"/>
              </a:lnSpc>
              <a:spcBef>
                <a:spcPts val="0"/>
              </a:spcBef>
              <a:spcAft>
                <a:spcPts val="600"/>
              </a:spcAft>
              <a:buClr>
                <a:schemeClr val="tx1"/>
              </a:buClr>
              <a:buSzPct val="100000"/>
              <a:buNone/>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・登録者：その</a:t>
            </a:r>
            <a:r>
              <a:rPr lang="ja-JP" altLang="en-US" sz="1050" dirty="0"/>
              <a:t>中国事務所または委託した中国国内の代理機関の必要がある。</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0" indent="0" algn="just" fontAlgn="ctr" hangingPunct="0">
              <a:lnSpc>
                <a:spcPct val="110000"/>
              </a:lnSpc>
              <a:spcBef>
                <a:spcPts val="0"/>
              </a:spcBef>
              <a:spcAft>
                <a:spcPts val="600"/>
              </a:spcAft>
              <a:buClr>
                <a:schemeClr val="tx1"/>
              </a:buClr>
              <a:buSzPct val="100000"/>
              <a:buNone/>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・登録手順：   </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申請者が薬品登録申請を提出する</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CFDA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が形式上の審査を行う</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中国薬品生物製品検定所がサンプルの登録検査を実施する</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薬品審査評価センターが技術審査評価を行う</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CFDA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が「薬物臨床試験批准書」を発行する</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申請者が臨床試験を実施する</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薬品審査評価センターが技術審査評価を行う</a:t>
            </a:r>
          </a:p>
          <a:p>
            <a:pPr marL="180975" indent="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CFDA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が「輸入薬品登録証」を発行する</a:t>
            </a:r>
          </a:p>
        </p:txBody>
      </p:sp>
      <p:sp>
        <p:nvSpPr>
          <p:cNvPr id="60" name="テキスト プレースホルダ 1"/>
          <p:cNvSpPr txBox="1">
            <a:spLocks/>
          </p:cNvSpPr>
          <p:nvPr/>
        </p:nvSpPr>
        <p:spPr>
          <a:xfrm>
            <a:off x="4953000" y="1556792"/>
            <a:ext cx="4752528" cy="4752528"/>
          </a:xfrm>
          <a:prstGeom prst="rect">
            <a:avLst/>
          </a:prstGeom>
          <a:noFill/>
          <a:extLst>
            <a:ext uri="{909E8E84-426E-40DD-AFC4-6F175D3DCCD1}">
              <a14:hiddenFill xmlns:a14="http://schemas.microsoft.com/office/drawing/2010/main">
                <a:solidFill>
                  <a:srgbClr val="DDE6F3"/>
                </a:solidFill>
              </a14:hiddenFill>
            </a:ext>
          </a:extLst>
        </p:spPr>
        <p:txBody>
          <a:bodyPr lIns="108000" tIns="216000" rIns="216000" bIns="216000" numCol="1" spcCol="14400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「輸入薬品登録証」または「医薬製品登録証」コピー、麻薬・向精神薬品の場合は、さらに「輸入許可証」コピー</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検査申請業者の「薬品経営許可証」（または「薬品生産許可証」）と「企業法人営業許可証」コピー</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原産地証明コピー</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購買契約コピー</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インボイス・パッキングリスト・貨物引換証コピー</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製造メーカーの検査報告書コピー</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薬品の説明書および包装・ラベルの表示形式（原薬剤や製剤中間体は除外）</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CFDA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が承認する生物製品、製造検査記録の概要と生産国または地区薬品管理機関が承認する許可証明書の原本</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fontAlgn="ctr" hangingPunct="0">
              <a:lnSpc>
                <a:spcPct val="110000"/>
              </a:lnSpc>
              <a:spcBef>
                <a:spcPts val="0"/>
              </a:spcBef>
              <a:spcAft>
                <a:spcPts val="600"/>
              </a:spcAft>
              <a:buClr>
                <a:schemeClr val="tx1"/>
              </a:buClr>
              <a:buSzPct val="100000"/>
              <a:buFont typeface="+mj-lt"/>
              <a:buAutoNum type="arabicPeriod"/>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「薬品輸入管理弁法」第</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条に規定した以外の薬品は、最も新しい「輸入薬品検査報告書」と「輸入薬品通関書」コピー詳細はジェトロ貿易投資相談</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Q&amp;A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「医薬品輸入に当たって提出が必要な許可証明書：中国向け輸出」をご参照ください。 	</a:t>
            </a: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医薬品規制（</a:t>
            </a:r>
            <a:r>
              <a:rPr lang="en-US" altLang="ja-JP" dirty="0"/>
              <a:t>2/2</a:t>
            </a:r>
            <a:r>
              <a:rPr lang="ja-JP" altLang="en-US" dirty="0"/>
              <a:t>）</a:t>
            </a:r>
          </a:p>
        </p:txBody>
      </p:sp>
      <p:grpSp>
        <p:nvGrpSpPr>
          <p:cNvPr id="65" name="グループ化 64"/>
          <p:cNvGrpSpPr/>
          <p:nvPr/>
        </p:nvGrpSpPr>
        <p:grpSpPr>
          <a:xfrm>
            <a:off x="200472" y="1196672"/>
            <a:ext cx="4662150" cy="360040"/>
            <a:chOff x="200472" y="1196672"/>
            <a:chExt cx="9505950" cy="360040"/>
          </a:xfrm>
        </p:grpSpPr>
        <p:cxnSp>
          <p:nvCxnSpPr>
            <p:cNvPr id="10" name="直線コネクタ 9"/>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200472" y="1196672"/>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200" dirty="0">
                  <a:solidFill>
                    <a:srgbClr val="000000"/>
                  </a:solidFill>
                  <a:latin typeface="Arial Black" pitchFamily="34" charset="0"/>
                  <a:ea typeface="HGP創英角ｺﾞｼｯｸUB" pitchFamily="50" charset="-128"/>
                </a:rPr>
                <a:t>輸入薬品登録の手順</a:t>
              </a:r>
              <a:endParaRPr lang="zh-TW" altLang="en-US" sz="1200" dirty="0">
                <a:solidFill>
                  <a:srgbClr val="000000"/>
                </a:solidFill>
                <a:latin typeface="Arial Black" pitchFamily="34" charset="0"/>
                <a:ea typeface="HGP創英角ｺﾞｼｯｸUB" pitchFamily="50" charset="-128"/>
              </a:endParaRPr>
            </a:p>
          </p:txBody>
        </p:sp>
      </p:grpSp>
      <p:grpSp>
        <p:nvGrpSpPr>
          <p:cNvPr id="3" name="グループ化 2"/>
          <p:cNvGrpSpPr/>
          <p:nvPr/>
        </p:nvGrpSpPr>
        <p:grpSpPr>
          <a:xfrm>
            <a:off x="3368824" y="4610211"/>
            <a:ext cx="1319825" cy="1627101"/>
            <a:chOff x="7569377" y="3903973"/>
            <a:chExt cx="1752281" cy="2160240"/>
          </a:xfrm>
        </p:grpSpPr>
        <p:grpSp>
          <p:nvGrpSpPr>
            <p:cNvPr id="15" name="グループ化 14"/>
            <p:cNvGrpSpPr/>
            <p:nvPr/>
          </p:nvGrpSpPr>
          <p:grpSpPr>
            <a:xfrm rot="767249">
              <a:off x="7569377" y="3903973"/>
              <a:ext cx="1224136" cy="1656184"/>
              <a:chOff x="2432720" y="3429000"/>
              <a:chExt cx="1224136" cy="1656184"/>
            </a:xfrm>
          </p:grpSpPr>
          <p:sp>
            <p:nvSpPr>
              <p:cNvPr id="16" name="正方形/長方形 1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 name="直線コネクタ 1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rot="767249">
              <a:off x="8097522" y="4408029"/>
              <a:ext cx="1224136" cy="1656184"/>
              <a:chOff x="2432720" y="3429000"/>
              <a:chExt cx="1224136" cy="1656184"/>
            </a:xfrm>
          </p:grpSpPr>
          <p:sp>
            <p:nvSpPr>
              <p:cNvPr id="38" name="正方形/長方形 37"/>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9" name="直線コネクタ 38"/>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grpSp>
        <p:nvGrpSpPr>
          <p:cNvPr id="62" name="グループ化 61"/>
          <p:cNvGrpSpPr/>
          <p:nvPr/>
        </p:nvGrpSpPr>
        <p:grpSpPr>
          <a:xfrm>
            <a:off x="4952998" y="1188659"/>
            <a:ext cx="4662150" cy="360040"/>
            <a:chOff x="200472" y="1196672"/>
            <a:chExt cx="9505950" cy="360040"/>
          </a:xfrm>
        </p:grpSpPr>
        <p:cxnSp>
          <p:nvCxnSpPr>
            <p:cNvPr id="63" name="直線コネクタ 62"/>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200472" y="1196672"/>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200" dirty="0">
                  <a:solidFill>
                    <a:srgbClr val="000000"/>
                  </a:solidFill>
                  <a:latin typeface="Arial Black" pitchFamily="34" charset="0"/>
                  <a:ea typeface="HGP創英角ｺﾞｼｯｸUB" pitchFamily="50" charset="-128"/>
                </a:rPr>
                <a:t>薬品輸入届出手続きの際、通常提出する必要のある資料</a:t>
              </a:r>
              <a:endParaRPr lang="zh-TW" altLang="en-US" sz="1200" dirty="0">
                <a:solidFill>
                  <a:srgbClr val="000000"/>
                </a:solidFill>
                <a:latin typeface="Arial Black" pitchFamily="34" charset="0"/>
                <a:ea typeface="HGP創英角ｺﾞｼｯｸUB" pitchFamily="50" charset="-128"/>
              </a:endParaRPr>
            </a:p>
          </p:txBody>
        </p:sp>
      </p:grpSp>
      <p:sp>
        <p:nvSpPr>
          <p:cNvPr id="66" name="テキスト ボックス 65"/>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Tree>
    <p:extLst>
      <p:ext uri="{BB962C8B-B14F-4D97-AF65-F5344CB8AC3E}">
        <p14:creationId xmlns:p14="http://schemas.microsoft.com/office/powerpoint/2010/main" val="2208798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臨床試験に関する規制</a:t>
            </a:r>
          </a:p>
        </p:txBody>
      </p:sp>
      <p:sp>
        <p:nvSpPr>
          <p:cNvPr id="4" name="テキスト ボックス 3"/>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臨床試験に関して、輸入・製造開発では中国における臨床試験の実施が必要であり、治験許可を取得するには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Investigational New Drug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）を申請する必要がある。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この他、国際共同試験では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申請が必要となり、販売促進用試験では、実施病院の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IRB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Institutional Review Board</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研究倫理審査委員</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）が必要となる。 </a:t>
            </a:r>
            <a:endParaRPr lang="en-US" altLang="ja-JP" sz="1400" dirty="0" err="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200472" y="666936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情報機構「</a:t>
            </a:r>
            <a:r>
              <a:rPr lang="en-US" altLang="ja-JP" sz="800" dirty="0"/>
              <a:t>2011</a:t>
            </a:r>
            <a:r>
              <a:rPr lang="ja-JP" altLang="en-US" sz="800" dirty="0"/>
              <a:t>年版　中国医薬品研究開発・登録薬事申請における留意点」</a:t>
            </a:r>
          </a:p>
        </p:txBody>
      </p:sp>
      <p:grpSp>
        <p:nvGrpSpPr>
          <p:cNvPr id="15" name="グループ化 7"/>
          <p:cNvGrpSpPr/>
          <p:nvPr/>
        </p:nvGrpSpPr>
        <p:grpSpPr>
          <a:xfrm>
            <a:off x="1208584" y="2286986"/>
            <a:ext cx="7488832"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新薬分類別の臨床試験</a:t>
              </a:r>
            </a:p>
          </p:txBody>
        </p:sp>
      </p:grpSp>
      <p:graphicFrame>
        <p:nvGraphicFramePr>
          <p:cNvPr id="35" name="表 34"/>
          <p:cNvGraphicFramePr>
            <a:graphicFrameLocks noGrp="1"/>
          </p:cNvGraphicFramePr>
          <p:nvPr>
            <p:extLst>
              <p:ext uri="{D42A27DB-BD31-4B8C-83A1-F6EECF244321}">
                <p14:modId xmlns:p14="http://schemas.microsoft.com/office/powerpoint/2010/main" val="4099147537"/>
              </p:ext>
            </p:extLst>
          </p:nvPr>
        </p:nvGraphicFramePr>
        <p:xfrm>
          <a:off x="1208583" y="2647026"/>
          <a:ext cx="7488833" cy="3164272"/>
        </p:xfrm>
        <a:graphic>
          <a:graphicData uri="http://schemas.openxmlformats.org/drawingml/2006/table">
            <a:tbl>
              <a:tblPr firstRow="1" bandRow="1">
                <a:tableStyleId>{2D5ABB26-0587-4C30-8999-92F81FD0307C}</a:tableStyleId>
              </a:tblPr>
              <a:tblGrid>
                <a:gridCol w="1008113">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tblGrid>
              <a:tr h="279051">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新薬分類</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gridSpan="2">
                  <a:txBody>
                    <a:bodyPr/>
                    <a:lstStyle/>
                    <a:p>
                      <a:pPr marL="0" indent="0" algn="ctr" fontAlgn="ctr" hangingPunct="0">
                        <a:buFont typeface="Arial" panose="020B0604020202020204" pitchFamily="34" charset="0"/>
                        <a:buNone/>
                      </a:pP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定義</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hMerge="1">
                  <a:txBody>
                    <a:bodyPr/>
                    <a:lstStyle/>
                    <a:p>
                      <a:pPr marL="0" indent="0" algn="ctr" fontAlgn="ctr" hangingPunct="0">
                        <a:buFont typeface="Arial" panose="020B0604020202020204" pitchFamily="34" charset="0"/>
                        <a:buNone/>
                      </a:pPr>
                      <a:endPar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必要な臨床試験</a:t>
                      </a:r>
                    </a:p>
                  </a:txBody>
                  <a:tcPr marL="72000" marR="0" marT="0" marB="0" anchor="ctr">
                    <a:lnL w="12700" cap="flat" cmpd="sng" algn="ctr">
                      <a:solidFill>
                        <a:schemeClr val="tx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79051">
                <a:tc>
                  <a:txBody>
                    <a:bodyPr/>
                    <a:lstStyle/>
                    <a:p>
                      <a:pPr algn="ctr" fontAlgn="ctr" hangingPunct="0"/>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gridSpan="2">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国内外で販売されていない医薬品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marL="0" indent="0" algn="ctr" fontAlgn="ctr" hangingPunct="0">
                        <a:buFont typeface="Arial" panose="020B0604020202020204" pitchFamily="34" charset="0"/>
                        <a:buNone/>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PⅠ</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PⅡ</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PⅢ</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PⅣ</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※1</a:t>
                      </a:r>
                      <a:endParaRPr kumimoji="1" lang="en-US" altLang="ja-JP" sz="1000"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53458">
                <a:tc>
                  <a:txBody>
                    <a:bodyPr/>
                    <a:lstStyle/>
                    <a:p>
                      <a:pPr algn="ctr" fontAlgn="ctr" hangingPunct="0"/>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gridSpan="2">
                  <a:txBody>
                    <a:bodyPr/>
                    <a:lstStyle/>
                    <a:p>
                      <a:pPr marL="0" marR="0" indent="0" algn="ctr" defTabSz="914400" rtl="0" eaLnBrk="1" fontAlgn="ctr" latinLnBrk="0" hangingPunct="0">
                        <a:lnSpc>
                          <a:spcPct val="100000"/>
                        </a:lnSpc>
                        <a:spcBef>
                          <a:spcPts val="0"/>
                        </a:spcBef>
                        <a:spcAft>
                          <a:spcPts val="200"/>
                        </a:spcAft>
                        <a:buClrTx/>
                        <a:buSzTx/>
                        <a:buFont typeface="Arial" pitchFamily="34" charset="0"/>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投与経路を変更し、且つ国内外で販売されていない製剤</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marL="0" marR="0" indent="0" algn="ctr"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None/>
                        <a:tabLst/>
                        <a:defRPr/>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ctr"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None/>
                        <a:tabLst/>
                        <a:defRPr/>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PⅠ</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PⅡ</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PⅢ</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PⅣ</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※1</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79051">
                <a:tc>
                  <a:txBody>
                    <a:bodyPr/>
                    <a:lstStyle/>
                    <a:p>
                      <a:pPr algn="ctr" fontAlgn="ctr" hangingPunct="0"/>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gridSpan="2">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国台で既に販売され、国内で販売されていない医薬品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marL="0" indent="0" algn="ctr" fontAlgn="ctr" hangingPunct="0">
                        <a:buFont typeface="Arial" panose="020B0604020202020204" pitchFamily="34" charset="0"/>
                        <a:buNone/>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PK</a:t>
                      </a:r>
                      <a:r>
                        <a:rPr kumimoji="1"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RCT</a:t>
                      </a:r>
                      <a:r>
                        <a:rPr kumimoji="1"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01159">
                <a:tc>
                  <a:txBody>
                    <a:bodyPr/>
                    <a:lstStyle/>
                    <a:p>
                      <a:pPr algn="ctr" fontAlgn="ctr" hangingPunct="0"/>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4</a:t>
                      </a: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gridSpan="2">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既に販売されている医薬品の塩基・アルカリ基を変え、薬理作用には変更のない原料薬およびその製剤</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marL="0" indent="0" algn="ctr" fontAlgn="ctr" hangingPunct="0">
                        <a:buFont typeface="Arial" panose="020B0604020202020204" pitchFamily="34" charset="0"/>
                        <a:buNone/>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PK</a:t>
                      </a:r>
                      <a:r>
                        <a:rPr kumimoji="1"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RCT</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279051">
                <a:tc rowSpan="4">
                  <a:txBody>
                    <a:bodyPr/>
                    <a:lstStyle/>
                    <a:p>
                      <a:pPr algn="ctr" fontAlgn="ctr" hangingPunct="0"/>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rowSpan="4">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既に国内で販売されている医薬品の剤形を変更し、投与経路を変更しない製剤</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経口、固形製剤</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BE</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79051">
                <a:tc vMerge="1">
                  <a:txBody>
                    <a:bodyPr/>
                    <a:lstStyle/>
                    <a:p>
                      <a:pPr algn="ctr" fontAlgn="ctr" hangingPunct="0"/>
                      <a:endPar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indent="0" algn="ctr" fontAlgn="ctr" hangingPunct="0">
                        <a:buFont typeface="Arial" panose="020B0604020202020204" pitchFamily="34" charset="0"/>
                        <a:buNone/>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BE</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試験が実施困難な傾向、固形製剤</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RCT</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79051">
                <a:tc vMerge="1">
                  <a:txBody>
                    <a:bodyPr/>
                    <a:lstStyle/>
                    <a:p>
                      <a:pPr algn="ctr" fontAlgn="ctr" hangingPunct="0"/>
                      <a:endPar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indent="0" algn="ctr" fontAlgn="ctr" hangingPunct="0">
                        <a:buFont typeface="Arial" panose="020B0604020202020204" pitchFamily="34" charset="0"/>
                        <a:buNone/>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徐放性製剤</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PK</a:t>
                      </a:r>
                      <a:r>
                        <a:rPr kumimoji="1"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（単回、反復）、</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RCT</a:t>
                      </a:r>
                      <a:r>
                        <a:rPr kumimoji="1"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79051">
                <a:tc vMerge="1">
                  <a:txBody>
                    <a:bodyPr/>
                    <a:lstStyle/>
                    <a:p>
                      <a:pPr algn="ctr" fontAlgn="ctr" hangingPunct="0"/>
                      <a:endPar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indent="0" algn="ctr" fontAlgn="ctr" hangingPunct="0">
                        <a:buFont typeface="Arial" panose="020B0604020202020204" pitchFamily="34" charset="0"/>
                        <a:buNone/>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同一活性成分の注射器剤、輪液間の相互変更</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79051">
                <a:tc>
                  <a:txBody>
                    <a:bodyPr/>
                    <a:lstStyle/>
                    <a:p>
                      <a:pPr algn="ctr" fontAlgn="ctr" hangingPunct="0"/>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6</a:t>
                      </a: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既に国家医薬品品質基準のある原料薬または製剤</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経口固体製剤</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BE</a:t>
                      </a:r>
                      <a:r>
                        <a:rPr kumimoji="1"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000"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テキスト ボックス 6"/>
          <p:cNvSpPr txBox="1"/>
          <p:nvPr/>
        </p:nvSpPr>
        <p:spPr>
          <a:xfrm>
            <a:off x="5817096" y="6021288"/>
            <a:ext cx="2927404" cy="584775"/>
          </a:xfrm>
          <a:prstGeom prst="rect">
            <a:avLst/>
          </a:prstGeom>
          <a:noFill/>
        </p:spPr>
        <p:txBody>
          <a:bodyPr wrap="non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err="1">
                <a:latin typeface="Arial" panose="020B0604020202020204" pitchFamily="34" charset="0"/>
                <a:ea typeface="ＭＳ Ｐゴシック" panose="020B0600070205080204" pitchFamily="50" charset="-128"/>
                <a:cs typeface="Arial" panose="020B0604020202020204" pitchFamily="34" charset="0"/>
              </a:rPr>
              <a:t>PhaseⅠ</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Ⅳ</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相</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PK(</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Pharamacokinetics</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薬物動態試験</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RCT(Randomized Controlled Trial)</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ランダム化比較試験</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BE(Bioequivalence Tests) </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生物学的同等性試験</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19330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中国／医療関連／制度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37</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36754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Information Protection Law</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PIPL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月に成立し、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月より施行された。同法は、</a:t>
            </a:r>
            <a:r>
              <a:rPr lang="ja-JP" altLang="en-US" sz="1400" b="0" i="0" dirty="0">
                <a:solidFill>
                  <a:srgbClr val="000000"/>
                </a:solidFill>
                <a:effectLst/>
                <a:latin typeface="Verdana" panose="020B0604030504040204" pitchFamily="34" charset="0"/>
              </a:rPr>
              <a:t>中国での個人情報の取り扱いを定めた初めての包括的な法律であり、</a:t>
            </a:r>
            <a:r>
              <a:rPr lang="en-US" altLang="ja-JP" sz="1400" dirty="0">
                <a:solidFill>
                  <a:srgbClr val="000000"/>
                </a:solidFill>
                <a:latin typeface="Verdana" panose="020B0604030504040204" pitchFamily="34" charset="0"/>
              </a:rPr>
              <a:t>PIPL</a:t>
            </a:r>
            <a:r>
              <a:rPr lang="ja-JP" altLang="en-US" sz="1400" b="0" i="0" dirty="0">
                <a:solidFill>
                  <a:srgbClr val="000000"/>
                </a:solidFill>
                <a:effectLst/>
                <a:latin typeface="Verdana" panose="020B0604030504040204" pitchFamily="34" charset="0"/>
              </a:rPr>
              <a:t>違反には厳罰が科される。</a:t>
            </a:r>
            <a:endParaRPr lang="en-US" altLang="ja-JP" sz="1400" b="0" i="0" dirty="0">
              <a:solidFill>
                <a:srgbClr val="000000"/>
              </a:solidFill>
              <a:effectLst/>
              <a:latin typeface="Verdana" panose="020B060403050404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Verdana" panose="020B060403050404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PIPL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条により、「重要情報インフラ運営者」</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または「取り扱う個人情報が国家ネットワーク情報部門所定の数量に達する個人情報取扱者」</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は、中国国内で収集した個人情報を中国国内で保存する義務を負う。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505054"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PIPL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、西村あさひ法律事務所「</a:t>
            </a:r>
            <a:r>
              <a:rPr lang="ja-JP" altLang="en-US" sz="800" dirty="0"/>
              <a:t>中国個人情報保護法の解説 －日本企業が留意すべき点を中心に－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）、明倫国際法律事務所「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日施行、中国個人情報保護法～日本企業および日系中国企業が留意すべきポイント～」（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）、大江橋法律事務所「中国の個人情報保護法について（一）～留意すべき基本ポイント～」（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1" name="4. Footnote">
            <a:extLst>
              <a:ext uri="{FF2B5EF4-FFF2-40B4-BE49-F238E27FC236}">
                <a16:creationId xmlns:a16="http://schemas.microsoft.com/office/drawing/2014/main" id="{6F616E6B-CF77-49B1-991E-F6033BC271B0}"/>
              </a:ext>
            </a:extLst>
          </p:cNvPr>
          <p:cNvSpPr txBox="1"/>
          <p:nvPr>
            <p:custDataLst>
              <p:tags r:id="rId2"/>
            </p:custDataLst>
          </p:nvPr>
        </p:nvSpPr>
        <p:spPr>
          <a:xfrm>
            <a:off x="200025" y="5751334"/>
            <a:ext cx="9505950" cy="738664"/>
          </a:xfrm>
          <a:prstGeom prst="rect">
            <a:avLst/>
          </a:prstGeom>
          <a:noFill/>
        </p:spPr>
        <p:txBody>
          <a:bodyPr vert="horz" wrap="square" lIns="0" tIns="0" rIns="0" bIns="0" rtlCol="0" anchor="b" anchorCtr="0">
            <a:spAutoFit/>
          </a:bodyPr>
          <a:lstStyle/>
          <a:p>
            <a:pPr marL="104775" indent="-10477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この他、センシティブ個人情報の例示として、生物識別情報（遺伝子情報、指紋、声紋、顔認識情報等）、宗教信仰に関する情報、特定の身分に関する情報、金融口座、行動軌跡等、および、</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14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歳未満の未成年の個人情報が挙げられている。</a:t>
            </a:r>
          </a:p>
          <a:p>
            <a:pPr marL="104775" indent="-10477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個人情報の収集、保存、使用、加工、伝送、提供、公開、削除等が含まれるとされている（第</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条第</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項）。</a:t>
            </a:r>
          </a:p>
          <a:p>
            <a:pPr marL="104775" indent="-10477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公共通信、情報サービス、エネルギー、交通、水利、金融、公共サービスおよび電子政務等の重要な業界・分野、並びに、破壊、機能喪失又はデータ漏洩により国の安全、国の経済および国民の生活、公共の利益に深刻な危害が及ぶおそれのあるその他の重要情報インフラの運営者をいうとされている（サイバーセキュリティ法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31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条）。</a:t>
            </a:r>
          </a:p>
          <a:p>
            <a:pPr marL="104775" indent="-10477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4.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どの程度の数量の個人情報を処理する者が対象になるかについては、現時点で明確な基準は公表されていない（</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月現在）。</a:t>
            </a: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1632665564"/>
              </p:ext>
            </p:extLst>
          </p:nvPr>
        </p:nvGraphicFramePr>
        <p:xfrm>
          <a:off x="200025" y="1916832"/>
          <a:ext cx="9505056" cy="2592288"/>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dirty="0">
                          <a:solidFill>
                            <a:srgbClr val="000000"/>
                          </a:solidFill>
                          <a:latin typeface="+mn-lt"/>
                          <a:ea typeface="+mn-ea"/>
                        </a:rPr>
                        <a:t>PIPL</a:t>
                      </a:r>
                      <a:r>
                        <a:rPr lang="ja-JP" altLang="en-US" sz="1000" dirty="0">
                          <a:solidFill>
                            <a:srgbClr val="000000"/>
                          </a:solidFill>
                          <a:latin typeface="+mn-lt"/>
                          <a:ea typeface="+mn-ea"/>
                        </a:rPr>
                        <a:t>における「個人情報」とは、電子その他の方法により記録され、既に識別され、又は識別可能な自然人に関する各種情報をいうが、匿名化処理後の情報は含まないとされている（</a:t>
                      </a:r>
                      <a:r>
                        <a:rPr lang="en-US" altLang="ja-JP" sz="1000" dirty="0">
                          <a:solidFill>
                            <a:srgbClr val="000000"/>
                          </a:solidFill>
                          <a:latin typeface="+mn-lt"/>
                          <a:ea typeface="+mn-ea"/>
                        </a:rPr>
                        <a:t>4</a:t>
                      </a:r>
                      <a:r>
                        <a:rPr lang="ja-JP" altLang="en-US" sz="1000" dirty="0">
                          <a:solidFill>
                            <a:srgbClr val="000000"/>
                          </a:solidFill>
                          <a:latin typeface="+mn-lt"/>
                          <a:ea typeface="+mn-ea"/>
                        </a:rPr>
                        <a:t>条</a:t>
                      </a:r>
                      <a:r>
                        <a:rPr lang="en-US" altLang="ja-JP" sz="1000" dirty="0">
                          <a:solidFill>
                            <a:srgbClr val="000000"/>
                          </a:solidFill>
                          <a:latin typeface="+mn-lt"/>
                          <a:ea typeface="+mn-ea"/>
                        </a:rPr>
                        <a:t>1</a:t>
                      </a:r>
                      <a:r>
                        <a:rPr lang="ja-JP" altLang="en-US" sz="1000" dirty="0">
                          <a:solidFill>
                            <a:srgbClr val="000000"/>
                          </a:solidFill>
                          <a:latin typeface="+mn-lt"/>
                          <a:ea typeface="+mn-ea"/>
                        </a:rPr>
                        <a:t>項）。</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センシティブ個人情報」とは、ひとたび漏洩し、又は違法に使用されれば、自然人の人格的尊厳が侵害を受け、又は人身・財産の安全が危害を受けることが容易にもたらされる個人情報をいい、医療健康情報（例として、傷病治療記録、伝染病歴等）はこれに含まれる（</a:t>
                      </a:r>
                      <a:r>
                        <a:rPr lang="en-US" altLang="ja-JP" sz="1000" dirty="0">
                          <a:solidFill>
                            <a:srgbClr val="000000"/>
                          </a:solidFill>
                          <a:latin typeface="+mn-lt"/>
                          <a:ea typeface="+mn-ea"/>
                        </a:rPr>
                        <a:t>28</a:t>
                      </a:r>
                      <a:r>
                        <a:rPr lang="ja-JP" altLang="en-US" sz="1000" dirty="0">
                          <a:solidFill>
                            <a:srgbClr val="000000"/>
                          </a:solidFill>
                          <a:latin typeface="+mn-lt"/>
                          <a:ea typeface="+mn-ea"/>
                        </a:rPr>
                        <a:t>条</a:t>
                      </a:r>
                      <a:r>
                        <a:rPr lang="en-US" altLang="ja-JP" sz="1000" dirty="0">
                          <a:solidFill>
                            <a:srgbClr val="000000"/>
                          </a:solidFill>
                          <a:latin typeface="+mn-lt"/>
                          <a:ea typeface="+mn-ea"/>
                        </a:rPr>
                        <a:t>1</a:t>
                      </a:r>
                      <a:r>
                        <a:rPr lang="ja-JP" altLang="en-US" sz="1000" dirty="0">
                          <a:solidFill>
                            <a:srgbClr val="000000"/>
                          </a:solidFill>
                          <a:latin typeface="+mn-lt"/>
                          <a:ea typeface="+mn-ea"/>
                        </a:rPr>
                        <a:t>項）</a:t>
                      </a:r>
                      <a:r>
                        <a:rPr lang="en-US" altLang="ja-JP" sz="1000" baseline="30000" dirty="0">
                          <a:solidFill>
                            <a:srgbClr val="000000"/>
                          </a:solidFill>
                          <a:latin typeface="+mn-lt"/>
                          <a:ea typeface="+mn-ea"/>
                        </a:rPr>
                        <a:t>1</a:t>
                      </a:r>
                      <a:r>
                        <a:rPr lang="ja-JP" altLang="en-US" sz="1000" dirty="0">
                          <a:solidFill>
                            <a:srgbClr val="000000"/>
                          </a:solidFill>
                          <a:latin typeface="+mn-lt"/>
                          <a:ea typeface="+mn-ea"/>
                        </a:rPr>
                        <a:t>。</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817241">
                <a:tc>
                  <a:txBody>
                    <a:bodyPr/>
                    <a:lstStyle/>
                    <a:p>
                      <a:pPr algn="ctr" fontAlgn="ctr" hangingPunct="0"/>
                      <a:r>
                        <a:rPr lang="ja-JP" altLang="en-US" sz="1050" b="1" i="0" u="none" dirty="0">
                          <a:solidFill>
                            <a:schemeClr val="bg1"/>
                          </a:solidFill>
                          <a:effectLst/>
                          <a:latin typeface="+mn-lt"/>
                          <a:ea typeface="+mn-ea"/>
                        </a:rPr>
                        <a:t>適用範囲と域外適用</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b="0" i="0" dirty="0">
                          <a:solidFill>
                            <a:srgbClr val="000000"/>
                          </a:solidFill>
                          <a:effectLst/>
                          <a:latin typeface="+mn-lt"/>
                          <a:ea typeface="+mn-ea"/>
                        </a:rPr>
                        <a:t>PIPL</a:t>
                      </a:r>
                      <a:r>
                        <a:rPr lang="ja-JP" altLang="en-US" sz="1000" b="0" i="0" dirty="0">
                          <a:solidFill>
                            <a:srgbClr val="000000"/>
                          </a:solidFill>
                          <a:effectLst/>
                          <a:latin typeface="+mn-lt"/>
                          <a:ea typeface="+mn-ea"/>
                        </a:rPr>
                        <a:t>は、中国国内で個人情報を処理</a:t>
                      </a:r>
                      <a:r>
                        <a:rPr lang="en-US" altLang="ja-JP" sz="1000" b="0" i="0" baseline="30000" dirty="0">
                          <a:solidFill>
                            <a:srgbClr val="000000"/>
                          </a:solidFill>
                          <a:effectLst/>
                          <a:latin typeface="+mn-lt"/>
                          <a:ea typeface="+mn-ea"/>
                        </a:rPr>
                        <a:t>2</a:t>
                      </a:r>
                      <a:r>
                        <a:rPr lang="ja-JP" altLang="en-US" sz="1000" b="0" i="0" dirty="0">
                          <a:solidFill>
                            <a:srgbClr val="000000"/>
                          </a:solidFill>
                          <a:effectLst/>
                          <a:latin typeface="+mn-lt"/>
                          <a:ea typeface="+mn-ea"/>
                        </a:rPr>
                        <a:t>する活動に適用（第</a:t>
                      </a:r>
                      <a:r>
                        <a:rPr lang="en-US" altLang="ja-JP" sz="1000" b="0" i="0" dirty="0">
                          <a:solidFill>
                            <a:srgbClr val="000000"/>
                          </a:solidFill>
                          <a:effectLst/>
                          <a:latin typeface="+mn-lt"/>
                          <a:ea typeface="+mn-ea"/>
                        </a:rPr>
                        <a:t>3</a:t>
                      </a:r>
                      <a:r>
                        <a:rPr lang="ja-JP" altLang="en-US" sz="1000" b="0" i="0" dirty="0">
                          <a:solidFill>
                            <a:srgbClr val="000000"/>
                          </a:solidFill>
                          <a:effectLst/>
                          <a:latin typeface="+mn-lt"/>
                          <a:ea typeface="+mn-ea"/>
                        </a:rPr>
                        <a:t>条</a:t>
                      </a:r>
                      <a:r>
                        <a:rPr lang="en-US" altLang="ja-JP" sz="1000" b="0" i="0" dirty="0">
                          <a:solidFill>
                            <a:srgbClr val="000000"/>
                          </a:solidFill>
                          <a:effectLst/>
                          <a:latin typeface="+mn-lt"/>
                          <a:ea typeface="+mn-ea"/>
                        </a:rPr>
                        <a:t>1</a:t>
                      </a:r>
                      <a:r>
                        <a:rPr lang="ja-JP" altLang="en-US" sz="1000" dirty="0">
                          <a:solidFill>
                            <a:srgbClr val="000000"/>
                          </a:solidFill>
                          <a:latin typeface="+mn-lt"/>
                          <a:ea typeface="+mn-ea"/>
                        </a:rPr>
                        <a:t>項</a:t>
                      </a:r>
                      <a:r>
                        <a:rPr lang="ja-JP" altLang="en-US" sz="1000" b="0" i="0" dirty="0">
                          <a:solidFill>
                            <a:srgbClr val="000000"/>
                          </a:solidFill>
                          <a:effectLst/>
                          <a:latin typeface="+mn-lt"/>
                          <a:ea typeface="+mn-ea"/>
                        </a:rPr>
                        <a:t>）される。</a:t>
                      </a:r>
                      <a:endParaRPr lang="en-US" altLang="ja-JP" sz="10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中国国外での行為であったとしても、 ①中国国内の自然人への製品又はサービスの提供を目的とする場合、②中国国内の自然人の行動を分析・評価するものである場合、③法令に定めるその他の事情がある場合のいずれかの場合において、中国国内の自然人にかかる個人情報を処理する時には、当該活動に対しても本法が域外適用される（第</a:t>
                      </a:r>
                      <a:r>
                        <a:rPr lang="en-US" altLang="ja-JP" sz="1000" b="0" i="0" dirty="0">
                          <a:solidFill>
                            <a:srgbClr val="000000"/>
                          </a:solidFill>
                          <a:effectLst/>
                          <a:latin typeface="+mn-lt"/>
                          <a:ea typeface="+mn-ea"/>
                        </a:rPr>
                        <a:t>3</a:t>
                      </a:r>
                      <a:r>
                        <a:rPr lang="ja-JP" altLang="en-US" sz="1000" b="0" i="0" dirty="0">
                          <a:solidFill>
                            <a:srgbClr val="000000"/>
                          </a:solidFill>
                          <a:effectLst/>
                          <a:latin typeface="+mn-lt"/>
                          <a:ea typeface="+mn-ea"/>
                        </a:rPr>
                        <a:t>条</a:t>
                      </a:r>
                      <a:r>
                        <a:rPr lang="en-US" altLang="ja-JP" sz="1000" b="0" i="0" dirty="0">
                          <a:solidFill>
                            <a:srgbClr val="000000"/>
                          </a:solidFill>
                          <a:effectLst/>
                          <a:latin typeface="+mn-lt"/>
                          <a:ea typeface="+mn-ea"/>
                        </a:rPr>
                        <a:t>2</a:t>
                      </a:r>
                      <a:r>
                        <a:rPr lang="ja-JP" altLang="en-US" sz="1000" b="0" i="0" dirty="0">
                          <a:solidFill>
                            <a:srgbClr val="000000"/>
                          </a:solidFill>
                          <a:effectLst/>
                          <a:latin typeface="+mn-lt"/>
                          <a:ea typeface="+mn-ea"/>
                        </a:rPr>
                        <a:t>項）。</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88413">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個人情報を処理するためには、原則として、本人の同意が必要である。</a:t>
                      </a:r>
                      <a:r>
                        <a:rPr lang="ja-JP" altLang="en-US" sz="1000" b="0" i="0" dirty="0">
                          <a:solidFill>
                            <a:srgbClr val="000000"/>
                          </a:solidFill>
                          <a:effectLst/>
                          <a:latin typeface="+mn-lt"/>
                          <a:ea typeface="+mn-ea"/>
                        </a:rPr>
                        <a:t>また一旦同意を取得したとしても、個人は同意を撤回する権利を有しており（第</a:t>
                      </a:r>
                      <a:r>
                        <a:rPr lang="en-US" altLang="ja-JP" sz="1000" b="0" i="0" dirty="0">
                          <a:solidFill>
                            <a:srgbClr val="000000"/>
                          </a:solidFill>
                          <a:effectLst/>
                          <a:latin typeface="+mn-lt"/>
                          <a:ea typeface="+mn-ea"/>
                        </a:rPr>
                        <a:t>47</a:t>
                      </a:r>
                      <a:r>
                        <a:rPr lang="ja-JP" altLang="en-US" sz="1000" b="0" i="0" dirty="0">
                          <a:solidFill>
                            <a:srgbClr val="000000"/>
                          </a:solidFill>
                          <a:effectLst/>
                          <a:latin typeface="+mn-lt"/>
                          <a:ea typeface="+mn-ea"/>
                        </a:rPr>
                        <a:t>条</a:t>
                      </a:r>
                      <a:r>
                        <a:rPr lang="en-US" altLang="ja-JP" sz="1000" b="0" i="0" dirty="0">
                          <a:solidFill>
                            <a:srgbClr val="000000"/>
                          </a:solidFill>
                          <a:effectLst/>
                          <a:latin typeface="+mn-lt"/>
                          <a:ea typeface="+mn-ea"/>
                        </a:rPr>
                        <a:t>1</a:t>
                      </a:r>
                      <a:r>
                        <a:rPr lang="ja-JP" altLang="en-US" sz="1000" b="0" i="0" dirty="0">
                          <a:solidFill>
                            <a:srgbClr val="000000"/>
                          </a:solidFill>
                          <a:effectLst/>
                          <a:latin typeface="+mn-lt"/>
                          <a:ea typeface="+mn-ea"/>
                        </a:rPr>
                        <a:t>項</a:t>
                      </a:r>
                      <a:r>
                        <a:rPr lang="en-US" altLang="ja-JP" sz="1000" b="0" i="0" dirty="0">
                          <a:solidFill>
                            <a:srgbClr val="000000"/>
                          </a:solidFill>
                          <a:effectLst/>
                          <a:latin typeface="+mn-lt"/>
                          <a:ea typeface="+mn-ea"/>
                        </a:rPr>
                        <a:t>3</a:t>
                      </a:r>
                      <a:r>
                        <a:rPr lang="ja-JP" altLang="en-US" sz="1000" b="0" i="0" dirty="0">
                          <a:solidFill>
                            <a:srgbClr val="000000"/>
                          </a:solidFill>
                          <a:effectLst/>
                          <a:latin typeface="+mn-lt"/>
                          <a:ea typeface="+mn-ea"/>
                        </a:rPr>
                        <a:t>号）、個人情報の処理者は撤回の簡便な方法を提供する義務を負う（第</a:t>
                      </a:r>
                      <a:r>
                        <a:rPr lang="en-US" altLang="ja-JP" sz="1000" b="0" i="0" dirty="0">
                          <a:solidFill>
                            <a:srgbClr val="000000"/>
                          </a:solidFill>
                          <a:effectLst/>
                          <a:latin typeface="+mn-lt"/>
                          <a:ea typeface="+mn-ea"/>
                        </a:rPr>
                        <a:t>15</a:t>
                      </a:r>
                      <a:r>
                        <a:rPr lang="ja-JP" altLang="en-US" sz="1000" b="0" i="0" dirty="0">
                          <a:solidFill>
                            <a:srgbClr val="000000"/>
                          </a:solidFill>
                          <a:effectLst/>
                          <a:latin typeface="+mn-lt"/>
                          <a:ea typeface="+mn-ea"/>
                        </a:rPr>
                        <a:t>条</a:t>
                      </a:r>
                      <a:r>
                        <a:rPr lang="en-US" altLang="ja-JP" sz="1000" b="0" i="0" dirty="0">
                          <a:solidFill>
                            <a:srgbClr val="000000"/>
                          </a:solidFill>
                          <a:effectLst/>
                          <a:latin typeface="+mn-lt"/>
                          <a:ea typeface="+mn-ea"/>
                        </a:rPr>
                        <a:t>1</a:t>
                      </a:r>
                      <a:r>
                        <a:rPr lang="ja-JP" altLang="en-US" sz="1000" b="0" i="0" dirty="0">
                          <a:solidFill>
                            <a:srgbClr val="000000"/>
                          </a:solidFill>
                          <a:effectLst/>
                          <a:latin typeface="+mn-lt"/>
                          <a:ea typeface="+mn-ea"/>
                        </a:rPr>
                        <a:t>項）。「センシティブ個人情報」の処理に対しては、個別の同意を取得する必要があり、法令等により書面による同意が必要となる場合もある（第</a:t>
                      </a:r>
                      <a:r>
                        <a:rPr lang="en-US" altLang="ja-JP" sz="1000" b="0" i="0" dirty="0">
                          <a:solidFill>
                            <a:srgbClr val="000000"/>
                          </a:solidFill>
                          <a:effectLst/>
                          <a:latin typeface="+mn-lt"/>
                          <a:ea typeface="+mn-ea"/>
                        </a:rPr>
                        <a:t>28</a:t>
                      </a:r>
                      <a:r>
                        <a:rPr lang="ja-JP" altLang="en-US" sz="1000" dirty="0">
                          <a:solidFill>
                            <a:srgbClr val="000000"/>
                          </a:solidFill>
                          <a:latin typeface="+mn-lt"/>
                          <a:ea typeface="+mn-ea"/>
                        </a:rPr>
                        <a:t>条～第</a:t>
                      </a:r>
                      <a:r>
                        <a:rPr lang="en-US" altLang="ja-JP" sz="1000" dirty="0">
                          <a:solidFill>
                            <a:srgbClr val="000000"/>
                          </a:solidFill>
                          <a:latin typeface="+mn-lt"/>
                          <a:ea typeface="+mn-ea"/>
                        </a:rPr>
                        <a:t>30</a:t>
                      </a:r>
                      <a:r>
                        <a:rPr lang="ja-JP" altLang="en-US" sz="1000" dirty="0">
                          <a:solidFill>
                            <a:srgbClr val="000000"/>
                          </a:solidFill>
                          <a:latin typeface="+mn-lt"/>
                          <a:ea typeface="+mn-ea"/>
                        </a:rPr>
                        <a:t>条</a:t>
                      </a:r>
                      <a:r>
                        <a:rPr lang="ja-JP" altLang="en-US" sz="1000" b="0" i="0" dirty="0">
                          <a:solidFill>
                            <a:srgbClr val="000000"/>
                          </a:solidFill>
                          <a:effectLst/>
                          <a:latin typeface="+mn-lt"/>
                          <a:ea typeface="+mn-ea"/>
                        </a:rPr>
                        <a:t>）。</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95402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1781732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38</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医療現場では、書面および口頭のコミュニケーションにおいて一般的に中国語が使用されている。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p>
        </p:txBody>
      </p:sp>
    </p:spTree>
    <p:extLst>
      <p:ext uri="{BB962C8B-B14F-4D97-AF65-F5344CB8AC3E}">
        <p14:creationId xmlns:p14="http://schemas.microsoft.com/office/powerpoint/2010/main" val="3577871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4" name="テキスト ボックス 3"/>
          <p:cNvSpPr txBox="1"/>
          <p:nvPr/>
        </p:nvSpPr>
        <p:spPr>
          <a:xfrm>
            <a:off x="200472" y="1124744"/>
            <a:ext cx="9505056" cy="1236236"/>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中国では、西洋医学を中心として学ぶ医学部と、中医学を専門に学ぶ中医学部に分かれる。共に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年の修学期間を経て卒業し、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年のインターンを終えることで、それぞれ国家試験の医師免許受験資格と中医師免許受験資格が与えられる。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卒業後、国家試験に合格した者だけが、医療行為を行うことができ、中国の医師は、基本的に公務員として扱われる。また、医師は、下図のようにレベルが定められている。</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しかし、貧しい県・農村には、医師免許はないが、医療行為を行っている医師がいる。一般的に「村医」と呼ばれる。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66936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「中国の医療機器市場調査（具体的事例など）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grpSp>
        <p:nvGrpSpPr>
          <p:cNvPr id="49" name="グループ化 7"/>
          <p:cNvGrpSpPr/>
          <p:nvPr/>
        </p:nvGrpSpPr>
        <p:grpSpPr>
          <a:xfrm>
            <a:off x="1568624" y="2620267"/>
            <a:ext cx="6680845" cy="288032"/>
            <a:chOff x="4803500" y="2113806"/>
            <a:chExt cx="2954133" cy="288032"/>
          </a:xfrm>
        </p:grpSpPr>
        <p:cxnSp>
          <p:nvCxnSpPr>
            <p:cNvPr id="50" name="直線コネクタ 4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医師のレベルとその条件</a:t>
              </a:r>
            </a:p>
          </p:txBody>
        </p:sp>
      </p:grpSp>
      <p:graphicFrame>
        <p:nvGraphicFramePr>
          <p:cNvPr id="52" name="表 51"/>
          <p:cNvGraphicFramePr>
            <a:graphicFrameLocks noGrp="1"/>
          </p:cNvGraphicFramePr>
          <p:nvPr>
            <p:extLst>
              <p:ext uri="{D42A27DB-BD31-4B8C-83A1-F6EECF244321}">
                <p14:modId xmlns:p14="http://schemas.microsoft.com/office/powerpoint/2010/main" val="1724172130"/>
              </p:ext>
            </p:extLst>
          </p:nvPr>
        </p:nvGraphicFramePr>
        <p:xfrm>
          <a:off x="1568624" y="2980306"/>
          <a:ext cx="6768752" cy="2515959"/>
        </p:xfrm>
        <a:graphic>
          <a:graphicData uri="http://schemas.openxmlformats.org/drawingml/2006/table">
            <a:tbl>
              <a:tblPr firstRow="1" bandRow="1">
                <a:tableStyleId>{2D5ABB26-0587-4C30-8999-92F81FD0307C}</a:tableStyleId>
              </a:tblPr>
              <a:tblGrid>
                <a:gridCol w="2016224">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tblGrid>
              <a:tr h="342309">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医師レベル</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条件</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1285">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初級医師　（研修医）</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大学の規定する教育受け、卒業すること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卒業して</a:t>
                      </a:r>
                      <a:r>
                        <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年後、全国統一試験に合格すること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588885">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中級医師　（主治医師）</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0"/>
                        </a:spcAft>
                        <a:buClr>
                          <a:srgbClr val="5F8AC3"/>
                        </a:buClr>
                        <a:buSzPct val="80000"/>
                        <a:buFont typeface="Arial" panose="020B0604020202020204" pitchFamily="34" charset="0"/>
                        <a:buChar char="•"/>
                        <a:tabLst/>
                        <a:defRPr/>
                      </a:pP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初級医師として</a:t>
                      </a:r>
                      <a:r>
                        <a:rPr lang="en-US" altLang="ja-JP" sz="1100" baseline="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年以上勤務すること</a:t>
                      </a:r>
                      <a:endParaRPr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0">
                        <a:lnSpc>
                          <a:spcPct val="100000"/>
                        </a:lnSpc>
                        <a:spcBef>
                          <a:spcPts val="0"/>
                        </a:spcBef>
                        <a:spcAft>
                          <a:spcPts val="0"/>
                        </a:spcAft>
                        <a:buClr>
                          <a:srgbClr val="5F8AC3"/>
                        </a:buClr>
                        <a:buSzPct val="80000"/>
                        <a:buFont typeface="Arial" panose="020B0604020202020204" pitchFamily="34" charset="0"/>
                        <a:buChar char="•"/>
                        <a:tabLst/>
                        <a:defRPr/>
                      </a:pPr>
                      <a:r>
                        <a:rPr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全国中級技術試験に合格すること</a:t>
                      </a:r>
                      <a:endParaRPr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42309">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副高級医師　（副主任医師）</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中級医師として</a:t>
                      </a:r>
                      <a:r>
                        <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年以上勤務すること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論文試験および高級医師試験に合格すること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衛生局、上級機関の審査を経て昇格が認められること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この資格を有する者から副主任を任命されること</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92098">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高級医師　（主任医師）</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副高級医師として</a:t>
                      </a:r>
                      <a:r>
                        <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年以上勤務すること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衛生局、上級機関の審査を経て昇格が認められること</a:t>
                      </a:r>
                      <a:endParaRPr kumimoji="1" lang="en-US" altLang="ja-JP" sz="1100" baseline="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buClr>
                          <a:srgbClr val="5F8AC3"/>
                        </a:buClr>
                        <a:buFont typeface="Arial" panose="020B0604020202020204" pitchFamily="34" charset="0"/>
                        <a:buChar char="•"/>
                      </a:pPr>
                      <a:r>
                        <a:rPr kumimoji="1" lang="ja-JP" altLang="en-US" sz="1100" baseline="0" dirty="0">
                          <a:latin typeface="Arial" panose="020B0604020202020204" pitchFamily="34" charset="0"/>
                          <a:ea typeface="ＭＳ Ｐゴシック" panose="020B0600070205080204" pitchFamily="50" charset="-128"/>
                          <a:cs typeface="Arial" panose="020B0604020202020204" pitchFamily="34" charset="0"/>
                        </a:rPr>
                        <a:t>この資格を有する者から副主任を任命されること</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64607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2011</a:t>
            </a:r>
            <a:r>
              <a:rPr lang="ja-JP" altLang="en-US" sz="1400" dirty="0"/>
              <a:t>年に中国医師協会が実施した調査では、</a:t>
            </a:r>
            <a:r>
              <a:rPr lang="en-US" altLang="ja-JP" sz="1400" dirty="0"/>
              <a:t>78%</a:t>
            </a:r>
            <a:r>
              <a:rPr lang="ja-JP" altLang="en-US" sz="1400" dirty="0"/>
              <a:t>の医師が自分の子供に後を継いで欲しくないと回答している。</a:t>
            </a:r>
            <a:endParaRPr lang="en-US" altLang="ja-JP" sz="1400" dirty="0"/>
          </a:p>
        </p:txBody>
      </p:sp>
      <p:sp>
        <p:nvSpPr>
          <p:cNvPr id="60" name="角丸四角形 59"/>
          <p:cNvSpPr/>
          <p:nvPr/>
        </p:nvSpPr>
        <p:spPr>
          <a:xfrm>
            <a:off x="540139" y="3416128"/>
            <a:ext cx="3456384" cy="857461"/>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100" dirty="0"/>
              <a:t>経済の発展と生活水準の向上に伴い、人々の健康への要求も高まり、次第に質の高い医療保健サービスを追求するようになってきた。</a:t>
            </a:r>
          </a:p>
        </p:txBody>
      </p:sp>
      <p:sp>
        <p:nvSpPr>
          <p:cNvPr id="48" name="角丸四角形 47"/>
          <p:cNvSpPr/>
          <p:nvPr/>
        </p:nvSpPr>
        <p:spPr>
          <a:xfrm>
            <a:off x="540139" y="4452981"/>
            <a:ext cx="3456384" cy="1359655"/>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100" dirty="0"/>
              <a:t>多くの若者が、仕事のストレスが大きく、待遇が良くない等の原因で、基礎医療機関への就職を好まない。「</a:t>
            </a:r>
            <a:r>
              <a:rPr lang="en-US" altLang="ja-JP" sz="1100" dirty="0"/>
              <a:t>2012</a:t>
            </a:r>
            <a:r>
              <a:rPr lang="ja-JP" altLang="en-US" sz="1100" dirty="0"/>
              <a:t>～</a:t>
            </a:r>
            <a:r>
              <a:rPr lang="en-US" altLang="ja-JP" sz="1100" dirty="0"/>
              <a:t>2013</a:t>
            </a:r>
            <a:r>
              <a:rPr lang="ja-JP" altLang="en-US" sz="1100" dirty="0"/>
              <a:t>年度中国医生薪酬調査報告書」では、</a:t>
            </a:r>
            <a:r>
              <a:rPr lang="en-US" altLang="ja-JP" sz="1100" dirty="0"/>
              <a:t>88.4%</a:t>
            </a:r>
            <a:r>
              <a:rPr lang="ja-JP" altLang="en-US" sz="1100" dirty="0"/>
              <a:t>の医師が現在の収入に不満を表した。</a:t>
            </a:r>
            <a:endParaRPr lang="en-US" altLang="ja-JP" sz="1100" dirty="0"/>
          </a:p>
          <a:p>
            <a:pPr marL="0" lvl="1" algn="just">
              <a:lnSpc>
                <a:spcPct val="114000"/>
              </a:lnSpc>
            </a:pPr>
            <a:r>
              <a:rPr lang="ja-JP" altLang="en-US" sz="1100" dirty="0"/>
              <a:t>結果として、医師の不透明な収入源の増加・病院の汚職等を引き起こしている。</a:t>
            </a:r>
            <a:endParaRPr lang="en-US" altLang="ja-JP" sz="1100" dirty="0"/>
          </a:p>
        </p:txBody>
      </p:sp>
      <p:sp>
        <p:nvSpPr>
          <p:cNvPr id="62" name="円/楕円 61"/>
          <p:cNvSpPr/>
          <p:nvPr/>
        </p:nvSpPr>
        <p:spPr>
          <a:xfrm>
            <a:off x="5690163" y="2404722"/>
            <a:ext cx="3318950" cy="1152129"/>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spcAft>
                <a:spcPts val="600"/>
              </a:spcAft>
            </a:pPr>
            <a:r>
              <a:rPr lang="ja-JP" altLang="en-US" sz="1600" dirty="0">
                <a:latin typeface="HGP創英角ｺﾞｼｯｸUB" panose="020B0900000000000000" pitchFamily="50" charset="-128"/>
                <a:ea typeface="HGP創英角ｺﾞｼｯｸUB" panose="020B0900000000000000" pitchFamily="50" charset="-128"/>
              </a:rPr>
              <a:t>この結果、中国国内の医療人材の不足が</a:t>
            </a:r>
            <a:endParaRPr lang="en-US" altLang="ja-JP" sz="1600" dirty="0">
              <a:latin typeface="HGP創英角ｺﾞｼｯｸUB" panose="020B0900000000000000" pitchFamily="50" charset="-128"/>
              <a:ea typeface="HGP創英角ｺﾞｼｯｸUB" panose="020B0900000000000000" pitchFamily="50" charset="-128"/>
            </a:endParaRPr>
          </a:p>
          <a:p>
            <a:pPr algn="ctr">
              <a:lnSpc>
                <a:spcPct val="110000"/>
              </a:lnSpc>
              <a:spcAft>
                <a:spcPts val="600"/>
              </a:spcAft>
            </a:pPr>
            <a:r>
              <a:rPr lang="ja-JP" altLang="en-US" sz="1600" dirty="0">
                <a:latin typeface="HGP創英角ｺﾞｼｯｸUB" panose="020B0900000000000000" pitchFamily="50" charset="-128"/>
                <a:ea typeface="HGP創英角ｺﾞｼｯｸUB" panose="020B0900000000000000" pitchFamily="50" charset="-128"/>
              </a:rPr>
              <a:t>問題視されている。</a:t>
            </a:r>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「中国の医療機器市場調査（具体的事例など）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Beijng</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Review</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8" name="グループ化 7"/>
          <p:cNvGrpSpPr/>
          <p:nvPr/>
        </p:nvGrpSpPr>
        <p:grpSpPr>
          <a:xfrm>
            <a:off x="444402" y="2132856"/>
            <a:ext cx="8784976"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600" dirty="0">
                  <a:latin typeface="HGP創英角ｺﾞｼｯｸUB" pitchFamily="50" charset="-128"/>
                  <a:ea typeface="HGP創英角ｺﾞｼｯｸUB" pitchFamily="50" charset="-128"/>
                </a:rPr>
                <a:t>医療従事者の人材不足</a:t>
              </a:r>
            </a:p>
          </p:txBody>
        </p:sp>
      </p:grpSp>
      <p:sp>
        <p:nvSpPr>
          <p:cNvPr id="5" name="テキスト ボックス 4"/>
          <p:cNvSpPr txBox="1"/>
          <p:nvPr/>
        </p:nvSpPr>
        <p:spPr>
          <a:xfrm>
            <a:off x="1970813" y="2785427"/>
            <a:ext cx="595035" cy="338554"/>
          </a:xfrm>
          <a:prstGeom prst="rect">
            <a:avLst/>
          </a:prstGeom>
          <a:noFill/>
        </p:spPr>
        <p:txBody>
          <a:bodyPr wrap="none" rtlCol="0">
            <a:spAutoFit/>
          </a:bodyPr>
          <a:lstStyle/>
          <a:p>
            <a:r>
              <a:rPr lang="ja-JP" altLang="en-US" sz="1600" dirty="0">
                <a:latin typeface="HG創英角ｺﾞｼｯｸUB" panose="020B0909000000000000" pitchFamily="49" charset="-128"/>
                <a:ea typeface="HG創英角ｺﾞｼｯｸUB" panose="020B0909000000000000" pitchFamily="49" charset="-128"/>
                <a:cs typeface="Arial" panose="020B0604020202020204" pitchFamily="34" charset="0"/>
              </a:rPr>
              <a:t>背景</a:t>
            </a:r>
            <a:endParaRPr kumimoji="1" lang="ja-JP" altLang="en-US" sz="1600" dirty="0">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sp>
        <p:nvSpPr>
          <p:cNvPr id="65" name="右矢印 64"/>
          <p:cNvSpPr/>
          <p:nvPr/>
        </p:nvSpPr>
        <p:spPr>
          <a:xfrm>
            <a:off x="4316744" y="4090305"/>
            <a:ext cx="720080" cy="1008112"/>
          </a:xfrm>
          <a:prstGeom prst="rightArrow">
            <a:avLst>
              <a:gd name="adj1" fmla="val 60994"/>
              <a:gd name="adj2" fmla="val 38456"/>
            </a:avLst>
          </a:prstGeom>
          <a:gradFill flip="none" rotWithShape="1">
            <a:gsLst>
              <a:gs pos="84000">
                <a:srgbClr val="3D6AA7"/>
              </a:gs>
              <a:gs pos="100000">
                <a:srgbClr val="A2BBDC"/>
              </a:gs>
            </a:gsLst>
            <a:lin ang="10800000" scaled="1"/>
            <a:tileRect/>
          </a:gradFill>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角丸四角形 65"/>
          <p:cNvSpPr/>
          <p:nvPr/>
        </p:nvSpPr>
        <p:spPr>
          <a:xfrm>
            <a:off x="5333415" y="3573017"/>
            <a:ext cx="4032446" cy="2502543"/>
          </a:xfrm>
          <a:prstGeom prst="roundRect">
            <a:avLst>
              <a:gd name="adj" fmla="val 3375"/>
            </a:avLst>
          </a:prstGeom>
          <a:solidFill>
            <a:srgbClr val="D2F0FA"/>
          </a:solidFill>
        </p:spPr>
        <p:txBody>
          <a:bodyPr wrap="square" lIns="216000" tIns="108000" bIns="0" anchor="t" anchorCtr="0">
            <a:noAutofit/>
          </a:bodyPr>
          <a:lstStyle/>
          <a:p>
            <a:pPr marL="0" lvl="1" fontAlgn="ctr">
              <a:lnSpc>
                <a:spcPct val="110000"/>
              </a:lnSpc>
              <a:spcAft>
                <a:spcPts val="100"/>
              </a:spcAft>
              <a:buClr>
                <a:srgbClr val="5F8AC3"/>
              </a:buClr>
              <a:buSzPct val="80000"/>
            </a:pPr>
            <a:r>
              <a:rPr lang="en-US" altLang="ja-JP" sz="1100" dirty="0">
                <a:latin typeface="HGP創英角ｺﾞｼｯｸUB" panose="020B0900000000000000" pitchFamily="50" charset="-128"/>
                <a:ea typeface="HGP創英角ｺﾞｼｯｸUB" panose="020B0900000000000000" pitchFamily="50" charset="-128"/>
              </a:rPr>
              <a:t>【</a:t>
            </a:r>
            <a:r>
              <a:rPr lang="ja-JP" altLang="en-US" sz="1100" dirty="0">
                <a:latin typeface="HGP創英角ｺﾞｼｯｸUB" panose="020B0900000000000000" pitchFamily="50" charset="-128"/>
                <a:ea typeface="HGP創英角ｺﾞｼｯｸUB" panose="020B0900000000000000" pitchFamily="50" charset="-128"/>
              </a:rPr>
              <a:t>江蘇省塩城市の例</a:t>
            </a:r>
            <a:r>
              <a:rPr lang="en-US" altLang="ja-JP" sz="1100" dirty="0">
                <a:latin typeface="HGP創英角ｺﾞｼｯｸUB" panose="020B0900000000000000" pitchFamily="50" charset="-128"/>
                <a:ea typeface="HGP創英角ｺﾞｼｯｸUB" panose="020B0900000000000000" pitchFamily="50" charset="-128"/>
              </a:rPr>
              <a:t>】</a:t>
            </a:r>
            <a:endParaRPr lang="ja-JP" altLang="en-US" sz="1100" dirty="0">
              <a:latin typeface="HGP創英角ｺﾞｼｯｸUB" panose="020B0900000000000000" pitchFamily="50" charset="-128"/>
              <a:ea typeface="HGP創英角ｺﾞｼｯｸUB" panose="020B0900000000000000" pitchFamily="50" charset="-128"/>
            </a:endParaRPr>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1100" dirty="0"/>
              <a:t>郷・鎮衛生院は、長期にわたって３、４人の医師で日常業務を維持している。</a:t>
            </a:r>
            <a:endParaRPr lang="en-US" altLang="ja-JP" sz="1100" dirty="0"/>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1100" dirty="0"/>
              <a:t>介護人員も非常に不足しており、医療従事者ではない従業員が薬局の仕事に携わることが多い。</a:t>
            </a:r>
            <a:endParaRPr lang="en-US" altLang="ja-JP" sz="1100" dirty="0"/>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1100" dirty="0"/>
              <a:t>約</a:t>
            </a:r>
            <a:r>
              <a:rPr lang="en-US" altLang="ja-JP" sz="1100" dirty="0"/>
              <a:t>50%</a:t>
            </a:r>
            <a:r>
              <a:rPr lang="ja-JP" altLang="en-US" sz="1100" dirty="0"/>
              <a:t>の郷・鎮衛生院が、直近</a:t>
            </a:r>
            <a:r>
              <a:rPr lang="en-US" altLang="ja-JP" sz="1100" dirty="0"/>
              <a:t>3</a:t>
            </a:r>
            <a:r>
              <a:rPr lang="ja-JP" altLang="en-US" sz="1100" dirty="0"/>
              <a:t>年間、大学・中等専門学校卒業生を雇用できていない。</a:t>
            </a:r>
            <a:endParaRPr lang="en-US" altLang="ja-JP" sz="1100" dirty="0"/>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1100" dirty="0"/>
              <a:t>塩城市の村衛生室には、就業医師資格を有する医師は</a:t>
            </a:r>
            <a:r>
              <a:rPr lang="en-US" altLang="ja-JP" sz="1100" dirty="0"/>
              <a:t>36.94%</a:t>
            </a:r>
            <a:r>
              <a:rPr lang="ja-JP" altLang="en-US" sz="1100" dirty="0"/>
              <a:t>のみである。その他の医師は、郷村医師資格を有する者（村医）である。</a:t>
            </a:r>
            <a:endParaRPr lang="en-US" altLang="ja-JP" sz="1100" dirty="0"/>
          </a:p>
          <a:p>
            <a:pPr marL="180975" lvl="1" indent="-180975" fontAlgn="ctr">
              <a:lnSpc>
                <a:spcPct val="110000"/>
              </a:lnSpc>
              <a:spcAft>
                <a:spcPts val="100"/>
              </a:spcAft>
              <a:buClr>
                <a:srgbClr val="5F8AC3"/>
              </a:buClr>
              <a:buSzPct val="80000"/>
              <a:buFont typeface="Wingdings" panose="05000000000000000000" pitchFamily="2" charset="2"/>
              <a:buChar char="l"/>
            </a:pPr>
            <a:r>
              <a:rPr lang="ja-JP" altLang="en-US" sz="1100" dirty="0"/>
              <a:t>村医の高齢化も深刻化しており、約</a:t>
            </a:r>
            <a:r>
              <a:rPr lang="en-US" altLang="ja-JP" sz="1100" dirty="0"/>
              <a:t>50</a:t>
            </a:r>
            <a:r>
              <a:rPr lang="ja-JP" altLang="en-US" sz="1100" dirty="0"/>
              <a:t>％の村医が</a:t>
            </a:r>
            <a:r>
              <a:rPr lang="en-US" altLang="ja-JP" sz="1100" dirty="0"/>
              <a:t>45</a:t>
            </a:r>
            <a:r>
              <a:rPr lang="ja-JP" altLang="en-US" sz="1100" dirty="0"/>
              <a:t>歳以上である。</a:t>
            </a:r>
            <a:endParaRPr lang="en-US" altLang="ja-JP" sz="1100" dirty="0"/>
          </a:p>
        </p:txBody>
      </p:sp>
    </p:spTree>
    <p:extLst>
      <p:ext uri="{BB962C8B-B14F-4D97-AF65-F5344CB8AC3E}">
        <p14:creationId xmlns:p14="http://schemas.microsoft.com/office/powerpoint/2010/main" val="4258025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中国では、外国人医師の受入が加速しており、外国人医師免許試験に合格の上、「</a:t>
            </a:r>
            <a:r>
              <a:rPr lang="en-US" altLang="ja-JP" sz="1400" dirty="0"/>
              <a:t>Foreign Doctors Practicing Medicine Short-time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」に登録することで、外国人でも中国で医療行為を行うことが可能である。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必要手続きを行うためには、下記のステップを踏む必要がある。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Shanghai Government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kumimoji="0" lang="ja-JP" altLang="en-US" sz="800" dirty="0" bmk=""/>
          </a:p>
        </p:txBody>
      </p:sp>
      <p:grpSp>
        <p:nvGrpSpPr>
          <p:cNvPr id="27" name="グループ化 7"/>
          <p:cNvGrpSpPr/>
          <p:nvPr/>
        </p:nvGrpSpPr>
        <p:grpSpPr>
          <a:xfrm>
            <a:off x="200472" y="1916832"/>
            <a:ext cx="9331014" cy="288032"/>
            <a:chOff x="4803500" y="2185814"/>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外国人医師免許取得までのプロセス</a:t>
              </a:r>
            </a:p>
          </p:txBody>
        </p:sp>
      </p:grpSp>
      <p:sp>
        <p:nvSpPr>
          <p:cNvPr id="30" name="正方形/長方形 29"/>
          <p:cNvSpPr/>
          <p:nvPr/>
        </p:nvSpPr>
        <p:spPr>
          <a:xfrm>
            <a:off x="218118" y="2424627"/>
            <a:ext cx="1944142" cy="2304175"/>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fontAlgn="ctr">
              <a:lnSpc>
                <a:spcPct val="114000"/>
              </a:lnSpc>
              <a:spcAft>
                <a:spcPts val="400"/>
              </a:spcAft>
            </a:pPr>
            <a:endParaRPr kumimoji="1" lang="en-US" altLang="ja-JP" sz="1000" dirty="0"/>
          </a:p>
          <a:p>
            <a:pPr fontAlgn="ctr">
              <a:lnSpc>
                <a:spcPct val="114000"/>
              </a:lnSpc>
              <a:spcAft>
                <a:spcPts val="400"/>
              </a:spcAft>
            </a:pPr>
            <a:endParaRPr kumimoji="1" lang="en-US" altLang="ja-JP" sz="1000" dirty="0"/>
          </a:p>
          <a:p>
            <a:pPr algn="ctr" fontAlgn="ctr">
              <a:lnSpc>
                <a:spcPct val="114000"/>
              </a:lnSpc>
              <a:spcAft>
                <a:spcPts val="400"/>
              </a:spcAft>
              <a:buClr>
                <a:srgbClr val="3D6AA7"/>
              </a:buClr>
            </a:pPr>
            <a:r>
              <a:rPr kumimoji="1" lang="en-US" altLang="ja-JP" sz="1000" dirty="0"/>
              <a:t>―</a:t>
            </a:r>
            <a:endParaRPr kumimoji="1" lang="ja-JP" altLang="en-US" sz="1000" dirty="0"/>
          </a:p>
        </p:txBody>
      </p:sp>
      <p:sp>
        <p:nvSpPr>
          <p:cNvPr id="34" name="正方形/長方形 33"/>
          <p:cNvSpPr/>
          <p:nvPr/>
        </p:nvSpPr>
        <p:spPr>
          <a:xfrm>
            <a:off x="2672519" y="2424627"/>
            <a:ext cx="1944142" cy="2304175"/>
          </a:xfrm>
          <a:prstGeom prst="rect">
            <a:avLst/>
          </a:prstGeom>
          <a:gradFill>
            <a:gsLst>
              <a:gs pos="0">
                <a:srgbClr val="E8E8E8"/>
              </a:gs>
              <a:gs pos="83000">
                <a:srgbClr val="E8E8E8"/>
              </a:gs>
              <a:gs pos="100000">
                <a:schemeClr val="bg1"/>
              </a:gs>
            </a:gsLst>
            <a:lin ang="5400000" scaled="0"/>
          </a:gradFill>
        </p:spPr>
        <p:txBody>
          <a:bodyPr wrap="square" rtlCol="0" anchor="t">
            <a:noAutofit/>
          </a:bodyPr>
          <a:lstStyle/>
          <a:p>
            <a:pPr fontAlgn="ctr">
              <a:lnSpc>
                <a:spcPct val="114000"/>
              </a:lnSpc>
              <a:spcAft>
                <a:spcPts val="400"/>
              </a:spcAft>
            </a:pPr>
            <a:endParaRPr kumimoji="1" lang="en-US" altLang="ja-JP" sz="1000" dirty="0"/>
          </a:p>
          <a:p>
            <a:pPr fontAlgn="ctr">
              <a:lnSpc>
                <a:spcPct val="114000"/>
              </a:lnSpc>
              <a:spcAft>
                <a:spcPts val="400"/>
              </a:spcAft>
            </a:pPr>
            <a:endParaRPr kumimoji="1" lang="en-US" altLang="ja-JP" sz="1000" dirty="0"/>
          </a:p>
          <a:p>
            <a:pPr marL="171450" indent="-171450" fontAlgn="ctr">
              <a:lnSpc>
                <a:spcPct val="114000"/>
              </a:lnSpc>
              <a:spcAft>
                <a:spcPts val="400"/>
              </a:spcAft>
              <a:buClr>
                <a:srgbClr val="3D6AA7"/>
              </a:buClr>
              <a:buFont typeface="Arial" panose="020B0604020202020204" pitchFamily="34" charset="0"/>
              <a:buChar char="•"/>
            </a:pPr>
            <a:r>
              <a:rPr lang="ja-JP" altLang="en-US" sz="1000" dirty="0"/>
              <a:t>筆記・口頭の両試験が実施</a:t>
            </a:r>
            <a:endParaRPr lang="en-US" altLang="ja-JP" sz="1000" dirty="0"/>
          </a:p>
          <a:p>
            <a:pPr marL="171450" indent="-171450" fontAlgn="ctr">
              <a:lnSpc>
                <a:spcPct val="114000"/>
              </a:lnSpc>
              <a:spcAft>
                <a:spcPts val="400"/>
              </a:spcAft>
              <a:buClr>
                <a:srgbClr val="3D6AA7"/>
              </a:buClr>
              <a:buFont typeface="Arial" panose="020B0604020202020204" pitchFamily="34" charset="0"/>
              <a:buChar char="•"/>
            </a:pPr>
            <a:r>
              <a:rPr lang="ja-JP" altLang="en-US" sz="1000" dirty="0"/>
              <a:t>試験は、</a:t>
            </a:r>
            <a:r>
              <a:rPr lang="en-US" altLang="ja-JP" sz="1000" dirty="0"/>
              <a:t>2</a:t>
            </a:r>
            <a:r>
              <a:rPr lang="ja-JP" altLang="en-US" sz="1000" dirty="0"/>
              <a:t>月と</a:t>
            </a:r>
            <a:r>
              <a:rPr lang="en-US" altLang="ja-JP" sz="1000" dirty="0"/>
              <a:t>8</a:t>
            </a:r>
            <a:r>
              <a:rPr lang="ja-JP" altLang="en-US" sz="1000" dirty="0"/>
              <a:t>月の年に</a:t>
            </a:r>
            <a:r>
              <a:rPr lang="en-US" altLang="ja-JP" sz="1000" dirty="0"/>
              <a:t>2</a:t>
            </a:r>
            <a:r>
              <a:rPr lang="ja-JP" altLang="en-US" sz="1000" dirty="0"/>
              <a:t>度開催される。（地区によって異なる場合もある）</a:t>
            </a:r>
            <a:endParaRPr lang="en-US" altLang="ja-JP" sz="1000" dirty="0"/>
          </a:p>
          <a:p>
            <a:pPr marL="171450" indent="-171450" fontAlgn="ctr">
              <a:lnSpc>
                <a:spcPct val="114000"/>
              </a:lnSpc>
              <a:spcAft>
                <a:spcPts val="400"/>
              </a:spcAft>
              <a:buClr>
                <a:srgbClr val="3D6AA7"/>
              </a:buClr>
              <a:buFont typeface="Arial" panose="020B0604020202020204" pitchFamily="34" charset="0"/>
              <a:buChar char="•"/>
            </a:pPr>
            <a:r>
              <a:rPr lang="ja-JP" altLang="en-US" sz="1000" dirty="0"/>
              <a:t>試験結果は、</a:t>
            </a:r>
            <a:r>
              <a:rPr lang="en-US" altLang="ja-JP" sz="1000" dirty="0"/>
              <a:t>30</a:t>
            </a:r>
            <a:r>
              <a:rPr lang="ja-JP" altLang="en-US" sz="1000" dirty="0"/>
              <a:t>日後に公開</a:t>
            </a:r>
            <a:endParaRPr lang="en-US" altLang="ja-JP" sz="1000" dirty="0"/>
          </a:p>
          <a:p>
            <a:pPr marL="171450" indent="-171450" fontAlgn="ctr">
              <a:lnSpc>
                <a:spcPct val="114000"/>
              </a:lnSpc>
              <a:spcAft>
                <a:spcPts val="400"/>
              </a:spcAft>
              <a:buClr>
                <a:srgbClr val="3D6AA7"/>
              </a:buClr>
              <a:buFont typeface="Arial" panose="020B0604020202020204" pitchFamily="34" charset="0"/>
              <a:buChar char="•"/>
            </a:pPr>
            <a:r>
              <a:rPr kumimoji="1" lang="ja-JP" altLang="en-US" sz="1000" dirty="0"/>
              <a:t>地元の公衆衛生局に指定の登録・試験場を確認</a:t>
            </a:r>
            <a:endParaRPr kumimoji="1" lang="en-US" altLang="ja-JP" sz="1000" dirty="0"/>
          </a:p>
          <a:p>
            <a:pPr marL="171450" indent="-171450" fontAlgn="ctr">
              <a:lnSpc>
                <a:spcPct val="114000"/>
              </a:lnSpc>
              <a:spcAft>
                <a:spcPts val="400"/>
              </a:spcAft>
              <a:buClr>
                <a:srgbClr val="3D6AA7"/>
              </a:buClr>
              <a:buFont typeface="Arial" panose="020B0604020202020204" pitchFamily="34" charset="0"/>
              <a:buChar char="•"/>
            </a:pPr>
            <a:r>
              <a:rPr kumimoji="1" lang="ja-JP" altLang="en-US" sz="1000" dirty="0"/>
              <a:t>試験の多くは、地域の医療教育機関で実施</a:t>
            </a:r>
          </a:p>
        </p:txBody>
      </p:sp>
      <p:sp>
        <p:nvSpPr>
          <p:cNvPr id="38" name="正方形/長方形 37"/>
          <p:cNvSpPr/>
          <p:nvPr/>
        </p:nvSpPr>
        <p:spPr>
          <a:xfrm>
            <a:off x="5126923" y="2424627"/>
            <a:ext cx="1944142" cy="2304175"/>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fontAlgn="ctr">
              <a:lnSpc>
                <a:spcPct val="114000"/>
              </a:lnSpc>
              <a:spcAft>
                <a:spcPts val="400"/>
              </a:spcAft>
            </a:pPr>
            <a:endParaRPr lang="en-US" altLang="ja-JP" sz="1000" dirty="0"/>
          </a:p>
          <a:p>
            <a:pPr fontAlgn="ctr">
              <a:lnSpc>
                <a:spcPct val="114000"/>
              </a:lnSpc>
              <a:spcAft>
                <a:spcPts val="400"/>
              </a:spcAft>
            </a:pPr>
            <a:endParaRPr kumimoji="1" lang="en-US" altLang="ja-JP" sz="1000" dirty="0"/>
          </a:p>
          <a:p>
            <a:pPr marL="171450" indent="-171450" fontAlgn="ctr">
              <a:lnSpc>
                <a:spcPct val="114000"/>
              </a:lnSpc>
              <a:spcAft>
                <a:spcPts val="400"/>
              </a:spcAft>
              <a:buClr>
                <a:srgbClr val="3D6AA7"/>
              </a:buClr>
              <a:buFont typeface="Arial" panose="020B0604020202020204" pitchFamily="34" charset="0"/>
              <a:buChar char="•"/>
            </a:pPr>
            <a:r>
              <a:rPr kumimoji="1" lang="en-US" altLang="ja-JP" sz="1000" dirty="0"/>
              <a:t>Z</a:t>
            </a:r>
            <a:r>
              <a:rPr kumimoji="1" lang="ja-JP" altLang="en-US" sz="1000" dirty="0"/>
              <a:t>ビザと呼ばれる労働ビザの取得が必要</a:t>
            </a:r>
            <a:endParaRPr kumimoji="1" lang="en-US" altLang="ja-JP" sz="1000" dirty="0"/>
          </a:p>
          <a:p>
            <a:pPr marL="171450" indent="-171450" fontAlgn="ctr">
              <a:lnSpc>
                <a:spcPct val="114000"/>
              </a:lnSpc>
              <a:spcAft>
                <a:spcPts val="400"/>
              </a:spcAft>
              <a:buClr>
                <a:srgbClr val="3D6AA7"/>
              </a:buClr>
              <a:buFont typeface="Arial" panose="020B0604020202020204" pitchFamily="34" charset="0"/>
              <a:buChar char="•"/>
            </a:pPr>
            <a:endParaRPr kumimoji="1" lang="ja-JP" altLang="en-US" sz="1000" dirty="0"/>
          </a:p>
        </p:txBody>
      </p:sp>
      <p:sp>
        <p:nvSpPr>
          <p:cNvPr id="6" name="二等辺三角形 5"/>
          <p:cNvSpPr/>
          <p:nvPr/>
        </p:nvSpPr>
        <p:spPr>
          <a:xfrm rot="5400000">
            <a:off x="1697310" y="3721916"/>
            <a:ext cx="1440160" cy="144711"/>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0" name="二等辺三角形 39"/>
          <p:cNvSpPr/>
          <p:nvPr/>
        </p:nvSpPr>
        <p:spPr>
          <a:xfrm rot="5400000">
            <a:off x="4151711" y="3721917"/>
            <a:ext cx="1440160" cy="144711"/>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3" name="正方形/長方形 42"/>
          <p:cNvSpPr/>
          <p:nvPr/>
        </p:nvSpPr>
        <p:spPr>
          <a:xfrm>
            <a:off x="7581326" y="2420888"/>
            <a:ext cx="1944142" cy="2304175"/>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fontAlgn="ctr">
              <a:lnSpc>
                <a:spcPct val="114000"/>
              </a:lnSpc>
              <a:spcAft>
                <a:spcPts val="400"/>
              </a:spcAft>
            </a:pPr>
            <a:endParaRPr kumimoji="1" lang="en-US" altLang="ja-JP" sz="1000" dirty="0"/>
          </a:p>
          <a:p>
            <a:pPr marL="171450" indent="-171450" fontAlgn="ctr">
              <a:lnSpc>
                <a:spcPct val="114000"/>
              </a:lnSpc>
              <a:spcAft>
                <a:spcPts val="400"/>
              </a:spcAft>
              <a:buClr>
                <a:srgbClr val="3D6AA7"/>
              </a:buClr>
              <a:buFont typeface="Arial" panose="020B0604020202020204" pitchFamily="34" charset="0"/>
              <a:buChar char="•"/>
            </a:pPr>
            <a:r>
              <a:rPr lang="ja-JP" altLang="en-US" sz="1000" dirty="0"/>
              <a:t>「</a:t>
            </a:r>
            <a:r>
              <a:rPr lang="en-US" altLang="ja-JP" sz="1000" dirty="0"/>
              <a:t>Foreign Doctors Practicing Medicine Short-time</a:t>
            </a:r>
            <a:r>
              <a:rPr lang="ja-JP" altLang="en-US" sz="1000" dirty="0"/>
              <a:t>」とは、外国人医師が中国で医療行為を行うのに登録必須の契約</a:t>
            </a:r>
            <a:endParaRPr lang="en-US" altLang="ja-JP" sz="1000" dirty="0"/>
          </a:p>
          <a:p>
            <a:pPr marL="171450" indent="-171450" fontAlgn="ctr">
              <a:lnSpc>
                <a:spcPct val="114000"/>
              </a:lnSpc>
              <a:spcAft>
                <a:spcPts val="400"/>
              </a:spcAft>
              <a:buClr>
                <a:srgbClr val="3D6AA7"/>
              </a:buClr>
              <a:buFont typeface="Arial" panose="020B0604020202020204" pitchFamily="34" charset="0"/>
              <a:buChar char="•"/>
            </a:pPr>
            <a:r>
              <a:rPr kumimoji="1" lang="ja-JP" altLang="en-US" sz="1000" dirty="0"/>
              <a:t>地元の公衆衛生局にある管理部に登録申請を行う</a:t>
            </a:r>
          </a:p>
        </p:txBody>
      </p:sp>
      <p:sp>
        <p:nvSpPr>
          <p:cNvPr id="45" name="二等辺三角形 44"/>
          <p:cNvSpPr/>
          <p:nvPr/>
        </p:nvSpPr>
        <p:spPr>
          <a:xfrm rot="5400000">
            <a:off x="6606113" y="3716685"/>
            <a:ext cx="1440160" cy="144711"/>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5" name="片側の 2 つの角を丸めた四角形 24"/>
          <p:cNvSpPr/>
          <p:nvPr/>
        </p:nvSpPr>
        <p:spPr>
          <a:xfrm>
            <a:off x="218118" y="2204864"/>
            <a:ext cx="1944142" cy="70355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①　</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中国医療機関からの採用通知取得</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3" name="片側の 2 つの角を丸めた四角形 32"/>
          <p:cNvSpPr/>
          <p:nvPr/>
        </p:nvSpPr>
        <p:spPr>
          <a:xfrm>
            <a:off x="2672519" y="2204864"/>
            <a:ext cx="1944142" cy="70355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②　外国人医師免許試験の合格</a:t>
            </a:r>
          </a:p>
        </p:txBody>
      </p:sp>
      <p:sp>
        <p:nvSpPr>
          <p:cNvPr id="37" name="片側の 2 つの角を丸めた四角形 36"/>
          <p:cNvSpPr/>
          <p:nvPr/>
        </p:nvSpPr>
        <p:spPr>
          <a:xfrm>
            <a:off x="5126920" y="2204864"/>
            <a:ext cx="1944140" cy="70355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③　労働ビザの取得</a:t>
            </a:r>
          </a:p>
        </p:txBody>
      </p:sp>
      <p:sp>
        <p:nvSpPr>
          <p:cNvPr id="42" name="片側の 2 つの角を丸めた四角形 41"/>
          <p:cNvSpPr/>
          <p:nvPr/>
        </p:nvSpPr>
        <p:spPr>
          <a:xfrm>
            <a:off x="7581326" y="2201125"/>
            <a:ext cx="1944142" cy="70355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④</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Foreign Doctors Practicing Medicine Short-time</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」への登録</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46" name="角丸四角形 45"/>
          <p:cNvSpPr/>
          <p:nvPr/>
        </p:nvSpPr>
        <p:spPr>
          <a:xfrm>
            <a:off x="5046748" y="4756359"/>
            <a:ext cx="4703602" cy="1772723"/>
          </a:xfrm>
          <a:prstGeom prst="roundRect">
            <a:avLst>
              <a:gd name="adj" fmla="val 3375"/>
            </a:avLst>
          </a:prstGeom>
          <a:solidFill>
            <a:srgbClr val="D2F0FA"/>
          </a:solidFill>
        </p:spPr>
        <p:txBody>
          <a:bodyPr wrap="square" lIns="216000" tIns="108000" bIns="0" anchor="t" anchorCtr="0">
            <a:noAutofit/>
          </a:bodyPr>
          <a:lstStyle/>
          <a:p>
            <a:pPr marL="0" lvl="1" fontAlgn="ctr">
              <a:lnSpc>
                <a:spcPct val="110000"/>
              </a:lnSpc>
              <a:spcAft>
                <a:spcPts val="100"/>
              </a:spcAft>
              <a:buClr>
                <a:srgbClr val="5F8AC3"/>
              </a:buClr>
              <a:buSzPct val="80000"/>
            </a:pPr>
            <a:r>
              <a:rPr lang="ja-JP" altLang="en-US" sz="1050" dirty="0">
                <a:latin typeface="HGP創英角ｺﾞｼｯｸUB" panose="020B0900000000000000" pitchFamily="50" charset="-128"/>
                <a:ea typeface="HGP創英角ｺﾞｼｯｸUB" panose="020B0900000000000000" pitchFamily="50" charset="-128"/>
              </a:rPr>
              <a:t>「</a:t>
            </a:r>
            <a:r>
              <a:rPr lang="en-US" altLang="ja-JP" sz="1050" dirty="0">
                <a:latin typeface="HGP創英角ｺﾞｼｯｸUB" panose="020B0900000000000000" pitchFamily="50" charset="-128"/>
                <a:ea typeface="HGP創英角ｺﾞｼｯｸUB" panose="020B0900000000000000" pitchFamily="50" charset="-128"/>
              </a:rPr>
              <a:t>Foreign Doctors Practicing Medicine Short-time</a:t>
            </a:r>
            <a:r>
              <a:rPr lang="ja-JP" altLang="en-US" sz="1050" dirty="0">
                <a:latin typeface="HGP創英角ｺﾞｼｯｸUB" panose="020B0900000000000000" pitchFamily="50" charset="-128"/>
                <a:ea typeface="HGP創英角ｺﾞｼｯｸUB" panose="020B0900000000000000" pitchFamily="50" charset="-128"/>
              </a:rPr>
              <a:t>」への登録に必要な書類</a:t>
            </a:r>
          </a:p>
          <a:p>
            <a:pPr marL="180975" lvl="1" indent="-180975" fontAlgn="ctr">
              <a:lnSpc>
                <a:spcPts val="800"/>
              </a:lnSpc>
              <a:spcAft>
                <a:spcPts val="100"/>
              </a:spcAft>
              <a:buClr>
                <a:srgbClr val="5F8AC3"/>
              </a:buClr>
              <a:buSzPct val="80000"/>
              <a:buFont typeface="Wingdings" panose="05000000000000000000" pitchFamily="2" charset="2"/>
              <a:buChar char="l"/>
            </a:pP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a:t>
            </a:r>
            <a:r>
              <a:rPr lang="en-US" altLang="ja-JP" sz="900" dirty="0"/>
              <a:t>Foreign Doctors Practicing Medicine Short-time</a:t>
            </a:r>
            <a:r>
              <a:rPr lang="ja-JP" altLang="en-US" sz="900" dirty="0"/>
              <a:t>」申込書（中国語と英語）</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学歴証明書（中国で承認されているもの）</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外国人医師免許（中国で承認されているもの）</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中国国内の指定病院から発行された健康証明書（地元の公衆衛生局にチェックされたもの）</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en-US" altLang="ja-JP" sz="900" dirty="0"/>
              <a:t>2</a:t>
            </a:r>
            <a:r>
              <a:rPr lang="ja-JP" altLang="en-US" sz="900" dirty="0"/>
              <a:t>枚のパスポート写真</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外国人医師免許試験合格証明書</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有効な労働ビザ</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中国医療機関からの採用通知書のコピー</a:t>
            </a:r>
            <a:endParaRPr lang="en-US" altLang="ja-JP" sz="900" dirty="0"/>
          </a:p>
        </p:txBody>
      </p:sp>
      <p:sp>
        <p:nvSpPr>
          <p:cNvPr id="47" name="角丸四角形 46"/>
          <p:cNvSpPr/>
          <p:nvPr/>
        </p:nvSpPr>
        <p:spPr>
          <a:xfrm>
            <a:off x="205327" y="4756359"/>
            <a:ext cx="4738820" cy="1768127"/>
          </a:xfrm>
          <a:prstGeom prst="roundRect">
            <a:avLst>
              <a:gd name="adj" fmla="val 3375"/>
            </a:avLst>
          </a:prstGeom>
          <a:solidFill>
            <a:srgbClr val="D2F0FA"/>
          </a:solidFill>
        </p:spPr>
        <p:txBody>
          <a:bodyPr wrap="square" lIns="216000" tIns="108000" bIns="0" anchor="t" anchorCtr="0">
            <a:noAutofit/>
          </a:bodyPr>
          <a:lstStyle/>
          <a:p>
            <a:pPr marL="0" lvl="1" fontAlgn="ctr">
              <a:lnSpc>
                <a:spcPct val="110000"/>
              </a:lnSpc>
              <a:spcAft>
                <a:spcPts val="100"/>
              </a:spcAft>
              <a:buClr>
                <a:srgbClr val="5F8AC3"/>
              </a:buClr>
              <a:buSzPct val="80000"/>
            </a:pPr>
            <a:r>
              <a:rPr lang="ja-JP" altLang="en-US" sz="1050" dirty="0">
                <a:latin typeface="HGP創英角ｺﾞｼｯｸUB" panose="020B0900000000000000" pitchFamily="50" charset="-128"/>
                <a:ea typeface="HGP創英角ｺﾞｼｯｸUB" panose="020B0900000000000000" pitchFamily="50" charset="-128"/>
              </a:rPr>
              <a:t>外国人医師免許試験に必要な書類</a:t>
            </a:r>
          </a:p>
          <a:p>
            <a:pPr marL="180975" lvl="1" indent="-180975" fontAlgn="ctr">
              <a:lnSpc>
                <a:spcPts val="800"/>
              </a:lnSpc>
              <a:spcAft>
                <a:spcPts val="100"/>
              </a:spcAft>
              <a:buClr>
                <a:srgbClr val="5F8AC3"/>
              </a:buClr>
              <a:buSzPct val="80000"/>
              <a:buFont typeface="Wingdings" panose="05000000000000000000" pitchFamily="2" charset="2"/>
              <a:buChar char="l"/>
            </a:pP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a:t>
            </a:r>
            <a:r>
              <a:rPr lang="en-US" altLang="ja-JP" sz="900" dirty="0"/>
              <a:t>Foreign Doctors Practicing Medicine Short-time</a:t>
            </a:r>
            <a:r>
              <a:rPr lang="ja-JP" altLang="en-US" sz="900" dirty="0"/>
              <a:t>」申込書（中国語と英語）</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学歴証明書（中国で承認されているもの）</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外国人医師免許（中国で承認されているもの）</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中国国内の指定病院から発行された健康証明書（地元の公衆衛生局にチェックされたもの）</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履歴書</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en-US" altLang="ja-JP" sz="900" dirty="0"/>
              <a:t>2</a:t>
            </a:r>
            <a:r>
              <a:rPr lang="ja-JP" altLang="en-US" sz="900" dirty="0"/>
              <a:t>名の中国人医師からの推薦書（医師レベルは、申請者と同様の診療科で最低でも副高級医師である必要があり、該当レベルの資格書のコピーも提出する必要がある）</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en-US" altLang="ja-JP" sz="900" dirty="0"/>
              <a:t>2</a:t>
            </a:r>
            <a:r>
              <a:rPr lang="ja-JP" altLang="en-US" sz="900" dirty="0"/>
              <a:t>枚のパスポート写真</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中国医療機関からの採用通知書のコピー</a:t>
            </a:r>
            <a:endParaRPr lang="en-US" altLang="ja-JP" sz="900" dirty="0"/>
          </a:p>
          <a:p>
            <a:pPr marL="180975" lvl="1" indent="-180975" fontAlgn="ctr">
              <a:lnSpc>
                <a:spcPts val="800"/>
              </a:lnSpc>
              <a:spcAft>
                <a:spcPts val="100"/>
              </a:spcAft>
              <a:buClr>
                <a:srgbClr val="5F8AC3"/>
              </a:buClr>
              <a:buSzPct val="80000"/>
              <a:buFont typeface="Wingdings" panose="05000000000000000000" pitchFamily="2" charset="2"/>
              <a:buChar char="l"/>
            </a:pPr>
            <a:r>
              <a:rPr lang="ja-JP" altLang="en-US" sz="900" dirty="0"/>
              <a:t>代理が申請する場合は、それを証明する書類（申請する医師のサインを記載が必須。コピーやファックスは無効）</a:t>
            </a:r>
            <a:endParaRPr lang="en-US" altLang="ja-JP" sz="900" dirty="0"/>
          </a:p>
        </p:txBody>
      </p:sp>
      <p:grpSp>
        <p:nvGrpSpPr>
          <p:cNvPr id="48" name="グループ化 47"/>
          <p:cNvGrpSpPr/>
          <p:nvPr/>
        </p:nvGrpSpPr>
        <p:grpSpPr>
          <a:xfrm>
            <a:off x="8985448" y="5799678"/>
            <a:ext cx="540020" cy="688190"/>
            <a:chOff x="7569377" y="3903973"/>
            <a:chExt cx="1752281" cy="2160240"/>
          </a:xfrm>
        </p:grpSpPr>
        <p:grpSp>
          <p:nvGrpSpPr>
            <p:cNvPr id="49" name="グループ化 48"/>
            <p:cNvGrpSpPr/>
            <p:nvPr/>
          </p:nvGrpSpPr>
          <p:grpSpPr>
            <a:xfrm rot="767249">
              <a:off x="7569377" y="3903973"/>
              <a:ext cx="1224136" cy="1656184"/>
              <a:chOff x="2432720" y="3429000"/>
              <a:chExt cx="1224136" cy="1656184"/>
            </a:xfrm>
          </p:grpSpPr>
          <p:sp>
            <p:nvSpPr>
              <p:cNvPr id="72" name="正方形/長方形 71"/>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3" name="直線コネクタ 72"/>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rot="767249">
              <a:off x="8097522" y="4408029"/>
              <a:ext cx="1224136" cy="1656184"/>
              <a:chOff x="2432720" y="3429000"/>
              <a:chExt cx="1224136" cy="1656184"/>
            </a:xfrm>
          </p:grpSpPr>
          <p:sp>
            <p:nvSpPr>
              <p:cNvPr id="51" name="正方形/長方形 50"/>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2" name="直線コネクタ 51"/>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03743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Connector 19">
            <a:extLst>
              <a:ext uri="{FF2B5EF4-FFF2-40B4-BE49-F238E27FC236}">
                <a16:creationId xmlns:a16="http://schemas.microsoft.com/office/drawing/2014/main" id="{DDA2D536-537E-53FD-F4CE-C88556C61987}"/>
              </a:ext>
            </a:extLst>
          </p:cNvPr>
          <p:cNvCxnSpPr/>
          <p:nvPr>
            <p:custDataLst>
              <p:tags r:id="rId1"/>
            </p:custDataLst>
          </p:nvPr>
        </p:nvCxnSpPr>
        <p:spPr bwMode="auto">
          <a:xfrm flipV="1">
            <a:off x="1354138" y="2333625"/>
            <a:ext cx="7610475" cy="257651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13608519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9" imgW="360" imgH="360" progId="TCLayout.ActiveDocument.1">
                  <p:embed/>
                </p:oleObj>
              </mc:Choice>
              <mc:Fallback>
                <p:oleObj name="think-cell Slide" r:id="rId29" imgW="360" imgH="360" progId="TCLayout.ActiveDocument.1">
                  <p:embed/>
                  <p:pic>
                    <p:nvPicPr>
                      <p:cNvPr id="11" name="Object 10"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19" y="2060847"/>
            <a:ext cx="1034355" cy="188063"/>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年基準）</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医療サービスの市場規模は、年平均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で増加しており、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を上回った。</a:t>
            </a:r>
          </a:p>
        </p:txBody>
      </p:sp>
      <p:graphicFrame>
        <p:nvGraphicFramePr>
          <p:cNvPr id="4" name="Chart 90">
            <a:extLst>
              <a:ext uri="{FF2B5EF4-FFF2-40B4-BE49-F238E27FC236}">
                <a16:creationId xmlns:a16="http://schemas.microsoft.com/office/drawing/2014/main" id="{DA957780-AFDF-7575-E496-5306499CF7D7}"/>
              </a:ext>
            </a:extLst>
          </p:cNvPr>
          <p:cNvGraphicFramePr/>
          <p:nvPr>
            <p:custDataLst>
              <p:tags r:id="rId4"/>
            </p:custDataLst>
            <p:extLst>
              <p:ext uri="{D42A27DB-BD31-4B8C-83A1-F6EECF244321}">
                <p14:modId xmlns:p14="http://schemas.microsoft.com/office/powerpoint/2010/main" val="3417430979"/>
              </p:ext>
            </p:extLst>
          </p:nvPr>
        </p:nvGraphicFramePr>
        <p:xfrm>
          <a:off x="704527" y="2457450"/>
          <a:ext cx="8542661" cy="3378200"/>
        </p:xfrm>
        <a:graphic>
          <a:graphicData uri="http://schemas.openxmlformats.org/drawingml/2006/chart">
            <c:chart xmlns:c="http://schemas.openxmlformats.org/drawingml/2006/chart" xmlns:r="http://schemas.openxmlformats.org/officeDocument/2006/relationships" r:id="rId31"/>
          </a:graphicData>
        </a:graphic>
      </p:graphicFrame>
      <p:sp>
        <p:nvSpPr>
          <p:cNvPr id="8" name="テキスト プレースホルダ 9">
            <a:extLst>
              <a:ext uri="{FF2B5EF4-FFF2-40B4-BE49-F238E27FC236}">
                <a16:creationId xmlns:a16="http://schemas.microsoft.com/office/drawing/2014/main" id="{8EB5991B-13F2-9527-3E64-B13B5F1B78E4}"/>
              </a:ext>
            </a:extLst>
          </p:cNvPr>
          <p:cNvSpPr>
            <a:spLocks noGrp="1"/>
          </p:cNvSpPr>
          <p:nvPr>
            <p:custDataLst>
              <p:tags r:id="rId5"/>
            </p:custDataLst>
          </p:nvPr>
        </p:nvSpPr>
        <p:spPr bwMode="auto">
          <a:xfrm>
            <a:off x="386449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A81671ED-FF86-2D2B-BA6A-750C0D28D1E0}"/>
              </a:ext>
            </a:extLst>
          </p:cNvPr>
          <p:cNvSpPr>
            <a:spLocks noGrp="1"/>
          </p:cNvSpPr>
          <p:nvPr>
            <p:custDataLst>
              <p:tags r:id="rId6"/>
            </p:custDataLst>
          </p:nvPr>
        </p:nvSpPr>
        <p:spPr bwMode="auto">
          <a:xfrm>
            <a:off x="312500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088CEABB-404F-ABA9-C490-F2847AD1870A}"/>
              </a:ext>
            </a:extLst>
          </p:cNvPr>
          <p:cNvSpPr>
            <a:spLocks noGrp="1"/>
          </p:cNvSpPr>
          <p:nvPr>
            <p:custDataLst>
              <p:tags r:id="rId7"/>
            </p:custDataLst>
          </p:nvPr>
        </p:nvSpPr>
        <p:spPr bwMode="auto">
          <a:xfrm>
            <a:off x="1208088"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800" dirty="0">
              <a:sym typeface="+mn-lt"/>
            </a:endParaRPr>
          </a:p>
        </p:txBody>
      </p:sp>
      <p:sp>
        <p:nvSpPr>
          <p:cNvPr id="16" name="テキスト プレースホルダ 9">
            <a:extLst>
              <a:ext uri="{FF2B5EF4-FFF2-40B4-BE49-F238E27FC236}">
                <a16:creationId xmlns:a16="http://schemas.microsoft.com/office/drawing/2014/main" id="{AD5D0A1B-A119-8D3D-33ED-4DBDC8E54DF6}"/>
              </a:ext>
            </a:extLst>
          </p:cNvPr>
          <p:cNvSpPr>
            <a:spLocks noGrp="1"/>
          </p:cNvSpPr>
          <p:nvPr>
            <p:custDataLst>
              <p:tags r:id="rId8"/>
            </p:custDataLst>
          </p:nvPr>
        </p:nvSpPr>
        <p:spPr bwMode="auto">
          <a:xfrm>
            <a:off x="350445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800" dirty="0">
              <a:sym typeface="+mn-lt"/>
            </a:endParaRPr>
          </a:p>
        </p:txBody>
      </p:sp>
      <p:sp>
        <p:nvSpPr>
          <p:cNvPr id="17" name="テキスト プレースホルダ 9">
            <a:extLst>
              <a:ext uri="{FF2B5EF4-FFF2-40B4-BE49-F238E27FC236}">
                <a16:creationId xmlns:a16="http://schemas.microsoft.com/office/drawing/2014/main" id="{C0933F7F-95AF-9E21-A7D2-4908549AA40A}"/>
              </a:ext>
            </a:extLst>
          </p:cNvPr>
          <p:cNvSpPr>
            <a:spLocks noGrp="1"/>
          </p:cNvSpPr>
          <p:nvPr>
            <p:custDataLst>
              <p:tags r:id="rId9"/>
            </p:custDataLst>
          </p:nvPr>
        </p:nvSpPr>
        <p:spPr bwMode="auto">
          <a:xfrm>
            <a:off x="238211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5C25BA4A-1853-4C1E-67BD-DBFE94C0B256}"/>
              </a:ext>
            </a:extLst>
          </p:cNvPr>
          <p:cNvSpPr>
            <a:spLocks noGrp="1"/>
          </p:cNvSpPr>
          <p:nvPr>
            <p:custDataLst>
              <p:tags r:id="rId10"/>
            </p:custDataLst>
          </p:nvPr>
        </p:nvSpPr>
        <p:spPr bwMode="auto">
          <a:xfrm>
            <a:off x="16668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EEC77C59-7001-9C4F-6435-EC283B1C262C}"/>
              </a:ext>
            </a:extLst>
          </p:cNvPr>
          <p:cNvSpPr>
            <a:spLocks noGrp="1"/>
          </p:cNvSpPr>
          <p:nvPr>
            <p:custDataLst>
              <p:tags r:id="rId11"/>
            </p:custDataLst>
          </p:nvPr>
        </p:nvSpPr>
        <p:spPr bwMode="auto">
          <a:xfrm>
            <a:off x="202077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F5A300E4-7702-D4BE-038A-F11FDD4DAD8D}"/>
              </a:ext>
            </a:extLst>
          </p:cNvPr>
          <p:cNvSpPr>
            <a:spLocks noGrp="1"/>
          </p:cNvSpPr>
          <p:nvPr>
            <p:custDataLst>
              <p:tags r:id="rId12"/>
            </p:custDataLst>
          </p:nvPr>
        </p:nvSpPr>
        <p:spPr bwMode="auto">
          <a:xfrm>
            <a:off x="274345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649EFCCD-EDD2-7F19-5598-8950A5530309}"/>
              </a:ext>
            </a:extLst>
          </p:cNvPr>
          <p:cNvSpPr>
            <a:spLocks noGrp="1"/>
          </p:cNvSpPr>
          <p:nvPr>
            <p:custDataLst>
              <p:tags r:id="rId13"/>
            </p:custDataLst>
          </p:nvPr>
        </p:nvSpPr>
        <p:spPr bwMode="auto">
          <a:xfrm>
            <a:off x="422781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800" dirty="0">
              <a:sym typeface="+mn-lt"/>
            </a:endParaRPr>
          </a:p>
        </p:txBody>
      </p:sp>
      <p:sp>
        <p:nvSpPr>
          <p:cNvPr id="23" name="テキスト プレースホルダ 9">
            <a:extLst>
              <a:ext uri="{FF2B5EF4-FFF2-40B4-BE49-F238E27FC236}">
                <a16:creationId xmlns:a16="http://schemas.microsoft.com/office/drawing/2014/main" id="{B720D036-F354-FB2E-500E-CD9F6F1825A2}"/>
              </a:ext>
            </a:extLst>
          </p:cNvPr>
          <p:cNvSpPr>
            <a:spLocks noGrp="1"/>
          </p:cNvSpPr>
          <p:nvPr>
            <p:custDataLst>
              <p:tags r:id="rId14"/>
            </p:custDataLst>
          </p:nvPr>
        </p:nvSpPr>
        <p:spPr bwMode="auto">
          <a:xfrm>
            <a:off x="495299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00E13B36-03C0-B185-E20A-F8E6F8418765}"/>
              </a:ext>
            </a:extLst>
          </p:cNvPr>
          <p:cNvSpPr>
            <a:spLocks noGrp="1"/>
          </p:cNvSpPr>
          <p:nvPr>
            <p:custDataLst>
              <p:tags r:id="rId15"/>
            </p:custDataLst>
          </p:nvPr>
        </p:nvSpPr>
        <p:spPr bwMode="auto">
          <a:xfrm>
            <a:off x="531306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046B025F-0819-9C4C-51FD-E8C77B9F1DBE}"/>
              </a:ext>
            </a:extLst>
          </p:cNvPr>
          <p:cNvSpPr>
            <a:spLocks noGrp="1"/>
          </p:cNvSpPr>
          <p:nvPr>
            <p:custDataLst>
              <p:tags r:id="rId16"/>
            </p:custDataLst>
          </p:nvPr>
        </p:nvSpPr>
        <p:spPr bwMode="auto">
          <a:xfrm>
            <a:off x="567313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24C538FC-EEDA-1315-63F0-16B5FAC9358A}"/>
              </a:ext>
            </a:extLst>
          </p:cNvPr>
          <p:cNvSpPr>
            <a:spLocks noGrp="1"/>
          </p:cNvSpPr>
          <p:nvPr>
            <p:custDataLst>
              <p:tags r:id="rId17"/>
            </p:custDataLst>
          </p:nvPr>
        </p:nvSpPr>
        <p:spPr bwMode="auto">
          <a:xfrm>
            <a:off x="603319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800" dirty="0">
              <a:sym typeface="+mn-lt"/>
            </a:endParaRPr>
          </a:p>
        </p:txBody>
      </p:sp>
      <p:sp>
        <p:nvSpPr>
          <p:cNvPr id="35" name="テキスト プレースホルダ 9">
            <a:extLst>
              <a:ext uri="{FF2B5EF4-FFF2-40B4-BE49-F238E27FC236}">
                <a16:creationId xmlns:a16="http://schemas.microsoft.com/office/drawing/2014/main" id="{823BC29E-A402-F562-E154-73114F0CCCD3}"/>
              </a:ext>
            </a:extLst>
          </p:cNvPr>
          <p:cNvSpPr>
            <a:spLocks noGrp="1"/>
          </p:cNvSpPr>
          <p:nvPr>
            <p:custDataLst>
              <p:tags r:id="rId18"/>
            </p:custDataLst>
          </p:nvPr>
        </p:nvSpPr>
        <p:spPr bwMode="auto">
          <a:xfrm>
            <a:off x="643324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F344934C-92BC-A788-D352-6B0ADE2B97DD}"/>
              </a:ext>
            </a:extLst>
          </p:cNvPr>
          <p:cNvSpPr>
            <a:spLocks noGrp="1"/>
          </p:cNvSpPr>
          <p:nvPr>
            <p:custDataLst>
              <p:tags r:id="rId19"/>
            </p:custDataLst>
          </p:nvPr>
        </p:nvSpPr>
        <p:spPr bwMode="auto">
          <a:xfrm>
            <a:off x="678357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AE0EA2B3-ED4D-9D6B-109B-49EF6D9F78AC}"/>
              </a:ext>
            </a:extLst>
          </p:cNvPr>
          <p:cNvSpPr>
            <a:spLocks noGrp="1"/>
          </p:cNvSpPr>
          <p:nvPr>
            <p:custDataLst>
              <p:tags r:id="rId20"/>
            </p:custDataLst>
          </p:nvPr>
        </p:nvSpPr>
        <p:spPr bwMode="auto">
          <a:xfrm>
            <a:off x="714729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053E1A-ACD1-49E2-AF2F-5BAAE93C1BCA}" type="datetime'''1''''''''''''''''''''''''''''''''''''''6'''''''''''''''''">
              <a:rPr kumimoji="0" lang="ja-JP" altLang="en-US" sz="1000" smtClean="0"/>
              <a:pPr/>
              <a:t>16</a:t>
            </a:fld>
            <a:endParaRPr kumimoji="0" lang="ja-JP" altLang="en-US" sz="800" dirty="0">
              <a:sym typeface="+mn-lt"/>
            </a:endParaRPr>
          </a:p>
        </p:txBody>
      </p:sp>
      <p:sp>
        <p:nvSpPr>
          <p:cNvPr id="59" name="テキスト プレースホルダ 9">
            <a:extLst>
              <a:ext uri="{FF2B5EF4-FFF2-40B4-BE49-F238E27FC236}">
                <a16:creationId xmlns:a16="http://schemas.microsoft.com/office/drawing/2014/main" id="{D22D8775-AC1F-7407-2E3C-77A2D07FD46C}"/>
              </a:ext>
            </a:extLst>
          </p:cNvPr>
          <p:cNvSpPr>
            <a:spLocks noGrp="1"/>
          </p:cNvSpPr>
          <p:nvPr>
            <p:custDataLst>
              <p:tags r:id="rId21"/>
            </p:custDataLst>
          </p:nvPr>
        </p:nvSpPr>
        <p:spPr bwMode="auto">
          <a:xfrm>
            <a:off x="751101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A0D1F77-66CB-4C63-BF8A-73DCBD40623D}" type="datetime'''1''''''''''7'''''''''''''''''''''''''''''">
              <a:rPr kumimoji="0" lang="ja-JP" altLang="en-US" sz="1000" smtClean="0"/>
              <a:pPr/>
              <a:t>17</a:t>
            </a:fld>
            <a:endParaRPr kumimoji="0" lang="ja-JP" altLang="en-US" sz="800" dirty="0">
              <a:sym typeface="+mn-lt"/>
            </a:endParaRPr>
          </a:p>
        </p:txBody>
      </p:sp>
      <p:sp>
        <p:nvSpPr>
          <p:cNvPr id="90" name="テキスト プレースホルダ 9">
            <a:extLst>
              <a:ext uri="{FF2B5EF4-FFF2-40B4-BE49-F238E27FC236}">
                <a16:creationId xmlns:a16="http://schemas.microsoft.com/office/drawing/2014/main" id="{2A97310A-4724-3984-4974-934C6AB980FD}"/>
              </a:ext>
            </a:extLst>
          </p:cNvPr>
          <p:cNvSpPr>
            <a:spLocks noGrp="1"/>
          </p:cNvSpPr>
          <p:nvPr>
            <p:custDataLst>
              <p:tags r:id="rId22"/>
            </p:custDataLst>
          </p:nvPr>
        </p:nvSpPr>
        <p:spPr bwMode="auto">
          <a:xfrm>
            <a:off x="787473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6F823F-2974-4D04-B608-DAEDFED28161}" type="datetime'''''''18'''''''''''''''''''''''''''''''''''''''''''''''''''''">
              <a:rPr kumimoji="0" lang="ja-JP" altLang="en-US" sz="1000" smtClean="0"/>
              <a:pPr/>
              <a:t>18</a:t>
            </a:fld>
            <a:endParaRPr kumimoji="0" lang="ja-JP" altLang="en-US" sz="800" dirty="0">
              <a:sym typeface="+mn-lt"/>
            </a:endParaRPr>
          </a:p>
        </p:txBody>
      </p:sp>
      <p:sp>
        <p:nvSpPr>
          <p:cNvPr id="92" name="テキスト プレースホルダ 9">
            <a:extLst>
              <a:ext uri="{FF2B5EF4-FFF2-40B4-BE49-F238E27FC236}">
                <a16:creationId xmlns:a16="http://schemas.microsoft.com/office/drawing/2014/main" id="{D16EC2B7-0E23-3E61-3603-D1B1FBD876BB}"/>
              </a:ext>
            </a:extLst>
          </p:cNvPr>
          <p:cNvSpPr>
            <a:spLocks noGrp="1"/>
          </p:cNvSpPr>
          <p:nvPr>
            <p:custDataLst>
              <p:tags r:id="rId23"/>
            </p:custDataLst>
          </p:nvPr>
        </p:nvSpPr>
        <p:spPr bwMode="auto">
          <a:xfrm>
            <a:off x="459113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800" dirty="0">
              <a:sym typeface="+mn-lt"/>
            </a:endParaRPr>
          </a:p>
        </p:txBody>
      </p:sp>
      <p:sp>
        <p:nvSpPr>
          <p:cNvPr id="93" name="テキスト プレースホルダ 9">
            <a:extLst>
              <a:ext uri="{FF2B5EF4-FFF2-40B4-BE49-F238E27FC236}">
                <a16:creationId xmlns:a16="http://schemas.microsoft.com/office/drawing/2014/main" id="{8A0CD897-0AA4-769B-A7FA-36181241FB86}"/>
              </a:ext>
            </a:extLst>
          </p:cNvPr>
          <p:cNvSpPr>
            <a:spLocks noGrp="1"/>
          </p:cNvSpPr>
          <p:nvPr>
            <p:custDataLst>
              <p:tags r:id="rId24"/>
            </p:custDataLst>
          </p:nvPr>
        </p:nvSpPr>
        <p:spPr bwMode="auto">
          <a:xfrm>
            <a:off x="826536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D5DB1A5-8CC9-4D01-8850-9F7257FFCA58}" type="datetime'''''''''''''''''''''''''''''''''''''''1''''''''''''''9'''">
              <a:rPr kumimoji="0" lang="ja-JP" altLang="en-US" sz="1000" smtClean="0"/>
              <a:pPr/>
              <a:t>19</a:t>
            </a:fld>
            <a:endParaRPr kumimoji="0" lang="ja-JP" altLang="en-US" sz="800" dirty="0">
              <a:sym typeface="+mn-lt"/>
            </a:endParaRPr>
          </a:p>
        </p:txBody>
      </p:sp>
      <p:sp>
        <p:nvSpPr>
          <p:cNvPr id="94" name="テキスト プレースホルダ 9">
            <a:extLst>
              <a:ext uri="{FF2B5EF4-FFF2-40B4-BE49-F238E27FC236}">
                <a16:creationId xmlns:a16="http://schemas.microsoft.com/office/drawing/2014/main" id="{1041827E-940E-6621-6E2F-1B9252C96A51}"/>
              </a:ext>
            </a:extLst>
          </p:cNvPr>
          <p:cNvSpPr>
            <a:spLocks noGrp="1"/>
          </p:cNvSpPr>
          <p:nvPr>
            <p:custDataLst>
              <p:tags r:id="rId25"/>
            </p:custDataLst>
          </p:nvPr>
        </p:nvSpPr>
        <p:spPr bwMode="auto">
          <a:xfrm>
            <a:off x="4806833" y="3489002"/>
            <a:ext cx="722231" cy="300038"/>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b="1" dirty="0"/>
              <a:t>+9.58%</a:t>
            </a:r>
          </a:p>
          <a:p>
            <a:pPr marL="0" indent="0" algn="ctr">
              <a:spcBef>
                <a:spcPct val="0"/>
              </a:spcBef>
              <a:buNone/>
            </a:pPr>
            <a:r>
              <a:rPr lang="en-US" altLang="ja-JP" sz="1000" b="1" dirty="0">
                <a:sym typeface="+mn-lt"/>
              </a:rPr>
              <a:t>CAGR</a:t>
            </a:r>
            <a:endParaRPr lang="ja-JP" altLang="en-US" sz="800" b="1" dirty="0">
              <a:sym typeface="+mn-lt"/>
            </a:endParaRPr>
          </a:p>
        </p:txBody>
      </p:sp>
      <p:sp>
        <p:nvSpPr>
          <p:cNvPr id="95" name="テキスト プレースホルダ 9">
            <a:extLst>
              <a:ext uri="{FF2B5EF4-FFF2-40B4-BE49-F238E27FC236}">
                <a16:creationId xmlns:a16="http://schemas.microsoft.com/office/drawing/2014/main" id="{70213E27-CC6D-3471-5C61-6DB50785E43E}"/>
              </a:ext>
            </a:extLst>
          </p:cNvPr>
          <p:cNvSpPr>
            <a:spLocks noGrp="1"/>
          </p:cNvSpPr>
          <p:nvPr>
            <p:custDataLst>
              <p:tags r:id="rId26"/>
            </p:custDataLst>
          </p:nvPr>
        </p:nvSpPr>
        <p:spPr bwMode="auto">
          <a:xfrm>
            <a:off x="862171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800" dirty="0">
              <a:sym typeface="+mn-lt"/>
            </a:endParaRPr>
          </a:p>
        </p:txBody>
      </p:sp>
      <p:sp>
        <p:nvSpPr>
          <p:cNvPr id="96" name="テキスト プレースホルダ 9">
            <a:extLst>
              <a:ext uri="{FF2B5EF4-FFF2-40B4-BE49-F238E27FC236}">
                <a16:creationId xmlns:a16="http://schemas.microsoft.com/office/drawing/2014/main" id="{D869BE58-F6F0-29F8-4AAA-4F7C240B20C8}"/>
              </a:ext>
            </a:extLst>
          </p:cNvPr>
          <p:cNvSpPr>
            <a:spLocks noGrp="1"/>
          </p:cNvSpPr>
          <p:nvPr>
            <p:custDataLst>
              <p:tags r:id="rId27"/>
            </p:custDataLst>
          </p:nvPr>
        </p:nvSpPr>
        <p:spPr bwMode="auto">
          <a:xfrm>
            <a:off x="898544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21</a:t>
            </a:r>
            <a:endParaRPr kumimoji="0" lang="ja-JP" altLang="en-US" sz="800" dirty="0">
              <a:sym typeface="+mn-lt"/>
            </a:endParaRPr>
          </a:p>
        </p:txBody>
      </p:sp>
    </p:spTree>
    <p:extLst>
      <p:ext uri="{BB962C8B-B14F-4D97-AF65-F5344CB8AC3E}">
        <p14:creationId xmlns:p14="http://schemas.microsoft.com/office/powerpoint/2010/main" val="2446966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3" name="オブジェクト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p>
        </p:txBody>
      </p:sp>
      <p:sp>
        <p:nvSpPr>
          <p:cNvPr id="31" name="テキスト ボックス 16"/>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中国の医療機器市場は、主に公立病院の需要を背景に、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年にかけて年率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で拡大し、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になると予想されている。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特に、画像診断機器と消耗品については市場の約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と大きな割合を占めている。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プレースホルダ 9">
            <a:extLst>
              <a:ext uri="{FF2B5EF4-FFF2-40B4-BE49-F238E27FC236}">
                <a16:creationId xmlns:a16="http://schemas.microsoft.com/office/drawing/2014/main" id="{478F66F2-B6F5-409C-BE4B-319CE9C0AF26}"/>
              </a:ext>
            </a:extLst>
          </p:cNvPr>
          <p:cNvSpPr>
            <a:spLocks noGrp="1"/>
          </p:cNvSpPr>
          <p:nvPr>
            <p:custDataLst>
              <p:tags r:id="rId3"/>
            </p:custDataLst>
          </p:nvPr>
        </p:nvSpPr>
        <p:spPr bwMode="auto">
          <a:xfrm>
            <a:off x="5926138" y="3535363"/>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D74EFF0-6F64-46AD-9F04-8AC9F082782D}" type="datetime'''''''''''''''画像''診''断'''''''''''''''''''''''''''">
              <a:rPr lang="ja-JP" altLang="en-US" sz="1400" smtClean="0"/>
              <a:pPr/>
              <a:t>画像診断</a:t>
            </a:fld>
            <a:r>
              <a:rPr lang="ja-JP" altLang="en-US" sz="1400" dirty="0"/>
              <a:t>機器</a:t>
            </a:r>
          </a:p>
        </p:txBody>
      </p:sp>
      <p:sp>
        <p:nvSpPr>
          <p:cNvPr id="42" name="テキスト プレースホルダ 9">
            <a:extLst>
              <a:ext uri="{FF2B5EF4-FFF2-40B4-BE49-F238E27FC236}">
                <a16:creationId xmlns:a16="http://schemas.microsoft.com/office/drawing/2014/main" id="{0A1EB628-6896-46A2-9B8D-AAF925670C4E}"/>
              </a:ext>
            </a:extLst>
          </p:cNvPr>
          <p:cNvSpPr>
            <a:spLocks noGrp="1"/>
          </p:cNvSpPr>
          <p:nvPr>
            <p:custDataLst>
              <p:tags r:id="rId4"/>
            </p:custDataLst>
          </p:nvPr>
        </p:nvSpPr>
        <p:spPr bwMode="auto">
          <a:xfrm>
            <a:off x="5707063" y="579278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56011C2-D3D4-44DA-AD97-81F79A0CBB86}" type="datetime'''''''''''''''''''''''''''''消''''''''耗品'''''''''''''''''''''">
              <a:rPr lang="ja-JP" altLang="en-US" sz="1400" smtClean="0"/>
              <a:pPr marL="0" indent="0">
                <a:spcBef>
                  <a:spcPct val="0"/>
                </a:spcBef>
                <a:buNone/>
              </a:pPr>
              <a:t>消耗品</a:t>
            </a:fld>
            <a:endParaRPr lang="ja-JP" altLang="en-US" sz="1400" dirty="0"/>
          </a:p>
        </p:txBody>
      </p:sp>
      <p:sp>
        <p:nvSpPr>
          <p:cNvPr id="43" name="テキスト プレースホルダ 9">
            <a:extLst>
              <a:ext uri="{FF2B5EF4-FFF2-40B4-BE49-F238E27FC236}">
                <a16:creationId xmlns:a16="http://schemas.microsoft.com/office/drawing/2014/main" id="{0F3E0C86-0E7E-46DC-A0A5-C1266CE26796}"/>
              </a:ext>
            </a:extLst>
          </p:cNvPr>
          <p:cNvSpPr>
            <a:spLocks noGrp="1"/>
          </p:cNvSpPr>
          <p:nvPr>
            <p:custDataLst>
              <p:tags r:id="rId5"/>
            </p:custDataLst>
          </p:nvPr>
        </p:nvSpPr>
        <p:spPr bwMode="auto">
          <a:xfrm>
            <a:off x="3824288" y="6193936"/>
            <a:ext cx="8890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40A9FB7-F542-4CEC-82D4-FCFA55990583}" type="datetime'''''''''''''患''''''者''''''''''''''補''助具'">
              <a:rPr lang="ja-JP" altLang="en-US" sz="1400" smtClean="0"/>
              <a:pPr/>
              <a:t>患者補助具</a:t>
            </a:fld>
            <a:endParaRPr lang="ja-JP" altLang="en-US" sz="1400" dirty="0"/>
          </a:p>
        </p:txBody>
      </p:sp>
      <p:sp>
        <p:nvSpPr>
          <p:cNvPr id="53" name="テキスト プレースホルダ 9">
            <a:extLst>
              <a:ext uri="{FF2B5EF4-FFF2-40B4-BE49-F238E27FC236}">
                <a16:creationId xmlns:a16="http://schemas.microsoft.com/office/drawing/2014/main" id="{1AA77F19-414E-41AF-9FC3-F0B106A66BD9}"/>
              </a:ext>
            </a:extLst>
          </p:cNvPr>
          <p:cNvSpPr>
            <a:spLocks noGrp="1"/>
          </p:cNvSpPr>
          <p:nvPr>
            <p:custDataLst>
              <p:tags r:id="rId6"/>
            </p:custDataLst>
          </p:nvPr>
        </p:nvSpPr>
        <p:spPr bwMode="auto">
          <a:xfrm>
            <a:off x="2505400" y="5106785"/>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F296C42-A9E9-4BD7-866B-00EDBCBEFC46}" type="datetime'''''''''''''''''歯''''''''''''''''''科''''機''''''''器'''">
              <a:rPr lang="ja-JP" altLang="en-US" sz="1400" smtClean="0"/>
              <a:pPr/>
              <a:t>歯科機器</a:t>
            </a:fld>
            <a:endParaRPr lang="ja-JP" altLang="en-US" sz="1400" dirty="0"/>
          </a:p>
        </p:txBody>
      </p:sp>
      <p:sp>
        <p:nvSpPr>
          <p:cNvPr id="57" name="テキスト プレースホルダ 9">
            <a:extLst>
              <a:ext uri="{FF2B5EF4-FFF2-40B4-BE49-F238E27FC236}">
                <a16:creationId xmlns:a16="http://schemas.microsoft.com/office/drawing/2014/main" id="{BB99C05E-BF8A-4721-8254-F405F7E3F270}"/>
              </a:ext>
            </a:extLst>
          </p:cNvPr>
          <p:cNvSpPr>
            <a:spLocks noGrp="1"/>
          </p:cNvSpPr>
          <p:nvPr>
            <p:custDataLst>
              <p:tags r:id="rId7"/>
            </p:custDataLst>
          </p:nvPr>
        </p:nvSpPr>
        <p:spPr bwMode="auto">
          <a:xfrm>
            <a:off x="3305175" y="3354388"/>
            <a:ext cx="5191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C193968-D405-4C3C-9E01-9DC1E6769C80}" type="datetime'その''''''''''''''''''''他'''''''''">
              <a:rPr lang="ja-JP" altLang="en-US" sz="1400" smtClean="0"/>
              <a:pPr/>
              <a:t>その他</a:t>
            </a:fld>
            <a:endParaRPr lang="ja-JP" altLang="en-US" sz="1400" dirty="0"/>
          </a:p>
        </p:txBody>
      </p:sp>
      <p:sp>
        <p:nvSpPr>
          <p:cNvPr id="63" name="テキスト プレースホルダ 9">
            <a:extLst>
              <a:ext uri="{FF2B5EF4-FFF2-40B4-BE49-F238E27FC236}">
                <a16:creationId xmlns:a16="http://schemas.microsoft.com/office/drawing/2014/main" id="{D1093734-F4DC-45FC-B87C-A365A1EFAD25}"/>
              </a:ext>
            </a:extLst>
          </p:cNvPr>
          <p:cNvSpPr>
            <a:spLocks noGrp="1"/>
          </p:cNvSpPr>
          <p:nvPr>
            <p:custDataLst>
              <p:tags r:id="rId8"/>
            </p:custDataLst>
          </p:nvPr>
        </p:nvSpPr>
        <p:spPr bwMode="auto">
          <a:xfrm>
            <a:off x="1856656" y="5686425"/>
            <a:ext cx="18669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B3D9569-2301-4A41-9219-EA09E58194C7}" type="datetime'整''形''''''外''''''''科''製''''''品''''''''''''・''''''''''人''''口装具'">
              <a:rPr lang="ja-JP" altLang="en-US" sz="1400" smtClean="0"/>
              <a:pPr/>
              <a:t>整形外科製品・人口装具</a:t>
            </a:fld>
            <a:endParaRPr lang="ja-JP" altLang="en-US" sz="1400" dirty="0"/>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0472" y="2733675"/>
            <a:ext cx="9505056" cy="288925"/>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中国医療機器市場（</a:t>
              </a:r>
              <a:r>
                <a:rPr lang="en-US" altLang="ja-JP" sz="1400" dirty="0">
                  <a:solidFill>
                    <a:srgbClr val="000000"/>
                  </a:solidFill>
                  <a:latin typeface="Arial Black" pitchFamily="34" charset="0"/>
                  <a:ea typeface="HGP創英角ｺﾞｼｯｸUB" pitchFamily="50" charset="-128"/>
                </a:rPr>
                <a:t>2021</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 name="Chart 70">
            <a:extLst>
              <a:ext uri="{FF2B5EF4-FFF2-40B4-BE49-F238E27FC236}">
                <a16:creationId xmlns:a16="http://schemas.microsoft.com/office/drawing/2014/main" id="{926A6754-E0B5-0EF0-56C0-09330C7DBC0A}"/>
              </a:ext>
            </a:extLst>
          </p:cNvPr>
          <p:cNvGraphicFramePr/>
          <p:nvPr>
            <p:custDataLst>
              <p:tags r:id="rId9"/>
            </p:custDataLst>
            <p:extLst>
              <p:ext uri="{D42A27DB-BD31-4B8C-83A1-F6EECF244321}">
                <p14:modId xmlns:p14="http://schemas.microsoft.com/office/powerpoint/2010/main" val="4201113043"/>
              </p:ext>
            </p:extLst>
          </p:nvPr>
        </p:nvGraphicFramePr>
        <p:xfrm>
          <a:off x="3244850" y="3152775"/>
          <a:ext cx="3051175" cy="3022600"/>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3963319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Chart 58">
            <a:extLst>
              <a:ext uri="{FF2B5EF4-FFF2-40B4-BE49-F238E27FC236}">
                <a16:creationId xmlns:a16="http://schemas.microsoft.com/office/drawing/2014/main" id="{664763CA-B4D3-6DED-57DF-E02C7E2374A2}"/>
              </a:ext>
            </a:extLst>
          </p:cNvPr>
          <p:cNvGraphicFramePr/>
          <p:nvPr>
            <p:custDataLst>
              <p:tags r:id="rId1"/>
            </p:custDataLst>
            <p:extLst>
              <p:ext uri="{D42A27DB-BD31-4B8C-83A1-F6EECF244321}">
                <p14:modId xmlns:p14="http://schemas.microsoft.com/office/powerpoint/2010/main" val="796278103"/>
              </p:ext>
            </p:ext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0"/>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1" imgW="360" imgH="360" progId="TCLayout.ActiveDocument.1">
                  <p:embed/>
                </p:oleObj>
              </mc:Choice>
              <mc:Fallback>
                <p:oleObj name="think-cell Slide" r:id="rId41" imgW="360" imgH="360" progId="TCLayout.ActiveDocument.1">
                  <p:embed/>
                  <p:pic>
                    <p:nvPicPr>
                      <p:cNvPr id="4" name="Object 3"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35" name="テキスト プレースホルダ 9"/>
          <p:cNvSpPr>
            <a:spLocks noGrp="1"/>
          </p:cNvSpPr>
          <p:nvPr>
            <p:custDataLst>
              <p:tags r:id="rId4"/>
            </p:custDataLst>
          </p:nvPr>
        </p:nvSpPr>
        <p:spPr bwMode="auto">
          <a:xfrm>
            <a:off x="7401532" y="56721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313B8AB-2A16-4FB5-B18D-2182972B4E0D}" type="datetime'''''''''''''日''''''''''''本'''''''''">
              <a:rPr lang="ja-JP" altLang="en-US" sz="1000"/>
              <a:pPr marL="0" indent="0" algn="r">
                <a:spcBef>
                  <a:spcPct val="0"/>
                </a:spcBef>
                <a:buNone/>
              </a:pPr>
              <a:t>日本</a:t>
            </a:fld>
            <a:endParaRPr kumimoji="0" lang="ja-JP" altLang="en-US" sz="1000" dirty="0">
              <a:sym typeface="+mn-lt"/>
            </a:endParaRPr>
          </a:p>
        </p:txBody>
      </p:sp>
      <p:sp>
        <p:nvSpPr>
          <p:cNvPr id="33" name="テキスト プレースホルダ 9"/>
          <p:cNvSpPr>
            <a:spLocks noGrp="1"/>
          </p:cNvSpPr>
          <p:nvPr>
            <p:custDataLst>
              <p:tags r:id="rId5"/>
            </p:custDataLst>
          </p:nvPr>
        </p:nvSpPr>
        <p:spPr bwMode="auto">
          <a:xfrm>
            <a:off x="9207500" y="368458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2F3187D-40BA-4CB9-8D37-BB8F2BF7EE6F}" type="datetime'''ア''メ''''''''''''''''''''''''''''''''''リ''''''カ'''''''''''">
              <a:rPr lang="ja-JP" altLang="en-US" sz="1000"/>
              <a:pPr marL="0" indent="0">
                <a:spcBef>
                  <a:spcPct val="0"/>
                </a:spcBef>
                <a:buNone/>
              </a:pPr>
              <a:t>アメリカ</a:t>
            </a:fld>
            <a:endParaRPr kumimoji="0" lang="ja-JP" altLang="en-US" sz="1000" dirty="0">
              <a:sym typeface="+mn-lt"/>
            </a:endParaRPr>
          </a:p>
        </p:txBody>
      </p:sp>
      <p:sp>
        <p:nvSpPr>
          <p:cNvPr id="34" name="テキスト プレースホルダ 9"/>
          <p:cNvSpPr>
            <a:spLocks noGrp="1"/>
          </p:cNvSpPr>
          <p:nvPr>
            <p:custDataLst>
              <p:tags r:id="rId6"/>
            </p:custDataLst>
          </p:nvPr>
        </p:nvSpPr>
        <p:spPr bwMode="auto">
          <a:xfrm>
            <a:off x="9115425" y="541337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B971816-0C02-4619-9FC7-27E591BEBE2C}" type="datetime'''''''ド''''''''''''''イ''ツ'''''''''">
              <a:rPr lang="ja-JP" altLang="en-US" sz="1000"/>
              <a:pPr marL="0" indent="0">
                <a:spcBef>
                  <a:spcPct val="0"/>
                </a:spcBef>
                <a:buNone/>
              </a:pPr>
              <a:t>ドイツ</a:t>
            </a:fld>
            <a:endParaRPr kumimoji="0" lang="ja-JP" altLang="en-US" sz="1000" dirty="0">
              <a:sym typeface="+mn-lt"/>
            </a:endParaRPr>
          </a:p>
        </p:txBody>
      </p:sp>
      <p:sp>
        <p:nvSpPr>
          <p:cNvPr id="51" name="テキスト プレースホルダ 9"/>
          <p:cNvSpPr>
            <a:spLocks noGrp="1"/>
          </p:cNvSpPr>
          <p:nvPr>
            <p:custDataLst>
              <p:tags r:id="rId7"/>
            </p:custDataLst>
          </p:nvPr>
        </p:nvSpPr>
        <p:spPr bwMode="auto">
          <a:xfrm>
            <a:off x="6854825" y="379253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37" name="テキスト プレースホルダ 9"/>
          <p:cNvSpPr>
            <a:spLocks noGrp="1"/>
          </p:cNvSpPr>
          <p:nvPr>
            <p:custDataLst>
              <p:tags r:id="rId8"/>
            </p:custDataLst>
          </p:nvPr>
        </p:nvSpPr>
        <p:spPr bwMode="auto">
          <a:xfrm>
            <a:off x="8161337" y="5834239"/>
            <a:ext cx="430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1541A3D-DEEE-4F43-A7A9-A748C2902D67}" type="datetime'''''''''メキ''''''''''''''''''シ''''''''''''''''コ'''''">
              <a:rPr lang="ja-JP" altLang="en-US" sz="1000"/>
              <a:pPr marL="0" indent="0" algn="r">
                <a:spcBef>
                  <a:spcPct val="0"/>
                </a:spcBef>
                <a:buNone/>
              </a:pPr>
              <a:t>メキシコ</a:t>
            </a:fld>
            <a:endParaRPr kumimoji="0" lang="ja-JP" altLang="en-US" sz="1000" dirty="0">
              <a:sym typeface="+mn-lt"/>
            </a:endParaRPr>
          </a:p>
        </p:txBody>
      </p:sp>
      <p:sp>
        <p:nvSpPr>
          <p:cNvPr id="39" name="テキスト プレースホルダ 9"/>
          <p:cNvSpPr>
            <a:spLocks noGrp="1"/>
          </p:cNvSpPr>
          <p:nvPr>
            <p:custDataLst>
              <p:tags r:id="rId9"/>
            </p:custDataLst>
          </p:nvPr>
        </p:nvSpPr>
        <p:spPr bwMode="auto">
          <a:xfrm>
            <a:off x="6594475" y="5211763"/>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070509D-5786-420A-B96B-E5977EB90703}" type="datetime'''ア''''''''''''''''イ''''''''''''ル''''''ラ''''''''ン''ド'''''">
              <a:rPr lang="ja-JP" altLang="en-US" sz="1000"/>
              <a:pPr marL="0" indent="0" algn="r">
                <a:spcBef>
                  <a:spcPct val="0"/>
                </a:spcBef>
                <a:buNone/>
              </a:pPr>
              <a:t>アイルランド</a:t>
            </a:fld>
            <a:endParaRPr kumimoji="0" lang="ja-JP" altLang="en-US" sz="1000" dirty="0">
              <a:sym typeface="+mn-lt"/>
            </a:endParaRPr>
          </a:p>
        </p:txBody>
      </p:sp>
      <p:sp>
        <p:nvSpPr>
          <p:cNvPr id="42" name="テキスト ボックス 21"/>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sp>
        <p:nvSpPr>
          <p:cNvPr id="19" name="Rectangle 18"/>
          <p:cNvSpPr/>
          <p:nvPr>
            <p:custDataLst>
              <p:tags r:id="rId10"/>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11"/>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12"/>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13"/>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年以降若干の貿易黒字となっている。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年以降国際医療機器優遇政策を推し進めており、特に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年には「医療機器監督管理条例」の改訂などを進めたことから、今後、国産医療機器市場が拡大する可能性もある。</a:t>
            </a:r>
          </a:p>
        </p:txBody>
      </p:sp>
      <p:graphicFrame>
        <p:nvGraphicFramePr>
          <p:cNvPr id="2" name="Chart 78">
            <a:extLst>
              <a:ext uri="{FF2B5EF4-FFF2-40B4-BE49-F238E27FC236}">
                <a16:creationId xmlns:a16="http://schemas.microsoft.com/office/drawing/2014/main" id="{6FA7AB46-C136-0762-B6A1-DE4F79ED5DF3}"/>
              </a:ext>
            </a:extLst>
          </p:cNvPr>
          <p:cNvGraphicFramePr/>
          <p:nvPr>
            <p:custDataLst>
              <p:tags r:id="rId14"/>
            </p:custDataLst>
            <p:extLst>
              <p:ext uri="{D42A27DB-BD31-4B8C-83A1-F6EECF244321}">
                <p14:modId xmlns:p14="http://schemas.microsoft.com/office/powerpoint/2010/main" val="4032709569"/>
              </p:ext>
            </p:extLst>
          </p:nvPr>
        </p:nvGraphicFramePr>
        <p:xfrm>
          <a:off x="425450" y="2698750"/>
          <a:ext cx="5807075" cy="3260725"/>
        </p:xfrm>
        <a:graphic>
          <a:graphicData uri="http://schemas.openxmlformats.org/drawingml/2006/chart">
            <c:chart xmlns:c="http://schemas.openxmlformats.org/drawingml/2006/chart" xmlns:r="http://schemas.openxmlformats.org/officeDocument/2006/relationships" r:id="rId43"/>
          </a:graphicData>
        </a:graphic>
      </p:graphicFrame>
      <p:sp>
        <p:nvSpPr>
          <p:cNvPr id="7" name="テキスト プレースホルダ 9">
            <a:extLst>
              <a:ext uri="{FF2B5EF4-FFF2-40B4-BE49-F238E27FC236}">
                <a16:creationId xmlns:a16="http://schemas.microsoft.com/office/drawing/2014/main" id="{4C275655-2702-7853-D817-9E9862F11605}"/>
              </a:ext>
            </a:extLst>
          </p:cNvPr>
          <p:cNvSpPr>
            <a:spLocks noGrp="1"/>
          </p:cNvSpPr>
          <p:nvPr>
            <p:custDataLst>
              <p:tags r:id="rId15"/>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74ABDB1-CA76-4A9A-BC1E-667888D92CC2}" type="datetime'''''''''''''''''''''''''''0'''''''''">
              <a:rPr lang="en-US" altLang="en-US" sz="1000" smtClean="0"/>
              <a:pPr/>
              <a:t>0</a:t>
            </a:fld>
            <a:endParaRPr lang="ja-JP" altLang="en-US" sz="800" dirty="0">
              <a:sym typeface="+mn-lt"/>
            </a:endParaRPr>
          </a:p>
        </p:txBody>
      </p:sp>
      <p:sp>
        <p:nvSpPr>
          <p:cNvPr id="8" name="テキスト プレースホルダ 9">
            <a:extLst>
              <a:ext uri="{FF2B5EF4-FFF2-40B4-BE49-F238E27FC236}">
                <a16:creationId xmlns:a16="http://schemas.microsoft.com/office/drawing/2014/main" id="{ACF454A5-F2CB-5E11-EAFC-2BE8EE9E7A93}"/>
              </a:ext>
            </a:extLst>
          </p:cNvPr>
          <p:cNvSpPr>
            <a:spLocks noGrp="1"/>
          </p:cNvSpPr>
          <p:nvPr>
            <p:custDataLst>
              <p:tags r:id="rId16"/>
            </p:custDataLst>
          </p:nvPr>
        </p:nvSpPr>
        <p:spPr bwMode="gray">
          <a:xfrm>
            <a:off x="169863" y="4562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F5D87AE-96C6-484C-8D6F-EA41D90E4794}" type="datetime'''10''''''''''''''''''0'''''''''''''''''''''">
              <a:rPr lang="en-US" altLang="en-US" sz="1000" smtClean="0"/>
              <a:pPr/>
              <a:t>100</a:t>
            </a:fld>
            <a:endParaRPr lang="ja-JP" altLang="en-US" sz="800" dirty="0">
              <a:sym typeface="+mn-lt"/>
            </a:endParaRPr>
          </a:p>
        </p:txBody>
      </p:sp>
      <p:sp>
        <p:nvSpPr>
          <p:cNvPr id="9" name="テキスト プレースホルダ 9">
            <a:extLst>
              <a:ext uri="{FF2B5EF4-FFF2-40B4-BE49-F238E27FC236}">
                <a16:creationId xmlns:a16="http://schemas.microsoft.com/office/drawing/2014/main" id="{86E92A39-DC1A-04D6-EF62-8D9D3D71C9B0}"/>
              </a:ext>
            </a:extLst>
          </p:cNvPr>
          <p:cNvSpPr>
            <a:spLocks noGrp="1"/>
          </p:cNvSpPr>
          <p:nvPr>
            <p:custDataLst>
              <p:tags r:id="rId17"/>
            </p:custDataLst>
          </p:nvPr>
        </p:nvSpPr>
        <p:spPr bwMode="gray">
          <a:xfrm>
            <a:off x="169863" y="3324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3AC75AF6-CA0F-40CD-96DB-6A728A8034FC}" type="datetime'''''''''''''''2''''''0''''''''''''''''''''''''0'''''''''''">
              <a:rPr lang="en-US" altLang="en-US" sz="1000" smtClean="0"/>
              <a:pPr/>
              <a:t>200</a:t>
            </a:fld>
            <a:endParaRPr lang="ja-JP" altLang="en-US" sz="800" dirty="0">
              <a:sym typeface="+mn-lt"/>
            </a:endParaRPr>
          </a:p>
        </p:txBody>
      </p:sp>
      <p:sp>
        <p:nvSpPr>
          <p:cNvPr id="11" name="テキスト プレースホルダ 9">
            <a:extLst>
              <a:ext uri="{FF2B5EF4-FFF2-40B4-BE49-F238E27FC236}">
                <a16:creationId xmlns:a16="http://schemas.microsoft.com/office/drawing/2014/main" id="{713E70A5-E93D-0583-3373-3C2A6086DB91}"/>
              </a:ext>
            </a:extLst>
          </p:cNvPr>
          <p:cNvSpPr>
            <a:spLocks noGrp="1"/>
          </p:cNvSpPr>
          <p:nvPr>
            <p:custDataLst>
              <p:tags r:id="rId18"/>
            </p:custDataLst>
          </p:nvPr>
        </p:nvSpPr>
        <p:spPr bwMode="gray">
          <a:xfrm>
            <a:off x="239713" y="5181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6A1FBA2-3B42-48EB-AB80-6CAF12DCD7D3}" type="datetime'''''''''5''0'''''''''''''''">
              <a:rPr lang="en-US" altLang="en-US" sz="1000" smtClean="0"/>
              <a:pPr/>
              <a:t>50</a:t>
            </a:fld>
            <a:endParaRPr lang="ja-JP" altLang="en-US" sz="800" dirty="0">
              <a:sym typeface="+mn-lt"/>
            </a:endParaRPr>
          </a:p>
        </p:txBody>
      </p:sp>
      <p:sp>
        <p:nvSpPr>
          <p:cNvPr id="12" name="テキスト プレースホルダ 9">
            <a:extLst>
              <a:ext uri="{FF2B5EF4-FFF2-40B4-BE49-F238E27FC236}">
                <a16:creationId xmlns:a16="http://schemas.microsoft.com/office/drawing/2014/main" id="{EAA9958E-ABE9-7BAA-B0A6-E176FEB59326}"/>
              </a:ext>
            </a:extLst>
          </p:cNvPr>
          <p:cNvSpPr>
            <a:spLocks noGrp="1"/>
          </p:cNvSpPr>
          <p:nvPr>
            <p:custDataLst>
              <p:tags r:id="rId19"/>
            </p:custDataLst>
          </p:nvPr>
        </p:nvSpPr>
        <p:spPr bwMode="gray">
          <a:xfrm>
            <a:off x="169863" y="3943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E02095D-2A30-4F81-A78A-A322DE9B34DF}" type="datetime'''1''''''''''''''''''''''''''''''''''''''''50'''''''''''''">
              <a:rPr lang="en-US" altLang="en-US" sz="1000" smtClean="0"/>
              <a:pPr/>
              <a:t>150</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56A3E723-CD5E-32CA-1C5A-F6563BF15322}"/>
              </a:ext>
            </a:extLst>
          </p:cNvPr>
          <p:cNvSpPr>
            <a:spLocks noGrp="1"/>
          </p:cNvSpPr>
          <p:nvPr>
            <p:custDataLst>
              <p:tags r:id="rId20"/>
            </p:custDataLst>
          </p:nvPr>
        </p:nvSpPr>
        <p:spPr bwMode="gray">
          <a:xfrm>
            <a:off x="169863" y="2705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FF6A63C-5FEE-4E5E-80AD-E946AECD36B2}" type="datetime'''''''''''''''''''''''''''''''''''''2''''''''''5''''''''0'''">
              <a:rPr lang="en-US" altLang="en-US" sz="1000" smtClean="0"/>
              <a:pPr/>
              <a:t>250</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AF394750-C840-2720-0C92-A7F411604CB0}"/>
              </a:ext>
            </a:extLst>
          </p:cNvPr>
          <p:cNvSpPr>
            <a:spLocks noGrp="1"/>
          </p:cNvSpPr>
          <p:nvPr>
            <p:custDataLst>
              <p:tags r:id="rId21"/>
            </p:custDataLst>
          </p:nvPr>
        </p:nvSpPr>
        <p:spPr bwMode="gray">
          <a:xfrm>
            <a:off x="3809794" y="3462920"/>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FA8FBE2-54C3-4486-B5BA-A526326B8192}" type="datetime'''''''''''''''1''''''''82''''''''''''''''''''.''''''5'''''">
              <a:rPr lang="en-US" altLang="en-US" sz="1000" smtClean="0"/>
              <a:pPr/>
              <a:t>182.5</a:t>
            </a:fld>
            <a:endParaRPr lang="ja-JP" altLang="en-US" sz="800" dirty="0">
              <a:sym typeface="+mn-lt"/>
            </a:endParaRPr>
          </a:p>
        </p:txBody>
      </p:sp>
      <p:sp>
        <p:nvSpPr>
          <p:cNvPr id="26" name="テキスト プレースホルダ 9">
            <a:extLst>
              <a:ext uri="{FF2B5EF4-FFF2-40B4-BE49-F238E27FC236}">
                <a16:creationId xmlns:a16="http://schemas.microsoft.com/office/drawing/2014/main" id="{BF512E85-B3DC-BD7F-1BD7-EE9A506EF803}"/>
              </a:ext>
            </a:extLst>
          </p:cNvPr>
          <p:cNvSpPr>
            <a:spLocks noGrp="1"/>
          </p:cNvSpPr>
          <p:nvPr>
            <p:custDataLst>
              <p:tags r:id="rId22"/>
            </p:custDataLst>
          </p:nvPr>
        </p:nvSpPr>
        <p:spPr bwMode="auto">
          <a:xfrm>
            <a:off x="844476"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06BB17E-637B-47D2-9E31-1849A14DD0BC}" type="datetime'2''''''''0''''1''''''''''''''''''''''''''7'''''''''">
              <a:rPr lang="en-US" altLang="en-US" sz="1000" smtClean="0"/>
              <a:pPr/>
              <a:t>2017</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0B6BF3BB-63FD-C6F2-F4C4-2C4EF8F6A858}"/>
              </a:ext>
            </a:extLst>
          </p:cNvPr>
          <p:cNvSpPr>
            <a:spLocks noGrp="1"/>
          </p:cNvSpPr>
          <p:nvPr>
            <p:custDataLst>
              <p:tags r:id="rId23"/>
            </p:custDataLst>
          </p:nvPr>
        </p:nvSpPr>
        <p:spPr bwMode="auto">
          <a:xfrm>
            <a:off x="1849438" y="59531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6DF8AB7-7A3A-48F1-86E7-806AE2FA067F}" type="datetime'''''''''''1''''''''''8'''''">
              <a:rPr lang="en-US" altLang="en-US" sz="1000" smtClean="0"/>
              <a:pPr/>
              <a:t>18</a:t>
            </a:fld>
            <a:endParaRPr kumimoji="0" lang="ja-JP" altLang="en-US" sz="800" dirty="0">
              <a:sym typeface="+mn-lt"/>
            </a:endParaRPr>
          </a:p>
        </p:txBody>
      </p:sp>
      <p:sp>
        <p:nvSpPr>
          <p:cNvPr id="28" name="テキスト プレースホルダ 9">
            <a:extLst>
              <a:ext uri="{FF2B5EF4-FFF2-40B4-BE49-F238E27FC236}">
                <a16:creationId xmlns:a16="http://schemas.microsoft.com/office/drawing/2014/main" id="{3DA6E411-669C-E38B-7FF0-3A9AB63FB54E}"/>
              </a:ext>
            </a:extLst>
          </p:cNvPr>
          <p:cNvSpPr>
            <a:spLocks noGrp="1"/>
          </p:cNvSpPr>
          <p:nvPr>
            <p:custDataLst>
              <p:tags r:id="rId24"/>
            </p:custDataLst>
          </p:nvPr>
        </p:nvSpPr>
        <p:spPr bwMode="auto">
          <a:xfrm>
            <a:off x="279276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CD09FCC-B71A-44F6-9655-DD213FEDF938}" type="datetime'''''''''''''''''''1''''''''9'''''''''''''''''''''''''''''''''">
              <a:rPr lang="en-US" altLang="en-US" sz="1000" smtClean="0"/>
              <a:pPr/>
              <a:t>19</a:t>
            </a:fld>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19A98892-C8C7-71ED-8CA8-2F48F962743F}"/>
              </a:ext>
            </a:extLst>
          </p:cNvPr>
          <p:cNvSpPr>
            <a:spLocks noGrp="1"/>
          </p:cNvSpPr>
          <p:nvPr>
            <p:custDataLst>
              <p:tags r:id="rId25"/>
            </p:custDataLst>
          </p:nvPr>
        </p:nvSpPr>
        <p:spPr bwMode="auto">
          <a:xfrm>
            <a:off x="3728864"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6CB8918-7337-4EF8-9EF5-32DDEAE90583}" type="datetime'''''''''''''''''''''''''2''''''0'''''''''''''''">
              <a:rPr lang="en-US" altLang="en-US" sz="1000" smtClean="0"/>
              <a:pPr/>
              <a:t>20</a:t>
            </a:fld>
            <a:endParaRPr kumimoji="0" lang="ja-JP" altLang="en-US" sz="800" dirty="0">
              <a:sym typeface="+mn-lt"/>
            </a:endParaRPr>
          </a:p>
        </p:txBody>
      </p:sp>
      <p:sp>
        <p:nvSpPr>
          <p:cNvPr id="30" name="テキスト プレースホルダ 9">
            <a:extLst>
              <a:ext uri="{FF2B5EF4-FFF2-40B4-BE49-F238E27FC236}">
                <a16:creationId xmlns:a16="http://schemas.microsoft.com/office/drawing/2014/main" id="{39A59117-8254-B0CF-BF01-45F87AA06128}"/>
              </a:ext>
            </a:extLst>
          </p:cNvPr>
          <p:cNvSpPr>
            <a:spLocks noGrp="1"/>
          </p:cNvSpPr>
          <p:nvPr>
            <p:custDataLst>
              <p:tags r:id="rId26"/>
            </p:custDataLst>
          </p:nvPr>
        </p:nvSpPr>
        <p:spPr bwMode="auto">
          <a:xfrm>
            <a:off x="466496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8DAAC84-F1C1-4E0C-9579-0CA04397FAB0}" type="datetime'''''''''''2''''1'''''''''''''''''''">
              <a:rPr lang="en-US" altLang="en-US" sz="1000" smtClean="0"/>
              <a:pPr/>
              <a:t>21</a:t>
            </a:fld>
            <a:endParaRPr kumimoji="0" lang="ja-JP" altLang="en-US" sz="800" dirty="0">
              <a:sym typeface="+mn-lt"/>
            </a:endParaRPr>
          </a:p>
        </p:txBody>
      </p:sp>
      <p:sp>
        <p:nvSpPr>
          <p:cNvPr id="31" name="テキスト プレースホルダ 9">
            <a:extLst>
              <a:ext uri="{FF2B5EF4-FFF2-40B4-BE49-F238E27FC236}">
                <a16:creationId xmlns:a16="http://schemas.microsoft.com/office/drawing/2014/main" id="{1591E430-9E2F-442E-DC03-BCC5C30E7819}"/>
              </a:ext>
            </a:extLst>
          </p:cNvPr>
          <p:cNvSpPr>
            <a:spLocks noGrp="1"/>
          </p:cNvSpPr>
          <p:nvPr>
            <p:custDataLst>
              <p:tags r:id="rId27"/>
            </p:custDataLst>
          </p:nvPr>
        </p:nvSpPr>
        <p:spPr bwMode="gray">
          <a:xfrm>
            <a:off x="632520" y="4252912"/>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4412060-0245-4A1C-A896-F6B0E2F9362B}" type="datetime'''''11''''''''''''''''''''''8''.5'''">
              <a:rPr lang="en-US" altLang="en-US" sz="1000" smtClean="0"/>
              <a:pPr/>
              <a:t>118.5</a:t>
            </a:fld>
            <a:endParaRPr lang="ja-JP" altLang="en-US" sz="800" dirty="0">
              <a:sym typeface="+mn-lt"/>
            </a:endParaRPr>
          </a:p>
        </p:txBody>
      </p:sp>
      <p:sp>
        <p:nvSpPr>
          <p:cNvPr id="32" name="テキスト プレースホルダ 9">
            <a:extLst>
              <a:ext uri="{FF2B5EF4-FFF2-40B4-BE49-F238E27FC236}">
                <a16:creationId xmlns:a16="http://schemas.microsoft.com/office/drawing/2014/main" id="{9651EDC4-A9C3-FF66-25D4-51A1ECA73DC2}"/>
              </a:ext>
            </a:extLst>
          </p:cNvPr>
          <p:cNvSpPr>
            <a:spLocks noGrp="1"/>
          </p:cNvSpPr>
          <p:nvPr>
            <p:custDataLst>
              <p:tags r:id="rId28"/>
            </p:custDataLst>
          </p:nvPr>
        </p:nvSpPr>
        <p:spPr bwMode="gray">
          <a:xfrm>
            <a:off x="971283" y="3930056"/>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61C41D6-C4B9-4B4D-B032-B98814B7F162}" type="datetime'''''''1''4''''4.''''''''''''''''''3'''''''''">
              <a:rPr lang="en-US" altLang="en-US" sz="1000" smtClean="0"/>
              <a:pPr/>
              <a:t>144.3</a:t>
            </a:fld>
            <a:endParaRPr lang="ja-JP" altLang="en-US" sz="800" dirty="0">
              <a:sym typeface="+mn-lt"/>
            </a:endParaRPr>
          </a:p>
        </p:txBody>
      </p:sp>
      <p:sp>
        <p:nvSpPr>
          <p:cNvPr id="36" name="テキスト プレースホルダ 9">
            <a:extLst>
              <a:ext uri="{FF2B5EF4-FFF2-40B4-BE49-F238E27FC236}">
                <a16:creationId xmlns:a16="http://schemas.microsoft.com/office/drawing/2014/main" id="{85610D16-BD6B-87D6-1C54-35458AFCCA0A}"/>
              </a:ext>
            </a:extLst>
          </p:cNvPr>
          <p:cNvSpPr>
            <a:spLocks noGrp="1"/>
          </p:cNvSpPr>
          <p:nvPr>
            <p:custDataLst>
              <p:tags r:id="rId29"/>
            </p:custDataLst>
          </p:nvPr>
        </p:nvSpPr>
        <p:spPr bwMode="gray">
          <a:xfrm>
            <a:off x="1534052" y="4082456"/>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1A1E27F-4906-41D2-8F45-8C97B2635E15}" type="datetime'''13''''''''''''2.9'''''''''''''''''''''''''''''''''''''''''">
              <a:rPr lang="en-US" altLang="en-US" sz="1000" smtClean="0"/>
              <a:pPr/>
              <a:t>132.9</a:t>
            </a:fld>
            <a:endParaRPr lang="ja-JP" altLang="en-US" sz="800" dirty="0">
              <a:sym typeface="+mn-lt"/>
            </a:endParaRPr>
          </a:p>
        </p:txBody>
      </p:sp>
      <p:sp>
        <p:nvSpPr>
          <p:cNvPr id="38" name="テキスト プレースホルダ 9">
            <a:extLst>
              <a:ext uri="{FF2B5EF4-FFF2-40B4-BE49-F238E27FC236}">
                <a16:creationId xmlns:a16="http://schemas.microsoft.com/office/drawing/2014/main" id="{75501CAB-CBA2-BFD3-0120-9318E1B09899}"/>
              </a:ext>
            </a:extLst>
          </p:cNvPr>
          <p:cNvSpPr>
            <a:spLocks noGrp="1"/>
          </p:cNvSpPr>
          <p:nvPr>
            <p:custDataLst>
              <p:tags r:id="rId30"/>
            </p:custDataLst>
          </p:nvPr>
        </p:nvSpPr>
        <p:spPr bwMode="gray">
          <a:xfrm>
            <a:off x="1917512" y="36401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793F18D-6508-43A9-B62B-03C09B9873CE}" type="datetime'''''''1''''''''''6''''''''''7''''''''''''.7'''''''''''''''''''">
              <a:rPr lang="en-US" altLang="en-US" sz="1000" smtClean="0"/>
              <a:pPr/>
              <a:t>167.7</a:t>
            </a:fld>
            <a:endParaRPr lang="ja-JP" altLang="en-US" sz="800" dirty="0">
              <a:sym typeface="+mn-lt"/>
            </a:endParaRPr>
          </a:p>
        </p:txBody>
      </p:sp>
      <p:sp>
        <p:nvSpPr>
          <p:cNvPr id="40" name="テキスト プレースホルダ 9">
            <a:extLst>
              <a:ext uri="{FF2B5EF4-FFF2-40B4-BE49-F238E27FC236}">
                <a16:creationId xmlns:a16="http://schemas.microsoft.com/office/drawing/2014/main" id="{D6C4717A-7847-612A-2B5D-8403DB438D59}"/>
              </a:ext>
            </a:extLst>
          </p:cNvPr>
          <p:cNvSpPr>
            <a:spLocks noGrp="1"/>
          </p:cNvSpPr>
          <p:nvPr>
            <p:custDataLst>
              <p:tags r:id="rId31"/>
            </p:custDataLst>
          </p:nvPr>
        </p:nvSpPr>
        <p:spPr bwMode="gray">
          <a:xfrm>
            <a:off x="2471728" y="3836988"/>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AF57775-02ED-4113-A9E2-5D0557F40B19}" type="datetime'''1''5''''''0''''''''''''''''''''''''''.''''''6'''''">
              <a:rPr lang="en-US" altLang="en-US" sz="1000" smtClean="0"/>
              <a:pPr/>
              <a:t>150.6</a:t>
            </a:fld>
            <a:endParaRPr lang="ja-JP" altLang="en-US" sz="800" dirty="0">
              <a:sym typeface="+mn-lt"/>
            </a:endParaRPr>
          </a:p>
        </p:txBody>
      </p:sp>
      <p:sp>
        <p:nvSpPr>
          <p:cNvPr id="41" name="テキスト プレースホルダ 9">
            <a:extLst>
              <a:ext uri="{FF2B5EF4-FFF2-40B4-BE49-F238E27FC236}">
                <a16:creationId xmlns:a16="http://schemas.microsoft.com/office/drawing/2014/main" id="{803263BE-8C55-81AA-35D5-2A7A7973FAFD}"/>
              </a:ext>
            </a:extLst>
          </p:cNvPr>
          <p:cNvSpPr>
            <a:spLocks noGrp="1"/>
          </p:cNvSpPr>
          <p:nvPr>
            <p:custDataLst>
              <p:tags r:id="rId32"/>
            </p:custDataLst>
          </p:nvPr>
        </p:nvSpPr>
        <p:spPr bwMode="gray">
          <a:xfrm>
            <a:off x="2858881" y="3424784"/>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6EE1A38-8290-4A1A-9FEB-5B3BA8D406D6}" type="datetime'18''''''''''''''5''''''''''''''''''''.''''0'''''">
              <a:rPr lang="en-US" altLang="en-US" sz="1000" smtClean="0"/>
              <a:pPr/>
              <a:t>185.0</a:t>
            </a:fld>
            <a:endParaRPr lang="ja-JP" altLang="en-US" sz="800" dirty="0">
              <a:sym typeface="+mn-lt"/>
            </a:endParaRPr>
          </a:p>
        </p:txBody>
      </p:sp>
      <p:sp>
        <p:nvSpPr>
          <p:cNvPr id="43" name="テキスト プレースホルダ 9">
            <a:extLst>
              <a:ext uri="{FF2B5EF4-FFF2-40B4-BE49-F238E27FC236}">
                <a16:creationId xmlns:a16="http://schemas.microsoft.com/office/drawing/2014/main" id="{2B0330A7-A9C4-1CE5-2BC4-AE24E7CBEF9F}"/>
              </a:ext>
            </a:extLst>
          </p:cNvPr>
          <p:cNvSpPr>
            <a:spLocks noGrp="1"/>
          </p:cNvSpPr>
          <p:nvPr>
            <p:custDataLst>
              <p:tags r:id="rId33"/>
            </p:custDataLst>
          </p:nvPr>
        </p:nvSpPr>
        <p:spPr bwMode="gray">
          <a:xfrm>
            <a:off x="3455814" y="325813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31DDBE-098C-4916-A328-B134374D40A4}" type="datetime'''''''''1''''''''9''''''''''''''9''.''''''''''''5'''''''''">
              <a:rPr lang="en-US" altLang="en-US" sz="1000" smtClean="0"/>
              <a:pPr/>
              <a:t>199.5</a:t>
            </a:fld>
            <a:endParaRPr lang="ja-JP" altLang="en-US" sz="800" dirty="0">
              <a:sym typeface="+mn-lt"/>
            </a:endParaRPr>
          </a:p>
        </p:txBody>
      </p:sp>
      <p:sp>
        <p:nvSpPr>
          <p:cNvPr id="44" name="テキスト プレースホルダ 9">
            <a:extLst>
              <a:ext uri="{FF2B5EF4-FFF2-40B4-BE49-F238E27FC236}">
                <a16:creationId xmlns:a16="http://schemas.microsoft.com/office/drawing/2014/main" id="{C87FDA45-E52C-4EE5-8E79-984F9D101786}"/>
              </a:ext>
            </a:extLst>
          </p:cNvPr>
          <p:cNvSpPr>
            <a:spLocks noGrp="1"/>
          </p:cNvSpPr>
          <p:nvPr>
            <p:custDataLst>
              <p:tags r:id="rId34"/>
            </p:custDataLst>
          </p:nvPr>
        </p:nvSpPr>
        <p:spPr bwMode="gray">
          <a:xfrm>
            <a:off x="4381624" y="288106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D1358C-6B02-4760-8388-C4CEE5B96689}" type="datetime'''''''''''''''''''''''''''2''''3''''''''0''.''0'''''''''''''">
              <a:rPr lang="en-US" altLang="en-US" sz="1000" smtClean="0"/>
              <a:pPr/>
              <a:t>230.0</a:t>
            </a:fld>
            <a:endParaRPr lang="ja-JP" altLang="en-US" sz="800" dirty="0">
              <a:sym typeface="+mn-lt"/>
            </a:endParaRPr>
          </a:p>
        </p:txBody>
      </p:sp>
      <p:sp>
        <p:nvSpPr>
          <p:cNvPr id="45" name="テキスト プレースホルダ 9">
            <a:extLst>
              <a:ext uri="{FF2B5EF4-FFF2-40B4-BE49-F238E27FC236}">
                <a16:creationId xmlns:a16="http://schemas.microsoft.com/office/drawing/2014/main" id="{7151FD18-5300-AB97-79AB-1A0DBEE6BA5A}"/>
              </a:ext>
            </a:extLst>
          </p:cNvPr>
          <p:cNvSpPr>
            <a:spLocks noGrp="1"/>
          </p:cNvSpPr>
          <p:nvPr>
            <p:custDataLst>
              <p:tags r:id="rId35"/>
            </p:custDataLst>
          </p:nvPr>
        </p:nvSpPr>
        <p:spPr bwMode="gray">
          <a:xfrm>
            <a:off x="4747498" y="2993482"/>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C6B7286-C4CD-4EC0-8012-0089862EB6C3}" type="datetime'2''''''''''''1''''''''''''''''''''9''''''''.''''9'''''''''''''">
              <a:rPr lang="en-US" altLang="en-US" sz="1000" smtClean="0"/>
              <a:pPr/>
              <a:t>219.9</a:t>
            </a:fld>
            <a:endParaRPr lang="ja-JP" altLang="en-US" sz="800" dirty="0">
              <a:sym typeface="+mn-lt"/>
            </a:endParaRPr>
          </a:p>
        </p:txBody>
      </p:sp>
      <p:sp>
        <p:nvSpPr>
          <p:cNvPr id="46" name="テキスト プレースホルダ 9">
            <a:extLst>
              <a:ext uri="{FF2B5EF4-FFF2-40B4-BE49-F238E27FC236}">
                <a16:creationId xmlns:a16="http://schemas.microsoft.com/office/drawing/2014/main" id="{68C970B2-0112-1D22-AF1C-4CC9D5E02253}"/>
              </a:ext>
            </a:extLst>
          </p:cNvPr>
          <p:cNvSpPr>
            <a:spLocks noGrp="1"/>
          </p:cNvSpPr>
          <p:nvPr>
            <p:custDataLst>
              <p:tags r:id="rId36"/>
            </p:custDataLst>
          </p:nvPr>
        </p:nvSpPr>
        <p:spPr bwMode="auto">
          <a:xfrm>
            <a:off x="5601072" y="59637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22</a:t>
            </a:r>
            <a:endParaRPr kumimoji="0" lang="ja-JP" altLang="en-US" sz="800" dirty="0">
              <a:sym typeface="+mn-lt"/>
            </a:endParaRPr>
          </a:p>
        </p:txBody>
      </p:sp>
      <p:sp>
        <p:nvSpPr>
          <p:cNvPr id="48" name="テキスト プレースホルダ 9">
            <a:extLst>
              <a:ext uri="{FF2B5EF4-FFF2-40B4-BE49-F238E27FC236}">
                <a16:creationId xmlns:a16="http://schemas.microsoft.com/office/drawing/2014/main" id="{AE1A30BB-80C2-EC59-D712-054DBDA31E2C}"/>
              </a:ext>
            </a:extLst>
          </p:cNvPr>
          <p:cNvSpPr>
            <a:spLocks noGrp="1"/>
          </p:cNvSpPr>
          <p:nvPr>
            <p:custDataLst>
              <p:tags r:id="rId37"/>
            </p:custDataLst>
          </p:nvPr>
        </p:nvSpPr>
        <p:spPr bwMode="gray">
          <a:xfrm>
            <a:off x="5307074" y="297159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220.0</a:t>
            </a:r>
            <a:endParaRPr lang="ja-JP" altLang="en-US" sz="800" dirty="0">
              <a:sym typeface="+mn-lt"/>
            </a:endParaRPr>
          </a:p>
        </p:txBody>
      </p:sp>
      <p:sp>
        <p:nvSpPr>
          <p:cNvPr id="49" name="テキスト プレースホルダ 9">
            <a:extLst>
              <a:ext uri="{FF2B5EF4-FFF2-40B4-BE49-F238E27FC236}">
                <a16:creationId xmlns:a16="http://schemas.microsoft.com/office/drawing/2014/main" id="{8155C32B-3465-1120-F1A5-CC9914F5DBEE}"/>
              </a:ext>
            </a:extLst>
          </p:cNvPr>
          <p:cNvSpPr>
            <a:spLocks noGrp="1"/>
          </p:cNvSpPr>
          <p:nvPr>
            <p:custDataLst>
              <p:tags r:id="rId38"/>
            </p:custDataLst>
          </p:nvPr>
        </p:nvSpPr>
        <p:spPr bwMode="gray">
          <a:xfrm>
            <a:off x="5677272" y="3170459"/>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206.1</a:t>
            </a:r>
            <a:endParaRPr lang="ja-JP" altLang="en-US" sz="800" dirty="0">
              <a:sym typeface="+mn-lt"/>
            </a:endParaRPr>
          </a:p>
        </p:txBody>
      </p:sp>
    </p:spTree>
    <p:extLst>
      <p:ext uri="{BB962C8B-B14F-4D97-AF65-F5344CB8AC3E}">
        <p14:creationId xmlns:p14="http://schemas.microsoft.com/office/powerpoint/2010/main" val="3868635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(1/2)</a:t>
            </a:r>
            <a:endParaRPr lang="ja-JP" altLang="en-US"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 Healthcare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Philips healthcare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社が特に主導的な地位を占めている。</a:t>
            </a:r>
          </a:p>
        </p:txBody>
      </p:sp>
      <p:graphicFrame>
        <p:nvGraphicFramePr>
          <p:cNvPr id="5" name="表 4"/>
          <p:cNvGraphicFramePr>
            <a:graphicFrameLocks noGrp="1"/>
          </p:cNvGraphicFramePr>
          <p:nvPr>
            <p:extLst>
              <p:ext uri="{D42A27DB-BD31-4B8C-83A1-F6EECF244321}">
                <p14:modId xmlns:p14="http://schemas.microsoft.com/office/powerpoint/2010/main" val="1358995462"/>
              </p:ext>
            </p:extLst>
          </p:nvPr>
        </p:nvGraphicFramePr>
        <p:xfrm>
          <a:off x="213191" y="1901369"/>
          <a:ext cx="9276313" cy="4500880"/>
        </p:xfrm>
        <a:graphic>
          <a:graphicData uri="http://schemas.openxmlformats.org/drawingml/2006/table">
            <a:tbl>
              <a:tblPr firstRow="1" bandRow="1">
                <a:tableStyleId>{5C22544A-7EE6-4342-B048-85BDC9FD1C3A}</a:tableStyleId>
              </a:tblPr>
              <a:tblGrid>
                <a:gridCol w="843302">
                  <a:extLst>
                    <a:ext uri="{9D8B030D-6E8A-4147-A177-3AD203B41FA5}">
                      <a16:colId xmlns:a16="http://schemas.microsoft.com/office/drawing/2014/main" val="20000"/>
                    </a:ext>
                  </a:extLst>
                </a:gridCol>
                <a:gridCol w="843301">
                  <a:extLst>
                    <a:ext uri="{9D8B030D-6E8A-4147-A177-3AD203B41FA5}">
                      <a16:colId xmlns:a16="http://schemas.microsoft.com/office/drawing/2014/main" val="20001"/>
                    </a:ext>
                  </a:extLst>
                </a:gridCol>
                <a:gridCol w="983086">
                  <a:extLst>
                    <a:ext uri="{9D8B030D-6E8A-4147-A177-3AD203B41FA5}">
                      <a16:colId xmlns:a16="http://schemas.microsoft.com/office/drawing/2014/main" val="20002"/>
                    </a:ext>
                  </a:extLst>
                </a:gridCol>
                <a:gridCol w="1898193">
                  <a:extLst>
                    <a:ext uri="{9D8B030D-6E8A-4147-A177-3AD203B41FA5}">
                      <a16:colId xmlns:a16="http://schemas.microsoft.com/office/drawing/2014/main" val="20003"/>
                    </a:ext>
                  </a:extLst>
                </a:gridCol>
                <a:gridCol w="4708431">
                  <a:extLst>
                    <a:ext uri="{9D8B030D-6E8A-4147-A177-3AD203B41FA5}">
                      <a16:colId xmlns:a16="http://schemas.microsoft.com/office/drawing/2014/main" val="20004"/>
                    </a:ext>
                  </a:extLst>
                </a:gridCol>
              </a:tblGrid>
              <a:tr h="217766">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3007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年：広東康健医療機器有限公司と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線販売について業務提携</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上海</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医療機器有限公司（</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SSME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がドイツ以外に設立した唯一の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研究開発・生産センターであり、</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にとって世界</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大「ヘッドクオーター・サポートセンター」の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つ（残り</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ヵ所はドイツと米国）でもある。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年にわたり、「健康中国」というスローガンの下、江西・福建・湖南・広西・貴州等合計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省に対して、基層医療機関向けのプロモーションを展開し、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年基層市場向け</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線新製品を投入する等ミドル～ローエンド製品を主軸とした方針を打ち出した。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簡易性、耐久性、価格競争力を重視した基層市場向けの製品開発強化により、戦略的に中小都市をターゲットにした顧客開拓を続けている。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174226">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Philips</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年：国内医療機関との共同開発を目的に、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中国映像研究学院を設立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年：北京三博集団、加州（慶門）医学映像有限公司、</a:t>
                      </a: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北京嘉华丽康医疗投资管理有限公司</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など、民間病院関連機構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社超と提携を調印</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中国の農村医療市場に対して、</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は、独自の販売体系を構築し、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都市以上の中・小規模都市への進出を果たしている。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は、主に寄付や医療に関する知識の普及啓蒙などの社会活動によってミドル・ローエンド市場への参入機会を得ている。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061074">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ハイエンド</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4,500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年：山東新華と新華通用電気医療系統有限公司を設立（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線診断機の生産、新華：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51%</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GE49%</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年：放射線治療と画像診断チェーンを展開している泰和誠と業務提携</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にとって中国は、世界</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大生産拠点の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つである。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中国で販売しているハイエンド医療製品とそれ以外の基礎的な医療製品の販売比率は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であったが、近年では地域医療市場の開拓を進め、今後の比率は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へと</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移る可能性があるとしている。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地域医療機関の資金、技術レベルが低いという特徴に対し、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は安価で、耐久性が高く、操作が簡便な製品を開発したり、特別な融資・リースプランを設けたりしている。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56458" y="6525344"/>
            <a:ext cx="9433046" cy="14548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みずほ総研「中国ヘルスケア産業において取り得る事業戦略とは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「中国の医療機器市場と規制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　　　　　野村総合研究所　「知的資産創造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　新常態下の中国企業とイノベーション：中国の新常態と日本企業の対応」</a:t>
            </a:r>
            <a:endParaRPr kumimoji="0" lang="ja-JP" altLang="en-US" sz="800" dirty="0" bmk=""/>
          </a:p>
        </p:txBody>
      </p:sp>
      <p:sp>
        <p:nvSpPr>
          <p:cNvPr id="12" name="Rectangle 6"/>
          <p:cNvSpPr>
            <a:spLocks noChangeArrowheads="1"/>
          </p:cNvSpPr>
          <p:nvPr/>
        </p:nvSpPr>
        <p:spPr bwMode="auto">
          <a:xfrm>
            <a:off x="213191" y="146450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Tree>
    <p:extLst>
      <p:ext uri="{BB962C8B-B14F-4D97-AF65-F5344CB8AC3E}">
        <p14:creationId xmlns:p14="http://schemas.microsoft.com/office/powerpoint/2010/main" val="2113814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(2/2)</a:t>
            </a:r>
            <a:endParaRPr lang="ja-JP" altLang="en-US"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Siemens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 Healthcare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Philips healthcare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社が特に主導的な地位を占めている。</a:t>
            </a:r>
          </a:p>
        </p:txBody>
      </p:sp>
      <p:sp>
        <p:nvSpPr>
          <p:cNvPr id="6" name="テキスト ボックス 5"/>
          <p:cNvSpPr txBox="1"/>
          <p:nvPr/>
        </p:nvSpPr>
        <p:spPr>
          <a:xfrm>
            <a:off x="56458" y="6471693"/>
            <a:ext cx="9433046" cy="14548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みずほ総研「中国ヘルスケア産業において取り得る事業戦略とは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「中国の医療機器市場と規制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　　　　　野村総合研究所　「知的資産創造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　新常態下の中国企業とイノベーション：中国の新常態と日本企業の対応」、企業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We Diagnostics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中国政府による国産医療機器優遇政策に関する 調査報告書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Wall Street Journal Market Data</a:t>
            </a:r>
            <a:endParaRPr kumimoji="0" lang="ja-JP" altLang="en-US" sz="800" dirty="0" bmk=""/>
          </a:p>
        </p:txBody>
      </p:sp>
      <p:sp>
        <p:nvSpPr>
          <p:cNvPr id="12" name="Rectangle 6"/>
          <p:cNvSpPr>
            <a:spLocks noChangeArrowheads="1"/>
          </p:cNvSpPr>
          <p:nvPr/>
        </p:nvSpPr>
        <p:spPr bwMode="auto">
          <a:xfrm>
            <a:off x="253681" y="202201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graphicFrame>
        <p:nvGraphicFramePr>
          <p:cNvPr id="9" name="表 4"/>
          <p:cNvGraphicFramePr>
            <a:graphicFrameLocks noGrp="1"/>
          </p:cNvGraphicFramePr>
          <p:nvPr>
            <p:extLst>
              <p:ext uri="{D42A27DB-BD31-4B8C-83A1-F6EECF244321}">
                <p14:modId xmlns:p14="http://schemas.microsoft.com/office/powerpoint/2010/main" val="3410951308"/>
              </p:ext>
            </p:extLst>
          </p:nvPr>
        </p:nvGraphicFramePr>
        <p:xfrm>
          <a:off x="250070" y="2564904"/>
          <a:ext cx="9239434" cy="3251275"/>
        </p:xfrm>
        <a:graphic>
          <a:graphicData uri="http://schemas.openxmlformats.org/drawingml/2006/table">
            <a:tbl>
              <a:tblPr firstRow="1" bandRow="1">
                <a:tableStyleId>{5C22544A-7EE6-4342-B048-85BDC9FD1C3A}</a:tableStyleId>
              </a:tblPr>
              <a:tblGrid>
                <a:gridCol w="1138005">
                  <a:extLst>
                    <a:ext uri="{9D8B030D-6E8A-4147-A177-3AD203B41FA5}">
                      <a16:colId xmlns:a16="http://schemas.microsoft.com/office/drawing/2014/main" val="20000"/>
                    </a:ext>
                  </a:extLst>
                </a:gridCol>
                <a:gridCol w="828621">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791007">
                  <a:extLst>
                    <a:ext uri="{9D8B030D-6E8A-4147-A177-3AD203B41FA5}">
                      <a16:colId xmlns:a16="http://schemas.microsoft.com/office/drawing/2014/main" val="20003"/>
                    </a:ext>
                  </a:extLst>
                </a:gridCol>
                <a:gridCol w="4689713">
                  <a:extLst>
                    <a:ext uri="{9D8B030D-6E8A-4147-A177-3AD203B41FA5}">
                      <a16:colId xmlns:a16="http://schemas.microsoft.com/office/drawing/2014/main" val="20004"/>
                    </a:ext>
                  </a:extLst>
                </a:gridCol>
              </a:tblGrid>
              <a:tr h="31912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58759">
                <a:tc>
                  <a:txBody>
                    <a:bodyPr/>
                    <a:lstStyle/>
                    <a:p>
                      <a:pPr algn="ctr" fontAlgn="ctr"/>
                      <a:r>
                        <a:rPr kumimoji="1" lang="ja-JP" altLang="en-US" sz="1050" b="1" dirty="0">
                          <a:solidFill>
                            <a:schemeClr val="tx1"/>
                          </a:solidFill>
                          <a:latin typeface="+mn-ea"/>
                          <a:ea typeface="+mn-ea"/>
                          <a:cs typeface="Arial" panose="020B0604020202020204" pitchFamily="34" charset="0"/>
                        </a:rPr>
                        <a:t>邁瑞</a:t>
                      </a:r>
                      <a:endParaRPr kumimoji="1" lang="en-US" altLang="ja-JP" sz="1050" b="1" dirty="0">
                        <a:solidFill>
                          <a:schemeClr val="tx1"/>
                        </a:solidFill>
                        <a:latin typeface="+mn-ea"/>
                        <a:ea typeface="+mn-ea"/>
                        <a:cs typeface="Arial" panose="020B0604020202020204" pitchFamily="34" charset="0"/>
                      </a:endParaRPr>
                    </a:p>
                    <a:p>
                      <a:pPr algn="ctr" fontAlgn="ctr"/>
                      <a:r>
                        <a:rPr kumimoji="1" lang="ja-JP" altLang="en-US" sz="1050" b="1" dirty="0">
                          <a:solidFill>
                            <a:schemeClr val="tx1"/>
                          </a:solidFill>
                          <a:latin typeface="+mn-lt"/>
                          <a:ea typeface="+mn-ea"/>
                          <a:cs typeface="Arial" panose="020B0604020202020204" pitchFamily="34" charset="0"/>
                        </a:rPr>
                        <a:t>（</a:t>
                      </a:r>
                      <a:r>
                        <a:rPr kumimoji="1" lang="en-US" altLang="ja-JP" sz="1050" b="1" dirty="0" err="1">
                          <a:solidFill>
                            <a:schemeClr val="tx1"/>
                          </a:solidFill>
                          <a:latin typeface="+mn-lt"/>
                          <a:ea typeface="+mn-ea"/>
                          <a:cs typeface="Arial" panose="020B0604020202020204" pitchFamily="34" charset="0"/>
                        </a:rPr>
                        <a:t>Mindray</a:t>
                      </a:r>
                      <a:r>
                        <a:rPr kumimoji="1" lang="ja-JP" altLang="en-US" sz="1050" b="1" dirty="0">
                          <a:solidFill>
                            <a:schemeClr val="tx1"/>
                          </a:solidFill>
                          <a:latin typeface="+mn-lt"/>
                          <a:ea typeface="+mn-ea"/>
                          <a:cs typeface="Arial" panose="020B0604020202020204" pitchFamily="34" charset="0"/>
                        </a:rPr>
                        <a:t>）</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Arial" panose="020B0604020202020204" pitchFamily="34" charset="0"/>
                        </a:rPr>
                        <a:t>PMLS</a:t>
                      </a:r>
                      <a:r>
                        <a:rPr kumimoji="1" lang="ja-JP" altLang="en-US" sz="1000" kern="1200" dirty="0">
                          <a:solidFill>
                            <a:schemeClr val="dk1"/>
                          </a:solidFill>
                          <a:latin typeface="+mn-ea"/>
                          <a:ea typeface="+mn-ea"/>
                          <a:cs typeface="Arial" panose="020B0604020202020204" pitchFamily="34" charset="0"/>
                        </a:rPr>
                        <a:t>（生命維持装置）、</a:t>
                      </a:r>
                      <a:r>
                        <a:rPr kumimoji="1" lang="en-US" altLang="ja-JP" sz="1000" kern="1200" dirty="0">
                          <a:solidFill>
                            <a:schemeClr val="dk1"/>
                          </a:solidFill>
                          <a:latin typeface="+mn-lt"/>
                          <a:ea typeface="+mn-ea"/>
                          <a:cs typeface="Arial" panose="020B0604020202020204" pitchFamily="34" charset="0"/>
                        </a:rPr>
                        <a:t>IVD</a:t>
                      </a:r>
                      <a:r>
                        <a:rPr kumimoji="1" lang="ja-JP" altLang="en-US" sz="1000" kern="1200" dirty="0">
                          <a:solidFill>
                            <a:schemeClr val="dk1"/>
                          </a:solidFill>
                          <a:latin typeface="+mn-ea"/>
                          <a:ea typeface="+mn-ea"/>
                          <a:cs typeface="Arial" panose="020B0604020202020204" pitchFamily="34" charset="0"/>
                        </a:rPr>
                        <a:t>（体外診断医薬品）、</a:t>
                      </a:r>
                      <a:r>
                        <a:rPr kumimoji="1" lang="en-US" altLang="ja-JP" sz="1000" kern="1200" dirty="0">
                          <a:solidFill>
                            <a:schemeClr val="dk1"/>
                          </a:solidFill>
                          <a:latin typeface="+mn-ea"/>
                          <a:ea typeface="+mn-ea"/>
                          <a:cs typeface="Arial" panose="020B0604020202020204" pitchFamily="34" charset="0"/>
                        </a:rPr>
                        <a:t>MILS</a:t>
                      </a:r>
                      <a:r>
                        <a:rPr kumimoji="1" lang="ja-JP" altLang="en-US" sz="1000" kern="1200" dirty="0">
                          <a:solidFill>
                            <a:schemeClr val="dk1"/>
                          </a:solidFill>
                          <a:latin typeface="+mn-ea"/>
                          <a:ea typeface="+mn-ea"/>
                          <a:cs typeface="Arial" panose="020B0604020202020204" pitchFamily="34" charset="0"/>
                        </a:rPr>
                        <a:t>（エコー）</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Arial" panose="020B0604020202020204" pitchFamily="34" charset="0"/>
                        </a:rPr>
                        <a:t>4,932</a:t>
                      </a:r>
                      <a:r>
                        <a:rPr kumimoji="1" lang="ja-JP" altLang="en-US" sz="1000" kern="1200" dirty="0">
                          <a:solidFill>
                            <a:schemeClr val="dk1"/>
                          </a:solidFill>
                          <a:latin typeface="+mn-lt"/>
                          <a:ea typeface="+mn-ea"/>
                          <a:cs typeface="Arial" panose="020B0604020202020204" pitchFamily="34" charset="0"/>
                        </a:rPr>
                        <a:t>人</a:t>
                      </a:r>
                      <a:endParaRPr kumimoji="1" lang="en-US" altLang="ja-JP" sz="1000" kern="1200" dirty="0">
                        <a:solidFill>
                          <a:schemeClr val="dk1"/>
                        </a:solidFill>
                        <a:latin typeface="+mn-lt"/>
                        <a:ea typeface="+mn-ea"/>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Arial" panose="020B0604020202020204" pitchFamily="34" charset="0"/>
                        </a:rPr>
                        <a:t>（単体）</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mn-ea"/>
                          <a:ea typeface="+mn-ea"/>
                          <a:cs typeface="Arial" panose="020B0604020202020204" pitchFamily="34" charset="0"/>
                        </a:rPr>
                        <a:t>2008</a:t>
                      </a:r>
                      <a:r>
                        <a:rPr kumimoji="1" lang="ja-JP" altLang="en-US" sz="1000" kern="1200" dirty="0">
                          <a:solidFill>
                            <a:schemeClr val="dk1"/>
                          </a:solidFill>
                          <a:latin typeface="+mn-ea"/>
                          <a:ea typeface="+mn-ea"/>
                          <a:cs typeface="Arial" panose="020B0604020202020204" pitchFamily="34" charset="0"/>
                        </a:rPr>
                        <a:t>年：米</a:t>
                      </a:r>
                      <a:r>
                        <a:rPr kumimoji="1" lang="en-US" altLang="ja-JP" sz="1000" kern="1200" dirty="0" err="1">
                          <a:solidFill>
                            <a:schemeClr val="dk1"/>
                          </a:solidFill>
                          <a:latin typeface="+mn-ea"/>
                          <a:ea typeface="+mn-ea"/>
                          <a:cs typeface="Arial" panose="020B0604020202020204" pitchFamily="34" charset="0"/>
                        </a:rPr>
                        <a:t>Datascope</a:t>
                      </a:r>
                      <a:r>
                        <a:rPr kumimoji="1" lang="ja-JP" altLang="en-US" sz="1000" kern="1200" dirty="0">
                          <a:solidFill>
                            <a:schemeClr val="dk1"/>
                          </a:solidFill>
                          <a:latin typeface="+mn-ea"/>
                          <a:ea typeface="+mn-ea"/>
                          <a:cs typeface="Arial" panose="020B0604020202020204" pitchFamily="34" charset="0"/>
                        </a:rPr>
                        <a:t>のモニタリング事業を買収</a:t>
                      </a:r>
                      <a:endParaRPr kumimoji="1" lang="en-US" altLang="ja-JP" sz="10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mn-ea"/>
                          <a:ea typeface="+mn-ea"/>
                          <a:cs typeface="Arial" panose="020B0604020202020204" pitchFamily="34" charset="0"/>
                        </a:rPr>
                        <a:t>2013</a:t>
                      </a:r>
                      <a:r>
                        <a:rPr kumimoji="1" lang="ja-JP" altLang="en-US" sz="1000" kern="1200" dirty="0">
                          <a:solidFill>
                            <a:schemeClr val="dk1"/>
                          </a:solidFill>
                          <a:latin typeface="+mn-ea"/>
                          <a:ea typeface="+mn-ea"/>
                          <a:cs typeface="Arial" panose="020B0604020202020204" pitchFamily="34" charset="0"/>
                        </a:rPr>
                        <a:t>年：米エコー機器シェア</a:t>
                      </a:r>
                      <a:r>
                        <a:rPr kumimoji="1" lang="en-US" altLang="ja-JP" sz="1000" kern="1200" dirty="0">
                          <a:solidFill>
                            <a:schemeClr val="dk1"/>
                          </a:solidFill>
                          <a:latin typeface="+mn-ea"/>
                          <a:ea typeface="+mn-ea"/>
                          <a:cs typeface="Arial" panose="020B0604020202020204" pitchFamily="34" charset="0"/>
                        </a:rPr>
                        <a:t>5</a:t>
                      </a:r>
                      <a:r>
                        <a:rPr kumimoji="1" lang="ja-JP" altLang="en-US" sz="1000" kern="1200" dirty="0">
                          <a:solidFill>
                            <a:schemeClr val="dk1"/>
                          </a:solidFill>
                          <a:latin typeface="+mn-ea"/>
                          <a:ea typeface="+mn-ea"/>
                          <a:cs typeface="Arial" panose="020B0604020202020204" pitchFamily="34" charset="0"/>
                        </a:rPr>
                        <a:t>位の</a:t>
                      </a:r>
                      <a:r>
                        <a:rPr kumimoji="1" lang="en-US" altLang="ja-JP" sz="1000" kern="1200" dirty="0">
                          <a:solidFill>
                            <a:schemeClr val="dk1"/>
                          </a:solidFill>
                          <a:latin typeface="+mn-ea"/>
                          <a:ea typeface="+mn-ea"/>
                          <a:cs typeface="Arial" panose="020B0604020202020204" pitchFamily="34" charset="0"/>
                        </a:rPr>
                        <a:t>ZONARE</a:t>
                      </a:r>
                      <a:r>
                        <a:rPr kumimoji="1" lang="ja-JP" altLang="en-US" sz="1000" kern="1200" dirty="0">
                          <a:solidFill>
                            <a:schemeClr val="dk1"/>
                          </a:solidFill>
                          <a:latin typeface="+mn-ea"/>
                          <a:ea typeface="+mn-ea"/>
                          <a:cs typeface="Arial" panose="020B0604020202020204" pitchFamily="34" charset="0"/>
                        </a:rPr>
                        <a:t>を買収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mn-ea"/>
                          <a:ea typeface="+mn-ea"/>
                          <a:cs typeface="Arial" panose="020B0604020202020204" pitchFamily="34" charset="0"/>
                        </a:rPr>
                        <a:t>北米、欧州、アフリカなど</a:t>
                      </a:r>
                      <a:r>
                        <a:rPr kumimoji="1" lang="en-US" altLang="ja-JP" sz="1000" kern="1200" dirty="0">
                          <a:solidFill>
                            <a:schemeClr val="dk1"/>
                          </a:solidFill>
                          <a:latin typeface="+mn-ea"/>
                          <a:ea typeface="+mn-ea"/>
                          <a:cs typeface="Arial" panose="020B0604020202020204" pitchFamily="34" charset="0"/>
                        </a:rPr>
                        <a:t>31</a:t>
                      </a:r>
                      <a:r>
                        <a:rPr kumimoji="1" lang="ja-JP" altLang="en-US" sz="1000" kern="1200" dirty="0">
                          <a:solidFill>
                            <a:schemeClr val="dk1"/>
                          </a:solidFill>
                          <a:latin typeface="+mn-ea"/>
                          <a:ea typeface="+mn-ea"/>
                          <a:cs typeface="Arial" panose="020B0604020202020204" pitchFamily="34" charset="0"/>
                        </a:rPr>
                        <a:t>カ国に子会社を持ち、</a:t>
                      </a:r>
                      <a:r>
                        <a:rPr kumimoji="1" lang="en-US" altLang="ja-JP" sz="1000" kern="1200" dirty="0">
                          <a:solidFill>
                            <a:schemeClr val="dk1"/>
                          </a:solidFill>
                          <a:latin typeface="+mn-ea"/>
                          <a:ea typeface="+mn-ea"/>
                          <a:cs typeface="Arial" panose="020B0604020202020204" pitchFamily="34" charset="0"/>
                        </a:rPr>
                        <a:t>2014</a:t>
                      </a:r>
                      <a:r>
                        <a:rPr kumimoji="1" lang="ja-JP" altLang="en-US" sz="1000" kern="1200" dirty="0">
                          <a:solidFill>
                            <a:schemeClr val="dk1"/>
                          </a:solidFill>
                          <a:latin typeface="+mn-ea"/>
                          <a:ea typeface="+mn-ea"/>
                          <a:cs typeface="Arial" panose="020B0604020202020204" pitchFamily="34" charset="0"/>
                        </a:rPr>
                        <a:t>年時点で海外売上比率は</a:t>
                      </a:r>
                      <a:r>
                        <a:rPr kumimoji="1" lang="en-US" altLang="ja-JP" sz="1000" kern="1200" dirty="0">
                          <a:solidFill>
                            <a:schemeClr val="dk1"/>
                          </a:solidFill>
                          <a:latin typeface="+mn-ea"/>
                          <a:ea typeface="+mn-ea"/>
                          <a:cs typeface="Arial" panose="020B0604020202020204" pitchFamily="34" charset="0"/>
                        </a:rPr>
                        <a:t>54%</a:t>
                      </a:r>
                      <a:r>
                        <a:rPr kumimoji="1" lang="ja-JP" altLang="en-US" sz="1000" kern="1200" dirty="0">
                          <a:solidFill>
                            <a:schemeClr val="dk1"/>
                          </a:solidFill>
                          <a:latin typeface="+mn-ea"/>
                          <a:ea typeface="+mn-ea"/>
                          <a:cs typeface="Arial" panose="020B0604020202020204" pitchFamily="34" charset="0"/>
                        </a:rPr>
                        <a:t>を占める。</a:t>
                      </a:r>
                      <a:endParaRPr kumimoji="1" lang="en-US" altLang="ja-JP" sz="10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mn-ea"/>
                          <a:ea typeface="+mn-ea"/>
                          <a:cs typeface="Arial" panose="020B0604020202020204" pitchFamily="34" charset="0"/>
                        </a:rPr>
                        <a:t>設立当初から売上の</a:t>
                      </a:r>
                      <a:r>
                        <a:rPr kumimoji="1" lang="en-US" altLang="ja-JP" sz="1000" kern="1200" dirty="0">
                          <a:solidFill>
                            <a:schemeClr val="dk1"/>
                          </a:solidFill>
                          <a:latin typeface="+mn-ea"/>
                          <a:ea typeface="+mn-ea"/>
                          <a:cs typeface="Arial" panose="020B0604020202020204" pitchFamily="34" charset="0"/>
                        </a:rPr>
                        <a:t>10%</a:t>
                      </a:r>
                      <a:r>
                        <a:rPr kumimoji="1" lang="ja-JP" altLang="en-US" sz="1000" kern="1200" dirty="0">
                          <a:solidFill>
                            <a:schemeClr val="dk1"/>
                          </a:solidFill>
                          <a:latin typeface="+mn-ea"/>
                          <a:ea typeface="+mn-ea"/>
                          <a:cs typeface="Arial" panose="020B0604020202020204" pitchFamily="34" charset="0"/>
                        </a:rPr>
                        <a:t>を研究開発費用に投入している。</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63646">
                <a:tc>
                  <a:txBody>
                    <a:bodyPr/>
                    <a:lstStyle/>
                    <a:p>
                      <a:pPr algn="ctr">
                        <a:spcAft>
                          <a:spcPts val="0"/>
                        </a:spcAft>
                      </a:pPr>
                      <a:r>
                        <a:rPr lang="ja-JP" sz="1050" b="1" dirty="0">
                          <a:solidFill>
                            <a:srgbClr val="000000"/>
                          </a:solidFill>
                          <a:effectLst/>
                          <a:latin typeface="+mn-ea"/>
                          <a:ea typeface="+mn-ea"/>
                        </a:rPr>
                        <a:t>威高</a:t>
                      </a:r>
                      <a:endParaRPr lang="en-US" altLang="ja-JP" sz="1050" b="1" dirty="0">
                        <a:solidFill>
                          <a:srgbClr val="000000"/>
                        </a:solidFill>
                        <a:effectLst/>
                        <a:latin typeface="+mn-ea"/>
                        <a:ea typeface="+mn-ea"/>
                      </a:endParaRPr>
                    </a:p>
                    <a:p>
                      <a:pPr algn="ctr">
                        <a:spcAft>
                          <a:spcPts val="0"/>
                        </a:spcAft>
                      </a:pPr>
                      <a:r>
                        <a:rPr lang="en-US" altLang="ja-JP" sz="1050" b="1" dirty="0">
                          <a:solidFill>
                            <a:srgbClr val="000000"/>
                          </a:solidFill>
                          <a:effectLst/>
                          <a:latin typeface="+mn-lt"/>
                          <a:ea typeface="+mn-ea"/>
                        </a:rPr>
                        <a:t>(WEGO)</a:t>
                      </a:r>
                      <a:endParaRPr lang="ja-JP" sz="1050" b="1" dirty="0">
                        <a:effectLst/>
                        <a:latin typeface="+mn-lt"/>
                        <a:ea typeface="+mn-ea"/>
                      </a:endParaRPr>
                    </a:p>
                  </a:txBody>
                  <a:tcPr marL="62865" marR="62865"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a:spcAft>
                          <a:spcPts val="0"/>
                        </a:spcAft>
                      </a:pPr>
                      <a:r>
                        <a:rPr lang="ja-JP" altLang="en-US" sz="1000" dirty="0">
                          <a:effectLst/>
                          <a:latin typeface="+mn-ea"/>
                          <a:ea typeface="+mn-ea"/>
                        </a:rPr>
                        <a:t>ディスポーザブル医療器械、医薬、医用製品、血液透析骨関連材等</a:t>
                      </a:r>
                      <a:endParaRPr lang="ja-JP" sz="1000" dirty="0">
                        <a:effectLst/>
                        <a:latin typeface="+mn-ea"/>
                        <a:ea typeface="+mn-ea"/>
                      </a:endParaRPr>
                    </a:p>
                  </a:txBody>
                  <a:tcPr marL="62865" marR="62865"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Arial" panose="020B0604020202020204" pitchFamily="34" charset="0"/>
                        </a:rPr>
                        <a:t>約</a:t>
                      </a:r>
                      <a:r>
                        <a:rPr kumimoji="1" lang="en-US" altLang="ja-JP" sz="1000" kern="1200" dirty="0">
                          <a:solidFill>
                            <a:schemeClr val="dk1"/>
                          </a:solidFill>
                          <a:latin typeface="+mn-lt"/>
                          <a:ea typeface="+mn-ea"/>
                          <a:cs typeface="Arial" panose="020B0604020202020204" pitchFamily="34" charset="0"/>
                        </a:rPr>
                        <a:t>20,000</a:t>
                      </a:r>
                      <a:r>
                        <a:rPr kumimoji="1" lang="ja-JP" altLang="en-US" sz="1000" kern="1200" dirty="0">
                          <a:solidFill>
                            <a:schemeClr val="dk1"/>
                          </a:solidFill>
                          <a:latin typeface="+mn-lt"/>
                          <a:ea typeface="+mn-ea"/>
                          <a:cs typeface="Arial" panose="020B0604020202020204" pitchFamily="34" charset="0"/>
                        </a:rPr>
                        <a:t>人</a:t>
                      </a:r>
                      <a:endParaRPr kumimoji="1" lang="en-US" altLang="ja-JP" sz="1000" kern="1200" dirty="0">
                        <a:solidFill>
                          <a:schemeClr val="dk1"/>
                        </a:solidFill>
                        <a:latin typeface="+mn-lt"/>
                        <a:ea typeface="+mn-ea"/>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Arial" panose="020B0604020202020204" pitchFamily="34" charset="0"/>
                        </a:rPr>
                        <a:t>（連結）</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endParaRPr kumimoji="1" lang="en-US" altLang="ja-JP" sz="10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mn-ea"/>
                          <a:ea typeface="+mn-ea"/>
                          <a:cs typeface="Arial" panose="020B0604020202020204" pitchFamily="34" charset="0"/>
                        </a:rPr>
                        <a:t>2010</a:t>
                      </a:r>
                      <a:r>
                        <a:rPr kumimoji="1" lang="ja-JP" altLang="en-US" sz="1000" kern="1200" dirty="0">
                          <a:solidFill>
                            <a:schemeClr val="dk1"/>
                          </a:solidFill>
                          <a:latin typeface="+mn-ea"/>
                          <a:ea typeface="+mn-ea"/>
                          <a:cs typeface="Arial" panose="020B0604020202020204" pitchFamily="34" charset="0"/>
                        </a:rPr>
                        <a:t>年：</a:t>
                      </a:r>
                      <a:r>
                        <a:rPr kumimoji="1" lang="zh-CN" altLang="en-US" sz="1000" kern="1200" dirty="0">
                          <a:solidFill>
                            <a:schemeClr val="dk1"/>
                          </a:solidFill>
                          <a:latin typeface="+mn-ea"/>
                          <a:ea typeface="+mn-ea"/>
                          <a:cs typeface="Arial" panose="020B0604020202020204" pitchFamily="34" charset="0"/>
                        </a:rPr>
                        <a:t>日機装株式会社</a:t>
                      </a:r>
                      <a:r>
                        <a:rPr kumimoji="1" lang="ja-JP" altLang="en-US" sz="1000" kern="1200" dirty="0">
                          <a:solidFill>
                            <a:schemeClr val="dk1"/>
                          </a:solidFill>
                          <a:latin typeface="+mn-ea"/>
                          <a:ea typeface="+mn-ea"/>
                          <a:cs typeface="Arial" panose="020B0604020202020204" pitchFamily="34" charset="0"/>
                        </a:rPr>
                        <a:t>と戦略的提携を結ぶ</a:t>
                      </a:r>
                      <a:endParaRPr kumimoji="1" lang="en-US" altLang="ja-JP" sz="10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mn-ea"/>
                          <a:ea typeface="+mn-ea"/>
                          <a:cs typeface="Arial" panose="020B0604020202020204" pitchFamily="34" charset="0"/>
                        </a:rPr>
                        <a:t>2012</a:t>
                      </a:r>
                      <a:r>
                        <a:rPr kumimoji="1" lang="ja-JP" altLang="en-US" sz="1000" kern="1200" dirty="0">
                          <a:solidFill>
                            <a:schemeClr val="dk1"/>
                          </a:solidFill>
                          <a:latin typeface="+mn-ea"/>
                          <a:ea typeface="+mn-ea"/>
                          <a:cs typeface="Arial" panose="020B0604020202020204" pitchFamily="34" charset="0"/>
                        </a:rPr>
                        <a:t>年：テルモ株式会社と戦略的提携を結ぶ</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mn-ea"/>
                          <a:ea typeface="+mn-ea"/>
                          <a:cs typeface="Arial" panose="020B0604020202020204" pitchFamily="34" charset="0"/>
                        </a:rPr>
                        <a:t>中国の最大手医療用具メーカーであり、</a:t>
                      </a:r>
                      <a:r>
                        <a:rPr kumimoji="1" lang="en-US" altLang="ja-JP" sz="1000" kern="1200" dirty="0">
                          <a:solidFill>
                            <a:schemeClr val="dk1"/>
                          </a:solidFill>
                          <a:latin typeface="+mn-ea"/>
                          <a:ea typeface="+mn-ea"/>
                          <a:cs typeface="Arial" panose="020B0604020202020204" pitchFamily="34" charset="0"/>
                        </a:rPr>
                        <a:t>2016</a:t>
                      </a:r>
                      <a:r>
                        <a:rPr kumimoji="1" lang="ja-JP" altLang="en-US" sz="1000" kern="1200" dirty="0">
                          <a:solidFill>
                            <a:schemeClr val="dk1"/>
                          </a:solidFill>
                          <a:latin typeface="+mn-ea"/>
                          <a:ea typeface="+mn-ea"/>
                          <a:cs typeface="Arial" panose="020B0604020202020204" pitchFamily="34" charset="0"/>
                        </a:rPr>
                        <a:t>年の売上高は</a:t>
                      </a:r>
                      <a:r>
                        <a:rPr kumimoji="1" lang="en-US" altLang="ja-JP" sz="1000" kern="1200" dirty="0">
                          <a:solidFill>
                            <a:schemeClr val="dk1"/>
                          </a:solidFill>
                          <a:latin typeface="+mn-ea"/>
                          <a:ea typeface="+mn-ea"/>
                          <a:cs typeface="Arial" panose="020B0604020202020204" pitchFamily="34" charset="0"/>
                        </a:rPr>
                        <a:t>1,006</a:t>
                      </a:r>
                      <a:r>
                        <a:rPr kumimoji="1" lang="ja-JP" altLang="en-US" sz="1000" kern="1200" dirty="0">
                          <a:solidFill>
                            <a:schemeClr val="dk1"/>
                          </a:solidFill>
                          <a:latin typeface="+mn-ea"/>
                          <a:ea typeface="+mn-ea"/>
                          <a:cs typeface="Arial" panose="020B0604020202020204" pitchFamily="34" charset="0"/>
                        </a:rPr>
                        <a:t>億円と中国の医療機器企業で第三位に位置する。</a:t>
                      </a:r>
                      <a:endParaRPr kumimoji="1" lang="en-US" altLang="ja-JP" sz="10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zh-CN" altLang="en-US" sz="1000" kern="1200" dirty="0">
                          <a:solidFill>
                            <a:schemeClr val="dk1"/>
                          </a:solidFill>
                          <a:latin typeface="+mn-ea"/>
                          <a:ea typeface="+mn-ea"/>
                          <a:cs typeface="Arial" panose="020B0604020202020204" pitchFamily="34" charset="0"/>
                        </a:rPr>
                        <a:t>透析事業</a:t>
                      </a:r>
                      <a:r>
                        <a:rPr kumimoji="1" lang="ja-JP" altLang="en-US" sz="1000" kern="1200" dirty="0">
                          <a:solidFill>
                            <a:schemeClr val="dk1"/>
                          </a:solidFill>
                          <a:latin typeface="+mn-ea"/>
                          <a:ea typeface="+mn-ea"/>
                          <a:cs typeface="Arial" panose="020B0604020202020204" pitchFamily="34" charset="0"/>
                        </a:rPr>
                        <a:t>において</a:t>
                      </a:r>
                      <a:r>
                        <a:rPr kumimoji="1" lang="zh-CN" altLang="en-US" sz="1000" kern="1200" dirty="0">
                          <a:solidFill>
                            <a:schemeClr val="dk1"/>
                          </a:solidFill>
                          <a:latin typeface="+mn-ea"/>
                          <a:ea typeface="+mn-ea"/>
                          <a:cs typeface="Arial" panose="020B0604020202020204" pitchFamily="34" charset="0"/>
                        </a:rPr>
                        <a:t>日機装株式会社</a:t>
                      </a:r>
                      <a:r>
                        <a:rPr kumimoji="1" lang="ja-JP" altLang="en-US" sz="1000" kern="1200" dirty="0" err="1">
                          <a:solidFill>
                            <a:schemeClr val="dk1"/>
                          </a:solidFill>
                          <a:latin typeface="+mn-ea"/>
                          <a:ea typeface="+mn-ea"/>
                          <a:cs typeface="Arial" panose="020B0604020202020204" pitchFamily="34" charset="0"/>
                        </a:rPr>
                        <a:t>、</a:t>
                      </a:r>
                      <a:r>
                        <a:rPr kumimoji="1" lang="zh-TW" altLang="en-US" sz="1000" kern="1200" dirty="0">
                          <a:solidFill>
                            <a:schemeClr val="dk1"/>
                          </a:solidFill>
                          <a:latin typeface="+mn-ea"/>
                          <a:ea typeface="+mn-ea"/>
                          <a:cs typeface="Arial" panose="020B0604020202020204" pitchFamily="34" charset="0"/>
                        </a:rPr>
                        <a:t>腹膜透析事業</a:t>
                      </a:r>
                      <a:r>
                        <a:rPr kumimoji="1" lang="ja-JP" altLang="en-US" sz="1000" kern="1200" dirty="0">
                          <a:solidFill>
                            <a:schemeClr val="dk1"/>
                          </a:solidFill>
                          <a:latin typeface="+mn-ea"/>
                          <a:ea typeface="+mn-ea"/>
                          <a:cs typeface="Arial" panose="020B0604020202020204" pitchFamily="34" charset="0"/>
                        </a:rPr>
                        <a:t>においてテルモ株式会社と戦略的提携を結んでいる。</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16983">
                <a:tc>
                  <a:txBody>
                    <a:bodyPr/>
                    <a:lstStyle/>
                    <a:p>
                      <a:pPr algn="ctr">
                        <a:spcAft>
                          <a:spcPts val="0"/>
                        </a:spcAft>
                      </a:pPr>
                      <a:r>
                        <a:rPr lang="ja-JP" altLang="en-US" sz="1050" b="1" dirty="0">
                          <a:effectLst/>
                          <a:latin typeface="+mn-lt"/>
                          <a:ea typeface="+mn-ea"/>
                        </a:rPr>
                        <a:t>乐普</a:t>
                      </a:r>
                      <a:endParaRPr lang="en-US" altLang="ja-JP" sz="1050" b="1" dirty="0">
                        <a:effectLst/>
                        <a:latin typeface="+mn-lt"/>
                        <a:ea typeface="+mn-ea"/>
                      </a:endParaRPr>
                    </a:p>
                    <a:p>
                      <a:pPr algn="ctr">
                        <a:spcAft>
                          <a:spcPts val="0"/>
                        </a:spcAft>
                      </a:pPr>
                      <a:r>
                        <a:rPr lang="en-US" altLang="ja-JP" sz="1050" b="1" dirty="0">
                          <a:effectLst/>
                          <a:latin typeface="+mn-lt"/>
                          <a:ea typeface="+mn-ea"/>
                        </a:rPr>
                        <a:t>(</a:t>
                      </a:r>
                      <a:r>
                        <a:rPr lang="en-US" altLang="ja-JP" sz="1050" b="1" dirty="0" err="1">
                          <a:effectLst/>
                          <a:latin typeface="+mn-lt"/>
                          <a:ea typeface="+mn-ea"/>
                        </a:rPr>
                        <a:t>Lepu</a:t>
                      </a:r>
                      <a:r>
                        <a:rPr lang="en-US" altLang="ja-JP" sz="1050" b="1" dirty="0">
                          <a:effectLst/>
                          <a:latin typeface="+mn-lt"/>
                          <a:ea typeface="+mn-ea"/>
                        </a:rPr>
                        <a:t>)</a:t>
                      </a:r>
                      <a:endParaRPr lang="ja-JP" sz="1050" b="1" dirty="0">
                        <a:effectLst/>
                        <a:latin typeface="+mn-lt"/>
                        <a:ea typeface="+mn-ea"/>
                      </a:endParaRPr>
                    </a:p>
                  </a:txBody>
                  <a:tcPr marL="62865" marR="62865"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a:spcAft>
                          <a:spcPts val="0"/>
                        </a:spcAft>
                      </a:pPr>
                      <a:r>
                        <a:rPr lang="ja-JP" altLang="en-US" sz="1000" dirty="0">
                          <a:effectLst/>
                          <a:latin typeface="+mn-ea"/>
                          <a:ea typeface="+mn-ea"/>
                        </a:rPr>
                        <a:t>ハイテク医療機器の開発、生産、販売</a:t>
                      </a:r>
                      <a:endParaRPr lang="ja-JP" sz="1000" dirty="0">
                        <a:effectLst/>
                        <a:latin typeface="+mn-ea"/>
                        <a:ea typeface="+mn-ea"/>
                      </a:endParaRPr>
                    </a:p>
                  </a:txBody>
                  <a:tcPr marL="62865" marR="62865"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Arial" panose="020B0604020202020204" pitchFamily="34" charset="0"/>
                        </a:rPr>
                        <a:t>5,465</a:t>
                      </a:r>
                      <a:r>
                        <a:rPr kumimoji="1" lang="ja-JP" altLang="en-US" sz="1000" kern="1200" dirty="0">
                          <a:solidFill>
                            <a:schemeClr val="dk1"/>
                          </a:solidFill>
                          <a:latin typeface="+mn-lt"/>
                          <a:ea typeface="+mn-ea"/>
                          <a:cs typeface="Arial" panose="020B0604020202020204" pitchFamily="34" charset="0"/>
                        </a:rPr>
                        <a:t>人</a:t>
                      </a:r>
                      <a:endParaRPr kumimoji="1" lang="en-US" altLang="ja-JP" sz="1000" kern="1200" dirty="0">
                        <a:solidFill>
                          <a:schemeClr val="dk1"/>
                        </a:solidFill>
                        <a:latin typeface="+mn-lt"/>
                        <a:ea typeface="+mn-ea"/>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Arial" panose="020B0604020202020204" pitchFamily="34" charset="0"/>
                        </a:rPr>
                        <a:t>（連結）</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mn-ea"/>
                          <a:ea typeface="+mn-ea"/>
                          <a:cs typeface="Arial" panose="020B0604020202020204" pitchFamily="34" charset="0"/>
                        </a:rPr>
                        <a:t>子会社を</a:t>
                      </a:r>
                      <a:r>
                        <a:rPr kumimoji="1" lang="en-US" altLang="ja-JP" sz="1000" kern="1200" dirty="0">
                          <a:solidFill>
                            <a:schemeClr val="dk1"/>
                          </a:solidFill>
                          <a:latin typeface="+mn-ea"/>
                          <a:ea typeface="+mn-ea"/>
                          <a:cs typeface="Arial" panose="020B0604020202020204" pitchFamily="34" charset="0"/>
                        </a:rPr>
                        <a:t>28</a:t>
                      </a:r>
                      <a:r>
                        <a:rPr kumimoji="1" lang="ja-JP" altLang="en-US" sz="1000" kern="1200" dirty="0">
                          <a:solidFill>
                            <a:schemeClr val="dk1"/>
                          </a:solidFill>
                          <a:latin typeface="+mn-ea"/>
                          <a:ea typeface="+mn-ea"/>
                          <a:cs typeface="Arial" panose="020B0604020202020204" pitchFamily="34" charset="0"/>
                        </a:rPr>
                        <a:t>社保有する中国の大手医療機器メーカーであり、</a:t>
                      </a:r>
                      <a:r>
                        <a:rPr kumimoji="1" lang="en-US" altLang="ja-JP" sz="1000" kern="1200" dirty="0">
                          <a:solidFill>
                            <a:schemeClr val="dk1"/>
                          </a:solidFill>
                          <a:latin typeface="+mn-ea"/>
                          <a:ea typeface="+mn-ea"/>
                          <a:cs typeface="Arial" panose="020B0604020202020204" pitchFamily="34" charset="0"/>
                        </a:rPr>
                        <a:t>2020</a:t>
                      </a:r>
                      <a:r>
                        <a:rPr kumimoji="1" lang="ja-JP" altLang="en-US" sz="1000" kern="1200" dirty="0">
                          <a:solidFill>
                            <a:schemeClr val="dk1"/>
                          </a:solidFill>
                          <a:latin typeface="+mn-ea"/>
                          <a:ea typeface="+mn-ea"/>
                          <a:cs typeface="Arial" panose="020B0604020202020204" pitchFamily="34" charset="0"/>
                        </a:rPr>
                        <a:t>年の売上高は</a:t>
                      </a:r>
                      <a:r>
                        <a:rPr kumimoji="1" lang="en-US" altLang="ja-JP" sz="1000" kern="1200" dirty="0">
                          <a:solidFill>
                            <a:schemeClr val="dk1"/>
                          </a:solidFill>
                          <a:latin typeface="+mn-ea"/>
                          <a:ea typeface="+mn-ea"/>
                          <a:cs typeface="Arial" panose="020B0604020202020204" pitchFamily="34" charset="0"/>
                        </a:rPr>
                        <a:t>52,190</a:t>
                      </a:r>
                      <a:r>
                        <a:rPr kumimoji="1" lang="ja-JP" altLang="en-US" sz="1000" kern="1200" dirty="0">
                          <a:solidFill>
                            <a:schemeClr val="dk1"/>
                          </a:solidFill>
                          <a:latin typeface="+mn-ea"/>
                          <a:ea typeface="+mn-ea"/>
                          <a:cs typeface="Arial" panose="020B0604020202020204" pitchFamily="34" charset="0"/>
                        </a:rPr>
                        <a:t>億円である。</a:t>
                      </a:r>
                      <a:endParaRPr kumimoji="1" lang="en-US" altLang="ja-JP" sz="1000" kern="1200" dirty="0">
                        <a:solidFill>
                          <a:schemeClr val="dk1"/>
                        </a:solidFill>
                        <a:latin typeface="+mn-ea"/>
                        <a:ea typeface="+mn-ea"/>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mn-ea"/>
                          <a:ea typeface="+mn-ea"/>
                          <a:cs typeface="Arial" panose="020B0604020202020204" pitchFamily="34" charset="0"/>
                        </a:rPr>
                        <a:t>循環器科機器に注力しており、</a:t>
                      </a:r>
                      <a:r>
                        <a:rPr kumimoji="1" lang="en-US" altLang="ja-JP" sz="1000" kern="1200" dirty="0">
                          <a:solidFill>
                            <a:schemeClr val="dk1"/>
                          </a:solidFill>
                          <a:latin typeface="+mn-ea"/>
                          <a:ea typeface="+mn-ea"/>
                          <a:cs typeface="Arial" panose="020B0604020202020204" pitchFamily="34" charset="0"/>
                        </a:rPr>
                        <a:t>2014</a:t>
                      </a:r>
                      <a:r>
                        <a:rPr kumimoji="1" lang="ja-JP" altLang="en-US" sz="1000" kern="1200" dirty="0">
                          <a:solidFill>
                            <a:schemeClr val="dk1"/>
                          </a:solidFill>
                          <a:latin typeface="+mn-ea"/>
                          <a:ea typeface="+mn-ea"/>
                          <a:cs typeface="Arial" panose="020B0604020202020204" pitchFamily="34" charset="0"/>
                        </a:rPr>
                        <a:t>年時点で心臓カテーテル手術機器、人工弁の分野でそれぞれトップシェアを獲得している。</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05251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1/6</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1662201339"/>
              </p:ext>
            </p:extLst>
          </p:nvPr>
        </p:nvGraphicFramePr>
        <p:xfrm>
          <a:off x="200022" y="1412776"/>
          <a:ext cx="9145465" cy="4644000"/>
        </p:xfrm>
        <a:graphic>
          <a:graphicData uri="http://schemas.openxmlformats.org/drawingml/2006/table">
            <a:tbl>
              <a:tblPr firstRow="1" bandRow="1">
                <a:tableStyleId>{5C22544A-7EE6-4342-B048-85BDC9FD1C3A}</a:tableStyleId>
              </a:tblPr>
              <a:tblGrid>
                <a:gridCol w="387520">
                  <a:extLst>
                    <a:ext uri="{9D8B030D-6E8A-4147-A177-3AD203B41FA5}">
                      <a16:colId xmlns:a16="http://schemas.microsoft.com/office/drawing/2014/main" val="20000"/>
                    </a:ext>
                  </a:extLst>
                </a:gridCol>
                <a:gridCol w="3332669">
                  <a:extLst>
                    <a:ext uri="{9D8B030D-6E8A-4147-A177-3AD203B41FA5}">
                      <a16:colId xmlns:a16="http://schemas.microsoft.com/office/drawing/2014/main" val="20001"/>
                    </a:ext>
                  </a:extLst>
                </a:gridCol>
                <a:gridCol w="1782591">
                  <a:extLst>
                    <a:ext uri="{9D8B030D-6E8A-4147-A177-3AD203B41FA5}">
                      <a16:colId xmlns:a16="http://schemas.microsoft.com/office/drawing/2014/main" val="20002"/>
                    </a:ext>
                  </a:extLst>
                </a:gridCol>
                <a:gridCol w="3642685">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愛安徳技研貿易（上海）（有）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エー・アンド・デイ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計測・制御・シミュレーションシステム、試験機、医療機器の販売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阿洛卡国際貿易（上海）（有）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日立製作所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医療機器の販売・保守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愛科来医療電子（上海）（有）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機器、試薬の製造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愛科来国際貿易（上海）（有）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機器、試薬の販売・カスタマーサービス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亜速旺（上海）商貿（有）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アズワン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研究用科学機器等の販売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上海昴統快泰商貿（有）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アテクト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ポリマー微粒子事業、衛生検査器材事業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衛材機械科技発展（上海）（有）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エーザイマシナリー株式会社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100" b="0" i="0" u="none" strike="noStrike" kern="1200" dirty="0">
                          <a:solidFill>
                            <a:srgbClr val="000000"/>
                          </a:solidFill>
                          <a:effectLst/>
                          <a:latin typeface="+mn-lt"/>
                          <a:ea typeface="+mj-ea"/>
                          <a:cs typeface="+mn-cs"/>
                        </a:rPr>
                        <a:t>機械設備のメンテナンス及びアフターサービス</a:t>
                      </a:r>
                    </a:p>
                  </a:txBody>
                  <a:tcPr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科宝光電機器（上海）（有）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日本電産コパル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光学機器、電子機器の製造・販売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電計科技研発（上海）（有）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日本電計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研究会発サポート、試験技術の提供、受託試験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電計貿易（上海）（有）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日本電計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各種電子計測器の販売・修理・校正等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12"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451410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2/6</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917568488"/>
              </p:ext>
            </p:extLst>
          </p:nvPr>
        </p:nvGraphicFramePr>
        <p:xfrm>
          <a:off x="200022" y="1052736"/>
          <a:ext cx="9289482" cy="5508000"/>
        </p:xfrm>
        <a:graphic>
          <a:graphicData uri="http://schemas.openxmlformats.org/drawingml/2006/table">
            <a:tbl>
              <a:tblPr firstRow="1" bandRow="1">
                <a:tableStyleId>{5C22544A-7EE6-4342-B048-85BDC9FD1C3A}</a:tableStyleId>
              </a:tblPr>
              <a:tblGrid>
                <a:gridCol w="393622">
                  <a:extLst>
                    <a:ext uri="{9D8B030D-6E8A-4147-A177-3AD203B41FA5}">
                      <a16:colId xmlns:a16="http://schemas.microsoft.com/office/drawing/2014/main" val="20000"/>
                    </a:ext>
                  </a:extLst>
                </a:gridCol>
                <a:gridCol w="3385150">
                  <a:extLst>
                    <a:ext uri="{9D8B030D-6E8A-4147-A177-3AD203B41FA5}">
                      <a16:colId xmlns:a16="http://schemas.microsoft.com/office/drawing/2014/main" val="20001"/>
                    </a:ext>
                  </a:extLst>
                </a:gridCol>
                <a:gridCol w="1810662">
                  <a:extLst>
                    <a:ext uri="{9D8B030D-6E8A-4147-A177-3AD203B41FA5}">
                      <a16:colId xmlns:a16="http://schemas.microsoft.com/office/drawing/2014/main" val="20002"/>
                    </a:ext>
                  </a:extLst>
                </a:gridCol>
                <a:gridCol w="3700048">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栄研生物科技（中国）（有）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栄研化学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検査薬の研究、製造、販売および検査用器具等の製造、販売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富士生物科技（上海）（有）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表皮培養サービスの医療機関への提供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戈</a:t>
                      </a:r>
                      <a:r>
                        <a:rPr kumimoji="1" lang="ja-JP" altLang="en-US" sz="1100" b="0" i="0" u="none" strike="noStrike" kern="1200" dirty="0">
                          <a:solidFill>
                            <a:srgbClr val="000000"/>
                          </a:solidFill>
                          <a:effectLst/>
                          <a:latin typeface="+mn-lt"/>
                          <a:ea typeface="+mj-ea"/>
                          <a:cs typeface="+mn-cs"/>
                        </a:rPr>
                        <a:t>徳</a:t>
                      </a:r>
                      <a:r>
                        <a:rPr kumimoji="1" lang="zh-TW" altLang="en-US" sz="1100" b="0" i="0" u="none" strike="noStrike" kern="1200" dirty="0">
                          <a:solidFill>
                            <a:srgbClr val="000000"/>
                          </a:solidFill>
                          <a:effectLst/>
                          <a:latin typeface="+mn-lt"/>
                          <a:ea typeface="+mj-ea"/>
                          <a:cs typeface="+mn-cs"/>
                        </a:rPr>
                        <a:t>曼医療器械国際貿易（上海）（有）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グッドマン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ディスポーザブル医療用具の販売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賀利氏古莎歯科（有）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三井化学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歯科材料、歯科用機器の開発・製造・販売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豪雅護眼商貿（上海）（有）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a:solidFill>
                            <a:srgbClr val="000000"/>
                          </a:solidFill>
                          <a:effectLst/>
                          <a:latin typeface="+mn-lt"/>
                          <a:ea typeface="+mj-ea"/>
                          <a:cs typeface="+mn-cs"/>
                        </a:rPr>
                        <a:t>HOYA</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コンタクトレンズおよび付属品の販売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豪雅（上海）光学（有）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a:solidFill>
                            <a:srgbClr val="000000"/>
                          </a:solidFill>
                          <a:effectLst/>
                          <a:latin typeface="+mn-lt"/>
                          <a:ea typeface="+mj-ea"/>
                          <a:cs typeface="+mn-cs"/>
                        </a:rPr>
                        <a:t>HOYA</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眼鏡レンズの製造・販売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捷恩智繊維貿易（上海）（有）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a:solidFill>
                            <a:srgbClr val="000000"/>
                          </a:solidFill>
                          <a:effectLst/>
                          <a:latin typeface="+mn-lt"/>
                          <a:ea typeface="+mj-ea"/>
                          <a:cs typeface="+mn-cs"/>
                        </a:rPr>
                        <a:t>JNC</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複合繊維・不織布の販売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捷恩智国際貿易（上海）（有）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a:solidFill>
                            <a:srgbClr val="000000"/>
                          </a:solidFill>
                          <a:effectLst/>
                          <a:latin typeface="+mn-lt"/>
                          <a:ea typeface="+mj-ea"/>
                          <a:cs typeface="+mn-cs"/>
                        </a:rPr>
                        <a:t>JNC</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新規ビジネス開拓、技術ライセンス支援等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鐘化貿易（上海）（有）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カネカ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当社製品の輸出・中国国内販売、原料の購入・販売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柯尼卡美能達医療印刷器材（上海）（有）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コニカミノルタ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医療用機器、材料等の販売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興和（上海）光学商貿</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興和</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光学機器の販売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可楽麗貿易（上海）（有）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クラレ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クラレ製品の輸入・販売、情報収集、市場開拓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20" name="テキスト ボックス 9"/>
          <p:cNvSpPr txBox="1"/>
          <p:nvPr/>
        </p:nvSpPr>
        <p:spPr>
          <a:xfrm>
            <a:off x="200023" y="66327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3737359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680296222"/>
              </p:ext>
            </p:extLst>
          </p:nvPr>
        </p:nvGraphicFramePr>
        <p:xfrm>
          <a:off x="200472" y="1083363"/>
          <a:ext cx="9505056" cy="5294271"/>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北京市</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中国語</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中国元（</a:t>
                      </a:r>
                      <a:r>
                        <a:rPr kumimoji="1" lang="en-US" altLang="ja-JP" sz="1200" b="0" dirty="0">
                          <a:solidFill>
                            <a:schemeClr val="tx1"/>
                          </a:solidFill>
                        </a:rPr>
                        <a:t>CHY</a:t>
                      </a:r>
                      <a:r>
                        <a:rPr kumimoji="1" lang="ja-JP" altLang="en-US" sz="1200" b="0" dirty="0">
                          <a:solidFill>
                            <a:schemeClr val="tx1"/>
                          </a:solidFill>
                        </a:rPr>
                        <a:t>）　＝　</a:t>
                      </a:r>
                      <a:r>
                        <a:rPr kumimoji="1" lang="en-US" altLang="ja-JP" sz="1200" b="0" dirty="0">
                          <a:solidFill>
                            <a:schemeClr val="tx1"/>
                          </a:solidFill>
                        </a:rPr>
                        <a:t>20.72</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2024</a:t>
                      </a:r>
                      <a:r>
                        <a:rPr kumimoji="1" lang="ja-JP" altLang="en-US" sz="1000" b="0" dirty="0">
                          <a:solidFill>
                            <a:schemeClr val="tx1"/>
                          </a:solidFill>
                        </a:rPr>
                        <a:t>年</a:t>
                      </a:r>
                      <a:r>
                        <a:rPr kumimoji="1" lang="en-US" altLang="ja-JP" sz="1000" b="0" dirty="0">
                          <a:solidFill>
                            <a:schemeClr val="tx1"/>
                          </a:solidFill>
                        </a:rPr>
                        <a:t>3</a:t>
                      </a:r>
                      <a:r>
                        <a:rPr kumimoji="1" lang="ja-JP" altLang="en-US" sz="1000" b="0" dirty="0">
                          <a:solidFill>
                            <a:schemeClr val="tx1"/>
                          </a:solidFill>
                        </a:rPr>
                        <a:t>月</a:t>
                      </a:r>
                      <a:r>
                        <a:rPr kumimoji="1" lang="en-US" altLang="ja-JP" sz="1000" b="0" dirty="0">
                          <a:solidFill>
                            <a:schemeClr val="tx1"/>
                          </a:solidFill>
                        </a:rPr>
                        <a:t>21</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日まで。会社が独自に決定することはできない。 </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39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仏教、イスラム教、キリスト教など</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人民民主共和制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348">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月に開催された</a:t>
                      </a:r>
                      <a:r>
                        <a:rPr kumimoji="1" lang="zh-CN" altLang="en-US" sz="1200" kern="1200" dirty="0">
                          <a:solidFill>
                            <a:schemeClr val="tx1"/>
                          </a:solidFill>
                          <a:latin typeface="+mn-lt"/>
                          <a:ea typeface="+mn-ea"/>
                          <a:cs typeface="+mn-cs"/>
                        </a:rPr>
                        <a:t>第</a:t>
                      </a:r>
                      <a:r>
                        <a:rPr kumimoji="1" lang="en-US" altLang="zh-CN" sz="1200" kern="1200" dirty="0">
                          <a:solidFill>
                            <a:schemeClr val="tx1"/>
                          </a:solidFill>
                          <a:latin typeface="+mn-lt"/>
                          <a:ea typeface="+mn-ea"/>
                          <a:cs typeface="+mn-cs"/>
                        </a:rPr>
                        <a:t>20</a:t>
                      </a:r>
                      <a:r>
                        <a:rPr kumimoji="1" lang="zh-CN" altLang="en-US" sz="1200" kern="1200" dirty="0">
                          <a:solidFill>
                            <a:schemeClr val="tx1"/>
                          </a:solidFill>
                          <a:latin typeface="+mn-lt"/>
                          <a:ea typeface="+mn-ea"/>
                          <a:cs typeface="+mn-cs"/>
                        </a:rPr>
                        <a:t>回全国代表大会</a:t>
                      </a:r>
                      <a:r>
                        <a:rPr kumimoji="1" lang="ja-JP" altLang="en-US" sz="1200" kern="1200" dirty="0">
                          <a:solidFill>
                            <a:schemeClr val="tx1"/>
                          </a:solidFill>
                          <a:latin typeface="+mn-lt"/>
                          <a:ea typeface="+mn-ea"/>
                          <a:cs typeface="+mn-cs"/>
                        </a:rPr>
                        <a:t>において、習氏の総書記としての</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期目の継続も決定されると共に、最高指導部となる常務委員会等の委員が選出された。</a:t>
                      </a:r>
                      <a:endParaRPr kumimoji="1" lang="en-US" altLang="ja-JP" sz="1200" kern="1200" dirty="0">
                        <a:solidFill>
                          <a:schemeClr val="tx1"/>
                        </a:solidFill>
                        <a:latin typeface="+mn-lt"/>
                        <a:ea typeface="+mn-ea"/>
                        <a:cs typeface="+mn-cs"/>
                      </a:endParaRPr>
                    </a:p>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kern="1200" dirty="0">
                          <a:solidFill>
                            <a:schemeClr val="tx1"/>
                          </a:solidFill>
                          <a:latin typeface="+mn-lt"/>
                          <a:ea typeface="+mn-ea"/>
                          <a:cs typeface="+mn-cs"/>
                        </a:rPr>
                        <a:t>同大会で採択された中国共産党規約の改定版には、習総書記の「核心」としての地位擁護が党員の義務として記載されるなど、政治的な安定性は非常に高いと想定される。</a:t>
                      </a:r>
                      <a:endParaRPr kumimoji="1" lang="en-US" altLang="ja-JP" sz="120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3369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dirty="0"/>
                        <a:t>　外務省によると、</a:t>
                      </a:r>
                      <a:r>
                        <a:rPr kumimoji="1" lang="ja-JP" altLang="en-US" sz="1200" b="0" kern="1200" dirty="0">
                          <a:solidFill>
                            <a:schemeClr val="tx1"/>
                          </a:solidFill>
                          <a:latin typeface="+mn-lt"/>
                          <a:ea typeface="+mn-ea"/>
                          <a:cs typeface="+mn-cs"/>
                        </a:rPr>
                        <a:t>新疆ウイグル自治区とチベット自治区は、渡航、滞在に当たって十分注意が必要と</a:t>
                      </a:r>
                      <a:r>
                        <a:rPr kumimoji="1" lang="ja-JP" altLang="en-US" sz="1200" b="0" dirty="0">
                          <a:solidFill>
                            <a:schemeClr val="tx1"/>
                          </a:solidFill>
                        </a:rPr>
                        <a:t>なっている。その他の地域では、危険情報は発令さ</a:t>
                      </a:r>
                      <a:r>
                        <a:rPr kumimoji="1" lang="ja-JP" altLang="en-US" sz="1200" b="0" kern="1200" dirty="0">
                          <a:solidFill>
                            <a:schemeClr val="tx1"/>
                          </a:solidFill>
                          <a:latin typeface="+mn-lt"/>
                          <a:ea typeface="+mn-ea"/>
                          <a:cs typeface="+mn-cs"/>
                        </a:rPr>
                        <a:t>れていない。中国の治安状況は全体としては安定しているが、中国の国土は広く、地域によっては民族や宗教に起因する事件も発生している。</a:t>
                      </a:r>
                      <a:endParaRPr kumimoji="1" lang="en-US" altLang="ja-JP" sz="1200" b="0" kern="1200" dirty="0">
                        <a:solidFill>
                          <a:schemeClr val="tx1"/>
                        </a:solidFill>
                        <a:latin typeface="+mn-lt"/>
                        <a:ea typeface="+mn-ea"/>
                        <a:cs typeface="+mn-cs"/>
                      </a:endParaRPr>
                    </a:p>
                    <a:p>
                      <a:pPr marL="0" marR="0" indent="0" algn="just" defTabSz="914400" rtl="0" eaLnBrk="1" fontAlgn="auto" latinLnBrk="0" hangingPunct="1">
                        <a:lnSpc>
                          <a:spcPct val="113000"/>
                        </a:lnSpc>
                        <a:spcBef>
                          <a:spcPts val="0"/>
                        </a:spcBef>
                        <a:spcAft>
                          <a:spcPts val="300"/>
                        </a:spcAft>
                        <a:buClrTx/>
                        <a:buSzTx/>
                        <a:buFontTx/>
                        <a:buNone/>
                        <a:tabLst/>
                        <a:defRPr/>
                      </a:pPr>
                      <a:r>
                        <a:rPr kumimoji="1" lang="ja-JP" altLang="en-US" sz="1200" b="0" kern="1200" dirty="0">
                          <a:solidFill>
                            <a:schemeClr val="tx1"/>
                          </a:solidFill>
                          <a:latin typeface="+mn-lt"/>
                          <a:ea typeface="+mn-ea"/>
                          <a:cs typeface="+mn-cs"/>
                        </a:rPr>
                        <a:t>　</a:t>
                      </a:r>
                      <a:r>
                        <a:rPr lang="ja-JP" altLang="en-US" sz="1200" dirty="0"/>
                        <a:t>新疆ウイグル自治区では，</a:t>
                      </a:r>
                      <a:r>
                        <a:rPr lang="en-US" altLang="ja-JP" sz="1200" dirty="0"/>
                        <a:t>2009</a:t>
                      </a:r>
                      <a:r>
                        <a:rPr lang="ja-JP" altLang="en-US" sz="1200" dirty="0"/>
                        <a:t>年に区都ウルムチ等で発生した暴動により多数の死傷者を出した。その後も、同自治区</a:t>
                      </a:r>
                      <a:r>
                        <a:rPr kumimoji="1" lang="ja-JP" altLang="en-US" sz="1200" kern="1200" dirty="0">
                          <a:solidFill>
                            <a:schemeClr val="dk1"/>
                          </a:solidFill>
                          <a:latin typeface="+mn-lt"/>
                          <a:ea typeface="+mn-ea"/>
                          <a:cs typeface="+mn-cs"/>
                        </a:rPr>
                        <a:t>のカシュガル地区やホータン地区で</a:t>
                      </a:r>
                      <a:r>
                        <a:rPr lang="ja-JP" altLang="en-US" sz="1200" dirty="0"/>
                        <a:t>無差別殺傷事件等が発生しており、</a:t>
                      </a:r>
                      <a:r>
                        <a:rPr lang="en-US" altLang="ja-JP" sz="1200" dirty="0"/>
                        <a:t>2014</a:t>
                      </a:r>
                      <a:r>
                        <a:rPr lang="ja-JP" altLang="en-US" sz="1200" dirty="0"/>
                        <a:t>年にはウルムチ市の駅前や市場付近での無差別殺傷事件や</a:t>
                      </a:r>
                      <a:r>
                        <a:rPr kumimoji="1" lang="ja-JP" altLang="en-US" sz="1200" kern="1200" dirty="0">
                          <a:solidFill>
                            <a:schemeClr val="dk1"/>
                          </a:solidFill>
                          <a:latin typeface="+mn-lt"/>
                          <a:ea typeface="+mn-ea"/>
                          <a:cs typeface="+mn-cs"/>
                        </a:rPr>
                        <a:t>、</a:t>
                      </a:r>
                      <a:r>
                        <a:rPr kumimoji="1" lang="en-US" altLang="ja-JP" sz="1200" kern="1200" dirty="0">
                          <a:solidFill>
                            <a:schemeClr val="dk1"/>
                          </a:solidFill>
                          <a:latin typeface="+mn-lt"/>
                          <a:ea typeface="+mn-ea"/>
                          <a:cs typeface="+mn-cs"/>
                        </a:rPr>
                        <a:t>2015</a:t>
                      </a:r>
                      <a:r>
                        <a:rPr kumimoji="1" lang="ja-JP" altLang="en-US" sz="1200" kern="1200" dirty="0">
                          <a:solidFill>
                            <a:schemeClr val="dk1"/>
                          </a:solidFill>
                          <a:latin typeface="+mn-lt"/>
                          <a:ea typeface="+mn-ea"/>
                          <a:cs typeface="+mn-cs"/>
                        </a:rPr>
                        <a:t>年にはアクス地区においてテロ集団による炭鉱襲撃により、多数の死傷者が</a:t>
                      </a:r>
                      <a:r>
                        <a:rPr lang="ja-JP" altLang="en-US" sz="1200" dirty="0"/>
                        <a:t>出ている。</a:t>
                      </a:r>
                      <a:endParaRPr lang="en-US" altLang="ja-JP" sz="1200" dirty="0"/>
                    </a:p>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dirty="0"/>
                        <a:t>　チベット自治区では、</a:t>
                      </a:r>
                      <a:r>
                        <a:rPr lang="en-US" altLang="ja-JP" sz="1200" dirty="0"/>
                        <a:t>2008</a:t>
                      </a:r>
                      <a:r>
                        <a:rPr lang="ja-JP" altLang="en-US" sz="1200" dirty="0"/>
                        <a:t>年に僧侶等によるデモが相次ぎ、デモ参加者の一部が暴徒化するなどして多数の死傷者が出</a:t>
                      </a:r>
                      <a:r>
                        <a:rPr kumimoji="1" lang="ja-JP" altLang="en-US" sz="1200" kern="1200" dirty="0">
                          <a:solidFill>
                            <a:schemeClr val="dk1"/>
                          </a:solidFill>
                          <a:latin typeface="+mn-lt"/>
                          <a:ea typeface="+mn-ea"/>
                          <a:cs typeface="+mn-cs"/>
                        </a:rPr>
                        <a:t>た。その後も僧侶の焼身自殺事案が発生したことから、当局は一定の警戒態勢を敷いている。</a:t>
                      </a:r>
                      <a:endParaRPr kumimoji="1" lang="en-US" altLang="ja-JP" sz="1200" kern="1200" dirty="0">
                        <a:solidFill>
                          <a:schemeClr val="dk1"/>
                        </a:solidFill>
                        <a:latin typeface="+mn-lt"/>
                        <a:ea typeface="+mn-ea"/>
                        <a:cs typeface="+mn-cs"/>
                      </a:endParaRPr>
                    </a:p>
                    <a:p>
                      <a:pPr marL="0" marR="0" indent="0" algn="just" defTabSz="914400" rtl="0" eaLnBrk="1" fontAlgn="auto" latinLnBrk="0" hangingPunct="1">
                        <a:lnSpc>
                          <a:spcPct val="113000"/>
                        </a:lnSpc>
                        <a:spcBef>
                          <a:spcPts val="0"/>
                        </a:spcBef>
                        <a:spcAft>
                          <a:spcPts val="300"/>
                        </a:spcAft>
                        <a:buClrTx/>
                        <a:buSzTx/>
                        <a:buFontTx/>
                        <a:buNone/>
                        <a:tabLst/>
                        <a:defRPr/>
                      </a:pPr>
                      <a:r>
                        <a:rPr kumimoji="1" lang="ja-JP" altLang="en-US" sz="1200" kern="1200" dirty="0">
                          <a:solidFill>
                            <a:schemeClr val="dk1"/>
                          </a:solidFill>
                          <a:latin typeface="+mn-lt"/>
                          <a:ea typeface="+mn-ea"/>
                          <a:cs typeface="+mn-cs"/>
                        </a:rPr>
                        <a:t>　上記自治区以外の地域においても、</a:t>
                      </a:r>
                      <a:r>
                        <a:rPr kumimoji="1" lang="en-US" altLang="ja-JP" sz="1200" kern="1200" dirty="0">
                          <a:solidFill>
                            <a:schemeClr val="dk1"/>
                          </a:solidFill>
                          <a:latin typeface="+mn-lt"/>
                          <a:ea typeface="+mn-ea"/>
                          <a:cs typeface="+mn-cs"/>
                        </a:rPr>
                        <a:t>2013</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10</a:t>
                      </a:r>
                      <a:r>
                        <a:rPr kumimoji="1" lang="ja-JP" altLang="en-US" sz="1200" kern="1200" dirty="0">
                          <a:solidFill>
                            <a:schemeClr val="dk1"/>
                          </a:solidFill>
                          <a:latin typeface="+mn-lt"/>
                          <a:ea typeface="+mn-ea"/>
                          <a:cs typeface="+mn-cs"/>
                        </a:rPr>
                        <a:t>月に北京市の天安門に車が突入して死傷者が発生した他、</a:t>
                      </a:r>
                      <a:r>
                        <a:rPr kumimoji="1" lang="en-US" altLang="ja-JP" sz="1200" kern="1200" dirty="0">
                          <a:solidFill>
                            <a:schemeClr val="dk1"/>
                          </a:solidFill>
                          <a:latin typeface="+mn-lt"/>
                          <a:ea typeface="+mn-ea"/>
                          <a:cs typeface="+mn-cs"/>
                        </a:rPr>
                        <a:t>2014</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3</a:t>
                      </a:r>
                      <a:r>
                        <a:rPr kumimoji="1" lang="ja-JP" altLang="en-US" sz="1200" kern="1200" dirty="0">
                          <a:solidFill>
                            <a:schemeClr val="dk1"/>
                          </a:solidFill>
                          <a:latin typeface="+mn-lt"/>
                          <a:ea typeface="+mn-ea"/>
                          <a:cs typeface="+mn-cs"/>
                        </a:rPr>
                        <a:t>月に雲南省昆明市の駅構内で無差別殺傷事件が発生するなど、民族や宗教に絡む凶悪な事件が発生している。</a:t>
                      </a:r>
                      <a:endPar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69360"/>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ホームページ、みずほ銀行</a:t>
            </a:r>
            <a:endParaRPr lang="en-US" altLang="ja-JP" sz="800" b="1" dirty="0"/>
          </a:p>
        </p:txBody>
      </p:sp>
    </p:spTree>
    <p:extLst>
      <p:ext uri="{BB962C8B-B14F-4D97-AF65-F5344CB8AC3E}">
        <p14:creationId xmlns:p14="http://schemas.microsoft.com/office/powerpoint/2010/main" val="2804353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3/6</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779629029"/>
              </p:ext>
            </p:extLst>
          </p:nvPr>
        </p:nvGraphicFramePr>
        <p:xfrm>
          <a:off x="200022" y="1051200"/>
          <a:ext cx="9505055" cy="5508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森田医療器械（上海）（有）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モリタ製作所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歯科医療用器械・器具の製造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尼普洛貿易（上海）（有）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尼普洛（上海）（有）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医療用器具の製造・販売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王子奇能紙業（上海）（有）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王子キノクロス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乾式パルプ不織布及び、感熱紙、特殊紙類の断裁加工製品の製造販売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奥林巴斯貿易（上海）（有）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カメラ、光学機器、医療器の修理およびサービス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欧姆龍伝</a:t>
                      </a:r>
                      <a:r>
                        <a:rPr kumimoji="1" lang="zh-TW" altLang="en-US" sz="1100" b="0" i="0" u="none" strike="noStrike" kern="1200" dirty="0">
                          <a:solidFill>
                            <a:srgbClr val="000000"/>
                          </a:solidFill>
                          <a:effectLst/>
                          <a:latin typeface="+mn-lt"/>
                          <a:ea typeface="+mj-ea"/>
                          <a:cs typeface="+mn-cs"/>
                        </a:rPr>
                        <a:t>感控制研究開発（上海）（有）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センシングおよびコントロール分野の先端技術の研究開発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29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欧姆龍精密設備（上海）（有）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装置技術のコンサルテティング、アフターサービスの提供および関連部材の輸出入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欧姆龍索能自動化（上海）（有）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制御システムの研究開発、生産、技術コンサルティング、アフターサービス等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欧姆龍（上海）（有）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制御機器の製造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大崎（上海）商貿（有）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オオサキメディカル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医療、看護、介護用品の販売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小津（上海）貿易（有）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小津産業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不織布製品の販売・輸入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賓得医療器械（上海）（有）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rgbClr val="000000"/>
                          </a:solidFill>
                          <a:effectLst/>
                          <a:latin typeface="+mn-lt"/>
                          <a:ea typeface="+mj-ea"/>
                          <a:cs typeface="+mn-cs"/>
                        </a:rPr>
                        <a:t>HOYA</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軟性内視鏡の販売等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1" name="テキスト ボックス 9"/>
          <p:cNvSpPr txBox="1"/>
          <p:nvPr/>
        </p:nvSpPr>
        <p:spPr>
          <a:xfrm>
            <a:off x="200023" y="662967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542996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4/6</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602975426"/>
              </p:ext>
            </p:extLst>
          </p:nvPr>
        </p:nvGraphicFramePr>
        <p:xfrm>
          <a:off x="200023" y="1052736"/>
          <a:ext cx="9505054" cy="5296653"/>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1">
                  <a:extLst>
                    <a:ext uri="{9D8B030D-6E8A-4147-A177-3AD203B41FA5}">
                      <a16:colId xmlns:a16="http://schemas.microsoft.com/office/drawing/2014/main" val="20003"/>
                    </a:ext>
                  </a:extLst>
                </a:gridCol>
              </a:tblGrid>
              <a:tr h="338084">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50779">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蓓福（上海）商貿（有）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フジモト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医療機器、加工済み食品、化粧品、べビー用品、日用雑貨品の輸出入貿易および中国国内販売等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50779">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富若慈（上海）貿易（有）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プラッツ</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介護用電動ベッド等福祉用具の販売、マーケティング活動・販売代理店への営業支援</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0779">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実瞳（上海）商貿（有）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シード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コンタクトレンズおよび関連用品の販売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50779">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上海愛沃特医療気体（有）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大宝産業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医療ガス・滅菌ガスの製造・販売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50779">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上海阿洛卡医用儀器（有）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日立製作所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医療機器の販売・保守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50779">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40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上海東朋安全設備（有）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エア・ウォーター防災</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呼吸器、医療ガス配管装置、医療機器、陸上用消火装置、船舶用消火装置等の製造・販売・アフターサービス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0779">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上海光電医用電子儀器（有）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医用電子機器の開発・製造・販売サービス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50779">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上海森松製薬設備工程（有）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森松工業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製薬設備の製造・販売、サニタリー配管・据付</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50779">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上海松風歯科材料（有）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松風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歯科材料の製造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50779">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島津企業管理（中国）（有）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分析・計測装置・医用機器の販売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50779">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松風歯科器材貿易（上海）（有）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松風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歯科材料及び機器の輸入並びに販売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7" name="テキスト ボックス 9"/>
          <p:cNvSpPr txBox="1"/>
          <p:nvPr/>
        </p:nvSpPr>
        <p:spPr>
          <a:xfrm>
            <a:off x="193475" y="66327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41530183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5/6</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1721730"/>
              </p:ext>
            </p:extLst>
          </p:nvPr>
        </p:nvGraphicFramePr>
        <p:xfrm>
          <a:off x="200022" y="1052736"/>
          <a:ext cx="9505055" cy="5508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希森美康医用電子（上海）（有）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検体検査機器、検体検査試薬の製造販売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盛勢達国際貿易（上海）（有）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サンスター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オーラルケア製品の輸入・販売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大陽日酸申威（上海）医用気体（有）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大陽日酸</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医療用ガスの販売ならびに関連サービス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泰爾茂医療産品（上海）（有）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50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東曹（上海）生物科技（有）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東ソー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高速液体クロマトグラフ用カラム、分離・精製剤および臨床検査機器、臨床検査試薬等の販売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chemeClr val="tx1"/>
                          </a:solidFill>
                          <a:effectLst/>
                          <a:latin typeface="+mn-lt"/>
                          <a:ea typeface="+mj-ea"/>
                          <a:cs typeface="+mn-cs"/>
                        </a:rPr>
                        <a:t>北京木下医療科技（有）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木下ホールディングス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高齢者事業に関するコンサルティング</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chemeClr val="tx1"/>
                          </a:solidFill>
                          <a:effectLst/>
                          <a:latin typeface="+mn-lt"/>
                          <a:ea typeface="+mj-ea"/>
                          <a:cs typeface="+mn-cs"/>
                        </a:rPr>
                        <a:t>依摩泰（上海）国際貿易（有）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エレマテック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電気・電子部品およびオプティカル部品・材料等の販売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晴姿商貿（上海）（有）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ジンズ</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アイウエア店舗の展開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碼修東研（上海）電子貿易（有）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マーストーケンソリューション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バーコードシステム、</a:t>
                      </a:r>
                      <a:r>
                        <a:rPr kumimoji="1" lang="en-US" altLang="ja-JP" sz="1000" b="0" i="0" u="none" strike="noStrike" kern="1200" dirty="0">
                          <a:solidFill>
                            <a:srgbClr val="000000"/>
                          </a:solidFill>
                          <a:effectLst/>
                          <a:latin typeface="+mn-lt"/>
                          <a:ea typeface="+mj-ea"/>
                          <a:cs typeface="+mn-cs"/>
                        </a:rPr>
                        <a:t>X</a:t>
                      </a:r>
                      <a:r>
                        <a:rPr kumimoji="1" lang="ja-JP" altLang="en-US" sz="1000" b="0" i="0" u="none" strike="noStrike" kern="1200" dirty="0">
                          <a:solidFill>
                            <a:srgbClr val="000000"/>
                          </a:solidFill>
                          <a:effectLst/>
                          <a:latin typeface="+mn-lt"/>
                          <a:ea typeface="+mj-ea"/>
                          <a:cs typeface="+mn-cs"/>
                        </a:rPr>
                        <a:t>線検査装置の販売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rgbClr val="000000"/>
                          </a:solidFill>
                          <a:effectLst/>
                          <a:latin typeface="+mn-lt"/>
                          <a:ea typeface="+mj-ea"/>
                          <a:cs typeface="+mn-cs"/>
                        </a:rPr>
                        <a:t>福集莱泰庫斯（上海）貿易（有）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不二ラテックス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緩衝器等の当社製品の中国国内販売及び輸出入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高技国際計測器（上海）（有）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国際計測器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バランシングマシン等の製造・販売・サービス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尼普洛医薬包装容器（上海）（有）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医薬用包装容器等の販売</a:t>
                      </a:r>
                      <a:endParaRPr kumimoji="1" lang="ja-JP" altLang="en-US" sz="10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4" name="テキスト ボックス 9"/>
          <p:cNvSpPr txBox="1"/>
          <p:nvPr/>
        </p:nvSpPr>
        <p:spPr>
          <a:xfrm>
            <a:off x="211111" y="6583969"/>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019396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6/6</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204606396"/>
              </p:ext>
            </p:extLst>
          </p:nvPr>
        </p:nvGraphicFramePr>
        <p:xfrm>
          <a:off x="200022" y="1094454"/>
          <a:ext cx="9505055" cy="3774707"/>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65294">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87059">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上海弩速克国際貿易（有）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ナカニシ</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歯科用回転機器の販売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87059">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上海理音科技（有）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リオン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聴能機器・音響・振動計測器の販売・サービス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7059">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上海巴黎三城眼鏡（有）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87059">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rgbClr val="000000"/>
                          </a:solidFill>
                          <a:effectLst/>
                          <a:latin typeface="+mn-lt"/>
                          <a:ea typeface="+mn-ea"/>
                          <a:cs typeface="+mn-cs"/>
                        </a:rPr>
                        <a:t>上海巴黎三城実業（有）</a:t>
                      </a:r>
                      <a:endParaRPr kumimoji="1" lang="zh-TW" altLang="en-US" sz="1100" b="0" i="0" u="none" strike="noStrike" kern="1200" dirty="0">
                        <a:solidFill>
                          <a:srgbClr val="000000"/>
                        </a:solidFill>
                        <a:effectLst/>
                        <a:latin typeface="+mn-lt"/>
                        <a:ea typeface="+mn-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眼鏡および備品の販売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87059">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rgbClr val="000000"/>
                          </a:solidFill>
                          <a:effectLst/>
                          <a:latin typeface="+mn-lt"/>
                          <a:ea typeface="+mn-ea"/>
                          <a:cs typeface="+mn-cs"/>
                        </a:rPr>
                        <a:t>上海巴黎三城商貿（有）</a:t>
                      </a:r>
                      <a:endParaRPr kumimoji="1" lang="zh-TW" altLang="en-US" sz="1100" b="0" i="0" u="none" strike="noStrike" kern="1200" dirty="0">
                        <a:solidFill>
                          <a:srgbClr val="000000"/>
                        </a:solidFill>
                        <a:effectLst/>
                        <a:latin typeface="+mn-lt"/>
                        <a:ea typeface="+mn-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眼鏡および備品の販売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87059">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chemeClr val="tx1"/>
                          </a:solidFill>
                          <a:effectLst/>
                          <a:latin typeface="+mn-lt"/>
                          <a:ea typeface="+mj-ea"/>
                          <a:cs typeface="+mn-cs"/>
                        </a:rPr>
                        <a:t>都愷光学貿易（上海）（有）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東海光学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眼鏡レンズの販売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87059">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瑞光（上海）電気設備（有）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瑞光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生理用ナプキン・紙オムツ製造機械の製造および部品の販売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4"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3003777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日本企業の進出状況（現地法人）～北京～ （</a:t>
            </a:r>
            <a:r>
              <a:rPr lang="en-US" altLang="ja-JP" dirty="0"/>
              <a:t>1/3</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254712514"/>
              </p:ext>
            </p:extLst>
          </p:nvPr>
        </p:nvGraphicFramePr>
        <p:xfrm>
          <a:off x="200023" y="1412776"/>
          <a:ext cx="9505054" cy="45365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1">
                  <a:extLst>
                    <a:ext uri="{9D8B030D-6E8A-4147-A177-3AD203B41FA5}">
                      <a16:colId xmlns:a16="http://schemas.microsoft.com/office/drawing/2014/main" val="20003"/>
                    </a:ext>
                  </a:extLst>
                </a:gridCol>
              </a:tblGrid>
              <a:tr h="348962">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6528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朝日英達科貿（北京）（有）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朝日インテック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6528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北京福田電子医療儀器</a:t>
                      </a:r>
                      <a:r>
                        <a:rPr kumimoji="1" lang="ja-JP" altLang="en-US" sz="1100" b="0" i="0" u="none" strike="noStrike" kern="1200" dirty="0">
                          <a:solidFill>
                            <a:srgbClr val="000000"/>
                          </a:solidFill>
                          <a:effectLst/>
                          <a:latin typeface="+mn-lt"/>
                          <a:ea typeface="+mj-ea"/>
                          <a:cs typeface="+mn-cs"/>
                        </a:rPr>
                        <a:t>（有）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フクダ電子</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mn-lt"/>
                          <a:ea typeface="+mj-ea"/>
                          <a:cs typeface="+mn-cs"/>
                        </a:rPr>
                        <a:t>医療用電子機器開発</a:t>
                      </a:r>
                      <a:r>
                        <a:rPr kumimoji="1" lang="ja-JP" altLang="en-US" sz="1000" b="0" i="0" u="none" strike="noStrike" kern="1200" dirty="0">
                          <a:solidFill>
                            <a:srgbClr val="000000"/>
                          </a:solidFill>
                          <a:effectLst/>
                          <a:latin typeface="+mn-lt"/>
                          <a:ea typeface="+mj-ea"/>
                          <a:cs typeface="+mn-cs"/>
                        </a:rPr>
                        <a:t>・製造・販売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6528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北京島津医療器械（有）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医用機器の製造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6528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環宇郵電国際租賃（有）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NTT</a:t>
                      </a:r>
                      <a:r>
                        <a:rPr kumimoji="1" lang="ja-JP" altLang="en-US" sz="1100" b="0" i="0" u="none" strike="noStrike" kern="1200" dirty="0">
                          <a:solidFill>
                            <a:srgbClr val="000000"/>
                          </a:solidFill>
                          <a:effectLst/>
                          <a:latin typeface="+mn-lt"/>
                          <a:ea typeface="+mj-ea"/>
                          <a:cs typeface="+mn-cs"/>
                        </a:rPr>
                        <a:t>ファイナンス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中国国内での各種生産設備、情報通信設備、医療設備、科学研究設備、検査測定設備、工作機械・運送機器および付帯技術のリース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6528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浜松光子学商</a:t>
                      </a:r>
                      <a:r>
                        <a:rPr kumimoji="1" lang="ja-JP" altLang="en-US" sz="1100" b="0" i="0" u="none" strike="noStrike" kern="1200" dirty="0">
                          <a:solidFill>
                            <a:srgbClr val="000000"/>
                          </a:solidFill>
                          <a:effectLst/>
                          <a:latin typeface="+mn-lt"/>
                          <a:ea typeface="+mj-ea"/>
                          <a:cs typeface="+mn-cs"/>
                        </a:rPr>
                        <a:t>貿</a:t>
                      </a:r>
                      <a:r>
                        <a:rPr kumimoji="1" lang="zh-CN" altLang="en-US" sz="1100" b="0" i="0" u="none" strike="noStrike" kern="1200" dirty="0">
                          <a:solidFill>
                            <a:srgbClr val="000000"/>
                          </a:solidFill>
                          <a:effectLst/>
                          <a:latin typeface="+mn-lt"/>
                          <a:ea typeface="+mj-ea"/>
                          <a:cs typeface="+mn-cs"/>
                        </a:rPr>
                        <a:t>（中国）（有）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浜松ホトニクス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光電子増倍管等の販売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6528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日立租賃（中国）（有）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日立キャピタル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医療機器、情報通信・産業機器等のリース他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6528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日立医療器械（北京）（有）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日立製作所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磁気共鳴装置（</a:t>
                      </a:r>
                      <a:r>
                        <a:rPr kumimoji="1" lang="en-US" altLang="ja-JP" sz="1000" b="0" i="0" u="none" strike="noStrike" kern="1200" dirty="0">
                          <a:solidFill>
                            <a:srgbClr val="000000"/>
                          </a:solidFill>
                          <a:effectLst/>
                          <a:latin typeface="+mn-lt"/>
                          <a:ea typeface="+mj-ea"/>
                          <a:cs typeface="+mn-cs"/>
                        </a:rPr>
                        <a:t>MRI</a:t>
                      </a:r>
                      <a:r>
                        <a:rPr kumimoji="1" lang="ja-JP" altLang="en-US" sz="1000" b="0" i="0" u="none" strike="noStrike" kern="1200" dirty="0">
                          <a:solidFill>
                            <a:srgbClr val="000000"/>
                          </a:solidFill>
                          <a:effectLst/>
                          <a:latin typeface="+mn-lt"/>
                          <a:ea typeface="+mj-ea"/>
                          <a:cs typeface="+mn-cs"/>
                        </a:rPr>
                        <a:t>）、</a:t>
                      </a:r>
                      <a:r>
                        <a:rPr kumimoji="1" lang="en-US" altLang="ja-JP" sz="1000" b="0" i="0" u="none" strike="noStrike" kern="1200" dirty="0">
                          <a:solidFill>
                            <a:srgbClr val="000000"/>
                          </a:solidFill>
                          <a:effectLst/>
                          <a:latin typeface="+mn-lt"/>
                          <a:ea typeface="+mj-ea"/>
                          <a:cs typeface="+mn-cs"/>
                        </a:rPr>
                        <a:t>X</a:t>
                      </a:r>
                      <a:r>
                        <a:rPr kumimoji="1" lang="ja-JP" altLang="en-US" sz="1000" b="0" i="0" u="none" strike="noStrike" kern="1200" dirty="0">
                          <a:solidFill>
                            <a:srgbClr val="000000"/>
                          </a:solidFill>
                          <a:effectLst/>
                          <a:latin typeface="+mn-lt"/>
                          <a:ea typeface="+mj-ea"/>
                          <a:cs typeface="+mn-cs"/>
                        </a:rPr>
                        <a:t>線</a:t>
                      </a:r>
                      <a:r>
                        <a:rPr kumimoji="1" lang="en-US" altLang="ja-JP" sz="1000" b="0" i="0" u="none" strike="noStrike" kern="1200" dirty="0">
                          <a:solidFill>
                            <a:srgbClr val="000000"/>
                          </a:solidFill>
                          <a:effectLst/>
                          <a:latin typeface="+mn-lt"/>
                          <a:ea typeface="+mj-ea"/>
                          <a:cs typeface="+mn-cs"/>
                        </a:rPr>
                        <a:t>CT</a:t>
                      </a:r>
                      <a:r>
                        <a:rPr kumimoji="1" lang="ja-JP" altLang="en-US" sz="1000" b="0" i="0" u="none" strike="noStrike" kern="1200" dirty="0">
                          <a:solidFill>
                            <a:srgbClr val="000000"/>
                          </a:solidFill>
                          <a:effectLst/>
                          <a:latin typeface="+mn-lt"/>
                          <a:ea typeface="+mj-ea"/>
                          <a:cs typeface="+mn-cs"/>
                        </a:rPr>
                        <a:t>装置、</a:t>
                      </a:r>
                      <a:r>
                        <a:rPr kumimoji="1" lang="en-US" altLang="ja-JP" sz="1000" b="0" i="0" u="none" strike="noStrike" kern="1200" dirty="0">
                          <a:solidFill>
                            <a:srgbClr val="000000"/>
                          </a:solidFill>
                          <a:effectLst/>
                          <a:latin typeface="+mn-lt"/>
                          <a:ea typeface="+mj-ea"/>
                          <a:cs typeface="+mn-cs"/>
                        </a:rPr>
                        <a:t>X</a:t>
                      </a:r>
                      <a:r>
                        <a:rPr kumimoji="1" lang="ja-JP" altLang="en-US" sz="1000" b="0" i="0" u="none" strike="noStrike" kern="1200" dirty="0">
                          <a:solidFill>
                            <a:srgbClr val="000000"/>
                          </a:solidFill>
                          <a:effectLst/>
                          <a:latin typeface="+mn-lt"/>
                          <a:ea typeface="+mj-ea"/>
                          <a:cs typeface="+mn-cs"/>
                        </a:rPr>
                        <a:t>線診断装置等の画像診断機器に関する販売、保守、技術サポート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6528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馬尼（北京）貿易有限公司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マニー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マニー製品の販売および</a:t>
                      </a:r>
                      <a:r>
                        <a:rPr kumimoji="1" lang="en-US" altLang="ja-JP" sz="1000" b="0" i="0" u="none" strike="noStrike" kern="1200" dirty="0">
                          <a:solidFill>
                            <a:srgbClr val="000000"/>
                          </a:solidFill>
                          <a:effectLst/>
                          <a:latin typeface="+mn-lt"/>
                          <a:ea typeface="+mj-ea"/>
                          <a:cs typeface="+mn-cs"/>
                        </a:rPr>
                        <a:t>MANI</a:t>
                      </a:r>
                      <a:r>
                        <a:rPr kumimoji="1" lang="ja-JP" altLang="en-US" sz="1000" b="0" i="0" u="none" strike="noStrike" kern="1200" dirty="0">
                          <a:solidFill>
                            <a:srgbClr val="000000"/>
                          </a:solidFill>
                          <a:effectLst/>
                          <a:latin typeface="+mn-lt"/>
                          <a:ea typeface="+mj-ea"/>
                          <a:cs typeface="+mn-cs"/>
                        </a:rPr>
                        <a:t>グループ会社の貿易業務の請負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6528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美迪奈特医学科技（北京）（有）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メディネット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医療機器に関する技術コンサルティング・技術サービス、バイオ技術に関する開発・技術譲渡・技術サービスコンサルティング他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39901014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日本企業の進出状況（現地法人）～北京～ （</a:t>
            </a:r>
            <a:r>
              <a:rPr lang="en-US" altLang="ja-JP" dirty="0"/>
              <a:t>2/3</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069754829"/>
              </p:ext>
            </p:extLst>
          </p:nvPr>
        </p:nvGraphicFramePr>
        <p:xfrm>
          <a:off x="200022" y="1089160"/>
          <a:ext cx="9505055" cy="4500081"/>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85721">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14295">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奥林巴斯（北京）銷售服務（有）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医療用内視鏡と周辺機器、外科内視鏡、処置具類、及び光学顕微鏡の販売、修理サービス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14295">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奥林巴斯（中国）（有）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中国における統括会社</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14295">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松下電気機器（北京）（有）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パナソニック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照明器具、自動ドア、配線器具、健康関連器具の製造・販売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14295">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理学電企儀器（北京）（有）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リガク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理科学機器の販売・サービス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14295">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積水医療科技（中国）（有）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mj-ea"/>
                          <a:cs typeface="+mn-cs"/>
                        </a:rPr>
                        <a:t>積水化学工業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真空採血管の製造販売および臨床検査試薬の輸入販売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14295">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北京天安徳喜医療科技（有）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T&amp;C</a:t>
                      </a:r>
                      <a:r>
                        <a:rPr kumimoji="1" lang="ja-JP" altLang="en-US" sz="1100" b="0" i="0" u="none" strike="noStrike" kern="1200" dirty="0">
                          <a:solidFill>
                            <a:srgbClr val="000000"/>
                          </a:solidFill>
                          <a:effectLst/>
                          <a:latin typeface="+mn-lt"/>
                          <a:ea typeface="+mj-ea"/>
                          <a:cs typeface="+mn-cs"/>
                        </a:rPr>
                        <a:t>メディカルサイエンス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mn-lt"/>
                          <a:ea typeface="+mj-ea"/>
                          <a:cs typeface="+mn-cs"/>
                        </a:rPr>
                        <a:t>医療関連事業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14295">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泰爾茂（中国）投資（有）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持株会社</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14295">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北京威馬</a:t>
                      </a:r>
                      <a:r>
                        <a:rPr kumimoji="1" lang="ja-JP" altLang="en-US" sz="1000" b="0" i="0" u="none" strike="noStrike" kern="1200" dirty="0">
                          <a:solidFill>
                            <a:srgbClr val="000000"/>
                          </a:solidFill>
                          <a:effectLst/>
                          <a:latin typeface="+mn-lt"/>
                          <a:ea typeface="+mj-ea"/>
                          <a:cs typeface="+mn-cs"/>
                        </a:rPr>
                        <a:t>捷国際旅行援助</a:t>
                      </a:r>
                      <a:r>
                        <a:rPr kumimoji="1" lang="ja-JP" altLang="en-US" sz="1100" b="0" i="0" u="none" strike="noStrike" kern="1200" dirty="0">
                          <a:solidFill>
                            <a:srgbClr val="000000"/>
                          </a:solidFill>
                          <a:effectLst/>
                          <a:latin typeface="+mn-lt"/>
                          <a:ea typeface="+mj-ea"/>
                          <a:cs typeface="+mn-cs"/>
                        </a:rPr>
                        <a:t>（有）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日本エマージェンシーアシスタンス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医療アシスタンス事業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720348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日本企業の進出状況（現地法人）～北京～ （</a:t>
            </a:r>
            <a:r>
              <a:rPr lang="en-US" altLang="ja-JP" dirty="0"/>
              <a:t>3/3</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52995488"/>
              </p:ext>
            </p:extLst>
          </p:nvPr>
        </p:nvGraphicFramePr>
        <p:xfrm>
          <a:off x="200022" y="1089160"/>
          <a:ext cx="9505055" cy="2843898"/>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70943">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9459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n-ea"/>
                          <a:cs typeface="+mn-cs"/>
                        </a:rPr>
                        <a:t>捿和泰</a:t>
                      </a:r>
                      <a:r>
                        <a:rPr kumimoji="1" lang="zh-TW" altLang="en-US" sz="1100" b="0" i="0" u="none" strike="noStrike" kern="1200" dirty="0">
                          <a:solidFill>
                            <a:srgbClr val="000000"/>
                          </a:solidFill>
                          <a:effectLst/>
                          <a:latin typeface="+mn-lt"/>
                          <a:ea typeface="+mj-ea"/>
                          <a:cs typeface="+mn-cs"/>
                        </a:rPr>
                        <a:t>（北京）</a:t>
                      </a:r>
                      <a:r>
                        <a:rPr kumimoji="1" lang="ja-JP" altLang="en-US" sz="1100" b="0" i="0" u="none" strike="noStrike" kern="1200" dirty="0">
                          <a:solidFill>
                            <a:srgbClr val="000000"/>
                          </a:solidFill>
                          <a:effectLst/>
                          <a:latin typeface="+mn-lt"/>
                          <a:ea typeface="+mj-ea"/>
                          <a:cs typeface="+mn-cs"/>
                        </a:rPr>
                        <a:t>生物科技</a:t>
                      </a:r>
                      <a:r>
                        <a:rPr kumimoji="1" lang="zh-TW" altLang="en-US" sz="1100" b="0" i="0" u="none" strike="noStrike" kern="1200" dirty="0">
                          <a:solidFill>
                            <a:srgbClr val="000000"/>
                          </a:solidFill>
                          <a:effectLst/>
                          <a:latin typeface="+mn-lt"/>
                          <a:ea typeface="+mj-ea"/>
                          <a:cs typeface="+mn-cs"/>
                        </a:rPr>
                        <a:t>（有）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JSR</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診断薬中間体の研究開発、診断薬中間体、化工品、電子製品、機械設備の卸売等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9459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北京木下医療科技（有）</a:t>
                      </a:r>
                      <a:endParaRPr kumimoji="1" lang="zh-CN"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木下グループホールディングス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高齢者事業に関するコンサルティング業務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9459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金葉天成（北京）科技（有）</a:t>
                      </a:r>
                      <a:endParaRPr kumimoji="1" lang="zh-CN"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エムスリー</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中国における医薬関連ソフトウェアの販売、製薬会社等向けマーケティングの支援事業等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9459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島津企業管理（中国）（有）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分析・計測装置・医用機器の販売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9459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東芝医療系統（中国）（有）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キヤノンメディカルシステムズ</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医療機器システムの販売、サービス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3038045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日本企業の動向と評価</a:t>
            </a:r>
          </a:p>
        </p:txBody>
      </p:sp>
      <p:sp>
        <p:nvSpPr>
          <p:cNvPr id="20" name="テキスト ボックス 19"/>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endParaRPr kumimoji="0" lang="ja-JP" altLang="en-US" sz="800" dirty="0" bmk=""/>
          </a:p>
        </p:txBody>
      </p:sp>
      <p:graphicFrame>
        <p:nvGraphicFramePr>
          <p:cNvPr id="7" name="表格 8"/>
          <p:cNvGraphicFramePr>
            <a:graphicFrameLocks noGrp="1"/>
          </p:cNvGraphicFramePr>
          <p:nvPr>
            <p:extLst>
              <p:ext uri="{D42A27DB-BD31-4B8C-83A1-F6EECF244321}">
                <p14:modId xmlns:p14="http://schemas.microsoft.com/office/powerpoint/2010/main" val="2914842792"/>
              </p:ext>
            </p:extLst>
          </p:nvPr>
        </p:nvGraphicFramePr>
        <p:xfrm>
          <a:off x="273975" y="1052736"/>
          <a:ext cx="9432000" cy="5573150"/>
        </p:xfrm>
        <a:graphic>
          <a:graphicData uri="http://schemas.openxmlformats.org/drawingml/2006/table">
            <a:tbl>
              <a:tblPr/>
              <a:tblGrid>
                <a:gridCol w="1150633">
                  <a:extLst>
                    <a:ext uri="{9D8B030D-6E8A-4147-A177-3AD203B41FA5}">
                      <a16:colId xmlns:a16="http://schemas.microsoft.com/office/drawing/2014/main" val="20000"/>
                    </a:ext>
                  </a:extLst>
                </a:gridCol>
                <a:gridCol w="1801367">
                  <a:extLst>
                    <a:ext uri="{9D8B030D-6E8A-4147-A177-3AD203B41FA5}">
                      <a16:colId xmlns:a16="http://schemas.microsoft.com/office/drawing/2014/main" val="20001"/>
                    </a:ext>
                  </a:extLst>
                </a:gridCol>
                <a:gridCol w="6480000">
                  <a:extLst>
                    <a:ext uri="{9D8B030D-6E8A-4147-A177-3AD203B41FA5}">
                      <a16:colId xmlns:a16="http://schemas.microsoft.com/office/drawing/2014/main" val="20002"/>
                    </a:ext>
                  </a:extLst>
                </a:gridCol>
              </a:tblGrid>
              <a:tr h="236984">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企業名</a:t>
                      </a:r>
                      <a:endParaRPr kumimoji="1" lang="zh-CN"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solidFill>
                      <a:srgbClr val="3D6AA7"/>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製品分野</a:t>
                      </a:r>
                      <a:endParaRPr kumimoji="1" lang="zh-CN"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solidFill>
                      <a:srgbClr val="3D6AA7"/>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HGP創英角ｺﾞｼｯｸUB" pitchFamily="50" charset="-128"/>
                          <a:ea typeface="HGP創英角ｺﾞｼｯｸUB" pitchFamily="50" charset="-128"/>
                        </a:rPr>
                        <a:t>中国市場の発展動向</a:t>
                      </a:r>
                      <a:endParaRPr kumimoji="1" lang="en-US" altLang="ja-JP" sz="12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658311">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キヤノンメディカルシステムズ</a:t>
                      </a:r>
                      <a:br>
                        <a:rPr kumimoji="1" lang="en-US" altLang="ja-JP"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b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（旧：東芝メディカルシステムズ）</a:t>
                      </a:r>
                      <a:endParaRPr kumimoji="1" lang="zh-CN"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画像診断装置</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世界生産に占める中国の比率を</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5%</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年）から</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10%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2013</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年）に引き上げた</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CT</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（コンピューター断層撮影装置）や</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X</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線診断装置などの、現地向けモデルの開発から生産まで一貫</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2014</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年、大連に子会社を設立し、</a:t>
                      </a:r>
                      <a:r>
                        <a:rPr lang="en-US" altLang="ja-JP" sz="1100" dirty="0"/>
                        <a:t>X</a:t>
                      </a:r>
                      <a:r>
                        <a:rPr lang="ja-JP" altLang="en-US" sz="1100" dirty="0"/>
                        <a:t>線</a:t>
                      </a:r>
                      <a:r>
                        <a:rPr lang="en-US" altLang="ja-JP" sz="1100" dirty="0"/>
                        <a:t>CT</a:t>
                      </a:r>
                      <a:r>
                        <a:rPr lang="ja-JP" altLang="en-US" sz="1100" dirty="0"/>
                        <a:t>装置や超音波診断装置、</a:t>
                      </a:r>
                      <a:r>
                        <a:rPr lang="en-US" altLang="ja-JP" sz="1100" dirty="0"/>
                        <a:t>MRI</a:t>
                      </a:r>
                      <a:r>
                        <a:rPr lang="ja-JP" altLang="en-US" sz="1100" dirty="0"/>
                        <a:t>、検体検査装置の開発を行う</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649">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オリンパス</a:t>
                      </a:r>
                      <a:endParaRPr kumimoji="1" lang="zh-CN"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内視鏡、</a:t>
                      </a:r>
                      <a:r>
                        <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rPr>
                        <a:t>MIP</a:t>
                      </a: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（外科・処置具）</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ライフサイエンス</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北米・欧州・日本に、中国・アジア市場を加えた４極体制へ（中国を最優先事業に）</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外科事業を強化し内視鏡と同規模に成長させることに注力</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8311">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富士フイルム</a:t>
                      </a:r>
                      <a:endParaRPr kumimoji="1" lang="zh-CN"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メディカルシステム（</a:t>
                      </a:r>
                      <a:r>
                        <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rPr>
                        <a:t>FCR</a:t>
                      </a: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機器・材料、画像情報ネットワークシステム）</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ライフサイエンス</a:t>
                      </a:r>
                      <a:endParaRPr kumimoji="1" lang="zh-CN" altLang="en-US"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2011</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年買収に合意した米国の超音波診断装置大手のソノサイトの製品による中国市場におけるパイプライン強化</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販売好調な低価格・小型</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FCR</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の拡販。</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DR</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や内視鏡、</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2008</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年に買収した中国医療</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IT</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（情報技術）システム大手天健社によるトータルソリューション提案で売上拡大を図る</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8311">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テルモ</a:t>
                      </a:r>
                      <a:endParaRPr kumimoji="1" lang="zh-CN"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心臓血管領域（カテーテル）</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輸液、輸血関連領域</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2011</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年持株会社の設立。現地での開発・生産・販売体制など事業基盤の強化</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中国国内生産品の販売比率を、</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2011</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年度の約</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5%</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から</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15</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年度に約</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50%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に引き上げ</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深セン市保安医療用品、広東龍心医療器械の</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社と販売提携、静脈留置針は現地メーカーと</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ODM</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契約、輸血関連領域では南京相威生物医学科技と販売提携</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3480">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シスメックス</a:t>
                      </a:r>
                      <a:endParaRPr kumimoji="1" lang="zh-CN"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臨床検査機器</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検査用試薬</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粒子分析機器</a:t>
                      </a:r>
                      <a:endParaRPr kumimoji="1" lang="zh-CN" altLang="en-US"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2014</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年、中国の売上高は</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498</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億円、グローバル市場に占める比率が約四分の一</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中国市場において、ヘマトロジーや凝固分野を中心に機器・試薬の売上が大幅伸長</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15</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都市で展開、</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120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の代理店と契約、中国全土をカバー</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03142">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日立ヘルスケア・マニュファクチャリング</a:t>
                      </a:r>
                      <a:br>
                        <a:rPr kumimoji="1" lang="en-US" altLang="ja-JP"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b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（旧：日立メディコ）</a:t>
                      </a:r>
                      <a:endParaRPr kumimoji="1" lang="zh-CN"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画像診断装置</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医療情報システム</a:t>
                      </a:r>
                      <a:endParaRPr kumimoji="1" lang="zh-CN" altLang="en-US"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2011</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年、蘇州に新工場を建設。Ｘ線診断装置や超音波診断装置の普及機生産を拡大</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年に買収した日立アロカメディカルとの統合によるシナジー（製品ラインアップの拡大、販売体制の補完）を目指す</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3480">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HGP創英角ｺﾞｼｯｸUB" pitchFamily="50" charset="-128"/>
                          <a:ea typeface="HGP創英角ｺﾞｼｯｸUB" pitchFamily="50" charset="-128"/>
                        </a:rPr>
                        <a:t>ニプロ</a:t>
                      </a:r>
                      <a:endParaRPr kumimoji="1" lang="zh-CN" altLang="en-US" sz="1100" b="0" i="0" u="none" strike="noStrike" cap="none" normalizeH="0" baseline="0" dirty="0">
                        <a:ln>
                          <a:noFill/>
                        </a:ln>
                        <a:solidFill>
                          <a:schemeClr val="tx1"/>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人工腎臓透析器</a:t>
                      </a:r>
                      <a:endParaRPr kumimoji="1" lang="zh-CN" altLang="en-US"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医療用ガラス事業を急速に拡大。</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30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億円を投資し</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社を買収、</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1</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社に出資</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年に</a:t>
                      </a: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260</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億円を投資して中国に人工腎臓を生産する生産子会社を設立</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ja-JP" sz="1100" b="0" i="0" u="none" strike="noStrike" cap="none" normalizeH="0" baseline="0" dirty="0">
                          <a:ln>
                            <a:noFill/>
                          </a:ln>
                          <a:solidFill>
                            <a:schemeClr val="tx1"/>
                          </a:solidFill>
                          <a:effectLst/>
                          <a:latin typeface="Arial" pitchFamily="34" charset="0"/>
                          <a:ea typeface="ＭＳ Ｐゴシック" pitchFamily="34" charset="-128"/>
                        </a:rPr>
                        <a:t>2014</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年に中国の大手医療用具メーカー威高集団と血糖測定器事業で業務提携</a:t>
                      </a:r>
                      <a:r>
                        <a:rPr lang="ja-JP" altLang="en-US" sz="1100" dirty="0">
                          <a:effectLst/>
                        </a:rPr>
                        <a:t>を</a:t>
                      </a:r>
                      <a:r>
                        <a:rPr lang="zh-CN" altLang="en-US" sz="1100" dirty="0">
                          <a:effectLst/>
                        </a:rPr>
                        <a:t>締結</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8649">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rPr>
                        <a:t>日本光電工業</a:t>
                      </a:r>
                      <a:endParaRPr kumimoji="1" lang="zh-CN" altLang="en-US" sz="1100" b="0" i="0" u="none" strike="noStrike" cap="none" normalizeH="0" baseline="0" dirty="0">
                        <a:ln>
                          <a:noFill/>
                        </a:ln>
                        <a:solidFill>
                          <a:srgbClr val="000000"/>
                        </a:solidFill>
                        <a:effectLst/>
                        <a:latin typeface="HGP創英角ｺﾞｼｯｸUB" pitchFamily="50" charset="-128"/>
                        <a:ea typeface="HGP創英角ｺﾞｼｯｸUB" pitchFamily="50"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医療電子機器</a:t>
                      </a:r>
                      <a:endParaRPr kumimoji="1" lang="en-US" altLang="ja-JP" sz="1100" b="0" i="0" u="none" strike="noStrike" cap="none" normalizeH="0" baseline="0" dirty="0">
                        <a:ln>
                          <a:noFill/>
                        </a:ln>
                        <a:solidFill>
                          <a:srgbClr val="000000"/>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rgbClr val="000000"/>
                          </a:solidFill>
                          <a:effectLst/>
                          <a:latin typeface="Arial" pitchFamily="34" charset="0"/>
                          <a:ea typeface="ＭＳ Ｐゴシック" pitchFamily="34" charset="-128"/>
                        </a:rPr>
                        <a:t>脳波計</a:t>
                      </a:r>
                      <a:endParaRPr kumimoji="1" lang="zh-CN" altLang="en-US" sz="1100" b="0" i="0" u="none" strike="noStrike" cap="none" normalizeH="0" baseline="0" dirty="0">
                        <a:ln>
                          <a:noFill/>
                        </a:ln>
                        <a:solidFill>
                          <a:srgbClr val="000000"/>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中国ローカルメーカーとの提携も視野に事業を拡大</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販売網の再編の実施（</a:t>
                      </a:r>
                      <a:r>
                        <a:rPr kumimoji="1" lang="zh-CN" altLang="en-US" sz="1100" b="0" i="0" u="none" strike="noStrike" cap="none" normalizeH="0" baseline="0" dirty="0">
                          <a:ln>
                            <a:noFill/>
                          </a:ln>
                          <a:solidFill>
                            <a:schemeClr val="tx1"/>
                          </a:solidFill>
                          <a:effectLst/>
                          <a:latin typeface="Arial" pitchFamily="34" charset="0"/>
                          <a:ea typeface="ＭＳ Ｐゴシック" pitchFamily="34" charset="-128"/>
                        </a:rPr>
                        <a:t>陕西</a:t>
                      </a:r>
                      <a:r>
                        <a:rPr kumimoji="1" lang="ja-JP" altLang="en-US" sz="1100" b="0" i="0" u="none" strike="noStrike" cap="none" normalizeH="0" baseline="0" dirty="0">
                          <a:ln>
                            <a:noFill/>
                          </a:ln>
                          <a:solidFill>
                            <a:schemeClr val="tx1"/>
                          </a:solidFill>
                          <a:effectLst/>
                          <a:latin typeface="Arial" pitchFamily="34" charset="0"/>
                          <a:ea typeface="ＭＳ Ｐゴシック" pitchFamily="34" charset="-128"/>
                        </a:rPr>
                        <a:t>省西安市、四川省成都市に事業所設置）</a:t>
                      </a:r>
                      <a:endParaRPr kumimoji="1" lang="en-US" altLang="ja-JP" sz="1100" b="0" i="0" u="none" strike="noStrike" cap="none" normalizeH="0" baseline="0" dirty="0">
                        <a:ln>
                          <a:noFill/>
                        </a:ln>
                        <a:solidFill>
                          <a:schemeClr val="tx1"/>
                        </a:solidFill>
                        <a:effectLst/>
                        <a:latin typeface="Arial" pitchFamily="34" charset="0"/>
                        <a:ea typeface="ＭＳ Ｐゴシック" pitchFamily="34" charset="-128"/>
                      </a:endParaRPr>
                    </a:p>
                  </a:txBody>
                  <a:tcPr marL="36000" marR="36000" marT="45713" marB="45713" horzOverflow="overflow">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96023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現行の法律法規に基づき、医療機器の価格は市場によって決定され、企業が自主的に価格を決めている。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流通段階が多すぎることで、特に高付加価値の製品については価格が不必要に高くなることがよくある。政府は主に一括調達または入札調達を導入することで、間接的に医療機器の価格の引き下げに関わっている。ま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月、公共部門では、調達品目別に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の国産比率のガイドラインが示されている。</a:t>
            </a:r>
          </a:p>
        </p:txBody>
      </p:sp>
      <p:grpSp>
        <p:nvGrpSpPr>
          <p:cNvPr id="8" name="グループ化 7"/>
          <p:cNvGrpSpPr/>
          <p:nvPr/>
        </p:nvGrpSpPr>
        <p:grpSpPr>
          <a:xfrm>
            <a:off x="5124400" y="2197282"/>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371872" y="2197282"/>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「中国の医療機器市場と規制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 」</a:t>
            </a:r>
            <a:endParaRPr kumimoji="0" lang="ja-JP" altLang="en-US" sz="800" dirty="0" bmk=""/>
          </a:p>
        </p:txBody>
      </p:sp>
      <p:sp>
        <p:nvSpPr>
          <p:cNvPr id="19" name="角丸四角形 18"/>
          <p:cNvSpPr/>
          <p:nvPr/>
        </p:nvSpPr>
        <p:spPr>
          <a:xfrm>
            <a:off x="1024092" y="3134081"/>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国内総代理店</a:t>
            </a:r>
          </a:p>
        </p:txBody>
      </p:sp>
      <p:sp>
        <p:nvSpPr>
          <p:cNvPr id="20" name="正方形/長方形 19"/>
          <p:cNvSpPr/>
          <p:nvPr/>
        </p:nvSpPr>
        <p:spPr>
          <a:xfrm>
            <a:off x="227409" y="3134081"/>
            <a:ext cx="720527" cy="396044"/>
          </a:xfrm>
          <a:prstGeom prst="rect">
            <a:avLst/>
          </a:prstGeom>
          <a:solidFill>
            <a:schemeClr val="tx2"/>
          </a:solidFill>
          <a:ln>
            <a:noFill/>
          </a:ln>
        </p:spPr>
        <p:txBody>
          <a:bodyPr wrap="square" rtlCol="0" anchor="ctr">
            <a:noAutofit/>
          </a:bodyPr>
          <a:lstStyle/>
          <a:p>
            <a:pPr marL="0" algn="ctr" fontAlgn="ctr">
              <a:lnSpc>
                <a:spcPct val="114000"/>
              </a:lnSpc>
              <a:spcAft>
                <a:spcPts val="400"/>
              </a:spcAft>
            </a:pPr>
            <a:r>
              <a:rPr kumimoji="1" lang="ja-JP" altLang="en-US" sz="1200" dirty="0"/>
              <a:t>全国</a:t>
            </a:r>
          </a:p>
        </p:txBody>
      </p:sp>
      <p:sp>
        <p:nvSpPr>
          <p:cNvPr id="21" name="正方形/長方形 20"/>
          <p:cNvSpPr/>
          <p:nvPr/>
        </p:nvSpPr>
        <p:spPr>
          <a:xfrm>
            <a:off x="227408" y="3745454"/>
            <a:ext cx="720527" cy="1620180"/>
          </a:xfrm>
          <a:prstGeom prst="rect">
            <a:avLst/>
          </a:prstGeom>
          <a:solidFill>
            <a:schemeClr val="tx2"/>
          </a:solidFill>
          <a:ln>
            <a:noFill/>
          </a:ln>
        </p:spPr>
        <p:txBody>
          <a:bodyPr wrap="square" rtlCol="0" anchor="ctr">
            <a:noAutofit/>
          </a:bodyPr>
          <a:lstStyle/>
          <a:p>
            <a:pPr marL="0" algn="ctr" fontAlgn="ctr">
              <a:lnSpc>
                <a:spcPct val="114000"/>
              </a:lnSpc>
              <a:spcAft>
                <a:spcPts val="400"/>
              </a:spcAft>
            </a:pPr>
            <a:r>
              <a:rPr kumimoji="1" lang="ja-JP" altLang="en-US" sz="1200" dirty="0"/>
              <a:t>地域</a:t>
            </a:r>
          </a:p>
        </p:txBody>
      </p:sp>
      <p:sp>
        <p:nvSpPr>
          <p:cNvPr id="22" name="角丸四角形 21"/>
          <p:cNvSpPr/>
          <p:nvPr/>
        </p:nvSpPr>
        <p:spPr>
          <a:xfrm>
            <a:off x="1024092" y="3745454"/>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地域代理店</a:t>
            </a:r>
          </a:p>
        </p:txBody>
      </p:sp>
      <p:sp>
        <p:nvSpPr>
          <p:cNvPr id="23" name="角丸四角形 22"/>
          <p:cNvSpPr/>
          <p:nvPr/>
        </p:nvSpPr>
        <p:spPr>
          <a:xfrm>
            <a:off x="1020496" y="5031410"/>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24" name="角丸四角形 23"/>
          <p:cNvSpPr/>
          <p:nvPr/>
        </p:nvSpPr>
        <p:spPr>
          <a:xfrm>
            <a:off x="1982516" y="5047714"/>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25" name="角丸四角形 24"/>
          <p:cNvSpPr/>
          <p:nvPr/>
        </p:nvSpPr>
        <p:spPr>
          <a:xfrm>
            <a:off x="3074246" y="3745454"/>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地域代理店</a:t>
            </a:r>
          </a:p>
        </p:txBody>
      </p:sp>
      <p:sp>
        <p:nvSpPr>
          <p:cNvPr id="26" name="角丸四角形 25"/>
          <p:cNvSpPr/>
          <p:nvPr/>
        </p:nvSpPr>
        <p:spPr>
          <a:xfrm>
            <a:off x="2604120" y="4393526"/>
            <a:ext cx="1080120"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中小代理店</a:t>
            </a:r>
          </a:p>
        </p:txBody>
      </p:sp>
      <p:sp>
        <p:nvSpPr>
          <p:cNvPr id="27" name="角丸四角形 26"/>
          <p:cNvSpPr/>
          <p:nvPr/>
        </p:nvSpPr>
        <p:spPr>
          <a:xfrm>
            <a:off x="3830330" y="4392967"/>
            <a:ext cx="1080120"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中小代理店</a:t>
            </a:r>
          </a:p>
        </p:txBody>
      </p:sp>
      <p:sp>
        <p:nvSpPr>
          <p:cNvPr id="28" name="角丸四角形 27"/>
          <p:cNvSpPr/>
          <p:nvPr/>
        </p:nvSpPr>
        <p:spPr>
          <a:xfrm>
            <a:off x="2591438" y="5034160"/>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29" name="角丸四角形 28"/>
          <p:cNvSpPr/>
          <p:nvPr/>
        </p:nvSpPr>
        <p:spPr>
          <a:xfrm>
            <a:off x="3241448" y="5029158"/>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30" name="角丸四角形 29"/>
          <p:cNvSpPr/>
          <p:nvPr/>
        </p:nvSpPr>
        <p:spPr>
          <a:xfrm>
            <a:off x="3840682" y="5029158"/>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31" name="角丸四角形 30"/>
          <p:cNvSpPr/>
          <p:nvPr/>
        </p:nvSpPr>
        <p:spPr>
          <a:xfrm>
            <a:off x="4508601" y="5029158"/>
            <a:ext cx="401849"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p>
        </p:txBody>
      </p:sp>
      <p:sp>
        <p:nvSpPr>
          <p:cNvPr id="32" name="角丸四角形 31"/>
          <p:cNvSpPr/>
          <p:nvPr/>
        </p:nvSpPr>
        <p:spPr>
          <a:xfrm>
            <a:off x="2032204" y="2485314"/>
            <a:ext cx="1364004" cy="396044"/>
          </a:xfrm>
          <a:prstGeom prst="roundRect">
            <a:avLst>
              <a:gd name="adj" fmla="val 10254"/>
            </a:avLst>
          </a:prstGeom>
          <a:solidFill>
            <a:srgbClr val="F1DB9D"/>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医療機器メーカー</a:t>
            </a:r>
          </a:p>
        </p:txBody>
      </p:sp>
      <p:cxnSp>
        <p:nvCxnSpPr>
          <p:cNvPr id="34" name="カギ線コネクタ 33"/>
          <p:cNvCxnSpPr>
            <a:stCxn id="32" idx="2"/>
            <a:endCxn id="19" idx="0"/>
          </p:cNvCxnSpPr>
          <p:nvPr/>
        </p:nvCxnSpPr>
        <p:spPr>
          <a:xfrm rot="5400000">
            <a:off x="2083789" y="2503663"/>
            <a:ext cx="252723" cy="1008112"/>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カギ線コネクタ 35"/>
          <p:cNvCxnSpPr>
            <a:stCxn id="32" idx="2"/>
            <a:endCxn id="25" idx="0"/>
          </p:cNvCxnSpPr>
          <p:nvPr/>
        </p:nvCxnSpPr>
        <p:spPr>
          <a:xfrm rot="16200000" flipH="1">
            <a:off x="2803179" y="2792385"/>
            <a:ext cx="864096" cy="1042042"/>
          </a:xfrm>
          <a:prstGeom prst="bentConnector3">
            <a:avLst>
              <a:gd name="adj1" fmla="val 14727"/>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カギ線コネクタ 38"/>
          <p:cNvCxnSpPr>
            <a:stCxn id="25" idx="2"/>
            <a:endCxn id="27" idx="0"/>
          </p:cNvCxnSpPr>
          <p:nvPr/>
        </p:nvCxnSpPr>
        <p:spPr>
          <a:xfrm rot="16200000" flipH="1">
            <a:off x="3937585" y="3960161"/>
            <a:ext cx="251469" cy="614142"/>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カギ線コネクタ 41"/>
          <p:cNvCxnSpPr>
            <a:stCxn id="25" idx="2"/>
            <a:endCxn id="26" idx="0"/>
          </p:cNvCxnSpPr>
          <p:nvPr/>
        </p:nvCxnSpPr>
        <p:spPr>
          <a:xfrm rot="5400000">
            <a:off x="3324200" y="3961478"/>
            <a:ext cx="252028" cy="612068"/>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stCxn id="26" idx="2"/>
            <a:endCxn id="28" idx="0"/>
          </p:cNvCxnSpPr>
          <p:nvPr/>
        </p:nvCxnSpPr>
        <p:spPr>
          <a:xfrm rot="5400000">
            <a:off x="2845977" y="4735957"/>
            <a:ext cx="244590" cy="351817"/>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a:stCxn id="26" idx="2"/>
            <a:endCxn id="29" idx="0"/>
          </p:cNvCxnSpPr>
          <p:nvPr/>
        </p:nvCxnSpPr>
        <p:spPr>
          <a:xfrm rot="16200000" flipH="1">
            <a:off x="3173482" y="4760267"/>
            <a:ext cx="239588" cy="298193"/>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カギ線コネクタ 50"/>
          <p:cNvCxnSpPr>
            <a:stCxn id="27" idx="2"/>
            <a:endCxn id="31" idx="0"/>
          </p:cNvCxnSpPr>
          <p:nvPr/>
        </p:nvCxnSpPr>
        <p:spPr>
          <a:xfrm rot="16200000" flipH="1">
            <a:off x="4419885" y="4739516"/>
            <a:ext cx="240147" cy="339136"/>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カギ線コネクタ 53"/>
          <p:cNvCxnSpPr>
            <a:stCxn id="27" idx="2"/>
            <a:endCxn id="30" idx="0"/>
          </p:cNvCxnSpPr>
          <p:nvPr/>
        </p:nvCxnSpPr>
        <p:spPr>
          <a:xfrm rot="5400000">
            <a:off x="4085926" y="4744693"/>
            <a:ext cx="240147" cy="328783"/>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19" idx="2"/>
            <a:endCxn id="22" idx="0"/>
          </p:cNvCxnSpPr>
          <p:nvPr/>
        </p:nvCxnSpPr>
        <p:spPr>
          <a:xfrm>
            <a:off x="1706094" y="3530125"/>
            <a:ext cx="0" cy="215329"/>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22" idx="2"/>
            <a:endCxn id="23" idx="0"/>
          </p:cNvCxnSpPr>
          <p:nvPr/>
        </p:nvCxnSpPr>
        <p:spPr>
          <a:xfrm rot="5400000">
            <a:off x="1018802" y="4344118"/>
            <a:ext cx="889912" cy="484673"/>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カギ線コネクタ 64"/>
          <p:cNvCxnSpPr>
            <a:stCxn id="22" idx="2"/>
            <a:endCxn id="24" idx="0"/>
          </p:cNvCxnSpPr>
          <p:nvPr/>
        </p:nvCxnSpPr>
        <p:spPr>
          <a:xfrm rot="16200000" flipH="1">
            <a:off x="1491659" y="4355932"/>
            <a:ext cx="906216" cy="477347"/>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967496" y="2932321"/>
            <a:ext cx="1492608" cy="2578023"/>
          </a:xfrm>
          <a:prstGeom prst="rect">
            <a:avLst/>
          </a:prstGeom>
          <a:noFill/>
          <a:ln w="19050">
            <a:solidFill>
              <a:schemeClr val="accent4">
                <a:lumMod val="60000"/>
                <a:lumOff val="40000"/>
              </a:schemeClr>
            </a:solidFill>
            <a:prstDash val="dash"/>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69" name="テキスト ボックス 68"/>
          <p:cNvSpPr txBox="1"/>
          <p:nvPr/>
        </p:nvSpPr>
        <p:spPr>
          <a:xfrm>
            <a:off x="911644" y="5525385"/>
            <a:ext cx="1588897" cy="415498"/>
          </a:xfrm>
          <a:prstGeom prst="rect">
            <a:avLst/>
          </a:prstGeom>
          <a:noFill/>
        </p:spPr>
        <p:txBody>
          <a:bodyPr wrap="none" rtlCol="0">
            <a:spAutoFit/>
          </a:bodyPr>
          <a:lstStyle/>
          <a:p>
            <a:pPr algn="ctr"/>
            <a:r>
              <a:rPr kumimoji="1" lang="ja-JP" altLang="en-US" sz="1050" dirty="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国内総代理店を</a:t>
            </a:r>
            <a:endParaRPr kumimoji="1" lang="en-US" altLang="ja-JP" sz="1050" dirty="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a:r>
              <a:rPr kumimoji="1" lang="ja-JP" altLang="en-US" sz="1050" dirty="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rPr>
              <a:t>使用するパターンが主流</a:t>
            </a:r>
          </a:p>
        </p:txBody>
      </p:sp>
      <p:sp>
        <p:nvSpPr>
          <p:cNvPr id="71" name="テキスト ボックス 70"/>
          <p:cNvSpPr txBox="1"/>
          <p:nvPr/>
        </p:nvSpPr>
        <p:spPr>
          <a:xfrm>
            <a:off x="346897" y="6070055"/>
            <a:ext cx="4586512" cy="246221"/>
          </a:xfrm>
          <a:prstGeom prst="rect">
            <a:avLst/>
          </a:prstGeom>
          <a:noFill/>
        </p:spPr>
        <p:txBody>
          <a:bodyPr wrap="non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製品価格を下げるために直販を行おうとしている企業もあるが、非常に少ない</a:t>
            </a:r>
          </a:p>
        </p:txBody>
      </p:sp>
      <p:graphicFrame>
        <p:nvGraphicFramePr>
          <p:cNvPr id="72" name="表 71"/>
          <p:cNvGraphicFramePr>
            <a:graphicFrameLocks noGrp="1"/>
          </p:cNvGraphicFramePr>
          <p:nvPr>
            <p:extLst>
              <p:ext uri="{D42A27DB-BD31-4B8C-83A1-F6EECF244321}">
                <p14:modId xmlns:p14="http://schemas.microsoft.com/office/powerpoint/2010/main" val="1661565104"/>
              </p:ext>
            </p:extLst>
          </p:nvPr>
        </p:nvGraphicFramePr>
        <p:xfrm>
          <a:off x="5120252" y="2485314"/>
          <a:ext cx="4574580" cy="4131863"/>
        </p:xfrm>
        <a:graphic>
          <a:graphicData uri="http://schemas.openxmlformats.org/drawingml/2006/table">
            <a:tbl>
              <a:tblPr firstRow="1" bandRow="1">
                <a:tableStyleId>{2D5ABB26-0587-4C30-8999-92F81FD0307C}</a:tableStyleId>
              </a:tblPr>
              <a:tblGrid>
                <a:gridCol w="1300292">
                  <a:extLst>
                    <a:ext uri="{9D8B030D-6E8A-4147-A177-3AD203B41FA5}">
                      <a16:colId xmlns:a16="http://schemas.microsoft.com/office/drawing/2014/main" val="20000"/>
                    </a:ext>
                  </a:extLst>
                </a:gridCol>
                <a:gridCol w="3274288">
                  <a:extLst>
                    <a:ext uri="{9D8B030D-6E8A-4147-A177-3AD203B41FA5}">
                      <a16:colId xmlns:a16="http://schemas.microsoft.com/office/drawing/2014/main" val="20001"/>
                    </a:ext>
                  </a:extLst>
                </a:gridCol>
              </a:tblGrid>
              <a:tr h="15855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調達方法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9420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大型医療機器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100" dirty="0">
                          <a:latin typeface="HGP創英角ｺﾞｼｯｸUB" panose="020B0900000000000000" pitchFamily="50" charset="-128"/>
                          <a:ea typeface="HGP創英角ｺﾞｼｯｸUB" panose="020B0900000000000000" pitchFamily="50" charset="-128"/>
                        </a:rPr>
                        <a:t>各病院による独自入札、</a:t>
                      </a:r>
                      <a:endParaRPr kumimoji="1" lang="en-US" altLang="ja-JP" sz="1100" dirty="0">
                        <a:latin typeface="HGP創英角ｺﾞｼｯｸUB" panose="020B0900000000000000" pitchFamily="50" charset="-128"/>
                        <a:ea typeface="HGP創英角ｺﾞｼｯｸUB" panose="020B0900000000000000" pitchFamily="50" charset="-128"/>
                      </a:endParaRPr>
                    </a:p>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100" dirty="0">
                          <a:latin typeface="HGP創英角ｺﾞｼｯｸUB" panose="020B0900000000000000" pitchFamily="50" charset="-128"/>
                          <a:ea typeface="HGP創英角ｺﾞｼｯｸUB" panose="020B0900000000000000" pitchFamily="50" charset="-128"/>
                        </a:rPr>
                        <a:t>もしくは、専門の入札業者による代行</a:t>
                      </a:r>
                      <a:endParaRPr kumimoji="1" lang="en-US" altLang="ja-JP" sz="1100" dirty="0">
                        <a:latin typeface="HGP創英角ｺﾞｼｯｸUB" panose="020B0900000000000000" pitchFamily="50" charset="-128"/>
                        <a:ea typeface="HGP創英角ｺﾞｼｯｸUB" panose="020B0900000000000000" pitchFamily="50" charset="-128"/>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dirty="0"/>
                        <a:t>上記のような調達に応じられるのは外資メーカー数社であり、競争はあまりなく、主に製品の性能が重視される。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9420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一般基礎</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chemeClr val="tx1"/>
                          </a:solidFill>
                          <a:latin typeface="HGP創英角ｺﾞｼｯｸUB" panose="020B0900000000000000" pitchFamily="50" charset="-128"/>
                          <a:ea typeface="HGP創英角ｺﾞｼｯｸUB" panose="020B0900000000000000" pitchFamily="50" charset="-128"/>
                          <a:cs typeface="+mn-cs"/>
                        </a:rPr>
                        <a:t>政府主導による集中調達</a:t>
                      </a:r>
                      <a:endParaRPr kumimoji="1" lang="en-US" altLang="ja-JP" sz="1100" kern="1200" dirty="0">
                        <a:solidFill>
                          <a:schemeClr val="tx1"/>
                        </a:solidFill>
                        <a:latin typeface="HGP創英角ｺﾞｼｯｸUB" panose="020B0900000000000000" pitchFamily="50" charset="-128"/>
                        <a:ea typeface="HGP創英角ｺﾞｼｯｸUB" panose="020B0900000000000000" pitchFamily="50" charset="-128"/>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競争は激しく、価格も透明で、主にコストパフォーマンスの良い製品が導入される。</a:t>
                      </a:r>
                      <a:endParaRPr kumimoji="1" lang="en-US" altLang="ja-JP" sz="10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病院の年度調達計画に盛り込まれることが多い。</a:t>
                      </a:r>
                      <a:endParaRPr kumimoji="1" lang="en-US" altLang="ja-JP" sz="10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一旦落札すると、基本的に販売は容易で、多額のマーケティング費用もかからない。</a:t>
                      </a:r>
                      <a:endParaRPr kumimoji="1" lang="en-US" altLang="ja-JP" sz="10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9420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使い捨て医療機器、</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消耗品、</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ミドル・ローエンド画像装置</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chemeClr val="tx1"/>
                          </a:solidFill>
                          <a:latin typeface="HGP創英角ｺﾞｼｯｸUB" panose="020B0900000000000000" pitchFamily="50" charset="-128"/>
                          <a:ea typeface="HGP創英角ｺﾞｼｯｸUB" panose="020B0900000000000000" pitchFamily="50" charset="-128"/>
                          <a:cs typeface="+mn-cs"/>
                        </a:rPr>
                        <a:t>衛生部と各地の衛生局による集中調達</a:t>
                      </a:r>
                      <a:endParaRPr kumimoji="1" lang="en-US" altLang="ja-JP" sz="1100" kern="1200" dirty="0">
                        <a:solidFill>
                          <a:schemeClr val="tx1"/>
                        </a:solidFill>
                        <a:latin typeface="HGP創英角ｺﾞｼｯｸUB" panose="020B0900000000000000" pitchFamily="50" charset="-128"/>
                        <a:ea typeface="HGP創英角ｺﾞｼｯｸUB" panose="020B0900000000000000" pitchFamily="50" charset="-128"/>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定期的に調達品目と最高価格が公表され、公立病院は必ずこの範囲内で調達しなくてはならない。</a:t>
                      </a:r>
                      <a:endParaRPr kumimoji="1" lang="en-US" altLang="ja-JP" sz="10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医療機器メーカーとしては、まず調達リストに載ることが非常に重要である。</a:t>
                      </a:r>
                      <a:endParaRPr kumimoji="1" lang="en-US" altLang="ja-JP" sz="10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しかし第</a:t>
                      </a:r>
                      <a:r>
                        <a:rPr kumimoji="1" lang="en-US" altLang="ja-JP" sz="1000" kern="1200" dirty="0">
                          <a:solidFill>
                            <a:schemeClr val="tx1"/>
                          </a:solidFill>
                          <a:latin typeface="+mn-lt"/>
                          <a:ea typeface="+mn-ea"/>
                          <a:cs typeface="+mn-cs"/>
                        </a:rPr>
                        <a:t>1</a:t>
                      </a:r>
                      <a:r>
                        <a:rPr kumimoji="1" lang="ja-JP" altLang="en-US" sz="1000" kern="1200" dirty="0">
                          <a:solidFill>
                            <a:schemeClr val="tx1"/>
                          </a:solidFill>
                          <a:latin typeface="+mn-lt"/>
                          <a:ea typeface="+mn-ea"/>
                          <a:cs typeface="+mn-cs"/>
                        </a:rPr>
                        <a:t>類製品を提供できるメーカーは多数あり、代理店は製品の市場シェアを拡大させるため、病院との関係構築も重要となる。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4. Footnote">
            <a:extLst>
              <a:ext uri="{FF2B5EF4-FFF2-40B4-BE49-F238E27FC236}">
                <a16:creationId xmlns:a16="http://schemas.microsoft.com/office/drawing/2014/main" id="{4CB188EF-96ED-403B-A052-73752184EB6C}"/>
              </a:ext>
            </a:extLst>
          </p:cNvPr>
          <p:cNvSpPr txBox="1"/>
          <p:nvPr>
            <p:custDataLst>
              <p:tags r:id="rId1"/>
            </p:custDataLst>
          </p:nvPr>
        </p:nvSpPr>
        <p:spPr>
          <a:xfrm>
            <a:off x="211168" y="6416560"/>
            <a:ext cx="3831051"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外資系メーカーの製品であっても、中国国内で製造されていれば国産とみなされる。</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440585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Chart 61">
            <a:extLst>
              <a:ext uri="{FF2B5EF4-FFF2-40B4-BE49-F238E27FC236}">
                <a16:creationId xmlns:a16="http://schemas.microsoft.com/office/drawing/2014/main" id="{320EE153-82C8-04B6-0D7C-5A4888ED6EE9}"/>
              </a:ext>
            </a:extLst>
          </p:cNvPr>
          <p:cNvGraphicFramePr/>
          <p:nvPr>
            <p:custDataLst>
              <p:tags r:id="rId1"/>
            </p:custDataLst>
            <p:extLst>
              <p:ext uri="{D42A27DB-BD31-4B8C-83A1-F6EECF244321}">
                <p14:modId xmlns:p14="http://schemas.microsoft.com/office/powerpoint/2010/main" val="3695418439"/>
              </p:ext>
            </p:extLst>
          </p:nvPr>
        </p:nvGraphicFramePr>
        <p:xfrm>
          <a:off x="7000835" y="3270251"/>
          <a:ext cx="2498725" cy="2498725"/>
        </p:xfrm>
        <a:graphic>
          <a:graphicData uri="http://schemas.openxmlformats.org/drawingml/2006/chart">
            <c:chart xmlns:c="http://schemas.openxmlformats.org/drawingml/2006/chart" xmlns:r="http://schemas.openxmlformats.org/officeDocument/2006/relationships" r:id="rId43"/>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4" imgW="360" imgH="360" progId="TCLayout.ActiveDocument.1">
                  <p:embed/>
                </p:oleObj>
              </mc:Choice>
              <mc:Fallback>
                <p:oleObj name="think-cell Slide" r:id="rId44" imgW="360" imgH="360" progId="TCLayout.ActiveDocument.1">
                  <p:embed/>
                  <p:pic>
                    <p:nvPicPr>
                      <p:cNvPr id="4" name="Object 3"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334850"/>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8884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4"/>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5"/>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6"/>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7"/>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09918"/>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年末までに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歳以上の人口が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万人に達し、全人口の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を占める。脳卒中、冠状動脈性心臓病、糖尿病などの慢性疾患の患者は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億人以上とされている。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輸出額および輸入額の双方で順調な伸びが見られ、市場規模は拡大していくことが想定されている。なお、医薬品の輸出が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年に急増しているが、ワクチン等のカテゴリーにおける輸出急増が主な要因と考えられる。</a:t>
            </a:r>
          </a:p>
        </p:txBody>
      </p:sp>
      <p:graphicFrame>
        <p:nvGraphicFramePr>
          <p:cNvPr id="62" name="Chart 61">
            <a:extLst>
              <a:ext uri="{FF2B5EF4-FFF2-40B4-BE49-F238E27FC236}">
                <a16:creationId xmlns:a16="http://schemas.microsoft.com/office/drawing/2014/main" id="{E42524E0-B5C9-4DFA-A937-5733318D99CF}"/>
              </a:ext>
            </a:extLst>
          </p:cNvPr>
          <p:cNvGraphicFramePr/>
          <p:nvPr>
            <p:custDataLst>
              <p:tags r:id="rId8"/>
            </p:custDataLst>
            <p:extLst>
              <p:ext uri="{D42A27DB-BD31-4B8C-83A1-F6EECF244321}">
                <p14:modId xmlns:p14="http://schemas.microsoft.com/office/powerpoint/2010/main" val="3554509643"/>
              </p:ext>
            </p:ext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6"/>
          </a:graphicData>
        </a:graphic>
      </p:graphicFrame>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9"/>
            </p:custDataLst>
          </p:nvPr>
        </p:nvSpPr>
        <p:spPr bwMode="auto">
          <a:xfrm>
            <a:off x="6757988" y="398145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a:t>その他</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10"/>
            </p:custDataLst>
          </p:nvPr>
        </p:nvSpPr>
        <p:spPr bwMode="auto">
          <a:xfrm>
            <a:off x="8480008" y="5727700"/>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dirty="0"/>
              <a:t>アイルランド</a:t>
            </a:r>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11"/>
            </p:custDataLst>
          </p:nvPr>
        </p:nvSpPr>
        <p:spPr bwMode="auto">
          <a:xfrm>
            <a:off x="9255125" y="5142180"/>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B1EECF3-F7CC-439F-9731-42B91230F99B}" type="datetime'''''''''''''''ア''''''''メ''''''''''''''''リ''''''カ'''''''''''''">
              <a:rPr lang="ja-JP" altLang="en-US" sz="1000" smtClean="0"/>
              <a:pPr/>
              <a:t>アメリカ</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12"/>
            </p:custDataLst>
          </p:nvPr>
        </p:nvSpPr>
        <p:spPr bwMode="auto">
          <a:xfrm>
            <a:off x="9153525" y="361950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442B942-1C33-4AE1-9E21-0561886EC4D1}" type="datetime'ド''''''''''''''''''''''イ''''''''''''''''ツ'''''''''''''''''''">
              <a:rPr lang="ja-JP" altLang="en-US" sz="1000" smtClean="0"/>
              <a:pPr/>
              <a:t>ドイツ</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13"/>
            </p:custDataLst>
          </p:nvPr>
        </p:nvSpPr>
        <p:spPr bwMode="auto">
          <a:xfrm>
            <a:off x="6923881" y="5402971"/>
            <a:ext cx="411163" cy="8342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dirty="0"/>
              <a:t>スイス</a:t>
            </a:r>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14"/>
            </p:custDataLst>
          </p:nvPr>
        </p:nvSpPr>
        <p:spPr bwMode="auto">
          <a:xfrm>
            <a:off x="7239794" y="5720557"/>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dirty="0"/>
              <a:t>フランス</a:t>
            </a:r>
            <a:endParaRPr kumimoji="0" lang="ja-JP" altLang="en-US" sz="1000" dirty="0">
              <a:sym typeface="+mn-lt"/>
            </a:endParaRPr>
          </a:p>
        </p:txBody>
      </p:sp>
      <p:sp>
        <p:nvSpPr>
          <p:cNvPr id="51" name="テキスト ボックス 21">
            <a:extLst>
              <a:ext uri="{FF2B5EF4-FFF2-40B4-BE49-F238E27FC236}">
                <a16:creationId xmlns:a16="http://schemas.microsoft.com/office/drawing/2014/main" id="{0CF4A2D9-8310-4CCF-BDCF-C4A9998E4320}"/>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graphicFrame>
        <p:nvGraphicFramePr>
          <p:cNvPr id="2" name="Chart 57">
            <a:extLst>
              <a:ext uri="{FF2B5EF4-FFF2-40B4-BE49-F238E27FC236}">
                <a16:creationId xmlns:a16="http://schemas.microsoft.com/office/drawing/2014/main" id="{D886720D-E127-E95E-8E55-BF6D5F56ED70}"/>
              </a:ext>
            </a:extLst>
          </p:cNvPr>
          <p:cNvGraphicFramePr/>
          <p:nvPr>
            <p:custDataLst>
              <p:tags r:id="rId15"/>
            </p:custDataLst>
            <p:extLst>
              <p:ext uri="{D42A27DB-BD31-4B8C-83A1-F6EECF244321}">
                <p14:modId xmlns:p14="http://schemas.microsoft.com/office/powerpoint/2010/main" val="1085790861"/>
              </p:ext>
            </p:extLst>
          </p:nvPr>
        </p:nvGraphicFramePr>
        <p:xfrm>
          <a:off x="438150" y="2482850"/>
          <a:ext cx="5554663" cy="3557588"/>
        </p:xfrm>
        <a:graphic>
          <a:graphicData uri="http://schemas.openxmlformats.org/drawingml/2006/chart">
            <c:chart xmlns:c="http://schemas.openxmlformats.org/drawingml/2006/chart" xmlns:r="http://schemas.openxmlformats.org/officeDocument/2006/relationships" r:id="rId47"/>
          </a:graphicData>
        </a:graphic>
      </p:graphicFrame>
      <p:sp>
        <p:nvSpPr>
          <p:cNvPr id="7" name="テキスト プレースホルダ 9">
            <a:extLst>
              <a:ext uri="{FF2B5EF4-FFF2-40B4-BE49-F238E27FC236}">
                <a16:creationId xmlns:a16="http://schemas.microsoft.com/office/drawing/2014/main" id="{D565A467-266C-F906-7885-C32857033E31}"/>
              </a:ext>
            </a:extLst>
          </p:cNvPr>
          <p:cNvSpPr>
            <a:spLocks noGrp="1"/>
          </p:cNvSpPr>
          <p:nvPr>
            <p:custDataLst>
              <p:tags r:id="rId16"/>
            </p:custDataLst>
          </p:nvPr>
        </p:nvSpPr>
        <p:spPr bwMode="gray">
          <a:xfrm>
            <a:off x="182563" y="30448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A7B6B12-77FB-40BF-A987-F06CC8A71AC1}" type="datetime'''''''''''3''''''''''''''''5''''''''''''''''0'''''">
              <a:rPr lang="en-US" altLang="en-US" sz="1000" smtClean="0"/>
              <a:pPr/>
              <a:t>350</a:t>
            </a:fld>
            <a:endParaRPr lang="ja-JP" altLang="en-US" sz="800" dirty="0">
              <a:sym typeface="+mn-lt"/>
            </a:endParaRPr>
          </a:p>
        </p:txBody>
      </p:sp>
      <p:sp>
        <p:nvSpPr>
          <p:cNvPr id="11" name="テキスト プレースホルダ 9">
            <a:extLst>
              <a:ext uri="{FF2B5EF4-FFF2-40B4-BE49-F238E27FC236}">
                <a16:creationId xmlns:a16="http://schemas.microsoft.com/office/drawing/2014/main" id="{F51CB202-A5B3-2D2D-11AF-C630E744325D}"/>
              </a:ext>
            </a:extLst>
          </p:cNvPr>
          <p:cNvSpPr>
            <a:spLocks noGrp="1"/>
          </p:cNvSpPr>
          <p:nvPr>
            <p:custDataLst>
              <p:tags r:id="rId17"/>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A83BE2D-D40D-4972-9590-EB73A0A15CC5}" type="datetime'''''''''''''''''''''''''''''''''''''''''''''''''''''''0'">
              <a:rPr lang="en-US" altLang="en-US" sz="1000" smtClean="0"/>
              <a:pPr/>
              <a:t>0</a:t>
            </a:fld>
            <a:endParaRPr lang="ja-JP" altLang="en-US" sz="800" dirty="0">
              <a:sym typeface="+mn-lt"/>
            </a:endParaRPr>
          </a:p>
        </p:txBody>
      </p:sp>
      <p:sp>
        <p:nvSpPr>
          <p:cNvPr id="12" name="テキスト プレースホルダ 9">
            <a:extLst>
              <a:ext uri="{FF2B5EF4-FFF2-40B4-BE49-F238E27FC236}">
                <a16:creationId xmlns:a16="http://schemas.microsoft.com/office/drawing/2014/main" id="{AA1EBE2D-8AB6-4AE6-0BCA-097A7C6F133D}"/>
              </a:ext>
            </a:extLst>
          </p:cNvPr>
          <p:cNvSpPr>
            <a:spLocks noGrp="1"/>
          </p:cNvSpPr>
          <p:nvPr>
            <p:custDataLst>
              <p:tags r:id="rId18"/>
            </p:custDataLst>
          </p:nvPr>
        </p:nvSpPr>
        <p:spPr bwMode="gray">
          <a:xfrm>
            <a:off x="182563" y="38544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9BE686C-76A3-4DF7-B76B-6B23A6563A2B}" type="datetime'''''''''''''''''''''''2''''''''''''''''''5''''''''''''''0'''">
              <a:rPr lang="en-US" altLang="en-US" sz="1000" smtClean="0"/>
              <a:pPr/>
              <a:t>250</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00C4A7AC-60D2-F343-E99B-2FEA482981B0}"/>
              </a:ext>
            </a:extLst>
          </p:cNvPr>
          <p:cNvSpPr>
            <a:spLocks noGrp="1"/>
          </p:cNvSpPr>
          <p:nvPr>
            <p:custDataLst>
              <p:tags r:id="rId19"/>
            </p:custDataLst>
          </p:nvPr>
        </p:nvSpPr>
        <p:spPr bwMode="gray">
          <a:xfrm>
            <a:off x="182563" y="4260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665230D-8A51-4570-B002-714030FE9A71}" type="datetime'''''''''''''''''''''''''''''''''''''''''2''''0''0'''''''">
              <a:rPr lang="en-US" altLang="en-US" sz="1000" smtClean="0"/>
              <a:pPr/>
              <a:t>200</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973AC2E3-B4D8-FFD7-4657-72568993E095}"/>
              </a:ext>
            </a:extLst>
          </p:cNvPr>
          <p:cNvSpPr>
            <a:spLocks noGrp="1"/>
          </p:cNvSpPr>
          <p:nvPr>
            <p:custDataLst>
              <p:tags r:id="rId20"/>
            </p:custDataLst>
          </p:nvPr>
        </p:nvSpPr>
        <p:spPr bwMode="gray">
          <a:xfrm>
            <a:off x="252413" y="54768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95D643C-B9A1-4981-837F-9F6E70B3310F}" type="datetime'''''''''''''5''''''''''''''''''''''''''''''''0'''''''''''''''">
              <a:rPr lang="en-US" altLang="en-US" sz="1000" smtClean="0"/>
              <a:pPr/>
              <a:t>50</a:t>
            </a:fld>
            <a:endParaRPr lang="ja-JP" altLang="en-US" sz="800" dirty="0">
              <a:sym typeface="+mn-lt"/>
            </a:endParaRPr>
          </a:p>
        </p:txBody>
      </p:sp>
      <p:sp>
        <p:nvSpPr>
          <p:cNvPr id="19" name="テキスト プレースホルダ 9">
            <a:extLst>
              <a:ext uri="{FF2B5EF4-FFF2-40B4-BE49-F238E27FC236}">
                <a16:creationId xmlns:a16="http://schemas.microsoft.com/office/drawing/2014/main" id="{3BC2F68D-ADBA-A880-4F96-FC89FD2DD756}"/>
              </a:ext>
            </a:extLst>
          </p:cNvPr>
          <p:cNvSpPr>
            <a:spLocks noGrp="1"/>
          </p:cNvSpPr>
          <p:nvPr>
            <p:custDataLst>
              <p:tags r:id="rId21"/>
            </p:custDataLst>
          </p:nvPr>
        </p:nvSpPr>
        <p:spPr bwMode="gray">
          <a:xfrm>
            <a:off x="182563" y="3449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7C6198E-A4D8-4194-B6E3-43821E251E1D}" type="datetime'''''''''''3''''0''''''''''''''0'''''''''''''''''''''''''''''''">
              <a:rPr lang="en-US" altLang="en-US" sz="1000" smtClean="0"/>
              <a:pPr/>
              <a:t>300</a:t>
            </a:fld>
            <a:endParaRPr lang="ja-JP" altLang="en-US" sz="800" dirty="0">
              <a:sym typeface="+mn-lt"/>
            </a:endParaRPr>
          </a:p>
        </p:txBody>
      </p:sp>
      <p:sp>
        <p:nvSpPr>
          <p:cNvPr id="25" name="テキスト プレースホルダ 9">
            <a:extLst>
              <a:ext uri="{FF2B5EF4-FFF2-40B4-BE49-F238E27FC236}">
                <a16:creationId xmlns:a16="http://schemas.microsoft.com/office/drawing/2014/main" id="{2BCCB3EF-2DA4-E81A-6115-EB6A55E21458}"/>
              </a:ext>
            </a:extLst>
          </p:cNvPr>
          <p:cNvSpPr>
            <a:spLocks noGrp="1"/>
          </p:cNvSpPr>
          <p:nvPr>
            <p:custDataLst>
              <p:tags r:id="rId22"/>
            </p:custDataLst>
          </p:nvPr>
        </p:nvSpPr>
        <p:spPr bwMode="gray">
          <a:xfrm>
            <a:off x="182563" y="5070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4A6FC5E-8906-4E91-AE98-F48D82DED332}" type="datetime'''''''''''''''''''1''''''''''''0''0'''''''''''">
              <a:rPr lang="en-US" altLang="en-US" sz="1000" smtClean="0"/>
              <a:pPr/>
              <a:t>100</a:t>
            </a:fld>
            <a:endParaRPr lang="ja-JP" altLang="en-US" sz="800" dirty="0">
              <a:sym typeface="+mn-lt"/>
            </a:endParaRPr>
          </a:p>
        </p:txBody>
      </p:sp>
      <p:sp>
        <p:nvSpPr>
          <p:cNvPr id="26" name="テキスト プレースホルダ 9">
            <a:extLst>
              <a:ext uri="{FF2B5EF4-FFF2-40B4-BE49-F238E27FC236}">
                <a16:creationId xmlns:a16="http://schemas.microsoft.com/office/drawing/2014/main" id="{5FA6FD3A-E472-966A-9815-1D8892D49CD8}"/>
              </a:ext>
            </a:extLst>
          </p:cNvPr>
          <p:cNvSpPr>
            <a:spLocks noGrp="1"/>
          </p:cNvSpPr>
          <p:nvPr>
            <p:custDataLst>
              <p:tags r:id="rId23"/>
            </p:custDataLst>
          </p:nvPr>
        </p:nvSpPr>
        <p:spPr bwMode="gray">
          <a:xfrm>
            <a:off x="182563" y="4665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03DEAD7-EB34-4750-BECE-4AE7CB2EBFA4}" type="datetime'''''''''''''''''''''''''15''''0'''''''''''''''''">
              <a:rPr lang="en-US" altLang="en-US" sz="1000" smtClean="0"/>
              <a:pPr/>
              <a:t>150</a:t>
            </a:fld>
            <a:endParaRPr lang="ja-JP" altLang="en-US" sz="800" dirty="0">
              <a:sym typeface="+mn-lt"/>
            </a:endParaRPr>
          </a:p>
        </p:txBody>
      </p:sp>
      <p:sp>
        <p:nvSpPr>
          <p:cNvPr id="27" name="テキスト プレースホルダ 9">
            <a:extLst>
              <a:ext uri="{FF2B5EF4-FFF2-40B4-BE49-F238E27FC236}">
                <a16:creationId xmlns:a16="http://schemas.microsoft.com/office/drawing/2014/main" id="{DEC4ED30-8095-729B-4B90-6BE2AFA1FDCF}"/>
              </a:ext>
            </a:extLst>
          </p:cNvPr>
          <p:cNvSpPr>
            <a:spLocks noGrp="1"/>
          </p:cNvSpPr>
          <p:nvPr>
            <p:custDataLst>
              <p:tags r:id="rId24"/>
            </p:custDataLst>
          </p:nvPr>
        </p:nvSpPr>
        <p:spPr bwMode="gray">
          <a:xfrm>
            <a:off x="182563" y="26400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F119A29-C786-4709-AE3D-DEFB89EDC43A}" type="datetime'''4''''''''''''''''0''''''0'''''''">
              <a:rPr lang="en-US" altLang="en-US" sz="1000" smtClean="0"/>
              <a:pPr/>
              <a:t>400</a:t>
            </a:fld>
            <a:endParaRPr lang="ja-JP" altLang="en-US" sz="800" dirty="0">
              <a:sym typeface="+mn-lt"/>
            </a:endParaRPr>
          </a:p>
        </p:txBody>
      </p:sp>
      <p:sp>
        <p:nvSpPr>
          <p:cNvPr id="28" name="テキスト プレースホルダ 9">
            <a:extLst>
              <a:ext uri="{FF2B5EF4-FFF2-40B4-BE49-F238E27FC236}">
                <a16:creationId xmlns:a16="http://schemas.microsoft.com/office/drawing/2014/main" id="{F329665D-D524-426A-87B4-B0271B1CA54C}"/>
              </a:ext>
            </a:extLst>
          </p:cNvPr>
          <p:cNvSpPr>
            <a:spLocks noGrp="1"/>
          </p:cNvSpPr>
          <p:nvPr>
            <p:custDataLst>
              <p:tags r:id="rId25"/>
            </p:custDataLst>
          </p:nvPr>
        </p:nvSpPr>
        <p:spPr bwMode="gray">
          <a:xfrm>
            <a:off x="2731542" y="305342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3A946F8-20FB-432F-851B-101A28C3841E}" type="datetime'''''''''''''''''''''''''3''3''''''6''''''''''.''''''''1'''">
              <a:rPr lang="en-US" altLang="en-US" sz="1000" smtClean="0"/>
              <a:pPr/>
              <a:t>336.1</a:t>
            </a:fld>
            <a:endParaRPr lang="ja-JP" altLang="en-US" sz="800" dirty="0">
              <a:sym typeface="+mn-lt"/>
            </a:endParaRPr>
          </a:p>
        </p:txBody>
      </p:sp>
      <p:sp>
        <p:nvSpPr>
          <p:cNvPr id="29" name="テキスト プレースホルダ 9">
            <a:extLst>
              <a:ext uri="{FF2B5EF4-FFF2-40B4-BE49-F238E27FC236}">
                <a16:creationId xmlns:a16="http://schemas.microsoft.com/office/drawing/2014/main" id="{6745A0CB-A850-088C-267D-E67C8517C276}"/>
              </a:ext>
            </a:extLst>
          </p:cNvPr>
          <p:cNvSpPr>
            <a:spLocks noGrp="1"/>
          </p:cNvSpPr>
          <p:nvPr>
            <p:custDataLst>
              <p:tags r:id="rId26"/>
            </p:custDataLst>
          </p:nvPr>
        </p:nvSpPr>
        <p:spPr bwMode="gray">
          <a:xfrm>
            <a:off x="1568624" y="506598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B037ADA-F48B-400C-9DA8-38F3776EDE9C}" type="datetime'''8''''''''''''''''''''''''8''.''''''''''''''''''7'''">
              <a:rPr lang="en-US" altLang="en-US" sz="1000" smtClean="0"/>
              <a:pPr/>
              <a:t>88.7</a:t>
            </a:fld>
            <a:endParaRPr lang="ja-JP" altLang="en-US" sz="800" dirty="0">
              <a:sym typeface="+mn-lt"/>
            </a:endParaRPr>
          </a:p>
        </p:txBody>
      </p:sp>
      <p:sp>
        <p:nvSpPr>
          <p:cNvPr id="30" name="テキスト プレースホルダ 9">
            <a:extLst>
              <a:ext uri="{FF2B5EF4-FFF2-40B4-BE49-F238E27FC236}">
                <a16:creationId xmlns:a16="http://schemas.microsoft.com/office/drawing/2014/main" id="{9E8ED540-3271-3B6D-EE07-5C7610760B62}"/>
              </a:ext>
            </a:extLst>
          </p:cNvPr>
          <p:cNvSpPr>
            <a:spLocks noGrp="1"/>
          </p:cNvSpPr>
          <p:nvPr>
            <p:custDataLst>
              <p:tags r:id="rId27"/>
            </p:custDataLst>
          </p:nvPr>
        </p:nvSpPr>
        <p:spPr bwMode="gray">
          <a:xfrm>
            <a:off x="3656856" y="2950364"/>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26AFAE9-BE6C-4C13-A4EC-3FB043789387}" type="datetime'''''''''''''''''''''''34''''''''9''''''''.''''''2'''''''''''''">
              <a:rPr lang="en-US" altLang="en-US" sz="1000" smtClean="0"/>
              <a:pPr/>
              <a:t>349.2</a:t>
            </a:fld>
            <a:endParaRPr lang="ja-JP" altLang="en-US" sz="800" dirty="0">
              <a:sym typeface="+mn-lt"/>
            </a:endParaRPr>
          </a:p>
        </p:txBody>
      </p:sp>
      <p:sp>
        <p:nvSpPr>
          <p:cNvPr id="31" name="テキスト プレースホルダ 9">
            <a:extLst>
              <a:ext uri="{FF2B5EF4-FFF2-40B4-BE49-F238E27FC236}">
                <a16:creationId xmlns:a16="http://schemas.microsoft.com/office/drawing/2014/main" id="{12C8913F-60F8-0AE8-2C8B-51A6E47914C0}"/>
              </a:ext>
            </a:extLst>
          </p:cNvPr>
          <p:cNvSpPr>
            <a:spLocks noGrp="1"/>
          </p:cNvSpPr>
          <p:nvPr>
            <p:custDataLst>
              <p:tags r:id="rId28"/>
            </p:custDataLst>
          </p:nvPr>
        </p:nvSpPr>
        <p:spPr bwMode="auto">
          <a:xfrm>
            <a:off x="772468"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F507B1-EB21-4BE0-991D-5CEE68223FE4}" type="datetime'''''''''''''''''''2''''''''''0''''''''''''''''''''1''''''7'">
              <a:rPr lang="en-US" altLang="en-US" sz="1000" smtClean="0"/>
              <a:pPr/>
              <a:t>2017</a:t>
            </a:fld>
            <a:endParaRPr kumimoji="0" lang="ja-JP" altLang="en-US" sz="800" dirty="0">
              <a:sym typeface="+mn-lt"/>
            </a:endParaRPr>
          </a:p>
        </p:txBody>
      </p:sp>
      <p:sp>
        <p:nvSpPr>
          <p:cNvPr id="32" name="テキスト プレースホルダ 9">
            <a:extLst>
              <a:ext uri="{FF2B5EF4-FFF2-40B4-BE49-F238E27FC236}">
                <a16:creationId xmlns:a16="http://schemas.microsoft.com/office/drawing/2014/main" id="{9A4D2FC2-8CF7-7305-8C08-662DD1A573A9}"/>
              </a:ext>
            </a:extLst>
          </p:cNvPr>
          <p:cNvSpPr>
            <a:spLocks noGrp="1"/>
          </p:cNvSpPr>
          <p:nvPr>
            <p:custDataLst>
              <p:tags r:id="rId29"/>
            </p:custDataLst>
          </p:nvPr>
        </p:nvSpPr>
        <p:spPr bwMode="auto">
          <a:xfrm>
            <a:off x="178464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53562AA-37BA-4BDF-A791-64D442FF4E1E}" type="datetime'''''''1''''''''''''''''''''''''''''''''''''''''''''''''''8'">
              <a:rPr lang="en-US" altLang="en-US" sz="1000" smtClean="0"/>
              <a:pPr/>
              <a:t>18</a:t>
            </a:fld>
            <a:endParaRPr kumimoji="0" lang="ja-JP" altLang="en-US" sz="800" dirty="0">
              <a:sym typeface="+mn-lt"/>
            </a:endParaRPr>
          </a:p>
        </p:txBody>
      </p:sp>
      <p:sp>
        <p:nvSpPr>
          <p:cNvPr id="33" name="テキスト プレースホルダ 9">
            <a:extLst>
              <a:ext uri="{FF2B5EF4-FFF2-40B4-BE49-F238E27FC236}">
                <a16:creationId xmlns:a16="http://schemas.microsoft.com/office/drawing/2014/main" id="{D9F39B5D-A18A-1AB7-6B29-0A06555BFC9F}"/>
              </a:ext>
            </a:extLst>
          </p:cNvPr>
          <p:cNvSpPr>
            <a:spLocks noGrp="1"/>
          </p:cNvSpPr>
          <p:nvPr>
            <p:custDataLst>
              <p:tags r:id="rId30"/>
            </p:custDataLst>
          </p:nvPr>
        </p:nvSpPr>
        <p:spPr bwMode="auto">
          <a:xfrm>
            <a:off x="2720752"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692A15A-60FE-4701-8DD6-6DB26DD9A32B}" type="datetime'''''''''''''''''''''''''''''''''1''''''9'''''''''">
              <a:rPr lang="en-US" altLang="en-US" sz="1000" smtClean="0"/>
              <a:pPr/>
              <a:t>19</a:t>
            </a:fld>
            <a:endParaRPr kumimoji="0" lang="ja-JP" altLang="en-US" sz="800" dirty="0">
              <a:sym typeface="+mn-lt"/>
            </a:endParaRPr>
          </a:p>
        </p:txBody>
      </p:sp>
      <p:sp>
        <p:nvSpPr>
          <p:cNvPr id="34" name="テキスト プレースホルダ 9">
            <a:extLst>
              <a:ext uri="{FF2B5EF4-FFF2-40B4-BE49-F238E27FC236}">
                <a16:creationId xmlns:a16="http://schemas.microsoft.com/office/drawing/2014/main" id="{9BE7DD1A-4A93-A3D6-45EE-6781E60E040E}"/>
              </a:ext>
            </a:extLst>
          </p:cNvPr>
          <p:cNvSpPr>
            <a:spLocks noGrp="1"/>
          </p:cNvSpPr>
          <p:nvPr>
            <p:custDataLst>
              <p:tags r:id="rId31"/>
            </p:custDataLst>
          </p:nvPr>
        </p:nvSpPr>
        <p:spPr bwMode="auto">
          <a:xfrm>
            <a:off x="358484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F401342-E461-4A54-9FC3-E68A7977AEC3}" type="datetime'''''''''''''''''2''''''''''''''''''''''''''0'''">
              <a:rPr lang="en-US" altLang="en-US" sz="1000" smtClean="0"/>
              <a:pPr/>
              <a:t>20</a:t>
            </a:fld>
            <a:endParaRPr kumimoji="0" lang="ja-JP" altLang="en-US" sz="800" dirty="0">
              <a:sym typeface="+mn-lt"/>
            </a:endParaRPr>
          </a:p>
        </p:txBody>
      </p:sp>
      <p:sp>
        <p:nvSpPr>
          <p:cNvPr id="35" name="テキスト プレースホルダ 9">
            <a:extLst>
              <a:ext uri="{FF2B5EF4-FFF2-40B4-BE49-F238E27FC236}">
                <a16:creationId xmlns:a16="http://schemas.microsoft.com/office/drawing/2014/main" id="{A58496E6-F8DC-E209-EC31-CBAE3C7092F2}"/>
              </a:ext>
            </a:extLst>
          </p:cNvPr>
          <p:cNvSpPr>
            <a:spLocks noGrp="1"/>
          </p:cNvSpPr>
          <p:nvPr>
            <p:custDataLst>
              <p:tags r:id="rId32"/>
            </p:custDataLst>
          </p:nvPr>
        </p:nvSpPr>
        <p:spPr bwMode="auto">
          <a:xfrm>
            <a:off x="538504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22</a:t>
            </a:r>
            <a:endParaRPr kumimoji="0" lang="ja-JP" altLang="en-US" sz="800" dirty="0">
              <a:sym typeface="+mn-lt"/>
            </a:endParaRPr>
          </a:p>
        </p:txBody>
      </p:sp>
      <p:sp>
        <p:nvSpPr>
          <p:cNvPr id="36" name="テキスト プレースホルダ 9">
            <a:extLst>
              <a:ext uri="{FF2B5EF4-FFF2-40B4-BE49-F238E27FC236}">
                <a16:creationId xmlns:a16="http://schemas.microsoft.com/office/drawing/2014/main" id="{A16B1096-0DB1-359D-D4A0-15D310434844}"/>
              </a:ext>
            </a:extLst>
          </p:cNvPr>
          <p:cNvSpPr>
            <a:spLocks noGrp="1"/>
          </p:cNvSpPr>
          <p:nvPr>
            <p:custDataLst>
              <p:tags r:id="rId33"/>
            </p:custDataLst>
          </p:nvPr>
        </p:nvSpPr>
        <p:spPr bwMode="gray">
          <a:xfrm>
            <a:off x="632520" y="518318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1E7FD1E-A1CF-4849-BFC3-394004C8AAE5}" type="datetime'73''''''''''''''''''''''''''''''''''''''''''''''''.''''6'''">
              <a:rPr lang="en-US" altLang="en-US" sz="1000" smtClean="0"/>
              <a:pPr/>
              <a:t>73.6</a:t>
            </a:fld>
            <a:endParaRPr lang="ja-JP" altLang="en-US" sz="800" dirty="0">
              <a:sym typeface="+mn-lt"/>
            </a:endParaRPr>
          </a:p>
        </p:txBody>
      </p:sp>
      <p:sp>
        <p:nvSpPr>
          <p:cNvPr id="38" name="テキスト プレースホルダ 9">
            <a:extLst>
              <a:ext uri="{FF2B5EF4-FFF2-40B4-BE49-F238E27FC236}">
                <a16:creationId xmlns:a16="http://schemas.microsoft.com/office/drawing/2014/main" id="{AC91E97E-A06D-E57C-593B-E538B7A12445}"/>
              </a:ext>
            </a:extLst>
          </p:cNvPr>
          <p:cNvSpPr>
            <a:spLocks noGrp="1"/>
          </p:cNvSpPr>
          <p:nvPr>
            <p:custDataLst>
              <p:tags r:id="rId34"/>
            </p:custDataLst>
          </p:nvPr>
        </p:nvSpPr>
        <p:spPr bwMode="gray">
          <a:xfrm>
            <a:off x="992560" y="37020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65C0F0B-D367-42C6-89FA-D33E8B01D061}" type="datetime'''''''''''''''''''''2''''''''5''3''''''''''''''''''''''''.''6'">
              <a:rPr lang="en-US" altLang="en-US" sz="1000" smtClean="0"/>
              <a:pPr/>
              <a:t>253.6</a:t>
            </a:fld>
            <a:endParaRPr lang="ja-JP" altLang="en-US" sz="800" dirty="0">
              <a:sym typeface="+mn-lt"/>
            </a:endParaRPr>
          </a:p>
        </p:txBody>
      </p:sp>
      <p:sp>
        <p:nvSpPr>
          <p:cNvPr id="40" name="テキスト プレースホルダ 9">
            <a:extLst>
              <a:ext uri="{FF2B5EF4-FFF2-40B4-BE49-F238E27FC236}">
                <a16:creationId xmlns:a16="http://schemas.microsoft.com/office/drawing/2014/main" id="{6FCF9F7F-7825-4D6E-306E-2C1A78897781}"/>
              </a:ext>
            </a:extLst>
          </p:cNvPr>
          <p:cNvSpPr>
            <a:spLocks noGrp="1"/>
          </p:cNvSpPr>
          <p:nvPr>
            <p:custDataLst>
              <p:tags r:id="rId35"/>
            </p:custDataLst>
          </p:nvPr>
        </p:nvSpPr>
        <p:spPr bwMode="gray">
          <a:xfrm>
            <a:off x="1856656" y="3516074"/>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923B802-13F2-4BF8-987B-71AAE9BD82F4}" type="datetime'''''''''''''''2''''''''''79''''''.''''''''''''''''3'">
              <a:rPr lang="en-US" altLang="en-US" sz="1000" smtClean="0"/>
              <a:pPr/>
              <a:t>279.3</a:t>
            </a:fld>
            <a:endParaRPr lang="ja-JP" altLang="en-US" sz="800" dirty="0">
              <a:sym typeface="+mn-lt"/>
            </a:endParaRPr>
          </a:p>
        </p:txBody>
      </p:sp>
      <p:sp>
        <p:nvSpPr>
          <p:cNvPr id="41" name="テキスト プレースホルダ 9">
            <a:extLst>
              <a:ext uri="{FF2B5EF4-FFF2-40B4-BE49-F238E27FC236}">
                <a16:creationId xmlns:a16="http://schemas.microsoft.com/office/drawing/2014/main" id="{972D0320-89A2-5A59-CFC2-311C22D08CE5}"/>
              </a:ext>
            </a:extLst>
          </p:cNvPr>
          <p:cNvSpPr>
            <a:spLocks noGrp="1"/>
          </p:cNvSpPr>
          <p:nvPr>
            <p:custDataLst>
              <p:tags r:id="rId36"/>
            </p:custDataLst>
          </p:nvPr>
        </p:nvSpPr>
        <p:spPr bwMode="gray">
          <a:xfrm>
            <a:off x="2432720" y="503713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9E57CA4-CEB5-4BDD-89F4-1898F7D47943}" type="datetime'9''''''''''1''''''''''.''''''''''''7'''''''''''''''''''">
              <a:rPr lang="en-US" altLang="en-US" sz="1000" smtClean="0"/>
              <a:pPr/>
              <a:t>91.7</a:t>
            </a:fld>
            <a:endParaRPr lang="ja-JP" altLang="en-US" sz="800" dirty="0">
              <a:sym typeface="+mn-lt"/>
            </a:endParaRPr>
          </a:p>
        </p:txBody>
      </p:sp>
      <p:sp>
        <p:nvSpPr>
          <p:cNvPr id="48" name="テキスト プレースホルダ 9">
            <a:extLst>
              <a:ext uri="{FF2B5EF4-FFF2-40B4-BE49-F238E27FC236}">
                <a16:creationId xmlns:a16="http://schemas.microsoft.com/office/drawing/2014/main" id="{A5794083-AD5A-CFF1-856E-45C74FCCFA2A}"/>
              </a:ext>
            </a:extLst>
          </p:cNvPr>
          <p:cNvSpPr>
            <a:spLocks noGrp="1"/>
          </p:cNvSpPr>
          <p:nvPr>
            <p:custDataLst>
              <p:tags r:id="rId37"/>
            </p:custDataLst>
          </p:nvPr>
        </p:nvSpPr>
        <p:spPr bwMode="gray">
          <a:xfrm>
            <a:off x="3296816" y="4710113"/>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19F1984-5AAE-4A65-9C4E-C7CC56E58C1C}" type="datetime'''''''''1''''''''''''3''''''2''''''''.''''1'''''''''">
              <a:rPr lang="en-US" altLang="en-US" sz="1000" smtClean="0"/>
              <a:pPr/>
              <a:t>132.1</a:t>
            </a:fld>
            <a:endParaRPr lang="ja-JP" altLang="en-US" sz="800" dirty="0">
              <a:sym typeface="+mn-lt"/>
            </a:endParaRPr>
          </a:p>
        </p:txBody>
      </p:sp>
      <p:sp>
        <p:nvSpPr>
          <p:cNvPr id="49" name="テキスト プレースホルダ 9">
            <a:extLst>
              <a:ext uri="{FF2B5EF4-FFF2-40B4-BE49-F238E27FC236}">
                <a16:creationId xmlns:a16="http://schemas.microsoft.com/office/drawing/2014/main" id="{C3534F3B-4F1D-F4C3-164D-5CCAE566FE3C}"/>
              </a:ext>
            </a:extLst>
          </p:cNvPr>
          <p:cNvSpPr>
            <a:spLocks noGrp="1"/>
          </p:cNvSpPr>
          <p:nvPr>
            <p:custDataLst>
              <p:tags r:id="rId38"/>
            </p:custDataLst>
          </p:nvPr>
        </p:nvSpPr>
        <p:spPr bwMode="gray">
          <a:xfrm>
            <a:off x="4171702" y="26558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8DA7843-944F-43FC-B279-6481D8EDECEA}" type="datetime'''3''''''''''''8''''''''''5''''.''''''''''''''5'''''''">
              <a:rPr lang="en-US" altLang="en-US" sz="1000" smtClean="0"/>
              <a:pPr/>
              <a:t>385.5</a:t>
            </a:fld>
            <a:endParaRPr lang="ja-JP" altLang="en-US" sz="800" dirty="0">
              <a:sym typeface="+mn-lt"/>
            </a:endParaRPr>
          </a:p>
        </p:txBody>
      </p:sp>
      <p:sp>
        <p:nvSpPr>
          <p:cNvPr id="50" name="テキスト プレースホルダ 9">
            <a:extLst>
              <a:ext uri="{FF2B5EF4-FFF2-40B4-BE49-F238E27FC236}">
                <a16:creationId xmlns:a16="http://schemas.microsoft.com/office/drawing/2014/main" id="{8D272766-4283-D09A-B276-34701DDE8DB4}"/>
              </a:ext>
            </a:extLst>
          </p:cNvPr>
          <p:cNvSpPr>
            <a:spLocks noGrp="1"/>
          </p:cNvSpPr>
          <p:nvPr>
            <p:custDataLst>
              <p:tags r:id="rId39"/>
            </p:custDataLst>
          </p:nvPr>
        </p:nvSpPr>
        <p:spPr bwMode="auto">
          <a:xfrm>
            <a:off x="4500922"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43207F2-78CD-4839-B6B0-B5029BF5E161}" type="datetime'''''''''''''''''''''''''''''''''''''2''''''1'''''''">
              <a:rPr lang="en-US" altLang="en-US" sz="1000" smtClean="0"/>
              <a:pPr/>
              <a:t>21</a:t>
            </a:fld>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E4A8D830-6E85-11DA-12AB-AF3E38D78A1D}"/>
              </a:ext>
            </a:extLst>
          </p:cNvPr>
          <p:cNvSpPr>
            <a:spLocks noGrp="1"/>
          </p:cNvSpPr>
          <p:nvPr>
            <p:custDataLst>
              <p:tags r:id="rId40"/>
            </p:custDataLst>
          </p:nvPr>
        </p:nvSpPr>
        <p:spPr bwMode="gray">
          <a:xfrm>
            <a:off x="5111998" y="4630691"/>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140.0</a:t>
            </a:r>
            <a:endParaRPr lang="ja-JP" altLang="en-US" sz="800" dirty="0">
              <a:sym typeface="+mn-lt"/>
            </a:endParaRPr>
          </a:p>
        </p:txBody>
      </p:sp>
      <p:sp>
        <p:nvSpPr>
          <p:cNvPr id="53" name="テキスト プレースホルダ 9">
            <a:extLst>
              <a:ext uri="{FF2B5EF4-FFF2-40B4-BE49-F238E27FC236}">
                <a16:creationId xmlns:a16="http://schemas.microsoft.com/office/drawing/2014/main" id="{8750EBCB-A286-5B51-F44E-0291662672BC}"/>
              </a:ext>
            </a:extLst>
          </p:cNvPr>
          <p:cNvSpPr>
            <a:spLocks noGrp="1"/>
          </p:cNvSpPr>
          <p:nvPr>
            <p:custDataLst>
              <p:tags r:id="rId41"/>
            </p:custDataLst>
          </p:nvPr>
        </p:nvSpPr>
        <p:spPr bwMode="gray">
          <a:xfrm>
            <a:off x="5461248" y="2527486"/>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399.1</a:t>
            </a:r>
            <a:endParaRPr lang="ja-JP" altLang="en-US" sz="800" dirty="0">
              <a:sym typeface="+mn-lt"/>
            </a:endParaRPr>
          </a:p>
        </p:txBody>
      </p:sp>
    </p:spTree>
    <p:extLst>
      <p:ext uri="{BB962C8B-B14F-4D97-AF65-F5344CB8AC3E}">
        <p14:creationId xmlns:p14="http://schemas.microsoft.com/office/powerpoint/2010/main" val="450165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15" imgW="270" imgH="270" progId="TCLayout.ActiveDocument.1">
                  <p:embed/>
                </p:oleObj>
              </mc:Choice>
              <mc:Fallback>
                <p:oleObj name="think-cell Slide" r:id="rId215" imgW="270" imgH="270" progId="TCLayout.ActiveDocument.1">
                  <p:embed/>
                  <p:pic>
                    <p:nvPicPr>
                      <p:cNvPr id="7" name="オブジェクト 6" hidden="1"/>
                      <p:cNvPicPr>
                        <a:picLocks noChangeAspect="1" noChangeArrowheads="1"/>
                      </p:cNvPicPr>
                      <p:nvPr/>
                    </p:nvPicPr>
                    <p:blipFill>
                      <a:blip r:embed="rId2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億人超で</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ピークを迎えた</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減少傾向になり、</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年には約</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13</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億人になる見込みである。</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高齢化が加速し、</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2040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年には超高齢社会に突入すると見込まれている。</a:t>
            </a: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48" name="Text Placeholder 12"/>
          <p:cNvSpPr>
            <a:spLocks noGrp="1"/>
          </p:cNvSpPr>
          <p:nvPr>
            <p:custDataLst>
              <p:tags r:id="rId3"/>
            </p:custDataLst>
          </p:nvPr>
        </p:nvSpPr>
        <p:spPr bwMode="auto">
          <a:xfrm>
            <a:off x="220663"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sp>
        <p:nvSpPr>
          <p:cNvPr id="49" name="Text Placeholder 12"/>
          <p:cNvSpPr>
            <a:spLocks noGrp="1"/>
          </p:cNvSpPr>
          <p:nvPr>
            <p:custDataLst>
              <p:tags r:id="rId4"/>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cxnSp>
        <p:nvCxnSpPr>
          <p:cNvPr id="87" name="Straight Connector 86"/>
          <p:cNvCxnSpPr/>
          <p:nvPr>
            <p:custDataLst>
              <p:tags r:id="rId5"/>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6"/>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7"/>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8"/>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9"/>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pSp>
        <p:nvGrpSpPr>
          <p:cNvPr id="438" name="グループ化 7">
            <a:extLst>
              <a:ext uri="{FF2B5EF4-FFF2-40B4-BE49-F238E27FC236}">
                <a16:creationId xmlns:a16="http://schemas.microsoft.com/office/drawing/2014/main" id="{62EF8FF4-0B82-03B6-5AD9-E049B84D8FBA}"/>
              </a:ext>
            </a:extLst>
          </p:cNvPr>
          <p:cNvGrpSpPr/>
          <p:nvPr/>
        </p:nvGrpSpPr>
        <p:grpSpPr>
          <a:xfrm>
            <a:off x="598089" y="4149080"/>
            <a:ext cx="8640960" cy="288032"/>
            <a:chOff x="4803500" y="2113806"/>
            <a:chExt cx="5626916" cy="288032"/>
          </a:xfrm>
        </p:grpSpPr>
        <p:cxnSp>
          <p:nvCxnSpPr>
            <p:cNvPr id="439" name="直線コネクタ 438">
              <a:extLst>
                <a:ext uri="{FF2B5EF4-FFF2-40B4-BE49-F238E27FC236}">
                  <a16:creationId xmlns:a16="http://schemas.microsoft.com/office/drawing/2014/main" id="{A9F4B72D-A6D2-722C-97C6-5EB17499360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40" name="Rectangle 6">
              <a:extLst>
                <a:ext uri="{FF2B5EF4-FFF2-40B4-BE49-F238E27FC236}">
                  <a16:creationId xmlns:a16="http://schemas.microsoft.com/office/drawing/2014/main" id="{040E2C62-30CF-15F4-C6FC-71FDD273D4AB}"/>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lang="ja-JP" altLang="en-US" sz="1400" noProof="1">
                  <a:solidFill>
                    <a:srgbClr val="000000"/>
                  </a:solidFill>
                  <a:latin typeface="Arial Black" pitchFamily="34" charset="0"/>
                  <a:ea typeface="HGP創英角ｺﾞｼｯｸUB" pitchFamily="50" charset="-128"/>
                </a:rPr>
                <a:t>年齢別人口構成</a:t>
              </a:r>
              <a:endPar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441" name="Chart 293">
            <a:extLst>
              <a:ext uri="{FF2B5EF4-FFF2-40B4-BE49-F238E27FC236}">
                <a16:creationId xmlns:a16="http://schemas.microsoft.com/office/drawing/2014/main" id="{0E7B7898-6352-7E42-673C-D78B2B645B94}"/>
              </a:ext>
            </a:extLst>
          </p:cNvPr>
          <p:cNvGraphicFramePr/>
          <p:nvPr>
            <p:custDataLst>
              <p:tags r:id="rId10"/>
            </p:custDataLst>
            <p:extLst>
              <p:ext uri="{D42A27DB-BD31-4B8C-83A1-F6EECF244321}">
                <p14:modId xmlns:p14="http://schemas.microsoft.com/office/powerpoint/2010/main" val="852270889"/>
              </p:ext>
            </p:extLst>
          </p:nvPr>
        </p:nvGraphicFramePr>
        <p:xfrm>
          <a:off x="94157" y="2452688"/>
          <a:ext cx="9525000" cy="1374775"/>
        </p:xfrm>
        <a:graphic>
          <a:graphicData uri="http://schemas.openxmlformats.org/drawingml/2006/chart">
            <c:chart xmlns:c="http://schemas.openxmlformats.org/drawingml/2006/chart" xmlns:r="http://schemas.openxmlformats.org/officeDocument/2006/relationships" r:id="rId217"/>
          </a:graphicData>
        </a:graphic>
      </p:graphicFrame>
      <p:sp>
        <p:nvSpPr>
          <p:cNvPr id="442" name="Text Placeholder 12">
            <a:extLst>
              <a:ext uri="{FF2B5EF4-FFF2-40B4-BE49-F238E27FC236}">
                <a16:creationId xmlns:a16="http://schemas.microsoft.com/office/drawing/2014/main" id="{8A79CA0D-1B25-5D77-FAC9-F478464D86B1}"/>
              </a:ext>
            </a:extLst>
          </p:cNvPr>
          <p:cNvSpPr>
            <a:spLocks noGrp="1"/>
          </p:cNvSpPr>
          <p:nvPr>
            <p:custDataLst>
              <p:tags r:id="rId11"/>
            </p:custDataLst>
          </p:nvPr>
        </p:nvSpPr>
        <p:spPr bwMode="auto">
          <a:xfrm>
            <a:off x="2432544"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C4AE68-9FF2-4BD8-8ACF-302003735B1F}"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3" name="Text Placeholder 12">
            <a:extLst>
              <a:ext uri="{FF2B5EF4-FFF2-40B4-BE49-F238E27FC236}">
                <a16:creationId xmlns:a16="http://schemas.microsoft.com/office/drawing/2014/main" id="{E077498B-FFF1-6E45-077C-9A0339E51D62}"/>
              </a:ext>
            </a:extLst>
          </p:cNvPr>
          <p:cNvSpPr>
            <a:spLocks noGrp="1"/>
          </p:cNvSpPr>
          <p:nvPr>
            <p:custDataLst>
              <p:tags r:id="rId12"/>
            </p:custDataLst>
          </p:nvPr>
        </p:nvSpPr>
        <p:spPr bwMode="auto">
          <a:xfrm>
            <a:off x="4485182"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946BCD-F90F-44CE-ACFA-42BBF6DABDE1}"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4" name="Text Placeholder 12">
            <a:extLst>
              <a:ext uri="{FF2B5EF4-FFF2-40B4-BE49-F238E27FC236}">
                <a16:creationId xmlns:a16="http://schemas.microsoft.com/office/drawing/2014/main" id="{88CFDA45-00C2-661E-A358-AEC1C1D6105A}"/>
              </a:ext>
            </a:extLst>
          </p:cNvPr>
          <p:cNvSpPr>
            <a:spLocks noGrp="1"/>
          </p:cNvSpPr>
          <p:nvPr>
            <p:custDataLst>
              <p:tags r:id="rId13"/>
            </p:custDataLst>
          </p:nvPr>
        </p:nvSpPr>
        <p:spPr bwMode="auto">
          <a:xfrm>
            <a:off x="8933357"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9B7E0B6-CDED-4006-BBD3-CBA1B27C1185}" type="datetime'''''''''''''''''''''''5''''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5" name="Text Placeholder 12">
            <a:extLst>
              <a:ext uri="{FF2B5EF4-FFF2-40B4-BE49-F238E27FC236}">
                <a16:creationId xmlns:a16="http://schemas.microsoft.com/office/drawing/2014/main" id="{151ADC02-859A-E7B1-F301-72E15BD66B55}"/>
              </a:ext>
            </a:extLst>
          </p:cNvPr>
          <p:cNvSpPr>
            <a:spLocks noGrp="1"/>
          </p:cNvSpPr>
          <p:nvPr>
            <p:custDataLst>
              <p:tags r:id="rId14"/>
            </p:custDataLst>
          </p:nvPr>
        </p:nvSpPr>
        <p:spPr bwMode="auto">
          <a:xfrm>
            <a:off x="1748332"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C6701E-A898-4761-A33C-C5F2B762C261}"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446" name="テキスト プレースホルダ 9">
            <a:extLst>
              <a:ext uri="{FF2B5EF4-FFF2-40B4-BE49-F238E27FC236}">
                <a16:creationId xmlns:a16="http://schemas.microsoft.com/office/drawing/2014/main" id="{91241AF5-391B-F1A9-9B41-1F09027FA046}"/>
              </a:ext>
            </a:extLst>
          </p:cNvPr>
          <p:cNvSpPr>
            <a:spLocks noGrp="1"/>
          </p:cNvSpPr>
          <p:nvPr>
            <p:custDataLst>
              <p:tags r:id="rId15"/>
            </p:custDataLst>
          </p:nvPr>
        </p:nvSpPr>
        <p:spPr bwMode="gray">
          <a:xfrm>
            <a:off x="8542832" y="3516313"/>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E48BA17-1372-408E-BD06-8EB78991CD9A}" type="datetime'''''''''-''''''''''''0''''''''.''''''''''''3'''''''''''''''''">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-0.3</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7" name="Text Placeholder 12">
            <a:extLst>
              <a:ext uri="{FF2B5EF4-FFF2-40B4-BE49-F238E27FC236}">
                <a16:creationId xmlns:a16="http://schemas.microsoft.com/office/drawing/2014/main" id="{A04C8A28-C286-2DCC-5E25-A1F909C2B60E}"/>
              </a:ext>
            </a:extLst>
          </p:cNvPr>
          <p:cNvSpPr>
            <a:spLocks noGrp="1"/>
          </p:cNvSpPr>
          <p:nvPr>
            <p:custDataLst>
              <p:tags r:id="rId16"/>
            </p:custDataLst>
          </p:nvPr>
        </p:nvSpPr>
        <p:spPr bwMode="auto">
          <a:xfrm>
            <a:off x="1407019"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4357-DDE8-41D3-B8E1-8929029A1A5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8" name="Text Placeholder 12">
            <a:extLst>
              <a:ext uri="{FF2B5EF4-FFF2-40B4-BE49-F238E27FC236}">
                <a16:creationId xmlns:a16="http://schemas.microsoft.com/office/drawing/2014/main" id="{A85C2181-F6F6-DAE1-893F-7414F3E8A403}"/>
              </a:ext>
            </a:extLst>
          </p:cNvPr>
          <p:cNvSpPr>
            <a:spLocks noGrp="1"/>
          </p:cNvSpPr>
          <p:nvPr>
            <p:custDataLst>
              <p:tags r:id="rId17"/>
            </p:custDataLst>
          </p:nvPr>
        </p:nvSpPr>
        <p:spPr bwMode="auto">
          <a:xfrm>
            <a:off x="1064119"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7CDC96-33E4-49D8-839F-3B0D83585A67}"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9" name="Text Placeholder 12">
            <a:extLst>
              <a:ext uri="{FF2B5EF4-FFF2-40B4-BE49-F238E27FC236}">
                <a16:creationId xmlns:a16="http://schemas.microsoft.com/office/drawing/2014/main" id="{2E7C7523-CE73-4AF1-5C39-78AD5C59DCBC}"/>
              </a:ext>
            </a:extLst>
          </p:cNvPr>
          <p:cNvSpPr>
            <a:spLocks noGrp="1"/>
          </p:cNvSpPr>
          <p:nvPr>
            <p:custDataLst>
              <p:tags r:id="rId18"/>
            </p:custDataLst>
          </p:nvPr>
        </p:nvSpPr>
        <p:spPr bwMode="auto">
          <a:xfrm>
            <a:off x="5512294"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41FDAA-7E64-48EB-AB63-DCAD483719E1}"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0" name="Text Placeholder 12">
            <a:extLst>
              <a:ext uri="{FF2B5EF4-FFF2-40B4-BE49-F238E27FC236}">
                <a16:creationId xmlns:a16="http://schemas.microsoft.com/office/drawing/2014/main" id="{B2C87625-EF7B-B2EA-F3C2-AE853150D5CD}"/>
              </a:ext>
            </a:extLst>
          </p:cNvPr>
          <p:cNvSpPr>
            <a:spLocks noGrp="1"/>
          </p:cNvSpPr>
          <p:nvPr>
            <p:custDataLst>
              <p:tags r:id="rId19"/>
            </p:custDataLst>
          </p:nvPr>
        </p:nvSpPr>
        <p:spPr bwMode="auto">
          <a:xfrm>
            <a:off x="652957" y="3846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614E370-FF8E-474B-AD7E-D659AF644BCB}"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1" name="Text Placeholder 12">
            <a:extLst>
              <a:ext uri="{FF2B5EF4-FFF2-40B4-BE49-F238E27FC236}">
                <a16:creationId xmlns:a16="http://schemas.microsoft.com/office/drawing/2014/main" id="{85683AAA-3064-C069-F7AD-C84DD45DDFEF}"/>
              </a:ext>
            </a:extLst>
          </p:cNvPr>
          <p:cNvSpPr>
            <a:spLocks noGrp="1"/>
          </p:cNvSpPr>
          <p:nvPr>
            <p:custDataLst>
              <p:tags r:id="rId20"/>
            </p:custDataLst>
          </p:nvPr>
        </p:nvSpPr>
        <p:spPr bwMode="auto">
          <a:xfrm>
            <a:off x="7564932"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F8376A-2596-4237-A0EB-7B2B2AB5F01F}" type="datetime'''''''''''''''''''''''''''''''''''2''''''''''''''''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2" name="Text Placeholder 12">
            <a:extLst>
              <a:ext uri="{FF2B5EF4-FFF2-40B4-BE49-F238E27FC236}">
                <a16:creationId xmlns:a16="http://schemas.microsoft.com/office/drawing/2014/main" id="{771080E0-21E3-B856-A541-3091C797249D}"/>
              </a:ext>
            </a:extLst>
          </p:cNvPr>
          <p:cNvSpPr>
            <a:spLocks noGrp="1"/>
          </p:cNvSpPr>
          <p:nvPr>
            <p:custDataLst>
              <p:tags r:id="rId21"/>
            </p:custDataLst>
          </p:nvPr>
        </p:nvSpPr>
        <p:spPr bwMode="auto">
          <a:xfrm>
            <a:off x="2091232"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58BDE03-15B0-438A-ADF3-0D85D0EF1A15}"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3" name="Text Placeholder 12">
            <a:extLst>
              <a:ext uri="{FF2B5EF4-FFF2-40B4-BE49-F238E27FC236}">
                <a16:creationId xmlns:a16="http://schemas.microsoft.com/office/drawing/2014/main" id="{765FDE72-6985-63EA-7137-2C05764A0E9A}"/>
              </a:ext>
            </a:extLst>
          </p:cNvPr>
          <p:cNvSpPr>
            <a:spLocks noGrp="1"/>
          </p:cNvSpPr>
          <p:nvPr>
            <p:custDataLst>
              <p:tags r:id="rId22"/>
            </p:custDataLst>
          </p:nvPr>
        </p:nvSpPr>
        <p:spPr bwMode="auto">
          <a:xfrm>
            <a:off x="2775444"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2A2B7A-B147-41B3-9DF8-ADDEC8F01450}"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454" name="テキスト プレースホルダ 9">
            <a:extLst>
              <a:ext uri="{FF2B5EF4-FFF2-40B4-BE49-F238E27FC236}">
                <a16:creationId xmlns:a16="http://schemas.microsoft.com/office/drawing/2014/main" id="{93BB7900-CE93-FB23-208D-146FA0FB1F33}"/>
              </a:ext>
            </a:extLst>
          </p:cNvPr>
          <p:cNvSpPr>
            <a:spLocks noGrp="1"/>
          </p:cNvSpPr>
          <p:nvPr>
            <p:custDataLst>
              <p:tags r:id="rId23"/>
            </p:custDataLst>
          </p:nvPr>
        </p:nvSpPr>
        <p:spPr bwMode="gray">
          <a:xfrm>
            <a:off x="8884144" y="3651250"/>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r>
              <a:rPr lang="en-US" altLang="ja-JP" sz="1000" dirty="0">
                <a:solidFill>
                  <a:srgbClr val="000000"/>
                </a:solidFill>
                <a:latin typeface="Arial"/>
                <a:ea typeface="ＭＳ Ｐゴシック"/>
                <a:sym typeface="+mn-lt"/>
              </a:rPr>
              <a:t>-0.7</a:t>
            </a: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5" name="Text Placeholder 12">
            <a:extLst>
              <a:ext uri="{FF2B5EF4-FFF2-40B4-BE49-F238E27FC236}">
                <a16:creationId xmlns:a16="http://schemas.microsoft.com/office/drawing/2014/main" id="{4B837C00-0B36-4A52-0631-F4B48750C20C}"/>
              </a:ext>
            </a:extLst>
          </p:cNvPr>
          <p:cNvSpPr>
            <a:spLocks noGrp="1"/>
          </p:cNvSpPr>
          <p:nvPr>
            <p:custDataLst>
              <p:tags r:id="rId24"/>
            </p:custDataLst>
          </p:nvPr>
        </p:nvSpPr>
        <p:spPr bwMode="auto">
          <a:xfrm>
            <a:off x="3116757"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B796D6-EE30-4F20-ACAA-D2422D6299B2}"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6" name="Text Placeholder 12">
            <a:extLst>
              <a:ext uri="{FF2B5EF4-FFF2-40B4-BE49-F238E27FC236}">
                <a16:creationId xmlns:a16="http://schemas.microsoft.com/office/drawing/2014/main" id="{371212B3-B5F1-7E00-2028-6AEBE24669C4}"/>
              </a:ext>
            </a:extLst>
          </p:cNvPr>
          <p:cNvSpPr>
            <a:spLocks noGrp="1"/>
          </p:cNvSpPr>
          <p:nvPr>
            <p:custDataLst>
              <p:tags r:id="rId25"/>
            </p:custDataLst>
          </p:nvPr>
        </p:nvSpPr>
        <p:spPr bwMode="auto">
          <a:xfrm>
            <a:off x="3459657"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2535B86-BB4A-417B-B0C7-9C752CEDB19D}"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7" name="Text Placeholder 12">
            <a:extLst>
              <a:ext uri="{FF2B5EF4-FFF2-40B4-BE49-F238E27FC236}">
                <a16:creationId xmlns:a16="http://schemas.microsoft.com/office/drawing/2014/main" id="{0E76CCE8-EBC7-4BB6-3882-B8EC476C899E}"/>
              </a:ext>
            </a:extLst>
          </p:cNvPr>
          <p:cNvSpPr>
            <a:spLocks noGrp="1"/>
          </p:cNvSpPr>
          <p:nvPr>
            <p:custDataLst>
              <p:tags r:id="rId26"/>
            </p:custDataLst>
          </p:nvPr>
        </p:nvSpPr>
        <p:spPr bwMode="auto">
          <a:xfrm>
            <a:off x="3800969"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05D953-E140-4D4A-AE50-3F5876E2F23B}"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8" name="Text Placeholder 12">
            <a:extLst>
              <a:ext uri="{FF2B5EF4-FFF2-40B4-BE49-F238E27FC236}">
                <a16:creationId xmlns:a16="http://schemas.microsoft.com/office/drawing/2014/main" id="{F28475B2-48A4-D3DB-E0BA-504A0CFC4722}"/>
              </a:ext>
            </a:extLst>
          </p:cNvPr>
          <p:cNvSpPr>
            <a:spLocks noGrp="1"/>
          </p:cNvSpPr>
          <p:nvPr>
            <p:custDataLst>
              <p:tags r:id="rId27"/>
            </p:custDataLst>
          </p:nvPr>
        </p:nvSpPr>
        <p:spPr bwMode="auto">
          <a:xfrm>
            <a:off x="4143869"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4E1EED-E91D-4209-BC5E-9E107AEDB7F5}"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9" name="Text Placeholder 12">
            <a:extLst>
              <a:ext uri="{FF2B5EF4-FFF2-40B4-BE49-F238E27FC236}">
                <a16:creationId xmlns:a16="http://schemas.microsoft.com/office/drawing/2014/main" id="{5D1C3BC1-BB24-4E9E-947F-21E9C51FD44B}"/>
              </a:ext>
            </a:extLst>
          </p:cNvPr>
          <p:cNvSpPr>
            <a:spLocks noGrp="1"/>
          </p:cNvSpPr>
          <p:nvPr>
            <p:custDataLst>
              <p:tags r:id="rId28"/>
            </p:custDataLst>
          </p:nvPr>
        </p:nvSpPr>
        <p:spPr bwMode="auto">
          <a:xfrm>
            <a:off x="4828082"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FE8B08E-88CC-4C76-A441-B0DA6823ECDE}"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0" name="Text Placeholder 12">
            <a:extLst>
              <a:ext uri="{FF2B5EF4-FFF2-40B4-BE49-F238E27FC236}">
                <a16:creationId xmlns:a16="http://schemas.microsoft.com/office/drawing/2014/main" id="{522A33F5-0E96-F927-A796-90F11ADB4E85}"/>
              </a:ext>
            </a:extLst>
          </p:cNvPr>
          <p:cNvSpPr>
            <a:spLocks noGrp="1"/>
          </p:cNvSpPr>
          <p:nvPr>
            <p:custDataLst>
              <p:tags r:id="rId29"/>
            </p:custDataLst>
          </p:nvPr>
        </p:nvSpPr>
        <p:spPr bwMode="auto">
          <a:xfrm>
            <a:off x="7906244"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1BDD25-B6B0-49B9-BB7C-D405F07494DA}" type="datetime'2''''''''''''''''''''''''''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1" name="Text Placeholder 12">
            <a:extLst>
              <a:ext uri="{FF2B5EF4-FFF2-40B4-BE49-F238E27FC236}">
                <a16:creationId xmlns:a16="http://schemas.microsoft.com/office/drawing/2014/main" id="{3C4DB6A2-27F3-251A-65D1-42B919AA5041}"/>
              </a:ext>
            </a:extLst>
          </p:cNvPr>
          <p:cNvSpPr>
            <a:spLocks noGrp="1"/>
          </p:cNvSpPr>
          <p:nvPr>
            <p:custDataLst>
              <p:tags r:id="rId30"/>
            </p:custDataLst>
          </p:nvPr>
        </p:nvSpPr>
        <p:spPr bwMode="auto">
          <a:xfrm>
            <a:off x="5169394"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26D5F4-9EE4-4AD5-B750-A3D363507366}"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2" name="Text Placeholder 12">
            <a:extLst>
              <a:ext uri="{FF2B5EF4-FFF2-40B4-BE49-F238E27FC236}">
                <a16:creationId xmlns:a16="http://schemas.microsoft.com/office/drawing/2014/main" id="{4F6D5FFD-D81D-3DBC-B98F-9C316CACE9C9}"/>
              </a:ext>
            </a:extLst>
          </p:cNvPr>
          <p:cNvSpPr>
            <a:spLocks noGrp="1"/>
          </p:cNvSpPr>
          <p:nvPr>
            <p:custDataLst>
              <p:tags r:id="rId31"/>
            </p:custDataLst>
          </p:nvPr>
        </p:nvSpPr>
        <p:spPr bwMode="auto">
          <a:xfrm>
            <a:off x="5853607"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463A15-56B3-416C-A0BA-C2FB72E86C1E}"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3" name="Text Placeholder 12">
            <a:extLst>
              <a:ext uri="{FF2B5EF4-FFF2-40B4-BE49-F238E27FC236}">
                <a16:creationId xmlns:a16="http://schemas.microsoft.com/office/drawing/2014/main" id="{8E057CFB-6E42-9FA5-CB4B-6494430DD2A3}"/>
              </a:ext>
            </a:extLst>
          </p:cNvPr>
          <p:cNvSpPr>
            <a:spLocks noGrp="1"/>
          </p:cNvSpPr>
          <p:nvPr>
            <p:custDataLst>
              <p:tags r:id="rId32"/>
            </p:custDataLst>
          </p:nvPr>
        </p:nvSpPr>
        <p:spPr bwMode="auto">
          <a:xfrm>
            <a:off x="6196507"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2CAC04-EBC3-45FD-A603-3C869E04F2F5}"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4" name="Text Placeholder 12">
            <a:extLst>
              <a:ext uri="{FF2B5EF4-FFF2-40B4-BE49-F238E27FC236}">
                <a16:creationId xmlns:a16="http://schemas.microsoft.com/office/drawing/2014/main" id="{D8E21016-6499-97B8-0405-905A6DE3F9D4}"/>
              </a:ext>
            </a:extLst>
          </p:cNvPr>
          <p:cNvSpPr>
            <a:spLocks noGrp="1"/>
          </p:cNvSpPr>
          <p:nvPr>
            <p:custDataLst>
              <p:tags r:id="rId33"/>
            </p:custDataLst>
          </p:nvPr>
        </p:nvSpPr>
        <p:spPr bwMode="auto">
          <a:xfrm>
            <a:off x="6537819"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39C518-B58B-4303-ABDF-CED3167BFDD1}" type="datetime'''''''''''''''''''''''''''''1''''''''''''''''''''''''''''''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5" name="Text Placeholder 12">
            <a:extLst>
              <a:ext uri="{FF2B5EF4-FFF2-40B4-BE49-F238E27FC236}">
                <a16:creationId xmlns:a16="http://schemas.microsoft.com/office/drawing/2014/main" id="{966EC5A1-0A9F-8982-F984-1063D37C6D5C}"/>
              </a:ext>
            </a:extLst>
          </p:cNvPr>
          <p:cNvSpPr>
            <a:spLocks noGrp="1"/>
          </p:cNvSpPr>
          <p:nvPr>
            <p:custDataLst>
              <p:tags r:id="rId34"/>
            </p:custDataLst>
          </p:nvPr>
        </p:nvSpPr>
        <p:spPr bwMode="auto">
          <a:xfrm>
            <a:off x="6880719"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069BE2-0EB0-463A-A8C5-DF7F3CCD5835}" type="datetime'''''''''''''''''''''''''''''1''''''''''''''''8'''''''''''''''">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6" name="Text Placeholder 12">
            <a:extLst>
              <a:ext uri="{FF2B5EF4-FFF2-40B4-BE49-F238E27FC236}">
                <a16:creationId xmlns:a16="http://schemas.microsoft.com/office/drawing/2014/main" id="{C62AE840-E82D-6F3B-90EB-FFD4F6BFD9D0}"/>
              </a:ext>
            </a:extLst>
          </p:cNvPr>
          <p:cNvSpPr>
            <a:spLocks noGrp="1"/>
          </p:cNvSpPr>
          <p:nvPr>
            <p:custDataLst>
              <p:tags r:id="rId35"/>
            </p:custDataLst>
          </p:nvPr>
        </p:nvSpPr>
        <p:spPr bwMode="auto">
          <a:xfrm>
            <a:off x="8590457"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CDEE21-36C6-4D9A-B1CB-1318A6D2ACA8}" type="datetime'4''''''''''''''''''''''''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7" name="Text Placeholder 12">
            <a:extLst>
              <a:ext uri="{FF2B5EF4-FFF2-40B4-BE49-F238E27FC236}">
                <a16:creationId xmlns:a16="http://schemas.microsoft.com/office/drawing/2014/main" id="{950ED364-2ECB-350A-4DF3-4B49B414E2C1}"/>
              </a:ext>
            </a:extLst>
          </p:cNvPr>
          <p:cNvSpPr>
            <a:spLocks noGrp="1"/>
          </p:cNvSpPr>
          <p:nvPr>
            <p:custDataLst>
              <p:tags r:id="rId36"/>
            </p:custDataLst>
          </p:nvPr>
        </p:nvSpPr>
        <p:spPr bwMode="auto">
          <a:xfrm>
            <a:off x="7222032"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B49BBF-BEB1-4CB4-B464-A8E52B4DE807}" type="datetime'''''''''''''''''''''''1''9'''''''''''''''''''''''''''">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468" name="テキスト プレースホルダ 9">
            <a:extLst>
              <a:ext uri="{FF2B5EF4-FFF2-40B4-BE49-F238E27FC236}">
                <a16:creationId xmlns:a16="http://schemas.microsoft.com/office/drawing/2014/main" id="{5B541D2E-8614-56BF-B938-8CB7E136C19E}"/>
              </a:ext>
            </a:extLst>
          </p:cNvPr>
          <p:cNvSpPr>
            <a:spLocks noGrp="1"/>
          </p:cNvSpPr>
          <p:nvPr>
            <p:custDataLst>
              <p:tags r:id="rId37"/>
            </p:custDataLst>
          </p:nvPr>
        </p:nvSpPr>
        <p:spPr bwMode="gray">
          <a:xfrm>
            <a:off x="8199932" y="3432175"/>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BC18F61-C1C7-44F7-BECB-09304EDFFA14}" type="datetime'''''''-''0''''''.''2'''''''''''">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-0.2</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9" name="Text Placeholder 12">
            <a:extLst>
              <a:ext uri="{FF2B5EF4-FFF2-40B4-BE49-F238E27FC236}">
                <a16:creationId xmlns:a16="http://schemas.microsoft.com/office/drawing/2014/main" id="{A12CEB94-3AEC-A5B8-E346-0280E8A8FF98}"/>
              </a:ext>
            </a:extLst>
          </p:cNvPr>
          <p:cNvSpPr>
            <a:spLocks noGrp="1"/>
          </p:cNvSpPr>
          <p:nvPr>
            <p:custDataLst>
              <p:tags r:id="rId38"/>
            </p:custDataLst>
          </p:nvPr>
        </p:nvSpPr>
        <p:spPr bwMode="auto">
          <a:xfrm>
            <a:off x="8249144" y="3846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754E67-1C3B-46D2-AEC3-B927FC1F9734}" type="datetime'''''''''''''''''''''''''''''''''''''3''''''''''''''''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470" name="Straight Connector 193">
            <a:extLst>
              <a:ext uri="{FF2B5EF4-FFF2-40B4-BE49-F238E27FC236}">
                <a16:creationId xmlns:a16="http://schemas.microsoft.com/office/drawing/2014/main" id="{1A5C19CB-7D8B-D575-88C8-171B11FD8D3A}"/>
              </a:ext>
            </a:extLst>
          </p:cNvPr>
          <p:cNvCxnSpPr/>
          <p:nvPr>
            <p:custDataLst>
              <p:tags r:id="rId39"/>
            </p:custDataLst>
          </p:nvPr>
        </p:nvCxnSpPr>
        <p:spPr bwMode="auto">
          <a:xfrm>
            <a:off x="2607169"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1" name="Straight Connector 97">
            <a:extLst>
              <a:ext uri="{FF2B5EF4-FFF2-40B4-BE49-F238E27FC236}">
                <a16:creationId xmlns:a16="http://schemas.microsoft.com/office/drawing/2014/main" id="{E6565F8F-D701-916E-80A9-6ECB9D0EFABC}"/>
              </a:ext>
            </a:extLst>
          </p:cNvPr>
          <p:cNvCxnSpPr/>
          <p:nvPr>
            <p:custDataLst>
              <p:tags r:id="rId40"/>
            </p:custDataLst>
          </p:nvPr>
        </p:nvCxnSpPr>
        <p:spPr bwMode="auto">
          <a:xfrm>
            <a:off x="1568944" y="5880100"/>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2" name="Straight Connector 289">
            <a:extLst>
              <a:ext uri="{FF2B5EF4-FFF2-40B4-BE49-F238E27FC236}">
                <a16:creationId xmlns:a16="http://schemas.microsoft.com/office/drawing/2014/main" id="{0EB0E771-EEA1-C43B-D69C-4EDA839C69A0}"/>
              </a:ext>
            </a:extLst>
          </p:cNvPr>
          <p:cNvCxnSpPr/>
          <p:nvPr>
            <p:custDataLst>
              <p:tags r:id="rId41"/>
            </p:custDataLst>
          </p:nvPr>
        </p:nvCxnSpPr>
        <p:spPr bwMode="auto">
          <a:xfrm>
            <a:off x="882858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3" name="Straight Connector 286">
            <a:extLst>
              <a:ext uri="{FF2B5EF4-FFF2-40B4-BE49-F238E27FC236}">
                <a16:creationId xmlns:a16="http://schemas.microsoft.com/office/drawing/2014/main" id="{105B6498-2E22-B884-A578-8A67A4305CE5}"/>
              </a:ext>
            </a:extLst>
          </p:cNvPr>
          <p:cNvCxnSpPr/>
          <p:nvPr>
            <p:custDataLst>
              <p:tags r:id="rId42"/>
            </p:custDataLst>
          </p:nvPr>
        </p:nvCxnSpPr>
        <p:spPr bwMode="auto">
          <a:xfrm>
            <a:off x="848250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4" name="Straight Connector 285">
            <a:extLst>
              <a:ext uri="{FF2B5EF4-FFF2-40B4-BE49-F238E27FC236}">
                <a16:creationId xmlns:a16="http://schemas.microsoft.com/office/drawing/2014/main" id="{84EC3F88-6E2E-7ED6-3C3B-E7FF2E35A8D8}"/>
              </a:ext>
            </a:extLst>
          </p:cNvPr>
          <p:cNvCxnSpPr/>
          <p:nvPr>
            <p:custDataLst>
              <p:tags r:id="rId43"/>
            </p:custDataLst>
          </p:nvPr>
        </p:nvCxnSpPr>
        <p:spPr bwMode="auto">
          <a:xfrm>
            <a:off x="8138019" y="5953125"/>
            <a:ext cx="128588" cy="635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5" name="Straight Connector 291">
            <a:extLst>
              <a:ext uri="{FF2B5EF4-FFF2-40B4-BE49-F238E27FC236}">
                <a16:creationId xmlns:a16="http://schemas.microsoft.com/office/drawing/2014/main" id="{913E60FA-9D96-CDDD-6FE8-F034C23C7D7F}"/>
              </a:ext>
            </a:extLst>
          </p:cNvPr>
          <p:cNvCxnSpPr>
            <a:cxnSpLocks/>
          </p:cNvCxnSpPr>
          <p:nvPr>
            <p:custDataLst>
              <p:tags r:id="rId44"/>
            </p:custDataLst>
          </p:nvPr>
        </p:nvCxnSpPr>
        <p:spPr bwMode="auto">
          <a:xfrm flipV="1">
            <a:off x="8828581" y="604043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6" name="Straight Connector 96">
            <a:extLst>
              <a:ext uri="{FF2B5EF4-FFF2-40B4-BE49-F238E27FC236}">
                <a16:creationId xmlns:a16="http://schemas.microsoft.com/office/drawing/2014/main" id="{D5FAA811-2003-F3D1-4563-B3266C8327DF}"/>
              </a:ext>
            </a:extLst>
          </p:cNvPr>
          <p:cNvCxnSpPr/>
          <p:nvPr>
            <p:custDataLst>
              <p:tags r:id="rId45"/>
            </p:custDataLst>
          </p:nvPr>
        </p:nvCxnSpPr>
        <p:spPr bwMode="auto">
          <a:xfrm>
            <a:off x="1568944" y="49006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7" name="Straight Connector 203">
            <a:extLst>
              <a:ext uri="{FF2B5EF4-FFF2-40B4-BE49-F238E27FC236}">
                <a16:creationId xmlns:a16="http://schemas.microsoft.com/office/drawing/2014/main" id="{7036BE48-BEB3-9646-D8A6-E0E609FF602E}"/>
              </a:ext>
            </a:extLst>
          </p:cNvPr>
          <p:cNvCxnSpPr/>
          <p:nvPr>
            <p:custDataLst>
              <p:tags r:id="rId46"/>
            </p:custDataLst>
          </p:nvPr>
        </p:nvCxnSpPr>
        <p:spPr bwMode="auto">
          <a:xfrm>
            <a:off x="2607169" y="591661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8" name="Straight Connector 284">
            <a:extLst>
              <a:ext uri="{FF2B5EF4-FFF2-40B4-BE49-F238E27FC236}">
                <a16:creationId xmlns:a16="http://schemas.microsoft.com/office/drawing/2014/main" id="{0B648EE1-A736-60F7-C4F8-D22BFF3C1F2A}"/>
              </a:ext>
            </a:extLst>
          </p:cNvPr>
          <p:cNvCxnSpPr/>
          <p:nvPr>
            <p:custDataLst>
              <p:tags r:id="rId47"/>
            </p:custDataLst>
          </p:nvPr>
        </p:nvCxnSpPr>
        <p:spPr bwMode="auto">
          <a:xfrm>
            <a:off x="8138019" y="4981575"/>
            <a:ext cx="128588" cy="714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9" name="Straight Connector 95">
            <a:extLst>
              <a:ext uri="{FF2B5EF4-FFF2-40B4-BE49-F238E27FC236}">
                <a16:creationId xmlns:a16="http://schemas.microsoft.com/office/drawing/2014/main" id="{ADCC4CD3-176B-9C36-7531-16D1627A9071}"/>
              </a:ext>
            </a:extLst>
          </p:cNvPr>
          <p:cNvCxnSpPr/>
          <p:nvPr>
            <p:custDataLst>
              <p:tags r:id="rId48"/>
            </p:custDataLst>
          </p:nvPr>
        </p:nvCxnSpPr>
        <p:spPr bwMode="auto">
          <a:xfrm>
            <a:off x="1568944"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0" name="Straight Connector 283">
            <a:extLst>
              <a:ext uri="{FF2B5EF4-FFF2-40B4-BE49-F238E27FC236}">
                <a16:creationId xmlns:a16="http://schemas.microsoft.com/office/drawing/2014/main" id="{528D7C0C-27E4-AAF0-CF4F-EEE170DDBB48}"/>
              </a:ext>
            </a:extLst>
          </p:cNvPr>
          <p:cNvCxnSpPr/>
          <p:nvPr>
            <p:custDataLst>
              <p:tags r:id="rId49"/>
            </p:custDataLst>
          </p:nvPr>
        </p:nvCxnSpPr>
        <p:spPr bwMode="auto">
          <a:xfrm>
            <a:off x="8138019"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1" name="Straight Connector 282">
            <a:extLst>
              <a:ext uri="{FF2B5EF4-FFF2-40B4-BE49-F238E27FC236}">
                <a16:creationId xmlns:a16="http://schemas.microsoft.com/office/drawing/2014/main" id="{41172EE4-5E44-C578-F098-0CC91EC40137}"/>
              </a:ext>
            </a:extLst>
          </p:cNvPr>
          <p:cNvCxnSpPr/>
          <p:nvPr>
            <p:custDataLst>
              <p:tags r:id="rId50"/>
            </p:custDataLst>
          </p:nvPr>
        </p:nvCxnSpPr>
        <p:spPr bwMode="auto">
          <a:xfrm>
            <a:off x="7791944" y="594836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2" name="Straight Connector 281">
            <a:extLst>
              <a:ext uri="{FF2B5EF4-FFF2-40B4-BE49-F238E27FC236}">
                <a16:creationId xmlns:a16="http://schemas.microsoft.com/office/drawing/2014/main" id="{C8CF35FC-6FA4-1F6D-D0B3-73B03864AF5C}"/>
              </a:ext>
            </a:extLst>
          </p:cNvPr>
          <p:cNvCxnSpPr/>
          <p:nvPr>
            <p:custDataLst>
              <p:tags r:id="rId51"/>
            </p:custDataLst>
          </p:nvPr>
        </p:nvCxnSpPr>
        <p:spPr bwMode="auto">
          <a:xfrm>
            <a:off x="7791944" y="4973638"/>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3" name="Straight Connector 279">
            <a:extLst>
              <a:ext uri="{FF2B5EF4-FFF2-40B4-BE49-F238E27FC236}">
                <a16:creationId xmlns:a16="http://schemas.microsoft.com/office/drawing/2014/main" id="{FC164507-2ABC-EBFF-1772-D90A999B666B}"/>
              </a:ext>
            </a:extLst>
          </p:cNvPr>
          <p:cNvCxnSpPr/>
          <p:nvPr>
            <p:custDataLst>
              <p:tags r:id="rId52"/>
            </p:custDataLst>
          </p:nvPr>
        </p:nvCxnSpPr>
        <p:spPr bwMode="auto">
          <a:xfrm>
            <a:off x="7445869" y="59451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4" name="Straight Connector 280">
            <a:extLst>
              <a:ext uri="{FF2B5EF4-FFF2-40B4-BE49-F238E27FC236}">
                <a16:creationId xmlns:a16="http://schemas.microsoft.com/office/drawing/2014/main" id="{E81F390C-8D23-0548-4FBA-B2920AE31C9A}"/>
              </a:ext>
            </a:extLst>
          </p:cNvPr>
          <p:cNvCxnSpPr/>
          <p:nvPr>
            <p:custDataLst>
              <p:tags r:id="rId53"/>
            </p:custDataLst>
          </p:nvPr>
        </p:nvCxnSpPr>
        <p:spPr bwMode="auto">
          <a:xfrm>
            <a:off x="7791944"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5" name="Straight Connector 278">
            <a:extLst>
              <a:ext uri="{FF2B5EF4-FFF2-40B4-BE49-F238E27FC236}">
                <a16:creationId xmlns:a16="http://schemas.microsoft.com/office/drawing/2014/main" id="{CBB9C83A-8C6A-C55A-E681-9C0F58F35FB2}"/>
              </a:ext>
            </a:extLst>
          </p:cNvPr>
          <p:cNvCxnSpPr/>
          <p:nvPr>
            <p:custDataLst>
              <p:tags r:id="rId54"/>
            </p:custDataLst>
          </p:nvPr>
        </p:nvCxnSpPr>
        <p:spPr bwMode="auto">
          <a:xfrm>
            <a:off x="7445869" y="4965700"/>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6" name="Straight Connector 94">
            <a:extLst>
              <a:ext uri="{FF2B5EF4-FFF2-40B4-BE49-F238E27FC236}">
                <a16:creationId xmlns:a16="http://schemas.microsoft.com/office/drawing/2014/main" id="{6384B18B-D196-1DBB-FEB7-D8B03B23056F}"/>
              </a:ext>
            </a:extLst>
          </p:cNvPr>
          <p:cNvCxnSpPr/>
          <p:nvPr>
            <p:custDataLst>
              <p:tags r:id="rId55"/>
            </p:custDataLst>
          </p:nvPr>
        </p:nvCxnSpPr>
        <p:spPr bwMode="auto">
          <a:xfrm>
            <a:off x="1224457" y="5867400"/>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7" name="Straight Connector 277">
            <a:extLst>
              <a:ext uri="{FF2B5EF4-FFF2-40B4-BE49-F238E27FC236}">
                <a16:creationId xmlns:a16="http://schemas.microsoft.com/office/drawing/2014/main" id="{836634EF-96DB-0416-0A61-AE90077EFD49}"/>
              </a:ext>
            </a:extLst>
          </p:cNvPr>
          <p:cNvCxnSpPr/>
          <p:nvPr>
            <p:custDataLst>
              <p:tags r:id="rId56"/>
            </p:custDataLst>
          </p:nvPr>
        </p:nvCxnSpPr>
        <p:spPr bwMode="auto">
          <a:xfrm>
            <a:off x="7445869"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8" name="Straight Connector 275">
            <a:extLst>
              <a:ext uri="{FF2B5EF4-FFF2-40B4-BE49-F238E27FC236}">
                <a16:creationId xmlns:a16="http://schemas.microsoft.com/office/drawing/2014/main" id="{6D16216E-59D9-A655-8F32-0D3A40B7CB8E}"/>
              </a:ext>
            </a:extLst>
          </p:cNvPr>
          <p:cNvCxnSpPr/>
          <p:nvPr>
            <p:custDataLst>
              <p:tags r:id="rId57"/>
            </p:custDataLst>
          </p:nvPr>
        </p:nvCxnSpPr>
        <p:spPr bwMode="auto">
          <a:xfrm>
            <a:off x="7099794" y="594201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9" name="Straight Connector 274">
            <a:extLst>
              <a:ext uri="{FF2B5EF4-FFF2-40B4-BE49-F238E27FC236}">
                <a16:creationId xmlns:a16="http://schemas.microsoft.com/office/drawing/2014/main" id="{082B4B29-8C01-935A-3D35-6388E284D0B6}"/>
              </a:ext>
            </a:extLst>
          </p:cNvPr>
          <p:cNvCxnSpPr/>
          <p:nvPr>
            <p:custDataLst>
              <p:tags r:id="rId58"/>
            </p:custDataLst>
          </p:nvPr>
        </p:nvCxnSpPr>
        <p:spPr bwMode="auto">
          <a:xfrm>
            <a:off x="7099794" y="4957763"/>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0" name="Straight Connector 222">
            <a:extLst>
              <a:ext uri="{FF2B5EF4-FFF2-40B4-BE49-F238E27FC236}">
                <a16:creationId xmlns:a16="http://schemas.microsoft.com/office/drawing/2014/main" id="{2DDE147E-81B4-A1CE-F58F-9A40B6257B60}"/>
              </a:ext>
            </a:extLst>
          </p:cNvPr>
          <p:cNvCxnSpPr/>
          <p:nvPr>
            <p:custDataLst>
              <p:tags r:id="rId59"/>
            </p:custDataLst>
          </p:nvPr>
        </p:nvCxnSpPr>
        <p:spPr bwMode="auto">
          <a:xfrm>
            <a:off x="3297732" y="49117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1" name="Straight Connector 265">
            <a:extLst>
              <a:ext uri="{FF2B5EF4-FFF2-40B4-BE49-F238E27FC236}">
                <a16:creationId xmlns:a16="http://schemas.microsoft.com/office/drawing/2014/main" id="{0690C7EF-776C-E389-CAD0-2CAAED71AC82}"/>
              </a:ext>
            </a:extLst>
          </p:cNvPr>
          <p:cNvCxnSpPr/>
          <p:nvPr>
            <p:custDataLst>
              <p:tags r:id="rId60"/>
            </p:custDataLst>
          </p:nvPr>
        </p:nvCxnSpPr>
        <p:spPr bwMode="auto">
          <a:xfrm>
            <a:off x="6063156" y="49371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2" name="Straight Connector 273">
            <a:extLst>
              <a:ext uri="{FF2B5EF4-FFF2-40B4-BE49-F238E27FC236}">
                <a16:creationId xmlns:a16="http://schemas.microsoft.com/office/drawing/2014/main" id="{A869EF53-0D40-19B1-AD3C-42D3BC30223A}"/>
              </a:ext>
            </a:extLst>
          </p:cNvPr>
          <p:cNvCxnSpPr/>
          <p:nvPr>
            <p:custDataLst>
              <p:tags r:id="rId61"/>
            </p:custDataLst>
          </p:nvPr>
        </p:nvCxnSpPr>
        <p:spPr bwMode="auto">
          <a:xfrm>
            <a:off x="7099794"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3" name="Straight Connector 272">
            <a:extLst>
              <a:ext uri="{FF2B5EF4-FFF2-40B4-BE49-F238E27FC236}">
                <a16:creationId xmlns:a16="http://schemas.microsoft.com/office/drawing/2014/main" id="{5FD7B227-8575-578C-5AF6-CD7F355127F1}"/>
              </a:ext>
            </a:extLst>
          </p:cNvPr>
          <p:cNvCxnSpPr/>
          <p:nvPr>
            <p:custDataLst>
              <p:tags r:id="rId62"/>
            </p:custDataLst>
          </p:nvPr>
        </p:nvCxnSpPr>
        <p:spPr bwMode="auto">
          <a:xfrm>
            <a:off x="6755307" y="59420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4" name="Straight Connector 80">
            <a:extLst>
              <a:ext uri="{FF2B5EF4-FFF2-40B4-BE49-F238E27FC236}">
                <a16:creationId xmlns:a16="http://schemas.microsoft.com/office/drawing/2014/main" id="{7C4FD447-ECA8-7C44-738A-7455CFA88919}"/>
              </a:ext>
            </a:extLst>
          </p:cNvPr>
          <p:cNvCxnSpPr/>
          <p:nvPr>
            <p:custDataLst>
              <p:tags r:id="rId63"/>
            </p:custDataLst>
          </p:nvPr>
        </p:nvCxnSpPr>
        <p:spPr bwMode="auto">
          <a:xfrm>
            <a:off x="87838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271">
            <a:extLst>
              <a:ext uri="{FF2B5EF4-FFF2-40B4-BE49-F238E27FC236}">
                <a16:creationId xmlns:a16="http://schemas.microsoft.com/office/drawing/2014/main" id="{4A20FF3B-FF73-3C1C-9FB3-E8CF961016F8}"/>
              </a:ext>
            </a:extLst>
          </p:cNvPr>
          <p:cNvCxnSpPr/>
          <p:nvPr>
            <p:custDataLst>
              <p:tags r:id="rId64"/>
            </p:custDataLst>
          </p:nvPr>
        </p:nvCxnSpPr>
        <p:spPr bwMode="auto">
          <a:xfrm>
            <a:off x="6755306" y="495141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270">
            <a:extLst>
              <a:ext uri="{FF2B5EF4-FFF2-40B4-BE49-F238E27FC236}">
                <a16:creationId xmlns:a16="http://schemas.microsoft.com/office/drawing/2014/main" id="{73E0A4F6-406A-F3C7-07A7-A5078EDDE8E2}"/>
              </a:ext>
            </a:extLst>
          </p:cNvPr>
          <p:cNvCxnSpPr/>
          <p:nvPr>
            <p:custDataLst>
              <p:tags r:id="rId65"/>
            </p:custDataLst>
          </p:nvPr>
        </p:nvCxnSpPr>
        <p:spPr bwMode="auto">
          <a:xfrm>
            <a:off x="6755306"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93">
            <a:extLst>
              <a:ext uri="{FF2B5EF4-FFF2-40B4-BE49-F238E27FC236}">
                <a16:creationId xmlns:a16="http://schemas.microsoft.com/office/drawing/2014/main" id="{EAA088E8-7756-E9C7-8E1E-298573B6887F}"/>
              </a:ext>
            </a:extLst>
          </p:cNvPr>
          <p:cNvCxnSpPr/>
          <p:nvPr>
            <p:custDataLst>
              <p:tags r:id="rId66"/>
            </p:custDataLst>
          </p:nvPr>
        </p:nvCxnSpPr>
        <p:spPr bwMode="auto">
          <a:xfrm>
            <a:off x="1224457" y="48974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287">
            <a:extLst>
              <a:ext uri="{FF2B5EF4-FFF2-40B4-BE49-F238E27FC236}">
                <a16:creationId xmlns:a16="http://schemas.microsoft.com/office/drawing/2014/main" id="{61C5AA07-95E1-3AB1-644C-B03886EDF357}"/>
              </a:ext>
            </a:extLst>
          </p:cNvPr>
          <p:cNvCxnSpPr/>
          <p:nvPr>
            <p:custDataLst>
              <p:tags r:id="rId67"/>
            </p:custDataLst>
          </p:nvPr>
        </p:nvCxnSpPr>
        <p:spPr bwMode="auto">
          <a:xfrm>
            <a:off x="8482507" y="5053013"/>
            <a:ext cx="128588" cy="1111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269">
            <a:extLst>
              <a:ext uri="{FF2B5EF4-FFF2-40B4-BE49-F238E27FC236}">
                <a16:creationId xmlns:a16="http://schemas.microsoft.com/office/drawing/2014/main" id="{45F30056-310F-E0A1-2AE7-0533822F4E55}"/>
              </a:ext>
            </a:extLst>
          </p:cNvPr>
          <p:cNvCxnSpPr>
            <a:cxnSpLocks/>
          </p:cNvCxnSpPr>
          <p:nvPr>
            <p:custDataLst>
              <p:tags r:id="rId68"/>
            </p:custDataLst>
          </p:nvPr>
        </p:nvCxnSpPr>
        <p:spPr bwMode="auto">
          <a:xfrm flipV="1">
            <a:off x="6409232" y="59420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268">
            <a:extLst>
              <a:ext uri="{FF2B5EF4-FFF2-40B4-BE49-F238E27FC236}">
                <a16:creationId xmlns:a16="http://schemas.microsoft.com/office/drawing/2014/main" id="{1D14E178-2C7C-2B5D-2D8E-FC3164B4270A}"/>
              </a:ext>
            </a:extLst>
          </p:cNvPr>
          <p:cNvCxnSpPr/>
          <p:nvPr>
            <p:custDataLst>
              <p:tags r:id="rId69"/>
            </p:custDataLst>
          </p:nvPr>
        </p:nvCxnSpPr>
        <p:spPr bwMode="auto">
          <a:xfrm>
            <a:off x="6409231" y="4943475"/>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Straight Connector 288">
            <a:extLst>
              <a:ext uri="{FF2B5EF4-FFF2-40B4-BE49-F238E27FC236}">
                <a16:creationId xmlns:a16="http://schemas.microsoft.com/office/drawing/2014/main" id="{AEEB1D75-1B68-4952-D9A9-588BC5F838EE}"/>
              </a:ext>
            </a:extLst>
          </p:cNvPr>
          <p:cNvCxnSpPr/>
          <p:nvPr>
            <p:custDataLst>
              <p:tags r:id="rId70"/>
            </p:custDataLst>
          </p:nvPr>
        </p:nvCxnSpPr>
        <p:spPr bwMode="auto">
          <a:xfrm>
            <a:off x="8482507" y="6016625"/>
            <a:ext cx="128588"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259">
            <a:extLst>
              <a:ext uri="{FF2B5EF4-FFF2-40B4-BE49-F238E27FC236}">
                <a16:creationId xmlns:a16="http://schemas.microsoft.com/office/drawing/2014/main" id="{D1ABF77C-3AA8-AC08-E669-E7F77CD4BCE9}"/>
              </a:ext>
            </a:extLst>
          </p:cNvPr>
          <p:cNvCxnSpPr/>
          <p:nvPr>
            <p:custDataLst>
              <p:tags r:id="rId71"/>
            </p:custDataLst>
          </p:nvPr>
        </p:nvCxnSpPr>
        <p:spPr bwMode="auto">
          <a:xfrm>
            <a:off x="5372594" y="59436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267">
            <a:extLst>
              <a:ext uri="{FF2B5EF4-FFF2-40B4-BE49-F238E27FC236}">
                <a16:creationId xmlns:a16="http://schemas.microsoft.com/office/drawing/2014/main" id="{A252EFF2-8494-E0F2-2536-318D13E215E0}"/>
              </a:ext>
            </a:extLst>
          </p:cNvPr>
          <p:cNvCxnSpPr/>
          <p:nvPr>
            <p:custDataLst>
              <p:tags r:id="rId72"/>
            </p:custDataLst>
          </p:nvPr>
        </p:nvCxnSpPr>
        <p:spPr bwMode="auto">
          <a:xfrm>
            <a:off x="6409231"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4" name="Straight Connector 266">
            <a:extLst>
              <a:ext uri="{FF2B5EF4-FFF2-40B4-BE49-F238E27FC236}">
                <a16:creationId xmlns:a16="http://schemas.microsoft.com/office/drawing/2014/main" id="{5F0CEE82-2315-5E4D-2AF6-19F1DF742321}"/>
              </a:ext>
            </a:extLst>
          </p:cNvPr>
          <p:cNvCxnSpPr/>
          <p:nvPr>
            <p:custDataLst>
              <p:tags r:id="rId73"/>
            </p:custDataLst>
          </p:nvPr>
        </p:nvCxnSpPr>
        <p:spPr bwMode="auto">
          <a:xfrm>
            <a:off x="6063157" y="59436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5" name="Straight Connector 264">
            <a:extLst>
              <a:ext uri="{FF2B5EF4-FFF2-40B4-BE49-F238E27FC236}">
                <a16:creationId xmlns:a16="http://schemas.microsoft.com/office/drawing/2014/main" id="{5B0D13DE-CB0D-328F-57E2-BA963AA09B0F}"/>
              </a:ext>
            </a:extLst>
          </p:cNvPr>
          <p:cNvCxnSpPr/>
          <p:nvPr>
            <p:custDataLst>
              <p:tags r:id="rId74"/>
            </p:custDataLst>
          </p:nvPr>
        </p:nvCxnSpPr>
        <p:spPr bwMode="auto">
          <a:xfrm>
            <a:off x="6063156"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6" name="Straight Connector 262">
            <a:extLst>
              <a:ext uri="{FF2B5EF4-FFF2-40B4-BE49-F238E27FC236}">
                <a16:creationId xmlns:a16="http://schemas.microsoft.com/office/drawing/2014/main" id="{2B5A6BBC-32DA-903B-F07A-7A8DEBF01267}"/>
              </a:ext>
            </a:extLst>
          </p:cNvPr>
          <p:cNvCxnSpPr/>
          <p:nvPr>
            <p:custDataLst>
              <p:tags r:id="rId75"/>
            </p:custDataLst>
          </p:nvPr>
        </p:nvCxnSpPr>
        <p:spPr bwMode="auto">
          <a:xfrm>
            <a:off x="5721845" y="4932364"/>
            <a:ext cx="1238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7" name="Straight Connector 91">
            <a:extLst>
              <a:ext uri="{FF2B5EF4-FFF2-40B4-BE49-F238E27FC236}">
                <a16:creationId xmlns:a16="http://schemas.microsoft.com/office/drawing/2014/main" id="{5F8D5B04-D3AD-0777-1537-4BA04A412CDF}"/>
              </a:ext>
            </a:extLst>
          </p:cNvPr>
          <p:cNvCxnSpPr/>
          <p:nvPr>
            <p:custDataLst>
              <p:tags r:id="rId76"/>
            </p:custDataLst>
          </p:nvPr>
        </p:nvCxnSpPr>
        <p:spPr bwMode="auto">
          <a:xfrm>
            <a:off x="878382" y="5856288"/>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92">
            <a:extLst>
              <a:ext uri="{FF2B5EF4-FFF2-40B4-BE49-F238E27FC236}">
                <a16:creationId xmlns:a16="http://schemas.microsoft.com/office/drawing/2014/main" id="{21A7AAB9-3E55-EEC3-177C-C8ED67B57E05}"/>
              </a:ext>
            </a:extLst>
          </p:cNvPr>
          <p:cNvCxnSpPr/>
          <p:nvPr>
            <p:custDataLst>
              <p:tags r:id="rId77"/>
            </p:custDataLst>
          </p:nvPr>
        </p:nvCxnSpPr>
        <p:spPr bwMode="auto">
          <a:xfrm>
            <a:off x="122445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261">
            <a:extLst>
              <a:ext uri="{FF2B5EF4-FFF2-40B4-BE49-F238E27FC236}">
                <a16:creationId xmlns:a16="http://schemas.microsoft.com/office/drawing/2014/main" id="{A5E5C2A6-984C-61C2-A970-1BB59EA82B45}"/>
              </a:ext>
            </a:extLst>
          </p:cNvPr>
          <p:cNvCxnSpPr/>
          <p:nvPr>
            <p:custDataLst>
              <p:tags r:id="rId78"/>
            </p:custDataLst>
          </p:nvPr>
        </p:nvCxnSpPr>
        <p:spPr bwMode="auto">
          <a:xfrm>
            <a:off x="5721845" y="4797425"/>
            <a:ext cx="1238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257">
            <a:extLst>
              <a:ext uri="{FF2B5EF4-FFF2-40B4-BE49-F238E27FC236}">
                <a16:creationId xmlns:a16="http://schemas.microsoft.com/office/drawing/2014/main" id="{65F6D898-3ED0-321D-16D5-7CFC0C61A972}"/>
              </a:ext>
            </a:extLst>
          </p:cNvPr>
          <p:cNvCxnSpPr/>
          <p:nvPr>
            <p:custDataLst>
              <p:tags r:id="rId79"/>
            </p:custDataLst>
          </p:nvPr>
        </p:nvCxnSpPr>
        <p:spPr bwMode="auto">
          <a:xfrm>
            <a:off x="5375769" y="4797425"/>
            <a:ext cx="1206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1" name="Straight Connector 256">
            <a:extLst>
              <a:ext uri="{FF2B5EF4-FFF2-40B4-BE49-F238E27FC236}">
                <a16:creationId xmlns:a16="http://schemas.microsoft.com/office/drawing/2014/main" id="{85F9DDD7-62CD-6DFB-3691-6122DEC2A5E4}"/>
              </a:ext>
            </a:extLst>
          </p:cNvPr>
          <p:cNvCxnSpPr/>
          <p:nvPr>
            <p:custDataLst>
              <p:tags r:id="rId80"/>
            </p:custDataLst>
          </p:nvPr>
        </p:nvCxnSpPr>
        <p:spPr bwMode="auto">
          <a:xfrm>
            <a:off x="5026519" y="59436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2" name="Straight Connector 255">
            <a:extLst>
              <a:ext uri="{FF2B5EF4-FFF2-40B4-BE49-F238E27FC236}">
                <a16:creationId xmlns:a16="http://schemas.microsoft.com/office/drawing/2014/main" id="{C3B0C9B5-7C31-2A86-4D3A-025434ACD8E4}"/>
              </a:ext>
            </a:extLst>
          </p:cNvPr>
          <p:cNvCxnSpPr/>
          <p:nvPr>
            <p:custDataLst>
              <p:tags r:id="rId81"/>
            </p:custDataLst>
          </p:nvPr>
        </p:nvCxnSpPr>
        <p:spPr bwMode="auto">
          <a:xfrm>
            <a:off x="5026520" y="4924425"/>
            <a:ext cx="1238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3" name="Straight Connector 254">
            <a:extLst>
              <a:ext uri="{FF2B5EF4-FFF2-40B4-BE49-F238E27FC236}">
                <a16:creationId xmlns:a16="http://schemas.microsoft.com/office/drawing/2014/main" id="{493DA75A-C04D-334F-BBC8-3946800D0EE5}"/>
              </a:ext>
            </a:extLst>
          </p:cNvPr>
          <p:cNvCxnSpPr/>
          <p:nvPr>
            <p:custDataLst>
              <p:tags r:id="rId82"/>
            </p:custDataLst>
          </p:nvPr>
        </p:nvCxnSpPr>
        <p:spPr bwMode="auto">
          <a:xfrm>
            <a:off x="5026520" y="4797425"/>
            <a:ext cx="1238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4" name="Straight Connector 253">
            <a:extLst>
              <a:ext uri="{FF2B5EF4-FFF2-40B4-BE49-F238E27FC236}">
                <a16:creationId xmlns:a16="http://schemas.microsoft.com/office/drawing/2014/main" id="{EA25BF8D-88D8-DB1A-0BFC-007ACB613C11}"/>
              </a:ext>
            </a:extLst>
          </p:cNvPr>
          <p:cNvCxnSpPr/>
          <p:nvPr>
            <p:custDataLst>
              <p:tags r:id="rId83"/>
            </p:custDataLst>
          </p:nvPr>
        </p:nvCxnSpPr>
        <p:spPr bwMode="auto">
          <a:xfrm>
            <a:off x="4680444" y="59436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5" name="Straight Connector 192">
            <a:extLst>
              <a:ext uri="{FF2B5EF4-FFF2-40B4-BE49-F238E27FC236}">
                <a16:creationId xmlns:a16="http://schemas.microsoft.com/office/drawing/2014/main" id="{5C406CF9-12BF-F7A0-E97C-D73F0A9FB906}"/>
              </a:ext>
            </a:extLst>
          </p:cNvPr>
          <p:cNvCxnSpPr/>
          <p:nvPr>
            <p:custDataLst>
              <p:tags r:id="rId84"/>
            </p:custDataLst>
          </p:nvPr>
        </p:nvCxnSpPr>
        <p:spPr bwMode="auto">
          <a:xfrm>
            <a:off x="2261094" y="5903912"/>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6" name="Straight Connector 252">
            <a:extLst>
              <a:ext uri="{FF2B5EF4-FFF2-40B4-BE49-F238E27FC236}">
                <a16:creationId xmlns:a16="http://schemas.microsoft.com/office/drawing/2014/main" id="{EBBFBBF1-1826-9F71-FE78-AC6A9C9ECDC6}"/>
              </a:ext>
            </a:extLst>
          </p:cNvPr>
          <p:cNvCxnSpPr/>
          <p:nvPr>
            <p:custDataLst>
              <p:tags r:id="rId85"/>
            </p:custDataLst>
          </p:nvPr>
        </p:nvCxnSpPr>
        <p:spPr bwMode="auto">
          <a:xfrm>
            <a:off x="4680444" y="49212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7" name="Straight Connector 251">
            <a:extLst>
              <a:ext uri="{FF2B5EF4-FFF2-40B4-BE49-F238E27FC236}">
                <a16:creationId xmlns:a16="http://schemas.microsoft.com/office/drawing/2014/main" id="{EECEB29A-E9A2-B5E1-4172-ADED245E452B}"/>
              </a:ext>
            </a:extLst>
          </p:cNvPr>
          <p:cNvCxnSpPr/>
          <p:nvPr>
            <p:custDataLst>
              <p:tags r:id="rId86"/>
            </p:custDataLst>
          </p:nvPr>
        </p:nvCxnSpPr>
        <p:spPr bwMode="auto">
          <a:xfrm>
            <a:off x="4680444"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8" name="Straight Connector 258">
            <a:extLst>
              <a:ext uri="{FF2B5EF4-FFF2-40B4-BE49-F238E27FC236}">
                <a16:creationId xmlns:a16="http://schemas.microsoft.com/office/drawing/2014/main" id="{E1A2F81D-8373-1808-DF7D-DAE5A5B43BE9}"/>
              </a:ext>
            </a:extLst>
          </p:cNvPr>
          <p:cNvCxnSpPr/>
          <p:nvPr>
            <p:custDataLst>
              <p:tags r:id="rId87"/>
            </p:custDataLst>
          </p:nvPr>
        </p:nvCxnSpPr>
        <p:spPr bwMode="auto">
          <a:xfrm>
            <a:off x="5375769" y="4927600"/>
            <a:ext cx="120650"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9" name="Straight Connector 250">
            <a:extLst>
              <a:ext uri="{FF2B5EF4-FFF2-40B4-BE49-F238E27FC236}">
                <a16:creationId xmlns:a16="http://schemas.microsoft.com/office/drawing/2014/main" id="{2E055836-CB0F-CB70-AD2F-84A3C4A3CE3F}"/>
              </a:ext>
            </a:extLst>
          </p:cNvPr>
          <p:cNvCxnSpPr/>
          <p:nvPr>
            <p:custDataLst>
              <p:tags r:id="rId88"/>
            </p:custDataLst>
          </p:nvPr>
        </p:nvCxnSpPr>
        <p:spPr bwMode="auto">
          <a:xfrm>
            <a:off x="4334369" y="59420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263">
            <a:extLst>
              <a:ext uri="{FF2B5EF4-FFF2-40B4-BE49-F238E27FC236}">
                <a16:creationId xmlns:a16="http://schemas.microsoft.com/office/drawing/2014/main" id="{67F8830A-609D-39FF-5BB4-9BBB505321D3}"/>
              </a:ext>
            </a:extLst>
          </p:cNvPr>
          <p:cNvCxnSpPr/>
          <p:nvPr>
            <p:custDataLst>
              <p:tags r:id="rId89"/>
            </p:custDataLst>
          </p:nvPr>
        </p:nvCxnSpPr>
        <p:spPr bwMode="auto">
          <a:xfrm>
            <a:off x="5717082" y="59436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1" name="Straight Connector 249">
            <a:extLst>
              <a:ext uri="{FF2B5EF4-FFF2-40B4-BE49-F238E27FC236}">
                <a16:creationId xmlns:a16="http://schemas.microsoft.com/office/drawing/2014/main" id="{D3B5C425-1315-4375-60FA-F654525D10F5}"/>
              </a:ext>
            </a:extLst>
          </p:cNvPr>
          <p:cNvCxnSpPr/>
          <p:nvPr>
            <p:custDataLst>
              <p:tags r:id="rId90"/>
            </p:custDataLst>
          </p:nvPr>
        </p:nvCxnSpPr>
        <p:spPr bwMode="auto">
          <a:xfrm>
            <a:off x="4334369" y="49180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2" name="Straight Connector 248">
            <a:extLst>
              <a:ext uri="{FF2B5EF4-FFF2-40B4-BE49-F238E27FC236}">
                <a16:creationId xmlns:a16="http://schemas.microsoft.com/office/drawing/2014/main" id="{7A5830B5-2535-1C8D-C004-149B482514BD}"/>
              </a:ext>
            </a:extLst>
          </p:cNvPr>
          <p:cNvCxnSpPr/>
          <p:nvPr>
            <p:custDataLst>
              <p:tags r:id="rId91"/>
            </p:custDataLst>
          </p:nvPr>
        </p:nvCxnSpPr>
        <p:spPr bwMode="auto">
          <a:xfrm>
            <a:off x="4334369"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247">
            <a:extLst>
              <a:ext uri="{FF2B5EF4-FFF2-40B4-BE49-F238E27FC236}">
                <a16:creationId xmlns:a16="http://schemas.microsoft.com/office/drawing/2014/main" id="{B9104153-8B11-2CEE-847A-1384B8BA7695}"/>
              </a:ext>
            </a:extLst>
          </p:cNvPr>
          <p:cNvCxnSpPr/>
          <p:nvPr>
            <p:custDataLst>
              <p:tags r:id="rId92"/>
            </p:custDataLst>
          </p:nvPr>
        </p:nvCxnSpPr>
        <p:spPr bwMode="auto">
          <a:xfrm>
            <a:off x="3989882" y="59388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4" name="Straight Connector 246">
            <a:extLst>
              <a:ext uri="{FF2B5EF4-FFF2-40B4-BE49-F238E27FC236}">
                <a16:creationId xmlns:a16="http://schemas.microsoft.com/office/drawing/2014/main" id="{366A6CA5-DF97-FEFF-E407-04968A797F66}"/>
              </a:ext>
            </a:extLst>
          </p:cNvPr>
          <p:cNvCxnSpPr/>
          <p:nvPr>
            <p:custDataLst>
              <p:tags r:id="rId93"/>
            </p:custDataLst>
          </p:nvPr>
        </p:nvCxnSpPr>
        <p:spPr bwMode="auto">
          <a:xfrm>
            <a:off x="3989882" y="49164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5" name="Straight Connector 245">
            <a:extLst>
              <a:ext uri="{FF2B5EF4-FFF2-40B4-BE49-F238E27FC236}">
                <a16:creationId xmlns:a16="http://schemas.microsoft.com/office/drawing/2014/main" id="{F8CEAB34-5E00-11F7-7741-DF928D90DA55}"/>
              </a:ext>
            </a:extLst>
          </p:cNvPr>
          <p:cNvCxnSpPr/>
          <p:nvPr>
            <p:custDataLst>
              <p:tags r:id="rId94"/>
            </p:custDataLst>
          </p:nvPr>
        </p:nvCxnSpPr>
        <p:spPr bwMode="auto">
          <a:xfrm>
            <a:off x="398988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6" name="Straight Connector 243">
            <a:extLst>
              <a:ext uri="{FF2B5EF4-FFF2-40B4-BE49-F238E27FC236}">
                <a16:creationId xmlns:a16="http://schemas.microsoft.com/office/drawing/2014/main" id="{69100994-9836-87E2-C434-6B4632472164}"/>
              </a:ext>
            </a:extLst>
          </p:cNvPr>
          <p:cNvCxnSpPr/>
          <p:nvPr>
            <p:custDataLst>
              <p:tags r:id="rId95"/>
            </p:custDataLst>
          </p:nvPr>
        </p:nvCxnSpPr>
        <p:spPr bwMode="auto">
          <a:xfrm>
            <a:off x="3643807" y="59372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225">
            <a:extLst>
              <a:ext uri="{FF2B5EF4-FFF2-40B4-BE49-F238E27FC236}">
                <a16:creationId xmlns:a16="http://schemas.microsoft.com/office/drawing/2014/main" id="{18392FA7-73E2-E0B4-402F-EC9D4065C364}"/>
              </a:ext>
            </a:extLst>
          </p:cNvPr>
          <p:cNvCxnSpPr/>
          <p:nvPr>
            <p:custDataLst>
              <p:tags r:id="rId96"/>
            </p:custDataLst>
          </p:nvPr>
        </p:nvCxnSpPr>
        <p:spPr bwMode="auto">
          <a:xfrm>
            <a:off x="3643807" y="491331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224">
            <a:extLst>
              <a:ext uri="{FF2B5EF4-FFF2-40B4-BE49-F238E27FC236}">
                <a16:creationId xmlns:a16="http://schemas.microsoft.com/office/drawing/2014/main" id="{19AB051E-8E92-94D6-E4D7-58CAEFB2E7B1}"/>
              </a:ext>
            </a:extLst>
          </p:cNvPr>
          <p:cNvCxnSpPr/>
          <p:nvPr>
            <p:custDataLst>
              <p:tags r:id="rId97"/>
            </p:custDataLst>
          </p:nvPr>
        </p:nvCxnSpPr>
        <p:spPr bwMode="auto">
          <a:xfrm>
            <a:off x="364380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223">
            <a:extLst>
              <a:ext uri="{FF2B5EF4-FFF2-40B4-BE49-F238E27FC236}">
                <a16:creationId xmlns:a16="http://schemas.microsoft.com/office/drawing/2014/main" id="{C055EEF0-2EFD-2B12-FB8B-D3A046E52D47}"/>
              </a:ext>
            </a:extLst>
          </p:cNvPr>
          <p:cNvCxnSpPr/>
          <p:nvPr>
            <p:custDataLst>
              <p:tags r:id="rId98"/>
            </p:custDataLst>
          </p:nvPr>
        </p:nvCxnSpPr>
        <p:spPr bwMode="auto">
          <a:xfrm>
            <a:off x="3297732" y="593248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0" name="Straight Connector 214">
            <a:extLst>
              <a:ext uri="{FF2B5EF4-FFF2-40B4-BE49-F238E27FC236}">
                <a16:creationId xmlns:a16="http://schemas.microsoft.com/office/drawing/2014/main" id="{B74CA2FB-BD06-47A2-3D01-E324E6BA9426}"/>
              </a:ext>
            </a:extLst>
          </p:cNvPr>
          <p:cNvCxnSpPr/>
          <p:nvPr>
            <p:custDataLst>
              <p:tags r:id="rId99"/>
            </p:custDataLst>
          </p:nvPr>
        </p:nvCxnSpPr>
        <p:spPr bwMode="auto">
          <a:xfrm>
            <a:off x="329773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1" name="Straight Connector 213">
            <a:extLst>
              <a:ext uri="{FF2B5EF4-FFF2-40B4-BE49-F238E27FC236}">
                <a16:creationId xmlns:a16="http://schemas.microsoft.com/office/drawing/2014/main" id="{ABD36C7E-D862-941D-7C91-1E0BA160C796}"/>
              </a:ext>
            </a:extLst>
          </p:cNvPr>
          <p:cNvCxnSpPr/>
          <p:nvPr>
            <p:custDataLst>
              <p:tags r:id="rId100"/>
            </p:custDataLst>
          </p:nvPr>
        </p:nvCxnSpPr>
        <p:spPr bwMode="auto">
          <a:xfrm>
            <a:off x="2951657" y="592613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2" name="Straight Connector 207">
            <a:extLst>
              <a:ext uri="{FF2B5EF4-FFF2-40B4-BE49-F238E27FC236}">
                <a16:creationId xmlns:a16="http://schemas.microsoft.com/office/drawing/2014/main" id="{264E87C0-3F03-0D40-74D5-A0D5F87E7170}"/>
              </a:ext>
            </a:extLst>
          </p:cNvPr>
          <p:cNvCxnSpPr/>
          <p:nvPr>
            <p:custDataLst>
              <p:tags r:id="rId101"/>
            </p:custDataLst>
          </p:nvPr>
        </p:nvCxnSpPr>
        <p:spPr bwMode="auto">
          <a:xfrm>
            <a:off x="2951657" y="49101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3" name="Straight Connector 205">
            <a:extLst>
              <a:ext uri="{FF2B5EF4-FFF2-40B4-BE49-F238E27FC236}">
                <a16:creationId xmlns:a16="http://schemas.microsoft.com/office/drawing/2014/main" id="{91AA6086-02F2-EB8F-D3C6-E75529A3420F}"/>
              </a:ext>
            </a:extLst>
          </p:cNvPr>
          <p:cNvCxnSpPr/>
          <p:nvPr>
            <p:custDataLst>
              <p:tags r:id="rId102"/>
            </p:custDataLst>
          </p:nvPr>
        </p:nvCxnSpPr>
        <p:spPr bwMode="auto">
          <a:xfrm>
            <a:off x="295165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4" name="Straight Connector 202">
            <a:extLst>
              <a:ext uri="{FF2B5EF4-FFF2-40B4-BE49-F238E27FC236}">
                <a16:creationId xmlns:a16="http://schemas.microsoft.com/office/drawing/2014/main" id="{0A6E906B-BA36-F26B-AB65-2A595FDE36CE}"/>
              </a:ext>
            </a:extLst>
          </p:cNvPr>
          <p:cNvCxnSpPr/>
          <p:nvPr>
            <p:custDataLst>
              <p:tags r:id="rId103"/>
            </p:custDataLst>
          </p:nvPr>
        </p:nvCxnSpPr>
        <p:spPr bwMode="auto">
          <a:xfrm>
            <a:off x="2607169" y="49069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5" name="Straight Connector 127">
            <a:extLst>
              <a:ext uri="{FF2B5EF4-FFF2-40B4-BE49-F238E27FC236}">
                <a16:creationId xmlns:a16="http://schemas.microsoft.com/office/drawing/2014/main" id="{6DE9F105-A2A0-4341-E497-707D54450BCD}"/>
              </a:ext>
            </a:extLst>
          </p:cNvPr>
          <p:cNvCxnSpPr/>
          <p:nvPr>
            <p:custDataLst>
              <p:tags r:id="rId104"/>
            </p:custDataLst>
          </p:nvPr>
        </p:nvCxnSpPr>
        <p:spPr bwMode="auto">
          <a:xfrm>
            <a:off x="2261094" y="49053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6" name="Straight Connector 101">
            <a:extLst>
              <a:ext uri="{FF2B5EF4-FFF2-40B4-BE49-F238E27FC236}">
                <a16:creationId xmlns:a16="http://schemas.microsoft.com/office/drawing/2014/main" id="{24A25B0B-0AA3-208F-23A5-C02499591802}"/>
              </a:ext>
            </a:extLst>
          </p:cNvPr>
          <p:cNvCxnSpPr/>
          <p:nvPr>
            <p:custDataLst>
              <p:tags r:id="rId105"/>
            </p:custDataLst>
          </p:nvPr>
        </p:nvCxnSpPr>
        <p:spPr bwMode="auto">
          <a:xfrm>
            <a:off x="2261094"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7" name="Straight Connector 100">
            <a:extLst>
              <a:ext uri="{FF2B5EF4-FFF2-40B4-BE49-F238E27FC236}">
                <a16:creationId xmlns:a16="http://schemas.microsoft.com/office/drawing/2014/main" id="{0143832F-09CC-A476-AD94-0D5BFC4872A7}"/>
              </a:ext>
            </a:extLst>
          </p:cNvPr>
          <p:cNvCxnSpPr/>
          <p:nvPr>
            <p:custDataLst>
              <p:tags r:id="rId106"/>
            </p:custDataLst>
          </p:nvPr>
        </p:nvCxnSpPr>
        <p:spPr bwMode="auto">
          <a:xfrm>
            <a:off x="1915019" y="5892801"/>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8" name="Straight Connector 90">
            <a:extLst>
              <a:ext uri="{FF2B5EF4-FFF2-40B4-BE49-F238E27FC236}">
                <a16:creationId xmlns:a16="http://schemas.microsoft.com/office/drawing/2014/main" id="{07A954CE-0EAD-21D1-A01D-B67FCCE5C590}"/>
              </a:ext>
            </a:extLst>
          </p:cNvPr>
          <p:cNvCxnSpPr/>
          <p:nvPr>
            <p:custDataLst>
              <p:tags r:id="rId107"/>
            </p:custDataLst>
          </p:nvPr>
        </p:nvCxnSpPr>
        <p:spPr bwMode="auto">
          <a:xfrm>
            <a:off x="878382" y="48942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9" name="Straight Connector 99">
            <a:extLst>
              <a:ext uri="{FF2B5EF4-FFF2-40B4-BE49-F238E27FC236}">
                <a16:creationId xmlns:a16="http://schemas.microsoft.com/office/drawing/2014/main" id="{C65047C5-5141-B139-4A44-6B624FBDFCFD}"/>
              </a:ext>
            </a:extLst>
          </p:cNvPr>
          <p:cNvCxnSpPr/>
          <p:nvPr>
            <p:custDataLst>
              <p:tags r:id="rId108"/>
            </p:custDataLst>
          </p:nvPr>
        </p:nvCxnSpPr>
        <p:spPr bwMode="auto">
          <a:xfrm>
            <a:off x="1915019" y="49022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0" name="Straight Connector 98">
            <a:extLst>
              <a:ext uri="{FF2B5EF4-FFF2-40B4-BE49-F238E27FC236}">
                <a16:creationId xmlns:a16="http://schemas.microsoft.com/office/drawing/2014/main" id="{EE5BF832-75AF-E18E-692E-55D7CAB4584F}"/>
              </a:ext>
            </a:extLst>
          </p:cNvPr>
          <p:cNvCxnSpPr/>
          <p:nvPr>
            <p:custDataLst>
              <p:tags r:id="rId109"/>
            </p:custDataLst>
          </p:nvPr>
        </p:nvCxnSpPr>
        <p:spPr bwMode="auto">
          <a:xfrm>
            <a:off x="1915019"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1" name="Straight Connector 290">
            <a:extLst>
              <a:ext uri="{FF2B5EF4-FFF2-40B4-BE49-F238E27FC236}">
                <a16:creationId xmlns:a16="http://schemas.microsoft.com/office/drawing/2014/main" id="{83C2E9D6-CAA2-7FB7-FB10-3BD022A59270}"/>
              </a:ext>
            </a:extLst>
          </p:cNvPr>
          <p:cNvCxnSpPr/>
          <p:nvPr>
            <p:custDataLst>
              <p:tags r:id="rId110"/>
            </p:custDataLst>
          </p:nvPr>
        </p:nvCxnSpPr>
        <p:spPr bwMode="auto">
          <a:xfrm>
            <a:off x="8828582" y="5164139"/>
            <a:ext cx="128588" cy="555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42" name="Chart 395">
            <a:extLst>
              <a:ext uri="{FF2B5EF4-FFF2-40B4-BE49-F238E27FC236}">
                <a16:creationId xmlns:a16="http://schemas.microsoft.com/office/drawing/2014/main" id="{81239697-2C96-FA40-7911-8ED79BA66B3C}"/>
              </a:ext>
            </a:extLst>
          </p:cNvPr>
          <p:cNvGraphicFramePr/>
          <p:nvPr>
            <p:custDataLst>
              <p:tags r:id="rId111"/>
            </p:custDataLst>
            <p:extLst>
              <p:ext uri="{D42A27DB-BD31-4B8C-83A1-F6EECF244321}">
                <p14:modId xmlns:p14="http://schemas.microsoft.com/office/powerpoint/2010/main" val="919247701"/>
              </p:ext>
            </p:extLst>
          </p:nvPr>
        </p:nvGraphicFramePr>
        <p:xfrm>
          <a:off x="62407" y="4597400"/>
          <a:ext cx="9259887" cy="1701800"/>
        </p:xfrm>
        <a:graphic>
          <a:graphicData uri="http://schemas.openxmlformats.org/drawingml/2006/chart">
            <c:chart xmlns:c="http://schemas.openxmlformats.org/drawingml/2006/chart" xmlns:r="http://schemas.openxmlformats.org/officeDocument/2006/relationships" r:id="rId218"/>
          </a:graphicData>
        </a:graphic>
      </p:graphicFrame>
      <p:cxnSp>
        <p:nvCxnSpPr>
          <p:cNvPr id="543" name="Straight Connector 295">
            <a:extLst>
              <a:ext uri="{FF2B5EF4-FFF2-40B4-BE49-F238E27FC236}">
                <a16:creationId xmlns:a16="http://schemas.microsoft.com/office/drawing/2014/main" id="{FCD437FC-B000-6DBA-D787-10D7B272C6C1}"/>
              </a:ext>
            </a:extLst>
          </p:cNvPr>
          <p:cNvCxnSpPr/>
          <p:nvPr>
            <p:custDataLst>
              <p:tags r:id="rId112"/>
            </p:custDataLst>
          </p:nvPr>
        </p:nvCxnSpPr>
        <p:spPr bwMode="auto">
          <a:xfrm>
            <a:off x="768844"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4" name="Straight Connector 307">
            <a:extLst>
              <a:ext uri="{FF2B5EF4-FFF2-40B4-BE49-F238E27FC236}">
                <a16:creationId xmlns:a16="http://schemas.microsoft.com/office/drawing/2014/main" id="{1CFCBCB7-358F-4885-0B1D-44EF41615A49}"/>
              </a:ext>
            </a:extLst>
          </p:cNvPr>
          <p:cNvCxnSpPr/>
          <p:nvPr>
            <p:custDataLst>
              <p:tags r:id="rId113"/>
            </p:custDataLst>
          </p:nvPr>
        </p:nvCxnSpPr>
        <p:spPr bwMode="auto">
          <a:xfrm>
            <a:off x="4916982" y="4772024"/>
            <a:ext cx="0" cy="889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5" name="Straight Connector 298">
            <a:extLst>
              <a:ext uri="{FF2B5EF4-FFF2-40B4-BE49-F238E27FC236}">
                <a16:creationId xmlns:a16="http://schemas.microsoft.com/office/drawing/2014/main" id="{4780A367-7B47-55FD-F61B-0F5647B5F847}"/>
              </a:ext>
            </a:extLst>
          </p:cNvPr>
          <p:cNvCxnSpPr/>
          <p:nvPr>
            <p:custDataLst>
              <p:tags r:id="rId114"/>
            </p:custDataLst>
          </p:nvPr>
        </p:nvCxnSpPr>
        <p:spPr bwMode="auto">
          <a:xfrm>
            <a:off x="1805482" y="4772024"/>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6" name="Straight Connector 302">
            <a:extLst>
              <a:ext uri="{FF2B5EF4-FFF2-40B4-BE49-F238E27FC236}">
                <a16:creationId xmlns:a16="http://schemas.microsoft.com/office/drawing/2014/main" id="{61CEE75D-BA25-6363-292F-11FF12B2A5F3}"/>
              </a:ext>
            </a:extLst>
          </p:cNvPr>
          <p:cNvCxnSpPr/>
          <p:nvPr>
            <p:custDataLst>
              <p:tags r:id="rId115"/>
            </p:custDataLst>
          </p:nvPr>
        </p:nvCxnSpPr>
        <p:spPr bwMode="auto">
          <a:xfrm>
            <a:off x="3188194" y="4772024"/>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7" name="Straight Connector 296">
            <a:extLst>
              <a:ext uri="{FF2B5EF4-FFF2-40B4-BE49-F238E27FC236}">
                <a16:creationId xmlns:a16="http://schemas.microsoft.com/office/drawing/2014/main" id="{19E91EB6-FC9A-C917-8157-5740B96FE01D}"/>
              </a:ext>
            </a:extLst>
          </p:cNvPr>
          <p:cNvCxnSpPr/>
          <p:nvPr>
            <p:custDataLst>
              <p:tags r:id="rId116"/>
            </p:custDataLst>
          </p:nvPr>
        </p:nvCxnSpPr>
        <p:spPr bwMode="auto">
          <a:xfrm>
            <a:off x="1114919"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8" name="Straight Connector 297">
            <a:extLst>
              <a:ext uri="{FF2B5EF4-FFF2-40B4-BE49-F238E27FC236}">
                <a16:creationId xmlns:a16="http://schemas.microsoft.com/office/drawing/2014/main" id="{5625ED62-47C3-027A-F943-4EE4E9803050}"/>
              </a:ext>
            </a:extLst>
          </p:cNvPr>
          <p:cNvCxnSpPr/>
          <p:nvPr>
            <p:custDataLst>
              <p:tags r:id="rId117"/>
            </p:custDataLst>
          </p:nvPr>
        </p:nvCxnSpPr>
        <p:spPr bwMode="auto">
          <a:xfrm>
            <a:off x="1460994" y="4772024"/>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9" name="Straight Connector 299">
            <a:extLst>
              <a:ext uri="{FF2B5EF4-FFF2-40B4-BE49-F238E27FC236}">
                <a16:creationId xmlns:a16="http://schemas.microsoft.com/office/drawing/2014/main" id="{70CE80C4-1A77-2470-5481-D37841134068}"/>
              </a:ext>
            </a:extLst>
          </p:cNvPr>
          <p:cNvCxnSpPr/>
          <p:nvPr>
            <p:custDataLst>
              <p:tags r:id="rId118"/>
            </p:custDataLst>
          </p:nvPr>
        </p:nvCxnSpPr>
        <p:spPr bwMode="auto">
          <a:xfrm>
            <a:off x="2151557" y="4772025"/>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0" name="Straight Connector 300">
            <a:extLst>
              <a:ext uri="{FF2B5EF4-FFF2-40B4-BE49-F238E27FC236}">
                <a16:creationId xmlns:a16="http://schemas.microsoft.com/office/drawing/2014/main" id="{5593BBAB-0E13-F10A-67FC-59C0BDE41F33}"/>
              </a:ext>
            </a:extLst>
          </p:cNvPr>
          <p:cNvCxnSpPr/>
          <p:nvPr>
            <p:custDataLst>
              <p:tags r:id="rId119"/>
            </p:custDataLst>
          </p:nvPr>
        </p:nvCxnSpPr>
        <p:spPr bwMode="auto">
          <a:xfrm>
            <a:off x="2497632" y="4772025"/>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1" name="Straight Connector 301">
            <a:extLst>
              <a:ext uri="{FF2B5EF4-FFF2-40B4-BE49-F238E27FC236}">
                <a16:creationId xmlns:a16="http://schemas.microsoft.com/office/drawing/2014/main" id="{4ADFEE6F-9F0B-FD69-A961-19334F3B7A13}"/>
              </a:ext>
            </a:extLst>
          </p:cNvPr>
          <p:cNvCxnSpPr/>
          <p:nvPr>
            <p:custDataLst>
              <p:tags r:id="rId120"/>
            </p:custDataLst>
          </p:nvPr>
        </p:nvCxnSpPr>
        <p:spPr bwMode="auto">
          <a:xfrm>
            <a:off x="2843707" y="477202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2" name="Straight Connector 305">
            <a:extLst>
              <a:ext uri="{FF2B5EF4-FFF2-40B4-BE49-F238E27FC236}">
                <a16:creationId xmlns:a16="http://schemas.microsoft.com/office/drawing/2014/main" id="{10EEC106-690D-B980-CE88-6D14DD512143}"/>
              </a:ext>
            </a:extLst>
          </p:cNvPr>
          <p:cNvCxnSpPr/>
          <p:nvPr>
            <p:custDataLst>
              <p:tags r:id="rId121"/>
            </p:custDataLst>
          </p:nvPr>
        </p:nvCxnSpPr>
        <p:spPr bwMode="auto">
          <a:xfrm>
            <a:off x="4226419" y="4772025"/>
            <a:ext cx="0"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3" name="直線コネクタ 552">
            <a:extLst>
              <a:ext uri="{FF2B5EF4-FFF2-40B4-BE49-F238E27FC236}">
                <a16:creationId xmlns:a16="http://schemas.microsoft.com/office/drawing/2014/main" id="{9E41D325-4F68-BA5F-25CA-F661922B30F7}"/>
              </a:ext>
            </a:extLst>
          </p:cNvPr>
          <p:cNvCxnSpPr/>
          <p:nvPr>
            <p:custDataLst>
              <p:tags r:id="rId122"/>
            </p:custDataLst>
          </p:nvPr>
        </p:nvCxnSpPr>
        <p:spPr bwMode="gray">
          <a:xfrm>
            <a:off x="5953619" y="4772025"/>
            <a:ext cx="0" cy="952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4" name="Straight Connector 177">
            <a:extLst>
              <a:ext uri="{FF2B5EF4-FFF2-40B4-BE49-F238E27FC236}">
                <a16:creationId xmlns:a16="http://schemas.microsoft.com/office/drawing/2014/main" id="{7347CAEB-CC22-CF7B-0C7A-14036FB3FE22}"/>
              </a:ext>
            </a:extLst>
          </p:cNvPr>
          <p:cNvCxnSpPr/>
          <p:nvPr>
            <p:custDataLst>
              <p:tags r:id="rId123"/>
            </p:custDataLst>
          </p:nvPr>
        </p:nvCxnSpPr>
        <p:spPr bwMode="auto">
          <a:xfrm>
            <a:off x="6299694" y="4772025"/>
            <a:ext cx="0" cy="984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5" name="Straight Connector 175">
            <a:extLst>
              <a:ext uri="{FF2B5EF4-FFF2-40B4-BE49-F238E27FC236}">
                <a16:creationId xmlns:a16="http://schemas.microsoft.com/office/drawing/2014/main" id="{B85E75A2-9CC9-B78D-3272-96CD7F1AE07F}"/>
              </a:ext>
            </a:extLst>
          </p:cNvPr>
          <p:cNvCxnSpPr/>
          <p:nvPr>
            <p:custDataLst>
              <p:tags r:id="rId124"/>
            </p:custDataLst>
          </p:nvPr>
        </p:nvCxnSpPr>
        <p:spPr bwMode="auto">
          <a:xfrm>
            <a:off x="6645769" y="4772024"/>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6" name="直線コネクタ 555">
            <a:extLst>
              <a:ext uri="{FF2B5EF4-FFF2-40B4-BE49-F238E27FC236}">
                <a16:creationId xmlns:a16="http://schemas.microsoft.com/office/drawing/2014/main" id="{7CA2FBE9-77CF-7E61-64D9-54BDFB51CC1F}"/>
              </a:ext>
            </a:extLst>
          </p:cNvPr>
          <p:cNvCxnSpPr/>
          <p:nvPr>
            <p:custDataLst>
              <p:tags r:id="rId125"/>
            </p:custDataLst>
          </p:nvPr>
        </p:nvCxnSpPr>
        <p:spPr bwMode="auto">
          <a:xfrm>
            <a:off x="6991844" y="4772024"/>
            <a:ext cx="0" cy="1016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7" name="Straight Connector 306">
            <a:extLst>
              <a:ext uri="{FF2B5EF4-FFF2-40B4-BE49-F238E27FC236}">
                <a16:creationId xmlns:a16="http://schemas.microsoft.com/office/drawing/2014/main" id="{FB501B9B-E685-200F-546C-07B48BE472B9}"/>
              </a:ext>
            </a:extLst>
          </p:cNvPr>
          <p:cNvCxnSpPr/>
          <p:nvPr>
            <p:custDataLst>
              <p:tags r:id="rId126"/>
            </p:custDataLst>
          </p:nvPr>
        </p:nvCxnSpPr>
        <p:spPr bwMode="auto">
          <a:xfrm>
            <a:off x="4570907" y="4772025"/>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8" name="Straight Connector 303">
            <a:extLst>
              <a:ext uri="{FF2B5EF4-FFF2-40B4-BE49-F238E27FC236}">
                <a16:creationId xmlns:a16="http://schemas.microsoft.com/office/drawing/2014/main" id="{AD5AB5DF-B589-A210-A6A7-A981D81D4DAC}"/>
              </a:ext>
            </a:extLst>
          </p:cNvPr>
          <p:cNvCxnSpPr/>
          <p:nvPr>
            <p:custDataLst>
              <p:tags r:id="rId127"/>
            </p:custDataLst>
          </p:nvPr>
        </p:nvCxnSpPr>
        <p:spPr bwMode="auto">
          <a:xfrm>
            <a:off x="3534269" y="4772024"/>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9" name="Straight Connector 304">
            <a:extLst>
              <a:ext uri="{FF2B5EF4-FFF2-40B4-BE49-F238E27FC236}">
                <a16:creationId xmlns:a16="http://schemas.microsoft.com/office/drawing/2014/main" id="{4C4F08ED-5066-0538-2113-0B85BC61B1E0}"/>
              </a:ext>
            </a:extLst>
          </p:cNvPr>
          <p:cNvCxnSpPr/>
          <p:nvPr>
            <p:custDataLst>
              <p:tags r:id="rId128"/>
            </p:custDataLst>
          </p:nvPr>
        </p:nvCxnSpPr>
        <p:spPr bwMode="auto">
          <a:xfrm>
            <a:off x="3880344" y="4772024"/>
            <a:ext cx="0" cy="841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0" name="Text Placeholder 12">
            <a:extLst>
              <a:ext uri="{FF2B5EF4-FFF2-40B4-BE49-F238E27FC236}">
                <a16:creationId xmlns:a16="http://schemas.microsoft.com/office/drawing/2014/main" id="{89FC5D9B-9739-D80E-33C6-AC307941AA08}"/>
              </a:ext>
            </a:extLst>
          </p:cNvPr>
          <p:cNvSpPr>
            <a:spLocks noGrp="1"/>
          </p:cNvSpPr>
          <p:nvPr>
            <p:custDataLst>
              <p:tags r:id="rId129"/>
            </p:custDataLst>
          </p:nvPr>
        </p:nvSpPr>
        <p:spPr bwMode="gray">
          <a:xfrm>
            <a:off x="7196632" y="5378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DFB200-6934-422A-8397-3DD394F1AD81}" type="datetime'''''''''''''6''''''''9''''''''''''''''''''''''.''''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69.7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61" name="Text Placeholder 12">
            <a:extLst>
              <a:ext uri="{FF2B5EF4-FFF2-40B4-BE49-F238E27FC236}">
                <a16:creationId xmlns:a16="http://schemas.microsoft.com/office/drawing/2014/main" id="{65023DE6-AF96-03CB-BFFE-ABB3A52D04AB}"/>
              </a:ext>
            </a:extLst>
          </p:cNvPr>
          <p:cNvSpPr>
            <a:spLocks noGrp="1"/>
          </p:cNvSpPr>
          <p:nvPr>
            <p:custDataLst>
              <p:tags r:id="rId130"/>
            </p:custDataLst>
          </p:nvPr>
        </p:nvSpPr>
        <p:spPr bwMode="gray">
          <a:xfrm>
            <a:off x="7196632"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5CC2E06-D72B-4A7D-B555-9CA1079510D8}" type="datetime'''''''''1''8''''''''''''''''''''''''''''''''''''''.''''''''3'">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18.3</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562" name="テキスト プレースホルダ 9">
            <a:extLst>
              <a:ext uri="{FF2B5EF4-FFF2-40B4-BE49-F238E27FC236}">
                <a16:creationId xmlns:a16="http://schemas.microsoft.com/office/drawing/2014/main" id="{4B1C1148-2354-32DB-DAF3-DBD9EADC1807}"/>
              </a:ext>
            </a:extLst>
          </p:cNvPr>
          <p:cNvSpPr>
            <a:spLocks noGrp="1"/>
          </p:cNvSpPr>
          <p:nvPr>
            <p:custDataLst>
              <p:tags r:id="rId131"/>
            </p:custDataLst>
          </p:nvPr>
        </p:nvSpPr>
        <p:spPr bwMode="gray">
          <a:xfrm>
            <a:off x="6852144" y="537368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F1F8E70-28E9-4598-8990-40B9B8F6D6FC}" type="datetime'''''''7''''''''''''0''''''''''''''''''''.''''''''''''1'''">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63" name="Text Placeholder 12">
            <a:extLst>
              <a:ext uri="{FF2B5EF4-FFF2-40B4-BE49-F238E27FC236}">
                <a16:creationId xmlns:a16="http://schemas.microsoft.com/office/drawing/2014/main" id="{3E7D4D46-2CA9-CE90-359D-B15EA8F3F7C2}"/>
              </a:ext>
            </a:extLst>
          </p:cNvPr>
          <p:cNvSpPr>
            <a:spLocks noGrp="1"/>
          </p:cNvSpPr>
          <p:nvPr>
            <p:custDataLst>
              <p:tags r:id="rId132"/>
            </p:custDataLst>
          </p:nvPr>
        </p:nvSpPr>
        <p:spPr bwMode="auto">
          <a:xfrm>
            <a:off x="7260132"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64" name="テキスト プレースホルダ 9">
            <a:extLst>
              <a:ext uri="{FF2B5EF4-FFF2-40B4-BE49-F238E27FC236}">
                <a16:creationId xmlns:a16="http://schemas.microsoft.com/office/drawing/2014/main" id="{1F22F6BE-F04E-43E4-6F90-567D1DF3D3D6}"/>
              </a:ext>
            </a:extLst>
          </p:cNvPr>
          <p:cNvSpPr>
            <a:spLocks noGrp="1"/>
          </p:cNvSpPr>
          <p:nvPr>
            <p:custDataLst>
              <p:tags r:id="rId133"/>
            </p:custDataLst>
          </p:nvPr>
        </p:nvSpPr>
        <p:spPr bwMode="gray">
          <a:xfrm>
            <a:off x="6506069" y="59944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4F4B792-8983-46B5-B756-BC38CEBC7B06}" type="datetime'''''''''''''''''''''''''''18''''''''.4'''''''''''''''''">
              <a:rPr kumimoji="1" lang="ja-JP" altLang="en-US" sz="1000" b="0" i="0" u="none" strike="noStrike" kern="1200" cap="none" spc="0" normalizeH="0" baseline="0" noProof="0" smtClean="0">
                <a:solidFill>
                  <a:schemeClr val="bg1"/>
                </a:solidFill>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18.4</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565" name="Text Placeholder 12">
            <a:extLst>
              <a:ext uri="{FF2B5EF4-FFF2-40B4-BE49-F238E27FC236}">
                <a16:creationId xmlns:a16="http://schemas.microsoft.com/office/drawing/2014/main" id="{4170212D-ECB5-4893-5238-967EC46743FB}"/>
              </a:ext>
            </a:extLst>
          </p:cNvPr>
          <p:cNvSpPr>
            <a:spLocks noGrp="1"/>
          </p:cNvSpPr>
          <p:nvPr>
            <p:custDataLst>
              <p:tags r:id="rId134"/>
            </p:custDataLst>
          </p:nvPr>
        </p:nvSpPr>
        <p:spPr bwMode="gray">
          <a:xfrm>
            <a:off x="7542707" y="4808538"/>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F8713C3-019C-4B03-A43D-949B5B1E9E61}" type="datetime'''''1''''''''''''''''2.''''''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12.6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66" name="Text Placeholder 12">
            <a:extLst>
              <a:ext uri="{FF2B5EF4-FFF2-40B4-BE49-F238E27FC236}">
                <a16:creationId xmlns:a16="http://schemas.microsoft.com/office/drawing/2014/main" id="{311DD82C-D954-C853-D489-3FF3BC2CCA38}"/>
              </a:ext>
            </a:extLst>
          </p:cNvPr>
          <p:cNvSpPr>
            <a:spLocks noGrp="1"/>
          </p:cNvSpPr>
          <p:nvPr>
            <p:custDataLst>
              <p:tags r:id="rId135"/>
            </p:custDataLst>
          </p:nvPr>
        </p:nvSpPr>
        <p:spPr bwMode="gray">
          <a:xfrm>
            <a:off x="7542707" y="53848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F526939-1C6E-4E59-BD4D-9787BA6AFFA9}" type="datetime'6''''''''''''''''''''''''''''''9.4'''''''''''''''''''">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69.4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67" name="Text Placeholder 12">
            <a:extLst>
              <a:ext uri="{FF2B5EF4-FFF2-40B4-BE49-F238E27FC236}">
                <a16:creationId xmlns:a16="http://schemas.microsoft.com/office/drawing/2014/main" id="{53C4F912-B95A-64A2-337A-EE61EDC3C870}"/>
              </a:ext>
            </a:extLst>
          </p:cNvPr>
          <p:cNvSpPr>
            <a:spLocks noGrp="1"/>
          </p:cNvSpPr>
          <p:nvPr>
            <p:custDataLst>
              <p:tags r:id="rId136"/>
            </p:custDataLst>
          </p:nvPr>
        </p:nvSpPr>
        <p:spPr bwMode="gray">
          <a:xfrm>
            <a:off x="7542707" y="59975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1A1146E-47A3-4851-86B9-12157A8E0D48}" type="datetime'''''''1''''''''''''''''''''''8.''''''''''''''''0'''">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18.0</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568" name="Text Placeholder 12">
            <a:extLst>
              <a:ext uri="{FF2B5EF4-FFF2-40B4-BE49-F238E27FC236}">
                <a16:creationId xmlns:a16="http://schemas.microsoft.com/office/drawing/2014/main" id="{08DF3E73-C478-FD32-03DE-2D337F3BB264}"/>
              </a:ext>
            </a:extLst>
          </p:cNvPr>
          <p:cNvSpPr>
            <a:spLocks noGrp="1"/>
          </p:cNvSpPr>
          <p:nvPr>
            <p:custDataLst>
              <p:tags r:id="rId137"/>
            </p:custDataLst>
          </p:nvPr>
        </p:nvSpPr>
        <p:spPr bwMode="auto">
          <a:xfrm>
            <a:off x="7606207"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69" name="Text Placeholder 12">
            <a:extLst>
              <a:ext uri="{FF2B5EF4-FFF2-40B4-BE49-F238E27FC236}">
                <a16:creationId xmlns:a16="http://schemas.microsoft.com/office/drawing/2014/main" id="{74A4A186-F473-24C8-4A6D-8AF4CE98D041}"/>
              </a:ext>
            </a:extLst>
          </p:cNvPr>
          <p:cNvSpPr>
            <a:spLocks noGrp="1"/>
          </p:cNvSpPr>
          <p:nvPr>
            <p:custDataLst>
              <p:tags r:id="rId138"/>
            </p:custDataLst>
          </p:nvPr>
        </p:nvSpPr>
        <p:spPr bwMode="gray">
          <a:xfrm>
            <a:off x="7888782" y="4813300"/>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977165-CACB-4D81-8DEA-EB9E5C987106}" type="datetime'''''''1''''''''''''''''''''3.''''''''''''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13.1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70" name="テキスト プレースホルダ 9">
            <a:extLst>
              <a:ext uri="{FF2B5EF4-FFF2-40B4-BE49-F238E27FC236}">
                <a16:creationId xmlns:a16="http://schemas.microsoft.com/office/drawing/2014/main" id="{9F5427C6-CA36-7286-27E0-FD0AE8FEEAB3}"/>
              </a:ext>
            </a:extLst>
          </p:cNvPr>
          <p:cNvSpPr>
            <a:spLocks noGrp="1"/>
          </p:cNvSpPr>
          <p:nvPr>
            <p:custDataLst>
              <p:tags r:id="rId139"/>
            </p:custDataLst>
          </p:nvPr>
        </p:nvSpPr>
        <p:spPr bwMode="gray">
          <a:xfrm>
            <a:off x="8925419" y="493236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8C495DF-0C92-4BB4-BC18-4AD3B3E68A35}" type="datetime'''''''30''''''''.''''''''''''''''''''''''''''''''''''''''1'''">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30.1</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71" name="Text Placeholder 12">
            <a:extLst>
              <a:ext uri="{FF2B5EF4-FFF2-40B4-BE49-F238E27FC236}">
                <a16:creationId xmlns:a16="http://schemas.microsoft.com/office/drawing/2014/main" id="{9D76488E-EB0A-712A-FE80-4CEA34FAF63E}"/>
              </a:ext>
            </a:extLst>
          </p:cNvPr>
          <p:cNvSpPr>
            <a:spLocks noGrp="1"/>
          </p:cNvSpPr>
          <p:nvPr>
            <p:custDataLst>
              <p:tags r:id="rId140"/>
            </p:custDataLst>
          </p:nvPr>
        </p:nvSpPr>
        <p:spPr bwMode="gray">
          <a:xfrm>
            <a:off x="7888782" y="60007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E2BE8F7-804F-4FD5-A827-EC48344F203D}" type="datetime'''17''''''''''''''''''''''''''.''''''7'''">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17.7</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572" name="Text Placeholder 12">
            <a:extLst>
              <a:ext uri="{FF2B5EF4-FFF2-40B4-BE49-F238E27FC236}">
                <a16:creationId xmlns:a16="http://schemas.microsoft.com/office/drawing/2014/main" id="{C7D3AEB1-B983-8608-7277-B05CFBB799F4}"/>
              </a:ext>
            </a:extLst>
          </p:cNvPr>
          <p:cNvSpPr>
            <a:spLocks noGrp="1"/>
          </p:cNvSpPr>
          <p:nvPr>
            <p:custDataLst>
              <p:tags r:id="rId141"/>
            </p:custDataLst>
          </p:nvPr>
        </p:nvSpPr>
        <p:spPr bwMode="auto">
          <a:xfrm>
            <a:off x="7952282"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73" name="テキスト プレースホルダ 9">
            <a:extLst>
              <a:ext uri="{FF2B5EF4-FFF2-40B4-BE49-F238E27FC236}">
                <a16:creationId xmlns:a16="http://schemas.microsoft.com/office/drawing/2014/main" id="{FDF50C52-ADDD-BC31-6165-AB4C1BDDABDC}"/>
              </a:ext>
            </a:extLst>
          </p:cNvPr>
          <p:cNvSpPr>
            <a:spLocks noGrp="1"/>
          </p:cNvSpPr>
          <p:nvPr>
            <p:custDataLst>
              <p:tags r:id="rId142"/>
            </p:custDataLst>
          </p:nvPr>
        </p:nvSpPr>
        <p:spPr bwMode="gray">
          <a:xfrm>
            <a:off x="8234857" y="4848225"/>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AF8DE43-0B50-4880-9CF4-3B9C25C95325}" type="datetime'''''''''18''''''''''''''''''.''''''2'''''''''''''">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18.2</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74" name="テキスト プレースホルダ 9">
            <a:extLst>
              <a:ext uri="{FF2B5EF4-FFF2-40B4-BE49-F238E27FC236}">
                <a16:creationId xmlns:a16="http://schemas.microsoft.com/office/drawing/2014/main" id="{41F38F62-DC51-71BF-DB25-CC028D9211E0}"/>
              </a:ext>
            </a:extLst>
          </p:cNvPr>
          <p:cNvSpPr>
            <a:spLocks noGrp="1"/>
          </p:cNvSpPr>
          <p:nvPr>
            <p:custDataLst>
              <p:tags r:id="rId143"/>
            </p:custDataLst>
          </p:nvPr>
        </p:nvSpPr>
        <p:spPr bwMode="gray">
          <a:xfrm>
            <a:off x="8234857" y="545782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39D6DBD-59B9-4CC0-BCC3-E0AE47E7A4B8}" type="datetime'''6''''''''''''''8''''''.7'''''''''''''''''''''''''''''''''">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68.7</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75" name="テキスト プレースホルダ 9">
            <a:extLst>
              <a:ext uri="{FF2B5EF4-FFF2-40B4-BE49-F238E27FC236}">
                <a16:creationId xmlns:a16="http://schemas.microsoft.com/office/drawing/2014/main" id="{95489361-BB56-647C-E72A-E09B89161ED8}"/>
              </a:ext>
            </a:extLst>
          </p:cNvPr>
          <p:cNvSpPr>
            <a:spLocks noGrp="1"/>
          </p:cNvSpPr>
          <p:nvPr>
            <p:custDataLst>
              <p:tags r:id="rId144"/>
            </p:custDataLst>
          </p:nvPr>
        </p:nvSpPr>
        <p:spPr bwMode="gray">
          <a:xfrm>
            <a:off x="8234857" y="60325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6CDD8F0-66EB-49E5-80B5-C633DC76B19F}" type="datetime'''''''''''13''.''''''''''''''''''''1'''">
              <a:rPr kumimoji="1" lang="ja-JP" altLang="en-US" sz="1000" b="0" i="0" u="none" strike="noStrike" kern="1200" cap="none" spc="0" normalizeH="0" baseline="0" noProof="0" smtClean="0">
                <a:solidFill>
                  <a:schemeClr val="bg1"/>
                </a:solidFill>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13.1</a:t>
            </a:fld>
            <a:endParaRPr kumimoji="1"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576" name="テキスト プレースホルダ 9">
            <a:extLst>
              <a:ext uri="{FF2B5EF4-FFF2-40B4-BE49-F238E27FC236}">
                <a16:creationId xmlns:a16="http://schemas.microsoft.com/office/drawing/2014/main" id="{9CCC4DED-7318-3C30-836D-E4258A84998F}"/>
              </a:ext>
            </a:extLst>
          </p:cNvPr>
          <p:cNvSpPr>
            <a:spLocks noGrp="1"/>
          </p:cNvSpPr>
          <p:nvPr>
            <p:custDataLst>
              <p:tags r:id="rId145"/>
            </p:custDataLst>
          </p:nvPr>
        </p:nvSpPr>
        <p:spPr bwMode="gray">
          <a:xfrm>
            <a:off x="8579344" y="490378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4A2DB61-BE60-42ED-8D6B-B2DC1B89938A}" type="datetime'''''2''6''''''''''''''''.''''''''''''''''''2'''">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26.2</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77" name="テキスト プレースホルダ 9">
            <a:extLst>
              <a:ext uri="{FF2B5EF4-FFF2-40B4-BE49-F238E27FC236}">
                <a16:creationId xmlns:a16="http://schemas.microsoft.com/office/drawing/2014/main" id="{6760C9F4-63A6-DFCD-2962-E1EAEE2A8534}"/>
              </a:ext>
            </a:extLst>
          </p:cNvPr>
          <p:cNvSpPr>
            <a:spLocks noGrp="1"/>
          </p:cNvSpPr>
          <p:nvPr>
            <p:custDataLst>
              <p:tags r:id="rId146"/>
            </p:custDataLst>
          </p:nvPr>
        </p:nvSpPr>
        <p:spPr bwMode="gray">
          <a:xfrm>
            <a:off x="8579344" y="55292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917550F-9571-4A77-B545-31708A3679A0}" type="datetime'''''''''''''''''''6''''''2''.''''9'">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62.9</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78" name="テキスト プレースホルダ 9">
            <a:extLst>
              <a:ext uri="{FF2B5EF4-FFF2-40B4-BE49-F238E27FC236}">
                <a16:creationId xmlns:a16="http://schemas.microsoft.com/office/drawing/2014/main" id="{64EE907A-573B-CC7F-2968-4B21DC6A2FE6}"/>
              </a:ext>
            </a:extLst>
          </p:cNvPr>
          <p:cNvSpPr>
            <a:spLocks noGrp="1"/>
          </p:cNvSpPr>
          <p:nvPr>
            <p:custDataLst>
              <p:tags r:id="rId147"/>
            </p:custDataLst>
          </p:nvPr>
        </p:nvSpPr>
        <p:spPr bwMode="gray">
          <a:xfrm>
            <a:off x="8579344" y="604678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12F0B2-6CE3-4F32-9CD6-2AFA0DD6E605}" type="datetime'''''1''''''0''''''''''''''''.''''''''''''''''''''''9'''''''''">
              <a:rPr kumimoji="1" lang="ja-JP" altLang="en-US" sz="1000" b="0" i="0" u="none" strike="noStrike" kern="1200" cap="none" spc="0" normalizeH="0" baseline="0" noProof="0" smtClean="0">
                <a:solidFill>
                  <a:schemeClr val="bg1"/>
                </a:solidFill>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10.9</a:t>
            </a:fld>
            <a:endParaRPr kumimoji="1"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579" name="Text Placeholder 12">
            <a:extLst>
              <a:ext uri="{FF2B5EF4-FFF2-40B4-BE49-F238E27FC236}">
                <a16:creationId xmlns:a16="http://schemas.microsoft.com/office/drawing/2014/main" id="{9F791B28-6B97-3688-5F2E-D68505568701}"/>
              </a:ext>
            </a:extLst>
          </p:cNvPr>
          <p:cNvSpPr>
            <a:spLocks noGrp="1"/>
          </p:cNvSpPr>
          <p:nvPr>
            <p:custDataLst>
              <p:tags r:id="rId148"/>
            </p:custDataLst>
          </p:nvPr>
        </p:nvSpPr>
        <p:spPr bwMode="auto">
          <a:xfrm>
            <a:off x="8642844"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9F001AB-AA60-4139-B91D-B328130CB889}" type="datetime'4''''''''''''''''''''''''''''''''''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80" name="テキスト プレースホルダ 9">
            <a:extLst>
              <a:ext uri="{FF2B5EF4-FFF2-40B4-BE49-F238E27FC236}">
                <a16:creationId xmlns:a16="http://schemas.microsoft.com/office/drawing/2014/main" id="{DC706955-57A6-BE3F-EAB3-B10531DCC170}"/>
              </a:ext>
            </a:extLst>
          </p:cNvPr>
          <p:cNvSpPr>
            <a:spLocks noGrp="1"/>
          </p:cNvSpPr>
          <p:nvPr>
            <p:custDataLst>
              <p:tags r:id="rId149"/>
            </p:custDataLst>
          </p:nvPr>
        </p:nvSpPr>
        <p:spPr bwMode="gray">
          <a:xfrm>
            <a:off x="8925419" y="55530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DD32C25-5D8A-4518-A20E-5C9C22F286F2}" type="datetime'''5''''8''''.''''''''''''''''''''''''5'''''''''">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58.5</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81" name="テキスト プレースホルダ 9">
            <a:extLst>
              <a:ext uri="{FF2B5EF4-FFF2-40B4-BE49-F238E27FC236}">
                <a16:creationId xmlns:a16="http://schemas.microsoft.com/office/drawing/2014/main" id="{3C58A3D7-DA02-CF26-74B2-25021BC2985C}"/>
              </a:ext>
            </a:extLst>
          </p:cNvPr>
          <p:cNvSpPr>
            <a:spLocks noGrp="1"/>
          </p:cNvSpPr>
          <p:nvPr>
            <p:custDataLst>
              <p:tags r:id="rId150"/>
            </p:custDataLst>
          </p:nvPr>
        </p:nvSpPr>
        <p:spPr bwMode="gray">
          <a:xfrm>
            <a:off x="8925419" y="604361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7A2B5F7-8C25-40D0-982A-BAF09CBCC2B1}" type="datetime'''''''''''1''''''''''''1''''''''.''''''''''''''''''''4'''">
              <a:rPr kumimoji="1" lang="ja-JP" altLang="en-US" sz="1000" b="0" i="0" u="none" strike="noStrike" kern="1200" cap="none" spc="0" normalizeH="0" baseline="0" noProof="0" smtClean="0">
                <a:solidFill>
                  <a:schemeClr val="bg1"/>
                </a:solidFill>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11.4</a:t>
            </a:fld>
            <a:endParaRPr kumimoji="1"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582" name="Text Placeholder 12">
            <a:extLst>
              <a:ext uri="{FF2B5EF4-FFF2-40B4-BE49-F238E27FC236}">
                <a16:creationId xmlns:a16="http://schemas.microsoft.com/office/drawing/2014/main" id="{D441DD93-4E59-26A0-81E5-F83B44CC1153}"/>
              </a:ext>
            </a:extLst>
          </p:cNvPr>
          <p:cNvSpPr>
            <a:spLocks noGrp="1"/>
          </p:cNvSpPr>
          <p:nvPr>
            <p:custDataLst>
              <p:tags r:id="rId151"/>
            </p:custDataLst>
          </p:nvPr>
        </p:nvSpPr>
        <p:spPr bwMode="auto">
          <a:xfrm>
            <a:off x="8988919"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1B545F-6579-4654-8E3A-0301F40A8AF9}" type="datetime'''''''''5''''''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83" name="テキスト プレースホルダ 9">
            <a:extLst>
              <a:ext uri="{FF2B5EF4-FFF2-40B4-BE49-F238E27FC236}">
                <a16:creationId xmlns:a16="http://schemas.microsoft.com/office/drawing/2014/main" id="{620B852E-0EF4-B30B-1243-96EBE840E438}"/>
              </a:ext>
            </a:extLst>
          </p:cNvPr>
          <p:cNvSpPr>
            <a:spLocks noGrp="1"/>
          </p:cNvSpPr>
          <p:nvPr>
            <p:custDataLst>
              <p:tags r:id="rId152"/>
            </p:custDataLst>
          </p:nvPr>
        </p:nvSpPr>
        <p:spPr bwMode="gray">
          <a:xfrm>
            <a:off x="6506069" y="53705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1FE105A-A4F7-4E86-98D2-0A6114A7C580}" type="datetime'''7''''''''0.''''''''''''''6'''''''''''''''''''''''''">
              <a:rPr kumimoji="1" lang="ja-JP"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84" name="Text Placeholder 12">
            <a:extLst>
              <a:ext uri="{FF2B5EF4-FFF2-40B4-BE49-F238E27FC236}">
                <a16:creationId xmlns:a16="http://schemas.microsoft.com/office/drawing/2014/main" id="{F77623BA-43C2-69E0-10F0-78708B10A45A}"/>
              </a:ext>
            </a:extLst>
          </p:cNvPr>
          <p:cNvSpPr>
            <a:spLocks noGrp="1"/>
          </p:cNvSpPr>
          <p:nvPr>
            <p:custDataLst>
              <p:tags r:id="rId153"/>
            </p:custDataLst>
          </p:nvPr>
        </p:nvSpPr>
        <p:spPr bwMode="auto">
          <a:xfrm>
            <a:off x="9276257" y="6022975"/>
            <a:ext cx="520700" cy="10736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defRPr/>
            </a:pPr>
            <a:r>
              <a:rPr kumimoji="1" lang="en-US" altLang="ja-JP" sz="1000" b="0" i="0" u="none" strike="noStrike" kern="1200" cap="none" spc="0" normalizeH="0" baseline="0" noProof="0" dirty="0"/>
              <a:t>15 </a:t>
            </a:r>
            <a:r>
              <a:rPr lang="ja-JP" altLang="en-US" sz="1000" b="0" dirty="0"/>
              <a:t>以下</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85" name="Text Placeholder 12">
            <a:extLst>
              <a:ext uri="{FF2B5EF4-FFF2-40B4-BE49-F238E27FC236}">
                <a16:creationId xmlns:a16="http://schemas.microsoft.com/office/drawing/2014/main" id="{36E794D4-6BC8-5EE1-6D09-056FA985967F}"/>
              </a:ext>
            </a:extLst>
          </p:cNvPr>
          <p:cNvSpPr>
            <a:spLocks noGrp="1"/>
          </p:cNvSpPr>
          <p:nvPr>
            <p:custDataLst>
              <p:tags r:id="rId154"/>
            </p:custDataLst>
          </p:nvPr>
        </p:nvSpPr>
        <p:spPr bwMode="auto">
          <a:xfrm>
            <a:off x="6569569"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86" name="Text Placeholder 12">
            <a:extLst>
              <a:ext uri="{FF2B5EF4-FFF2-40B4-BE49-F238E27FC236}">
                <a16:creationId xmlns:a16="http://schemas.microsoft.com/office/drawing/2014/main" id="{38C8946D-71BE-EE78-4AC7-69E383CA838D}"/>
              </a:ext>
            </a:extLst>
          </p:cNvPr>
          <p:cNvSpPr>
            <a:spLocks noGrp="1"/>
          </p:cNvSpPr>
          <p:nvPr>
            <p:custDataLst>
              <p:tags r:id="rId155"/>
            </p:custDataLst>
          </p:nvPr>
        </p:nvSpPr>
        <p:spPr bwMode="auto">
          <a:xfrm>
            <a:off x="6223494"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87" name="Text Placeholder 12">
            <a:extLst>
              <a:ext uri="{FF2B5EF4-FFF2-40B4-BE49-F238E27FC236}">
                <a16:creationId xmlns:a16="http://schemas.microsoft.com/office/drawing/2014/main" id="{DE7301EE-174E-96D7-86A4-92475228542E}"/>
              </a:ext>
            </a:extLst>
          </p:cNvPr>
          <p:cNvSpPr>
            <a:spLocks noGrp="1"/>
          </p:cNvSpPr>
          <p:nvPr>
            <p:custDataLst>
              <p:tags r:id="rId156"/>
            </p:custDataLst>
          </p:nvPr>
        </p:nvSpPr>
        <p:spPr bwMode="gray">
          <a:xfrm>
            <a:off x="6159994" y="53673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FDE1BD8-B1BC-4E4E-A4FB-C0037E3600CC}" type="datetime'7''''''''''''''1.''''''2'''''''''''''''''''''''''''''">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71.2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88" name="Text Placeholder 12">
            <a:extLst>
              <a:ext uri="{FF2B5EF4-FFF2-40B4-BE49-F238E27FC236}">
                <a16:creationId xmlns:a16="http://schemas.microsoft.com/office/drawing/2014/main" id="{36C8F040-7FE9-125C-6640-CBB4EA556F7F}"/>
              </a:ext>
            </a:extLst>
          </p:cNvPr>
          <p:cNvSpPr>
            <a:spLocks noGrp="1"/>
          </p:cNvSpPr>
          <p:nvPr>
            <p:custDataLst>
              <p:tags r:id="rId157"/>
            </p:custDataLst>
          </p:nvPr>
        </p:nvSpPr>
        <p:spPr bwMode="auto">
          <a:xfrm>
            <a:off x="5877419"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89" name="Text Placeholder 12">
            <a:extLst>
              <a:ext uri="{FF2B5EF4-FFF2-40B4-BE49-F238E27FC236}">
                <a16:creationId xmlns:a16="http://schemas.microsoft.com/office/drawing/2014/main" id="{6315711C-6D4B-64E2-7AD9-4F682922860B}"/>
              </a:ext>
            </a:extLst>
          </p:cNvPr>
          <p:cNvSpPr>
            <a:spLocks noGrp="1"/>
          </p:cNvSpPr>
          <p:nvPr>
            <p:custDataLst>
              <p:tags r:id="rId158"/>
            </p:custDataLst>
          </p:nvPr>
        </p:nvSpPr>
        <p:spPr bwMode="auto">
          <a:xfrm>
            <a:off x="5186857"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90" name="Text Placeholder 12">
            <a:extLst>
              <a:ext uri="{FF2B5EF4-FFF2-40B4-BE49-F238E27FC236}">
                <a16:creationId xmlns:a16="http://schemas.microsoft.com/office/drawing/2014/main" id="{FD1E0858-DC82-BE0C-EA14-B860AEEDCA9E}"/>
              </a:ext>
            </a:extLst>
          </p:cNvPr>
          <p:cNvSpPr>
            <a:spLocks noGrp="1"/>
          </p:cNvSpPr>
          <p:nvPr>
            <p:custDataLst>
              <p:tags r:id="rId159"/>
            </p:custDataLst>
          </p:nvPr>
        </p:nvSpPr>
        <p:spPr bwMode="gray">
          <a:xfrm>
            <a:off x="5123357" y="5359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C8A5976-A194-4FBB-9A49-4711538F7504}" type="datetime'7''''''''''''''''''''''''''''''''''''2.''''4'''''''''">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72.4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91" name="Text Placeholder 12">
            <a:extLst>
              <a:ext uri="{FF2B5EF4-FFF2-40B4-BE49-F238E27FC236}">
                <a16:creationId xmlns:a16="http://schemas.microsoft.com/office/drawing/2014/main" id="{2A6A88A5-3E65-BF38-41CE-5EA273769C4F}"/>
              </a:ext>
            </a:extLst>
          </p:cNvPr>
          <p:cNvSpPr>
            <a:spLocks noGrp="1"/>
          </p:cNvSpPr>
          <p:nvPr>
            <p:custDataLst>
              <p:tags r:id="rId160"/>
            </p:custDataLst>
          </p:nvPr>
        </p:nvSpPr>
        <p:spPr bwMode="auto">
          <a:xfrm>
            <a:off x="4150219"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92" name="Text Placeholder 12">
            <a:extLst>
              <a:ext uri="{FF2B5EF4-FFF2-40B4-BE49-F238E27FC236}">
                <a16:creationId xmlns:a16="http://schemas.microsoft.com/office/drawing/2014/main" id="{A0606B0E-8172-393A-0A8F-FC86882568CC}"/>
              </a:ext>
            </a:extLst>
          </p:cNvPr>
          <p:cNvSpPr>
            <a:spLocks noGrp="1"/>
          </p:cNvSpPr>
          <p:nvPr>
            <p:custDataLst>
              <p:tags r:id="rId161"/>
            </p:custDataLst>
          </p:nvPr>
        </p:nvSpPr>
        <p:spPr bwMode="gray">
          <a:xfrm>
            <a:off x="4086719" y="59944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5D238ED-18D0-4DD9-9998-137B282A5C61}" type="datetime'1''''''8''''''''''''''''.''''''''''''''''''''''''''5'''">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18.5</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593" name="Text Placeholder 12">
            <a:extLst>
              <a:ext uri="{FF2B5EF4-FFF2-40B4-BE49-F238E27FC236}">
                <a16:creationId xmlns:a16="http://schemas.microsoft.com/office/drawing/2014/main" id="{D8DE7623-9E3F-8597-4434-955E1C0B5525}"/>
              </a:ext>
            </a:extLst>
          </p:cNvPr>
          <p:cNvSpPr>
            <a:spLocks noGrp="1"/>
          </p:cNvSpPr>
          <p:nvPr>
            <p:custDataLst>
              <p:tags r:id="rId162"/>
            </p:custDataLst>
          </p:nvPr>
        </p:nvSpPr>
        <p:spPr bwMode="gray">
          <a:xfrm>
            <a:off x="4086719" y="5353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BDFCDD-7875-4F9A-BA81-6ECAA6B8DA24}" type="datetime'''''7''''''''''''''''''2''''''.''''''''''9'">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72.9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94" name="Text Placeholder 12">
            <a:extLst>
              <a:ext uri="{FF2B5EF4-FFF2-40B4-BE49-F238E27FC236}">
                <a16:creationId xmlns:a16="http://schemas.microsoft.com/office/drawing/2014/main" id="{1475EFDE-D87F-5E3B-2A9A-CAC6917AB865}"/>
              </a:ext>
            </a:extLst>
          </p:cNvPr>
          <p:cNvSpPr>
            <a:spLocks noGrp="1"/>
          </p:cNvSpPr>
          <p:nvPr>
            <p:custDataLst>
              <p:tags r:id="rId163"/>
            </p:custDataLst>
          </p:nvPr>
        </p:nvSpPr>
        <p:spPr bwMode="gray">
          <a:xfrm>
            <a:off x="5813919"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C36B00B-633E-4F79-AEAB-6E4CA2905BB6}" type="datetime'''''''''''''''''''''''''''''''1''8''.''''''4'''''''''''''''">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18.4</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595" name="Text Placeholder 12">
            <a:extLst>
              <a:ext uri="{FF2B5EF4-FFF2-40B4-BE49-F238E27FC236}">
                <a16:creationId xmlns:a16="http://schemas.microsoft.com/office/drawing/2014/main" id="{FF909B7B-8EB5-1768-238B-BC71F15D30E9}"/>
              </a:ext>
            </a:extLst>
          </p:cNvPr>
          <p:cNvSpPr>
            <a:spLocks noGrp="1"/>
          </p:cNvSpPr>
          <p:nvPr>
            <p:custDataLst>
              <p:tags r:id="rId164"/>
            </p:custDataLst>
          </p:nvPr>
        </p:nvSpPr>
        <p:spPr bwMode="auto">
          <a:xfrm>
            <a:off x="3804144"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96" name="Text Placeholder 12">
            <a:extLst>
              <a:ext uri="{FF2B5EF4-FFF2-40B4-BE49-F238E27FC236}">
                <a16:creationId xmlns:a16="http://schemas.microsoft.com/office/drawing/2014/main" id="{D11588FC-0DC0-4826-A7FE-8259F5F39BF0}"/>
              </a:ext>
            </a:extLst>
          </p:cNvPr>
          <p:cNvSpPr>
            <a:spLocks noGrp="1"/>
          </p:cNvSpPr>
          <p:nvPr>
            <p:custDataLst>
              <p:tags r:id="rId165"/>
            </p:custDataLst>
          </p:nvPr>
        </p:nvSpPr>
        <p:spPr bwMode="auto">
          <a:xfrm>
            <a:off x="3458069"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97" name="Text Placeholder 12">
            <a:extLst>
              <a:ext uri="{FF2B5EF4-FFF2-40B4-BE49-F238E27FC236}">
                <a16:creationId xmlns:a16="http://schemas.microsoft.com/office/drawing/2014/main" id="{00046F60-005C-3249-E56A-7EFB7AC34D10}"/>
              </a:ext>
            </a:extLst>
          </p:cNvPr>
          <p:cNvSpPr>
            <a:spLocks noGrp="1"/>
          </p:cNvSpPr>
          <p:nvPr>
            <p:custDataLst>
              <p:tags r:id="rId166"/>
            </p:custDataLst>
          </p:nvPr>
        </p:nvSpPr>
        <p:spPr bwMode="gray">
          <a:xfrm>
            <a:off x="3740644" y="53514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F3D72F4-8C00-4F67-8C6F-8A1D305F7222}" type="datetime'''''''''''7''''''''''''''2''''''''''''.9'''''''''">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72.9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98" name="Text Placeholder 12">
            <a:extLst>
              <a:ext uri="{FF2B5EF4-FFF2-40B4-BE49-F238E27FC236}">
                <a16:creationId xmlns:a16="http://schemas.microsoft.com/office/drawing/2014/main" id="{354D3607-3F92-9C8D-40AF-AE88B4D45A84}"/>
              </a:ext>
            </a:extLst>
          </p:cNvPr>
          <p:cNvSpPr>
            <a:spLocks noGrp="1"/>
          </p:cNvSpPr>
          <p:nvPr>
            <p:custDataLst>
              <p:tags r:id="rId167"/>
            </p:custDataLst>
          </p:nvPr>
        </p:nvSpPr>
        <p:spPr bwMode="gray">
          <a:xfrm>
            <a:off x="3394569" y="59928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9A68C5-8F1D-4273-BDBA-5A5942CC4AB8}" type="datetime'''''''''''''''''1''''''''''''8.''8'''''''''''''''''''">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18.8</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599" name="Text Placeholder 12">
            <a:extLst>
              <a:ext uri="{FF2B5EF4-FFF2-40B4-BE49-F238E27FC236}">
                <a16:creationId xmlns:a16="http://schemas.microsoft.com/office/drawing/2014/main" id="{35D232FE-4863-B540-B05A-2971739D7E2B}"/>
              </a:ext>
            </a:extLst>
          </p:cNvPr>
          <p:cNvSpPr>
            <a:spLocks noGrp="1"/>
          </p:cNvSpPr>
          <p:nvPr>
            <p:custDataLst>
              <p:tags r:id="rId168"/>
            </p:custDataLst>
          </p:nvPr>
        </p:nvSpPr>
        <p:spPr bwMode="gray">
          <a:xfrm>
            <a:off x="6159994"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02C2D93-1A56-4752-82BF-D8414897501B}" type="datetime'''1''''8''.''''''''''''''''''''''''''''''3'''''''''">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18.3</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00" name="Text Placeholder 12">
            <a:extLst>
              <a:ext uri="{FF2B5EF4-FFF2-40B4-BE49-F238E27FC236}">
                <a16:creationId xmlns:a16="http://schemas.microsoft.com/office/drawing/2014/main" id="{3291EBB3-DCF1-E943-E423-7AAED84442AF}"/>
              </a:ext>
            </a:extLst>
          </p:cNvPr>
          <p:cNvSpPr>
            <a:spLocks noGrp="1"/>
          </p:cNvSpPr>
          <p:nvPr>
            <p:custDataLst>
              <p:tags r:id="rId169"/>
            </p:custDataLst>
          </p:nvPr>
        </p:nvSpPr>
        <p:spPr bwMode="gray">
          <a:xfrm>
            <a:off x="3394569" y="53482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1345AF3-DD07-47F2-B070-4607F0B914DF}" type="datetime'''7''''''''''''2''''''''''''''''''''''''''''''''''.''9'''''''">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72.9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01" name="Text Placeholder 12">
            <a:extLst>
              <a:ext uri="{FF2B5EF4-FFF2-40B4-BE49-F238E27FC236}">
                <a16:creationId xmlns:a16="http://schemas.microsoft.com/office/drawing/2014/main" id="{B082DA26-87DD-5967-03C4-36433CA065B5}"/>
              </a:ext>
            </a:extLst>
          </p:cNvPr>
          <p:cNvSpPr>
            <a:spLocks noGrp="1"/>
          </p:cNvSpPr>
          <p:nvPr>
            <p:custDataLst>
              <p:tags r:id="rId170"/>
            </p:custDataLst>
          </p:nvPr>
        </p:nvSpPr>
        <p:spPr bwMode="auto">
          <a:xfrm>
            <a:off x="3111994"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02" name="Text Placeholder 12">
            <a:extLst>
              <a:ext uri="{FF2B5EF4-FFF2-40B4-BE49-F238E27FC236}">
                <a16:creationId xmlns:a16="http://schemas.microsoft.com/office/drawing/2014/main" id="{58D8B397-FC2F-99C9-F457-4C491531F12B}"/>
              </a:ext>
            </a:extLst>
          </p:cNvPr>
          <p:cNvSpPr>
            <a:spLocks noGrp="1"/>
          </p:cNvSpPr>
          <p:nvPr>
            <p:custDataLst>
              <p:tags r:id="rId171"/>
            </p:custDataLst>
          </p:nvPr>
        </p:nvSpPr>
        <p:spPr bwMode="gray">
          <a:xfrm>
            <a:off x="3048494" y="5345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E4DB22-8BF8-451D-B54E-6A95318D8471}" type="datetime'''''7''''''''''''2''''''''''''''.''''''''''''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72.7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03" name="Text Placeholder 12">
            <a:extLst>
              <a:ext uri="{FF2B5EF4-FFF2-40B4-BE49-F238E27FC236}">
                <a16:creationId xmlns:a16="http://schemas.microsoft.com/office/drawing/2014/main" id="{BD96B15B-7BCA-323A-D61C-DBBD7668280A}"/>
              </a:ext>
            </a:extLst>
          </p:cNvPr>
          <p:cNvSpPr>
            <a:spLocks noGrp="1"/>
          </p:cNvSpPr>
          <p:nvPr>
            <p:custDataLst>
              <p:tags r:id="rId172"/>
            </p:custDataLst>
          </p:nvPr>
        </p:nvSpPr>
        <p:spPr bwMode="gray">
          <a:xfrm>
            <a:off x="4777282" y="53578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36FDC31-95A9-44E0-95EE-ED6D1F73C6C0}" type="datetime'''7''''''2''''.''''''''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72.6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04" name="Text Placeholder 12">
            <a:extLst>
              <a:ext uri="{FF2B5EF4-FFF2-40B4-BE49-F238E27FC236}">
                <a16:creationId xmlns:a16="http://schemas.microsoft.com/office/drawing/2014/main" id="{474DA2BA-4603-87F7-DEAD-AC05FE12A91D}"/>
              </a:ext>
            </a:extLst>
          </p:cNvPr>
          <p:cNvSpPr>
            <a:spLocks noGrp="1"/>
          </p:cNvSpPr>
          <p:nvPr>
            <p:custDataLst>
              <p:tags r:id="rId173"/>
            </p:custDataLst>
          </p:nvPr>
        </p:nvSpPr>
        <p:spPr bwMode="auto">
          <a:xfrm>
            <a:off x="2767507"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05" name="Text Placeholder 12">
            <a:extLst>
              <a:ext uri="{FF2B5EF4-FFF2-40B4-BE49-F238E27FC236}">
                <a16:creationId xmlns:a16="http://schemas.microsoft.com/office/drawing/2014/main" id="{C506D3A2-428C-65F9-79AB-6EE0A7A2A24C}"/>
              </a:ext>
            </a:extLst>
          </p:cNvPr>
          <p:cNvSpPr>
            <a:spLocks noGrp="1"/>
          </p:cNvSpPr>
          <p:nvPr>
            <p:custDataLst>
              <p:tags r:id="rId174"/>
            </p:custDataLst>
          </p:nvPr>
        </p:nvSpPr>
        <p:spPr bwMode="auto">
          <a:xfrm>
            <a:off x="4840782"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06" name="Text Placeholder 12">
            <a:extLst>
              <a:ext uri="{FF2B5EF4-FFF2-40B4-BE49-F238E27FC236}">
                <a16:creationId xmlns:a16="http://schemas.microsoft.com/office/drawing/2014/main" id="{4C681915-12FA-DF98-712E-06536ACD1030}"/>
              </a:ext>
            </a:extLst>
          </p:cNvPr>
          <p:cNvSpPr>
            <a:spLocks noGrp="1"/>
          </p:cNvSpPr>
          <p:nvPr>
            <p:custDataLst>
              <p:tags r:id="rId175"/>
            </p:custDataLst>
          </p:nvPr>
        </p:nvSpPr>
        <p:spPr bwMode="gray">
          <a:xfrm>
            <a:off x="2704007" y="59864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018D95A-7CA3-4A3C-BDAC-068D6734B929}" type="datetime'''''''''''''''''''''''''''''''''''''''''19.''5'''''''''''''''">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19.5</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07" name="Text Placeholder 12">
            <a:extLst>
              <a:ext uri="{FF2B5EF4-FFF2-40B4-BE49-F238E27FC236}">
                <a16:creationId xmlns:a16="http://schemas.microsoft.com/office/drawing/2014/main" id="{7813D1EE-00A6-4A7D-333E-8448EBF73AB4}"/>
              </a:ext>
            </a:extLst>
          </p:cNvPr>
          <p:cNvSpPr>
            <a:spLocks noGrp="1"/>
          </p:cNvSpPr>
          <p:nvPr>
            <p:custDataLst>
              <p:tags r:id="rId176"/>
            </p:custDataLst>
          </p:nvPr>
        </p:nvSpPr>
        <p:spPr bwMode="gray">
          <a:xfrm>
            <a:off x="7888782" y="53911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8AE694F-272B-43EA-9130-A226FD50FEEB}" type="datetime'''''''''6''''''''9''''''''''.''''''''''''''''''2'''''''''">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69.2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08" name="Text Placeholder 12">
            <a:extLst>
              <a:ext uri="{FF2B5EF4-FFF2-40B4-BE49-F238E27FC236}">
                <a16:creationId xmlns:a16="http://schemas.microsoft.com/office/drawing/2014/main" id="{A1614A82-758E-C732-FD78-483BEE5DF8AA}"/>
              </a:ext>
            </a:extLst>
          </p:cNvPr>
          <p:cNvSpPr>
            <a:spLocks noGrp="1"/>
          </p:cNvSpPr>
          <p:nvPr>
            <p:custDataLst>
              <p:tags r:id="rId177"/>
            </p:custDataLst>
          </p:nvPr>
        </p:nvSpPr>
        <p:spPr bwMode="gray">
          <a:xfrm>
            <a:off x="3048494" y="59896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2653708-1F72-41A9-82F4-9DBD2A12EEFA}" type="datetime'''1''''9''''''''''.''''''''''''''''''''''1'''''">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19.1</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09" name="Text Placeholder 12">
            <a:extLst>
              <a:ext uri="{FF2B5EF4-FFF2-40B4-BE49-F238E27FC236}">
                <a16:creationId xmlns:a16="http://schemas.microsoft.com/office/drawing/2014/main" id="{41F9DC25-6169-8F38-0278-EDD2EAF686C1}"/>
              </a:ext>
            </a:extLst>
          </p:cNvPr>
          <p:cNvSpPr>
            <a:spLocks noGrp="1"/>
          </p:cNvSpPr>
          <p:nvPr>
            <p:custDataLst>
              <p:tags r:id="rId178"/>
            </p:custDataLst>
          </p:nvPr>
        </p:nvSpPr>
        <p:spPr bwMode="gray">
          <a:xfrm>
            <a:off x="4431207"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D40EB25-F2B0-4A26-B33E-4E9D9A4C6B93}" type="datetime'''''1''''8''''''''''''''''''.''''''''''''''''''''''3'''''''''">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18.3</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10" name="Text Placeholder 12">
            <a:extLst>
              <a:ext uri="{FF2B5EF4-FFF2-40B4-BE49-F238E27FC236}">
                <a16:creationId xmlns:a16="http://schemas.microsoft.com/office/drawing/2014/main" id="{67747846-B5FD-ABF6-A354-DB83B52E444D}"/>
              </a:ext>
            </a:extLst>
          </p:cNvPr>
          <p:cNvSpPr>
            <a:spLocks noGrp="1"/>
          </p:cNvSpPr>
          <p:nvPr>
            <p:custDataLst>
              <p:tags r:id="rId179"/>
            </p:custDataLst>
          </p:nvPr>
        </p:nvSpPr>
        <p:spPr bwMode="gray">
          <a:xfrm>
            <a:off x="2704007" y="53419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9228683-1B93-4CE1-A8AC-C82B236BE742}" type="datetime'''''''''''''''''7''''''''''''''2''''''.''''5'''''''''">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72.5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11" name="Text Placeholder 12">
            <a:extLst>
              <a:ext uri="{FF2B5EF4-FFF2-40B4-BE49-F238E27FC236}">
                <a16:creationId xmlns:a16="http://schemas.microsoft.com/office/drawing/2014/main" id="{301B3FEE-B552-7294-30DD-C71658918D50}"/>
              </a:ext>
            </a:extLst>
          </p:cNvPr>
          <p:cNvSpPr>
            <a:spLocks noGrp="1"/>
          </p:cNvSpPr>
          <p:nvPr>
            <p:custDataLst>
              <p:tags r:id="rId180"/>
            </p:custDataLst>
          </p:nvPr>
        </p:nvSpPr>
        <p:spPr bwMode="gray">
          <a:xfrm>
            <a:off x="3740644" y="59928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FD9647-11CB-4D06-9AFE-766DF4A171B3}" type="datetime'''''''''''''''''''1''''''''''''''''''''8.6'''">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18.6</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12" name="Text Placeholder 12">
            <a:extLst>
              <a:ext uri="{FF2B5EF4-FFF2-40B4-BE49-F238E27FC236}">
                <a16:creationId xmlns:a16="http://schemas.microsoft.com/office/drawing/2014/main" id="{33F1D6BB-B2ED-A514-3258-39575BEB5448}"/>
              </a:ext>
            </a:extLst>
          </p:cNvPr>
          <p:cNvSpPr>
            <a:spLocks noGrp="1"/>
          </p:cNvSpPr>
          <p:nvPr>
            <p:custDataLst>
              <p:tags r:id="rId181"/>
            </p:custDataLst>
          </p:nvPr>
        </p:nvSpPr>
        <p:spPr bwMode="auto">
          <a:xfrm>
            <a:off x="2421432"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13" name="Text Placeholder 12">
            <a:extLst>
              <a:ext uri="{FF2B5EF4-FFF2-40B4-BE49-F238E27FC236}">
                <a16:creationId xmlns:a16="http://schemas.microsoft.com/office/drawing/2014/main" id="{733A6528-2309-92E3-68F9-13F6862E1A98}"/>
              </a:ext>
            </a:extLst>
          </p:cNvPr>
          <p:cNvSpPr>
            <a:spLocks noGrp="1"/>
          </p:cNvSpPr>
          <p:nvPr>
            <p:custDataLst>
              <p:tags r:id="rId182"/>
            </p:custDataLst>
          </p:nvPr>
        </p:nvSpPr>
        <p:spPr bwMode="gray">
          <a:xfrm>
            <a:off x="2357932" y="53355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39FD3-8913-40D9-9F7B-3B3F5BC6A6A4}" type="datetime'''7''''''''''''''''''''''''1''''''''''.''''''9'''''''''">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71.9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14" name="Text Placeholder 12">
            <a:extLst>
              <a:ext uri="{FF2B5EF4-FFF2-40B4-BE49-F238E27FC236}">
                <a16:creationId xmlns:a16="http://schemas.microsoft.com/office/drawing/2014/main" id="{EB5350ED-C382-388D-BABF-CAFA60D2F10F}"/>
              </a:ext>
            </a:extLst>
          </p:cNvPr>
          <p:cNvSpPr>
            <a:spLocks noGrp="1"/>
          </p:cNvSpPr>
          <p:nvPr>
            <p:custDataLst>
              <p:tags r:id="rId183"/>
            </p:custDataLst>
          </p:nvPr>
        </p:nvSpPr>
        <p:spPr bwMode="gray">
          <a:xfrm>
            <a:off x="4431207" y="53562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18FDCC0-F4B1-462E-BE85-78168CDE75F6}" type="datetime'''7''''''''''''2''''''''''.''''''''8'''''''''''''">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72.8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15" name="Text Placeholder 12">
            <a:extLst>
              <a:ext uri="{FF2B5EF4-FFF2-40B4-BE49-F238E27FC236}">
                <a16:creationId xmlns:a16="http://schemas.microsoft.com/office/drawing/2014/main" id="{B3373F99-03E7-587E-5572-D938CDFCA5C2}"/>
              </a:ext>
            </a:extLst>
          </p:cNvPr>
          <p:cNvSpPr>
            <a:spLocks noGrp="1"/>
          </p:cNvSpPr>
          <p:nvPr>
            <p:custDataLst>
              <p:tags r:id="rId184"/>
            </p:custDataLst>
          </p:nvPr>
        </p:nvSpPr>
        <p:spPr bwMode="gray">
          <a:xfrm>
            <a:off x="5813919" y="53641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B537517-31E4-4384-8C9A-5FA088C308EB}" type="datetime'''''''''''''''''''''''7''''''''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71.6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16" name="Text Placeholder 12">
            <a:extLst>
              <a:ext uri="{FF2B5EF4-FFF2-40B4-BE49-F238E27FC236}">
                <a16:creationId xmlns:a16="http://schemas.microsoft.com/office/drawing/2014/main" id="{6BCB8FFC-8AC4-4C88-F089-05EF9B5B180D}"/>
              </a:ext>
            </a:extLst>
          </p:cNvPr>
          <p:cNvSpPr>
            <a:spLocks noGrp="1"/>
          </p:cNvSpPr>
          <p:nvPr>
            <p:custDataLst>
              <p:tags r:id="rId185"/>
            </p:custDataLst>
          </p:nvPr>
        </p:nvSpPr>
        <p:spPr bwMode="auto">
          <a:xfrm>
            <a:off x="2075357"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17" name="Text Placeholder 12">
            <a:extLst>
              <a:ext uri="{FF2B5EF4-FFF2-40B4-BE49-F238E27FC236}">
                <a16:creationId xmlns:a16="http://schemas.microsoft.com/office/drawing/2014/main" id="{E45F0A98-3447-C93D-E5B8-250F99B5CED5}"/>
              </a:ext>
            </a:extLst>
          </p:cNvPr>
          <p:cNvSpPr>
            <a:spLocks noGrp="1"/>
          </p:cNvSpPr>
          <p:nvPr>
            <p:custDataLst>
              <p:tags r:id="rId186"/>
            </p:custDataLst>
          </p:nvPr>
        </p:nvSpPr>
        <p:spPr bwMode="gray">
          <a:xfrm>
            <a:off x="975219" y="53054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D0CB4E9-7764-40C2-AC43-1C8EA29F382C}" type="datetime'''6''''''''''''''''''''''''9.''''''''''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69.1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18" name="Text Placeholder 12">
            <a:extLst>
              <a:ext uri="{FF2B5EF4-FFF2-40B4-BE49-F238E27FC236}">
                <a16:creationId xmlns:a16="http://schemas.microsoft.com/office/drawing/2014/main" id="{16851042-B083-4754-169A-AC30DBE32051}"/>
              </a:ext>
            </a:extLst>
          </p:cNvPr>
          <p:cNvSpPr>
            <a:spLocks noGrp="1"/>
          </p:cNvSpPr>
          <p:nvPr>
            <p:custDataLst>
              <p:tags r:id="rId187"/>
            </p:custDataLst>
          </p:nvPr>
        </p:nvSpPr>
        <p:spPr bwMode="gray">
          <a:xfrm>
            <a:off x="2011857" y="59753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F1E5CE-4D1A-4585-97C5-3CDCF260AA94}" type="datetime'''''''''''''''''''''''''''''2''1''.1'''''''''''''''''''">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21.1</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19" name="Text Placeholder 12">
            <a:extLst>
              <a:ext uri="{FF2B5EF4-FFF2-40B4-BE49-F238E27FC236}">
                <a16:creationId xmlns:a16="http://schemas.microsoft.com/office/drawing/2014/main" id="{B26A21AF-9BD9-66CE-4F3D-855514916BAC}"/>
              </a:ext>
            </a:extLst>
          </p:cNvPr>
          <p:cNvSpPr>
            <a:spLocks noGrp="1"/>
          </p:cNvSpPr>
          <p:nvPr>
            <p:custDataLst>
              <p:tags r:id="rId188"/>
            </p:custDataLst>
          </p:nvPr>
        </p:nvSpPr>
        <p:spPr bwMode="auto">
          <a:xfrm>
            <a:off x="1729282"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0" name="Text Placeholder 12">
            <a:extLst>
              <a:ext uri="{FF2B5EF4-FFF2-40B4-BE49-F238E27FC236}">
                <a16:creationId xmlns:a16="http://schemas.microsoft.com/office/drawing/2014/main" id="{E0C47BD3-CC0D-B130-8619-578958201C6F}"/>
              </a:ext>
            </a:extLst>
          </p:cNvPr>
          <p:cNvSpPr>
            <a:spLocks noGrp="1"/>
          </p:cNvSpPr>
          <p:nvPr>
            <p:custDataLst>
              <p:tags r:id="rId189"/>
            </p:custDataLst>
          </p:nvPr>
        </p:nvSpPr>
        <p:spPr bwMode="gray">
          <a:xfrm>
            <a:off x="1665782" y="59705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A300327-1F09-4B24-950B-6B6DEC14E5F3}" type="datetime'''''''''''''''''''''''''''2''2''''''''''''''''''''''.0'''''">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22.0</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21" name="Text Placeholder 12">
            <a:extLst>
              <a:ext uri="{FF2B5EF4-FFF2-40B4-BE49-F238E27FC236}">
                <a16:creationId xmlns:a16="http://schemas.microsoft.com/office/drawing/2014/main" id="{71DE8A49-5CDC-BBCC-F3BA-D1CCB9BFB508}"/>
              </a:ext>
            </a:extLst>
          </p:cNvPr>
          <p:cNvSpPr>
            <a:spLocks noGrp="1"/>
          </p:cNvSpPr>
          <p:nvPr>
            <p:custDataLst>
              <p:tags r:id="rId190"/>
            </p:custDataLst>
          </p:nvPr>
        </p:nvSpPr>
        <p:spPr bwMode="gray">
          <a:xfrm>
            <a:off x="1665782" y="53213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A9350AA-D9EF-4D1A-869F-CEBB3D953ABD}" type="datetime'''''''''''''''''''''''7''0''''''.''5'''''''''''">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70.5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2" name="Text Placeholder 12">
            <a:extLst>
              <a:ext uri="{FF2B5EF4-FFF2-40B4-BE49-F238E27FC236}">
                <a16:creationId xmlns:a16="http://schemas.microsoft.com/office/drawing/2014/main" id="{1649CC95-DFE3-92DD-338A-5DE984B0A004}"/>
              </a:ext>
            </a:extLst>
          </p:cNvPr>
          <p:cNvSpPr>
            <a:spLocks noGrp="1"/>
          </p:cNvSpPr>
          <p:nvPr>
            <p:custDataLst>
              <p:tags r:id="rId191"/>
            </p:custDataLst>
          </p:nvPr>
        </p:nvSpPr>
        <p:spPr bwMode="auto">
          <a:xfrm>
            <a:off x="9201472" y="5553075"/>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defRPr/>
            </a:pPr>
            <a:r>
              <a:rPr kumimoji="1" lang="en-US" altLang="ja-JP" sz="1000" b="0" i="0" u="none" strike="noStrike" kern="1200" cap="none" spc="0" normalizeH="0" baseline="0" noProof="0" dirty="0"/>
              <a:t>15</a:t>
            </a:r>
            <a:r>
              <a:rPr kumimoji="1" lang="ja-JP" altLang="en-US" sz="1000" b="0" i="0" u="none" strike="noStrike" kern="1200" cap="none" spc="0" normalizeH="0" baseline="0" noProof="0" dirty="0"/>
              <a:t>歳</a:t>
            </a:r>
            <a:r>
              <a:rPr kumimoji="1" lang="en-US" altLang="ja-JP" sz="1000" b="0" i="0" u="none" strike="noStrike" kern="1200" cap="none" spc="0" normalizeH="0" baseline="0" noProof="0" dirty="0"/>
              <a:t> – 64</a:t>
            </a:r>
            <a:r>
              <a:rPr kumimoji="1" lang="ja-JP" altLang="en-US" sz="1000" b="0" i="0" u="none" strike="noStrike" kern="1200" cap="none" spc="0" normalizeH="0" baseline="0" noProof="0" dirty="0"/>
              <a:t>歳</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3" name="Text Placeholder 12">
            <a:extLst>
              <a:ext uri="{FF2B5EF4-FFF2-40B4-BE49-F238E27FC236}">
                <a16:creationId xmlns:a16="http://schemas.microsoft.com/office/drawing/2014/main" id="{E9D948AA-4639-246C-E2E9-36B773E13323}"/>
              </a:ext>
            </a:extLst>
          </p:cNvPr>
          <p:cNvSpPr>
            <a:spLocks noGrp="1"/>
          </p:cNvSpPr>
          <p:nvPr>
            <p:custDataLst>
              <p:tags r:id="rId192"/>
            </p:custDataLst>
          </p:nvPr>
        </p:nvSpPr>
        <p:spPr bwMode="auto">
          <a:xfrm>
            <a:off x="9276257" y="493236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defRPr/>
            </a:pPr>
            <a:r>
              <a:rPr kumimoji="1" lang="en-US" altLang="ja-JP" sz="1000" b="0" i="0" u="none" strike="noStrike" kern="1200" cap="none" spc="0" normalizeH="0" baseline="0" noProof="0" dirty="0"/>
              <a:t>65</a:t>
            </a:r>
            <a:r>
              <a:rPr kumimoji="1" lang="ja-JP" altLang="en-US" sz="1000" b="0" i="0" u="none" strike="noStrike" kern="1200" cap="none" spc="0" normalizeH="0" baseline="0" noProof="0" dirty="0"/>
              <a:t>歳以上</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4" name="Text Placeholder 12">
            <a:extLst>
              <a:ext uri="{FF2B5EF4-FFF2-40B4-BE49-F238E27FC236}">
                <a16:creationId xmlns:a16="http://schemas.microsoft.com/office/drawing/2014/main" id="{F28C91EF-FE8B-CFF2-F018-83BA112C7BE0}"/>
              </a:ext>
            </a:extLst>
          </p:cNvPr>
          <p:cNvSpPr>
            <a:spLocks noGrp="1"/>
          </p:cNvSpPr>
          <p:nvPr>
            <p:custDataLst>
              <p:tags r:id="rId193"/>
            </p:custDataLst>
          </p:nvPr>
        </p:nvSpPr>
        <p:spPr bwMode="gray">
          <a:xfrm>
            <a:off x="1321294" y="53133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76F1FC-9654-4AE8-BAD1-5C99C840D4E4}" type="datetime'''''''''''''''''''''''''''''''''''''''''''''''''69''''''''.8'">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69.8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5" name="Text Placeholder 12">
            <a:extLst>
              <a:ext uri="{FF2B5EF4-FFF2-40B4-BE49-F238E27FC236}">
                <a16:creationId xmlns:a16="http://schemas.microsoft.com/office/drawing/2014/main" id="{CD890CDF-0C5C-55B1-B026-A3244764197D}"/>
              </a:ext>
            </a:extLst>
          </p:cNvPr>
          <p:cNvSpPr>
            <a:spLocks noGrp="1"/>
          </p:cNvSpPr>
          <p:nvPr>
            <p:custDataLst>
              <p:tags r:id="rId194"/>
            </p:custDataLst>
          </p:nvPr>
        </p:nvSpPr>
        <p:spPr bwMode="auto">
          <a:xfrm>
            <a:off x="1384794"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6" name="Text Placeholder 12">
            <a:extLst>
              <a:ext uri="{FF2B5EF4-FFF2-40B4-BE49-F238E27FC236}">
                <a16:creationId xmlns:a16="http://schemas.microsoft.com/office/drawing/2014/main" id="{1258F0E8-13DC-57A5-D2FB-A0AAE92626C2}"/>
              </a:ext>
            </a:extLst>
          </p:cNvPr>
          <p:cNvSpPr>
            <a:spLocks noGrp="1"/>
          </p:cNvSpPr>
          <p:nvPr>
            <p:custDataLst>
              <p:tags r:id="rId195"/>
            </p:custDataLst>
          </p:nvPr>
        </p:nvSpPr>
        <p:spPr bwMode="gray">
          <a:xfrm>
            <a:off x="2357932" y="59817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F494D0F-FB48-4438-B779-4C15079EE11B}" type="datetime'''''''''''''''2''''''''''''''''0''''.''''2'">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20.2</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27" name="Text Placeholder 12">
            <a:extLst>
              <a:ext uri="{FF2B5EF4-FFF2-40B4-BE49-F238E27FC236}">
                <a16:creationId xmlns:a16="http://schemas.microsoft.com/office/drawing/2014/main" id="{D2E6C510-6EA9-552C-AA36-2A4D4B77D8FE}"/>
              </a:ext>
            </a:extLst>
          </p:cNvPr>
          <p:cNvSpPr>
            <a:spLocks noGrp="1"/>
          </p:cNvSpPr>
          <p:nvPr>
            <p:custDataLst>
              <p:tags r:id="rId196"/>
            </p:custDataLst>
          </p:nvPr>
        </p:nvSpPr>
        <p:spPr bwMode="auto">
          <a:xfrm>
            <a:off x="1038719"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8" name="Text Placeholder 12">
            <a:extLst>
              <a:ext uri="{FF2B5EF4-FFF2-40B4-BE49-F238E27FC236}">
                <a16:creationId xmlns:a16="http://schemas.microsoft.com/office/drawing/2014/main" id="{6E7EC240-D654-4721-9906-FE51EE3E9E2B}"/>
              </a:ext>
            </a:extLst>
          </p:cNvPr>
          <p:cNvSpPr>
            <a:spLocks noGrp="1"/>
          </p:cNvSpPr>
          <p:nvPr>
            <p:custDataLst>
              <p:tags r:id="rId197"/>
            </p:custDataLst>
          </p:nvPr>
        </p:nvSpPr>
        <p:spPr bwMode="gray">
          <a:xfrm>
            <a:off x="5469432" y="5360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708DAE0-D91E-4AFC-90DF-BDF45984FCAF}" type="datetime'''''''''''7''''2''''.''''''''''''''''''''''0'''''">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72.0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9" name="Text Placeholder 12">
            <a:extLst>
              <a:ext uri="{FF2B5EF4-FFF2-40B4-BE49-F238E27FC236}">
                <a16:creationId xmlns:a16="http://schemas.microsoft.com/office/drawing/2014/main" id="{9F7D8E8E-169A-2450-AC84-81C0BAEE6A58}"/>
              </a:ext>
            </a:extLst>
          </p:cNvPr>
          <p:cNvSpPr>
            <a:spLocks noGrp="1"/>
          </p:cNvSpPr>
          <p:nvPr>
            <p:custDataLst>
              <p:tags r:id="rId198"/>
            </p:custDataLst>
          </p:nvPr>
        </p:nvSpPr>
        <p:spPr bwMode="gray">
          <a:xfrm>
            <a:off x="629144" y="59515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2191109-129E-46AA-80C8-78A58AEE2F46}" type="datetime'''''''''''''''''''''''2''4''''''''''''''''''.''5'">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24.5</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30" name="Text Placeholder 12">
            <a:extLst>
              <a:ext uri="{FF2B5EF4-FFF2-40B4-BE49-F238E27FC236}">
                <a16:creationId xmlns:a16="http://schemas.microsoft.com/office/drawing/2014/main" id="{8A08CC33-DD0D-606F-639B-1CD3556432A9}"/>
              </a:ext>
            </a:extLst>
          </p:cNvPr>
          <p:cNvSpPr>
            <a:spLocks noGrp="1"/>
          </p:cNvSpPr>
          <p:nvPr>
            <p:custDataLst>
              <p:tags r:id="rId199"/>
            </p:custDataLst>
          </p:nvPr>
        </p:nvSpPr>
        <p:spPr bwMode="gray">
          <a:xfrm>
            <a:off x="1321294" y="59642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04B8336-7168-4DF1-84ED-9194B8C2C864}" type="datetime'''''''''''''''''''''''''''''''2''''''''''2''.''9'''''">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22.9</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31" name="Text Placeholder 12">
            <a:extLst>
              <a:ext uri="{FF2B5EF4-FFF2-40B4-BE49-F238E27FC236}">
                <a16:creationId xmlns:a16="http://schemas.microsoft.com/office/drawing/2014/main" id="{4F08F099-7851-F549-0538-041A6A9086C9}"/>
              </a:ext>
            </a:extLst>
          </p:cNvPr>
          <p:cNvSpPr>
            <a:spLocks noGrp="1"/>
          </p:cNvSpPr>
          <p:nvPr>
            <p:custDataLst>
              <p:tags r:id="rId200"/>
            </p:custDataLst>
          </p:nvPr>
        </p:nvSpPr>
        <p:spPr bwMode="gray">
          <a:xfrm>
            <a:off x="5469432"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F917BA-0A73-42E2-A650-96B7A3883816}" type="datetime'1''8.''4'''''''''''''''''''''''''''''''''''''''''''''''">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18.4</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32" name="Text Placeholder 12">
            <a:extLst>
              <a:ext uri="{FF2B5EF4-FFF2-40B4-BE49-F238E27FC236}">
                <a16:creationId xmlns:a16="http://schemas.microsoft.com/office/drawing/2014/main" id="{A4F901F8-8BAD-8ED3-1E2F-92E46C9ADC0B}"/>
              </a:ext>
            </a:extLst>
          </p:cNvPr>
          <p:cNvSpPr>
            <a:spLocks noGrp="1"/>
          </p:cNvSpPr>
          <p:nvPr>
            <p:custDataLst>
              <p:tags r:id="rId201"/>
            </p:custDataLst>
          </p:nvPr>
        </p:nvSpPr>
        <p:spPr bwMode="gray">
          <a:xfrm>
            <a:off x="5123357"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2E410B-3117-47EE-847F-A402C150BC05}" type="datetime'1''''''''''''8''''''.''''''''''3'''''''''''''''''''''''''''''">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18.3</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33" name="Text Placeholder 12">
            <a:extLst>
              <a:ext uri="{FF2B5EF4-FFF2-40B4-BE49-F238E27FC236}">
                <a16:creationId xmlns:a16="http://schemas.microsoft.com/office/drawing/2014/main" id="{5A6C6086-B3D9-7163-C3BD-6824E160B893}"/>
              </a:ext>
            </a:extLst>
          </p:cNvPr>
          <p:cNvSpPr>
            <a:spLocks noGrp="1"/>
          </p:cNvSpPr>
          <p:nvPr>
            <p:custDataLst>
              <p:tags r:id="rId202"/>
            </p:custDataLst>
          </p:nvPr>
        </p:nvSpPr>
        <p:spPr bwMode="auto">
          <a:xfrm>
            <a:off x="5532932"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34" name="Text Placeholder 12">
            <a:extLst>
              <a:ext uri="{FF2B5EF4-FFF2-40B4-BE49-F238E27FC236}">
                <a16:creationId xmlns:a16="http://schemas.microsoft.com/office/drawing/2014/main" id="{B39EE35D-E2CB-2B4A-F28B-4B2F68F32648}"/>
              </a:ext>
            </a:extLst>
          </p:cNvPr>
          <p:cNvSpPr>
            <a:spLocks noGrp="1"/>
          </p:cNvSpPr>
          <p:nvPr>
            <p:custDataLst>
              <p:tags r:id="rId203"/>
            </p:custDataLst>
          </p:nvPr>
        </p:nvSpPr>
        <p:spPr bwMode="gray">
          <a:xfrm>
            <a:off x="629144" y="52990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0AF1CF3-28EB-42BD-BAEB-5B5CEC5DFBE9}" type="datetime'6''''8''.''''''''''''''''''''''''5'''''''">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68.5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35" name="Text Placeholder 12">
            <a:extLst>
              <a:ext uri="{FF2B5EF4-FFF2-40B4-BE49-F238E27FC236}">
                <a16:creationId xmlns:a16="http://schemas.microsoft.com/office/drawing/2014/main" id="{2575C390-DEB8-B1B0-4184-39F228881612}"/>
              </a:ext>
            </a:extLst>
          </p:cNvPr>
          <p:cNvSpPr>
            <a:spLocks noGrp="1"/>
          </p:cNvSpPr>
          <p:nvPr>
            <p:custDataLst>
              <p:tags r:id="rId204"/>
            </p:custDataLst>
          </p:nvPr>
        </p:nvSpPr>
        <p:spPr bwMode="gray">
          <a:xfrm>
            <a:off x="2011857" y="53276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9758FF2-D375-4288-BF6B-B07D4E767795}" type="datetime'''''''''''''7''''''1''''''''''''''''''''''.2'''''">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71.2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36" name="Text Placeholder 12">
            <a:extLst>
              <a:ext uri="{FF2B5EF4-FFF2-40B4-BE49-F238E27FC236}">
                <a16:creationId xmlns:a16="http://schemas.microsoft.com/office/drawing/2014/main" id="{DE7F15D5-5E14-174C-E683-2E74F8926E82}"/>
              </a:ext>
            </a:extLst>
          </p:cNvPr>
          <p:cNvSpPr>
            <a:spLocks noGrp="1"/>
          </p:cNvSpPr>
          <p:nvPr>
            <p:custDataLst>
              <p:tags r:id="rId205"/>
            </p:custDataLst>
          </p:nvPr>
        </p:nvSpPr>
        <p:spPr bwMode="gray">
          <a:xfrm>
            <a:off x="4777282"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5FA6-B105-40E8-ACCD-40A2058B740A}" type="datetime'''1''''''''''''''''''''''8.''3'''''''">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18.3</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37" name="Text Placeholder 12">
            <a:extLst>
              <a:ext uri="{FF2B5EF4-FFF2-40B4-BE49-F238E27FC236}">
                <a16:creationId xmlns:a16="http://schemas.microsoft.com/office/drawing/2014/main" id="{5E03CC01-24FB-4EA1-9888-CAE4FF70A77F}"/>
              </a:ext>
            </a:extLst>
          </p:cNvPr>
          <p:cNvSpPr>
            <a:spLocks noGrp="1"/>
          </p:cNvSpPr>
          <p:nvPr>
            <p:custDataLst>
              <p:tags r:id="rId206"/>
            </p:custDataLst>
          </p:nvPr>
        </p:nvSpPr>
        <p:spPr bwMode="auto">
          <a:xfrm>
            <a:off x="622794"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38" name="Text Placeholder 12">
            <a:extLst>
              <a:ext uri="{FF2B5EF4-FFF2-40B4-BE49-F238E27FC236}">
                <a16:creationId xmlns:a16="http://schemas.microsoft.com/office/drawing/2014/main" id="{F63218B8-4B4A-947D-63B8-F0FC746DE350}"/>
              </a:ext>
            </a:extLst>
          </p:cNvPr>
          <p:cNvSpPr>
            <a:spLocks noGrp="1"/>
          </p:cNvSpPr>
          <p:nvPr>
            <p:custDataLst>
              <p:tags r:id="rId207"/>
            </p:custDataLst>
          </p:nvPr>
        </p:nvSpPr>
        <p:spPr bwMode="auto">
          <a:xfrm>
            <a:off x="4494707"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39" name="Text Placeholder 12">
            <a:extLst>
              <a:ext uri="{FF2B5EF4-FFF2-40B4-BE49-F238E27FC236}">
                <a16:creationId xmlns:a16="http://schemas.microsoft.com/office/drawing/2014/main" id="{635389EF-B726-6410-FF65-99109A3022AA}"/>
              </a:ext>
            </a:extLst>
          </p:cNvPr>
          <p:cNvSpPr>
            <a:spLocks noGrp="1"/>
          </p:cNvSpPr>
          <p:nvPr>
            <p:custDataLst>
              <p:tags r:id="rId208"/>
            </p:custDataLst>
          </p:nvPr>
        </p:nvSpPr>
        <p:spPr bwMode="gray">
          <a:xfrm>
            <a:off x="975219" y="59578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6462FA-7296-4993-AA56-AB968CCA36F9}" type="datetime'2''''''''3.''''''''''''''''''8'''''''''''''''''''''''''">
              <a:rPr kumimoji="1" lang="ja-JP" altLang="en-US" sz="1000" b="0" i="0" u="none" strike="noStrike" kern="1200" cap="none" spc="0" normalizeH="0" baseline="0" noProof="0" smtClean="0">
                <a:solidFill>
                  <a:schemeClr val="bg1"/>
                </a:solidFill>
              </a:rPr>
              <a:pPr marL="0" marR="0" lvl="0" indent="0" algn="ctr" defTabSz="914400" rtl="0" eaLnBrk="1" fontAlgn="auto" latinLnBrk="0" hangingPunct="1">
                <a:lnSpc>
                  <a:spcPct val="100000"/>
                </a:lnSpc>
                <a:spcBef>
                  <a:spcPct val="0"/>
                </a:spcBef>
                <a:spcAft>
                  <a:spcPct val="0"/>
                </a:spcAft>
                <a:buClrTx/>
                <a:buSzTx/>
                <a:buFontTx/>
                <a:buNone/>
                <a:tabLst/>
                <a:defRPr/>
              </a:pPr>
              <a:t>23.8</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40" name="Text Placeholder 12">
            <a:extLst>
              <a:ext uri="{FF2B5EF4-FFF2-40B4-BE49-F238E27FC236}">
                <a16:creationId xmlns:a16="http://schemas.microsoft.com/office/drawing/2014/main" id="{AC7C74D8-B5E7-E52E-1EA6-6A8DC238F661}"/>
              </a:ext>
            </a:extLst>
          </p:cNvPr>
          <p:cNvSpPr>
            <a:spLocks noGrp="1"/>
          </p:cNvSpPr>
          <p:nvPr>
            <p:custDataLst>
              <p:tags r:id="rId209"/>
            </p:custDataLst>
          </p:nvPr>
        </p:nvSpPr>
        <p:spPr bwMode="auto">
          <a:xfrm>
            <a:off x="8298357"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FDBE6E2-8222-4BD6-8F78-051D45DA7F7F}" type="datetime'''''''''''''''''''''3''''''''0'''''''">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41" name="Text Placeholder 12">
            <a:extLst>
              <a:ext uri="{FF2B5EF4-FFF2-40B4-BE49-F238E27FC236}">
                <a16:creationId xmlns:a16="http://schemas.microsoft.com/office/drawing/2014/main" id="{02E6876C-AFDA-232A-BC23-D3FA9789F6CE}"/>
              </a:ext>
            </a:extLst>
          </p:cNvPr>
          <p:cNvSpPr>
            <a:spLocks noGrp="1"/>
          </p:cNvSpPr>
          <p:nvPr>
            <p:custDataLst>
              <p:tags r:id="rId210"/>
            </p:custDataLst>
          </p:nvPr>
        </p:nvSpPr>
        <p:spPr bwMode="auto">
          <a:xfrm>
            <a:off x="154482"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642" name="テキスト プレースホルダ 9">
            <a:extLst>
              <a:ext uri="{FF2B5EF4-FFF2-40B4-BE49-F238E27FC236}">
                <a16:creationId xmlns:a16="http://schemas.microsoft.com/office/drawing/2014/main" id="{F7D901F3-1646-0675-10A8-DB8753F0E7EE}"/>
              </a:ext>
            </a:extLst>
          </p:cNvPr>
          <p:cNvSpPr>
            <a:spLocks noGrp="1"/>
          </p:cNvSpPr>
          <p:nvPr>
            <p:custDataLst>
              <p:tags r:id="rId211"/>
            </p:custDataLst>
          </p:nvPr>
        </p:nvSpPr>
        <p:spPr bwMode="gray">
          <a:xfrm>
            <a:off x="6852144" y="59944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BD70B26-5E1B-46B7-86BF-41FFDD2192C8}" type="datetime'1''''''''''''''''''8''''.''4'">
              <a:rPr kumimoji="1" lang="ja-JP" altLang="en-US" sz="1000" b="0" i="0" u="none" strike="noStrike" kern="1200" cap="none" spc="0" normalizeH="0" baseline="0" noProof="0" smtClean="0">
                <a:solidFill>
                  <a:schemeClr val="bg1"/>
                </a:solidFill>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18.4</a:t>
            </a:fld>
            <a:endParaRPr kumimoji="0" lang="ja-JP" altLang="en-US" sz="800" b="0" i="0" u="none" strike="noStrike" kern="1200" cap="none" spc="0" normalizeH="0" baseline="0" noProof="0" dirty="0">
              <a:ln>
                <a:noFill/>
              </a:ln>
              <a:solidFill>
                <a:schemeClr val="bg1"/>
              </a:solidFill>
              <a:effectLst/>
              <a:uLnTx/>
              <a:uFillTx/>
              <a:latin typeface="Arial"/>
              <a:ea typeface="ＭＳ Ｐゴシック"/>
              <a:cs typeface="+mn-cs"/>
              <a:sym typeface="+mn-lt"/>
            </a:endParaRPr>
          </a:p>
        </p:txBody>
      </p:sp>
      <p:sp>
        <p:nvSpPr>
          <p:cNvPr id="643" name="Text Placeholder 12">
            <a:extLst>
              <a:ext uri="{FF2B5EF4-FFF2-40B4-BE49-F238E27FC236}">
                <a16:creationId xmlns:a16="http://schemas.microsoft.com/office/drawing/2014/main" id="{4FC5A17A-96C5-6E88-B59B-8E0DCDE0AD12}"/>
              </a:ext>
            </a:extLst>
          </p:cNvPr>
          <p:cNvSpPr>
            <a:spLocks noGrp="1"/>
          </p:cNvSpPr>
          <p:nvPr>
            <p:custDataLst>
              <p:tags r:id="rId212"/>
            </p:custDataLst>
          </p:nvPr>
        </p:nvSpPr>
        <p:spPr bwMode="auto">
          <a:xfrm>
            <a:off x="6915644"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44" name="Text Placeholder 12">
            <a:extLst>
              <a:ext uri="{FF2B5EF4-FFF2-40B4-BE49-F238E27FC236}">
                <a16:creationId xmlns:a16="http://schemas.microsoft.com/office/drawing/2014/main" id="{90207AF8-D20F-6E14-17CA-AF9FFA592830}"/>
              </a:ext>
            </a:extLst>
          </p:cNvPr>
          <p:cNvSpPr>
            <a:spLocks noGrp="1"/>
          </p:cNvSpPr>
          <p:nvPr>
            <p:custDataLst>
              <p:tags r:id="rId213"/>
            </p:custDataLst>
          </p:nvPr>
        </p:nvSpPr>
        <p:spPr bwMode="gray">
          <a:xfrm>
            <a:off x="7196632" y="4805363"/>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0ED7A1-3C82-4DF5-B081-039F023D7F5F}" type="datetime'''''1''''''2.''''''''''''''''''''''''0'''''''''''''">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22441176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2080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現地企業では、上海復星医薬、康臣薬業、</a:t>
            </a:r>
            <a:r>
              <a:rPr lang="zh-TW" altLang="en-US" sz="1400" dirty="0">
                <a:latin typeface="+mj-ea"/>
                <a:ea typeface="+mj-ea"/>
                <a:cs typeface="Arial" panose="020B0604020202020204" pitchFamily="34" charset="0"/>
              </a:rPr>
              <a:t>山東威高集団医用高分子製品股份有限公司</a:t>
            </a:r>
            <a:r>
              <a:rPr lang="ja-JP" altLang="en-US" sz="1400" dirty="0">
                <a:latin typeface="+mj-ea"/>
                <a:ea typeface="+mj-ea"/>
                <a:cs typeface="Arial" panose="020B0604020202020204" pitchFamily="34" charset="0"/>
              </a:rPr>
              <a:t>等が大手である。</a:t>
            </a:r>
          </a:p>
        </p:txBody>
      </p:sp>
      <p:graphicFrame>
        <p:nvGraphicFramePr>
          <p:cNvPr id="8" name="表 7"/>
          <p:cNvGraphicFramePr>
            <a:graphicFrameLocks noGrp="1"/>
          </p:cNvGraphicFramePr>
          <p:nvPr>
            <p:extLst>
              <p:ext uri="{D42A27DB-BD31-4B8C-83A1-F6EECF244321}">
                <p14:modId xmlns:p14="http://schemas.microsoft.com/office/powerpoint/2010/main" val="666555206"/>
              </p:ext>
            </p:extLst>
          </p:nvPr>
        </p:nvGraphicFramePr>
        <p:xfrm>
          <a:off x="200472" y="2279329"/>
          <a:ext cx="9505056" cy="340614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4320480">
                  <a:extLst>
                    <a:ext uri="{9D8B030D-6E8A-4147-A177-3AD203B41FA5}">
                      <a16:colId xmlns:a16="http://schemas.microsoft.com/office/drawing/2014/main" val="20005"/>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地場メーカー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売上（百万中国元）　</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当期</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純利益（百万中国元）</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売上高</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当期純利益率</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従業員数（人）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概要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4A678E"/>
                    </a:solidFill>
                  </a:tcPr>
                </a:tc>
                <a:extLst>
                  <a:ext uri="{0D108BD9-81ED-4DB2-BD59-A6C34878D82A}">
                    <a16:rowId xmlns:a16="http://schemas.microsoft.com/office/drawing/2014/main" val="10000"/>
                  </a:ext>
                </a:extLst>
              </a:tr>
              <a:tr h="25881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上海復星医薬</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(Shanghai </a:t>
                      </a:r>
                      <a:r>
                        <a:rPr kumimoji="1" lang="en-US" altLang="ja-JP"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Fosun</a:t>
                      </a: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Pharmaceutical)</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algn="r"/>
                      <a:r>
                        <a:rPr lang="en-US" altLang="ja-JP" sz="1050" dirty="0">
                          <a:effectLst/>
                        </a:rPr>
                        <a:t>43,952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altLang="ja-JP" sz="1050" dirty="0">
                          <a:effectLst/>
                        </a:rPr>
                        <a:t>3,873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altLang="ja-JP" sz="1050" dirty="0">
                          <a:effectLst/>
                        </a:rPr>
                        <a:t>8.8 </a:t>
                      </a:r>
                      <a:r>
                        <a:rPr lang="ja-JP" altLang="en-US" sz="1050" dirty="0">
                          <a:effectLs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altLang="ja-JP" sz="1050" dirty="0">
                          <a:effectLst/>
                        </a:rPr>
                        <a:t>38,399</a:t>
                      </a:r>
                      <a:endParaRPr lang="en-US" sz="1050" dirty="0">
                        <a:effectLs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dirty="0"/>
                        <a:t>総合医薬品会社として医薬品の製造販売から医療機器の輸入販売まで業界内の幅広いサービスを手がける。</a:t>
                      </a:r>
                      <a:endParaRPr kumimoji="1" lang="en-US" altLang="ja-JP" sz="1000" dirty="0"/>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lang="ja-JP" altLang="en-US" sz="1000" dirty="0"/>
                        <a:t>近年、買収を通じた病院経営に進出。単なる投資企業と違い、高い研究開発能力と充実した医薬品ポートフォリオが事業の多角化を支えている。今後も</a:t>
                      </a:r>
                      <a:r>
                        <a:rPr lang="en-US" altLang="ja-JP" sz="1000" dirty="0"/>
                        <a:t>M&amp;A</a:t>
                      </a:r>
                      <a:r>
                        <a:rPr lang="ja-JP" altLang="en-US" sz="1000" dirty="0"/>
                        <a:t>を通じて病院経営事業を積極拡大していく方針。</a:t>
                      </a:r>
                      <a:endParaRPr kumimoji="1" lang="en-US" altLang="ja-JP"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6868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康臣薬業</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Consun</a:t>
                      </a: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Pharmaceutical)</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algn="r" defTabSz="914400" rtl="0" eaLnBrk="1" latinLnBrk="0" hangingPunct="1"/>
                      <a:r>
                        <a:rPr lang="en-US" altLang="ja-JP" sz="1050" dirty="0">
                          <a:effectLst/>
                        </a:rPr>
                        <a:t>1,223</a:t>
                      </a:r>
                      <a:endParaRPr kumimoji="1" lang="en-US" altLang="ja-JP" sz="1050" kern="1200" dirty="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kumimoji="1" lang="en-US" altLang="ja-JP" sz="1050" kern="1200" dirty="0">
                          <a:solidFill>
                            <a:schemeClr val="tx1"/>
                          </a:solidFill>
                          <a:effectLst/>
                          <a:latin typeface="+mn-lt"/>
                          <a:ea typeface="+mn-ea"/>
                          <a:cs typeface="+mn-cs"/>
                        </a:rPr>
                        <a:t>308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kumimoji="1" lang="en-US" altLang="ja-JP" sz="1050" kern="1200" dirty="0">
                          <a:solidFill>
                            <a:schemeClr val="tx1"/>
                          </a:solidFill>
                          <a:effectLst/>
                          <a:latin typeface="+mn-lt"/>
                          <a:ea typeface="+mn-ea"/>
                          <a:cs typeface="+mn-cs"/>
                        </a:rPr>
                        <a:t>25.1 </a:t>
                      </a:r>
                      <a:r>
                        <a:rPr kumimoji="1" lang="ja-JP" altLang="en-US" sz="1050" kern="1200" dirty="0">
                          <a:solidFill>
                            <a:schemeClr val="tx1"/>
                          </a:solidFill>
                          <a:effectLst/>
                          <a:latin typeface="+mn-lt"/>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lang="en-US" altLang="ja-JP" sz="1050" dirty="0">
                          <a:effectLst/>
                        </a:rPr>
                        <a:t>3,000</a:t>
                      </a:r>
                      <a:endParaRPr kumimoji="1" lang="ja-JP" altLang="en-US" sz="1050" kern="1200" dirty="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lang="ja-JP" altLang="en-US" sz="1000" dirty="0"/>
                        <a:t>腎臓疾患治療薬と</a:t>
                      </a:r>
                      <a:r>
                        <a:rPr lang="en-US" altLang="ja-JP" sz="1000" dirty="0"/>
                        <a:t>X</a:t>
                      </a:r>
                      <a:r>
                        <a:rPr lang="ja-JP" altLang="en-US" sz="1000" dirty="0"/>
                        <a:t>線の造影剤大手。</a:t>
                      </a:r>
                      <a:endParaRPr lang="en-US" altLang="ja-JP" sz="1000" dirty="0"/>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主力商品の尿毒症クリアランス顆粒は</a:t>
                      </a:r>
                      <a:r>
                        <a:rPr kumimoji="1" lang="en-US" altLang="ja-JP" sz="1000" kern="1200" dirty="0">
                          <a:solidFill>
                            <a:schemeClr val="tx1"/>
                          </a:solidFill>
                          <a:latin typeface="+mn-lt"/>
                          <a:ea typeface="+mn-ea"/>
                          <a:cs typeface="+mn-cs"/>
                        </a:rPr>
                        <a:t>12</a:t>
                      </a:r>
                      <a:r>
                        <a:rPr kumimoji="1" lang="ja-JP" altLang="en-US" sz="1000" kern="1200" dirty="0">
                          <a:solidFill>
                            <a:schemeClr val="tx1"/>
                          </a:solidFill>
                          <a:latin typeface="+mn-lt"/>
                          <a:ea typeface="+mn-ea"/>
                          <a:cs typeface="+mn-cs"/>
                        </a:rPr>
                        <a:t>年に慢性肝臓疾患薬として唯一国家必須医薬品リスト（</a:t>
                      </a:r>
                      <a:r>
                        <a:rPr kumimoji="1" lang="en-US" altLang="ja-JP" sz="1000" kern="1200" dirty="0">
                          <a:solidFill>
                            <a:schemeClr val="tx1"/>
                          </a:solidFill>
                          <a:latin typeface="+mn-lt"/>
                          <a:ea typeface="+mn-ea"/>
                          <a:cs typeface="+mn-cs"/>
                        </a:rPr>
                        <a:t>NEDL</a:t>
                      </a:r>
                      <a:r>
                        <a:rPr kumimoji="1" lang="ja-JP" altLang="en-US" sz="1000" kern="1200" dirty="0">
                          <a:solidFill>
                            <a:schemeClr val="tx1"/>
                          </a:solidFill>
                          <a:latin typeface="+mn-lt"/>
                          <a:ea typeface="+mn-ea"/>
                          <a:cs typeface="+mn-cs"/>
                        </a:rPr>
                        <a:t>）に登録され、多くの医療機関に浸透している。</a:t>
                      </a:r>
                      <a:endParaRPr kumimoji="1" lang="en-US" altLang="ja-JP" sz="10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また、造影剤事業も</a:t>
                      </a:r>
                      <a:r>
                        <a:rPr kumimoji="1" lang="en-US" altLang="ja-JP" sz="1000" kern="1200" dirty="0">
                          <a:solidFill>
                            <a:schemeClr val="tx1"/>
                          </a:solidFill>
                          <a:latin typeface="+mn-lt"/>
                          <a:ea typeface="+mn-ea"/>
                          <a:cs typeface="+mn-cs"/>
                        </a:rPr>
                        <a:t>MRT</a:t>
                      </a:r>
                      <a:r>
                        <a:rPr kumimoji="1" lang="ja-JP" altLang="en-US" sz="1000" kern="1200" dirty="0">
                          <a:solidFill>
                            <a:schemeClr val="tx1"/>
                          </a:solidFill>
                          <a:latin typeface="+mn-lt"/>
                          <a:ea typeface="+mn-ea"/>
                          <a:cs typeface="+mn-cs"/>
                        </a:rPr>
                        <a:t>用からより市場の大きい</a:t>
                      </a:r>
                      <a:r>
                        <a:rPr kumimoji="1" lang="en-US" altLang="ja-JP" sz="1000" kern="1200" dirty="0">
                          <a:solidFill>
                            <a:schemeClr val="tx1"/>
                          </a:solidFill>
                          <a:latin typeface="+mn-lt"/>
                          <a:ea typeface="+mn-ea"/>
                          <a:cs typeface="+mn-cs"/>
                        </a:rPr>
                        <a:t>CT</a:t>
                      </a:r>
                      <a:r>
                        <a:rPr kumimoji="1" lang="ja-JP" altLang="en-US" sz="1000" kern="1200" dirty="0">
                          <a:solidFill>
                            <a:schemeClr val="tx1"/>
                          </a:solidFill>
                          <a:latin typeface="+mn-lt"/>
                          <a:ea typeface="+mn-ea"/>
                          <a:cs typeface="+mn-cs"/>
                        </a:rPr>
                        <a:t>用に分野を拡大している。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1660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山東威高集団医用高分子</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製品股份</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(SHANDONG WEIGAO GROUP MEDICAL POLYMER)</a:t>
                      </a:r>
                      <a:endParaRPr kumimoji="1" lang="ja-JP" altLang="en-US"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0" algn="r" defTabSz="914400" rtl="0" eaLnBrk="1" latinLnBrk="0" hangingPunct="1"/>
                      <a:r>
                        <a:rPr lang="en-US" altLang="ja-JP" sz="1050" dirty="0">
                          <a:effectLst/>
                        </a:rPr>
                        <a:t>6,730</a:t>
                      </a:r>
                      <a:endParaRPr kumimoji="1" lang="en-US" altLang="ja-JP" sz="1050" kern="1200" dirty="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lang="en-US" altLang="ja-JP" sz="1050" dirty="0">
                          <a:effectLst/>
                        </a:rPr>
                        <a:t>1,106</a:t>
                      </a:r>
                      <a:endParaRPr kumimoji="1" lang="en-US" altLang="ja-JP" sz="1050" kern="1200" dirty="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lang="en-US" altLang="ja-JP" sz="1050" i="0" dirty="0">
                          <a:effectLst/>
                        </a:rPr>
                        <a:t>16.4</a:t>
                      </a:r>
                      <a:r>
                        <a:rPr lang="en-US" altLang="ja-JP" sz="1050" i="1" dirty="0">
                          <a:effectLst/>
                        </a:rPr>
                        <a:t> </a:t>
                      </a:r>
                      <a:r>
                        <a:rPr kumimoji="1" lang="ja-JP" altLang="en-US" sz="1050" kern="1200" dirty="0">
                          <a:solidFill>
                            <a:schemeClr val="tx1"/>
                          </a:solidFill>
                          <a:effectLst/>
                          <a:latin typeface="+mn-lt"/>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r" defTabSz="914400" rtl="0" eaLnBrk="1" latinLnBrk="0" hangingPunct="1"/>
                      <a:r>
                        <a:rPr kumimoji="1" lang="en-US" altLang="ja-JP" sz="1050" kern="1200" dirty="0">
                          <a:solidFill>
                            <a:schemeClr val="tx1"/>
                          </a:solidFill>
                          <a:effectLst/>
                          <a:latin typeface="+mn-lt"/>
                          <a:ea typeface="+mn-ea"/>
                          <a:cs typeface="+mn-cs"/>
                        </a:rPr>
                        <a:t>10,693</a:t>
                      </a:r>
                      <a:endParaRPr kumimoji="1" lang="ja-JP" altLang="en-US" sz="1050" kern="1200" dirty="0">
                        <a:solidFill>
                          <a:schemeClr val="tx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lang="ja-JP" altLang="en-US" sz="1000" dirty="0"/>
                        <a:t>輸液・輸血セットや注射器などの使い捨て医療製品の製造販売大手。</a:t>
                      </a:r>
                      <a:endParaRPr kumimoji="1" lang="ja-JP" altLang="en-US" sz="10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9" name="Rectangle 6"/>
          <p:cNvSpPr>
            <a:spLocks noChangeArrowheads="1"/>
          </p:cNvSpPr>
          <p:nvPr/>
        </p:nvSpPr>
        <p:spPr bwMode="auto">
          <a:xfrm>
            <a:off x="200472" y="1916832"/>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r>
              <a:rPr lang="en-US" altLang="ja-JP" sz="1400" dirty="0">
                <a:solidFill>
                  <a:srgbClr val="000000"/>
                </a:solidFill>
                <a:latin typeface="Arial Black" pitchFamily="34" charset="0"/>
                <a:ea typeface="HGP創英角ｺﾞｼｯｸUB" pitchFamily="50" charset="-128"/>
              </a:rPr>
              <a:t>(2022)</a:t>
            </a:r>
            <a:endParaRPr lang="ja-JP" altLang="en-US" sz="1400" dirty="0">
              <a:solidFill>
                <a:srgbClr val="000000"/>
              </a:solidFill>
              <a:latin typeface="Arial Black" pitchFamily="34" charset="0"/>
              <a:ea typeface="HGP創英角ｺﾞｼｯｸUB" pitchFamily="50" charset="-128"/>
            </a:endParaRPr>
          </a:p>
        </p:txBody>
      </p:sp>
      <p:sp>
        <p:nvSpPr>
          <p:cNvPr id="11" name="テキスト ボックス 10"/>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各社ホームページ、楽天証券　「中国医療セクター　経済成長と高齢化で長期成長、政策緩和を背景に慢性疾患薬と病院経営事業に注目 」</a:t>
            </a:r>
          </a:p>
        </p:txBody>
      </p:sp>
    </p:spTree>
    <p:extLst>
      <p:ext uri="{BB962C8B-B14F-4D97-AF65-F5344CB8AC3E}">
        <p14:creationId xmlns:p14="http://schemas.microsoft.com/office/powerpoint/2010/main" val="3210407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主要海外メーカー（日本企業以外）</a:t>
            </a:r>
          </a:p>
        </p:txBody>
      </p:sp>
      <p:sp>
        <p:nvSpPr>
          <p:cNvPr id="4" name="テキスト ボックス 3"/>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欧米企業は、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年代の初期から中国への進出を果たしてきた。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製品販売実績は、年々上昇傾向にあり、販売エリアも大都市の医療機関から中型都市の医療機関にまで拡大している。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テキスト ボックス 33"/>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kumimoji="0" lang="ja-JP" altLang="en-US" sz="800" dirty="0" bmk=""/>
          </a:p>
        </p:txBody>
      </p:sp>
      <p:graphicFrame>
        <p:nvGraphicFramePr>
          <p:cNvPr id="43" name="表 42"/>
          <p:cNvGraphicFramePr>
            <a:graphicFrameLocks noGrp="1"/>
          </p:cNvGraphicFramePr>
          <p:nvPr>
            <p:extLst>
              <p:ext uri="{D42A27DB-BD31-4B8C-83A1-F6EECF244321}">
                <p14:modId xmlns:p14="http://schemas.microsoft.com/office/powerpoint/2010/main" val="1352119107"/>
              </p:ext>
            </p:extLst>
          </p:nvPr>
        </p:nvGraphicFramePr>
        <p:xfrm>
          <a:off x="558597" y="2565370"/>
          <a:ext cx="6974901" cy="3823200"/>
        </p:xfrm>
        <a:graphic>
          <a:graphicData uri="http://schemas.openxmlformats.org/drawingml/2006/table">
            <a:tbl>
              <a:tblPr firstRow="1" bandRow="1">
                <a:tableStyleId>{5C22544A-7EE6-4342-B048-85BDC9FD1C3A}</a:tableStyleId>
              </a:tblPr>
              <a:tblGrid>
                <a:gridCol w="673275">
                  <a:extLst>
                    <a:ext uri="{9D8B030D-6E8A-4147-A177-3AD203B41FA5}">
                      <a16:colId xmlns:a16="http://schemas.microsoft.com/office/drawing/2014/main" val="20000"/>
                    </a:ext>
                  </a:extLst>
                </a:gridCol>
                <a:gridCol w="2597479">
                  <a:extLst>
                    <a:ext uri="{9D8B030D-6E8A-4147-A177-3AD203B41FA5}">
                      <a16:colId xmlns:a16="http://schemas.microsoft.com/office/drawing/2014/main" val="20001"/>
                    </a:ext>
                  </a:extLst>
                </a:gridCol>
                <a:gridCol w="1396646">
                  <a:extLst>
                    <a:ext uri="{9D8B030D-6E8A-4147-A177-3AD203B41FA5}">
                      <a16:colId xmlns:a16="http://schemas.microsoft.com/office/drawing/2014/main" val="20002"/>
                    </a:ext>
                  </a:extLst>
                </a:gridCol>
                <a:gridCol w="2307501">
                  <a:extLst>
                    <a:ext uri="{9D8B030D-6E8A-4147-A177-3AD203B41FA5}">
                      <a16:colId xmlns:a16="http://schemas.microsoft.com/office/drawing/2014/main" val="20003"/>
                    </a:ext>
                  </a:extLst>
                </a:gridCol>
              </a:tblGrid>
              <a:tr h="0">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現法拠点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進出時期</a:t>
                      </a:r>
                    </a:p>
                  </a:txBody>
                  <a:tcPr marL="72000" marR="72000" marT="36000" marB="36000" anchor="ctr">
                    <a:lnL w="6350" cap="flat" cmpd="sng" algn="ctr">
                      <a:solidFill>
                        <a:srgbClr val="FFFFFF"/>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673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ブリストル・マイヤーズ</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上海市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dirty="0">
                          <a:solidFill>
                            <a:srgbClr val="000000"/>
                          </a:solidFill>
                          <a:effectLst/>
                          <a:latin typeface="+mn-lt"/>
                          <a:ea typeface="+mj-ea"/>
                          <a:cs typeface="+mn-cs"/>
                        </a:rPr>
                        <a:t>1982</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673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2</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ヤンセンファーマ</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西安市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dirty="0">
                          <a:solidFill>
                            <a:srgbClr val="000000"/>
                          </a:solidFill>
                          <a:effectLst/>
                          <a:latin typeface="+mn-lt"/>
                          <a:ea typeface="+mj-ea"/>
                          <a:cs typeface="+mn-cs"/>
                        </a:rPr>
                        <a:t>1985</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673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ノバルティスファーマ</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北京市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dirty="0">
                          <a:solidFill>
                            <a:srgbClr val="000000"/>
                          </a:solidFill>
                          <a:effectLst/>
                          <a:latin typeface="+mn-lt"/>
                          <a:ea typeface="+mj-ea"/>
                          <a:cs typeface="+mn-cs"/>
                        </a:rPr>
                        <a:t>1987</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673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4</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グラクソ・スミスクライン</a:t>
                      </a:r>
                      <a:endParaRPr kumimoji="1" lang="zh-CN"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天津市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dirty="0">
                          <a:solidFill>
                            <a:srgbClr val="000000"/>
                          </a:solidFill>
                          <a:effectLst/>
                          <a:latin typeface="+mn-lt"/>
                          <a:ea typeface="+mj-ea"/>
                          <a:cs typeface="+mn-cs"/>
                        </a:rPr>
                        <a:t>1987</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673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5</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ファイザー</a:t>
                      </a:r>
                      <a:endParaRPr kumimoji="1" lang="zh-CN"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大連市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dirty="0">
                          <a:solidFill>
                            <a:srgbClr val="000000"/>
                          </a:solidFill>
                          <a:effectLst/>
                          <a:latin typeface="+mn-lt"/>
                          <a:ea typeface="+mj-ea"/>
                          <a:cs typeface="+mn-cs"/>
                        </a:rPr>
                        <a:t>1989</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0673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6</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ジョンソン＆ジョンソン</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上海市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dirty="0">
                          <a:solidFill>
                            <a:srgbClr val="000000"/>
                          </a:solidFill>
                          <a:effectLst/>
                          <a:latin typeface="+mn-lt"/>
                          <a:ea typeface="+mj-ea"/>
                          <a:cs typeface="+mn-cs"/>
                        </a:rPr>
                        <a:t>1992</a:t>
                      </a: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0673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7</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バイエル</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北京市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dirty="0">
                          <a:solidFill>
                            <a:srgbClr val="000000"/>
                          </a:solidFill>
                          <a:effectLst/>
                          <a:latin typeface="+mn-lt"/>
                          <a:ea typeface="+mj-ea"/>
                          <a:cs typeface="+mn-cs"/>
                        </a:rPr>
                        <a:t>1993</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0673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8</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アストラゼネカ</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無錫市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dirty="0">
                          <a:solidFill>
                            <a:srgbClr val="000000"/>
                          </a:solidFill>
                          <a:effectLst/>
                          <a:latin typeface="+mn-lt"/>
                          <a:ea typeface="+mj-ea"/>
                          <a:cs typeface="+mn-cs"/>
                        </a:rPr>
                        <a:t>1993</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0673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9</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200" b="0" i="0" u="none" strike="noStrike" kern="1200" dirty="0">
                          <a:solidFill>
                            <a:srgbClr val="000000"/>
                          </a:solidFill>
                          <a:effectLst/>
                          <a:latin typeface="+mn-lt"/>
                          <a:ea typeface="+mj-ea"/>
                          <a:cs typeface="+mn-cs"/>
                        </a:rPr>
                        <a:t>MSD</a:t>
                      </a:r>
                      <a:r>
                        <a:rPr kumimoji="1" lang="ja-JP" altLang="en-US" sz="1200" b="0" i="0" u="none" strike="noStrike" kern="1200" dirty="0">
                          <a:solidFill>
                            <a:srgbClr val="000000"/>
                          </a:solidFill>
                          <a:effectLst/>
                          <a:latin typeface="+mn-lt"/>
                          <a:ea typeface="+mj-ea"/>
                          <a:cs typeface="+mn-cs"/>
                        </a:rPr>
                        <a:t>（米メルク）</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杭州市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dirty="0">
                          <a:solidFill>
                            <a:srgbClr val="000000"/>
                          </a:solidFill>
                          <a:effectLst/>
                          <a:latin typeface="+mn-lt"/>
                          <a:ea typeface="+mj-ea"/>
                          <a:cs typeface="+mn-cs"/>
                        </a:rPr>
                        <a:t>1994</a:t>
                      </a: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0673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10</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ロシュ</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上海市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dirty="0">
                          <a:solidFill>
                            <a:srgbClr val="000000"/>
                          </a:solidFill>
                          <a:effectLst/>
                          <a:latin typeface="+mn-lt"/>
                          <a:ea typeface="+mj-ea"/>
                          <a:cs typeface="+mn-cs"/>
                        </a:rPr>
                        <a:t>1994</a:t>
                      </a: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0673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11</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ノボ　ノルディスク</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天津市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dirty="0">
                          <a:solidFill>
                            <a:srgbClr val="000000"/>
                          </a:solidFill>
                          <a:effectLst/>
                          <a:latin typeface="+mn-lt"/>
                          <a:ea typeface="+mj-ea"/>
                          <a:cs typeface="+mn-cs"/>
                        </a:rPr>
                        <a:t>1994</a:t>
                      </a: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0673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12</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サノフィ</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杭州市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dirty="0">
                          <a:solidFill>
                            <a:srgbClr val="000000"/>
                          </a:solidFill>
                          <a:effectLst/>
                          <a:latin typeface="+mn-lt"/>
                          <a:ea typeface="+mj-ea"/>
                          <a:cs typeface="+mn-cs"/>
                        </a:rPr>
                        <a:t>1995</a:t>
                      </a: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0673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13</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ベーリンガー</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上海市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dirty="0">
                          <a:solidFill>
                            <a:srgbClr val="000000"/>
                          </a:solidFill>
                          <a:effectLst/>
                          <a:latin typeface="+mn-lt"/>
                          <a:ea typeface="+mj-ea"/>
                          <a:cs typeface="+mn-cs"/>
                        </a:rPr>
                        <a:t>1995</a:t>
                      </a: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0673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14</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イーライ・リリー</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200" b="0" i="0" u="none" strike="noStrike" kern="1200" dirty="0">
                          <a:solidFill>
                            <a:srgbClr val="000000"/>
                          </a:solidFill>
                          <a:effectLst/>
                          <a:latin typeface="+mn-lt"/>
                          <a:ea typeface="+mj-ea"/>
                          <a:cs typeface="+mn-cs"/>
                        </a:rPr>
                        <a:t>蘇州市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dirty="0">
                          <a:solidFill>
                            <a:srgbClr val="000000"/>
                          </a:solidFill>
                          <a:effectLst/>
                          <a:latin typeface="+mn-lt"/>
                          <a:ea typeface="+mj-ea"/>
                          <a:cs typeface="+mn-cs"/>
                        </a:rPr>
                        <a:t>1996</a:t>
                      </a:r>
                    </a:p>
                  </a:txBody>
                  <a:tcPr marL="72000" marR="72000" marT="36000" marB="36000" anchor="ctr">
                    <a:lnL w="6350" cap="flat" cmpd="sng" algn="ctr">
                      <a:solidFill>
                        <a:srgbClr val="DADADA"/>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grpSp>
        <p:nvGrpSpPr>
          <p:cNvPr id="44" name="グループ化 7"/>
          <p:cNvGrpSpPr/>
          <p:nvPr/>
        </p:nvGrpSpPr>
        <p:grpSpPr>
          <a:xfrm>
            <a:off x="544997" y="2152960"/>
            <a:ext cx="3759968" cy="288032"/>
            <a:chOff x="4803500" y="2126204"/>
            <a:chExt cx="5626916" cy="288032"/>
          </a:xfrm>
        </p:grpSpPr>
        <p:cxnSp>
          <p:nvCxnSpPr>
            <p:cNvPr id="45" name="直線コネクタ 4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3500" y="212620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中国に進出している主な欧米企業</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186196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1/4</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547704365"/>
              </p:ext>
            </p:extLst>
          </p:nvPr>
        </p:nvGraphicFramePr>
        <p:xfrm>
          <a:off x="200022" y="1412776"/>
          <a:ext cx="9505055" cy="4644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愛絲庫信息諮詢（上海）（有）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ケアネット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医薬品企業の主たる顧客としたプロモーション事業、医師を主たるユーザーとした継続医学教育支援事業、日中間医師交流支援事業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第一三共製薬（上海）（有）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第一三共</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医薬品の研究・開発・製造・販売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衛材（中国）薬業（有）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益新国際医薬科技（有）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mn-lt"/>
                          <a:ea typeface="+mj-ea"/>
                          <a:cs typeface="+mn-cs"/>
                        </a:rPr>
                        <a:t>EPS</a:t>
                      </a:r>
                      <a:r>
                        <a:rPr kumimoji="1" lang="ja-JP" altLang="en-US" sz="1100" b="0" i="0" u="none" strike="noStrike" kern="1200">
                          <a:solidFill>
                            <a:srgbClr val="000000"/>
                          </a:solidFill>
                          <a:effectLst/>
                          <a:latin typeface="+mn-lt"/>
                          <a:ea typeface="+mj-ea"/>
                          <a:cs typeface="+mn-cs"/>
                        </a:rPr>
                        <a:t>インターナショナル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臨床試験の受託</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上海日新医薬発展（有）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a:solidFill>
                            <a:srgbClr val="000000"/>
                          </a:solidFill>
                          <a:effectLst/>
                          <a:latin typeface="+mn-lt"/>
                          <a:ea typeface="+mj-ea"/>
                          <a:cs typeface="+mn-cs"/>
                        </a:rPr>
                        <a:t>EPS</a:t>
                      </a:r>
                      <a:r>
                        <a:rPr kumimoji="1" lang="ja-JP" altLang="en-US" sz="1100" b="0" i="0" u="none" strike="noStrike" kern="1200">
                          <a:solidFill>
                            <a:srgbClr val="000000"/>
                          </a:solidFill>
                          <a:effectLst/>
                          <a:latin typeface="+mn-lt"/>
                          <a:ea typeface="+mj-ea"/>
                          <a:cs typeface="+mn-cs"/>
                        </a:rPr>
                        <a:t>インターナショナル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創薬支援事業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興和（上海）医薬諮詢（有）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興和</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医薬品の医学的・薬学的学術活動、販売促進活動の代行、市場導入等に関するコンサルタント業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協和発酵麒麟（中国）製薬（有）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協和発酵キリン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中国における医薬品の開発・製造・販売・販促</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美迪医薬信息諮詢（上海）（有）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エス・エム・エス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医療従事者向け医薬情報サービスの提供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明治製果食品工業（上海）（有）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明治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菓子の製造・販売、菓子、健康食品の輸入販売、マーケティング、中国産業用食材の開発、日本への輸出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日清製粉東酵（上海）商貿（有）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オリエンタル酵母工業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各種製パン・製菓原材料等の販売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848920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2/4</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140345873"/>
              </p:ext>
            </p:extLst>
          </p:nvPr>
        </p:nvGraphicFramePr>
        <p:xfrm>
          <a:off x="200022" y="1052736"/>
          <a:ext cx="9505055" cy="4968553"/>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46643">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6219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奥哈拉化工貿易（上海）（有）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mn-lt"/>
                          <a:ea typeface="+mj-ea"/>
                          <a:cs typeface="+mn-cs"/>
                        </a:rPr>
                        <a:t>小原化工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化学品の在庫販売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6219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上海味之素氨基酸（有）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味の素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医薬用アミノ酸原料の製造および味の素製品の販売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6219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上海千麦博米楽医学検験所（有）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ビー・エム・エル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mn-lt"/>
                          <a:ea typeface="+mj-ea"/>
                          <a:cs typeface="+mn-cs"/>
                        </a:rPr>
                        <a:t>臨床検査受託</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6219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上海古林国際印務（有）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古林紙工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医薬品パッケージの製造・販売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6219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上海福原護理服務（有）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ケアサービス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介護事業および介護関連事業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6219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上海睿星生物技術（有）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ジーエヌアイグループ</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生物化学的実験等の請負、試薬の製造・販売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62191">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上海睿星基因技術（有）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ジーエヌアイグループ</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創薬開発、生物化学的実験等の請負事業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6219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上海瑞亦康生物科技（有）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メニコン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中国におけるライフサイエンス事業の展開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6219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上海鈴謙滬中医薬（有）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スズケン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医療用医薬品等の卸売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6219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上海津村製薬（有）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ツムラ</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日本向け漢方エキス粉末の製造・輸出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2129261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3/4</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990011414"/>
              </p:ext>
            </p:extLst>
          </p:nvPr>
        </p:nvGraphicFramePr>
        <p:xfrm>
          <a:off x="200022" y="1052736"/>
          <a:ext cx="9505055" cy="5076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国薬控股菱商医院管理服務（上海）（有）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三菱商事</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医薬材料の流通（</a:t>
                      </a:r>
                      <a:r>
                        <a:rPr kumimoji="1" lang="en-US" altLang="ja-JP" sz="1000" b="0" i="0" u="none" strike="noStrike" kern="1200" dirty="0">
                          <a:solidFill>
                            <a:srgbClr val="000000"/>
                          </a:solidFill>
                          <a:effectLst/>
                          <a:latin typeface="+mn-lt"/>
                          <a:ea typeface="+mj-ea"/>
                          <a:cs typeface="+mn-cs"/>
                        </a:rPr>
                        <a:t>SPD</a:t>
                      </a:r>
                      <a:r>
                        <a:rPr kumimoji="1" lang="ja-JP" altLang="en-US" sz="1000" b="0" i="0" u="none" strike="noStrike" kern="1200" dirty="0">
                          <a:solidFill>
                            <a:srgbClr val="000000"/>
                          </a:solidFill>
                          <a:effectLst/>
                          <a:latin typeface="+mn-lt"/>
                          <a:ea typeface="+mj-ea"/>
                          <a:cs typeface="+mn-cs"/>
                        </a:rPr>
                        <a:t>）・卸売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住商医薬（上海）（有）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住友商事</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医薬品関連商品の販売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chemeClr val="tx1"/>
                          </a:solidFill>
                          <a:effectLst/>
                          <a:latin typeface="+mn-lt"/>
                          <a:ea typeface="+mj-ea"/>
                          <a:cs typeface="+mn-cs"/>
                        </a:rPr>
                        <a:t>大幸環保科技（上海）（有）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大幸薬品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感染管理事業、医薬品の製造・販売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24</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武田（中国）投資（有）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a:solidFill>
                            <a:srgbClr val="000000"/>
                          </a:solidFill>
                          <a:effectLst/>
                          <a:latin typeface="+mn-lt"/>
                          <a:ea typeface="+mj-ea"/>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中国における医薬品事業の持株会社および医薬品の開発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25</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東洋紡（上海）生物科技（有）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東洋紡</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ヘルスケア研究用試薬、機器の製造、販売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26</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浙江大塚製薬（有）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27</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星青国際貿易（上海）（有）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ブルーエキスプレス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高純度薬品の仕入・販売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28</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a:t>
                      </a:r>
                      <a:r>
                        <a:rPr kumimoji="1" lang="zh-TW" altLang="en-US" sz="1100" b="0" i="0" u="none" strike="noStrike" kern="1200" dirty="0">
                          <a:solidFill>
                            <a:srgbClr val="000000"/>
                          </a:solidFill>
                          <a:effectLst/>
                          <a:latin typeface="+mn-lt"/>
                          <a:ea typeface="+mn-ea"/>
                          <a:cs typeface="+mn-cs"/>
                        </a:rPr>
                        <a:t>睿</a:t>
                      </a:r>
                      <a:r>
                        <a:rPr kumimoji="1" lang="ja-JP" altLang="en-US" sz="1100" b="0" i="0" u="none" strike="noStrike" kern="1200" dirty="0">
                          <a:solidFill>
                            <a:srgbClr val="000000"/>
                          </a:solidFill>
                          <a:effectLst/>
                          <a:latin typeface="+mn-lt"/>
                          <a:ea typeface="+mn-ea"/>
                          <a:cs typeface="+mn-cs"/>
                        </a:rPr>
                        <a:t>瀛生物科技（有）</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ジーエヌアイグループ</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新薬の研究開発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29</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毎日鈴商業</a:t>
                      </a:r>
                      <a:r>
                        <a:rPr kumimoji="1" lang="zh-TW" altLang="en-US" sz="1100" b="0" i="0" u="none" strike="noStrike" kern="1200" dirty="0">
                          <a:solidFill>
                            <a:srgbClr val="000000"/>
                          </a:solidFill>
                          <a:effectLst/>
                          <a:latin typeface="+mn-lt"/>
                          <a:ea typeface="+mj-ea"/>
                          <a:cs typeface="+mn-cs"/>
                        </a:rPr>
                        <a:t>（上海）（有）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ウエルシアホールディングス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ドラッグストア事業の運営</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30</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上海安通医療科技（有）</a:t>
                      </a:r>
                      <a:endParaRPr kumimoji="1" lang="zh-CN"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心臓血管カンパニー</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31</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上海華新生物高技術（有）</a:t>
                      </a:r>
                      <a:endParaRPr kumimoji="1" lang="zh-CN"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EPS</a:t>
                      </a:r>
                      <a:r>
                        <a:rPr kumimoji="1" lang="ja-JP" altLang="en-US" sz="1100" b="0" i="0" u="none" strike="noStrike" kern="1200" dirty="0">
                          <a:solidFill>
                            <a:srgbClr val="000000"/>
                          </a:solidFill>
                          <a:effectLst/>
                          <a:latin typeface="+mn-lt"/>
                          <a:ea typeface="+mj-ea"/>
                          <a:cs typeface="+mn-cs"/>
                        </a:rPr>
                        <a:t>益新</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8" name="テキスト ボックス 9"/>
          <p:cNvSpPr txBox="1"/>
          <p:nvPr/>
        </p:nvSpPr>
        <p:spPr>
          <a:xfrm>
            <a:off x="200023" y="661247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869278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日本企業の進出状況（現地法人）～上海～ （</a:t>
            </a:r>
            <a:r>
              <a:rPr lang="en-US" altLang="ja-JP" dirty="0"/>
              <a:t>4/4</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268194374"/>
              </p:ext>
            </p:extLst>
          </p:nvPr>
        </p:nvGraphicFramePr>
        <p:xfrm>
          <a:off x="200022" y="1052736"/>
          <a:ext cx="9505055" cy="1620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32</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上海上薬津村製薬（有）</a:t>
                      </a:r>
                      <a:endParaRPr kumimoji="1" lang="zh-CN"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ツムラ</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中薬配合顆粒の製造販売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33</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盛勢達国際貿易</a:t>
                      </a:r>
                      <a:r>
                        <a:rPr kumimoji="1" lang="zh-CN" altLang="en-US" sz="1100" b="0" i="0" u="none" strike="noStrike" kern="1200" dirty="0">
                          <a:solidFill>
                            <a:srgbClr val="000000"/>
                          </a:solidFill>
                          <a:effectLst/>
                          <a:latin typeface="+mn-lt"/>
                          <a:ea typeface="+mj-ea"/>
                          <a:cs typeface="+mn-cs"/>
                        </a:rPr>
                        <a:t>（上海）（有）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サンスター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オーラルケア事業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34</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東曹（</a:t>
                      </a:r>
                      <a:r>
                        <a:rPr kumimoji="1" lang="zh-CN" altLang="en-US" sz="1100" b="0" i="0" u="none" strike="noStrike" kern="1200" dirty="0">
                          <a:solidFill>
                            <a:srgbClr val="000000"/>
                          </a:solidFill>
                          <a:effectLst/>
                          <a:latin typeface="+mn-lt"/>
                          <a:ea typeface="+mj-ea"/>
                          <a:cs typeface="+mn-cs"/>
                        </a:rPr>
                        <a:t>上海）</a:t>
                      </a:r>
                      <a:r>
                        <a:rPr kumimoji="1" lang="ja-JP" altLang="en-US" sz="1100" b="0" i="0" u="none" strike="noStrike" kern="1200" dirty="0">
                          <a:solidFill>
                            <a:srgbClr val="000000"/>
                          </a:solidFill>
                          <a:effectLst/>
                          <a:latin typeface="+mn-lt"/>
                          <a:ea typeface="+mj-ea"/>
                          <a:cs typeface="+mn-cs"/>
                        </a:rPr>
                        <a:t>生物科技</a:t>
                      </a:r>
                      <a:r>
                        <a:rPr kumimoji="1" lang="zh-CN" altLang="en-US" sz="1100" b="0" i="0" u="none" strike="noStrike" kern="1200" dirty="0">
                          <a:solidFill>
                            <a:srgbClr val="000000"/>
                          </a:solidFill>
                          <a:effectLst/>
                          <a:latin typeface="+mn-lt"/>
                          <a:ea typeface="+mj-ea"/>
                          <a:cs typeface="+mn-cs"/>
                        </a:rPr>
                        <a:t>（有）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東ソー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高速液体クロマトグラフ用カラム、分離・制製剤および臨床検査機器、臨床検査試薬等の販売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8" name="テキスト ボックス 9"/>
          <p:cNvSpPr txBox="1"/>
          <p:nvPr/>
        </p:nvSpPr>
        <p:spPr>
          <a:xfrm>
            <a:off x="200023" y="661247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8547133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日本企業の進出状況（現地法人）～北京～ （</a:t>
            </a:r>
            <a:r>
              <a:rPr lang="en-US" altLang="ja-JP" dirty="0"/>
              <a:t>1/2</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900984926"/>
              </p:ext>
            </p:extLst>
          </p:nvPr>
        </p:nvGraphicFramePr>
        <p:xfrm>
          <a:off x="200022" y="1412776"/>
          <a:ext cx="9505055" cy="5076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l"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l"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北京博尓邁生物技術（有）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CN" altLang="en-US" sz="1100" b="0" i="0" u="none" strike="noStrike" kern="1200">
                          <a:solidFill>
                            <a:srgbClr val="000000"/>
                          </a:solidFill>
                          <a:effectLst/>
                          <a:latin typeface="+mn-lt"/>
                          <a:ea typeface="+mj-ea"/>
                          <a:cs typeface="+mn-cs"/>
                        </a:rPr>
                        <a:t>医学生物学研究所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zh-TW" altLang="en-US" sz="1000" dirty="0"/>
                        <a:t>研究用試薬、臨床診断薬</a:t>
                      </a:r>
                      <a:r>
                        <a:rPr lang="ja-JP" altLang="en-US" sz="1000" dirty="0"/>
                        <a:t>の販売、抗体、検査試薬の開発、製造</a:t>
                      </a:r>
                      <a:endParaRPr kumimoji="1" lang="ja-JP" altLang="en-US" sz="10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北京康蒂尼薬業（有）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ジーエヌアイグループ</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北京希而欧生物医薬開発（有）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a:solidFill>
                            <a:srgbClr val="000000"/>
                          </a:solidFill>
                          <a:effectLst/>
                          <a:latin typeface="+mn-lt"/>
                          <a:ea typeface="+mj-ea"/>
                          <a:cs typeface="+mn-cs"/>
                        </a:rPr>
                        <a:t>EPS</a:t>
                      </a:r>
                      <a:r>
                        <a:rPr kumimoji="1" lang="ja-JP" altLang="en-US" sz="1100" b="0" i="0" u="none" strike="noStrike" kern="1200">
                          <a:solidFill>
                            <a:srgbClr val="000000"/>
                          </a:solidFill>
                          <a:effectLst/>
                          <a:latin typeface="+mn-lt"/>
                          <a:ea typeface="+mj-ea"/>
                          <a:cs typeface="+mn-cs"/>
                        </a:rPr>
                        <a:t>益新</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mn-lt"/>
                          <a:ea typeface="+mj-ea"/>
                          <a:cs typeface="+mn-cs"/>
                        </a:rPr>
                        <a:t>医薬品臨床開発支援業務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国薬控股北京天星普信生物医薬（有）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メディパルホールディングス三菱商事</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医療用医薬品の卸売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北京泰徳製薬（股）</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LTT</a:t>
                      </a:r>
                      <a:r>
                        <a:rPr kumimoji="1" lang="ja-JP" altLang="en-US" sz="1100" b="0" i="0" u="none" strike="noStrike" kern="1200" dirty="0">
                          <a:solidFill>
                            <a:srgbClr val="000000"/>
                          </a:solidFill>
                          <a:effectLst/>
                          <a:latin typeface="+mn-lt"/>
                          <a:ea typeface="+mj-ea"/>
                          <a:cs typeface="+mn-cs"/>
                        </a:rPr>
                        <a:t>バイオファーマ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日健中外科技（北京）（有）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中外製薬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医薬品の開発申請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希米科医薬技術発展（北京）（有）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シミックホールディングス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mn-lt"/>
                          <a:ea typeface="+mj-ea"/>
                          <a:cs typeface="+mn-cs"/>
                        </a:rPr>
                        <a:t>臨床試験支援業務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希米科（北京）医薬科技（有）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シミックホールディングス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mn-lt"/>
                          <a:ea typeface="+mj-ea"/>
                          <a:cs typeface="+mn-cs"/>
                        </a:rPr>
                        <a:t>臨床試験支援業務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第一三共製薬（北京）（有）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第一三共</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北京益普思新薬研究（有）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EPS</a:t>
                      </a:r>
                      <a:r>
                        <a:rPr kumimoji="1" lang="ja-JP" altLang="en-US" sz="1100" b="0" i="0" u="none" strike="noStrike" kern="1200" dirty="0">
                          <a:solidFill>
                            <a:srgbClr val="000000"/>
                          </a:solidFill>
                          <a:effectLst/>
                          <a:latin typeface="+mn-lt"/>
                          <a:ea typeface="+mj-ea"/>
                          <a:cs typeface="+mn-cs"/>
                        </a:rPr>
                        <a:t>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医薬に関する研究・開発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久光製薬技術諮詢</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久光製薬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医薬マーケティング</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9645010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日本企業の進出状況（現地法人）～北京～ （</a:t>
            </a:r>
            <a:r>
              <a:rPr lang="en-US" altLang="ja-JP" dirty="0"/>
              <a:t>2/2</a:t>
            </a:r>
            <a:r>
              <a:rPr lang="ja-JP" altLang="en-US" dirty="0"/>
              <a:t>）</a:t>
            </a:r>
            <a:endParaRPr lang="ja-JP" altLang="en-US" dirty="0">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419859441"/>
              </p:ext>
            </p:extLst>
          </p:nvPr>
        </p:nvGraphicFramePr>
        <p:xfrm>
          <a:off x="201526" y="1054626"/>
          <a:ext cx="9504001" cy="4822643"/>
        </p:xfrm>
        <a:graphic>
          <a:graphicData uri="http://schemas.openxmlformats.org/drawingml/2006/table">
            <a:tbl>
              <a:tblPr firstRow="1" bandRow="1">
                <a:tableStyleId>{5C22544A-7EE6-4342-B048-85BDC9FD1C3A}</a:tableStyleId>
              </a:tblPr>
              <a:tblGrid>
                <a:gridCol w="402712">
                  <a:extLst>
                    <a:ext uri="{9D8B030D-6E8A-4147-A177-3AD203B41FA5}">
                      <a16:colId xmlns:a16="http://schemas.microsoft.com/office/drawing/2014/main" val="20000"/>
                    </a:ext>
                  </a:extLst>
                </a:gridCol>
                <a:gridCol w="3463322">
                  <a:extLst>
                    <a:ext uri="{9D8B030D-6E8A-4147-A177-3AD203B41FA5}">
                      <a16:colId xmlns:a16="http://schemas.microsoft.com/office/drawing/2014/main" val="20001"/>
                    </a:ext>
                  </a:extLst>
                </a:gridCol>
                <a:gridCol w="1852475">
                  <a:extLst>
                    <a:ext uri="{9D8B030D-6E8A-4147-A177-3AD203B41FA5}">
                      <a16:colId xmlns:a16="http://schemas.microsoft.com/office/drawing/2014/main" val="20002"/>
                    </a:ext>
                  </a:extLst>
                </a:gridCol>
                <a:gridCol w="3785492">
                  <a:extLst>
                    <a:ext uri="{9D8B030D-6E8A-4147-A177-3AD203B41FA5}">
                      <a16:colId xmlns:a16="http://schemas.microsoft.com/office/drawing/2014/main" val="20003"/>
                    </a:ext>
                  </a:extLst>
                </a:gridCol>
              </a:tblGrid>
              <a:tr h="370973">
                <a:tc>
                  <a:txBody>
                    <a:bodyPr/>
                    <a:lstStyle/>
                    <a:p>
                      <a:pPr algn="l"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l"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9463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捷和泰（北京）生物科技（有）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rgbClr val="000000"/>
                          </a:solidFill>
                          <a:effectLst/>
                          <a:latin typeface="+mn-lt"/>
                          <a:ea typeface="+mj-ea"/>
                          <a:cs typeface="+mn-cs"/>
                        </a:rPr>
                        <a:t>JSR</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診断薬の中間体の研究開発、診断薬中間体、化工品、電子製品、機械設備の卸売、等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9463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田辺三菱製薬研発（北京）（有）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mj-ea"/>
                          <a:cs typeface="+mn-cs"/>
                        </a:rPr>
                        <a:t>田辺三菱製薬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医薬品の臨床開発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9463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大塚製薬研</a:t>
                      </a:r>
                      <a:r>
                        <a:rPr kumimoji="1" lang="ja-JP" altLang="en-US" sz="1100" b="0" i="0" u="none" strike="noStrike" kern="1200" dirty="0">
                          <a:solidFill>
                            <a:srgbClr val="000000"/>
                          </a:solidFill>
                          <a:effectLst/>
                          <a:latin typeface="+mn-lt"/>
                          <a:ea typeface="+mj-ea"/>
                          <a:cs typeface="+mn-cs"/>
                        </a:rPr>
                        <a:t>発</a:t>
                      </a:r>
                      <a:r>
                        <a:rPr kumimoji="1" lang="zh-TW" altLang="en-US" sz="1100" b="0" i="0" u="none" strike="noStrike" kern="1200" dirty="0">
                          <a:solidFill>
                            <a:srgbClr val="000000"/>
                          </a:solidFill>
                          <a:effectLst/>
                          <a:latin typeface="+mn-lt"/>
                          <a:ea typeface="+mj-ea"/>
                          <a:cs typeface="+mn-cs"/>
                        </a:rPr>
                        <a:t>（北京）（有）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医薬品の臨床開発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9463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資生堂（中国）研究開発中心（有）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資生堂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中医学研究および商品化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9463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国薬控股北京華鴻（有）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三菱商事</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医療用医薬品卸売業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9463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TW" altLang="en-US" sz="1100" b="0" i="0" u="none" strike="noStrike" kern="1200" dirty="0">
                          <a:solidFill>
                            <a:srgbClr val="000000"/>
                          </a:solidFill>
                          <a:effectLst/>
                          <a:latin typeface="+mn-lt"/>
                          <a:ea typeface="+mj-ea"/>
                          <a:cs typeface="+mn-cs"/>
                        </a:rPr>
                        <a:t>大鵬薬品信息諮詢（北京）（有）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mj-ea"/>
                          <a:cs typeface="+mn-cs"/>
                        </a:rPr>
                        <a:t>大鵬薬品工業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医薬品の開発・情報収集</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9463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宝日医生物技術（北京）（有）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タカラバイオ</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試薬と機器のの販売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9463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zh-CN" altLang="en-US" sz="1100" b="0" i="0" u="none" strike="noStrike" kern="1200" dirty="0">
                          <a:solidFill>
                            <a:srgbClr val="000000"/>
                          </a:solidFill>
                          <a:effectLst/>
                          <a:latin typeface="+mn-lt"/>
                          <a:ea typeface="+mj-ea"/>
                          <a:cs typeface="+mn-cs"/>
                        </a:rPr>
                        <a:t>武田薬品（中国）（有）</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mj-ea"/>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医薬品の販売・マーケティング</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9463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北京博尓邁生物技術（有）</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JSR</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研究用試薬、臨床診断薬を中国における販売、抗体、検査試薬の開発、製造</a:t>
                      </a:r>
                      <a:endParaRPr kumimoji="1" lang="ja-JP" altLang="en-US" sz="10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7837836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1"/>
            </p:custDataLst>
            <p:extLst>
              <p:ext uri="{D42A27DB-BD31-4B8C-83A1-F6EECF244321}">
                <p14:modId xmlns:p14="http://schemas.microsoft.com/office/powerpoint/2010/main" val="41582414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4" name="Object 2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中国では、規模の小さい卸業者が多く、市場集中度が低くなるため、流通が混乱しているという課題がある。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中国政府は医薬品流通分野に対する監督管理を強化、製薬メーカーから医療機関に至るまでの流通企業を</a:t>
            </a:r>
            <a:r>
              <a:rPr lang="en-US" altLang="ja-JP" sz="1400" dirty="0"/>
              <a:t>1</a:t>
            </a:r>
            <a:r>
              <a:rPr lang="ja-JP" altLang="en-US" sz="1400" dirty="0"/>
              <a:t>社に制限する「二票制」の導入を公表した。</a:t>
            </a:r>
            <a:endParaRPr lang="en-US" altLang="ja-JP" sz="1400" dirty="0"/>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社会情報サービス　「中国医薬事情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2" name="グループ化 7"/>
          <p:cNvGrpSpPr/>
          <p:nvPr/>
        </p:nvGrpSpPr>
        <p:grpSpPr>
          <a:xfrm>
            <a:off x="672209" y="2060848"/>
            <a:ext cx="3848743" cy="288032"/>
            <a:chOff x="4944173" y="2185814"/>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従来の主な医薬品流通経路</a:t>
              </a:r>
              <a:endParaRPr lang="zh-TW" altLang="en-US" sz="1400" dirty="0">
                <a:solidFill>
                  <a:srgbClr val="000000"/>
                </a:solidFill>
                <a:latin typeface="Arial Black" pitchFamily="34" charset="0"/>
                <a:ea typeface="HGP創英角ｺﾞｼｯｸUB" pitchFamily="50" charset="-128"/>
              </a:endParaRPr>
            </a:p>
          </p:txBody>
        </p:sp>
      </p:grpSp>
      <p:sp>
        <p:nvSpPr>
          <p:cNvPr id="16" name="角丸四角形 15"/>
          <p:cNvSpPr/>
          <p:nvPr/>
        </p:nvSpPr>
        <p:spPr>
          <a:xfrm>
            <a:off x="1613984" y="3569138"/>
            <a:ext cx="1139131"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一次卸業者</a:t>
            </a:r>
          </a:p>
        </p:txBody>
      </p:sp>
      <p:sp>
        <p:nvSpPr>
          <p:cNvPr id="17" name="正方形/長方形 16"/>
          <p:cNvSpPr/>
          <p:nvPr/>
        </p:nvSpPr>
        <p:spPr>
          <a:xfrm>
            <a:off x="948644" y="3569138"/>
            <a:ext cx="601739" cy="396044"/>
          </a:xfrm>
          <a:prstGeom prst="rect">
            <a:avLst/>
          </a:prstGeom>
          <a:solidFill>
            <a:schemeClr val="tx2"/>
          </a:solidFill>
          <a:ln>
            <a:noFill/>
          </a:ln>
        </p:spPr>
        <p:txBody>
          <a:bodyPr wrap="square" rtlCol="0" anchor="ctr">
            <a:noAutofit/>
          </a:bodyPr>
          <a:lstStyle/>
          <a:p>
            <a:pPr marL="0" algn="ctr" fontAlgn="ctr">
              <a:lnSpc>
                <a:spcPct val="114000"/>
              </a:lnSpc>
              <a:spcAft>
                <a:spcPts val="400"/>
              </a:spcAft>
            </a:pPr>
            <a:r>
              <a:rPr kumimoji="1" lang="ja-JP" altLang="en-US" sz="1200" dirty="0"/>
              <a:t>全国</a:t>
            </a:r>
          </a:p>
        </p:txBody>
      </p:sp>
      <p:sp>
        <p:nvSpPr>
          <p:cNvPr id="18" name="正方形/長方形 17"/>
          <p:cNvSpPr/>
          <p:nvPr/>
        </p:nvSpPr>
        <p:spPr>
          <a:xfrm>
            <a:off x="948643" y="4180511"/>
            <a:ext cx="601739" cy="1620180"/>
          </a:xfrm>
          <a:prstGeom prst="rect">
            <a:avLst/>
          </a:prstGeom>
          <a:solidFill>
            <a:schemeClr val="tx2"/>
          </a:solidFill>
          <a:ln>
            <a:noFill/>
          </a:ln>
        </p:spPr>
        <p:txBody>
          <a:bodyPr wrap="square" rtlCol="0" anchor="ctr">
            <a:noAutofit/>
          </a:bodyPr>
          <a:lstStyle/>
          <a:p>
            <a:pPr marL="0" algn="ctr" fontAlgn="ctr">
              <a:lnSpc>
                <a:spcPct val="114000"/>
              </a:lnSpc>
              <a:spcAft>
                <a:spcPts val="400"/>
              </a:spcAft>
            </a:pPr>
            <a:r>
              <a:rPr kumimoji="1" lang="ja-JP" altLang="en-US" sz="1200" dirty="0"/>
              <a:t>地域</a:t>
            </a:r>
          </a:p>
        </p:txBody>
      </p:sp>
      <p:sp>
        <p:nvSpPr>
          <p:cNvPr id="20" name="角丸四角形 19"/>
          <p:cNvSpPr/>
          <p:nvPr/>
        </p:nvSpPr>
        <p:spPr>
          <a:xfrm>
            <a:off x="1595629" y="4863772"/>
            <a:ext cx="621067"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医療機関</a:t>
            </a:r>
          </a:p>
        </p:txBody>
      </p:sp>
      <p:sp>
        <p:nvSpPr>
          <p:cNvPr id="21" name="角丸四角形 20"/>
          <p:cNvSpPr/>
          <p:nvPr/>
        </p:nvSpPr>
        <p:spPr>
          <a:xfrm>
            <a:off x="2272816" y="4863772"/>
            <a:ext cx="696685"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小売業者</a:t>
            </a:r>
          </a:p>
        </p:txBody>
      </p:sp>
      <p:sp>
        <p:nvSpPr>
          <p:cNvPr id="29" name="角丸四角形 28"/>
          <p:cNvSpPr/>
          <p:nvPr/>
        </p:nvSpPr>
        <p:spPr>
          <a:xfrm>
            <a:off x="2455897" y="2920371"/>
            <a:ext cx="1139131" cy="396044"/>
          </a:xfrm>
          <a:prstGeom prst="roundRect">
            <a:avLst>
              <a:gd name="adj" fmla="val 10254"/>
            </a:avLst>
          </a:prstGeom>
          <a:solidFill>
            <a:srgbClr val="F1DB9D"/>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製薬メーカー</a:t>
            </a:r>
          </a:p>
        </p:txBody>
      </p:sp>
      <p:cxnSp>
        <p:nvCxnSpPr>
          <p:cNvPr id="30" name="カギ線コネクタ 29"/>
          <p:cNvCxnSpPr>
            <a:stCxn id="29" idx="2"/>
            <a:endCxn id="16" idx="0"/>
          </p:cNvCxnSpPr>
          <p:nvPr/>
        </p:nvCxnSpPr>
        <p:spPr>
          <a:xfrm rot="5400000">
            <a:off x="2478145" y="3021820"/>
            <a:ext cx="252723" cy="841913"/>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カギ線コネクタ 32"/>
          <p:cNvCxnSpPr>
            <a:stCxn id="16" idx="2"/>
            <a:endCxn id="64" idx="0"/>
          </p:cNvCxnSpPr>
          <p:nvPr/>
        </p:nvCxnSpPr>
        <p:spPr>
          <a:xfrm rot="16200000" flipH="1">
            <a:off x="2307687" y="3841045"/>
            <a:ext cx="892578" cy="1140852"/>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16" idx="2"/>
            <a:endCxn id="19" idx="0"/>
          </p:cNvCxnSpPr>
          <p:nvPr/>
        </p:nvCxnSpPr>
        <p:spPr>
          <a:xfrm>
            <a:off x="2183550" y="3965182"/>
            <a:ext cx="0" cy="215329"/>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カギ線コネクタ 38"/>
          <p:cNvCxnSpPr>
            <a:stCxn id="19" idx="2"/>
            <a:endCxn id="20" idx="0"/>
          </p:cNvCxnSpPr>
          <p:nvPr/>
        </p:nvCxnSpPr>
        <p:spPr>
          <a:xfrm rot="5400000">
            <a:off x="1901249" y="4581470"/>
            <a:ext cx="287217" cy="277387"/>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39"/>
          <p:cNvCxnSpPr>
            <a:stCxn id="19" idx="2"/>
            <a:endCxn id="21" idx="0"/>
          </p:cNvCxnSpPr>
          <p:nvPr/>
        </p:nvCxnSpPr>
        <p:spPr>
          <a:xfrm rot="16200000" flipH="1">
            <a:off x="2258746" y="4501358"/>
            <a:ext cx="287217" cy="437609"/>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1651704" y="5465748"/>
            <a:ext cx="520893"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消費者</a:t>
            </a:r>
          </a:p>
        </p:txBody>
      </p:sp>
      <p:sp>
        <p:nvSpPr>
          <p:cNvPr id="45" name="角丸四角形 44"/>
          <p:cNvSpPr/>
          <p:nvPr/>
        </p:nvSpPr>
        <p:spPr>
          <a:xfrm>
            <a:off x="2360712" y="5460746"/>
            <a:ext cx="520893"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消費者</a:t>
            </a:r>
          </a:p>
        </p:txBody>
      </p:sp>
      <p:cxnSp>
        <p:nvCxnSpPr>
          <p:cNvPr id="47" name="直線矢印コネクタ 46"/>
          <p:cNvCxnSpPr>
            <a:stCxn id="20" idx="2"/>
            <a:endCxn id="44" idx="0"/>
          </p:cNvCxnSpPr>
          <p:nvPr/>
        </p:nvCxnSpPr>
        <p:spPr>
          <a:xfrm>
            <a:off x="1906163" y="5181692"/>
            <a:ext cx="5988" cy="284056"/>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21" idx="2"/>
            <a:endCxn id="45" idx="0"/>
          </p:cNvCxnSpPr>
          <p:nvPr/>
        </p:nvCxnSpPr>
        <p:spPr>
          <a:xfrm>
            <a:off x="2621159" y="5181692"/>
            <a:ext cx="0" cy="279054"/>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4" name="角丸四角形 63"/>
          <p:cNvSpPr/>
          <p:nvPr/>
        </p:nvSpPr>
        <p:spPr>
          <a:xfrm>
            <a:off x="3013868" y="4857760"/>
            <a:ext cx="621067"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医療機関</a:t>
            </a:r>
          </a:p>
        </p:txBody>
      </p:sp>
      <p:sp>
        <p:nvSpPr>
          <p:cNvPr id="67" name="角丸四角形 66"/>
          <p:cNvSpPr/>
          <p:nvPr/>
        </p:nvSpPr>
        <p:spPr>
          <a:xfrm>
            <a:off x="3063955" y="5465748"/>
            <a:ext cx="520893"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消費者</a:t>
            </a:r>
          </a:p>
        </p:txBody>
      </p:sp>
      <p:cxnSp>
        <p:nvCxnSpPr>
          <p:cNvPr id="68" name="直線矢印コネクタ 67"/>
          <p:cNvCxnSpPr>
            <a:stCxn id="64" idx="2"/>
            <a:endCxn id="67" idx="0"/>
          </p:cNvCxnSpPr>
          <p:nvPr/>
        </p:nvCxnSpPr>
        <p:spPr>
          <a:xfrm>
            <a:off x="3324402" y="5175680"/>
            <a:ext cx="0" cy="290068"/>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1" name="角丸四角形 70"/>
          <p:cNvSpPr/>
          <p:nvPr/>
        </p:nvSpPr>
        <p:spPr>
          <a:xfrm>
            <a:off x="3690819" y="4861381"/>
            <a:ext cx="621067"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医療機関</a:t>
            </a:r>
          </a:p>
        </p:txBody>
      </p:sp>
      <p:sp>
        <p:nvSpPr>
          <p:cNvPr id="72" name="角丸四角形 71"/>
          <p:cNvSpPr/>
          <p:nvPr/>
        </p:nvSpPr>
        <p:spPr>
          <a:xfrm>
            <a:off x="3740906" y="5460746"/>
            <a:ext cx="520893"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消費者</a:t>
            </a:r>
          </a:p>
        </p:txBody>
      </p:sp>
      <p:cxnSp>
        <p:nvCxnSpPr>
          <p:cNvPr id="73" name="直線矢印コネクタ 72"/>
          <p:cNvCxnSpPr>
            <a:stCxn id="71" idx="2"/>
            <a:endCxn id="72" idx="0"/>
          </p:cNvCxnSpPr>
          <p:nvPr/>
        </p:nvCxnSpPr>
        <p:spPr>
          <a:xfrm>
            <a:off x="4001353" y="5179301"/>
            <a:ext cx="0" cy="281445"/>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カギ線コネクタ 75"/>
          <p:cNvCxnSpPr>
            <a:stCxn id="29" idx="2"/>
            <a:endCxn id="71" idx="0"/>
          </p:cNvCxnSpPr>
          <p:nvPr/>
        </p:nvCxnSpPr>
        <p:spPr>
          <a:xfrm rot="16200000" flipH="1">
            <a:off x="2740925" y="3600953"/>
            <a:ext cx="1544966" cy="975890"/>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5" name="グループ化 7"/>
          <p:cNvGrpSpPr/>
          <p:nvPr/>
        </p:nvGrpSpPr>
        <p:grpSpPr>
          <a:xfrm>
            <a:off x="5495174" y="2060848"/>
            <a:ext cx="3850314" cy="288032"/>
            <a:chOff x="4944173" y="2185814"/>
            <a:chExt cx="5861371" cy="288032"/>
          </a:xfrm>
        </p:grpSpPr>
        <p:cxnSp>
          <p:nvCxnSpPr>
            <p:cNvPr id="69"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二票制における医薬品流通経路</a:t>
              </a:r>
              <a:endParaRPr lang="zh-TW" altLang="en-US" sz="1400" dirty="0">
                <a:solidFill>
                  <a:srgbClr val="000000"/>
                </a:solidFill>
                <a:latin typeface="Arial Black" pitchFamily="34" charset="0"/>
                <a:ea typeface="HGP創英角ｺﾞｼｯｸUB" pitchFamily="50" charset="-128"/>
              </a:endParaRPr>
            </a:p>
          </p:txBody>
        </p:sp>
      </p:grpSp>
      <p:sp>
        <p:nvSpPr>
          <p:cNvPr id="36" name="角丸四角形 15"/>
          <p:cNvSpPr/>
          <p:nvPr/>
        </p:nvSpPr>
        <p:spPr>
          <a:xfrm>
            <a:off x="6321152" y="4009637"/>
            <a:ext cx="1139596"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一次卸業者</a:t>
            </a:r>
          </a:p>
        </p:txBody>
      </p:sp>
      <p:sp>
        <p:nvSpPr>
          <p:cNvPr id="49" name="角丸四角形 28"/>
          <p:cNvSpPr/>
          <p:nvPr/>
        </p:nvSpPr>
        <p:spPr>
          <a:xfrm>
            <a:off x="6321152" y="3068960"/>
            <a:ext cx="1139596" cy="396044"/>
          </a:xfrm>
          <a:prstGeom prst="roundRect">
            <a:avLst>
              <a:gd name="adj" fmla="val 10254"/>
            </a:avLst>
          </a:prstGeom>
          <a:solidFill>
            <a:srgbClr val="F1DB9D"/>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製薬メーカー</a:t>
            </a:r>
          </a:p>
        </p:txBody>
      </p:sp>
      <p:cxnSp>
        <p:nvCxnSpPr>
          <p:cNvPr id="50" name="カギ線コネクタ 29"/>
          <p:cNvCxnSpPr>
            <a:stCxn id="49" idx="2"/>
            <a:endCxn id="36" idx="0"/>
          </p:cNvCxnSpPr>
          <p:nvPr/>
        </p:nvCxnSpPr>
        <p:spPr>
          <a:xfrm>
            <a:off x="6890950" y="3465004"/>
            <a:ext cx="0" cy="544633"/>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カギ線コネクタ 32"/>
          <p:cNvCxnSpPr>
            <a:stCxn id="36" idx="2"/>
            <a:endCxn id="59" idx="0"/>
          </p:cNvCxnSpPr>
          <p:nvPr/>
        </p:nvCxnSpPr>
        <p:spPr>
          <a:xfrm>
            <a:off x="6890950" y="4405681"/>
            <a:ext cx="0" cy="600668"/>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9" name="角丸四角形 63"/>
          <p:cNvSpPr/>
          <p:nvPr/>
        </p:nvSpPr>
        <p:spPr>
          <a:xfrm>
            <a:off x="6321152" y="5006349"/>
            <a:ext cx="1139596" cy="317920"/>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医療機関</a:t>
            </a:r>
          </a:p>
        </p:txBody>
      </p:sp>
      <p:sp>
        <p:nvSpPr>
          <p:cNvPr id="74" name="FlowTriangle"/>
          <p:cNvSpPr>
            <a:spLocks noChangeArrowheads="1"/>
          </p:cNvSpPr>
          <p:nvPr/>
        </p:nvSpPr>
        <p:spPr bwMode="gray">
          <a:xfrm rot="5400000">
            <a:off x="3333750" y="3775298"/>
            <a:ext cx="3505200" cy="266700"/>
          </a:xfrm>
          <a:prstGeom prst="triangle">
            <a:avLst>
              <a:gd name="adj" fmla="val 50000"/>
            </a:avLst>
          </a:prstGeom>
          <a:solidFill>
            <a:srgbClr val="B2B2B2"/>
          </a:solidFill>
          <a:ln w="9525" algn="ctr">
            <a:solidFill>
              <a:srgbClr val="B2B2B2"/>
            </a:solidFill>
            <a:miter lim="800000"/>
            <a:headEnd/>
            <a:tailEnd/>
          </a:ln>
        </p:spPr>
        <p:txBody>
          <a:bodyPr rot="10800000" vert="eaVert" wrap="none" anchor="ctr"/>
          <a:lstStyle/>
          <a:p>
            <a:pPr algn="ctr"/>
            <a:endParaRPr lang="en-US" sz="1400" b="1" dirty="0">
              <a:solidFill>
                <a:srgbClr val="000000"/>
              </a:solidFill>
              <a:latin typeface="Arial" pitchFamily="34" charset="0"/>
              <a:cs typeface="Arial" pitchFamily="34" charset="0"/>
            </a:endParaRPr>
          </a:p>
        </p:txBody>
      </p:sp>
      <p:sp>
        <p:nvSpPr>
          <p:cNvPr id="19" name="角丸四角形 18"/>
          <p:cNvSpPr/>
          <p:nvPr/>
        </p:nvSpPr>
        <p:spPr>
          <a:xfrm>
            <a:off x="1613984" y="4180511"/>
            <a:ext cx="1139131"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二次卸業者</a:t>
            </a:r>
          </a:p>
        </p:txBody>
      </p:sp>
      <p:sp>
        <p:nvSpPr>
          <p:cNvPr id="26" name="TextBox 25"/>
          <p:cNvSpPr txBox="1"/>
          <p:nvPr/>
        </p:nvSpPr>
        <p:spPr>
          <a:xfrm>
            <a:off x="7502814" y="4084548"/>
            <a:ext cx="1872629" cy="246221"/>
          </a:xfrm>
          <a:prstGeom prst="rect">
            <a:avLst/>
          </a:prstGeom>
          <a:noFill/>
        </p:spPr>
        <p:txBody>
          <a:bodyPr wrap="non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経由できる卸業者は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社のみ</a:t>
            </a:r>
            <a:endParaRPr kumimoji="1"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83261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の老年介護市場は、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に達し、</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5780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に達するとの予測がある。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親を老人ホームに送ることは子供が無責任な行為をしたことになるという伝統的な親孝行の考え方が徐々に変化し、老人ホームで過ごそうと考える高齢者が増え、国内外の企業に大きな投資機会をもたらしているとの見方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（出所）デスクリサーチ</a:t>
            </a:r>
          </a:p>
        </p:txBody>
      </p:sp>
    </p:spTree>
    <p:extLst>
      <p:ext uri="{BB962C8B-B14F-4D97-AF65-F5344CB8AC3E}">
        <p14:creationId xmlns:p14="http://schemas.microsoft.com/office/powerpoint/2010/main" val="277080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5150964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9" imgW="360" imgH="360" progId="TCLayout.ActiveDocument.1">
                  <p:embed/>
                </p:oleObj>
              </mc:Choice>
              <mc:Fallback>
                <p:oleObj name="think-cell Slide" r:id="rId39" imgW="360" imgH="360" progId="TCLayout.ActiveDocument.1">
                  <p:embed/>
                  <p:pic>
                    <p:nvPicPr>
                      <p:cNvPr id="7" name="Object 6"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中国では、急速に都市化が進み、</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年には都市化率が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に迫るとされる。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都市全ての都市で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年まで人口増加が予測されている。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7056784" cy="161122"/>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hlinkClick r:id="rId41"/>
              </a:rPr>
              <a:t> </a:t>
            </a:r>
            <a:r>
              <a:rPr lang="en-US" altLang="ja-JP" sz="800" dirty="0"/>
              <a:t>City Population</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169024" y="1844824"/>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7" name="Object 16"/>
          <p:cNvGraphicFramePr>
            <a:graphicFrameLocks/>
          </p:cNvGraphicFramePr>
          <p:nvPr>
            <p:custDataLst>
              <p:tags r:id="rId3"/>
            </p:custDataLst>
            <p:extLst>
              <p:ext uri="{D42A27DB-BD31-4B8C-83A1-F6EECF244321}">
                <p14:modId xmlns:p14="http://schemas.microsoft.com/office/powerpoint/2010/main" val="1832362135"/>
              </p:ext>
            </p:extLst>
          </p:nvPr>
        </p:nvGraphicFramePr>
        <p:xfrm>
          <a:off x="38100" y="2171700"/>
          <a:ext cx="4714787" cy="4010133"/>
        </p:xfrm>
        <a:graphic>
          <a:graphicData uri="http://schemas.openxmlformats.org/presentationml/2006/ole">
            <mc:AlternateContent xmlns:mc="http://schemas.openxmlformats.org/markup-compatibility/2006">
              <mc:Choice xmlns:v="urn:schemas-microsoft-com:vml" Requires="v">
                <p:oleObj name="Chart" r:id="rId42" imgW="4714787" imgH="4010133" progId="MSGraph.Chart.8">
                  <p:embed followColorScheme="full"/>
                </p:oleObj>
              </mc:Choice>
              <mc:Fallback>
                <p:oleObj name="Chart" r:id="rId42" imgW="4714787" imgH="4010133" progId="MSGraph.Chart.8">
                  <p:embed followColorScheme="full"/>
                  <p:pic>
                    <p:nvPicPr>
                      <p:cNvPr id="17" name="Object 16"/>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8100" y="2171700"/>
                        <a:ext cx="4714787" cy="4010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Placeholder 12"/>
          <p:cNvSpPr>
            <a:spLocks noGrp="1"/>
          </p:cNvSpPr>
          <p:nvPr>
            <p:custDataLst>
              <p:tags r:id="rId4"/>
            </p:custDataLst>
          </p:nvPr>
        </p:nvSpPr>
        <p:spPr bwMode="gray">
          <a:xfrm>
            <a:off x="251460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B6A7AF-1FE1-4811-A53F-C5DC6AA1B553}" type="datetime'''''''''''''2''''''''''5'''''''''''''''''''">
              <a:rPr lang="ja-JP" altLang="en-US" sz="1000" b="0"/>
              <a:pPr algn="ctr">
                <a:spcBef>
                  <a:spcPct val="0"/>
                </a:spcBef>
                <a:spcAft>
                  <a:spcPct val="0"/>
                </a:spcAft>
              </a:pPr>
              <a:t>25</a:t>
            </a:fld>
            <a:endParaRPr kumimoji="0" lang="ja-JP" altLang="en-US" sz="1000" b="0" dirty="0">
              <a:sym typeface="+mn-lt"/>
            </a:endParaRPr>
          </a:p>
        </p:txBody>
      </p:sp>
      <p:sp>
        <p:nvSpPr>
          <p:cNvPr id="23" name="Text Placeholder 12"/>
          <p:cNvSpPr>
            <a:spLocks noGrp="1"/>
          </p:cNvSpPr>
          <p:nvPr>
            <p:custDataLst>
              <p:tags r:id="rId5"/>
            </p:custDataLst>
          </p:nvPr>
        </p:nvSpPr>
        <p:spPr bwMode="gray">
          <a:xfrm>
            <a:off x="213360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73DEBA-8164-4147-84E8-A55884D1F256}" type="datetime'''''''''''''2''''0'''''''''''''''''''''">
              <a:rPr lang="ja-JP" altLang="en-US" sz="1000" b="0"/>
              <a:pPr algn="ctr">
                <a:spcBef>
                  <a:spcPct val="0"/>
                </a:spcBef>
                <a:spcAft>
                  <a:spcPct val="0"/>
                </a:spcAft>
              </a:pPr>
              <a:t>20</a:t>
            </a:fld>
            <a:endParaRPr kumimoji="0" lang="ja-JP" altLang="en-US" sz="1000" b="0" dirty="0">
              <a:sym typeface="+mn-lt"/>
            </a:endParaRPr>
          </a:p>
        </p:txBody>
      </p:sp>
      <p:sp useBgFill="1">
        <p:nvSpPr>
          <p:cNvPr id="31" name="Text Placeholder 12"/>
          <p:cNvSpPr>
            <a:spLocks noGrp="1"/>
          </p:cNvSpPr>
          <p:nvPr>
            <p:custDataLst>
              <p:tags r:id="rId6"/>
            </p:custDataLst>
          </p:nvPr>
        </p:nvSpPr>
        <p:spPr bwMode="gray">
          <a:xfrm>
            <a:off x="698500" y="4438650"/>
            <a:ext cx="295275" cy="152400"/>
          </a:xfrm>
          <a:prstGeom prst="rect">
            <a:avLst/>
          </a:prstGeom>
        </p:spPr>
        <p:txBody>
          <a:bodyPr vert="horz" wrap="none" lIns="25400" tIns="0" rIns="2540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8C7CEAF-797F-4C76-B9A3-98B3F5AF32EE}" type="datetime'''3''''''''5''''''.''''''''''''''''''9'''''''''''''''''''''''">
              <a:rPr lang="ja-JP" altLang="en-US" sz="1000" b="0"/>
              <a:pPr algn="ctr">
                <a:spcBef>
                  <a:spcPct val="0"/>
                </a:spcBef>
                <a:spcAft>
                  <a:spcPct val="0"/>
                </a:spcAft>
              </a:pPr>
              <a:t>35.9</a:t>
            </a:fld>
            <a:endParaRPr kumimoji="0" lang="ja-JP" altLang="en-US" sz="1000" b="0" dirty="0">
              <a:sym typeface="+mn-lt"/>
            </a:endParaRPr>
          </a:p>
        </p:txBody>
      </p:sp>
      <p:sp>
        <p:nvSpPr>
          <p:cNvPr id="26" name="Text Placeholder 12"/>
          <p:cNvSpPr>
            <a:spLocks noGrp="1"/>
          </p:cNvSpPr>
          <p:nvPr>
            <p:custDataLst>
              <p:tags r:id="rId7"/>
            </p:custDataLst>
          </p:nvPr>
        </p:nvSpPr>
        <p:spPr bwMode="gray">
          <a:xfrm>
            <a:off x="328612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100A9D-0D56-4B79-B824-6983ABB94B26}" type="datetime'''''''''''''''3''''''''''''''''''''''''5'''''''''">
              <a:rPr lang="ja-JP" altLang="en-US" sz="1000" b="0"/>
              <a:pPr algn="ctr">
                <a:spcBef>
                  <a:spcPct val="0"/>
                </a:spcBef>
                <a:spcAft>
                  <a:spcPct val="0"/>
                </a:spcAft>
              </a:pPr>
              <a:t>35</a:t>
            </a:fld>
            <a:endParaRPr kumimoji="0" lang="ja-JP" altLang="en-US" sz="1000" b="0" dirty="0">
              <a:sym typeface="+mn-lt"/>
            </a:endParaRPr>
          </a:p>
        </p:txBody>
      </p:sp>
      <p:sp>
        <p:nvSpPr>
          <p:cNvPr id="25" name="Text Placeholder 12"/>
          <p:cNvSpPr>
            <a:spLocks noGrp="1"/>
          </p:cNvSpPr>
          <p:nvPr>
            <p:custDataLst>
              <p:tags r:id="rId8"/>
            </p:custDataLst>
          </p:nvPr>
        </p:nvSpPr>
        <p:spPr bwMode="gray">
          <a:xfrm>
            <a:off x="289560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962052-0133-4C3F-B17D-B43E9491A539}" type="datetime'''''''''''''''''''''''3''''''''''''''''''''''0'''''''''''''">
              <a:rPr lang="ja-JP" altLang="en-US" sz="1000" b="0"/>
              <a:pPr algn="ctr">
                <a:spcBef>
                  <a:spcPct val="0"/>
                </a:spcBef>
                <a:spcAft>
                  <a:spcPct val="0"/>
                </a:spcAft>
              </a:pPr>
              <a:t>30</a:t>
            </a:fld>
            <a:endParaRPr kumimoji="0" lang="ja-JP" altLang="en-US" sz="1000" b="0" dirty="0">
              <a:sym typeface="+mn-lt"/>
            </a:endParaRPr>
          </a:p>
        </p:txBody>
      </p:sp>
      <p:sp>
        <p:nvSpPr>
          <p:cNvPr id="22" name="Text Placeholder 12"/>
          <p:cNvSpPr>
            <a:spLocks noGrp="1"/>
          </p:cNvSpPr>
          <p:nvPr>
            <p:custDataLst>
              <p:tags r:id="rId9"/>
            </p:custDataLst>
          </p:nvPr>
        </p:nvSpPr>
        <p:spPr bwMode="gray">
          <a:xfrm>
            <a:off x="174307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ADFBB9-56D1-4CD3-9CA4-DDD1E5962723}" type="datetime'''''''''''''1''''''''''''''5'''''''''''''''''''''''">
              <a:rPr lang="ja-JP" altLang="en-US" sz="1000" b="0"/>
              <a:pPr algn="ctr">
                <a:spcBef>
                  <a:spcPct val="0"/>
                </a:spcBef>
                <a:spcAft>
                  <a:spcPct val="0"/>
                </a:spcAft>
              </a:pPr>
              <a:t>15</a:t>
            </a:fld>
            <a:endParaRPr kumimoji="0" lang="ja-JP" altLang="en-US" sz="1000" b="0" dirty="0">
              <a:sym typeface="+mn-lt"/>
            </a:endParaRPr>
          </a:p>
        </p:txBody>
      </p:sp>
      <p:sp>
        <p:nvSpPr>
          <p:cNvPr id="21" name="Text Placeholder 12"/>
          <p:cNvSpPr>
            <a:spLocks noGrp="1"/>
          </p:cNvSpPr>
          <p:nvPr>
            <p:custDataLst>
              <p:tags r:id="rId10"/>
            </p:custDataLst>
          </p:nvPr>
        </p:nvSpPr>
        <p:spPr bwMode="gray">
          <a:xfrm>
            <a:off x="136207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56BD06-EBC6-4DA8-8F8B-BA4FEB15CC6E}" type="datetime'''''''1''''0'''''''''''''''''''''''''''''''''''">
              <a:rPr lang="ja-JP" altLang="en-US" sz="1000" b="0"/>
              <a:pPr algn="ctr">
                <a:spcBef>
                  <a:spcPct val="0"/>
                </a:spcBef>
                <a:spcAft>
                  <a:spcPct val="0"/>
                </a:spcAft>
              </a:pPr>
              <a:t>10</a:t>
            </a:fld>
            <a:endParaRPr kumimoji="0" lang="ja-JP" altLang="en-US" sz="1000" b="0" dirty="0">
              <a:sym typeface="+mn-lt"/>
            </a:endParaRPr>
          </a:p>
        </p:txBody>
      </p:sp>
      <p:sp>
        <p:nvSpPr>
          <p:cNvPr id="18" name="Text Placeholder 12"/>
          <p:cNvSpPr>
            <a:spLocks noGrp="1"/>
          </p:cNvSpPr>
          <p:nvPr>
            <p:custDataLst>
              <p:tags r:id="rId11"/>
            </p:custDataLst>
          </p:nvPr>
        </p:nvSpPr>
        <p:spPr bwMode="gray">
          <a:xfrm>
            <a:off x="250825" y="21939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8" name="Text Placeholder 12"/>
          <p:cNvSpPr>
            <a:spLocks noGrp="1"/>
          </p:cNvSpPr>
          <p:nvPr>
            <p:custDataLst>
              <p:tags r:id="rId12"/>
            </p:custDataLst>
          </p:nvPr>
        </p:nvSpPr>
        <p:spPr bwMode="gray">
          <a:xfrm>
            <a:off x="405765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71822E4-827B-40FF-B393-4DB2289D8406}" type="datetime'4''''''''''5'">
              <a:rPr lang="ja-JP" altLang="en-US" sz="1000" b="0"/>
              <a:pPr algn="ctr">
                <a:spcBef>
                  <a:spcPct val="0"/>
                </a:spcBef>
                <a:spcAft>
                  <a:spcPct val="0"/>
                </a:spcAft>
              </a:pPr>
              <a:t>45</a:t>
            </a:fld>
            <a:endParaRPr kumimoji="0" lang="ja-JP" altLang="en-US" sz="1000" b="0" dirty="0">
              <a:sym typeface="+mn-lt"/>
            </a:endParaRPr>
          </a:p>
        </p:txBody>
      </p:sp>
      <p:sp>
        <p:nvSpPr>
          <p:cNvPr id="27" name="Text Placeholder 12"/>
          <p:cNvSpPr>
            <a:spLocks noGrp="1"/>
          </p:cNvSpPr>
          <p:nvPr>
            <p:custDataLst>
              <p:tags r:id="rId13"/>
            </p:custDataLst>
          </p:nvPr>
        </p:nvSpPr>
        <p:spPr bwMode="gray">
          <a:xfrm>
            <a:off x="366712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A0621B-74C8-4085-86EC-E2CA7346065E}" type="datetime'''''''''''4''''''''''''''''''''''''''''0'''">
              <a:rPr lang="ja-JP" altLang="en-US" sz="1000" b="0"/>
              <a:pPr algn="ctr">
                <a:spcBef>
                  <a:spcPct val="0"/>
                </a:spcBef>
                <a:spcAft>
                  <a:spcPct val="0"/>
                </a:spcAft>
              </a:pPr>
              <a:t>40</a:t>
            </a:fld>
            <a:endParaRPr kumimoji="0" lang="ja-JP" altLang="en-US" sz="1000" b="0" dirty="0">
              <a:sym typeface="+mn-lt"/>
            </a:endParaRPr>
          </a:p>
        </p:txBody>
      </p:sp>
      <p:sp>
        <p:nvSpPr>
          <p:cNvPr id="20" name="Text Placeholder 12"/>
          <p:cNvSpPr>
            <a:spLocks noGrp="1"/>
          </p:cNvSpPr>
          <p:nvPr>
            <p:custDataLst>
              <p:tags r:id="rId14"/>
            </p:custDataLst>
          </p:nvPr>
        </p:nvSpPr>
        <p:spPr bwMode="gray">
          <a:xfrm>
            <a:off x="97155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411F54-E66B-41A7-A492-61A2A3AF58BB}" type="datetime'''0''''''''''''''5'''''''''''''''''''">
              <a:rPr lang="ja-JP" altLang="en-US" sz="1000" b="0"/>
              <a:pPr algn="ctr">
                <a:spcBef>
                  <a:spcPct val="0"/>
                </a:spcBef>
                <a:spcAft>
                  <a:spcPct val="0"/>
                </a:spcAft>
              </a:pPr>
              <a:t>05</a:t>
            </a:fld>
            <a:endParaRPr kumimoji="0" lang="ja-JP" altLang="en-US" sz="1000" b="0" dirty="0">
              <a:sym typeface="+mn-lt"/>
            </a:endParaRPr>
          </a:p>
        </p:txBody>
      </p:sp>
      <p:sp>
        <p:nvSpPr>
          <p:cNvPr id="19" name="Text Placeholder 12"/>
          <p:cNvSpPr>
            <a:spLocks noGrp="1"/>
          </p:cNvSpPr>
          <p:nvPr>
            <p:custDataLst>
              <p:tags r:id="rId15"/>
            </p:custDataLst>
          </p:nvPr>
        </p:nvSpPr>
        <p:spPr bwMode="gray">
          <a:xfrm>
            <a:off x="520700" y="59848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CD7401-A97D-4FFE-A01F-F1ABE6F509B6}" type="datetime'''2''0''''''0''''''0'''''''''''''''''''''''''">
              <a:rPr lang="ja-JP" altLang="en-US" sz="1000" b="0"/>
              <a:pPr algn="ctr">
                <a:spcBef>
                  <a:spcPct val="0"/>
                </a:spcBef>
                <a:spcAft>
                  <a:spcPct val="0"/>
                </a:spcAft>
              </a:pPr>
              <a:t>2000</a:t>
            </a:fld>
            <a:endParaRPr kumimoji="0" lang="ja-JP" altLang="en-US" sz="1000" b="0" dirty="0">
              <a:sym typeface="+mn-lt"/>
            </a:endParaRPr>
          </a:p>
        </p:txBody>
      </p:sp>
      <p:sp>
        <p:nvSpPr>
          <p:cNvPr id="29" name="Text Placeholder 12"/>
          <p:cNvSpPr>
            <a:spLocks noGrp="1"/>
          </p:cNvSpPr>
          <p:nvPr>
            <p:custDataLst>
              <p:tags r:id="rId16"/>
            </p:custDataLst>
          </p:nvPr>
        </p:nvSpPr>
        <p:spPr bwMode="gray">
          <a:xfrm>
            <a:off x="443865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7985519-DDE0-45BC-A42F-4740612874FA}" type="datetime'''''''''''''''''''''''''''5''0'''''''''''''''''''''">
              <a:rPr lang="ja-JP" altLang="en-US" sz="1000" b="0"/>
              <a:pPr algn="ctr">
                <a:spcBef>
                  <a:spcPct val="0"/>
                </a:spcBef>
                <a:spcAft>
                  <a:spcPct val="0"/>
                </a:spcAft>
              </a:pPr>
              <a:t>50</a:t>
            </a:fld>
            <a:endParaRPr kumimoji="0" lang="ja-JP" altLang="en-US" sz="1000" b="0" dirty="0">
              <a:sym typeface="+mn-lt"/>
            </a:endParaRPr>
          </a:p>
        </p:txBody>
      </p:sp>
      <p:cxnSp>
        <p:nvCxnSpPr>
          <p:cNvPr id="32" name="Straight Connector 31"/>
          <p:cNvCxnSpPr/>
          <p:nvPr>
            <p:custDataLst>
              <p:tags r:id="rId17"/>
            </p:custDataLst>
          </p:nvPr>
        </p:nvCxnSpPr>
        <p:spPr bwMode="gray">
          <a:xfrm>
            <a:off x="1285875" y="2693988"/>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18"/>
            </p:custDataLst>
          </p:nvPr>
        </p:nvCxnSpPr>
        <p:spPr bwMode="gray">
          <a:xfrm>
            <a:off x="1285875" y="2897188"/>
            <a:ext cx="285750" cy="0"/>
          </a:xfrm>
          <a:prstGeom prst="line">
            <a:avLst/>
          </a:prstGeom>
          <a:ln w="9525">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6" name="Rectangle 35"/>
          <p:cNvSpPr/>
          <p:nvPr>
            <p:custDataLst>
              <p:tags r:id="rId19"/>
            </p:custDataLst>
          </p:nvPr>
        </p:nvSpPr>
        <p:spPr bwMode="gray">
          <a:xfrm>
            <a:off x="1395413" y="2863850"/>
            <a:ext cx="66675" cy="66675"/>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5" name="Oval 34"/>
          <p:cNvSpPr/>
          <p:nvPr>
            <p:custDataLst>
              <p:tags r:id="rId20"/>
            </p:custDataLst>
          </p:nvPr>
        </p:nvSpPr>
        <p:spPr bwMode="gray">
          <a:xfrm>
            <a:off x="1395413" y="2660650"/>
            <a:ext cx="66675" cy="66675"/>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5" name="Text Placeholder 12"/>
          <p:cNvSpPr>
            <a:spLocks noGrp="1"/>
          </p:cNvSpPr>
          <p:nvPr>
            <p:custDataLst>
              <p:tags r:id="rId21"/>
            </p:custDataLst>
          </p:nvPr>
        </p:nvSpPr>
        <p:spPr bwMode="gray">
          <a:xfrm>
            <a:off x="1622425" y="28257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8BBAB91-9AAC-44CD-BAB3-004B270DB978}" type="datetime'''''''農''''''''''''''''''''''村''部'''''''''">
              <a:rPr lang="ja-JP" altLang="en-US" sz="1000" b="0"/>
              <a:pPr>
                <a:spcBef>
                  <a:spcPct val="0"/>
                </a:spcBef>
                <a:spcAft>
                  <a:spcPct val="0"/>
                </a:spcAft>
              </a:pPr>
              <a:t>農村部</a:t>
            </a:fld>
            <a:endParaRPr kumimoji="0" lang="ja-JP" altLang="en-US" sz="1000" b="0" dirty="0">
              <a:sym typeface="+mn-lt"/>
            </a:endParaRPr>
          </a:p>
        </p:txBody>
      </p:sp>
      <p:sp>
        <p:nvSpPr>
          <p:cNvPr id="44" name="Text Placeholder 12"/>
          <p:cNvSpPr>
            <a:spLocks noGrp="1"/>
          </p:cNvSpPr>
          <p:nvPr>
            <p:custDataLst>
              <p:tags r:id="rId22"/>
            </p:custDataLst>
          </p:nvPr>
        </p:nvSpPr>
        <p:spPr bwMode="gray">
          <a:xfrm>
            <a:off x="1622425" y="26225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AD08533-53E6-41E1-9638-EEE9CB974E6E}" type="datetime'''''''''''''''''''''''''''''''都''市''''''部'''''''''''''">
              <a:rPr lang="ja-JP" altLang="en-US" sz="1000" b="0"/>
              <a:pPr>
                <a:spcBef>
                  <a:spcPct val="0"/>
                </a:spcBef>
                <a:spcAft>
                  <a:spcPct val="0"/>
                </a:spcAft>
              </a:pPr>
              <a:t>都市部</a:t>
            </a:fld>
            <a:endParaRPr kumimoji="0" lang="ja-JP" altLang="en-US" sz="1000" b="0" dirty="0">
              <a:sym typeface="+mn-lt"/>
            </a:endParaRPr>
          </a:p>
        </p:txBody>
      </p:sp>
      <p:graphicFrame>
        <p:nvGraphicFramePr>
          <p:cNvPr id="4" name="Object 45"/>
          <p:cNvGraphicFramePr>
            <a:graphicFrameLocks/>
          </p:cNvGraphicFramePr>
          <p:nvPr>
            <p:custDataLst>
              <p:tags r:id="rId23"/>
            </p:custDataLst>
            <p:extLst>
              <p:ext uri="{D42A27DB-BD31-4B8C-83A1-F6EECF244321}">
                <p14:modId xmlns:p14="http://schemas.microsoft.com/office/powerpoint/2010/main" val="761888622"/>
              </p:ext>
            </p:extLst>
          </p:nvPr>
        </p:nvGraphicFramePr>
        <p:xfrm>
          <a:off x="5194300" y="2298700"/>
          <a:ext cx="4270362" cy="3898816"/>
        </p:xfrm>
        <a:graphic>
          <a:graphicData uri="http://schemas.openxmlformats.org/drawingml/2006/chart">
            <c:chart xmlns:c="http://schemas.openxmlformats.org/drawingml/2006/chart" xmlns:r="http://schemas.openxmlformats.org/officeDocument/2006/relationships" r:id="rId44"/>
          </a:graphicData>
        </a:graphic>
      </p:graphicFrame>
      <p:sp>
        <p:nvSpPr>
          <p:cNvPr id="48" name="Text Placeholder 12"/>
          <p:cNvSpPr>
            <a:spLocks noGrp="1"/>
          </p:cNvSpPr>
          <p:nvPr>
            <p:custDataLst>
              <p:tags r:id="rId24"/>
            </p:custDataLst>
          </p:nvPr>
        </p:nvSpPr>
        <p:spPr bwMode="gray">
          <a:xfrm>
            <a:off x="5254625" y="21939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49" name="Text Placeholder 12"/>
          <p:cNvSpPr>
            <a:spLocks noGrp="1"/>
          </p:cNvSpPr>
          <p:nvPr>
            <p:custDataLst>
              <p:tags r:id="rId25"/>
            </p:custDataLst>
          </p:nvPr>
        </p:nvSpPr>
        <p:spPr bwMode="gray">
          <a:xfrm>
            <a:off x="7464425"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CE7783B-D969-469B-BAA1-6048289EE719}" type="datetime'''''''''''''''''2''''''''''''''0''''''''''''''''''1''''''0'''">
              <a:rPr lang="ja-JP" altLang="en-US" sz="1000" b="0"/>
              <a:pPr algn="ctr">
                <a:spcBef>
                  <a:spcPct val="0"/>
                </a:spcBef>
                <a:spcAft>
                  <a:spcPct val="0"/>
                </a:spcAft>
              </a:pPr>
              <a:t>2010</a:t>
            </a:fld>
            <a:endParaRPr kumimoji="0" lang="ja-JP" altLang="en-US" sz="1000" b="0" dirty="0">
              <a:sym typeface="+mn-lt"/>
            </a:endParaRPr>
          </a:p>
        </p:txBody>
      </p:sp>
      <p:sp>
        <p:nvSpPr>
          <p:cNvPr id="47" name="Text Placeholder 12"/>
          <p:cNvSpPr>
            <a:spLocks noGrp="1"/>
          </p:cNvSpPr>
          <p:nvPr>
            <p:custDataLst>
              <p:tags r:id="rId26"/>
            </p:custDataLst>
          </p:nvPr>
        </p:nvSpPr>
        <p:spPr bwMode="gray">
          <a:xfrm>
            <a:off x="6259513"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E356AD-E4B9-4C5A-828D-B18169C3B4B9}" type="datetime'''''''''''''''''2''''''''''''''''0''0''''''''''''0'''''''''">
              <a:rPr lang="ja-JP" altLang="en-US" sz="1000" b="0"/>
              <a:pPr algn="ctr">
                <a:spcBef>
                  <a:spcPct val="0"/>
                </a:spcBef>
                <a:spcAft>
                  <a:spcPct val="0"/>
                </a:spcAft>
              </a:pPr>
              <a:t>2000</a:t>
            </a:fld>
            <a:endParaRPr kumimoji="0" lang="ja-JP" altLang="en-US" sz="1000" b="0" dirty="0">
              <a:sym typeface="+mn-lt"/>
            </a:endParaRPr>
          </a:p>
        </p:txBody>
      </p:sp>
      <p:sp>
        <p:nvSpPr>
          <p:cNvPr id="50" name="Text Placeholder 12"/>
          <p:cNvSpPr>
            <a:spLocks noGrp="1"/>
          </p:cNvSpPr>
          <p:nvPr>
            <p:custDataLst>
              <p:tags r:id="rId27"/>
            </p:custDataLst>
          </p:nvPr>
        </p:nvSpPr>
        <p:spPr bwMode="gray">
          <a:xfrm>
            <a:off x="8415338" y="6127750"/>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r>
              <a:rPr kumimoji="0" lang="en-US" altLang="ja-JP" sz="1000" b="0" dirty="0">
                <a:sym typeface="+mn-lt"/>
              </a:rPr>
              <a:t>2020</a:t>
            </a:r>
            <a:endParaRPr kumimoji="0" lang="ja-JP" altLang="en-US" sz="1000" b="0" dirty="0">
              <a:sym typeface="+mn-lt"/>
            </a:endParaRPr>
          </a:p>
        </p:txBody>
      </p:sp>
      <p:sp>
        <p:nvSpPr>
          <p:cNvPr id="53" name="Rectangle 52"/>
          <p:cNvSpPr/>
          <p:nvPr>
            <p:custDataLst>
              <p:tags r:id="rId28"/>
            </p:custDataLst>
          </p:nvPr>
        </p:nvSpPr>
        <p:spPr bwMode="gray">
          <a:xfrm>
            <a:off x="6200775" y="3236913"/>
            <a:ext cx="179388" cy="133350"/>
          </a:xfrm>
          <a:prstGeom prst="rect">
            <a:avLst/>
          </a:prstGeom>
          <a:solidFill>
            <a:srgbClr val="80CCE8"/>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1" name="Rectangle 50"/>
          <p:cNvSpPr/>
          <p:nvPr>
            <p:custDataLst>
              <p:tags r:id="rId29"/>
            </p:custDataLst>
          </p:nvPr>
        </p:nvSpPr>
        <p:spPr bwMode="gray">
          <a:xfrm>
            <a:off x="6200775" y="3440113"/>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5" name="Rectangle 54"/>
          <p:cNvSpPr/>
          <p:nvPr>
            <p:custDataLst>
              <p:tags r:id="rId30"/>
            </p:custDataLst>
          </p:nvPr>
        </p:nvSpPr>
        <p:spPr bwMode="gray">
          <a:xfrm>
            <a:off x="6200775" y="3033713"/>
            <a:ext cx="179388" cy="133350"/>
          </a:xfrm>
          <a:prstGeom prst="rect">
            <a:avLst/>
          </a:prstGeom>
          <a:solidFill>
            <a:srgbClr val="C0E6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2" name="Rectangle 51"/>
          <p:cNvSpPr/>
          <p:nvPr>
            <p:custDataLst>
              <p:tags r:id="rId31"/>
            </p:custDataLst>
          </p:nvPr>
        </p:nvSpPr>
        <p:spPr bwMode="gray">
          <a:xfrm>
            <a:off x="6200775" y="2830513"/>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4" name="Rectangle 53"/>
          <p:cNvSpPr/>
          <p:nvPr>
            <p:custDataLst>
              <p:tags r:id="rId32"/>
            </p:custDataLst>
          </p:nvPr>
        </p:nvSpPr>
        <p:spPr bwMode="gray">
          <a:xfrm>
            <a:off x="6200775" y="2627313"/>
            <a:ext cx="179388" cy="133350"/>
          </a:xfrm>
          <a:prstGeom prst="rect">
            <a:avLst/>
          </a:prstGeom>
          <a:solidFill>
            <a:srgbClr val="ECE5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0" name="Text Placeholder 12"/>
          <p:cNvSpPr>
            <a:spLocks noGrp="1"/>
          </p:cNvSpPr>
          <p:nvPr>
            <p:custDataLst>
              <p:tags r:id="rId33"/>
            </p:custDataLst>
          </p:nvPr>
        </p:nvSpPr>
        <p:spPr bwMode="gray">
          <a:xfrm>
            <a:off x="6430963" y="34353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02AF188-D9B0-48F2-9DD2-38D38EAB1383}" type="datetime'''''''''''''''上''''''''''''''''''''''''''''''''''''''''海'">
              <a:rPr lang="ja-JP" altLang="en-US" sz="1000" b="0"/>
              <a:pPr>
                <a:spcBef>
                  <a:spcPct val="0"/>
                </a:spcBef>
                <a:spcAft>
                  <a:spcPct val="0"/>
                </a:spcAft>
              </a:pPr>
              <a:t>上海</a:t>
            </a:fld>
            <a:endParaRPr kumimoji="0" lang="ja-JP" altLang="en-US" sz="1000" b="0" dirty="0">
              <a:sym typeface="+mn-lt"/>
            </a:endParaRPr>
          </a:p>
        </p:txBody>
      </p:sp>
      <p:sp>
        <p:nvSpPr>
          <p:cNvPr id="59" name="Text Placeholder 12"/>
          <p:cNvSpPr>
            <a:spLocks noGrp="1"/>
          </p:cNvSpPr>
          <p:nvPr>
            <p:custDataLst>
              <p:tags r:id="rId34"/>
            </p:custDataLst>
          </p:nvPr>
        </p:nvSpPr>
        <p:spPr bwMode="gray">
          <a:xfrm>
            <a:off x="6430963" y="32321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E709149-1B25-4CB9-9225-0C6E1D64C678}" type="datetime'''北''''''''''''''''''京'''''''''''''''''''''''''''">
              <a:rPr lang="ja-JP" altLang="en-US" sz="1000" b="0"/>
              <a:pPr>
                <a:spcBef>
                  <a:spcPct val="0"/>
                </a:spcBef>
                <a:spcAft>
                  <a:spcPct val="0"/>
                </a:spcAft>
              </a:pPr>
              <a:t>北京</a:t>
            </a:fld>
            <a:endParaRPr kumimoji="0" lang="ja-JP" altLang="en-US" sz="1000" b="0" dirty="0">
              <a:sym typeface="+mn-lt"/>
            </a:endParaRPr>
          </a:p>
        </p:txBody>
      </p:sp>
      <p:sp>
        <p:nvSpPr>
          <p:cNvPr id="58" name="Text Placeholder 12"/>
          <p:cNvSpPr>
            <a:spLocks noGrp="1"/>
          </p:cNvSpPr>
          <p:nvPr>
            <p:custDataLst>
              <p:tags r:id="rId35"/>
            </p:custDataLst>
          </p:nvPr>
        </p:nvSpPr>
        <p:spPr bwMode="gray">
          <a:xfrm>
            <a:off x="6430963" y="30289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BC1F2B3-ECA4-446F-AC2E-D9FE13844F31}" type="datetime'''''''''''''''''''''''広''''''州'''''">
              <a:rPr lang="ja-JP" altLang="en-US" sz="1000" b="0"/>
              <a:pPr>
                <a:spcBef>
                  <a:spcPct val="0"/>
                </a:spcBef>
                <a:spcAft>
                  <a:spcPct val="0"/>
                </a:spcAft>
              </a:pPr>
              <a:t>広州</a:t>
            </a:fld>
            <a:endParaRPr kumimoji="0" lang="ja-JP" altLang="en-US" sz="1000" b="0" dirty="0">
              <a:sym typeface="+mn-lt"/>
            </a:endParaRPr>
          </a:p>
        </p:txBody>
      </p:sp>
      <p:sp>
        <p:nvSpPr>
          <p:cNvPr id="57" name="Text Placeholder 12"/>
          <p:cNvSpPr>
            <a:spLocks noGrp="1"/>
          </p:cNvSpPr>
          <p:nvPr>
            <p:custDataLst>
              <p:tags r:id="rId36"/>
            </p:custDataLst>
          </p:nvPr>
        </p:nvSpPr>
        <p:spPr bwMode="gray">
          <a:xfrm>
            <a:off x="6430963" y="28257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EC15EC74-70F7-4747-96BB-5A579343CFB0}" type="datetime'''''武''''''''''''''''''''''''''''''''''漢'''">
              <a:rPr lang="ja-JP" altLang="en-US" sz="1000" b="0"/>
              <a:pPr>
                <a:spcBef>
                  <a:spcPct val="0"/>
                </a:spcBef>
                <a:spcAft>
                  <a:spcPct val="0"/>
                </a:spcAft>
              </a:pPr>
              <a:t>武漢</a:t>
            </a:fld>
            <a:endParaRPr kumimoji="0" lang="ja-JP" altLang="en-US" sz="1000" b="0" dirty="0">
              <a:sym typeface="+mn-lt"/>
            </a:endParaRPr>
          </a:p>
        </p:txBody>
      </p:sp>
      <p:sp>
        <p:nvSpPr>
          <p:cNvPr id="56" name="Text Placeholder 12"/>
          <p:cNvSpPr>
            <a:spLocks noGrp="1"/>
          </p:cNvSpPr>
          <p:nvPr>
            <p:custDataLst>
              <p:tags r:id="rId37"/>
            </p:custDataLst>
          </p:nvPr>
        </p:nvSpPr>
        <p:spPr bwMode="gray">
          <a:xfrm>
            <a:off x="6430963" y="26225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FE338E68-2BE6-4D03-8C81-9E56DBEDA2E7}" type="datetime'''''天''津'''''''''''''''''''''''''''''''''''''''''''">
              <a:rPr lang="ja-JP" altLang="en-US" sz="1000" b="0"/>
              <a:pPr>
                <a:spcBef>
                  <a:spcPct val="0"/>
                </a:spcBef>
                <a:spcAft>
                  <a:spcPct val="0"/>
                </a:spcAft>
              </a:pPr>
              <a:t>天津</a:t>
            </a:fld>
            <a:endParaRPr kumimoji="0" lang="ja-JP" altLang="en-US" sz="1000" b="0" dirty="0">
              <a:sym typeface="+mn-lt"/>
            </a:endParaRPr>
          </a:p>
        </p:txBody>
      </p:sp>
    </p:spTree>
    <p:extLst>
      <p:ext uri="{BB962C8B-B14F-4D97-AF65-F5344CB8AC3E}">
        <p14:creationId xmlns:p14="http://schemas.microsoft.com/office/powerpoint/2010/main" val="31739641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486330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endParaRPr lang="ja-JP" altLang="en-US" dirty="0">
              <a:ea typeface="HGS創英角ｺﾞｼｯｸUB" panose="020B0900000000000000" pitchFamily="50" charset="-128"/>
            </a:endParaRP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中国</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3893141579"/>
              </p:ext>
            </p:extLst>
          </p:nvPr>
        </p:nvGraphicFramePr>
        <p:xfrm>
          <a:off x="358699" y="1513535"/>
          <a:ext cx="4360806" cy="4860005"/>
        </p:xfrm>
        <a:graphic>
          <a:graphicData uri="http://schemas.openxmlformats.org/drawingml/2006/table">
            <a:tbl>
              <a:tblPr firstRow="1" bandRow="1">
                <a:tableStyleId>{5C22544A-7EE6-4342-B048-85BDC9FD1C3A}</a:tableStyleId>
              </a:tblPr>
              <a:tblGrid>
                <a:gridCol w="918966">
                  <a:extLst>
                    <a:ext uri="{9D8B030D-6E8A-4147-A177-3AD203B41FA5}">
                      <a16:colId xmlns:a16="http://schemas.microsoft.com/office/drawing/2014/main" val="20002"/>
                    </a:ext>
                  </a:extLst>
                </a:gridCol>
                <a:gridCol w="363380">
                  <a:extLst>
                    <a:ext uri="{9D8B030D-6E8A-4147-A177-3AD203B41FA5}">
                      <a16:colId xmlns:a16="http://schemas.microsoft.com/office/drawing/2014/main" val="20000"/>
                    </a:ext>
                  </a:extLst>
                </a:gridCol>
                <a:gridCol w="3078460">
                  <a:extLst>
                    <a:ext uri="{9D8B030D-6E8A-4147-A177-3AD203B41FA5}">
                      <a16:colId xmlns:a16="http://schemas.microsoft.com/office/drawing/2014/main" val="20001"/>
                    </a:ext>
                  </a:extLst>
                </a:gridCol>
              </a:tblGrid>
              <a:tr h="247117">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29492">
                <a:tc rowSpan="14">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ニチイ学館（北京市、上海市など</a:t>
                      </a:r>
                      <a:r>
                        <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都市）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リエイ（北京市、上海市、成都）</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メディカル・ケア・サービス（南通市、広州市）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ロングライフホールディング（青島市）</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日中医療福祉支援機構（ウイズネット）（大連市）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ゲストハウス（上海市）</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サンガホールディングス（瀋陽市）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ケアサービス（上海市）</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アースサポート（上海市）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セコム医療システム（上海市）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0"/>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学研ココファン（香港）</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1"/>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エフビー介護サービス（北京市）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2"/>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メディヴァ（天津市）</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3"/>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コミュニティネット</a:t>
                      </a:r>
                      <a:endPar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4"/>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852275943"/>
              </p:ext>
            </p:extLst>
          </p:nvPr>
        </p:nvGraphicFramePr>
        <p:xfrm>
          <a:off x="5097016" y="1513535"/>
          <a:ext cx="4360806" cy="2883053"/>
        </p:xfrm>
        <a:graphic>
          <a:graphicData uri="http://schemas.openxmlformats.org/drawingml/2006/table">
            <a:tbl>
              <a:tblPr firstRow="1" bandRow="1">
                <a:tableStyleId>{5C22544A-7EE6-4342-B048-85BDC9FD1C3A}</a:tableStyleId>
              </a:tblPr>
              <a:tblGrid>
                <a:gridCol w="918966">
                  <a:extLst>
                    <a:ext uri="{9D8B030D-6E8A-4147-A177-3AD203B41FA5}">
                      <a16:colId xmlns:a16="http://schemas.microsoft.com/office/drawing/2014/main" val="20002"/>
                    </a:ext>
                  </a:extLst>
                </a:gridCol>
                <a:gridCol w="363380">
                  <a:extLst>
                    <a:ext uri="{9D8B030D-6E8A-4147-A177-3AD203B41FA5}">
                      <a16:colId xmlns:a16="http://schemas.microsoft.com/office/drawing/2014/main" val="20000"/>
                    </a:ext>
                  </a:extLst>
                </a:gridCol>
                <a:gridCol w="3078460">
                  <a:extLst>
                    <a:ext uri="{9D8B030D-6E8A-4147-A177-3AD203B41FA5}">
                      <a16:colId xmlns:a16="http://schemas.microsoft.com/office/drawing/2014/main" val="20001"/>
                    </a:ext>
                  </a:extLst>
                </a:gridCol>
              </a:tblGrid>
              <a:tr h="247117">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29492">
                <a:tc rowSpan="8">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パラマウントベッド</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フランスベッド</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オージー技研</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ニチイ学館・</a:t>
                      </a: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ニチイケアネット（卸販売）</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日進医療器</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プラッツ</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カワムラサイクル</a:t>
                      </a:r>
                      <a:endParaRPr kumimoji="1"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329492">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幸和製作所</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973836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615.49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47.2%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24.6%</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17.5%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救急的な口腔ケアおよび痛み緩和のための緊急的な治療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7D12D1D0-0F23-469A-96C0-0A939940442D}"/>
              </a:ext>
            </a:extLst>
          </p:cNvPr>
          <p:cNvSpPr txBox="1"/>
          <p:nvPr/>
        </p:nvSpPr>
        <p:spPr>
          <a:xfrm>
            <a:off x="6441844" y="6237312"/>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11390437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023645213"/>
              </p:ext>
            </p:extLst>
          </p:nvPr>
        </p:nvGraphicFramePr>
        <p:xfrm>
          <a:off x="201682" y="2266519"/>
          <a:ext cx="9438944" cy="4179036"/>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中国</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人当たり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125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EEF5"/>
                    </a:solid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41.35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85B1"/>
                    </a:solid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DDEB"/>
                    </a:solid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kern="1200" dirty="0">
                          <a:solidFill>
                            <a:schemeClr val="tx1"/>
                          </a:solidFill>
                          <a:latin typeface="+mn-lt"/>
                          <a:ea typeface="+mn-ea"/>
                          <a:cs typeface="+mn-cs"/>
                        </a:rPr>
                        <a:t>Healthy China 2030</a:t>
                      </a:r>
                      <a:r>
                        <a:rPr kumimoji="1" lang="ja-JP" altLang="en-US" sz="900" kern="1200" dirty="0">
                          <a:solidFill>
                            <a:schemeClr val="tx1"/>
                          </a:solidFill>
                          <a:latin typeface="+mn-lt"/>
                          <a:ea typeface="+mn-ea"/>
                          <a:cs typeface="+mn-cs"/>
                        </a:rPr>
                        <a:t>の一環として、今後数年間で</a:t>
                      </a:r>
                      <a:r>
                        <a:rPr kumimoji="1" lang="en-US" altLang="ja-JP" sz="900" kern="1200" dirty="0">
                          <a:solidFill>
                            <a:schemeClr val="tx1"/>
                          </a:solidFill>
                          <a:latin typeface="+mn-lt"/>
                          <a:ea typeface="+mn-ea"/>
                          <a:cs typeface="+mn-cs"/>
                        </a:rPr>
                        <a:t>1.5</a:t>
                      </a:r>
                      <a:r>
                        <a:rPr kumimoji="1" lang="ja-JP" altLang="en-US" sz="900" kern="1200" dirty="0">
                          <a:solidFill>
                            <a:schemeClr val="tx1"/>
                          </a:solidFill>
                          <a:latin typeface="+mn-lt"/>
                          <a:ea typeface="+mn-ea"/>
                          <a:cs typeface="+mn-cs"/>
                        </a:rPr>
                        <a:t>兆ドルをヘルスケアテクノロジーの伸展に向けて投資予定。</a:t>
                      </a:r>
                      <a:r>
                        <a:rPr kumimoji="1" lang="en-US" altLang="ja-JP" sz="900" kern="1200" dirty="0">
                          <a:solidFill>
                            <a:schemeClr val="tx1"/>
                          </a:solidFill>
                          <a:latin typeface="+mn-lt"/>
                          <a:ea typeface="+mn-ea"/>
                          <a:cs typeface="+mn-cs"/>
                        </a:rPr>
                        <a:t>2022</a:t>
                      </a:r>
                      <a:r>
                        <a:rPr kumimoji="1" lang="ja-JP" altLang="en-US" sz="900" kern="1200" dirty="0">
                          <a:solidFill>
                            <a:schemeClr val="tx1"/>
                          </a:solidFill>
                          <a:latin typeface="+mn-lt"/>
                          <a:ea typeface="+mn-ea"/>
                          <a:cs typeface="+mn-cs"/>
                        </a:rPr>
                        <a:t>年</a:t>
                      </a:r>
                      <a:r>
                        <a:rPr kumimoji="1" lang="en-US" altLang="ja-JP" sz="900" kern="1200" dirty="0">
                          <a:solidFill>
                            <a:schemeClr val="tx1"/>
                          </a:solidFill>
                          <a:latin typeface="+mn-lt"/>
                          <a:ea typeface="+mn-ea"/>
                          <a:cs typeface="+mn-cs"/>
                        </a:rPr>
                        <a:t>11</a:t>
                      </a:r>
                      <a:r>
                        <a:rPr kumimoji="1" lang="ja-JP" altLang="en-US" sz="900" kern="1200" dirty="0">
                          <a:solidFill>
                            <a:schemeClr val="tx1"/>
                          </a:solidFill>
                          <a:latin typeface="+mn-lt"/>
                          <a:ea typeface="+mn-ea"/>
                          <a:cs typeface="+mn-cs"/>
                        </a:rPr>
                        <a:t>月</a:t>
                      </a:r>
                      <a:r>
                        <a:rPr kumimoji="1" lang="en-US" altLang="ja-JP" sz="900" kern="1200" dirty="0">
                          <a:solidFill>
                            <a:schemeClr val="tx1"/>
                          </a:solidFill>
                          <a:latin typeface="+mn-lt"/>
                          <a:ea typeface="+mn-ea"/>
                          <a:cs typeface="+mn-cs"/>
                        </a:rPr>
                        <a:t>7</a:t>
                      </a:r>
                      <a:r>
                        <a:rPr kumimoji="1" lang="ja-JP" altLang="en-US" sz="900" kern="1200" dirty="0">
                          <a:solidFill>
                            <a:schemeClr val="tx1"/>
                          </a:solidFill>
                          <a:latin typeface="+mn-lt"/>
                          <a:ea typeface="+mn-ea"/>
                          <a:cs typeface="+mn-cs"/>
                        </a:rPr>
                        <a:t>日、国家衛生委員会など関係機関は「国家健康情報化第</a:t>
                      </a:r>
                      <a:r>
                        <a:rPr kumimoji="1" lang="en-US" altLang="ja-JP" sz="900" kern="1200" dirty="0">
                          <a:solidFill>
                            <a:schemeClr val="tx1"/>
                          </a:solidFill>
                          <a:latin typeface="+mn-lt"/>
                          <a:ea typeface="+mn-ea"/>
                          <a:cs typeface="+mn-cs"/>
                        </a:rPr>
                        <a:t>14</a:t>
                      </a:r>
                      <a:r>
                        <a:rPr kumimoji="1" lang="ja-JP" altLang="en-US" sz="900" kern="1200" dirty="0">
                          <a:solidFill>
                            <a:schemeClr val="tx1"/>
                          </a:solidFill>
                          <a:latin typeface="+mn-lt"/>
                          <a:ea typeface="+mn-ea"/>
                          <a:cs typeface="+mn-cs"/>
                        </a:rPr>
                        <a:t>次</a:t>
                      </a:r>
                      <a:r>
                        <a:rPr kumimoji="1" lang="en-US" altLang="ja-JP" sz="900" kern="1200" dirty="0">
                          <a:solidFill>
                            <a:schemeClr val="tx1"/>
                          </a:solidFill>
                          <a:latin typeface="+mn-lt"/>
                          <a:ea typeface="+mn-ea"/>
                          <a:cs typeface="+mn-cs"/>
                        </a:rPr>
                        <a:t>5</a:t>
                      </a:r>
                      <a:r>
                        <a:rPr kumimoji="1" lang="ja-JP" altLang="en-US" sz="900" kern="1200" dirty="0">
                          <a:solidFill>
                            <a:schemeClr val="tx1"/>
                          </a:solidFill>
                          <a:latin typeface="+mn-lt"/>
                          <a:ea typeface="+mn-ea"/>
                          <a:cs typeface="+mn-cs"/>
                        </a:rPr>
                        <a:t>カ年計画」方針を発表し、</a:t>
                      </a:r>
                      <a:r>
                        <a:rPr kumimoji="1" lang="en-US" altLang="ja-JP" sz="900" kern="1200" dirty="0">
                          <a:solidFill>
                            <a:schemeClr val="tx1"/>
                          </a:solidFill>
                          <a:latin typeface="+mn-lt"/>
                          <a:ea typeface="+mn-ea"/>
                          <a:cs typeface="+mn-cs"/>
                        </a:rPr>
                        <a:t>2025</a:t>
                      </a:r>
                      <a:r>
                        <a:rPr kumimoji="1" lang="ja-JP" altLang="en-US" sz="900" kern="1200" dirty="0">
                          <a:solidFill>
                            <a:schemeClr val="tx1"/>
                          </a:solidFill>
                          <a:latin typeface="+mn-lt"/>
                          <a:ea typeface="+mn-ea"/>
                          <a:cs typeface="+mn-cs"/>
                        </a:rPr>
                        <a:t>年までに統一的、相互接続的な国家健康情報プラットフォームの形成、普及を目指している。</a:t>
                      </a:r>
                      <a:endParaRPr kumimoji="1" lang="en-US" altLang="ja-JP" sz="900" kern="1200" dirty="0">
                        <a:solidFill>
                          <a:schemeClr val="tx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kern="1200" dirty="0">
                          <a:solidFill>
                            <a:schemeClr val="tx1"/>
                          </a:solidFill>
                          <a:latin typeface="+mn-lt"/>
                          <a:ea typeface="+mn-ea"/>
                          <a:cs typeface="+mn-cs"/>
                        </a:rPr>
                        <a:t>健康・医療分野の個人情報保護に関する特別な法律はないが、一般的な個人情報保護に関する法律の他、省・地方規則、省・地方条例等において規定されている。</a:t>
                      </a:r>
                      <a:endParaRPr kumimoji="1" lang="en-US" altLang="ja-JP" sz="900" kern="1200" dirty="0">
                        <a:solidFill>
                          <a:schemeClr val="tx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kern="1200" dirty="0">
                          <a:solidFill>
                            <a:schemeClr val="tx1"/>
                          </a:solidFill>
                          <a:latin typeface="+mn-lt"/>
                          <a:ea typeface="+mn-ea"/>
                          <a:cs typeface="+mn-cs"/>
                        </a:rPr>
                        <a:t>民間主体である</a:t>
                      </a:r>
                      <a:r>
                        <a:rPr kumimoji="1" lang="en-US" altLang="ja-JP" sz="900" kern="1200" dirty="0">
                          <a:solidFill>
                            <a:schemeClr val="tx1"/>
                          </a:solidFill>
                          <a:latin typeface="+mn-lt"/>
                          <a:ea typeface="+mn-ea"/>
                          <a:cs typeface="+mn-cs"/>
                        </a:rPr>
                        <a:t>UMP</a:t>
                      </a:r>
                      <a:r>
                        <a:rPr kumimoji="1" lang="ja-JP" altLang="en-US" sz="900" kern="1200" dirty="0">
                          <a:solidFill>
                            <a:schemeClr val="tx1"/>
                          </a:solidFill>
                          <a:latin typeface="+mn-lt"/>
                          <a:ea typeface="+mn-ea"/>
                          <a:cs typeface="+mn-cs"/>
                        </a:rPr>
                        <a:t>ホールディングスが提供するカリキュラム</a:t>
                      </a:r>
                      <a:r>
                        <a:rPr kumimoji="1" lang="en-US" altLang="ja-JP" sz="900" kern="1200" dirty="0">
                          <a:solidFill>
                            <a:schemeClr val="tx1"/>
                          </a:solidFill>
                          <a:latin typeface="+mn-lt"/>
                          <a:ea typeface="+mn-ea"/>
                          <a:cs typeface="+mn-cs"/>
                        </a:rPr>
                        <a:t>”Gold training program”</a:t>
                      </a:r>
                      <a:r>
                        <a:rPr kumimoji="1" lang="ja-JP" altLang="en-US" sz="900" kern="1200" dirty="0">
                          <a:solidFill>
                            <a:schemeClr val="tx1"/>
                          </a:solidFill>
                          <a:latin typeface="+mn-lt"/>
                          <a:ea typeface="+mn-ea"/>
                          <a:cs typeface="+mn-cs"/>
                        </a:rPr>
                        <a:t>が存在。</a:t>
                      </a:r>
                      <a:endParaRPr kumimoji="1" lang="en-US" altLang="ja-JP" sz="900" kern="1200" dirty="0">
                        <a:solidFill>
                          <a:schemeClr val="tx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kern="1200" dirty="0">
                          <a:solidFill>
                            <a:schemeClr val="tx1"/>
                          </a:solidFill>
                          <a:latin typeface="+mn-lt"/>
                          <a:ea typeface="+mn-ea"/>
                          <a:cs typeface="+mn-cs"/>
                        </a:rPr>
                        <a:t>学位プログラムが存在している。例えば、清華大学は、公衆衛生大学院を設立し、予防医学、総合健康、健康ビッグデータ、公衆衛生政策・管理の４分野を設置する。</a:t>
                      </a:r>
                      <a:endParaRPr kumimoji="1" lang="en-US" altLang="ja-JP" sz="900" kern="1200" dirty="0">
                        <a:solidFill>
                          <a:schemeClr val="tx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2022</a:t>
                      </a:r>
                      <a:r>
                        <a:rPr kumimoji="1" lang="ja-JP" altLang="en-US" sz="900" b="0" kern="1200" dirty="0">
                          <a:solidFill>
                            <a:schemeClr val="tx1"/>
                          </a:solidFill>
                          <a:latin typeface="+mn-lt"/>
                          <a:ea typeface="ＭＳ Ｐゴシック" charset="-128"/>
                          <a:cs typeface="Arial" pitchFamily="34" charset="0"/>
                        </a:rPr>
                        <a:t>年には、中国の三次病院における電子カルテの普及率は約</a:t>
                      </a:r>
                      <a:r>
                        <a:rPr kumimoji="1" lang="en-US" altLang="ja-JP" sz="900" b="0" kern="1200" dirty="0">
                          <a:solidFill>
                            <a:schemeClr val="tx1"/>
                          </a:solidFill>
                          <a:latin typeface="+mn-lt"/>
                          <a:ea typeface="ＭＳ Ｐゴシック" charset="-128"/>
                          <a:cs typeface="Arial" pitchFamily="34" charset="0"/>
                        </a:rPr>
                        <a:t>90</a:t>
                      </a:r>
                      <a:r>
                        <a:rPr kumimoji="1" lang="ja-JP" altLang="en-US" sz="900" b="0" kern="1200" dirty="0">
                          <a:solidFill>
                            <a:schemeClr val="tx1"/>
                          </a:solidFill>
                          <a:latin typeface="+mn-lt"/>
                          <a:ea typeface="ＭＳ Ｐゴシック" charset="-128"/>
                          <a:cs typeface="Arial" pitchFamily="34" charset="0"/>
                        </a:rPr>
                        <a:t>％に達し、二次病院の普及率は</a:t>
                      </a:r>
                      <a:r>
                        <a:rPr kumimoji="1" lang="en-US" altLang="ja-JP" sz="900" b="0" kern="1200" dirty="0">
                          <a:solidFill>
                            <a:schemeClr val="tx1"/>
                          </a:solidFill>
                          <a:latin typeface="+mn-lt"/>
                          <a:ea typeface="ＭＳ Ｐゴシック" charset="-128"/>
                          <a:cs typeface="Arial" pitchFamily="34" charset="0"/>
                        </a:rPr>
                        <a:t>60</a:t>
                      </a:r>
                      <a:r>
                        <a:rPr kumimoji="1" lang="ja-JP" altLang="en-US" sz="900" b="0" kern="1200" dirty="0">
                          <a:solidFill>
                            <a:schemeClr val="tx1"/>
                          </a:solidFill>
                          <a:latin typeface="+mn-lt"/>
                          <a:ea typeface="ＭＳ Ｐゴシック" charset="-128"/>
                          <a:cs typeface="Arial" pitchFamily="34" charset="0"/>
                        </a:rPr>
                        <a:t>％を超え、一次病院の普及率は</a:t>
                      </a:r>
                      <a:r>
                        <a:rPr kumimoji="1" lang="en-US" altLang="ja-JP" sz="900" b="0" kern="1200" dirty="0">
                          <a:solidFill>
                            <a:schemeClr val="tx1"/>
                          </a:solidFill>
                          <a:latin typeface="+mn-lt"/>
                          <a:ea typeface="ＭＳ Ｐゴシック" charset="-128"/>
                          <a:cs typeface="Arial" pitchFamily="34" charset="0"/>
                        </a:rPr>
                        <a:t>40</a:t>
                      </a:r>
                      <a:r>
                        <a:rPr kumimoji="1" lang="ja-JP" altLang="en-US" sz="900" b="0" kern="1200" dirty="0">
                          <a:solidFill>
                            <a:schemeClr val="tx1"/>
                          </a:solidFill>
                          <a:latin typeface="+mn-lt"/>
                          <a:ea typeface="ＭＳ Ｐゴシック" charset="-128"/>
                          <a:cs typeface="Arial" pitchFamily="34" charset="0"/>
                        </a:rPr>
                        <a:t>％を超えるとの推測がある。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マスター患者インデックスは確認できなかったが、上記の国家健康情報プラットフォームの形成の中で、医療機関間の情報共有が目指されている。</a:t>
                      </a:r>
                      <a:r>
                        <a:rPr kumimoji="1" lang="ja-JP" altLang="en-US" sz="900" b="0" kern="1200" dirty="0">
                          <a:solidFill>
                            <a:schemeClr val="tx1"/>
                          </a:solidFill>
                          <a:latin typeface="+mn-lt"/>
                          <a:ea typeface="ＭＳ Ｐゴシック" charset="-128"/>
                          <a:cs typeface="Arial" pitchFamily="34" charset="0"/>
                        </a:rPr>
                        <a:t>二次病院</a:t>
                      </a:r>
                      <a:r>
                        <a:rPr lang="ja-JP" altLang="en-US" sz="900" dirty="0"/>
                        <a:t>以上の病院は院内医療情報の基本的な共有を実現し、また、</a:t>
                      </a:r>
                      <a:r>
                        <a:rPr kumimoji="1" lang="ja-JP" altLang="en-US" sz="900" b="0" kern="1200" dirty="0">
                          <a:solidFill>
                            <a:schemeClr val="tx1"/>
                          </a:solidFill>
                          <a:latin typeface="+mn-lt"/>
                          <a:ea typeface="ＭＳ Ｐゴシック" charset="-128"/>
                          <a:cs typeface="Arial" pitchFamily="34" charset="0"/>
                        </a:rPr>
                        <a:t>三次病院</a:t>
                      </a:r>
                      <a:r>
                        <a:rPr lang="ja-JP" altLang="en-US" sz="900" dirty="0"/>
                        <a:t>以上の病院は国家内での特に重要な情報の共有を実現する。また、このデータベースの中に、医療従事者の情報、患者の電子的カルテ情報等を完備する。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中国／医療関連／その他</a:t>
            </a:r>
            <a:endParaRPr kumimoji="1" lang="ja-JP" altLang="en-US" dirty="0"/>
          </a:p>
        </p:txBody>
      </p:sp>
      <p:sp>
        <p:nvSpPr>
          <p:cNvPr id="3" name="テキスト プレースホルダー 12"/>
          <p:cNvSpPr>
            <a:spLocks noGrp="1"/>
          </p:cNvSpPr>
          <p:nvPr>
            <p:ph type="body" sz="quarter" idx="15"/>
          </p:nvPr>
        </p:nvSpPr>
        <p:spPr>
          <a:xfrm>
            <a:off x="200026" y="620688"/>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24880" y="1023346"/>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solidFill>
                  <a:srgbClr val="000000"/>
                </a:solidFill>
              </a:rPr>
              <a:t>個人の端末保有状況やインターネットへのアクセスの状況は日本とほぼ同様であり、法整備や医療従事者デジタルヘルスケイパビリティ構築の取り組みが存在する。</a:t>
            </a:r>
            <a:endParaRPr lang="en-US" altLang="ja-JP" dirty="0">
              <a:solidFill>
                <a:srgbClr val="000000"/>
              </a:solidFill>
            </a:endParaRPr>
          </a:p>
          <a:p>
            <a:r>
              <a:rPr lang="ja-JP" altLang="en-US" dirty="0">
                <a:solidFill>
                  <a:srgbClr val="000000"/>
                </a:solidFill>
              </a:rPr>
              <a:t>デジタルヘルスに関する政府の投資も多いことから、デジタルヘルス市場は拡大傾向にある。</a:t>
            </a:r>
          </a:p>
        </p:txBody>
      </p:sp>
      <p:grpSp>
        <p:nvGrpSpPr>
          <p:cNvPr id="6" name="グループ化 7"/>
          <p:cNvGrpSpPr>
            <a:grpSpLocks/>
          </p:cNvGrpSpPr>
          <p:nvPr/>
        </p:nvGrpSpPr>
        <p:grpSpPr>
          <a:xfrm>
            <a:off x="200026" y="197083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04254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04254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04254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04254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04254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03315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85" name="5. Source">
            <a:extLst>
              <a:ext uri="{FF2B5EF4-FFF2-40B4-BE49-F238E27FC236}">
                <a16:creationId xmlns:a16="http://schemas.microsoft.com/office/drawing/2014/main" id="{88B29421-1D5B-4DF3-A738-B2ECFA3256C1}"/>
              </a:ext>
            </a:extLst>
          </p:cNvPr>
          <p:cNvSpPr txBox="1"/>
          <p:nvPr>
            <p:custDataLst>
              <p:tags r:id="rId2"/>
            </p:custDataLst>
          </p:nvPr>
        </p:nvSpPr>
        <p:spPr>
          <a:xfrm>
            <a:off x="232457" y="6569333"/>
            <a:ext cx="5913262" cy="10772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tLang="ja-JP" sz="650" dirty="0"/>
              <a:t>(</a:t>
            </a:r>
            <a:r>
              <a:rPr lang="ja-JP" altLang="en-US" sz="650" dirty="0"/>
              <a:t>出所</a:t>
            </a:r>
            <a:r>
              <a:rPr lang="en-US" altLang="ja-JP" sz="650" dirty="0"/>
              <a:t>) </a:t>
            </a:r>
            <a:r>
              <a:rPr lang="ja-JP" altLang="en-US" sz="650" dirty="0"/>
              <a:t>世界銀行オープンデータ、</a:t>
            </a:r>
            <a:r>
              <a:rPr lang="en-US" altLang="ja-JP" sz="650" dirty="0" err="1"/>
              <a:t>Lexology</a:t>
            </a:r>
            <a:r>
              <a:rPr lang="ja-JP" altLang="en-US" sz="650" dirty="0"/>
              <a:t>、</a:t>
            </a:r>
            <a:r>
              <a:rPr lang="en-US" altLang="ja-JP" sz="650" dirty="0"/>
              <a:t>HKTDC research</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 、デスクトップリサーチ</a:t>
            </a:r>
            <a:endParaRPr lang="en-US" sz="650" dirty="0"/>
          </a:p>
        </p:txBody>
      </p:sp>
      <p:sp>
        <p:nvSpPr>
          <p:cNvPr id="28" name="Rectangle 27">
            <a:extLst>
              <a:ext uri="{FF2B5EF4-FFF2-40B4-BE49-F238E27FC236}">
                <a16:creationId xmlns:a16="http://schemas.microsoft.com/office/drawing/2014/main" id="{28A5BD20-F187-47B9-9212-6A46DBE634E7}"/>
              </a:ext>
            </a:extLst>
          </p:cNvPr>
          <p:cNvSpPr/>
          <p:nvPr/>
        </p:nvSpPr>
        <p:spPr>
          <a:xfrm>
            <a:off x="4879979" y="2522689"/>
            <a:ext cx="4753541" cy="218614"/>
          </a:xfrm>
          <a:prstGeom prst="rect">
            <a:avLst/>
          </a:prstGeom>
          <a:no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0.74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Rectangle 28">
            <a:extLst>
              <a:ext uri="{FF2B5EF4-FFF2-40B4-BE49-F238E27FC236}">
                <a16:creationId xmlns:a16="http://schemas.microsoft.com/office/drawing/2014/main" id="{D50A3E70-23D4-4237-9486-52A7752FFB76}"/>
              </a:ext>
            </a:extLst>
          </p:cNvPr>
          <p:cNvSpPr/>
          <p:nvPr/>
        </p:nvSpPr>
        <p:spPr>
          <a:xfrm>
            <a:off x="4879979" y="2762926"/>
            <a:ext cx="4753541" cy="297294"/>
          </a:xfrm>
          <a:prstGeom prst="rect">
            <a:avLst/>
          </a:prstGeom>
          <a:no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1.15</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Rectangle 29">
            <a:extLst>
              <a:ext uri="{FF2B5EF4-FFF2-40B4-BE49-F238E27FC236}">
                <a16:creationId xmlns:a16="http://schemas.microsoft.com/office/drawing/2014/main" id="{3F41FE02-477A-4F5B-899B-C980E6CB4090}"/>
              </a:ext>
            </a:extLst>
          </p:cNvPr>
          <p:cNvSpPr/>
          <p:nvPr/>
        </p:nvSpPr>
        <p:spPr>
          <a:xfrm>
            <a:off x="4879979" y="3084614"/>
            <a:ext cx="4753541" cy="343798"/>
          </a:xfrm>
          <a:prstGeom prst="rect">
            <a:avLst/>
          </a:prstGeom>
          <a:no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42713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2494775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State Council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3884513683"/>
              </p:ext>
            </p:extLst>
          </p:nvPr>
        </p:nvGraphicFramePr>
        <p:xfrm>
          <a:off x="272480" y="1518497"/>
          <a:ext cx="9433047" cy="4862831"/>
        </p:xfrm>
        <a:graphic>
          <a:graphicData uri="http://schemas.openxmlformats.org/drawingml/2006/table">
            <a:tbl>
              <a:tblPr firstRow="1" bandRow="1">
                <a:tableStyleId>{2D5ABB26-0587-4C30-8999-92F81FD0307C}</a:tableStyleId>
              </a:tblPr>
              <a:tblGrid>
                <a:gridCol w="364630">
                  <a:extLst>
                    <a:ext uri="{9D8B030D-6E8A-4147-A177-3AD203B41FA5}">
                      <a16:colId xmlns:a16="http://schemas.microsoft.com/office/drawing/2014/main" val="20000"/>
                    </a:ext>
                  </a:extLst>
                </a:gridCol>
                <a:gridCol w="1363562">
                  <a:extLst>
                    <a:ext uri="{9D8B030D-6E8A-4147-A177-3AD203B41FA5}">
                      <a16:colId xmlns:a16="http://schemas.microsoft.com/office/drawing/2014/main" val="20001"/>
                    </a:ext>
                  </a:extLst>
                </a:gridCol>
                <a:gridCol w="432048">
                  <a:extLst>
                    <a:ext uri="{9D8B030D-6E8A-4147-A177-3AD203B41FA5}">
                      <a16:colId xmlns:a16="http://schemas.microsoft.com/office/drawing/2014/main" val="3198879459"/>
                    </a:ext>
                  </a:extLst>
                </a:gridCol>
                <a:gridCol w="360040">
                  <a:extLst>
                    <a:ext uri="{9D8B030D-6E8A-4147-A177-3AD203B41FA5}">
                      <a16:colId xmlns:a16="http://schemas.microsoft.com/office/drawing/2014/main" val="40798830"/>
                    </a:ext>
                  </a:extLst>
                </a:gridCol>
                <a:gridCol w="720080">
                  <a:extLst>
                    <a:ext uri="{9D8B030D-6E8A-4147-A177-3AD203B41FA5}">
                      <a16:colId xmlns:a16="http://schemas.microsoft.com/office/drawing/2014/main" val="2099324750"/>
                    </a:ext>
                  </a:extLst>
                </a:gridCol>
                <a:gridCol w="576064">
                  <a:extLst>
                    <a:ext uri="{9D8B030D-6E8A-4147-A177-3AD203B41FA5}">
                      <a16:colId xmlns:a16="http://schemas.microsoft.com/office/drawing/2014/main" val="3109555531"/>
                    </a:ext>
                  </a:extLst>
                </a:gridCol>
                <a:gridCol w="504056">
                  <a:extLst>
                    <a:ext uri="{9D8B030D-6E8A-4147-A177-3AD203B41FA5}">
                      <a16:colId xmlns:a16="http://schemas.microsoft.com/office/drawing/2014/main" val="1744547167"/>
                    </a:ext>
                  </a:extLst>
                </a:gridCol>
                <a:gridCol w="504056">
                  <a:extLst>
                    <a:ext uri="{9D8B030D-6E8A-4147-A177-3AD203B41FA5}">
                      <a16:colId xmlns:a16="http://schemas.microsoft.com/office/drawing/2014/main" val="352305932"/>
                    </a:ext>
                  </a:extLst>
                </a:gridCol>
                <a:gridCol w="504056">
                  <a:extLst>
                    <a:ext uri="{9D8B030D-6E8A-4147-A177-3AD203B41FA5}">
                      <a16:colId xmlns:a16="http://schemas.microsoft.com/office/drawing/2014/main" val="3028484498"/>
                    </a:ext>
                  </a:extLst>
                </a:gridCol>
                <a:gridCol w="576064">
                  <a:extLst>
                    <a:ext uri="{9D8B030D-6E8A-4147-A177-3AD203B41FA5}">
                      <a16:colId xmlns:a16="http://schemas.microsoft.com/office/drawing/2014/main" val="519753452"/>
                    </a:ext>
                  </a:extLst>
                </a:gridCol>
                <a:gridCol w="3528391">
                  <a:extLst>
                    <a:ext uri="{9D8B030D-6E8A-4147-A177-3AD203B41FA5}">
                      <a16:colId xmlns:a16="http://schemas.microsoft.com/office/drawing/2014/main" val="20002"/>
                    </a:ext>
                  </a:extLst>
                </a:gridCol>
              </a:tblGrid>
              <a:tr h="324000">
                <a:tc>
                  <a:txBody>
                    <a:bodyPr/>
                    <a:lstStyle/>
                    <a:p>
                      <a:pPr algn="ctr" fontAlgn="ct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t>設立年</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t>内資</a:t>
                      </a:r>
                      <a:r>
                        <a:rPr lang="en-US" altLang="ja-JP"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t>/</a:t>
                      </a:r>
                      <a:br>
                        <a:rPr lang="en-US" altLang="ja-JP"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br>
                      <a:r>
                        <a:rPr lang="ja-JP" altLang="en-US"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t>外資</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t>株式公開</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t>従業員数</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t>売上</a:t>
                      </a:r>
                      <a:br>
                        <a:rPr lang="en-US" altLang="ja-JP"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br>
                      <a:r>
                        <a:rPr lang="en-US" altLang="ja-JP"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t>(M US$)</a:t>
                      </a:r>
                      <a:endParaRPr lang="ja-JP" altLang="en-US"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t>累計</a:t>
                      </a:r>
                      <a:br>
                        <a:rPr lang="en-US" altLang="ja-JP"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br>
                      <a:r>
                        <a:rPr lang="ja-JP" altLang="en-US"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t>患者数</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t>提携</a:t>
                      </a:r>
                      <a:br>
                        <a:rPr lang="en-US" altLang="ja-JP"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br>
                      <a:r>
                        <a:rPr lang="ja-JP" altLang="en-US"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t>病院数</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t>提携</a:t>
                      </a:r>
                      <a:br>
                        <a:rPr lang="en-US" altLang="ja-JP"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br>
                      <a:r>
                        <a:rPr lang="ja-JP" altLang="en-US" sz="1000" b="0" i="0" u="none" strike="noStrike" dirty="0">
                          <a:solidFill>
                            <a:srgbClr val="FFFFFF"/>
                          </a:solidFill>
                          <a:effectLst/>
                          <a:latin typeface="HGP創英角ｺﾞｼｯｸUB" panose="020B0900000000000000" pitchFamily="50" charset="-128"/>
                          <a:ea typeface="HGP創英角ｺﾞｼｯｸUB" panose="020B0900000000000000" pitchFamily="50" charset="-128"/>
                        </a:rPr>
                        <a:t>医者数</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43318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PingAn</a:t>
                      </a: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Good </a:t>
                      </a: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t>
                      </a: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octor</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2014</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chemeClr val="tx1"/>
                          </a:solidFill>
                          <a:effectLst/>
                          <a:latin typeface="MS Pゴシック"/>
                        </a:rPr>
                        <a:t>内資</a:t>
                      </a:r>
                      <a:r>
                        <a:rPr lang="en-US" altLang="ja-JP" sz="1000" b="0" i="0" u="none" strike="noStrike" dirty="0">
                          <a:solidFill>
                            <a:schemeClr val="tx1"/>
                          </a:solidFill>
                          <a:effectLst/>
                          <a:latin typeface="Arial" panose="020B0604020202020204" pitchFamily="34" charset="0"/>
                        </a:rPr>
                        <a:t>/</a:t>
                      </a:r>
                      <a:br>
                        <a:rPr lang="en-US" altLang="ja-JP" sz="1000" b="0" i="0" u="none" strike="noStrike" dirty="0">
                          <a:solidFill>
                            <a:schemeClr val="tx1"/>
                          </a:solidFill>
                          <a:effectLst/>
                          <a:latin typeface="Arial" panose="020B0604020202020204" pitchFamily="34" charset="0"/>
                        </a:rPr>
                      </a:br>
                      <a:r>
                        <a:rPr lang="ja-JP" altLang="en-US" sz="1000" b="0" i="0" u="none" strike="noStrike" dirty="0">
                          <a:solidFill>
                            <a:schemeClr val="tx1"/>
                          </a:solidFill>
                          <a:effectLst/>
                          <a:latin typeface="MS Pゴシック"/>
                        </a:rPr>
                        <a:t>外資</a:t>
                      </a:r>
                      <a:endParaRPr lang="ja-JP" altLang="en-US" sz="1000" b="0" i="0" u="none" strike="noStrike" dirty="0">
                        <a:solidFill>
                          <a:schemeClr val="tx1"/>
                        </a:solidFill>
                        <a:effectLst/>
                        <a:latin typeface="Arial" panose="020B0604020202020204" pitchFamily="34" charset="0"/>
                      </a:endParaRPr>
                    </a:p>
                  </a:txBody>
                  <a:tcPr marL="7620" marR="7620" marT="762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US$1.12M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2,200+</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1,051</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4.0</a:t>
                      </a:r>
                      <a:r>
                        <a:rPr lang="ja-JP" altLang="en-US" sz="1000" b="0" i="0" u="none" strike="noStrike" dirty="0">
                          <a:solidFill>
                            <a:srgbClr val="000000"/>
                          </a:solidFill>
                          <a:effectLst/>
                          <a:latin typeface="Arial" panose="020B0604020202020204" pitchFamily="34" charset="0"/>
                        </a:rPr>
                        <a:t>億</a:t>
                      </a:r>
                      <a:r>
                        <a:rPr lang="en-US"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22,200+</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2014</a:t>
                      </a:r>
                      <a:r>
                        <a:rPr kumimoji="1" lang="ja-JP" altLang="en-US" sz="1200" kern="1200" dirty="0">
                          <a:solidFill>
                            <a:schemeClr val="tx1"/>
                          </a:solidFill>
                          <a:latin typeface="+mn-lt"/>
                          <a:ea typeface="+mn-ea"/>
                          <a:cs typeface="+mn-cs"/>
                        </a:rPr>
                        <a:t>年に平安保険グループの子会社として設立し、</a:t>
                      </a:r>
                      <a:r>
                        <a:rPr kumimoji="1" lang="en-US" altLang="ja-JP" sz="1200" kern="1200" dirty="0">
                          <a:solidFill>
                            <a:schemeClr val="tx1"/>
                          </a:solidFill>
                          <a:latin typeface="+mn-lt"/>
                          <a:ea typeface="+mn-ea"/>
                          <a:cs typeface="+mn-cs"/>
                        </a:rPr>
                        <a:t>2018</a:t>
                      </a:r>
                      <a:r>
                        <a:rPr kumimoji="1" lang="ja-JP" altLang="en-US" sz="1200" kern="1200" dirty="0">
                          <a:solidFill>
                            <a:schemeClr val="tx1"/>
                          </a:solidFill>
                          <a:latin typeface="+mn-lt"/>
                          <a:ea typeface="+mn-ea"/>
                          <a:cs typeface="+mn-cs"/>
                        </a:rPr>
                        <a:t>年に上場。累計ユーザーは</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億人以上。</a:t>
                      </a:r>
                      <a:endParaRPr kumimoji="1" lang="en-US" altLang="ja-JP" sz="12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アプリを通じて医師による診断やリハビリテーション指導、薬品使用に関するアドバイスを受けることができる。医薬品の販売などの付帯サービスも提供。</a:t>
                      </a:r>
                      <a:endParaRPr kumimoji="1" lang="en-US" altLang="ja-JP" sz="1200" kern="1200" dirty="0">
                        <a:solidFill>
                          <a:schemeClr val="tx1"/>
                        </a:solidFill>
                        <a:latin typeface="+mn-lt"/>
                        <a:ea typeface="+mn-ea"/>
                        <a:cs typeface="+mn-cs"/>
                      </a:endParaRPr>
                    </a:p>
                    <a:p>
                      <a:pPr marL="133350" marR="0" lvl="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自社の社員医師と連携病院の医師を合わせた登録医師数は約</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万人以上。</a:t>
                      </a:r>
                      <a:endParaRPr kumimoji="1" lang="en-US" altLang="ja-JP" sz="1200" kern="1200" dirty="0">
                        <a:solidFill>
                          <a:schemeClr val="tx1"/>
                        </a:solidFill>
                        <a:latin typeface="+mn-lt"/>
                        <a:ea typeface="+mn-ea"/>
                        <a:cs typeface="+mn-cs"/>
                      </a:endParaRP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Alibaba Health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1998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chemeClr val="tx1"/>
                          </a:solidFill>
                          <a:effectLst/>
                          <a:latin typeface="Arial" panose="020B0604020202020204" pitchFamily="34" charset="0"/>
                        </a:rPr>
                        <a:t>内資・外資</a:t>
                      </a:r>
                      <a:endParaRPr lang="en-US" sz="1000" b="0" i="0" u="none" strike="noStrike" dirty="0">
                        <a:solidFill>
                          <a:schemeClr val="tx1"/>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US$1.3B</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990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2,436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2.8</a:t>
                      </a:r>
                      <a:r>
                        <a:rPr lang="ja-JP" altLang="en-US" sz="1000" b="0" i="0" u="none" strike="noStrike" dirty="0">
                          <a:solidFill>
                            <a:srgbClr val="000000"/>
                          </a:solidFill>
                          <a:effectLst/>
                          <a:latin typeface="Arial" panose="020B0604020202020204" pitchFamily="34" charset="0"/>
                        </a:rPr>
                        <a:t>億</a:t>
                      </a:r>
                      <a:r>
                        <a:rPr lang="en-US"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24</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60,000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Alibaba</a:t>
                      </a:r>
                      <a:r>
                        <a:rPr kumimoji="1" lang="ja-JP" altLang="en-US" sz="1200" kern="1200" dirty="0">
                          <a:solidFill>
                            <a:schemeClr val="tx1"/>
                          </a:solidFill>
                          <a:latin typeface="+mn-lt"/>
                          <a:ea typeface="+mn-ea"/>
                          <a:cs typeface="+mn-cs"/>
                        </a:rPr>
                        <a:t>グループが展開するオンライン診療プラットフォーム。累計ユーザー数は</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億人以上。</a:t>
                      </a:r>
                      <a:endParaRPr kumimoji="1" lang="en-US" altLang="ja-JP" sz="12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連携している公立・民営病院の登録医師数は約</a:t>
                      </a:r>
                      <a:r>
                        <a:rPr kumimoji="1" lang="en-US" altLang="ja-JP" sz="1200" kern="1200" dirty="0">
                          <a:solidFill>
                            <a:schemeClr val="tx1"/>
                          </a:solidFill>
                          <a:latin typeface="+mn-lt"/>
                          <a:ea typeface="+mn-ea"/>
                          <a:cs typeface="+mn-cs"/>
                        </a:rPr>
                        <a:t>6</a:t>
                      </a:r>
                      <a:r>
                        <a:rPr kumimoji="1" lang="ja-JP" altLang="en-US" sz="1200" kern="1200" dirty="0">
                          <a:solidFill>
                            <a:schemeClr val="tx1"/>
                          </a:solidFill>
                          <a:latin typeface="+mn-lt"/>
                          <a:ea typeface="+mn-ea"/>
                          <a:cs typeface="+mn-cs"/>
                        </a:rPr>
                        <a:t>万人。</a:t>
                      </a:r>
                      <a:endParaRPr kumimoji="1" lang="en-US" altLang="ja-JP" sz="12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医薬品の販売に強みを持ち、公的医療保険適用外のハイエンド検診サービスなども提供している。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We</a:t>
                      </a: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chemeClr val="tx1"/>
                          </a:solidFill>
                          <a:effectLst/>
                          <a:latin typeface="MS Pゴシック"/>
                        </a:rPr>
                        <a:t>内資</a:t>
                      </a:r>
                      <a:r>
                        <a:rPr lang="en-US" altLang="ja-JP" sz="1000" b="0" i="0" u="none" strike="noStrike" dirty="0">
                          <a:solidFill>
                            <a:schemeClr val="tx1"/>
                          </a:solidFill>
                          <a:effectLst/>
                          <a:latin typeface="Arial" panose="020B0604020202020204" pitchFamily="34" charset="0"/>
                        </a:rPr>
                        <a:t>/</a:t>
                      </a:r>
                      <a:br>
                        <a:rPr lang="en-US" altLang="ja-JP" sz="1000" b="0" i="0" u="none" strike="noStrike" dirty="0">
                          <a:solidFill>
                            <a:schemeClr val="tx1"/>
                          </a:solidFill>
                          <a:effectLst/>
                          <a:latin typeface="Arial" panose="020B0604020202020204" pitchFamily="34" charset="0"/>
                        </a:rPr>
                      </a:br>
                      <a:r>
                        <a:rPr lang="ja-JP" altLang="en-US" sz="1000" b="0" i="0" u="none" strike="noStrike" dirty="0">
                          <a:solidFill>
                            <a:schemeClr val="tx1"/>
                          </a:solidFill>
                          <a:effectLst/>
                          <a:latin typeface="MS Pゴシック"/>
                        </a:rPr>
                        <a:t>外資</a:t>
                      </a:r>
                      <a:endParaRPr lang="ja-JP" altLang="en-US" sz="1000" b="0" i="0" u="none" strike="noStrike" dirty="0">
                        <a:solidFill>
                          <a:schemeClr val="tx1"/>
                        </a:solidFill>
                        <a:effectLst/>
                        <a:latin typeface="Arial" panose="020B0604020202020204" pitchFamily="34" charset="0"/>
                      </a:endParaRPr>
                    </a:p>
                  </a:txBody>
                  <a:tcPr marL="7620" marR="7620" marT="762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3,096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28,036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2.2</a:t>
                      </a:r>
                      <a:r>
                        <a:rPr lang="ja-JP" altLang="en-US" sz="1000" b="0" i="0" u="none" strike="noStrike" dirty="0">
                          <a:solidFill>
                            <a:srgbClr val="000000"/>
                          </a:solidFill>
                          <a:effectLst/>
                          <a:latin typeface="Arial" panose="020B0604020202020204" pitchFamily="34" charset="0"/>
                        </a:rPr>
                        <a:t>億</a:t>
                      </a:r>
                      <a:r>
                        <a:rPr lang="en-US"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7,800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270,000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Tencent</a:t>
                      </a:r>
                      <a:r>
                        <a:rPr kumimoji="1" lang="ja-JP" altLang="en-US" sz="1200" kern="1200" dirty="0">
                          <a:solidFill>
                            <a:schemeClr val="tx1"/>
                          </a:solidFill>
                          <a:latin typeface="+mn-lt"/>
                          <a:ea typeface="+mn-ea"/>
                          <a:cs typeface="+mn-cs"/>
                        </a:rPr>
                        <a:t>グループが出資するオンライン診療プラットフォーム。累計ユーザー数は</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億人以上。</a:t>
                      </a:r>
                      <a:endParaRPr kumimoji="1" lang="en-US" altLang="ja-JP" sz="1200" kern="1200" dirty="0">
                        <a:solidFill>
                          <a:schemeClr val="tx1"/>
                        </a:solidFill>
                        <a:latin typeface="+mn-lt"/>
                        <a:ea typeface="+mn-ea"/>
                        <a:cs typeface="+mn-cs"/>
                      </a:endParaRPr>
                    </a:p>
                    <a:p>
                      <a:pPr marL="133350" marR="0" lvl="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連携している公立・民営病院の登録医師数は</a:t>
                      </a:r>
                      <a:r>
                        <a:rPr kumimoji="1" lang="en-US" altLang="ja-JP" sz="1200" kern="1200" dirty="0">
                          <a:solidFill>
                            <a:schemeClr val="tx1"/>
                          </a:solidFill>
                          <a:latin typeface="+mn-lt"/>
                          <a:ea typeface="+mn-ea"/>
                          <a:cs typeface="+mn-cs"/>
                        </a:rPr>
                        <a:t>27</a:t>
                      </a:r>
                      <a:r>
                        <a:rPr kumimoji="1" lang="ja-JP" altLang="en-US" sz="1200" kern="1200" dirty="0">
                          <a:solidFill>
                            <a:schemeClr val="tx1"/>
                          </a:solidFill>
                          <a:latin typeface="+mn-lt"/>
                          <a:ea typeface="+mn-ea"/>
                          <a:cs typeface="+mn-cs"/>
                        </a:rPr>
                        <a:t>万人超。</a:t>
                      </a:r>
                      <a:endParaRPr kumimoji="1" lang="en-US" altLang="ja-JP" sz="12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中国全土に連携病院があり、内科、外科、小児科などの各分野で経験豊富な医師とユーザーを繋ぐ。医薬品の販売などの付帯サービスも提供</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
        <p:nvSpPr>
          <p:cNvPr id="4" name="テキスト プレースホルダ 1">
            <a:extLst>
              <a:ext uri="{FF2B5EF4-FFF2-40B4-BE49-F238E27FC236}">
                <a16:creationId xmlns:a16="http://schemas.microsoft.com/office/drawing/2014/main" id="{7A5ED476-4B2B-E432-2B53-EBAF3A4D199B}"/>
              </a:ext>
            </a:extLst>
          </p:cNvPr>
          <p:cNvSpPr txBox="1">
            <a:spLocks/>
          </p:cNvSpPr>
          <p:nvPr/>
        </p:nvSpPr>
        <p:spPr>
          <a:xfrm>
            <a:off x="224880" y="1023346"/>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solidFill>
                  <a:srgbClr val="000000"/>
                </a:solidFill>
              </a:rPr>
              <a:t>中国のオンライン診療の主要プラットフォーマーは以下の通り。</a:t>
            </a:r>
          </a:p>
        </p:txBody>
      </p:sp>
    </p:spTree>
    <p:extLst>
      <p:ext uri="{BB962C8B-B14F-4D97-AF65-F5344CB8AC3E}">
        <p14:creationId xmlns:p14="http://schemas.microsoft.com/office/powerpoint/2010/main" val="96484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主要な学会</a:t>
            </a:r>
            <a:r>
              <a:rPr lang="ja-JP" altLang="en-US" sz="1400" dirty="0"/>
              <a:t>を以下の表に示す。</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8783470" cy="288032"/>
            <a:chOff x="4803500" y="2160745"/>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60745"/>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中国における医師に関する組織と学会</a:t>
              </a:r>
            </a:p>
          </p:txBody>
        </p:sp>
      </p:gr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年度新興国マクロヘルスデータ、規制・制度に関する調査（中国）」</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133949517"/>
              </p:ext>
            </p:extLst>
          </p:nvPr>
        </p:nvGraphicFramePr>
        <p:xfrm>
          <a:off x="416496" y="1690117"/>
          <a:ext cx="8783470" cy="4720020"/>
        </p:xfrm>
        <a:graphic>
          <a:graphicData uri="http://schemas.openxmlformats.org/drawingml/2006/table">
            <a:tbl>
              <a:tblPr firstRow="1" bandRow="1">
                <a:tableStyleId>{5C22544A-7EE6-4342-B048-85BDC9FD1C3A}</a:tableStyleId>
              </a:tblPr>
              <a:tblGrid>
                <a:gridCol w="332707">
                  <a:extLst>
                    <a:ext uri="{9D8B030D-6E8A-4147-A177-3AD203B41FA5}">
                      <a16:colId xmlns:a16="http://schemas.microsoft.com/office/drawing/2014/main" val="20000"/>
                    </a:ext>
                  </a:extLst>
                </a:gridCol>
                <a:gridCol w="2861282">
                  <a:extLst>
                    <a:ext uri="{9D8B030D-6E8A-4147-A177-3AD203B41FA5}">
                      <a16:colId xmlns:a16="http://schemas.microsoft.com/office/drawing/2014/main" val="20001"/>
                    </a:ext>
                  </a:extLst>
                </a:gridCol>
                <a:gridCol w="1530453">
                  <a:extLst>
                    <a:ext uri="{9D8B030D-6E8A-4147-A177-3AD203B41FA5}">
                      <a16:colId xmlns:a16="http://schemas.microsoft.com/office/drawing/2014/main" val="20002"/>
                    </a:ext>
                  </a:extLst>
                </a:gridCol>
                <a:gridCol w="676158">
                  <a:extLst>
                    <a:ext uri="{9D8B030D-6E8A-4147-A177-3AD203B41FA5}">
                      <a16:colId xmlns:a16="http://schemas.microsoft.com/office/drawing/2014/main" val="20003"/>
                    </a:ext>
                  </a:extLst>
                </a:gridCol>
                <a:gridCol w="3382870">
                  <a:extLst>
                    <a:ext uri="{9D8B030D-6E8A-4147-A177-3AD203B41FA5}">
                      <a16:colId xmlns:a16="http://schemas.microsoft.com/office/drawing/2014/main" val="20004"/>
                    </a:ext>
                  </a:extLst>
                </a:gridCol>
              </a:tblGrid>
              <a:tr h="0">
                <a:tc>
                  <a:txBody>
                    <a:bodyPr/>
                    <a:lstStyle/>
                    <a:p>
                      <a:pPr algn="l"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l"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組織（中国語表記）</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日本語表記</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URL</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627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中華医学会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中華医学会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Bef>
                          <a:spcPts val="30"/>
                        </a:spcBef>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1915</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8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2"/>
                        </a:rPr>
                        <a:t>http://www.cma.org.cn/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627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中国医療器械産業協会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中国医療機器産業協会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1991</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3"/>
                        </a:rPr>
                        <a:t>http://www.camdi.org/</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627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中国医薬商業協会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中国医薬商業協会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1989</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4"/>
                        </a:rPr>
                        <a:t>http://www.capc.org.cn/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1627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中国毒理学会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中国毒性学会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1993</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5"/>
                        </a:rPr>
                        <a:t>http://www.chntox.org/</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中国解剖学会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中国解剖学会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1920</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6"/>
                        </a:rPr>
                        <a:t>http://www.csas.org.cn/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1627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世界中医薬学会聯合会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世界中国医薬学会連合会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2003</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7"/>
                        </a:rPr>
                        <a:t>http://www.wfcms.org/</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1627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中国病理生理学会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中国病理生理学会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3429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1950</a:t>
                      </a:r>
                      <a:r>
                        <a:rPr lang="en-US" sz="900">
                          <a:effectLst/>
                          <a:latin typeface="ＭＳ Ｐ明朝" panose="02020600040205080304" pitchFamily="18" charset="-128"/>
                          <a:ea typeface="Century" panose="02040604050505020304" pitchFamily="18" charset="0"/>
                          <a:cs typeface="Century" panose="02040604050505020304" pitchFamily="18" charset="0"/>
                        </a:rPr>
                        <a:t>年代</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8"/>
                        </a:rPr>
                        <a:t>http://www.caop.ac.cn/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中国康復医学会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ja-JP" sz="900">
                          <a:effectLst/>
                          <a:latin typeface="Century" panose="02040604050505020304" pitchFamily="18" charset="0"/>
                          <a:ea typeface="MS UI Gothic" panose="020B0600070205080204" pitchFamily="50" charset="-128"/>
                          <a:cs typeface="Century" panose="02040604050505020304" pitchFamily="18" charset="0"/>
                        </a:rPr>
                        <a:t>中国リハビリテーション学会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dirty="0">
                          <a:effectLst/>
                          <a:latin typeface="Century" panose="02040604050505020304" pitchFamily="18" charset="0"/>
                          <a:ea typeface="Century" panose="02040604050505020304" pitchFamily="18" charset="0"/>
                          <a:cs typeface="Century" panose="02040604050505020304" pitchFamily="18" charset="0"/>
                        </a:rPr>
                        <a:t>1983</a:t>
                      </a:r>
                      <a:r>
                        <a:rPr lang="en-US" sz="900" dirty="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altLang="ja-JP" sz="900" dirty="0">
                          <a:effectLst/>
                          <a:latin typeface="Century" panose="02040604050505020304" pitchFamily="18" charset="0"/>
                          <a:ea typeface="Century" panose="02040604050505020304" pitchFamily="18" charset="0"/>
                          <a:cs typeface="Century" panose="02040604050505020304" pitchFamily="18" charset="0"/>
                          <a:hlinkClick r:id="rId9"/>
                        </a:rPr>
                        <a:t>http://www.carm.org.cn/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中国衛生信息学会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中国医療情報学会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dirty="0">
                          <a:effectLst/>
                          <a:latin typeface="Century" panose="02040604050505020304" pitchFamily="18" charset="0"/>
                          <a:ea typeface="Century" panose="02040604050505020304" pitchFamily="18" charset="0"/>
                          <a:cs typeface="Century" panose="02040604050505020304" pitchFamily="18" charset="0"/>
                        </a:rPr>
                        <a:t>1984</a:t>
                      </a:r>
                      <a:r>
                        <a:rPr lang="en-US" sz="900" dirty="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altLang="ja-JP" sz="900" dirty="0">
                          <a:solidFill>
                            <a:schemeClr val="tx1"/>
                          </a:solidFill>
                          <a:effectLst/>
                          <a:latin typeface="Century" panose="02040604050505020304" pitchFamily="18" charset="0"/>
                          <a:ea typeface="Century" panose="02040604050505020304" pitchFamily="18" charset="0"/>
                          <a:cs typeface="Century" panose="02040604050505020304" pitchFamily="18" charset="0"/>
                        </a:rPr>
                        <a:t>-</a:t>
                      </a:r>
                      <a:endParaRPr lang="ja-JP" sz="900" dirty="0">
                        <a:solidFill>
                          <a:schemeClr val="tx1"/>
                        </a:solidFill>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中国免疫学会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a:effectLst/>
                          <a:latin typeface="MS UI Gothic" panose="020B0600070205080204" pitchFamily="50" charset="-128"/>
                          <a:ea typeface="Century" panose="02040604050505020304" pitchFamily="18" charset="0"/>
                          <a:cs typeface="Century" panose="02040604050505020304" pitchFamily="18" charset="0"/>
                        </a:rPr>
                        <a:t>中国免疫学会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1984</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0"/>
                        </a:rPr>
                        <a:t>http://www.csi-cams.org.cn/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中国神経科学学会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a:effectLst/>
                          <a:latin typeface="MS UI Gothic" panose="020B0600070205080204" pitchFamily="50" charset="-128"/>
                          <a:ea typeface="Century" panose="02040604050505020304" pitchFamily="18" charset="0"/>
                          <a:cs typeface="Century" panose="02040604050505020304" pitchFamily="18" charset="0"/>
                        </a:rPr>
                        <a:t>中国神経科学学会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1995</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1"/>
                        </a:rPr>
                        <a:t>http://www.csn.org.cn/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中国生理学会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a:effectLst/>
                          <a:latin typeface="MS UI Gothic" panose="020B0600070205080204" pitchFamily="50" charset="-128"/>
                          <a:ea typeface="Century" panose="02040604050505020304" pitchFamily="18" charset="0"/>
                          <a:cs typeface="Century" panose="02040604050505020304" pitchFamily="18" charset="0"/>
                        </a:rPr>
                        <a:t>中国生理学会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1926</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2"/>
                        </a:rPr>
                        <a:t>http://www.caps-china.org/</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中国生物医学工程学会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中国生体医工学会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1980</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3"/>
                        </a:rPr>
                        <a:t>http://www.csbme.org/</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中華口腔医学会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a:effectLst/>
                          <a:latin typeface="MS UI Gothic" panose="020B0600070205080204" pitchFamily="50" charset="-128"/>
                          <a:ea typeface="Century" panose="02040604050505020304" pitchFamily="18" charset="0"/>
                          <a:cs typeface="Century" panose="02040604050505020304" pitchFamily="18" charset="0"/>
                        </a:rPr>
                        <a:t>中国口腔医学会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1996</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4"/>
                        </a:rPr>
                        <a:t>http://www.cndent.com/</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中国薬学会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中国薬学会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1907</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altLang="ja-JP" sz="900" dirty="0">
                          <a:effectLst/>
                          <a:latin typeface="Century" panose="02040604050505020304" pitchFamily="18" charset="0"/>
                          <a:ea typeface="Century" panose="02040604050505020304" pitchFamily="18" charset="0"/>
                          <a:cs typeface="Century" panose="02040604050505020304" pitchFamily="18" charset="0"/>
                        </a:rPr>
                        <a:t>-</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中国中西医結合学会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a:effectLst/>
                          <a:latin typeface="MS UI Gothic" panose="020B0600070205080204" pitchFamily="50" charset="-128"/>
                          <a:ea typeface="Century" panose="02040604050505020304" pitchFamily="18" charset="0"/>
                          <a:cs typeface="Century" panose="02040604050505020304" pitchFamily="18" charset="0"/>
                        </a:rPr>
                        <a:t>中国中西医結合医学会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1981</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5"/>
                        </a:rPr>
                        <a:t>http://www.caim.org.cn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中華予防医学会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a:effectLst/>
                          <a:latin typeface="MS UI Gothic" panose="020B0600070205080204" pitchFamily="50" charset="-128"/>
                          <a:ea typeface="Century" panose="02040604050505020304" pitchFamily="18" charset="0"/>
                          <a:cs typeface="Century" panose="02040604050505020304" pitchFamily="18" charset="0"/>
                        </a:rPr>
                        <a:t>中国予防医学会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1987</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6"/>
                        </a:rPr>
                        <a:t>http://www.cpma.org.cn/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a:effectLst/>
                          <a:latin typeface="ＭＳ Ｐ明朝" panose="02020600040205080304" pitchFamily="18" charset="-128"/>
                          <a:ea typeface="Century" panose="02040604050505020304" pitchFamily="18" charset="0"/>
                          <a:cs typeface="Century" panose="02040604050505020304" pitchFamily="18" charset="0"/>
                        </a:rPr>
                        <a:t>中国遺伝学会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a:effectLst/>
                          <a:latin typeface="MS UI Gothic" panose="020B0600070205080204" pitchFamily="50" charset="-128"/>
                          <a:ea typeface="Century" panose="02040604050505020304" pitchFamily="18" charset="0"/>
                          <a:cs typeface="Century" panose="02040604050505020304" pitchFamily="18" charset="0"/>
                        </a:rPr>
                        <a:t>中国遺伝学会</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1978</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7"/>
                        </a:rPr>
                        <a:t>http://www.gsc.ac.cn/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中華護理学会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中国看護学会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1909</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8"/>
                        </a:rPr>
                        <a:t>http://www.cna-cast.org.cn/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23654">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20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14605">
                        <a:spcAft>
                          <a:spcPts val="0"/>
                        </a:spcAft>
                      </a:pPr>
                      <a:r>
                        <a:rPr lang="en-US" sz="900" dirty="0" err="1">
                          <a:effectLst/>
                          <a:latin typeface="ＭＳ Ｐ明朝" panose="02020600040205080304" pitchFamily="18" charset="-128"/>
                          <a:ea typeface="Century" panose="02040604050505020304" pitchFamily="18" charset="0"/>
                          <a:cs typeface="Century" panose="02040604050505020304" pitchFamily="18" charset="0"/>
                        </a:rPr>
                        <a:t>中国老年学</a:t>
                      </a:r>
                      <a:r>
                        <a:rPr lang="ja-JP" altLang="en-US" sz="900" dirty="0">
                          <a:effectLst/>
                          <a:latin typeface="ＭＳ Ｐ明朝" panose="02020600040205080304" pitchFamily="18" charset="-128"/>
                          <a:ea typeface="Century" panose="02040604050505020304" pitchFamily="18" charset="0"/>
                          <a:cs typeface="Century" panose="02040604050505020304" pitchFamily="18" charset="0"/>
                        </a:rPr>
                        <a:t>和老年医学</a:t>
                      </a:r>
                      <a:r>
                        <a:rPr lang="en-US" sz="900" dirty="0" err="1">
                          <a:effectLst/>
                          <a:latin typeface="ＭＳ Ｐ明朝" panose="02020600040205080304" pitchFamily="18" charset="-128"/>
                          <a:ea typeface="Century" panose="02040604050505020304" pitchFamily="18" charset="0"/>
                          <a:cs typeface="Century" panose="02040604050505020304" pitchFamily="18" charset="0"/>
                        </a:rPr>
                        <a:t>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14605">
                        <a:spcAft>
                          <a:spcPts val="0"/>
                        </a:spcAft>
                      </a:pPr>
                      <a:r>
                        <a:rPr lang="en-US" sz="900" dirty="0" err="1">
                          <a:effectLst/>
                          <a:latin typeface="MS UI Gothic" panose="020B0600070205080204" pitchFamily="50" charset="-128"/>
                          <a:ea typeface="Century" panose="02040604050505020304" pitchFamily="18" charset="0"/>
                          <a:cs typeface="Century" panose="02040604050505020304" pitchFamily="18" charset="0"/>
                        </a:rPr>
                        <a:t>中国老年学会</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6670" marR="26670" algn="ctr">
                        <a:spcAft>
                          <a:spcPts val="0"/>
                        </a:spcAft>
                      </a:pPr>
                      <a:r>
                        <a:rPr lang="en-US" sz="900">
                          <a:effectLst/>
                          <a:latin typeface="Century" panose="02040604050505020304" pitchFamily="18" charset="0"/>
                          <a:ea typeface="Century" panose="02040604050505020304" pitchFamily="18" charset="0"/>
                          <a:cs typeface="Century" panose="02040604050505020304" pitchFamily="18" charset="0"/>
                        </a:rPr>
                        <a:t>1986</a:t>
                      </a:r>
                      <a:r>
                        <a:rPr lang="en-US" sz="900">
                          <a:effectLst/>
                          <a:latin typeface="ＭＳ Ｐ明朝" panose="02020600040205080304" pitchFamily="18" charset="-128"/>
                          <a:ea typeface="Century" panose="02040604050505020304" pitchFamily="18" charset="0"/>
                          <a:cs typeface="Century" panose="02040604050505020304" pitchFamily="18" charset="0"/>
                        </a:rPr>
                        <a:t>年</a:t>
                      </a:r>
                      <a:endParaRPr lang="ja-JP" sz="90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4605">
                        <a:spcBef>
                          <a:spcPts val="155"/>
                        </a:spcBef>
                        <a:spcAft>
                          <a:spcPts val="0"/>
                        </a:spcAft>
                      </a:pPr>
                      <a:r>
                        <a:rPr lang="en-US" sz="900" u="none" strike="noStrike" dirty="0">
                          <a:solidFill>
                            <a:srgbClr val="0000FF"/>
                          </a:solidFill>
                          <a:effectLst/>
                          <a:latin typeface="Century" panose="02040604050505020304" pitchFamily="18" charset="0"/>
                          <a:ea typeface="Century" panose="02040604050505020304" pitchFamily="18" charset="0"/>
                          <a:cs typeface="Century" panose="02040604050505020304" pitchFamily="18" charset="0"/>
                          <a:hlinkClick r:id="rId19"/>
                        </a:rPr>
                        <a:t>http://www.gschina.org.cn/</a:t>
                      </a:r>
                      <a:endParaRPr lang="ja-JP" sz="900" dirty="0">
                        <a:effectLst/>
                        <a:latin typeface="Century" panose="02040604050505020304" pitchFamily="18" charset="0"/>
                        <a:ea typeface="Century" panose="02040604050505020304" pitchFamily="18" charset="0"/>
                        <a:cs typeface="Century" panose="02040604050505020304" pitchFamily="18" charset="0"/>
                      </a:endParaRPr>
                    </a:p>
                  </a:txBody>
                  <a:tcPr marL="0" marR="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5084142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医薬品・医療機器関連イベント</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p>
        </p:txBody>
      </p:sp>
      <p:sp>
        <p:nvSpPr>
          <p:cNvPr id="7" name="テキスト ボックス 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ホームページ、各イベント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960039277"/>
              </p:ext>
            </p:extLst>
          </p:nvPr>
        </p:nvGraphicFramePr>
        <p:xfrm>
          <a:off x="200472" y="1700808"/>
          <a:ext cx="9505054" cy="4853628"/>
        </p:xfrm>
        <a:graphic>
          <a:graphicData uri="http://schemas.openxmlformats.org/drawingml/2006/table">
            <a:tbl>
              <a:tblPr firstRow="1" bandRow="1">
                <a:tableStyleId>{2D5ABB26-0587-4C30-8999-92F81FD0307C}</a:tableStyleId>
              </a:tblPr>
              <a:tblGrid>
                <a:gridCol w="158417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74441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512166">
                  <a:extLst>
                    <a:ext uri="{9D8B030D-6E8A-4147-A177-3AD203B41FA5}">
                      <a16:colId xmlns:a16="http://schemas.microsoft.com/office/drawing/2014/main" val="20004"/>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Rehabexpo</a:t>
                      </a: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Shanghai</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Guangzhou</a:t>
                      </a:r>
                      <a:r>
                        <a:rPr kumimoji="1" lang="ja-JP" altLang="en-US" sz="800" kern="1200" dirty="0">
                          <a:solidFill>
                            <a:schemeClr val="dk1"/>
                          </a:solidFill>
                          <a:latin typeface="+mn-lt"/>
                          <a:ea typeface="+mn-ea"/>
                          <a:cs typeface="+mn-cs"/>
                        </a:rPr>
                        <a:t> </a:t>
                      </a:r>
                      <a:r>
                        <a:rPr kumimoji="1" lang="en-US" altLang="ja-JP" sz="800" kern="1200" dirty="0" err="1">
                          <a:solidFill>
                            <a:schemeClr val="dk1"/>
                          </a:solidFill>
                          <a:latin typeface="+mn-lt"/>
                          <a:ea typeface="+mn-ea"/>
                          <a:cs typeface="+mn-cs"/>
                        </a:rPr>
                        <a:t>Jinye</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Ltd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支援製品、義肢＆装具、リハビリテーション機器</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2"/>
                        </a:rPr>
                        <a:t>http://en.rehabexpo.org/</a:t>
                      </a:r>
                      <a:endParaRPr kumimoji="1" lang="en-US" altLang="ja-JP"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CSA Annual Meeting &amp; China Dental Show </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Reed</a:t>
                      </a:r>
                      <a:r>
                        <a:rPr kumimoji="1" lang="ja-JP" altLang="en-US" sz="800" kern="1200" dirty="0">
                          <a:solidFill>
                            <a:schemeClr val="dk1"/>
                          </a:solidFill>
                          <a:latin typeface="+mn-lt"/>
                          <a:ea typeface="+mn-ea"/>
                          <a:cs typeface="+mn-cs"/>
                        </a:rPr>
                        <a:t> </a:t>
                      </a:r>
                      <a:r>
                        <a:rPr kumimoji="1" lang="en-US" altLang="ja-JP" sz="800" kern="1200" dirty="0" err="1">
                          <a:solidFill>
                            <a:schemeClr val="dk1"/>
                          </a:solidFill>
                          <a:latin typeface="+mn-lt"/>
                          <a:ea typeface="+mn-ea"/>
                          <a:cs typeface="+mn-cs"/>
                        </a:rPr>
                        <a:t>Sinopharm</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Exhibitions</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Ltd</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Chinese </a:t>
                      </a:r>
                      <a:r>
                        <a:rPr kumimoji="1" lang="en-US" altLang="ja-JP" sz="800" kern="1200" dirty="0" err="1">
                          <a:solidFill>
                            <a:schemeClr val="dk1"/>
                          </a:solidFill>
                          <a:latin typeface="+mn-lt"/>
                          <a:ea typeface="+mn-ea"/>
                          <a:cs typeface="+mn-cs"/>
                        </a:rPr>
                        <a:t>Stomatological</a:t>
                      </a:r>
                      <a:r>
                        <a:rPr kumimoji="1" lang="en-US" altLang="ja-JP" sz="800" kern="1200" dirty="0">
                          <a:solidFill>
                            <a:schemeClr val="dk1"/>
                          </a:solidFill>
                          <a:latin typeface="+mn-lt"/>
                          <a:ea typeface="+mn-ea"/>
                          <a:cs typeface="+mn-cs"/>
                        </a:rPr>
                        <a:t> Association</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口腔歯科治療、手術関連材料、機器、歯科用画像機器、口腔歯科関連消耗品、その他</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3"/>
                        </a:rPr>
                        <a:t>http://www.chinadentalshow.com/cdsabouten/index.htm</a:t>
                      </a:r>
                      <a:endParaRPr kumimoji="1" lang="en-US" altLang="ja-JP"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Agedcare</a:t>
                      </a: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&amp; Abilities</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Jiangsu</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CCPIT</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International</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Exhibition</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and</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Conference</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Ltd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在宅介護サービスおよび施設ソリューション。ホームケア機器：血糖計、血圧計など治療装置、医療装置。補助器具：医療リハビリテーション装置と看護製品。 家庭用品：クリーニング、バスルーム</a:t>
                      </a:r>
                      <a:r>
                        <a:rPr lang="en-US" altLang="ja-JP" sz="700" dirty="0"/>
                        <a:t>/</a:t>
                      </a:r>
                      <a:r>
                        <a:rPr lang="ja-JP" altLang="en-US" sz="700" dirty="0"/>
                        <a:t>ベッドルーム用製品、衣料品、ガーデニング、国内エクササイズマシン。観光：高齢者用不動産と観光、レクリエーショ ンとアウトドア製品。電子製品。病院。健康食品および医療。高齢者のための金融・心理・保険サービス</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4"/>
                        </a:rPr>
                        <a:t>http://www.agedcare.com.cn/Web/Default.aspx</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analytica</a:t>
                      </a: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China</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err="1">
                          <a:solidFill>
                            <a:schemeClr val="dk1"/>
                          </a:solidFill>
                          <a:latin typeface="+mn-lt"/>
                          <a:ea typeface="+mn-ea"/>
                          <a:cs typeface="+mn-cs"/>
                        </a:rPr>
                        <a:t>Messe</a:t>
                      </a:r>
                      <a:r>
                        <a:rPr kumimoji="1" lang="en-US" altLang="ja-JP" sz="800" kern="1200" dirty="0">
                          <a:solidFill>
                            <a:schemeClr val="dk1"/>
                          </a:solidFill>
                          <a:latin typeface="+mn-lt"/>
                          <a:ea typeface="+mn-ea"/>
                          <a:cs typeface="+mn-cs"/>
                        </a:rPr>
                        <a:t> </a:t>
                      </a:r>
                      <a:r>
                        <a:rPr kumimoji="1" lang="en-US" altLang="ja-JP" sz="800" kern="1200" dirty="0" err="1">
                          <a:solidFill>
                            <a:schemeClr val="dk1"/>
                          </a:solidFill>
                          <a:latin typeface="+mn-lt"/>
                          <a:ea typeface="+mn-ea"/>
                          <a:cs typeface="+mn-cs"/>
                        </a:rPr>
                        <a:t>Muenchen</a:t>
                      </a:r>
                      <a:r>
                        <a:rPr kumimoji="1" lang="en-US" altLang="ja-JP" sz="800" kern="1200" dirty="0">
                          <a:solidFill>
                            <a:schemeClr val="dk1"/>
                          </a:solidFill>
                          <a:latin typeface="+mn-lt"/>
                          <a:ea typeface="+mn-ea"/>
                          <a:cs typeface="+mn-cs"/>
                        </a:rPr>
                        <a:t> GmbH</a:t>
                      </a:r>
                    </a:p>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MMI (Shanghai) Co., Ltd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分析技術・機器：分析機器、顕微鏡検査、光学画像処理、クロマトグラフィー、分光測定機器、測定・試験・品質管理、ラボテクノロジー：ラボ用機器・技術、設備、ラボ用データシステム、試薬、バイオテクノロジー：医薬品・診断ソリューション、バイオケミカル</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2</a:t>
                      </a:r>
                      <a:r>
                        <a:rPr kumimoji="1" lang="ja-JP" altLang="en-US" sz="700" kern="1200" dirty="0">
                          <a:solidFill>
                            <a:schemeClr val="dk1"/>
                          </a:solidFill>
                          <a:latin typeface="+mn-lt"/>
                          <a:ea typeface="+mn-ea"/>
                          <a:cs typeface="+mn-cs"/>
                        </a:rPr>
                        <a:t>年に</a:t>
                      </a:r>
                      <a:r>
                        <a:rPr kumimoji="1" lang="en-US" altLang="ja-JP" sz="700" kern="1200" dirty="0">
                          <a:solidFill>
                            <a:schemeClr val="dk1"/>
                          </a:solidFill>
                          <a:latin typeface="+mn-lt"/>
                          <a:ea typeface="+mn-ea"/>
                          <a:cs typeface="+mn-cs"/>
                        </a:rPr>
                        <a:t>1</a:t>
                      </a:r>
                      <a:r>
                        <a:rPr kumimoji="1" lang="ja-JP" altLang="en-US" sz="700" kern="1200" dirty="0">
                          <a:solidFill>
                            <a:schemeClr val="dk1"/>
                          </a:solidFill>
                          <a:latin typeface="+mn-lt"/>
                          <a:ea typeface="+mn-ea"/>
                          <a:cs typeface="+mn-cs"/>
                        </a:rPr>
                        <a:t>回</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5"/>
                        </a:rPr>
                        <a:t>http://www.analyticachina.com/</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中国国際福祉博覧会／中国国際リハビリ博覧会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中国国際福祉博覧会主催者事務局</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高齢者、障害者関連の家庭用、施設用用品・用具、設備機器、介護テクニックおよびサービス。家具およびベッド関連用品、福祉車両、移動補助製品、入浴用品、介 護関連用品、リハビリ訓練機器、義肢・装具、トイレ・オムツ関連用品、バリアフリー設備、コミュニケーション機器、施設用顧客管理ソフト、人材育成関連、 その他</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6"/>
                        </a:rPr>
                        <a:t>http://www.crexpo.com.cn/japanese/</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DenTech</a:t>
                      </a: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China</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err="1">
                          <a:solidFill>
                            <a:schemeClr val="dk1"/>
                          </a:solidFill>
                          <a:latin typeface="+mn-lt"/>
                          <a:ea typeface="+mn-ea"/>
                          <a:cs typeface="+mn-cs"/>
                        </a:rPr>
                        <a:t>Shanhai</a:t>
                      </a:r>
                      <a:r>
                        <a:rPr kumimoji="1" lang="en-US" altLang="ja-JP" sz="800" kern="1200" dirty="0">
                          <a:solidFill>
                            <a:schemeClr val="dk1"/>
                          </a:solidFill>
                          <a:latin typeface="+mn-lt"/>
                          <a:ea typeface="+mn-ea"/>
                          <a:cs typeface="+mn-cs"/>
                        </a:rPr>
                        <a:t> UBM </a:t>
                      </a:r>
                      <a:r>
                        <a:rPr kumimoji="1" lang="en-US" altLang="ja-JP" sz="800" kern="1200" dirty="0" err="1">
                          <a:solidFill>
                            <a:schemeClr val="dk1"/>
                          </a:solidFill>
                          <a:latin typeface="+mn-lt"/>
                          <a:ea typeface="+mn-ea"/>
                          <a:cs typeface="+mn-cs"/>
                        </a:rPr>
                        <a:t>Showstar</a:t>
                      </a:r>
                      <a:r>
                        <a:rPr kumimoji="1" lang="en-US" altLang="ja-JP" sz="800" kern="1200" dirty="0">
                          <a:solidFill>
                            <a:schemeClr val="dk1"/>
                          </a:solidFill>
                          <a:latin typeface="+mn-lt"/>
                          <a:ea typeface="+mn-ea"/>
                          <a:cs typeface="+mn-cs"/>
                        </a:rPr>
                        <a:t> Exhibition Co., Ltd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歯科</a:t>
                      </a:r>
                      <a:r>
                        <a:rPr lang="en-US" altLang="ja-JP" sz="700" dirty="0"/>
                        <a:t>;</a:t>
                      </a:r>
                      <a:r>
                        <a:rPr lang="ja-JP" altLang="en-US" sz="700" dirty="0"/>
                        <a:t>歯科技術</a:t>
                      </a:r>
                      <a:r>
                        <a:rPr lang="en-US" altLang="ja-JP" sz="700" dirty="0"/>
                        <a:t>;</a:t>
                      </a:r>
                      <a:r>
                        <a:rPr lang="ja-JP" altLang="en-US" sz="700" dirty="0"/>
                        <a:t>衛生、感染管理</a:t>
                      </a:r>
                      <a:r>
                        <a:rPr lang="en-US" altLang="ja-JP" sz="700" dirty="0"/>
                        <a:t>/</a:t>
                      </a:r>
                      <a:r>
                        <a:rPr lang="ja-JP" altLang="en-US" sz="700" dirty="0"/>
                        <a:t>メンテナンス</a:t>
                      </a:r>
                      <a:r>
                        <a:rPr lang="en-US" altLang="ja-JP" sz="700" dirty="0"/>
                        <a:t>;</a:t>
                      </a:r>
                      <a:r>
                        <a:rPr lang="ja-JP" altLang="en-US" sz="700" dirty="0"/>
                        <a:t>サービス、情報、コミュニケーション</a:t>
                      </a:r>
                      <a:r>
                        <a:rPr lang="en-US" altLang="ja-JP" sz="700" dirty="0"/>
                        <a:t>/</a:t>
                      </a:r>
                      <a:r>
                        <a:rPr lang="ja-JP" altLang="en-US" sz="700" dirty="0"/>
                        <a:t>組織。</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7"/>
                        </a:rPr>
                        <a:t>http://www.dentech.com.cn/</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China International Medical Equipment Fair</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Reed</a:t>
                      </a:r>
                      <a:r>
                        <a:rPr kumimoji="1" lang="ja-JP" altLang="en-US" sz="800" kern="1200" dirty="0">
                          <a:solidFill>
                            <a:schemeClr val="dk1"/>
                          </a:solidFill>
                          <a:latin typeface="+mn-lt"/>
                          <a:ea typeface="+mn-ea"/>
                          <a:cs typeface="+mn-cs"/>
                        </a:rPr>
                        <a:t> </a:t>
                      </a:r>
                      <a:r>
                        <a:rPr kumimoji="1" lang="en-US" altLang="ja-JP" sz="800" kern="1200" dirty="0" err="1">
                          <a:solidFill>
                            <a:schemeClr val="dk1"/>
                          </a:solidFill>
                          <a:latin typeface="+mn-lt"/>
                          <a:ea typeface="+mn-ea"/>
                          <a:cs typeface="+mn-cs"/>
                        </a:rPr>
                        <a:t>Sinopharm</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Exhibitions</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Ltd</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画像処理機器、電子医療機器、手術用および救急用医療機器、診断用超音波機器、ラボ用機器、放射線機器、リハビリ用および物理学医療用品、眼科用機器、歯科用機器、レーザー機器、手術用および病院用家具、消費財、救急車、ＩＴ、出版物</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a:t>
                      </a:r>
                      <a:r>
                        <a:rPr kumimoji="1" lang="ja-JP" altLang="en-US" sz="700" kern="1200" dirty="0">
                          <a:solidFill>
                            <a:schemeClr val="dk1"/>
                          </a:solidFill>
                          <a:latin typeface="+mn-lt"/>
                          <a:ea typeface="+mn-ea"/>
                          <a:cs typeface="+mn-cs"/>
                        </a:rPr>
                        <a:t>年に</a:t>
                      </a:r>
                      <a:r>
                        <a:rPr kumimoji="1" lang="en-US" altLang="ja-JP" sz="700" kern="1200" dirty="0">
                          <a:solidFill>
                            <a:schemeClr val="dk1"/>
                          </a:solidFill>
                          <a:latin typeface="+mn-lt"/>
                          <a:ea typeface="+mn-ea"/>
                          <a:cs typeface="+mn-cs"/>
                        </a:rPr>
                        <a:t>2</a:t>
                      </a:r>
                      <a:r>
                        <a:rPr kumimoji="1" lang="ja-JP" altLang="en-US" sz="700" kern="1200" dirty="0">
                          <a:solidFill>
                            <a:schemeClr val="dk1"/>
                          </a:solidFill>
                          <a:latin typeface="+mn-lt"/>
                          <a:ea typeface="+mn-ea"/>
                          <a:cs typeface="+mn-cs"/>
                        </a:rPr>
                        <a:t>回</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8"/>
                        </a:rPr>
                        <a:t>https://www.cmef.com.cn/default.aspx</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China International Silver Industry Exhibition</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Poly</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Real</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Estate</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Group</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Ltd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リハビリテーション看護製品。補助剤</a:t>
                      </a:r>
                      <a:r>
                        <a:rPr lang="en-US" altLang="ja-JP" sz="700" dirty="0"/>
                        <a:t>;</a:t>
                      </a:r>
                      <a:r>
                        <a:rPr lang="ja-JP" altLang="en-US" sz="700" dirty="0"/>
                        <a:t>食品、医薬品、栄養補助食品。高齢者用家庭用品</a:t>
                      </a:r>
                      <a:r>
                        <a:rPr lang="en-US" altLang="ja-JP" sz="700" dirty="0"/>
                        <a:t>;</a:t>
                      </a:r>
                      <a:r>
                        <a:rPr lang="ja-JP" altLang="en-US" sz="700" dirty="0"/>
                        <a:t>高齢者支援不動産</a:t>
                      </a:r>
                      <a:r>
                        <a:rPr lang="en-US" altLang="ja-JP" sz="700" dirty="0"/>
                        <a:t>;</a:t>
                      </a:r>
                      <a:r>
                        <a:rPr lang="ja-JP" altLang="en-US" sz="700" dirty="0"/>
                        <a:t>文化</a:t>
                      </a:r>
                      <a:r>
                        <a:rPr lang="en-US" altLang="ja-JP" sz="700" dirty="0"/>
                        <a:t>·</a:t>
                      </a:r>
                      <a:r>
                        <a:rPr lang="ja-JP" altLang="en-US" sz="700" dirty="0"/>
                        <a:t>教育サービス。観光</a:t>
                      </a:r>
                      <a:r>
                        <a:rPr lang="en-US" altLang="ja-JP" sz="700" dirty="0"/>
                        <a:t>/</a:t>
                      </a:r>
                      <a:r>
                        <a:rPr lang="ja-JP" altLang="en-US" sz="700" dirty="0"/>
                        <a:t>レジャーサービス</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9"/>
                        </a:rPr>
                        <a:t>http://www.silverindustry.cn/</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Dental South China International Expo</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Guangdong</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International</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Science</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&amp;</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Technology</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Exhibition</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Company</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歯科医用器材、歯製品、顎顔面手術、根管、歯周病、歯列矯正、移植片、技術者備品、歯ラボ、家具</a:t>
                      </a:r>
                      <a:r>
                        <a:rPr lang="en-US" altLang="ja-JP" sz="700" dirty="0"/>
                        <a:t>/</a:t>
                      </a:r>
                      <a:r>
                        <a:rPr lang="ja-JP" altLang="en-US" sz="700" dirty="0"/>
                        <a:t>照明、Ｘ線、医薬、殺菌、病院運営、その他</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10"/>
                        </a:rPr>
                        <a:t>http://www.dentalsouthchina.com/</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China </a:t>
                      </a:r>
                      <a:r>
                        <a:rPr kumimoji="1" lang="en-US" altLang="ja-JP" sz="8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eHealth</a:t>
                      </a: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Show </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Creativity</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Convention</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&amp;</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Exhibition</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700" dirty="0"/>
                        <a:t>スマート医療および健康管理（モバイル、遠隔医療データベース、クラウド健康データベース、 　</a:t>
                      </a:r>
                      <a:r>
                        <a:rPr lang="en-US" altLang="ja-JP" sz="700" dirty="0"/>
                        <a:t>APP</a:t>
                      </a:r>
                      <a:r>
                        <a:rPr lang="ja-JP" altLang="en-US" sz="700" dirty="0"/>
                        <a:t>等） 、家庭用医療電子機器（血圧計、血糖値測定器、体温計、心電計、酸素濃度計、吸引機等）、介護福祉関係（車椅子、介護ベッド、コミュニケーション・見守り機器、在宅・施設サービス、情報システム、介護用品・サービス、介護福祉機構等）、マッサージ機器（電子マッサージ器、マッサージチェア、医療美容機器等</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hlinkClick r:id="rId11"/>
                        </a:rPr>
                        <a:t>http://en.ehshow.com/index.html</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13" name="Rectangle 6"/>
          <p:cNvSpPr>
            <a:spLocks noChangeArrowheads="1"/>
          </p:cNvSpPr>
          <p:nvPr/>
        </p:nvSpPr>
        <p:spPr bwMode="auto">
          <a:xfrm>
            <a:off x="200472" y="134076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中国における医薬品・医療機器関連イベント</a:t>
            </a:r>
          </a:p>
        </p:txBody>
      </p:sp>
      <p:cxnSp>
        <p:nvCxnSpPr>
          <p:cNvPr id="14" name="直線コネクタ 13"/>
          <p:cNvCxnSpPr/>
          <p:nvPr/>
        </p:nvCxnSpPr>
        <p:spPr>
          <a:xfrm>
            <a:off x="200025" y="1628800"/>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3271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126188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2009</a:t>
            </a:r>
            <a:r>
              <a:rPr lang="ja-JP" altLang="en-US" sz="1400" dirty="0"/>
              <a:t>年の新医療改革をきっかけに、中央政府は医療観光事業を促進する意向を表した。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しかし、中国では高品質の医療リソースが不足しており、医療現場の積極性も高くないため、各地方で具体的な施策が積極的に行われているわけではなく、政府も具体的な支援はできていない。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民間企業の中でも、医療渡航を専門に企画している会社が少なく、市場の商品体系ができていない。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ea typeface="ＭＳ Ｐゴシック" pitchFamily="50" charset="-128"/>
                <a:cs typeface="Arial"/>
                <a:sym typeface="Arial"/>
              </a:rPr>
              <a:t>一方で経済的余裕があるアッパーミドル層以上が多く、今後海外への医療渡航を行う患者の増加が見込まれる。</a:t>
            </a:r>
            <a:endParaRPr lang="en-US" altLang="ja-JP" sz="1400" dirty="0"/>
          </a:p>
        </p:txBody>
      </p:sp>
      <p:sp>
        <p:nvSpPr>
          <p:cNvPr id="58" name="テキスト ボックス 57"/>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「中国の医療機器市場と規制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endParaRPr lang="ja-JP" altLang="ja-JP" sz="800" dirty="0"/>
          </a:p>
        </p:txBody>
      </p:sp>
      <p:sp>
        <p:nvSpPr>
          <p:cNvPr id="60" name="角丸四角形 59"/>
          <p:cNvSpPr/>
          <p:nvPr/>
        </p:nvSpPr>
        <p:spPr>
          <a:xfrm>
            <a:off x="428208" y="3297057"/>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心臓バイパス手術</a:t>
            </a:r>
          </a:p>
        </p:txBody>
      </p:sp>
      <p:sp>
        <p:nvSpPr>
          <p:cNvPr id="61" name="角丸四角形 60"/>
          <p:cNvSpPr/>
          <p:nvPr/>
        </p:nvSpPr>
        <p:spPr>
          <a:xfrm>
            <a:off x="1923265" y="3297057"/>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陽子線治療</a:t>
            </a:r>
          </a:p>
        </p:txBody>
      </p:sp>
      <p:sp>
        <p:nvSpPr>
          <p:cNvPr id="62" name="角丸四角形 61"/>
          <p:cNvSpPr/>
          <p:nvPr/>
        </p:nvSpPr>
        <p:spPr>
          <a:xfrm>
            <a:off x="3440610" y="3289120"/>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ガンマナイフ治療</a:t>
            </a:r>
          </a:p>
        </p:txBody>
      </p:sp>
      <p:sp>
        <p:nvSpPr>
          <p:cNvPr id="63" name="角丸四角形 62"/>
          <p:cNvSpPr/>
          <p:nvPr/>
        </p:nvSpPr>
        <p:spPr>
          <a:xfrm>
            <a:off x="1923264" y="3723941"/>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幹細胞治療</a:t>
            </a:r>
          </a:p>
        </p:txBody>
      </p:sp>
      <p:sp>
        <p:nvSpPr>
          <p:cNvPr id="64" name="角丸四角形 63"/>
          <p:cNvSpPr/>
          <p:nvPr/>
        </p:nvSpPr>
        <p:spPr>
          <a:xfrm>
            <a:off x="428208" y="3741234"/>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整形外科</a:t>
            </a:r>
          </a:p>
        </p:txBody>
      </p:sp>
      <p:sp>
        <p:nvSpPr>
          <p:cNvPr id="65" name="角丸四角形 64"/>
          <p:cNvSpPr/>
          <p:nvPr/>
        </p:nvSpPr>
        <p:spPr>
          <a:xfrm>
            <a:off x="1915868" y="4172180"/>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歯科</a:t>
            </a:r>
          </a:p>
        </p:txBody>
      </p:sp>
      <p:sp>
        <p:nvSpPr>
          <p:cNvPr id="66" name="角丸四角形 65"/>
          <p:cNvSpPr/>
          <p:nvPr/>
        </p:nvSpPr>
        <p:spPr>
          <a:xfrm>
            <a:off x="3440610" y="3741234"/>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手術治療</a:t>
            </a:r>
          </a:p>
        </p:txBody>
      </p:sp>
      <p:sp>
        <p:nvSpPr>
          <p:cNvPr id="67" name="角丸四角形 66"/>
          <p:cNvSpPr/>
          <p:nvPr/>
        </p:nvSpPr>
        <p:spPr>
          <a:xfrm>
            <a:off x="3441401" y="4165983"/>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漢方治療</a:t>
            </a:r>
          </a:p>
        </p:txBody>
      </p:sp>
      <p:sp>
        <p:nvSpPr>
          <p:cNvPr id="68" name="角丸四角形 67"/>
          <p:cNvSpPr/>
          <p:nvPr/>
        </p:nvSpPr>
        <p:spPr>
          <a:xfrm>
            <a:off x="428633" y="4170507"/>
            <a:ext cx="1364004" cy="396044"/>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海外で行われていない治療</a:t>
            </a:r>
            <a:r>
              <a:rPr lang="en-US" altLang="ja-JP" sz="1200" baseline="30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endParaRPr lang="ja-JP" altLang="en-US" sz="1200" baseline="300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4" name="テキスト ボックス 3"/>
          <p:cNvSpPr txBox="1"/>
          <p:nvPr/>
        </p:nvSpPr>
        <p:spPr>
          <a:xfrm>
            <a:off x="247141" y="4841612"/>
            <a:ext cx="4705859" cy="461665"/>
          </a:xfrm>
          <a:prstGeom prst="rect">
            <a:avLst/>
          </a:prstGeom>
          <a:noFill/>
        </p:spPr>
        <p:txBody>
          <a:bodyPr wrap="squar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例えば、米国炭鉱従事者組合が中国の医療機関に対し、中国で珪肺病の治療を受けたいという問い合わせをしたことがある。珪肺病のような職業病は米国では今や珍しくなったため、米国に治療機関はほぼなかったためである。</a:t>
            </a:r>
            <a:endParaRPr lang="en-US" altLang="ja-JP" sz="800" dirty="0"/>
          </a:p>
        </p:txBody>
      </p:sp>
      <p:grpSp>
        <p:nvGrpSpPr>
          <p:cNvPr id="71" name="グループ化 7"/>
          <p:cNvGrpSpPr/>
          <p:nvPr/>
        </p:nvGrpSpPr>
        <p:grpSpPr>
          <a:xfrm>
            <a:off x="272480" y="2562823"/>
            <a:ext cx="4680520" cy="288032"/>
            <a:chOff x="4803500" y="2160745"/>
            <a:chExt cx="2954133" cy="288032"/>
          </a:xfrm>
        </p:grpSpPr>
        <p:cxnSp>
          <p:nvCxnSpPr>
            <p:cNvPr id="72" name="直線コネクタ 7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3500" y="2160745"/>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中国における主な医療渡航・サービス</a:t>
              </a:r>
            </a:p>
          </p:txBody>
        </p:sp>
      </p:grpSp>
      <p:grpSp>
        <p:nvGrpSpPr>
          <p:cNvPr id="74" name="グループ化 7"/>
          <p:cNvGrpSpPr/>
          <p:nvPr/>
        </p:nvGrpSpPr>
        <p:grpSpPr>
          <a:xfrm>
            <a:off x="4985034" y="2559552"/>
            <a:ext cx="4680520" cy="288032"/>
            <a:chOff x="4803500" y="2160745"/>
            <a:chExt cx="2954133" cy="288032"/>
          </a:xfrm>
        </p:grpSpPr>
        <p:cxnSp>
          <p:nvCxnSpPr>
            <p:cNvPr id="75" name="直線コネクタ 7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6" name="Rectangle 6"/>
            <p:cNvSpPr>
              <a:spLocks noChangeArrowheads="1"/>
            </p:cNvSpPr>
            <p:nvPr/>
          </p:nvSpPr>
          <p:spPr bwMode="auto">
            <a:xfrm>
              <a:off x="4803500" y="2160745"/>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外国人患者の受入に積極的な地域</a:t>
              </a:r>
            </a:p>
          </p:txBody>
        </p:sp>
      </p:grpSp>
      <p:graphicFrame>
        <p:nvGraphicFramePr>
          <p:cNvPr id="77" name="表 76"/>
          <p:cNvGraphicFramePr>
            <a:graphicFrameLocks noGrp="1"/>
          </p:cNvGraphicFramePr>
          <p:nvPr>
            <p:extLst>
              <p:ext uri="{D42A27DB-BD31-4B8C-83A1-F6EECF244321}">
                <p14:modId xmlns:p14="http://schemas.microsoft.com/office/powerpoint/2010/main" val="2446129263"/>
              </p:ext>
            </p:extLst>
          </p:nvPr>
        </p:nvGraphicFramePr>
        <p:xfrm>
          <a:off x="5038004" y="2955620"/>
          <a:ext cx="4574580" cy="3463110"/>
        </p:xfrm>
        <a:graphic>
          <a:graphicData uri="http://schemas.openxmlformats.org/drawingml/2006/table">
            <a:tbl>
              <a:tblPr firstRow="1" bandRow="1">
                <a:tableStyleId>{2D5ABB26-0587-4C30-8999-92F81FD0307C}</a:tableStyleId>
              </a:tblPr>
              <a:tblGrid>
                <a:gridCol w="851100">
                  <a:extLst>
                    <a:ext uri="{9D8B030D-6E8A-4147-A177-3AD203B41FA5}">
                      <a16:colId xmlns:a16="http://schemas.microsoft.com/office/drawing/2014/main" val="20000"/>
                    </a:ext>
                  </a:extLst>
                </a:gridCol>
                <a:gridCol w="3723480">
                  <a:extLst>
                    <a:ext uri="{9D8B030D-6E8A-4147-A177-3AD203B41FA5}">
                      <a16:colId xmlns:a16="http://schemas.microsoft.com/office/drawing/2014/main" val="20001"/>
                    </a:ext>
                  </a:extLst>
                </a:gridCol>
              </a:tblGrid>
              <a:tr h="1170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地域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取り組み</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4910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海南省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海南省内のいくつかの中規模病院が連携し、合同で漢方療養ツアーを企画している。多くの外国人、とりわけ距離的な近さや温暖な気候に対する人気、治療費の割安感などからロシア人が訪れている。</a:t>
                      </a:r>
                      <a:endParaRPr kumimoji="1" lang="en-US" altLang="ja-JP" sz="10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4910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上海市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医療技術レベルが高く、とりわけ手術や、腫瘤治療分野で最新技術を有し、毎年数千人の腫瘤患者が上海にガンマナイフ治療を受けにやってくる。</a:t>
                      </a:r>
                      <a:endParaRPr kumimoji="1" lang="en-US" altLang="ja-JP" sz="10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mn-lt"/>
                          <a:ea typeface="+mn-ea"/>
                          <a:cs typeface="+mn-cs"/>
                        </a:rPr>
                        <a:t>2010</a:t>
                      </a:r>
                      <a:r>
                        <a:rPr kumimoji="1" lang="ja-JP" altLang="en-US" sz="1000" kern="1200" dirty="0">
                          <a:solidFill>
                            <a:schemeClr val="tx1"/>
                          </a:solidFill>
                          <a:latin typeface="+mn-lt"/>
                          <a:ea typeface="+mn-ea"/>
                          <a:cs typeface="+mn-cs"/>
                        </a:rPr>
                        <a:t>年</a:t>
                      </a:r>
                      <a:r>
                        <a:rPr kumimoji="1" lang="en-US" altLang="ja-JP" sz="1000" kern="1200" dirty="0">
                          <a:solidFill>
                            <a:schemeClr val="tx1"/>
                          </a:solidFill>
                          <a:latin typeface="+mn-lt"/>
                          <a:ea typeface="+mn-ea"/>
                          <a:cs typeface="+mn-cs"/>
                        </a:rPr>
                        <a:t>6</a:t>
                      </a:r>
                      <a:r>
                        <a:rPr kumimoji="1" lang="ja-JP" altLang="en-US" sz="1000" kern="1200" dirty="0">
                          <a:solidFill>
                            <a:schemeClr val="tx1"/>
                          </a:solidFill>
                          <a:latin typeface="+mn-lt"/>
                          <a:ea typeface="+mn-ea"/>
                          <a:cs typeface="+mn-cs"/>
                        </a:rPr>
                        <a:t>月「上海医療ツアープラットフォーム（上海医療旅遊平台）」（</a:t>
                      </a:r>
                      <a:r>
                        <a:rPr kumimoji="1" lang="en-US" altLang="ja-JP" sz="1000" kern="1200" dirty="0">
                          <a:solidFill>
                            <a:schemeClr val="tx1"/>
                          </a:solidFill>
                          <a:latin typeface="+mn-lt"/>
                          <a:ea typeface="+mn-ea"/>
                          <a:cs typeface="+mn-cs"/>
                        </a:rPr>
                        <a:t>www.shmtppp.com</a:t>
                      </a:r>
                      <a:r>
                        <a:rPr kumimoji="1" lang="ja-JP" altLang="en-US" sz="1000" kern="1200" dirty="0">
                          <a:solidFill>
                            <a:schemeClr val="tx1"/>
                          </a:solidFill>
                          <a:latin typeface="+mn-lt"/>
                          <a:ea typeface="+mn-ea"/>
                          <a:cs typeface="+mn-cs"/>
                        </a:rPr>
                        <a:t>）が設立された。ここは外国人患者が中国で医療サービスを受ける際、また中国人患者が海外で医療ツアーサービスを受ける際の民間案内所で、現在は主に後者の業務を行っている。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910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北京市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医療技術が進んでおり、多くの外国人が医療ツアーに訪れている。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910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広州市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5F8AC3"/>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いくつかの中規模病院で医療ツアーを企画し、外国人向けの漢方治療を行っている。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456543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政策動向</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1727893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1/5</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中国政府は国産医療機器業界の発展を支援するため、目的の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本柱を設定し、それぞれ下記の政策を実施してきた。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JETRO</a:t>
            </a:r>
            <a:r>
              <a:rPr lang="ja-JP" altLang="en-US" sz="800" dirty="0"/>
              <a:t>　「中国政府による国産医療機器優遇政策に関する調査報告　（</a:t>
            </a:r>
            <a:r>
              <a:rPr lang="en-US" altLang="ja-JP" sz="800" dirty="0"/>
              <a:t>2015</a:t>
            </a:r>
            <a:r>
              <a:rPr lang="ja-JP" altLang="en-US" sz="800" dirty="0"/>
              <a:t>年）」</a:t>
            </a:r>
          </a:p>
        </p:txBody>
      </p:sp>
      <p:grpSp>
        <p:nvGrpSpPr>
          <p:cNvPr id="13" name="グループ化 7"/>
          <p:cNvGrpSpPr/>
          <p:nvPr/>
        </p:nvGrpSpPr>
        <p:grpSpPr>
          <a:xfrm>
            <a:off x="632520" y="1484784"/>
            <a:ext cx="8640960" cy="288032"/>
            <a:chOff x="4803500" y="2185814"/>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国産医療機器業界の発展に向けた</a:t>
              </a:r>
              <a:r>
                <a:rPr lang="en-US" altLang="ja-JP" sz="1400" dirty="0">
                  <a:latin typeface="Arial Black" panose="020B0A04020102020204" pitchFamily="34" charset="0"/>
                  <a:ea typeface="HGP創英角ｺﾞｼｯｸUB" pitchFamily="50" charset="-128"/>
                </a:rPr>
                <a:t>3</a:t>
              </a:r>
              <a:r>
                <a:rPr lang="ja-JP" altLang="en-US" sz="1400" dirty="0">
                  <a:latin typeface="Arial Black" panose="020B0A04020102020204" pitchFamily="34" charset="0"/>
                  <a:ea typeface="HGP創英角ｺﾞｼｯｸUB" pitchFamily="50" charset="-128"/>
                </a:rPr>
                <a:t>本柱と実施されてきた政策</a:t>
              </a:r>
              <a:endParaRPr lang="ja-JP" altLang="en-US" sz="1400" dirty="0">
                <a:latin typeface="HGP創英角ｺﾞｼｯｸUB" pitchFamily="50" charset="-128"/>
                <a:ea typeface="HGP創英角ｺﾞｼｯｸUB" pitchFamily="50" charset="-128"/>
              </a:endParaRPr>
            </a:p>
          </p:txBody>
        </p:sp>
      </p:grpSp>
      <p:sp>
        <p:nvSpPr>
          <p:cNvPr id="17" name="フローチャート: 処理 16"/>
          <p:cNvSpPr/>
          <p:nvPr/>
        </p:nvSpPr>
        <p:spPr>
          <a:xfrm>
            <a:off x="1102099" y="2136577"/>
            <a:ext cx="2160244" cy="4532782"/>
          </a:xfrm>
          <a:prstGeom prst="flowChartProcess">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技術綱領</a:t>
            </a:r>
          </a:p>
        </p:txBody>
      </p:sp>
      <p:sp>
        <p:nvSpPr>
          <p:cNvPr id="18" name="角丸四角形 17"/>
          <p:cNvSpPr/>
          <p:nvPr/>
        </p:nvSpPr>
        <p:spPr>
          <a:xfrm>
            <a:off x="1102099" y="1772816"/>
            <a:ext cx="7667325" cy="293727"/>
          </a:xfrm>
          <a:prstGeom prst="roundRect">
            <a:avLst>
              <a:gd name="adj" fmla="val 10254"/>
            </a:avLst>
          </a:prstGeom>
          <a:solidFill>
            <a:srgbClr val="4A678E"/>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中国政府</a:t>
            </a:r>
          </a:p>
        </p:txBody>
      </p:sp>
      <p:sp>
        <p:nvSpPr>
          <p:cNvPr id="19" name="フローチャート: 処理 18"/>
          <p:cNvSpPr/>
          <p:nvPr/>
        </p:nvSpPr>
        <p:spPr>
          <a:xfrm>
            <a:off x="3855639" y="2136577"/>
            <a:ext cx="2160244" cy="4532782"/>
          </a:xfrm>
          <a:prstGeom prst="flowChartProcess">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法・条例支援</a:t>
            </a:r>
          </a:p>
        </p:txBody>
      </p:sp>
      <p:sp>
        <p:nvSpPr>
          <p:cNvPr id="20" name="フローチャート: 処理 19"/>
          <p:cNvSpPr/>
          <p:nvPr/>
        </p:nvSpPr>
        <p:spPr>
          <a:xfrm>
            <a:off x="6609179" y="2136577"/>
            <a:ext cx="2160244" cy="4532782"/>
          </a:xfrm>
          <a:prstGeom prst="flowChartProcess">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tabLst>
                <a:tab pos="0" algn="l"/>
              </a:tabLst>
            </a:pP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病院改革</a:t>
            </a:r>
          </a:p>
        </p:txBody>
      </p:sp>
      <p:sp>
        <p:nvSpPr>
          <p:cNvPr id="21" name="角丸四角形 20"/>
          <p:cNvSpPr/>
          <p:nvPr/>
        </p:nvSpPr>
        <p:spPr>
          <a:xfrm>
            <a:off x="1201496" y="2420889"/>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国家中長期における科学と技術の発展計画綱領</a:t>
            </a:r>
          </a:p>
        </p:txBody>
      </p:sp>
      <p:sp>
        <p:nvSpPr>
          <p:cNvPr id="22" name="角丸四角形 21"/>
          <p:cNvSpPr/>
          <p:nvPr/>
        </p:nvSpPr>
        <p:spPr>
          <a:xfrm>
            <a:off x="1201496" y="2962694"/>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中長期における科学と技術の発展計画綱領（</a:t>
            </a:r>
            <a:r>
              <a:rPr lang="en-US" altLang="ja-JP" sz="1000" dirty="0">
                <a:solidFill>
                  <a:schemeClr val="tx1"/>
                </a:solidFill>
                <a:latin typeface="+mn-ea"/>
                <a:cs typeface="Arial" panose="020B0604020202020204" pitchFamily="34" charset="0"/>
              </a:rPr>
              <a:t>2006-2020</a:t>
            </a:r>
            <a:r>
              <a:rPr lang="ja-JP" altLang="en-US" sz="1000" dirty="0">
                <a:solidFill>
                  <a:schemeClr val="tx1"/>
                </a:solidFill>
                <a:latin typeface="+mn-ea"/>
                <a:cs typeface="Arial" panose="020B0604020202020204" pitchFamily="34" charset="0"/>
              </a:rPr>
              <a:t>年）</a:t>
            </a:r>
            <a:r>
              <a:rPr lang="en-US" altLang="ja-JP" sz="1000" dirty="0">
                <a:solidFill>
                  <a:schemeClr val="tx1"/>
                </a:solidFill>
                <a:latin typeface="+mn-ea"/>
                <a:cs typeface="Arial" panose="020B0604020202020204" pitchFamily="34" charset="0"/>
              </a:rPr>
              <a:t>』</a:t>
            </a:r>
            <a:r>
              <a:rPr lang="ja-JP" altLang="en-US" sz="1000" dirty="0">
                <a:solidFill>
                  <a:schemeClr val="tx1"/>
                </a:solidFill>
                <a:latin typeface="+mn-ea"/>
                <a:cs typeface="Arial" panose="020B0604020202020204" pitchFamily="34" charset="0"/>
              </a:rPr>
              <a:t>に付帯する若干の政策</a:t>
            </a:r>
          </a:p>
        </p:txBody>
      </p:sp>
      <p:sp>
        <p:nvSpPr>
          <p:cNvPr id="23" name="角丸四角形 22"/>
          <p:cNvSpPr/>
          <p:nvPr/>
        </p:nvSpPr>
        <p:spPr>
          <a:xfrm>
            <a:off x="1201496" y="3498954"/>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医療機器科学技術産業における「十二・五」特別計画</a:t>
            </a:r>
          </a:p>
        </p:txBody>
      </p:sp>
      <p:sp>
        <p:nvSpPr>
          <p:cNvPr id="27" name="角丸四角形 26"/>
          <p:cNvSpPr/>
          <p:nvPr/>
        </p:nvSpPr>
        <p:spPr>
          <a:xfrm>
            <a:off x="3972275" y="2420889"/>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政府調達法</a:t>
            </a:r>
          </a:p>
        </p:txBody>
      </p:sp>
      <p:sp>
        <p:nvSpPr>
          <p:cNvPr id="28" name="角丸四角形 27"/>
          <p:cNvSpPr/>
          <p:nvPr/>
        </p:nvSpPr>
        <p:spPr>
          <a:xfrm>
            <a:off x="3972275" y="2950966"/>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政府集中調達リストの制定</a:t>
            </a:r>
          </a:p>
        </p:txBody>
      </p:sp>
      <p:sp>
        <p:nvSpPr>
          <p:cNvPr id="29" name="角丸四角形 28"/>
          <p:cNvSpPr/>
          <p:nvPr/>
        </p:nvSpPr>
        <p:spPr>
          <a:xfrm>
            <a:off x="3972275" y="3481043"/>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革新的医療機器の特別承認プロセスの制定</a:t>
            </a:r>
          </a:p>
        </p:txBody>
      </p:sp>
      <p:sp>
        <p:nvSpPr>
          <p:cNvPr id="30" name="角丸四角形 29"/>
          <p:cNvSpPr/>
          <p:nvPr/>
        </p:nvSpPr>
        <p:spPr>
          <a:xfrm>
            <a:off x="3980294" y="4011120"/>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zh-TW" altLang="en-US" sz="1000" dirty="0">
                <a:solidFill>
                  <a:schemeClr val="tx1"/>
                </a:solidFill>
                <a:latin typeface="+mn-ea"/>
                <a:cs typeface="Arial" panose="020B0604020202020204" pitchFamily="34" charset="0"/>
              </a:rPr>
              <a:t>新版「医療機器監督管理条例」</a:t>
            </a:r>
            <a:endParaRPr lang="ja-JP" altLang="en-US" sz="1000" dirty="0">
              <a:solidFill>
                <a:schemeClr val="tx1"/>
              </a:solidFill>
              <a:latin typeface="+mn-ea"/>
              <a:cs typeface="Arial" panose="020B0604020202020204" pitchFamily="34" charset="0"/>
            </a:endParaRPr>
          </a:p>
        </p:txBody>
      </p:sp>
      <p:sp>
        <p:nvSpPr>
          <p:cNvPr id="31" name="角丸四角形 30"/>
          <p:cNvSpPr/>
          <p:nvPr/>
        </p:nvSpPr>
        <p:spPr>
          <a:xfrm>
            <a:off x="3980294" y="4541197"/>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優秀国産医療機器の選考</a:t>
            </a:r>
          </a:p>
        </p:txBody>
      </p:sp>
      <p:sp>
        <p:nvSpPr>
          <p:cNvPr id="32" name="角丸四角形 31"/>
          <p:cNvSpPr/>
          <p:nvPr/>
        </p:nvSpPr>
        <p:spPr>
          <a:xfrm>
            <a:off x="3988430" y="5071274"/>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国産医療装置の発展・応用促進会議および中国国家衛生計画出産委員会による病院建設の予算管理会議</a:t>
            </a:r>
          </a:p>
        </p:txBody>
      </p:sp>
      <p:sp>
        <p:nvSpPr>
          <p:cNvPr id="33" name="角丸四角形 32"/>
          <p:cNvSpPr/>
          <p:nvPr/>
        </p:nvSpPr>
        <p:spPr>
          <a:xfrm>
            <a:off x="3980411" y="5601351"/>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「精確な結合、精確なサービス」向上に関する若干の意見</a:t>
            </a:r>
          </a:p>
        </p:txBody>
      </p:sp>
      <p:sp>
        <p:nvSpPr>
          <p:cNvPr id="34" name="角丸四角形 33"/>
          <p:cNvSpPr/>
          <p:nvPr/>
        </p:nvSpPr>
        <p:spPr>
          <a:xfrm>
            <a:off x="3994770" y="6131425"/>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デジタル診療装置の重点実施方案</a:t>
            </a:r>
            <a:r>
              <a:rPr lang="en-US" altLang="ja-JP" sz="1000" dirty="0">
                <a:solidFill>
                  <a:schemeClr val="tx1"/>
                </a:solidFill>
                <a:latin typeface="+mn-ea"/>
                <a:cs typeface="Arial" panose="020B0604020202020204" pitchFamily="34" charset="0"/>
              </a:rPr>
              <a:t>(</a:t>
            </a:r>
            <a:r>
              <a:rPr lang="ja-JP" altLang="en-US" sz="1000" dirty="0">
                <a:solidFill>
                  <a:schemeClr val="tx1"/>
                </a:solidFill>
                <a:latin typeface="+mn-ea"/>
                <a:cs typeface="Arial" panose="020B0604020202020204" pitchFamily="34" charset="0"/>
              </a:rPr>
              <a:t>意見募集稿</a:t>
            </a:r>
            <a:r>
              <a:rPr lang="en-US" altLang="ja-JP" sz="1000" dirty="0">
                <a:solidFill>
                  <a:schemeClr val="tx1"/>
                </a:solidFill>
                <a:latin typeface="+mn-ea"/>
                <a:cs typeface="Arial" panose="020B0604020202020204" pitchFamily="34" charset="0"/>
              </a:rPr>
              <a:t>)</a:t>
            </a:r>
            <a:endParaRPr lang="ja-JP" altLang="en-US" sz="1000" dirty="0">
              <a:solidFill>
                <a:schemeClr val="tx1"/>
              </a:solidFill>
              <a:latin typeface="+mn-ea"/>
              <a:cs typeface="Arial" panose="020B0604020202020204" pitchFamily="34" charset="0"/>
            </a:endParaRPr>
          </a:p>
        </p:txBody>
      </p:sp>
      <p:sp>
        <p:nvSpPr>
          <p:cNvPr id="35" name="角丸四角形 34"/>
          <p:cNvSpPr/>
          <p:nvPr/>
        </p:nvSpPr>
        <p:spPr>
          <a:xfrm>
            <a:off x="6719811" y="2422452"/>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医療衛生体制改革深化への</a:t>
            </a:r>
          </a:p>
          <a:p>
            <a:pPr algn="ctr">
              <a:tabLst>
                <a:tab pos="0" algn="l"/>
              </a:tabLst>
            </a:pPr>
            <a:r>
              <a:rPr lang="ja-JP" altLang="en-US" sz="1000" dirty="0">
                <a:solidFill>
                  <a:schemeClr val="tx1"/>
                </a:solidFill>
                <a:latin typeface="+mn-ea"/>
                <a:cs typeface="Arial" panose="020B0604020202020204" pitchFamily="34" charset="0"/>
              </a:rPr>
              <a:t>意見の公布</a:t>
            </a:r>
          </a:p>
        </p:txBody>
      </p:sp>
      <p:sp>
        <p:nvSpPr>
          <p:cNvPr id="36" name="角丸四角形 35"/>
          <p:cNvSpPr/>
          <p:nvPr/>
        </p:nvSpPr>
        <p:spPr>
          <a:xfrm>
            <a:off x="6719811" y="2952529"/>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「十二・五」における医薬衛生体制改革深化計画兼実施方案</a:t>
            </a:r>
          </a:p>
        </p:txBody>
      </p:sp>
      <p:sp>
        <p:nvSpPr>
          <p:cNvPr id="37" name="角丸四角形 36"/>
          <p:cNvSpPr/>
          <p:nvPr/>
        </p:nvSpPr>
        <p:spPr>
          <a:xfrm>
            <a:off x="6719811" y="3482606"/>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県級公立病院総合改革 モデル拠点に関する意見の公布</a:t>
            </a:r>
          </a:p>
        </p:txBody>
      </p:sp>
      <p:sp>
        <p:nvSpPr>
          <p:cNvPr id="38" name="角丸四角形 37"/>
          <p:cNvSpPr/>
          <p:nvPr/>
        </p:nvSpPr>
        <p:spPr>
          <a:xfrm>
            <a:off x="6727830" y="4012683"/>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en-US" altLang="ja-JP" sz="1000" dirty="0">
                <a:solidFill>
                  <a:schemeClr val="tx1"/>
                </a:solidFill>
                <a:latin typeface="+mn-ea"/>
                <a:cs typeface="Arial" panose="020B0604020202020204" pitchFamily="34" charset="0"/>
              </a:rPr>
              <a:t>2014</a:t>
            </a:r>
            <a:r>
              <a:rPr lang="ja-JP" altLang="en-US" sz="1000" dirty="0">
                <a:solidFill>
                  <a:schemeClr val="tx1"/>
                </a:solidFill>
                <a:latin typeface="+mn-ea"/>
                <a:cs typeface="Arial" panose="020B0604020202020204" pitchFamily="34" charset="0"/>
              </a:rPr>
              <a:t>年県級公立病院の総合改革モデル拠点の実施に関する通知</a:t>
            </a:r>
          </a:p>
        </p:txBody>
      </p:sp>
      <p:sp>
        <p:nvSpPr>
          <p:cNvPr id="39" name="角丸四角形 38"/>
          <p:cNvSpPr/>
          <p:nvPr/>
        </p:nvSpPr>
        <p:spPr>
          <a:xfrm>
            <a:off x="6727830" y="4542760"/>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ja-JP" altLang="en-US" sz="1000" dirty="0">
                <a:solidFill>
                  <a:schemeClr val="tx1"/>
                </a:solidFill>
                <a:latin typeface="+mn-ea"/>
                <a:cs typeface="Arial" panose="020B0604020202020204" pitchFamily="34" charset="0"/>
              </a:rPr>
              <a:t>高価医療用消耗品の集中調達に関する行動規範</a:t>
            </a:r>
          </a:p>
        </p:txBody>
      </p:sp>
      <p:sp>
        <p:nvSpPr>
          <p:cNvPr id="40" name="角丸四角形 39"/>
          <p:cNvSpPr/>
          <p:nvPr/>
        </p:nvSpPr>
        <p:spPr>
          <a:xfrm>
            <a:off x="6735966" y="5072837"/>
            <a:ext cx="1961450" cy="466226"/>
          </a:xfrm>
          <a:prstGeom prst="roundRect">
            <a:avLst>
              <a:gd name="adj" fmla="val 10254"/>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tabLst>
                <a:tab pos="0" algn="l"/>
              </a:tabLst>
            </a:pPr>
            <a:r>
              <a:rPr lang="en-US" altLang="ja-JP" sz="1000" dirty="0">
                <a:solidFill>
                  <a:schemeClr val="tx1"/>
                </a:solidFill>
                <a:latin typeface="+mn-ea"/>
                <a:cs typeface="Arial" panose="020B0604020202020204" pitchFamily="34" charset="0"/>
              </a:rPr>
              <a:t>2015</a:t>
            </a:r>
            <a:r>
              <a:rPr lang="ja-JP" altLang="en-US" sz="1000" dirty="0">
                <a:solidFill>
                  <a:schemeClr val="tx1"/>
                </a:solidFill>
                <a:latin typeface="+mn-ea"/>
                <a:cs typeface="Arial" panose="020B0604020202020204" pitchFamily="34" charset="0"/>
              </a:rPr>
              <a:t>年衛生計画出産委員会の仕事ポイント</a:t>
            </a:r>
          </a:p>
        </p:txBody>
      </p:sp>
    </p:spTree>
    <p:extLst>
      <p:ext uri="{BB962C8B-B14F-4D97-AF65-F5344CB8AC3E}">
        <p14:creationId xmlns:p14="http://schemas.microsoft.com/office/powerpoint/2010/main" val="16666456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1628800"/>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1136576" y="1700808"/>
            <a:ext cx="8496944" cy="875724"/>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政府調達法</a:t>
            </a:r>
            <a:endParaRPr lang="ja-JP" altLang="en-US" sz="1000" b="1" dirty="0">
              <a:latin typeface="Arial" panose="020B0604020202020204" pitchFamily="34" charset="0"/>
              <a:ea typeface="HGP創英角ｺﾞｼｯｸUB" pitchFamily="50" charset="-128"/>
              <a:cs typeface="Arial" panose="020B0604020202020204" pitchFamily="34" charset="0"/>
            </a:endParaRPr>
          </a:p>
        </p:txBody>
      </p:sp>
      <p:sp>
        <p:nvSpPr>
          <p:cNvPr id="32" name="正方形/長方形 31"/>
          <p:cNvSpPr/>
          <p:nvPr/>
        </p:nvSpPr>
        <p:spPr>
          <a:xfrm>
            <a:off x="1136576" y="2564904"/>
            <a:ext cx="8496944" cy="2387296"/>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医薬品衛生体制改革 の深化に関する意見</a:t>
            </a:r>
            <a:endParaRPr lang="ja-JP" altLang="en-US" sz="1000" b="1" dirty="0">
              <a:latin typeface="Arial" panose="020B0604020202020204" pitchFamily="34" charset="0"/>
              <a:ea typeface="HGP創英角ｺﾞｼｯｸUB" pitchFamily="50" charset="-128"/>
              <a:cs typeface="Arial" panose="020B0604020202020204" pitchFamily="34" charset="0"/>
            </a:endParaRPr>
          </a:p>
        </p:txBody>
      </p:sp>
      <p:sp>
        <p:nvSpPr>
          <p:cNvPr id="33" name="正方形/長方形 32"/>
          <p:cNvSpPr/>
          <p:nvPr/>
        </p:nvSpPr>
        <p:spPr>
          <a:xfrm>
            <a:off x="1136576" y="4952201"/>
            <a:ext cx="8496944" cy="1429127"/>
          </a:xfrm>
          <a:prstGeom prst="rect">
            <a:avLst/>
          </a:prstGeom>
          <a:gradFill>
            <a:gsLst>
              <a:gs pos="100000">
                <a:schemeClr val="bg1"/>
              </a:gs>
              <a:gs pos="0">
                <a:srgbClr val="D2F0FA"/>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中国医療機器の国産化調達政策</a:t>
            </a:r>
            <a:endParaRPr lang="ja-JP" altLang="en-US" sz="1000" b="1" dirty="0">
              <a:latin typeface="Arial" panose="020B0604020202020204" pitchFamily="34" charset="0"/>
              <a:ea typeface="HGP創英角ｺﾞｼｯｸUB"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2/5</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医療機器業界におけるこれまでの中国政府の主な政策動向を時系列で以下に示す。</a:t>
            </a:r>
          </a:p>
        </p:txBody>
      </p:sp>
      <p:grpSp>
        <p:nvGrpSpPr>
          <p:cNvPr id="5" name="グループ化 7"/>
          <p:cNvGrpSpPr/>
          <p:nvPr/>
        </p:nvGrpSpPr>
        <p:grpSpPr>
          <a:xfrm>
            <a:off x="416496" y="1412776"/>
            <a:ext cx="9217024" cy="288032"/>
            <a:chOff x="4803500" y="2185814"/>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医療機器業界における中国政府の政策動向</a:t>
              </a:r>
            </a:p>
          </p:txBody>
        </p:sp>
      </p:grpSp>
      <p:sp>
        <p:nvSpPr>
          <p:cNvPr id="19" name="正方形/長方形 18"/>
          <p:cNvSpPr/>
          <p:nvPr/>
        </p:nvSpPr>
        <p:spPr>
          <a:xfrm>
            <a:off x="416496" y="1700809"/>
            <a:ext cx="656590" cy="216024"/>
          </a:xfrm>
          <a:prstGeom prst="rect">
            <a:avLst/>
          </a:prstGeom>
        </p:spPr>
        <p:txBody>
          <a:bodyPr wrap="none" lIns="0" tIns="36000" bIns="36000" anchor="ctr" anchorCtr="0">
            <a:noAutofit/>
          </a:bodyPr>
          <a:lstStyle/>
          <a:p>
            <a:r>
              <a:rPr lang="ja-JP" altLang="en-US" sz="1200" dirty="0">
                <a:solidFill>
                  <a:srgbClr val="3D6AA7"/>
                </a:solidFill>
                <a:latin typeface="Arial Black" panose="020B0A04020102020204" pitchFamily="34" charset="0"/>
                <a:ea typeface="HGP創英角ｺﾞｼｯｸUB" pitchFamily="50" charset="-128"/>
              </a:rPr>
              <a:t>それ以前</a:t>
            </a:r>
            <a:endParaRPr lang="ja-JP" altLang="en-US" sz="1200" dirty="0">
              <a:solidFill>
                <a:srgbClr val="3D6AA7"/>
              </a:solidFill>
            </a:endParaRPr>
          </a:p>
        </p:txBody>
      </p:sp>
      <p:sp>
        <p:nvSpPr>
          <p:cNvPr id="21" name="正方形/長方形 20"/>
          <p:cNvSpPr/>
          <p:nvPr/>
        </p:nvSpPr>
        <p:spPr>
          <a:xfrm>
            <a:off x="992560" y="1700808"/>
            <a:ext cx="144016" cy="875724"/>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92560" y="2564904"/>
            <a:ext cx="144016" cy="2387296"/>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992560" y="4952201"/>
            <a:ext cx="144016" cy="1429127"/>
          </a:xfrm>
          <a:prstGeom prst="rect">
            <a:avLst/>
          </a:prstGeom>
          <a:gradFill>
            <a:gsLst>
              <a:gs pos="50000">
                <a:srgbClr val="38BEE2"/>
              </a:gs>
              <a:gs pos="0">
                <a:srgbClr val="027F9C"/>
              </a:gs>
              <a:gs pos="100000">
                <a:srgbClr val="027F9C"/>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p:nvSpPr>
        <p:spPr>
          <a:xfrm>
            <a:off x="992560" y="6381328"/>
            <a:ext cx="144016" cy="72008"/>
          </a:xfrm>
          <a:prstGeom prst="rect">
            <a:avLst/>
          </a:prstGeom>
          <a:gradFill flip="none" rotWithShape="1">
            <a:gsLst>
              <a:gs pos="0">
                <a:srgbClr val="868686"/>
              </a:gs>
              <a:gs pos="100000">
                <a:schemeClr val="bg1"/>
              </a:gs>
            </a:gsLst>
            <a:lin ang="5400000" scaled="1"/>
            <a:tileRect/>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416496" y="2348880"/>
            <a:ext cx="656590" cy="216024"/>
          </a:xfrm>
          <a:prstGeom prst="rect">
            <a:avLst/>
          </a:prstGeom>
        </p:spPr>
        <p:txBody>
          <a:bodyPr wrap="none" lIns="0" tIns="36000" bIns="36000" anchor="ctr" anchorCtr="0">
            <a:noAutofit/>
          </a:bodyPr>
          <a:lstStyle/>
          <a:p>
            <a:r>
              <a:rPr lang="en-US" altLang="ja-JP" sz="1200" dirty="0">
                <a:solidFill>
                  <a:srgbClr val="3D6AA7"/>
                </a:solidFill>
                <a:latin typeface="HGP創英角ｺﾞｼｯｸUB" pitchFamily="50" charset="-128"/>
                <a:ea typeface="HGP創英角ｺﾞｼｯｸUB" pitchFamily="50" charset="-128"/>
              </a:rPr>
              <a:t>2008</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7" name="正方形/長方形 26"/>
          <p:cNvSpPr/>
          <p:nvPr/>
        </p:nvSpPr>
        <p:spPr>
          <a:xfrm>
            <a:off x="416496" y="2564904"/>
            <a:ext cx="656590" cy="204991"/>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2009</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8" name="正方形/長方形 27"/>
          <p:cNvSpPr/>
          <p:nvPr/>
        </p:nvSpPr>
        <p:spPr>
          <a:xfrm>
            <a:off x="416496" y="4725143"/>
            <a:ext cx="656590" cy="216024"/>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2013</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9" name="正方形/長方形 28"/>
          <p:cNvSpPr/>
          <p:nvPr/>
        </p:nvSpPr>
        <p:spPr>
          <a:xfrm>
            <a:off x="416496" y="4941168"/>
            <a:ext cx="656590" cy="216024"/>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2014</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0" name="正方形/長方形 29"/>
          <p:cNvSpPr/>
          <p:nvPr/>
        </p:nvSpPr>
        <p:spPr>
          <a:xfrm>
            <a:off x="416496" y="6165304"/>
            <a:ext cx="656590" cy="204991"/>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2016</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4" name="正方形/長方形 33"/>
          <p:cNvSpPr/>
          <p:nvPr/>
        </p:nvSpPr>
        <p:spPr>
          <a:xfrm>
            <a:off x="1280592" y="1964464"/>
            <a:ext cx="6624736" cy="1080120"/>
          </a:xfrm>
          <a:prstGeom prst="rect">
            <a:avLst/>
          </a:prstGeom>
        </p:spPr>
        <p:txBody>
          <a:bodyPr>
            <a:noAutofit/>
          </a:bodyPr>
          <a:lstStyle/>
          <a:p>
            <a:pPr marL="114300" lvl="1" indent="-114300" algn="just" fontAlgn="ctr">
              <a:lnSpc>
                <a:spcPts val="1200"/>
              </a:lnSpc>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中国政府は、この「政府調達法」の中でのみ、調達者が中国企業を支持することを要求していた。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しかし、医療業界におけるこの政策の影響力は非常に小さく、特に大型医療用装置に対してはほぼ影響がなかった。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そのため、中国の医療機関は、大型装置の納入の際は大多数が輸入品を選択していた。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1280591" y="2864564"/>
            <a:ext cx="7776864" cy="432048"/>
          </a:xfrm>
          <a:prstGeom prst="rect">
            <a:avLst/>
          </a:prstGeom>
        </p:spPr>
        <p:txBody>
          <a:bodyPr>
            <a:noAutofit/>
          </a:bodyPr>
          <a:lstStyle/>
          <a:p>
            <a:pPr marL="114300" lvl="1" indent="-114300" algn="just" fontAlgn="ctr">
              <a:lnSpc>
                <a:spcPts val="1200"/>
              </a:lnSpc>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中国政府は、この公布を機に、新医療改革をスタートさせた。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「看病難（診察を受けるのが難しい）」、「看病貴（診察費が高い）」という</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点の課題を重点的に取り組んだ。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1280592" y="5229200"/>
            <a:ext cx="8352924" cy="1080120"/>
          </a:xfrm>
          <a:prstGeom prst="rect">
            <a:avLst/>
          </a:prstGeom>
        </p:spPr>
        <p:txBody>
          <a:bodyPr>
            <a:noAutofit/>
          </a:bodyPr>
          <a:lstStyle/>
          <a:p>
            <a:pPr marL="114300" lvl="1" indent="-114300" algn="just" fontAlgn="ctr">
              <a:lnSpc>
                <a:spcPts val="1200"/>
              </a:lnSpc>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年、中国政府はこれまでの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課題「看病難（診察を受けるのが難しい）」と「看病貴（診察費が高い）」への対策が進んできたことを受け、新たに中国医療機器の国産化調達政策を打ち出した。目標を実現するために、中国政府は一連の関連措置を公布し、同時に、各級政府と部門に関連政策を打ち出すことを要求し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同目的で公布された政策は、主に以下となっている。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90488" algn="just" fontAlgn="ctr">
              <a:lnSpc>
                <a:spcPts val="1200"/>
              </a:lnSpc>
              <a:buClr>
                <a:schemeClr val="bg2"/>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優秀国産医療装置の選考</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90488" algn="just" fontAlgn="ctr">
              <a:lnSpc>
                <a:spcPts val="1200"/>
              </a:lnSpc>
              <a:buClr>
                <a:schemeClr val="bg2"/>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国産医療装置の発展・応用促進会議および中国国家衛生計画出産委員会による病院建設の予算管理会議</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90488" algn="just" fontAlgn="ctr">
              <a:lnSpc>
                <a:spcPts val="1200"/>
              </a:lnSpc>
              <a:buClr>
                <a:schemeClr val="bg2"/>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「精確な結合、精確なサービス</a:t>
            </a:r>
            <a:r>
              <a:rPr lang="ja-JP" altLang="en-US" sz="1000" dirty="0">
                <a:latin typeface="+mn-ea"/>
                <a:cs typeface="Arial" panose="020B0604020202020204" pitchFamily="34" charset="0"/>
              </a:rPr>
              <a:t>」向上に関する若干の意見</a:t>
            </a:r>
          </a:p>
        </p:txBody>
      </p:sp>
      <p:cxnSp>
        <p:nvCxnSpPr>
          <p:cNvPr id="46" name="直線コネクタ 45"/>
          <p:cNvCxnSpPr/>
          <p:nvPr/>
        </p:nvCxnSpPr>
        <p:spPr>
          <a:xfrm>
            <a:off x="428625" y="1700808"/>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8625" y="4941167"/>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8625" y="2564904"/>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8625" y="6381328"/>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136576" y="3259870"/>
            <a:ext cx="1701107" cy="276999"/>
          </a:xfrm>
          <a:prstGeom prst="rect">
            <a:avLst/>
          </a:prstGeom>
          <a:noFill/>
        </p:spPr>
        <p:txBody>
          <a:bodyPr wrap="none" rtlCol="0">
            <a:spAutoFit/>
          </a:bodyPr>
          <a:lstStyle/>
          <a:p>
            <a:r>
              <a:rPr lang="ja-JP" altLang="en-US" sz="1200" dirty="0">
                <a:latin typeface="HGP創英角ｺﾞｼｯｸUB" pitchFamily="50" charset="-128"/>
                <a:ea typeface="HGP創英角ｺﾞｼｯｸUB" pitchFamily="50" charset="-128"/>
              </a:rPr>
              <a:t>県級病院の発展に注力</a:t>
            </a:r>
            <a:endParaRPr lang="ja-JP" altLang="en-US" sz="1000" b="1" dirty="0">
              <a:latin typeface="Arial" panose="020B0604020202020204" pitchFamily="34" charset="0"/>
              <a:ea typeface="HGP創英角ｺﾞｼｯｸUB" pitchFamily="50" charset="-128"/>
              <a:cs typeface="Arial" panose="020B0604020202020204" pitchFamily="34" charset="0"/>
            </a:endParaRPr>
          </a:p>
        </p:txBody>
      </p:sp>
      <p:sp>
        <p:nvSpPr>
          <p:cNvPr id="47" name="正方形/長方形 46"/>
          <p:cNvSpPr/>
          <p:nvPr/>
        </p:nvSpPr>
        <p:spPr>
          <a:xfrm>
            <a:off x="1280591" y="3489975"/>
            <a:ext cx="8352925" cy="432048"/>
          </a:xfrm>
          <a:prstGeom prst="rect">
            <a:avLst/>
          </a:prstGeom>
        </p:spPr>
        <p:txBody>
          <a:bodyPr>
            <a:noAutofit/>
          </a:bodyPr>
          <a:lstStyle/>
          <a:p>
            <a:pPr marL="114300" lvl="1" indent="-114300" algn="just" fontAlgn="ctr">
              <a:lnSpc>
                <a:spcPts val="1200"/>
              </a:lnSpc>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看病難（診察を受けるのが難しい）」と「看病貴（診察費が高い）」という課題は、県級病院の発展に力を入れることによって、県級病院のサービスレベルと各種の重病に対する治療能力を引き上げ、重病をできる限り県内で治療するようにする対策で解決を図っ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ts val="1200"/>
              </a:lnSpc>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そのため、中国政府は数多くの県級発展政策と計画を打ち出した。主に以下の条文である。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90488" algn="just" fontAlgn="ctr">
              <a:lnSpc>
                <a:spcPts val="1200"/>
              </a:lnSpc>
              <a:buClr>
                <a:schemeClr val="bg2"/>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年公立病院の改革モデル拠点業務スケジュール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（国務院弁公庁発行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号）</a:t>
            </a:r>
          </a:p>
          <a:p>
            <a:pPr marL="361950" lvl="2" indent="-90488" algn="just" fontAlgn="ctr">
              <a:lnSpc>
                <a:spcPts val="1200"/>
              </a:lnSpc>
              <a:buClr>
                <a:schemeClr val="bg2"/>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県級公立病院の総合改革モデル拠点に関する意見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（国務院弁公庁発行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〔2012〕33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号）</a:t>
            </a:r>
          </a:p>
          <a:p>
            <a:pPr marL="361950" lvl="2" indent="-90488" algn="just" fontAlgn="ctr">
              <a:lnSpc>
                <a:spcPts val="1200"/>
              </a:lnSpc>
              <a:buClr>
                <a:schemeClr val="bg2"/>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年県級公立病院の総合改革モデル拠点の実施に関する通達（国務院衛生弁公庁体制改革函</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〔2014〕504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号）</a:t>
            </a:r>
          </a:p>
          <a:p>
            <a:pPr marL="361950" lvl="2" indent="-90488" algn="just" fontAlgn="ctr">
              <a:lnSpc>
                <a:spcPts val="1200"/>
              </a:lnSpc>
              <a:buClr>
                <a:schemeClr val="bg2"/>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県級病院の総合能力を全面的に引き上げる業務方案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（国務院衛生医療発行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〔2014〕48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号）</a:t>
            </a:r>
          </a:p>
          <a:p>
            <a:pPr marL="114300" lvl="1" indent="-114300" algn="just" fontAlgn="ctr">
              <a:lnSpc>
                <a:spcPts val="1200"/>
              </a:lnSpc>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中国政府は、基層医療機関の精算割合を引き上げることによって、軽症患者を基層医療機関へ診察に行くよう促した。基層医療機関とは、コミュニティ衛生サービスセンター、農村・町の中心病院などであ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51"/>
          <p:cNvSpPr txBox="1"/>
          <p:nvPr/>
        </p:nvSpPr>
        <p:spPr>
          <a:xfrm>
            <a:off x="200472" y="659735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JETRO</a:t>
            </a:r>
            <a:r>
              <a:rPr lang="ja-JP" altLang="en-US" sz="800" dirty="0"/>
              <a:t>　「中国政府による国産医療機器優遇政策に関する調査報告　（</a:t>
            </a:r>
            <a:r>
              <a:rPr lang="en-US" altLang="ja-JP" sz="800" dirty="0"/>
              <a:t>2015</a:t>
            </a:r>
            <a:r>
              <a:rPr lang="ja-JP" altLang="en-US" sz="800" dirty="0"/>
              <a:t>年）」</a:t>
            </a:r>
          </a:p>
        </p:txBody>
      </p:sp>
    </p:spTree>
    <p:extLst>
      <p:ext uri="{BB962C8B-B14F-4D97-AF65-F5344CB8AC3E}">
        <p14:creationId xmlns:p14="http://schemas.microsoft.com/office/powerpoint/2010/main" val="391182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1" imgW="360" imgH="360" progId="TCLayout.ActiveDocument.1">
                  <p:embed/>
                </p:oleObj>
              </mc:Choice>
              <mc:Fallback>
                <p:oleObj name="think-cell Slide" r:id="rId61" imgW="360" imgH="360" progId="TCLayout.ActiveDocument.1">
                  <p:embed/>
                  <p:pic>
                    <p:nvPicPr>
                      <p:cNvPr id="8" name="Object 7"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a:t>
            </a:r>
            <a:r>
              <a:rPr lang="en-US" altLang="ja-JP" sz="14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1</a:t>
            </a:r>
            <a:r>
              <a:rPr lang="en-US" altLang="ja-JP" sz="2000" spc="-5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8</a:t>
            </a:r>
            <a:r>
              <a:rPr kumimoji="1" lang="en-US" altLang="ja-JP" sz="20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,560.01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13,155.89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a:t>
              </a: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人当</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2" y="1149502"/>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成長率は過去</a:t>
            </a:r>
            <a:r>
              <a:rPr lang="en-US" altLang="ja-JP" dirty="0"/>
              <a:t>10</a:t>
            </a:r>
            <a:r>
              <a:rPr lang="ja-JP" altLang="en-US" dirty="0"/>
              <a:t>年は</a:t>
            </a:r>
            <a:r>
              <a:rPr lang="en-US" altLang="ja-JP" dirty="0"/>
              <a:t>7%</a:t>
            </a:r>
            <a:r>
              <a:rPr lang="ja-JP" altLang="en-US" dirty="0"/>
              <a:t>前後の高い水準で安定していたが、新型コロナの影響もあり、</a:t>
            </a:r>
            <a:r>
              <a:rPr lang="en-US" altLang="ja-JP" dirty="0"/>
              <a:t>2020</a:t>
            </a:r>
            <a:r>
              <a:rPr lang="ja-JP" altLang="en-US" dirty="0"/>
              <a:t>年に急落した。</a:t>
            </a:r>
            <a:endParaRPr lang="en-US" altLang="ja-JP" dirty="0"/>
          </a:p>
          <a:p>
            <a:r>
              <a:rPr lang="en-US" altLang="ja-JP" dirty="0"/>
              <a:t>2021</a:t>
            </a:r>
            <a:r>
              <a:rPr lang="ja-JP" altLang="en-US" dirty="0"/>
              <a:t>年にはコロナ前水準を超えて</a:t>
            </a:r>
            <a:r>
              <a:rPr lang="en-US" altLang="ja-JP" dirty="0"/>
              <a:t>8.5%</a:t>
            </a:r>
            <a:r>
              <a:rPr lang="ja-JP" altLang="en-US" dirty="0"/>
              <a:t>まで回復し、</a:t>
            </a:r>
            <a:r>
              <a:rPr lang="en-US" altLang="ja-JP" dirty="0"/>
              <a:t>2024</a:t>
            </a:r>
            <a:r>
              <a:rPr lang="ja-JP" altLang="en-US" dirty="0"/>
              <a:t>年には名目</a:t>
            </a:r>
            <a:r>
              <a:rPr lang="en-US" altLang="ja-JP" dirty="0"/>
              <a:t>GDP</a:t>
            </a:r>
            <a:r>
              <a:rPr lang="ja-JP" altLang="en-US" dirty="0"/>
              <a:t>が約</a:t>
            </a:r>
            <a:r>
              <a:rPr lang="en-US" altLang="ja-JP" dirty="0"/>
              <a:t>18.6</a:t>
            </a:r>
            <a:r>
              <a:rPr lang="ja-JP" altLang="en-US" dirty="0"/>
              <a:t>兆</a:t>
            </a:r>
            <a:r>
              <a:rPr lang="en-US" altLang="ja-JP" dirty="0"/>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a:t>
            </a:r>
          </a:p>
        </p:txBody>
      </p:sp>
      <p:sp>
        <p:nvSpPr>
          <p:cNvPr id="42" name="Text Placeholder 12"/>
          <p:cNvSpPr>
            <a:spLocks noGrp="1"/>
          </p:cNvSpPr>
          <p:nvPr>
            <p:custDataLst>
              <p:tags r:id="rId3"/>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4" name="Text Placeholder 12"/>
          <p:cNvSpPr>
            <a:spLocks noGrp="1"/>
          </p:cNvSpPr>
          <p:nvPr>
            <p:custDataLst>
              <p:tags r:id="rId4"/>
            </p:custDataLst>
          </p:nvPr>
        </p:nvSpPr>
        <p:spPr bwMode="auto">
          <a:xfrm>
            <a:off x="255588"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3" name="Rectangle 2"/>
          <p:cNvSpPr/>
          <p:nvPr>
            <p:custDataLst>
              <p:tags r:id="rId5"/>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6"/>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7"/>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2" name="テキスト プレースホルダ 9"/>
          <p:cNvSpPr>
            <a:spLocks noGrp="1"/>
          </p:cNvSpPr>
          <p:nvPr>
            <p:custDataLst>
              <p:tags r:id="rId8"/>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テキスト プレースホルダ 9"/>
          <p:cNvSpPr>
            <a:spLocks noGrp="1"/>
          </p:cNvSpPr>
          <p:nvPr>
            <p:custDataLst>
              <p:tags r:id="rId9"/>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9" name="Chart 106">
            <a:extLst>
              <a:ext uri="{FF2B5EF4-FFF2-40B4-BE49-F238E27FC236}">
                <a16:creationId xmlns:a16="http://schemas.microsoft.com/office/drawing/2014/main" id="{57CCFE53-A2DD-13C2-FC1E-E105630BC839}"/>
              </a:ext>
            </a:extLst>
          </p:cNvPr>
          <p:cNvGraphicFramePr/>
          <p:nvPr>
            <p:custDataLst>
              <p:tags r:id="rId10"/>
            </p:custDataLst>
            <p:extLst>
              <p:ext uri="{D42A27DB-BD31-4B8C-83A1-F6EECF244321}">
                <p14:modId xmlns:p14="http://schemas.microsoft.com/office/powerpoint/2010/main" val="2790416881"/>
              </p:ext>
            </p:extLst>
          </p:nvPr>
        </p:nvGraphicFramePr>
        <p:xfrm>
          <a:off x="163513" y="2149475"/>
          <a:ext cx="8134350" cy="1835150"/>
        </p:xfrm>
        <a:graphic>
          <a:graphicData uri="http://schemas.openxmlformats.org/drawingml/2006/chart">
            <c:chart xmlns:c="http://schemas.openxmlformats.org/drawingml/2006/chart" xmlns:r="http://schemas.openxmlformats.org/officeDocument/2006/relationships" r:id="rId63"/>
          </a:graphicData>
        </a:graphic>
      </p:graphicFrame>
      <p:sp>
        <p:nvSpPr>
          <p:cNvPr id="10" name="Text Placeholder 12">
            <a:extLst>
              <a:ext uri="{FF2B5EF4-FFF2-40B4-BE49-F238E27FC236}">
                <a16:creationId xmlns:a16="http://schemas.microsoft.com/office/drawing/2014/main" id="{9A9CA628-D3E0-E975-9679-935CD1B2F4F4}"/>
              </a:ext>
            </a:extLst>
          </p:cNvPr>
          <p:cNvSpPr>
            <a:spLocks noGrp="1"/>
          </p:cNvSpPr>
          <p:nvPr>
            <p:custDataLst>
              <p:tags r:id="rId11"/>
            </p:custDataLst>
          </p:nvPr>
        </p:nvSpPr>
        <p:spPr bwMode="auto">
          <a:xfrm>
            <a:off x="545047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6DCF69ED-2444-8A39-37A1-090D9A588B1E}"/>
              </a:ext>
            </a:extLst>
          </p:cNvPr>
          <p:cNvSpPr>
            <a:spLocks noGrp="1"/>
          </p:cNvSpPr>
          <p:nvPr>
            <p:custDataLst>
              <p:tags r:id="rId12"/>
            </p:custDataLst>
          </p:nvPr>
        </p:nvSpPr>
        <p:spPr bwMode="auto">
          <a:xfrm>
            <a:off x="145655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 name="Text Placeholder 12">
            <a:extLst>
              <a:ext uri="{FF2B5EF4-FFF2-40B4-BE49-F238E27FC236}">
                <a16:creationId xmlns:a16="http://schemas.microsoft.com/office/drawing/2014/main" id="{1DFFF452-742A-83B9-05D6-43B2CAB5C200}"/>
              </a:ext>
            </a:extLst>
          </p:cNvPr>
          <p:cNvSpPr>
            <a:spLocks noGrp="1"/>
          </p:cNvSpPr>
          <p:nvPr>
            <p:custDataLst>
              <p:tags r:id="rId13"/>
            </p:custDataLst>
          </p:nvPr>
        </p:nvSpPr>
        <p:spPr bwMode="auto">
          <a:xfrm>
            <a:off x="3611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 name="Text Placeholder 12">
            <a:extLst>
              <a:ext uri="{FF2B5EF4-FFF2-40B4-BE49-F238E27FC236}">
                <a16:creationId xmlns:a16="http://schemas.microsoft.com/office/drawing/2014/main" id="{B97102A9-1461-11DC-0783-4D27BB6D23B0}"/>
              </a:ext>
            </a:extLst>
          </p:cNvPr>
          <p:cNvSpPr>
            <a:spLocks noGrp="1"/>
          </p:cNvSpPr>
          <p:nvPr>
            <p:custDataLst>
              <p:tags r:id="rId14"/>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 name="Text Placeholder 12">
            <a:extLst>
              <a:ext uri="{FF2B5EF4-FFF2-40B4-BE49-F238E27FC236}">
                <a16:creationId xmlns:a16="http://schemas.microsoft.com/office/drawing/2014/main" id="{DDAB6ACD-D96D-601D-A980-6C21CAC716BD}"/>
              </a:ext>
            </a:extLst>
          </p:cNvPr>
          <p:cNvSpPr>
            <a:spLocks noGrp="1"/>
          </p:cNvSpPr>
          <p:nvPr>
            <p:custDataLst>
              <p:tags r:id="rId15"/>
            </p:custDataLst>
          </p:nvPr>
        </p:nvSpPr>
        <p:spPr bwMode="auto">
          <a:xfrm>
            <a:off x="605760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 name="Text Placeholder 12">
            <a:extLst>
              <a:ext uri="{FF2B5EF4-FFF2-40B4-BE49-F238E27FC236}">
                <a16:creationId xmlns:a16="http://schemas.microsoft.com/office/drawing/2014/main" id="{0B536897-4393-6D03-305F-5E225F31CC28}"/>
              </a:ext>
            </a:extLst>
          </p:cNvPr>
          <p:cNvSpPr>
            <a:spLocks noGrp="1"/>
          </p:cNvSpPr>
          <p:nvPr>
            <p:custDataLst>
              <p:tags r:id="rId16"/>
            </p:custDataLst>
          </p:nvPr>
        </p:nvSpPr>
        <p:spPr bwMode="auto">
          <a:xfrm>
            <a:off x="176368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59AAE149-9C2D-563B-D61F-31251D6ABACA}"/>
              </a:ext>
            </a:extLst>
          </p:cNvPr>
          <p:cNvSpPr>
            <a:spLocks noGrp="1"/>
          </p:cNvSpPr>
          <p:nvPr>
            <p:custDataLst>
              <p:tags r:id="rId17"/>
            </p:custDataLst>
          </p:nvPr>
        </p:nvSpPr>
        <p:spPr bwMode="auto">
          <a:xfrm>
            <a:off x="116125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8" name="Text Placeholder 12">
            <a:extLst>
              <a:ext uri="{FF2B5EF4-FFF2-40B4-BE49-F238E27FC236}">
                <a16:creationId xmlns:a16="http://schemas.microsoft.com/office/drawing/2014/main" id="{2D67DA74-2822-6022-D84F-C10AA925071D}"/>
              </a:ext>
            </a:extLst>
          </p:cNvPr>
          <p:cNvSpPr>
            <a:spLocks noGrp="1"/>
          </p:cNvSpPr>
          <p:nvPr>
            <p:custDataLst>
              <p:tags r:id="rId18"/>
            </p:custDataLst>
          </p:nvPr>
        </p:nvSpPr>
        <p:spPr bwMode="auto">
          <a:xfrm>
            <a:off x="667171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0C8345BC-6F50-D08A-E130-1DCF3EF1E03D}"/>
              </a:ext>
            </a:extLst>
          </p:cNvPr>
          <p:cNvSpPr>
            <a:spLocks noGrp="1"/>
          </p:cNvSpPr>
          <p:nvPr>
            <p:custDataLst>
              <p:tags r:id="rId19"/>
            </p:custDataLst>
          </p:nvPr>
        </p:nvSpPr>
        <p:spPr bwMode="auto">
          <a:xfrm>
            <a:off x="300878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 name="Text Placeholder 12">
            <a:extLst>
              <a:ext uri="{FF2B5EF4-FFF2-40B4-BE49-F238E27FC236}">
                <a16:creationId xmlns:a16="http://schemas.microsoft.com/office/drawing/2014/main" id="{60992C62-6D17-CEDE-58C5-BCD4701B7280}"/>
              </a:ext>
            </a:extLst>
          </p:cNvPr>
          <p:cNvSpPr>
            <a:spLocks noGrp="1"/>
          </p:cNvSpPr>
          <p:nvPr>
            <p:custDataLst>
              <p:tags r:id="rId20"/>
            </p:custDataLst>
          </p:nvPr>
        </p:nvSpPr>
        <p:spPr bwMode="auto">
          <a:xfrm>
            <a:off x="20684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Text Placeholder 12">
            <a:extLst>
              <a:ext uri="{FF2B5EF4-FFF2-40B4-BE49-F238E27FC236}">
                <a16:creationId xmlns:a16="http://schemas.microsoft.com/office/drawing/2014/main" id="{EA82BE79-D604-D447-1926-660E653C4667}"/>
              </a:ext>
            </a:extLst>
          </p:cNvPr>
          <p:cNvSpPr>
            <a:spLocks noGrp="1"/>
          </p:cNvSpPr>
          <p:nvPr>
            <p:custDataLst>
              <p:tags r:id="rId21"/>
            </p:custDataLst>
          </p:nvPr>
        </p:nvSpPr>
        <p:spPr bwMode="auto">
          <a:xfrm>
            <a:off x="270183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Text Placeholder 12">
            <a:extLst>
              <a:ext uri="{FF2B5EF4-FFF2-40B4-BE49-F238E27FC236}">
                <a16:creationId xmlns:a16="http://schemas.microsoft.com/office/drawing/2014/main" id="{BD6F5EB4-9FBF-36DC-0854-DB833320CDEC}"/>
              </a:ext>
            </a:extLst>
          </p:cNvPr>
          <p:cNvSpPr>
            <a:spLocks noGrp="1"/>
          </p:cNvSpPr>
          <p:nvPr>
            <p:custDataLst>
              <p:tags r:id="rId22"/>
            </p:custDataLst>
          </p:nvPr>
        </p:nvSpPr>
        <p:spPr bwMode="auto">
          <a:xfrm>
            <a:off x="2385131"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3" name="Text Placeholder 12">
            <a:extLst>
              <a:ext uri="{FF2B5EF4-FFF2-40B4-BE49-F238E27FC236}">
                <a16:creationId xmlns:a16="http://schemas.microsoft.com/office/drawing/2014/main" id="{26B90890-C905-7368-F505-19DB4B8885B7}"/>
              </a:ext>
            </a:extLst>
          </p:cNvPr>
          <p:cNvSpPr>
            <a:spLocks noGrp="1"/>
          </p:cNvSpPr>
          <p:nvPr>
            <p:custDataLst>
              <p:tags r:id="rId23"/>
            </p:custDataLst>
          </p:nvPr>
        </p:nvSpPr>
        <p:spPr bwMode="auto">
          <a:xfrm>
            <a:off x="452095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43" name="テキスト プレースホルダ 9">
            <a:extLst>
              <a:ext uri="{FF2B5EF4-FFF2-40B4-BE49-F238E27FC236}">
                <a16:creationId xmlns:a16="http://schemas.microsoft.com/office/drawing/2014/main" id="{02188A5C-3830-3A67-A3C9-39BB7AAC4C58}"/>
              </a:ext>
            </a:extLst>
          </p:cNvPr>
          <p:cNvSpPr>
            <a:spLocks noGrp="1"/>
          </p:cNvSpPr>
          <p:nvPr>
            <p:custDataLst>
              <p:tags r:id="rId24"/>
            </p:custDataLst>
          </p:nvPr>
        </p:nvSpPr>
        <p:spPr bwMode="gray">
          <a:xfrm>
            <a:off x="3337834" y="265497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8C6D521-7F9A-43E7-BB1C-F279A06DC153}" type="datetime'''9''''.''''''''''''''''6'''''''''">
              <a:rPr kumimoji="1" lang="en-US" altLang="en-US" sz="800" b="1"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9.6</a:t>
            </a:fld>
            <a:endParaRPr kumimoji="1" lang="ja-JP" altLang="en-US" sz="6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 name="Text Placeholder 12">
            <a:extLst>
              <a:ext uri="{FF2B5EF4-FFF2-40B4-BE49-F238E27FC236}">
                <a16:creationId xmlns:a16="http://schemas.microsoft.com/office/drawing/2014/main" id="{2EE62E32-4E67-F06F-A134-E5B9D65759A3}"/>
              </a:ext>
            </a:extLst>
          </p:cNvPr>
          <p:cNvSpPr>
            <a:spLocks noGrp="1"/>
          </p:cNvSpPr>
          <p:nvPr>
            <p:custDataLst>
              <p:tags r:id="rId25"/>
            </p:custDataLst>
          </p:nvPr>
        </p:nvSpPr>
        <p:spPr bwMode="auto">
          <a:xfrm>
            <a:off x="329493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 name="Text Placeholder 12">
            <a:extLst>
              <a:ext uri="{FF2B5EF4-FFF2-40B4-BE49-F238E27FC236}">
                <a16:creationId xmlns:a16="http://schemas.microsoft.com/office/drawing/2014/main" id="{4B4DC8AA-1C75-6D0D-A2DA-A8440894C342}"/>
              </a:ext>
            </a:extLst>
          </p:cNvPr>
          <p:cNvSpPr>
            <a:spLocks noGrp="1"/>
          </p:cNvSpPr>
          <p:nvPr>
            <p:custDataLst>
              <p:tags r:id="rId26"/>
            </p:custDataLst>
          </p:nvPr>
        </p:nvSpPr>
        <p:spPr bwMode="auto">
          <a:xfrm>
            <a:off x="574089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7" name="Text Placeholder 12">
            <a:extLst>
              <a:ext uri="{FF2B5EF4-FFF2-40B4-BE49-F238E27FC236}">
                <a16:creationId xmlns:a16="http://schemas.microsoft.com/office/drawing/2014/main" id="{BB8661E8-3980-8544-3BE2-00FC645D5849}"/>
              </a:ext>
            </a:extLst>
          </p:cNvPr>
          <p:cNvSpPr>
            <a:spLocks noGrp="1"/>
          </p:cNvSpPr>
          <p:nvPr>
            <p:custDataLst>
              <p:tags r:id="rId27"/>
            </p:custDataLst>
          </p:nvPr>
        </p:nvSpPr>
        <p:spPr bwMode="auto">
          <a:xfrm>
            <a:off x="390785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Text Placeholder 12">
            <a:extLst>
              <a:ext uri="{FF2B5EF4-FFF2-40B4-BE49-F238E27FC236}">
                <a16:creationId xmlns:a16="http://schemas.microsoft.com/office/drawing/2014/main" id="{E8AB3775-086A-A2DE-659B-5F8408FB992E}"/>
              </a:ext>
            </a:extLst>
          </p:cNvPr>
          <p:cNvSpPr>
            <a:spLocks noGrp="1"/>
          </p:cNvSpPr>
          <p:nvPr>
            <p:custDataLst>
              <p:tags r:id="rId28"/>
            </p:custDataLst>
          </p:nvPr>
        </p:nvSpPr>
        <p:spPr bwMode="auto">
          <a:xfrm>
            <a:off x="422433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1" name="Text Placeholder 12">
            <a:extLst>
              <a:ext uri="{FF2B5EF4-FFF2-40B4-BE49-F238E27FC236}">
                <a16:creationId xmlns:a16="http://schemas.microsoft.com/office/drawing/2014/main" id="{BB5BBFB2-3162-0FD6-01FD-DD5644A748A2}"/>
              </a:ext>
            </a:extLst>
          </p:cNvPr>
          <p:cNvSpPr>
            <a:spLocks noGrp="1"/>
          </p:cNvSpPr>
          <p:nvPr>
            <p:custDataLst>
              <p:tags r:id="rId29"/>
            </p:custDataLst>
          </p:nvPr>
        </p:nvSpPr>
        <p:spPr bwMode="auto">
          <a:xfrm>
            <a:off x="484226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 name="Text Placeholder 12">
            <a:extLst>
              <a:ext uri="{FF2B5EF4-FFF2-40B4-BE49-F238E27FC236}">
                <a16:creationId xmlns:a16="http://schemas.microsoft.com/office/drawing/2014/main" id="{D2A2AD15-9D8D-37E6-2E1B-F7BC983677DF}"/>
              </a:ext>
            </a:extLst>
          </p:cNvPr>
          <p:cNvSpPr>
            <a:spLocks noGrp="1"/>
          </p:cNvSpPr>
          <p:nvPr>
            <p:custDataLst>
              <p:tags r:id="rId30"/>
            </p:custDataLst>
          </p:nvPr>
        </p:nvSpPr>
        <p:spPr bwMode="auto">
          <a:xfrm>
            <a:off x="513511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a:extLst>
              <a:ext uri="{FF2B5EF4-FFF2-40B4-BE49-F238E27FC236}">
                <a16:creationId xmlns:a16="http://schemas.microsoft.com/office/drawing/2014/main" id="{B67FD2D2-2B46-253A-95F5-67B30D4092B8}"/>
              </a:ext>
            </a:extLst>
          </p:cNvPr>
          <p:cNvSpPr>
            <a:spLocks noGrp="1"/>
          </p:cNvSpPr>
          <p:nvPr>
            <p:custDataLst>
              <p:tags r:id="rId31"/>
            </p:custDataLst>
          </p:nvPr>
        </p:nvSpPr>
        <p:spPr bwMode="auto">
          <a:xfrm>
            <a:off x="637430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a:extLst>
              <a:ext uri="{FF2B5EF4-FFF2-40B4-BE49-F238E27FC236}">
                <a16:creationId xmlns:a16="http://schemas.microsoft.com/office/drawing/2014/main" id="{51648A49-DE1D-721D-6EDB-87BAF4DA951E}"/>
              </a:ext>
            </a:extLst>
          </p:cNvPr>
          <p:cNvSpPr>
            <a:spLocks noGrp="1"/>
          </p:cNvSpPr>
          <p:nvPr>
            <p:custDataLst>
              <p:tags r:id="rId32"/>
            </p:custDataLst>
          </p:nvPr>
        </p:nvSpPr>
        <p:spPr bwMode="auto">
          <a:xfrm>
            <a:off x="6983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Text Placeholder 12">
            <a:extLst>
              <a:ext uri="{FF2B5EF4-FFF2-40B4-BE49-F238E27FC236}">
                <a16:creationId xmlns:a16="http://schemas.microsoft.com/office/drawing/2014/main" id="{7A98F9B5-FB8F-3722-72D6-1554D271C1BF}"/>
              </a:ext>
            </a:extLst>
          </p:cNvPr>
          <p:cNvSpPr>
            <a:spLocks noGrp="1"/>
          </p:cNvSpPr>
          <p:nvPr>
            <p:custDataLst>
              <p:tags r:id="rId33"/>
            </p:custDataLst>
          </p:nvPr>
        </p:nvSpPr>
        <p:spPr bwMode="auto">
          <a:xfrm>
            <a:off x="7237413"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21</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92" name="Chart 107">
            <a:extLst>
              <a:ext uri="{FF2B5EF4-FFF2-40B4-BE49-F238E27FC236}">
                <a16:creationId xmlns:a16="http://schemas.microsoft.com/office/drawing/2014/main" id="{4DA25DE1-F877-25AE-0E48-9CBF85289AA7}"/>
              </a:ext>
            </a:extLst>
          </p:cNvPr>
          <p:cNvGraphicFramePr/>
          <p:nvPr>
            <p:custDataLst>
              <p:tags r:id="rId34"/>
            </p:custDataLst>
            <p:extLst>
              <p:ext uri="{D42A27DB-BD31-4B8C-83A1-F6EECF244321}">
                <p14:modId xmlns:p14="http://schemas.microsoft.com/office/powerpoint/2010/main" val="699060694"/>
              </p:ext>
            </p:extLst>
          </p:nvPr>
        </p:nvGraphicFramePr>
        <p:xfrm>
          <a:off x="130175" y="4695825"/>
          <a:ext cx="7823200" cy="1784350"/>
        </p:xfrm>
        <a:graphic>
          <a:graphicData uri="http://schemas.openxmlformats.org/drawingml/2006/chart">
            <c:chart xmlns:c="http://schemas.openxmlformats.org/drawingml/2006/chart" xmlns:r="http://schemas.openxmlformats.org/officeDocument/2006/relationships" r:id="rId64"/>
          </a:graphicData>
        </a:graphic>
      </p:graphicFrame>
      <p:sp>
        <p:nvSpPr>
          <p:cNvPr id="94" name="Text Placeholder 12">
            <a:extLst>
              <a:ext uri="{FF2B5EF4-FFF2-40B4-BE49-F238E27FC236}">
                <a16:creationId xmlns:a16="http://schemas.microsoft.com/office/drawing/2014/main" id="{4C0C5561-ABC9-536D-9488-D42592B2AC9C}"/>
              </a:ext>
            </a:extLst>
          </p:cNvPr>
          <p:cNvSpPr>
            <a:spLocks noGrp="1"/>
          </p:cNvSpPr>
          <p:nvPr>
            <p:custDataLst>
              <p:tags r:id="rId35"/>
            </p:custDataLst>
          </p:nvPr>
        </p:nvSpPr>
        <p:spPr bwMode="auto">
          <a:xfrm>
            <a:off x="727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21</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6" name="Text Placeholder 12">
            <a:extLst>
              <a:ext uri="{FF2B5EF4-FFF2-40B4-BE49-F238E27FC236}">
                <a16:creationId xmlns:a16="http://schemas.microsoft.com/office/drawing/2014/main" id="{A13E9137-5304-8756-B0EB-F284407A97D2}"/>
              </a:ext>
            </a:extLst>
          </p:cNvPr>
          <p:cNvSpPr>
            <a:spLocks noGrp="1"/>
          </p:cNvSpPr>
          <p:nvPr>
            <p:custDataLst>
              <p:tags r:id="rId36"/>
            </p:custDataLst>
          </p:nvPr>
        </p:nvSpPr>
        <p:spPr bwMode="auto">
          <a:xfrm>
            <a:off x="545967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2C0248-983B-4CE5-9787-91F38EED57D3}"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7" name="Text Placeholder 12">
            <a:extLst>
              <a:ext uri="{FF2B5EF4-FFF2-40B4-BE49-F238E27FC236}">
                <a16:creationId xmlns:a16="http://schemas.microsoft.com/office/drawing/2014/main" id="{92F99A1D-CEB3-F1A9-27AF-0CBFF9A499C8}"/>
              </a:ext>
            </a:extLst>
          </p:cNvPr>
          <p:cNvSpPr>
            <a:spLocks noGrp="1"/>
          </p:cNvSpPr>
          <p:nvPr>
            <p:custDataLst>
              <p:tags r:id="rId37"/>
            </p:custDataLst>
          </p:nvPr>
        </p:nvSpPr>
        <p:spPr bwMode="auto">
          <a:xfrm>
            <a:off x="236790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B8B526-E51C-4EE1-B859-B784D83B34AE}"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8" name="Text Placeholder 12">
            <a:extLst>
              <a:ext uri="{FF2B5EF4-FFF2-40B4-BE49-F238E27FC236}">
                <a16:creationId xmlns:a16="http://schemas.microsoft.com/office/drawing/2014/main" id="{80E4ED34-F501-FE94-8B99-1B2B2CB5344A}"/>
              </a:ext>
            </a:extLst>
          </p:cNvPr>
          <p:cNvSpPr>
            <a:spLocks noGrp="1"/>
          </p:cNvSpPr>
          <p:nvPr>
            <p:custDataLst>
              <p:tags r:id="rId38"/>
            </p:custDataLst>
          </p:nvPr>
        </p:nvSpPr>
        <p:spPr bwMode="auto">
          <a:xfrm>
            <a:off x="175154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26D4C44-3323-4E9C-9EC3-0820FD7CBD22}"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9" name="Text Placeholder 12">
            <a:extLst>
              <a:ext uri="{FF2B5EF4-FFF2-40B4-BE49-F238E27FC236}">
                <a16:creationId xmlns:a16="http://schemas.microsoft.com/office/drawing/2014/main" id="{CBD997AE-5559-D39D-04DE-17170E3643E8}"/>
              </a:ext>
            </a:extLst>
          </p:cNvPr>
          <p:cNvSpPr>
            <a:spLocks noGrp="1"/>
          </p:cNvSpPr>
          <p:nvPr>
            <p:custDataLst>
              <p:tags r:id="rId39"/>
            </p:custDataLst>
          </p:nvPr>
        </p:nvSpPr>
        <p:spPr bwMode="auto">
          <a:xfrm>
            <a:off x="112854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7389C2-5F5A-480F-8913-6D0F7E15B479}"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0" name="Text Placeholder 12">
            <a:extLst>
              <a:ext uri="{FF2B5EF4-FFF2-40B4-BE49-F238E27FC236}">
                <a16:creationId xmlns:a16="http://schemas.microsoft.com/office/drawing/2014/main" id="{2A3A5C82-C103-EDF1-F74F-58056DC2DF58}"/>
              </a:ext>
            </a:extLst>
          </p:cNvPr>
          <p:cNvSpPr>
            <a:spLocks noGrp="1"/>
          </p:cNvSpPr>
          <p:nvPr>
            <p:custDataLst>
              <p:tags r:id="rId40"/>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(US$)</a:t>
            </a:r>
          </a:p>
        </p:txBody>
      </p:sp>
      <p:sp>
        <p:nvSpPr>
          <p:cNvPr id="105" name="Text Placeholder 12">
            <a:extLst>
              <a:ext uri="{FF2B5EF4-FFF2-40B4-BE49-F238E27FC236}">
                <a16:creationId xmlns:a16="http://schemas.microsoft.com/office/drawing/2014/main" id="{82C7544D-E588-4298-E97A-5941CC52DB15}"/>
              </a:ext>
            </a:extLst>
          </p:cNvPr>
          <p:cNvSpPr>
            <a:spLocks noGrp="1"/>
          </p:cNvSpPr>
          <p:nvPr>
            <p:custDataLst>
              <p:tags r:id="rId41"/>
            </p:custDataLst>
          </p:nvPr>
        </p:nvSpPr>
        <p:spPr bwMode="auto">
          <a:xfrm>
            <a:off x="392332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C19DD4-A886-4CD4-A276-45F6AEBA937D}"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0" name="Text Placeholder 12">
            <a:extLst>
              <a:ext uri="{FF2B5EF4-FFF2-40B4-BE49-F238E27FC236}">
                <a16:creationId xmlns:a16="http://schemas.microsoft.com/office/drawing/2014/main" id="{D2CDED99-A029-C2F7-1A42-88342D311357}"/>
              </a:ext>
            </a:extLst>
          </p:cNvPr>
          <p:cNvSpPr>
            <a:spLocks noGrp="1"/>
          </p:cNvSpPr>
          <p:nvPr>
            <p:custDataLst>
              <p:tags r:id="rId42"/>
            </p:custDataLst>
          </p:nvPr>
        </p:nvSpPr>
        <p:spPr bwMode="auto">
          <a:xfrm>
            <a:off x="733253"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4B9863-92CB-4E7F-A5CC-D490F8CA5D59}"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a:extLst>
              <a:ext uri="{FF2B5EF4-FFF2-40B4-BE49-F238E27FC236}">
                <a16:creationId xmlns:a16="http://schemas.microsoft.com/office/drawing/2014/main" id="{1AF45E39-5398-6601-4AB4-E73AC51E2A7E}"/>
              </a:ext>
            </a:extLst>
          </p:cNvPr>
          <p:cNvSpPr>
            <a:spLocks noGrp="1"/>
          </p:cNvSpPr>
          <p:nvPr>
            <p:custDataLst>
              <p:tags r:id="rId43"/>
            </p:custDataLst>
          </p:nvPr>
        </p:nvSpPr>
        <p:spPr bwMode="auto">
          <a:xfrm>
            <a:off x="144004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774A7E-EE78-42F3-A63C-8FED0DAE6E00}"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a:extLst>
              <a:ext uri="{FF2B5EF4-FFF2-40B4-BE49-F238E27FC236}">
                <a16:creationId xmlns:a16="http://schemas.microsoft.com/office/drawing/2014/main" id="{06D025E2-4550-D1AC-AF29-3A94B0C5AB37}"/>
              </a:ext>
            </a:extLst>
          </p:cNvPr>
          <p:cNvSpPr>
            <a:spLocks noGrp="1"/>
          </p:cNvSpPr>
          <p:nvPr>
            <p:custDataLst>
              <p:tags r:id="rId44"/>
            </p:custDataLst>
          </p:nvPr>
        </p:nvSpPr>
        <p:spPr bwMode="auto">
          <a:xfrm>
            <a:off x="267317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1D352DD-DF2E-4B25-A5C8-C1F15C9270BB}"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a:extLst>
              <a:ext uri="{FF2B5EF4-FFF2-40B4-BE49-F238E27FC236}">
                <a16:creationId xmlns:a16="http://schemas.microsoft.com/office/drawing/2014/main" id="{8D251BB0-EDE4-CB9F-0706-D79EC4133A96}"/>
              </a:ext>
            </a:extLst>
          </p:cNvPr>
          <p:cNvSpPr>
            <a:spLocks noGrp="1"/>
          </p:cNvSpPr>
          <p:nvPr>
            <p:custDataLst>
              <p:tags r:id="rId45"/>
            </p:custDataLst>
          </p:nvPr>
        </p:nvSpPr>
        <p:spPr bwMode="auto">
          <a:xfrm>
            <a:off x="204514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061DC8-6FD5-473E-AD3C-5C7FBE78207B}"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5" name="Text Placeholder 12">
            <a:extLst>
              <a:ext uri="{FF2B5EF4-FFF2-40B4-BE49-F238E27FC236}">
                <a16:creationId xmlns:a16="http://schemas.microsoft.com/office/drawing/2014/main" id="{C6FD48E1-E66A-6FA6-E668-7ED453728A3D}"/>
              </a:ext>
            </a:extLst>
          </p:cNvPr>
          <p:cNvSpPr>
            <a:spLocks noGrp="1"/>
          </p:cNvSpPr>
          <p:nvPr>
            <p:custDataLst>
              <p:tags r:id="rId46"/>
            </p:custDataLst>
          </p:nvPr>
        </p:nvSpPr>
        <p:spPr bwMode="auto">
          <a:xfrm>
            <a:off x="299239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78E3E8-7102-42BF-B0BC-FA1E5CB5949D}"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6" name="Text Placeholder 12">
            <a:extLst>
              <a:ext uri="{FF2B5EF4-FFF2-40B4-BE49-F238E27FC236}">
                <a16:creationId xmlns:a16="http://schemas.microsoft.com/office/drawing/2014/main" id="{D2D1001F-B947-C83D-A835-226C4E25930D}"/>
              </a:ext>
            </a:extLst>
          </p:cNvPr>
          <p:cNvSpPr>
            <a:spLocks noGrp="1"/>
          </p:cNvSpPr>
          <p:nvPr>
            <p:custDataLst>
              <p:tags r:id="rId47"/>
            </p:custDataLst>
          </p:nvPr>
        </p:nvSpPr>
        <p:spPr bwMode="auto">
          <a:xfrm>
            <a:off x="329493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4DF5EB-60E2-425F-887F-5A7A4E1F7368}"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a:extLst>
              <a:ext uri="{FF2B5EF4-FFF2-40B4-BE49-F238E27FC236}">
                <a16:creationId xmlns:a16="http://schemas.microsoft.com/office/drawing/2014/main" id="{3C24519A-25D8-5F0F-7F29-ADCD40635D7F}"/>
              </a:ext>
            </a:extLst>
          </p:cNvPr>
          <p:cNvSpPr>
            <a:spLocks noGrp="1"/>
          </p:cNvSpPr>
          <p:nvPr>
            <p:custDataLst>
              <p:tags r:id="rId48"/>
            </p:custDataLst>
          </p:nvPr>
        </p:nvSpPr>
        <p:spPr bwMode="auto">
          <a:xfrm>
            <a:off x="514632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9559D3-009A-411B-8485-FD47EC7EA168}"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8" name="Text Placeholder 12">
            <a:extLst>
              <a:ext uri="{FF2B5EF4-FFF2-40B4-BE49-F238E27FC236}">
                <a16:creationId xmlns:a16="http://schemas.microsoft.com/office/drawing/2014/main" id="{2AF3D1F7-D6B0-6361-AD44-0D36164E7E9F}"/>
              </a:ext>
            </a:extLst>
          </p:cNvPr>
          <p:cNvSpPr>
            <a:spLocks noGrp="1"/>
          </p:cNvSpPr>
          <p:nvPr>
            <p:custDataLst>
              <p:tags r:id="rId49"/>
            </p:custDataLst>
          </p:nvPr>
        </p:nvSpPr>
        <p:spPr bwMode="auto">
          <a:xfrm>
            <a:off x="360326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001A92-9F3B-4E1A-AE6B-609B86E40DBC}"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a:extLst>
              <a:ext uri="{FF2B5EF4-FFF2-40B4-BE49-F238E27FC236}">
                <a16:creationId xmlns:a16="http://schemas.microsoft.com/office/drawing/2014/main" id="{3398F10C-5319-2110-BD1F-38E96058BB31}"/>
              </a:ext>
            </a:extLst>
          </p:cNvPr>
          <p:cNvSpPr>
            <a:spLocks noGrp="1"/>
          </p:cNvSpPr>
          <p:nvPr>
            <p:custDataLst>
              <p:tags r:id="rId50"/>
            </p:custDataLst>
          </p:nvPr>
        </p:nvSpPr>
        <p:spPr bwMode="auto">
          <a:xfrm>
            <a:off x="4224337"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7FD87E4-8858-4291-9F63-BBB50041C8D7}"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a:extLst>
              <a:ext uri="{FF2B5EF4-FFF2-40B4-BE49-F238E27FC236}">
                <a16:creationId xmlns:a16="http://schemas.microsoft.com/office/drawing/2014/main" id="{335E6EB9-735F-BCEC-ED05-42B882858C23}"/>
              </a:ext>
            </a:extLst>
          </p:cNvPr>
          <p:cNvSpPr>
            <a:spLocks noGrp="1"/>
          </p:cNvSpPr>
          <p:nvPr>
            <p:custDataLst>
              <p:tags r:id="rId51"/>
            </p:custDataLst>
          </p:nvPr>
        </p:nvSpPr>
        <p:spPr bwMode="auto">
          <a:xfrm>
            <a:off x="452095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62BFF4-ED1C-4C50-9387-F46F0A7DE98A}"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1" name="Text Placeholder 12">
            <a:extLst>
              <a:ext uri="{FF2B5EF4-FFF2-40B4-BE49-F238E27FC236}">
                <a16:creationId xmlns:a16="http://schemas.microsoft.com/office/drawing/2014/main" id="{A8C174A3-93D3-29EA-27C1-1AED779EAAC1}"/>
              </a:ext>
            </a:extLst>
          </p:cNvPr>
          <p:cNvSpPr>
            <a:spLocks noGrp="1"/>
          </p:cNvSpPr>
          <p:nvPr>
            <p:custDataLst>
              <p:tags r:id="rId52"/>
            </p:custDataLst>
          </p:nvPr>
        </p:nvSpPr>
        <p:spPr bwMode="auto">
          <a:xfrm>
            <a:off x="483869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32CAEE-A5DE-4841-94E9-D13FB4264FF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3" name="Text Placeholder 12">
            <a:extLst>
              <a:ext uri="{FF2B5EF4-FFF2-40B4-BE49-F238E27FC236}">
                <a16:creationId xmlns:a16="http://schemas.microsoft.com/office/drawing/2014/main" id="{81CDF988-7EDA-BB15-D2E4-9AC86B124242}"/>
              </a:ext>
            </a:extLst>
          </p:cNvPr>
          <p:cNvSpPr>
            <a:spLocks noGrp="1"/>
          </p:cNvSpPr>
          <p:nvPr>
            <p:custDataLst>
              <p:tags r:id="rId53"/>
            </p:custDataLst>
          </p:nvPr>
        </p:nvSpPr>
        <p:spPr bwMode="auto">
          <a:xfrm>
            <a:off x="577303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AC1101-2511-4BA8-9D4D-7A8F3C6FC7F4}"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4" name="Text Placeholder 12">
            <a:extLst>
              <a:ext uri="{FF2B5EF4-FFF2-40B4-BE49-F238E27FC236}">
                <a16:creationId xmlns:a16="http://schemas.microsoft.com/office/drawing/2014/main" id="{5A3171E6-6BDE-2393-2420-9F2CA4E3E7AA}"/>
              </a:ext>
            </a:extLst>
          </p:cNvPr>
          <p:cNvSpPr>
            <a:spLocks noGrp="1"/>
          </p:cNvSpPr>
          <p:nvPr>
            <p:custDataLst>
              <p:tags r:id="rId54"/>
            </p:custDataLst>
          </p:nvPr>
        </p:nvSpPr>
        <p:spPr bwMode="auto">
          <a:xfrm>
            <a:off x="608639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1FBC31-52FC-485A-9C4C-89BEF09D51B8}"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a:extLst>
              <a:ext uri="{FF2B5EF4-FFF2-40B4-BE49-F238E27FC236}">
                <a16:creationId xmlns:a16="http://schemas.microsoft.com/office/drawing/2014/main" id="{CCF41AE9-434A-8455-C0DB-75E36F383F2A}"/>
              </a:ext>
            </a:extLst>
          </p:cNvPr>
          <p:cNvSpPr>
            <a:spLocks noGrp="1"/>
          </p:cNvSpPr>
          <p:nvPr>
            <p:custDataLst>
              <p:tags r:id="rId55"/>
            </p:custDataLst>
          </p:nvPr>
        </p:nvSpPr>
        <p:spPr bwMode="auto">
          <a:xfrm>
            <a:off x="700454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3815770-0CD2-45C6-B72B-746BC0D0A00B}"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a:extLst>
              <a:ext uri="{FF2B5EF4-FFF2-40B4-BE49-F238E27FC236}">
                <a16:creationId xmlns:a16="http://schemas.microsoft.com/office/drawing/2014/main" id="{EF48AEBC-6B1C-1DEB-4A8E-54AC08155BE7}"/>
              </a:ext>
            </a:extLst>
          </p:cNvPr>
          <p:cNvSpPr>
            <a:spLocks noGrp="1"/>
          </p:cNvSpPr>
          <p:nvPr>
            <p:custDataLst>
              <p:tags r:id="rId56"/>
            </p:custDataLst>
          </p:nvPr>
        </p:nvSpPr>
        <p:spPr bwMode="auto">
          <a:xfrm>
            <a:off x="639496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049D9A-6A22-4A73-A082-7EF724D67CFC}"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a:extLst>
              <a:ext uri="{FF2B5EF4-FFF2-40B4-BE49-F238E27FC236}">
                <a16:creationId xmlns:a16="http://schemas.microsoft.com/office/drawing/2014/main" id="{322030D3-69A8-06E7-C5F6-3705B753ABF3}"/>
              </a:ext>
            </a:extLst>
          </p:cNvPr>
          <p:cNvSpPr>
            <a:spLocks noGrp="1"/>
          </p:cNvSpPr>
          <p:nvPr>
            <p:custDataLst>
              <p:tags r:id="rId57"/>
            </p:custDataLst>
          </p:nvPr>
        </p:nvSpPr>
        <p:spPr bwMode="auto">
          <a:xfrm>
            <a:off x="670354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2B748C-EE66-45D8-8DF7-1A080960C48D}"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8" name="Text Placeholder 12">
            <a:extLst>
              <a:ext uri="{FF2B5EF4-FFF2-40B4-BE49-F238E27FC236}">
                <a16:creationId xmlns:a16="http://schemas.microsoft.com/office/drawing/2014/main" id="{6A0A011A-692D-87FD-81E8-029B7D4F4360}"/>
              </a:ext>
            </a:extLst>
          </p:cNvPr>
          <p:cNvSpPr>
            <a:spLocks noGrp="1"/>
          </p:cNvSpPr>
          <p:nvPr>
            <p:custDataLst>
              <p:tags r:id="rId58"/>
            </p:custDataLst>
          </p:nvPr>
        </p:nvSpPr>
        <p:spPr bwMode="auto">
          <a:xfrm>
            <a:off x="7541221"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22</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9" name="Text Placeholder 12">
            <a:extLst>
              <a:ext uri="{FF2B5EF4-FFF2-40B4-BE49-F238E27FC236}">
                <a16:creationId xmlns:a16="http://schemas.microsoft.com/office/drawing/2014/main" id="{D1862039-4B5A-B277-7EFC-3D17CDEB272F}"/>
              </a:ext>
            </a:extLst>
          </p:cNvPr>
          <p:cNvSpPr>
            <a:spLocks noGrp="1"/>
          </p:cNvSpPr>
          <p:nvPr>
            <p:custDataLst>
              <p:tags r:id="rId59"/>
            </p:custDataLst>
          </p:nvPr>
        </p:nvSpPr>
        <p:spPr bwMode="auto">
          <a:xfrm>
            <a:off x="7570645"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22</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14048982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3/5</a:t>
            </a:r>
            <a:r>
              <a:rPr lang="ja-JP" altLang="en-US" dirty="0"/>
              <a:t>）</a:t>
            </a:r>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2015</a:t>
            </a:r>
            <a:r>
              <a:rPr lang="ja-JP" altLang="en-US" sz="1400" dirty="0"/>
              <a:t>年</a:t>
            </a:r>
            <a:r>
              <a:rPr lang="en-US" altLang="ja-JP" sz="1400" dirty="0"/>
              <a:t>3</a:t>
            </a:r>
            <a:r>
              <a:rPr lang="ja-JP" altLang="en-US" sz="1400" dirty="0"/>
              <a:t>月、国務院は「医療衛生サービス体制計画」の概要を発表し、</a:t>
            </a:r>
            <a:r>
              <a:rPr lang="en-US" altLang="ja-JP" sz="1400" dirty="0"/>
              <a:t>2020</a:t>
            </a:r>
            <a:r>
              <a:rPr lang="ja-JP" altLang="en-US" sz="1400" dirty="0"/>
              <a:t>年までに中国政府として医療関連産業における取り組むべき目標を設定した。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「医療衛生サービス体制計画」 は、医療関連産業において、</a:t>
            </a:r>
            <a:r>
              <a:rPr lang="en-US" altLang="ja-JP" sz="1400" dirty="0"/>
              <a:t>2011</a:t>
            </a:r>
            <a:r>
              <a:rPr lang="ja-JP" altLang="en-US" sz="1400" dirty="0"/>
              <a:t>年に公布された第</a:t>
            </a:r>
            <a:r>
              <a:rPr lang="en-US" altLang="ja-JP" sz="1400" dirty="0"/>
              <a:t>12</a:t>
            </a:r>
            <a:r>
              <a:rPr lang="ja-JP" altLang="en-US" sz="1400" dirty="0"/>
              <a:t>次</a:t>
            </a:r>
            <a:r>
              <a:rPr lang="en-US" altLang="ja-JP" sz="1400" dirty="0"/>
              <a:t>5</a:t>
            </a:r>
            <a:r>
              <a:rPr lang="ja-JP" altLang="en-US" sz="1400" dirty="0"/>
              <a:t>カ年医療衛生制度改革を発展させた形で新たに目標を定めたものとなる。</a:t>
            </a:r>
            <a:endParaRPr lang="en-US" altLang="ja-JP" sz="1400" dirty="0" err="1">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272481" y="2204864"/>
            <a:ext cx="3960439" cy="288032"/>
            <a:chOff x="4803500" y="2185814"/>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dirty="0">
                  <a:latin typeface="Arial Black" panose="020B0A04020102020204" pitchFamily="34" charset="0"/>
                  <a:ea typeface="HGP創英角ｺﾞｼｯｸUB" pitchFamily="50" charset="-128"/>
                </a:rPr>
                <a:t>国務院の指摘する、医療関連産業の体制に関する</a:t>
              </a:r>
              <a:r>
                <a:rPr lang="en-US" altLang="ja-JP" dirty="0">
                  <a:latin typeface="Arial Black" panose="020B0A04020102020204" pitchFamily="34" charset="0"/>
                  <a:ea typeface="HGP創英角ｺﾞｼｯｸUB" pitchFamily="50" charset="-128"/>
                </a:rPr>
                <a:t>5</a:t>
              </a:r>
              <a:r>
                <a:rPr lang="ja-JP" altLang="en-US" dirty="0" err="1">
                  <a:latin typeface="Arial Black" panose="020B0A04020102020204" pitchFamily="34" charset="0"/>
                  <a:ea typeface="HGP創英角ｺﾞｼｯｸUB" pitchFamily="50" charset="-128"/>
                </a:rPr>
                <a:t>つの</a:t>
              </a:r>
              <a:r>
                <a:rPr lang="ja-JP" altLang="en-US" dirty="0">
                  <a:latin typeface="Arial Black" panose="020B0A04020102020204" pitchFamily="34" charset="0"/>
                  <a:ea typeface="HGP創英角ｺﾞｼｯｸUB" pitchFamily="50" charset="-128"/>
                </a:rPr>
                <a:t>課題</a:t>
              </a:r>
            </a:p>
          </p:txBody>
        </p:sp>
      </p:grpSp>
      <p:sp>
        <p:nvSpPr>
          <p:cNvPr id="25" name="テキスト ボックス 24"/>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みずほ銀行　「</a:t>
            </a:r>
            <a:r>
              <a:rPr lang="en-US" altLang="ja-JP" sz="800" dirty="0"/>
              <a:t>Mizuho</a:t>
            </a:r>
            <a:r>
              <a:rPr lang="ja-JP" altLang="en-US" sz="800" dirty="0"/>
              <a:t> </a:t>
            </a:r>
            <a:r>
              <a:rPr lang="en-US" altLang="ja-JP" sz="800" dirty="0"/>
              <a:t>Industry</a:t>
            </a:r>
            <a:r>
              <a:rPr lang="ja-JP" altLang="en-US" sz="800" dirty="0"/>
              <a:t> </a:t>
            </a:r>
            <a:r>
              <a:rPr lang="en-US" altLang="ja-JP" sz="800" dirty="0"/>
              <a:t>Focus</a:t>
            </a:r>
            <a:r>
              <a:rPr lang="ja-JP" altLang="en-US" sz="800" dirty="0"/>
              <a:t> </a:t>
            </a:r>
            <a:r>
              <a:rPr lang="en-US" altLang="ja-JP" sz="800" dirty="0"/>
              <a:t>Vol.</a:t>
            </a:r>
            <a:r>
              <a:rPr lang="ja-JP" altLang="en-US" sz="800" dirty="0"/>
              <a:t> </a:t>
            </a:r>
            <a:r>
              <a:rPr lang="en-US" altLang="ja-JP" sz="800" dirty="0"/>
              <a:t>174</a:t>
            </a:r>
            <a:r>
              <a:rPr lang="ja-JP" altLang="en-US" sz="800" dirty="0"/>
              <a:t> </a:t>
            </a:r>
            <a:r>
              <a:rPr lang="en-US" altLang="ja-JP" sz="800" dirty="0"/>
              <a:t>(2015.11.12)</a:t>
            </a:r>
            <a:r>
              <a:rPr lang="ja-JP" altLang="en-US" sz="800" dirty="0"/>
              <a:t>」</a:t>
            </a:r>
          </a:p>
        </p:txBody>
      </p:sp>
      <p:sp>
        <p:nvSpPr>
          <p:cNvPr id="40" name="正方形/長方形 39"/>
          <p:cNvSpPr/>
          <p:nvPr/>
        </p:nvSpPr>
        <p:spPr>
          <a:xfrm>
            <a:off x="272482" y="3168893"/>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dirty="0"/>
              <a:t>医療衛生資源の不足（量・質両面）</a:t>
            </a:r>
            <a:endParaRPr kumimoji="1" lang="ja-JP" altLang="en-US" sz="1050" dirty="0"/>
          </a:p>
        </p:txBody>
      </p:sp>
      <p:sp>
        <p:nvSpPr>
          <p:cNvPr id="41" name="正方形/長方形 40"/>
          <p:cNvSpPr/>
          <p:nvPr/>
        </p:nvSpPr>
        <p:spPr>
          <a:xfrm>
            <a:off x="272481" y="3168893"/>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①</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272482" y="3724421"/>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dirty="0"/>
              <a:t>医療衛生資源の不合理配分 </a:t>
            </a:r>
            <a:endParaRPr kumimoji="1" lang="ja-JP" altLang="en-US" sz="1050" dirty="0"/>
          </a:p>
        </p:txBody>
      </p:sp>
      <p:sp>
        <p:nvSpPr>
          <p:cNvPr id="43" name="正方形/長方形 42"/>
          <p:cNvSpPr/>
          <p:nvPr/>
        </p:nvSpPr>
        <p:spPr>
          <a:xfrm>
            <a:off x="272481" y="3724421"/>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②</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272482" y="4279949"/>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dirty="0"/>
              <a:t>各級・各種医療衛生機関の連携不足 </a:t>
            </a:r>
            <a:endParaRPr kumimoji="1" lang="ja-JP" altLang="en-US" sz="1050" dirty="0"/>
          </a:p>
        </p:txBody>
      </p:sp>
      <p:sp>
        <p:nvSpPr>
          <p:cNvPr id="45" name="正方形/長方形 44"/>
          <p:cNvSpPr/>
          <p:nvPr/>
        </p:nvSpPr>
        <p:spPr>
          <a:xfrm>
            <a:off x="272481" y="4279949"/>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③</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72482" y="4835477"/>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dirty="0"/>
              <a:t>公営病院改革に対する取組不足 </a:t>
            </a:r>
            <a:endParaRPr kumimoji="1" lang="ja-JP" altLang="en-US" sz="1050" dirty="0"/>
          </a:p>
        </p:txBody>
      </p:sp>
      <p:sp>
        <p:nvSpPr>
          <p:cNvPr id="47" name="正方形/長方形 46"/>
          <p:cNvSpPr/>
          <p:nvPr/>
        </p:nvSpPr>
        <p:spPr>
          <a:xfrm>
            <a:off x="272481" y="4835477"/>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④</a:t>
            </a:r>
          </a:p>
        </p:txBody>
      </p:sp>
      <p:sp>
        <p:nvSpPr>
          <p:cNvPr id="48" name="正方形/長方形 47"/>
          <p:cNvSpPr/>
          <p:nvPr/>
        </p:nvSpPr>
        <p:spPr>
          <a:xfrm>
            <a:off x="272482" y="5391006"/>
            <a:ext cx="3960438" cy="498024"/>
          </a:xfrm>
          <a:prstGeom prst="rect">
            <a:avLst/>
          </a:prstGeom>
          <a:solidFill>
            <a:schemeClr val="bg1"/>
          </a:solidFill>
          <a:ln>
            <a:solidFill>
              <a:srgbClr val="5F8AC3"/>
            </a:solidFill>
          </a:ln>
        </p:spPr>
        <p:txBody>
          <a:bodyPr wrap="square" rtlCol="0" anchor="ctr">
            <a:noAutofit/>
          </a:bodyPr>
          <a:lstStyle/>
          <a:p>
            <a:pPr algn="ctr" fontAlgn="ctr">
              <a:lnSpc>
                <a:spcPct val="114000"/>
              </a:lnSpc>
              <a:spcAft>
                <a:spcPts val="400"/>
              </a:spcAft>
            </a:pPr>
            <a:r>
              <a:rPr lang="ja-JP" altLang="en-US" sz="1050" dirty="0"/>
              <a:t>　　　　政府から医療衛生資源の配置に対する</a:t>
            </a:r>
            <a:br>
              <a:rPr lang="en-US" altLang="ja-JP" sz="1050" dirty="0"/>
            </a:br>
            <a:r>
              <a:rPr lang="ja-JP" altLang="en-US" sz="1050" dirty="0"/>
              <a:t>統括・管理能力強化 </a:t>
            </a:r>
            <a:endParaRPr kumimoji="1" lang="ja-JP" altLang="en-US" sz="1050" dirty="0"/>
          </a:p>
        </p:txBody>
      </p:sp>
      <p:sp>
        <p:nvSpPr>
          <p:cNvPr id="49" name="正方形/長方形 48"/>
          <p:cNvSpPr/>
          <p:nvPr/>
        </p:nvSpPr>
        <p:spPr>
          <a:xfrm>
            <a:off x="272481" y="5391006"/>
            <a:ext cx="504057"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⑤</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1" name="テキスト ボックス 50"/>
          <p:cNvSpPr txBox="1"/>
          <p:nvPr/>
        </p:nvSpPr>
        <p:spPr>
          <a:xfrm>
            <a:off x="5241032" y="2496649"/>
            <a:ext cx="4202770" cy="461665"/>
          </a:xfrm>
          <a:prstGeom prst="rect">
            <a:avLst/>
          </a:prstGeom>
          <a:noFill/>
        </p:spPr>
        <p:txBody>
          <a:bodyPr wrap="square" rtlCol="0">
            <a:spAutoFit/>
          </a:bodyPr>
          <a:lstStyle/>
          <a:p>
            <a:pPr algn="ctr"/>
            <a:r>
              <a:rPr lang="en-US" altLang="ja-JP" sz="1200" dirty="0">
                <a:solidFill>
                  <a:schemeClr val="accent4"/>
                </a:solidFill>
                <a:latin typeface="HGP創英角ｺﾞｼｯｸUB" panose="020B0900000000000000" pitchFamily="50" charset="-128"/>
                <a:ea typeface="HGP創英角ｺﾞｼｯｸUB" panose="020B0900000000000000" pitchFamily="50" charset="-128"/>
              </a:rPr>
              <a:t>2020</a:t>
            </a:r>
            <a:r>
              <a:rPr lang="ja-JP" altLang="en-US" sz="1200" dirty="0">
                <a:solidFill>
                  <a:schemeClr val="accent4"/>
                </a:solidFill>
                <a:latin typeface="HGP創英角ｺﾞｼｯｸUB" panose="020B0900000000000000" pitchFamily="50" charset="-128"/>
                <a:ea typeface="HGP創英角ｺﾞｼｯｸUB" panose="020B0900000000000000" pitchFamily="50" charset="-128"/>
              </a:rPr>
              <a:t>年までに医療産業の発展に資する制度や体制を整備し</a:t>
            </a:r>
            <a:endParaRPr lang="en-US" altLang="ja-JP" sz="1200" dirty="0">
              <a:solidFill>
                <a:schemeClr val="accent4"/>
              </a:solidFill>
              <a:latin typeface="HGP創英角ｺﾞｼｯｸUB" panose="020B0900000000000000" pitchFamily="50" charset="-128"/>
              <a:ea typeface="HGP創英角ｺﾞｼｯｸUB" panose="020B0900000000000000" pitchFamily="50" charset="-128"/>
            </a:endParaRPr>
          </a:p>
          <a:p>
            <a:pPr algn="ctr"/>
            <a:r>
              <a:rPr lang="ja-JP" altLang="en-US" sz="1200" dirty="0">
                <a:solidFill>
                  <a:schemeClr val="accent4"/>
                </a:solidFill>
                <a:latin typeface="HGP創英角ｺﾞｼｯｸUB" panose="020B0900000000000000" pitchFamily="50" charset="-128"/>
                <a:ea typeface="HGP創英角ｺﾞｼｯｸUB" panose="020B0900000000000000" pitchFamily="50" charset="-128"/>
              </a:rPr>
              <a:t>医療衛生資源配分の更なる最適化を図る</a:t>
            </a:r>
            <a:endParaRPr kumimoji="1" lang="ja-JP" altLang="en-US" sz="1200" dirty="0">
              <a:solidFill>
                <a:schemeClr val="accent4"/>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5" name="下矢印 54"/>
          <p:cNvSpPr/>
          <p:nvPr/>
        </p:nvSpPr>
        <p:spPr>
          <a:xfrm rot="5400000">
            <a:off x="4154424" y="4155568"/>
            <a:ext cx="877072" cy="576064"/>
          </a:xfrm>
          <a:prstGeom prst="downArrow">
            <a:avLst>
              <a:gd name="adj1" fmla="val 50000"/>
              <a:gd name="adj2" fmla="val 51037"/>
            </a:avLst>
          </a:prstGeom>
          <a:solidFill>
            <a:schemeClr val="accent4">
              <a:lumMod val="40000"/>
              <a:lumOff val="6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grpSp>
        <p:nvGrpSpPr>
          <p:cNvPr id="71" name="グループ化 70"/>
          <p:cNvGrpSpPr/>
          <p:nvPr/>
        </p:nvGrpSpPr>
        <p:grpSpPr>
          <a:xfrm>
            <a:off x="5029871" y="2996952"/>
            <a:ext cx="4675653" cy="1008112"/>
            <a:chOff x="5029871" y="2996952"/>
            <a:chExt cx="4675653" cy="1008112"/>
          </a:xfrm>
        </p:grpSpPr>
        <p:sp>
          <p:nvSpPr>
            <p:cNvPr id="57" name="片側の 2 つの角を丸めた四角形 56"/>
            <p:cNvSpPr/>
            <p:nvPr/>
          </p:nvSpPr>
          <p:spPr>
            <a:xfrm rot="5400000">
              <a:off x="7295695" y="1595234"/>
              <a:ext cx="1008104" cy="3811555"/>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algn="just" fontAlgn="ctr">
                <a:lnSpc>
                  <a:spcPts val="1200"/>
                </a:lnSpc>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国産品の奨励</a:t>
              </a:r>
              <a:endParaRPr lang="en-US" altLang="ja-JP" sz="100" dirty="0"/>
            </a:p>
            <a:p>
              <a:pPr marL="228600" lvl="2" indent="-228600" algn="just" fontAlgn="ctr">
                <a:lnSpc>
                  <a:spcPts val="1200"/>
                </a:lnSpc>
                <a:buClr>
                  <a:srgbClr val="5F8AC3"/>
                </a:buClr>
                <a:buSzPct val="80000"/>
                <a:buFont typeface="+mj-ea"/>
                <a:buAutoNum type="circleNumDbPlain"/>
              </a:pPr>
              <a:r>
                <a:rPr lang="ja-JP" altLang="en-US" sz="1000" dirty="0"/>
                <a:t>国産機器の配置を増加させ、医療コスト削減</a:t>
              </a:r>
              <a:endParaRPr lang="en-US" altLang="ja-JP" sz="1000" dirty="0"/>
            </a:p>
            <a:p>
              <a:pPr marL="228600" lvl="2" indent="-228600" algn="just" fontAlgn="ctr">
                <a:lnSpc>
                  <a:spcPts val="1200"/>
                </a:lnSpc>
                <a:buClr>
                  <a:srgbClr val="5F8AC3"/>
                </a:buClr>
                <a:buSzPct val="80000"/>
                <a:buFont typeface="+mj-ea"/>
                <a:buAutoNum type="circleNumDbPlain"/>
              </a:pPr>
              <a:r>
                <a:rPr lang="ja-JP" altLang="en-US" sz="1000" dirty="0"/>
                <a:t>専門検査機関および画像センターの展開をサポート</a:t>
              </a:r>
              <a:endParaRPr lang="en-US" altLang="ja-JP" sz="1000" dirty="0"/>
            </a:p>
            <a:p>
              <a:pPr marL="228600" lvl="2" indent="-228600" algn="just" fontAlgn="ctr">
                <a:lnSpc>
                  <a:spcPts val="1200"/>
                </a:lnSpc>
                <a:buClr>
                  <a:srgbClr val="5F8AC3"/>
                </a:buClr>
                <a:buSzPct val="80000"/>
                <a:buFont typeface="+mj-ea"/>
                <a:buAutoNum type="circleNumDbPlain"/>
              </a:pPr>
              <a:r>
                <a:rPr lang="ja-JP" altLang="en-US" sz="1000" dirty="0"/>
                <a:t>大型設備の共用・共同管理のスキームを構築</a:t>
              </a:r>
              <a:endParaRPr lang="en-US" altLang="ja-JP" sz="1000" dirty="0"/>
            </a:p>
            <a:p>
              <a:pPr marL="228600" lvl="2" indent="-228600" algn="just" fontAlgn="ctr">
                <a:lnSpc>
                  <a:spcPts val="1200"/>
                </a:lnSpc>
                <a:buClr>
                  <a:srgbClr val="5F8AC3"/>
                </a:buClr>
                <a:buSzPct val="80000"/>
                <a:buFont typeface="+mj-ea"/>
                <a:buAutoNum type="circleNumDbPlain"/>
              </a:pPr>
              <a:r>
                <a:rPr lang="ja-JP" altLang="en-US" sz="1000" dirty="0"/>
                <a:t>地域別画像センターを設立し、「基層医療衛生機関で検査、病院で診断」というサービスを促進</a:t>
              </a:r>
            </a:p>
          </p:txBody>
        </p:sp>
        <p:sp>
          <p:nvSpPr>
            <p:cNvPr id="58" name="片側の 2 つの角を丸めた四角形 57"/>
            <p:cNvSpPr/>
            <p:nvPr/>
          </p:nvSpPr>
          <p:spPr>
            <a:xfrm rot="16200000">
              <a:off x="4957869" y="3068954"/>
              <a:ext cx="1008102" cy="86409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a:t>
              </a:r>
            </a:p>
          </p:txBody>
        </p:sp>
      </p:grpSp>
      <p:grpSp>
        <p:nvGrpSpPr>
          <p:cNvPr id="70" name="グループ化 69"/>
          <p:cNvGrpSpPr/>
          <p:nvPr/>
        </p:nvGrpSpPr>
        <p:grpSpPr>
          <a:xfrm>
            <a:off x="5025008" y="4054398"/>
            <a:ext cx="4675652" cy="1197477"/>
            <a:chOff x="5025008" y="4077073"/>
            <a:chExt cx="4675652" cy="1080120"/>
          </a:xfrm>
        </p:grpSpPr>
        <p:sp>
          <p:nvSpPr>
            <p:cNvPr id="65" name="片側の 2 つの角を丸めた四角形 64"/>
            <p:cNvSpPr/>
            <p:nvPr/>
          </p:nvSpPr>
          <p:spPr>
            <a:xfrm rot="5400000">
              <a:off x="7254826" y="2711359"/>
              <a:ext cx="1080113" cy="3811555"/>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algn="just" fontAlgn="ctr">
                <a:lnSpc>
                  <a:spcPts val="1200"/>
                </a:lnSpc>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民間病院の役割を明確化</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a:p>
              <a:pPr marL="228600" lvl="2" indent="-228600" algn="just" fontAlgn="ctr">
                <a:lnSpc>
                  <a:spcPts val="1200"/>
                </a:lnSpc>
                <a:buClr>
                  <a:srgbClr val="5F8AC3"/>
                </a:buClr>
                <a:buSzPct val="80000"/>
                <a:buFont typeface="+mj-ea"/>
                <a:buAutoNum type="circleNumDbPlain"/>
              </a:pPr>
              <a:r>
                <a:rPr lang="ja-JP" altLang="en-US" sz="1000" dirty="0"/>
                <a:t>リハビリや高齢者介護サービス等公営病院が出来ないサービスを補完することを求めている</a:t>
              </a:r>
              <a:endParaRPr lang="en-US" altLang="ja-JP" sz="1000" dirty="0"/>
            </a:p>
            <a:p>
              <a:pPr marL="228600" lvl="2" indent="-228600" algn="just" fontAlgn="ctr">
                <a:lnSpc>
                  <a:spcPts val="1200"/>
                </a:lnSpc>
                <a:spcAft>
                  <a:spcPts val="600"/>
                </a:spcAft>
                <a:buClr>
                  <a:srgbClr val="5F8AC3"/>
                </a:buClr>
                <a:buSzPct val="80000"/>
                <a:buFont typeface="+mj-ea"/>
                <a:buAutoNum type="circleNumDbPlain"/>
              </a:pPr>
              <a:r>
                <a:rPr lang="ja-JP" altLang="en-US" sz="1000" dirty="0"/>
                <a:t>外資による病院設立条件を緩和し、政府が民営病院の設立を積極的にサポート</a:t>
              </a:r>
              <a:endParaRPr lang="en-US" altLang="ja-JP" sz="1000" dirty="0"/>
            </a:p>
            <a:p>
              <a:pPr marL="0" lvl="2" algn="just" fontAlgn="ctr">
                <a:lnSpc>
                  <a:spcPts val="1200"/>
                </a:lnSpc>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医療衛生サービス体制に基づく病院体制</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a:p>
              <a:pPr marL="228600" lvl="2" indent="-228600" algn="just" fontAlgn="ctr">
                <a:lnSpc>
                  <a:spcPts val="1200"/>
                </a:lnSpc>
                <a:buClr>
                  <a:srgbClr val="5F8AC3"/>
                </a:buClr>
                <a:buSzPct val="80000"/>
                <a:buFont typeface="+mj-ea"/>
                <a:buAutoNum type="circleNumDbPlain"/>
              </a:pPr>
              <a:r>
                <a:rPr lang="ja-JP" altLang="en-US" sz="1000" dirty="0"/>
                <a:t>地域規模によって病院の設置数等を規定</a:t>
              </a:r>
              <a:endParaRPr lang="en-US" altLang="ja-JP" sz="1000" dirty="0"/>
            </a:p>
          </p:txBody>
        </p:sp>
        <p:sp>
          <p:nvSpPr>
            <p:cNvPr id="66" name="片側の 2 つの角を丸めた四角形 65"/>
            <p:cNvSpPr/>
            <p:nvPr/>
          </p:nvSpPr>
          <p:spPr>
            <a:xfrm rot="16200000">
              <a:off x="4917002" y="4185079"/>
              <a:ext cx="1080110" cy="86409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サービス</a:t>
              </a:r>
            </a:p>
          </p:txBody>
        </p:sp>
      </p:grpSp>
      <p:grpSp>
        <p:nvGrpSpPr>
          <p:cNvPr id="69" name="グループ化 68"/>
          <p:cNvGrpSpPr/>
          <p:nvPr/>
        </p:nvGrpSpPr>
        <p:grpSpPr>
          <a:xfrm>
            <a:off x="5030321" y="5301209"/>
            <a:ext cx="4675653" cy="1296146"/>
            <a:chOff x="5030321" y="5301209"/>
            <a:chExt cx="4675653" cy="1296146"/>
          </a:xfrm>
        </p:grpSpPr>
        <p:sp>
          <p:nvSpPr>
            <p:cNvPr id="67" name="片側の 2 つの角を丸めた四角形 66"/>
            <p:cNvSpPr/>
            <p:nvPr/>
          </p:nvSpPr>
          <p:spPr>
            <a:xfrm rot="5400000">
              <a:off x="7152128" y="4043508"/>
              <a:ext cx="1296138" cy="3811555"/>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algn="just" fontAlgn="ctr">
                <a:lnSpc>
                  <a:spcPts val="1200"/>
                </a:lnSpc>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国産品の奨励</a:t>
              </a:r>
              <a:endParaRPr lang="en-US" altLang="ja-JP" sz="100" dirty="0"/>
            </a:p>
            <a:p>
              <a:pPr marL="228600" lvl="2" indent="-228600" algn="just" fontAlgn="ctr">
                <a:lnSpc>
                  <a:spcPts val="1200"/>
                </a:lnSpc>
                <a:buClr>
                  <a:srgbClr val="5F8AC3"/>
                </a:buClr>
                <a:buSzPct val="80000"/>
                <a:buFont typeface="+mj-ea"/>
                <a:buAutoNum type="circleNumDbPlain"/>
              </a:pPr>
              <a:r>
                <a:rPr lang="ja-JP" altLang="en-US" sz="1000" dirty="0"/>
                <a:t>健康クラウド、ウェアラブルやデバイス等の最新技術を応用した健康情報やスマート医療のサービス提供推進</a:t>
              </a:r>
              <a:endParaRPr lang="en-US" altLang="ja-JP" sz="1000" dirty="0"/>
            </a:p>
            <a:p>
              <a:pPr marL="228600" lvl="2" indent="-228600" algn="just" fontAlgn="ctr">
                <a:lnSpc>
                  <a:spcPts val="1200"/>
                </a:lnSpc>
                <a:buClr>
                  <a:srgbClr val="5F8AC3"/>
                </a:buClr>
                <a:buSzPct val="80000"/>
                <a:buFont typeface="+mj-ea"/>
                <a:buAutoNum type="circleNumDbPlain"/>
              </a:pPr>
              <a:r>
                <a:rPr lang="en-US" altLang="ja-JP" sz="1000" dirty="0"/>
                <a:t>2020</a:t>
              </a:r>
              <a:r>
                <a:rPr lang="ja-JP" altLang="en-US" sz="1000" dirty="0"/>
                <a:t>年までに全人口をカバーする人口情報、国民健康データおよび電子病歴の三大データベースを整備</a:t>
              </a:r>
              <a:endParaRPr lang="en-US" altLang="ja-JP" sz="1000" dirty="0"/>
            </a:p>
            <a:p>
              <a:pPr marL="228600" lvl="2" indent="-228600" algn="just" fontAlgn="ctr">
                <a:lnSpc>
                  <a:spcPts val="1200"/>
                </a:lnSpc>
                <a:buClr>
                  <a:srgbClr val="5F8AC3"/>
                </a:buClr>
                <a:buSzPct val="80000"/>
                <a:buFont typeface="+mj-ea"/>
                <a:buAutoNum type="circleNumDbPlain"/>
              </a:pPr>
              <a:r>
                <a:rPr lang="ja-JP" altLang="en-US" sz="1000" dirty="0"/>
                <a:t>モバイルインターネットや遠隔医療サービス等の展開促進</a:t>
              </a:r>
              <a:endParaRPr lang="en-US" altLang="ja-JP" sz="1000" dirty="0"/>
            </a:p>
            <a:p>
              <a:pPr marL="228600" lvl="2" indent="-228600" algn="just" fontAlgn="ctr">
                <a:lnSpc>
                  <a:spcPts val="1200"/>
                </a:lnSpc>
                <a:buClr>
                  <a:srgbClr val="5F8AC3"/>
                </a:buClr>
                <a:buSzPct val="80000"/>
                <a:buFont typeface="+mj-ea"/>
                <a:buAutoNum type="circleNumDbPlain"/>
              </a:pPr>
              <a:r>
                <a:rPr lang="ja-JP" altLang="en-US" sz="1000" dirty="0"/>
                <a:t>公共サービスカードの一括管理により医療サービス向けの共通カードの実現</a:t>
              </a:r>
            </a:p>
          </p:txBody>
        </p:sp>
        <p:sp>
          <p:nvSpPr>
            <p:cNvPr id="68" name="片側の 2 つの角を丸めた四角形 67"/>
            <p:cNvSpPr/>
            <p:nvPr/>
          </p:nvSpPr>
          <p:spPr>
            <a:xfrm rot="16200000">
              <a:off x="4814303" y="5517227"/>
              <a:ext cx="1296134" cy="86409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IT</a:t>
              </a:r>
              <a:endPar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2" name="グループ化 7"/>
          <p:cNvGrpSpPr/>
          <p:nvPr/>
        </p:nvGrpSpPr>
        <p:grpSpPr>
          <a:xfrm>
            <a:off x="4880992" y="2204864"/>
            <a:ext cx="4819668" cy="288032"/>
            <a:chOff x="4803500" y="2185814"/>
            <a:chExt cx="2954133" cy="288032"/>
          </a:xfrm>
        </p:grpSpPr>
        <p:cxnSp>
          <p:nvCxnSpPr>
            <p:cNvPr id="73" name="直線コネクタ 7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4"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dirty="0">
                  <a:latin typeface="Arial Black" panose="020B0A04020102020204" pitchFamily="34" charset="0"/>
                  <a:ea typeface="HGP創英角ｺﾞｼｯｸUB" pitchFamily="50" charset="-128"/>
                </a:rPr>
                <a:t>医療衛生サービス体制計画における主な計画</a:t>
              </a:r>
            </a:p>
          </p:txBody>
        </p:sp>
      </p:grpSp>
    </p:spTree>
    <p:extLst>
      <p:ext uri="{BB962C8B-B14F-4D97-AF65-F5344CB8AC3E}">
        <p14:creationId xmlns:p14="http://schemas.microsoft.com/office/powerpoint/2010/main" val="21990340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4/5</a:t>
            </a:r>
            <a:r>
              <a:rPr lang="ja-JP" altLang="en-US" dirty="0"/>
              <a:t>）</a:t>
            </a:r>
          </a:p>
        </p:txBody>
      </p:sp>
      <p:sp>
        <p:nvSpPr>
          <p:cNvPr id="4" name="テキスト ボックス 3"/>
          <p:cNvSpPr txBox="1"/>
          <p:nvPr/>
        </p:nvSpPr>
        <p:spPr>
          <a:xfrm>
            <a:off x="245229" y="1138711"/>
            <a:ext cx="9505056" cy="1887761"/>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t>2016</a:t>
            </a:r>
            <a:r>
              <a:rPr lang="ja-JP" altLang="en-US" sz="1200" dirty="0"/>
              <a:t>年</a:t>
            </a:r>
            <a:r>
              <a:rPr lang="en-US" altLang="ja-JP" sz="1200" dirty="0"/>
              <a:t>8</a:t>
            </a:r>
            <a:r>
              <a:rPr lang="ja-JP" altLang="en-US" sz="1200" dirty="0"/>
              <a:t>月、習近平国家主席以下、幹部も出席のもと、全国衛生・健康大会が開催された。衛生・健康に関する会議に国家主席が出席するのは</a:t>
            </a:r>
            <a:r>
              <a:rPr lang="en-US" altLang="ja-JP" sz="1200" dirty="0"/>
              <a:t>21</a:t>
            </a:r>
            <a:r>
              <a:rPr lang="ja-JP" altLang="en-US" sz="1200" dirty="0"/>
              <a:t>世紀において初めての出来事である。習近平国家主席からは、「全面的な健康がなければ「小康社会」（「ややゆとりのある社会」を意味する中国の長期国家目標）も語れない」との発言があった。</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en-US" sz="1200" dirty="0"/>
              <a:t>その後、</a:t>
            </a:r>
            <a:r>
              <a:rPr lang="en-US" altLang="ja-JP" sz="1200" dirty="0"/>
              <a:t>2016</a:t>
            </a:r>
            <a:r>
              <a:rPr lang="ja-JP" altLang="en-US" sz="1200" dirty="0"/>
              <a:t>年</a:t>
            </a:r>
            <a:r>
              <a:rPr lang="en-US" altLang="ja-JP" sz="1200" dirty="0"/>
              <a:t>10</a:t>
            </a:r>
            <a:r>
              <a:rPr lang="ja-JP" altLang="en-US" sz="1200" dirty="0"/>
              <a:t>月に国務院の発表で、「健康中国</a:t>
            </a:r>
            <a:r>
              <a:rPr lang="en-US" altLang="ja-JP" sz="1200" dirty="0"/>
              <a:t>2030</a:t>
            </a:r>
            <a:r>
              <a:rPr lang="ja-JP" altLang="en-US" sz="1200" dirty="0"/>
              <a:t>計画綱要」が示された。この計画では、多くの健康指標について、</a:t>
            </a:r>
            <a:r>
              <a:rPr lang="en-US" altLang="ja-JP" sz="1200" dirty="0"/>
              <a:t>2020</a:t>
            </a:r>
            <a:r>
              <a:rPr lang="ja-JP" altLang="en-US" sz="1200" dirty="0"/>
              <a:t>年および</a:t>
            </a:r>
            <a:r>
              <a:rPr lang="en-US" altLang="ja-JP" sz="1200" dirty="0"/>
              <a:t>2030</a:t>
            </a:r>
            <a:r>
              <a:rPr lang="ja-JP" altLang="en-US" sz="1200" dirty="0"/>
              <a:t>年の数値目標が設定されており、その中には、健康に限らず、環境、レジャーといった幅広い分野に主要目標を設定して取り組んでいる。</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en-US" altLang="ja-JP" sz="1200" dirty="0"/>
              <a:t>2019</a:t>
            </a:r>
            <a:r>
              <a:rPr lang="ja-JP" altLang="en-US" sz="1200" dirty="0"/>
              <a:t>年</a:t>
            </a:r>
            <a:r>
              <a:rPr lang="en-US" altLang="ja-JP" sz="1200" dirty="0"/>
              <a:t>7</a:t>
            </a:r>
            <a:r>
              <a:rPr lang="ja-JP" altLang="en-US" sz="1200" dirty="0"/>
              <a:t>月、国務院は「健康中国実施行動計画」を発表し、「計画綱要」のの目標を達成するために必要な取組を具体化し、</a:t>
            </a:r>
            <a:r>
              <a:rPr lang="en-US" altLang="ja-JP" sz="1200" dirty="0"/>
              <a:t>3</a:t>
            </a:r>
            <a:r>
              <a:rPr lang="ja-JP" altLang="en-US" sz="1200" dirty="0"/>
              <a:t>大主要任務（健康に影響する諸要因への 全面的介入、健康なライフサイクルの維持、重大疾病の防止）で計 </a:t>
            </a:r>
            <a:r>
              <a:rPr lang="en-US" altLang="ja-JP" sz="1200" dirty="0"/>
              <a:t>15 </a:t>
            </a:r>
            <a:r>
              <a:rPr lang="ja-JP" altLang="en-US" sz="1200" dirty="0"/>
              <a:t>項目の特別対策が定 められた。 </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en-US" altLang="ja-JP" sz="1200" dirty="0"/>
              <a:t>2021 </a:t>
            </a:r>
            <a:r>
              <a:rPr lang="ja-JP" altLang="en-US" sz="1200" dirty="0"/>
              <a:t>年 </a:t>
            </a:r>
            <a:r>
              <a:rPr lang="en-US" altLang="ja-JP" sz="1200" dirty="0"/>
              <a:t>3 </a:t>
            </a:r>
            <a:r>
              <a:rPr lang="ja-JP" altLang="en-US" sz="1200" dirty="0"/>
              <a:t>月の「第 </a:t>
            </a:r>
            <a:r>
              <a:rPr lang="en-US" altLang="ja-JP" sz="1200" dirty="0"/>
              <a:t>14 </a:t>
            </a:r>
            <a:r>
              <a:rPr lang="ja-JP" altLang="en-US" sz="1200" dirty="0"/>
              <a:t>次五カ年計画・</a:t>
            </a:r>
            <a:r>
              <a:rPr lang="en-US" altLang="ja-JP" sz="1200" dirty="0"/>
              <a:t>2035 </a:t>
            </a:r>
            <a:r>
              <a:rPr lang="ja-JP" altLang="en-US" sz="1200" dirty="0"/>
              <a:t>年ビジョン目標」においては、健康中国の建 設を全面的に推進するとし、感染症対策の強化を中心とする公衆衛生体系の強化、医薬衛生 体制改革の深化、医療保険制度の健全化、中医薬の伝承・革新の推進などに取り組むとされた。</a:t>
            </a:r>
          </a:p>
        </p:txBody>
      </p:sp>
      <p:sp>
        <p:nvSpPr>
          <p:cNvPr id="16" name="テキスト ボックス 15"/>
          <p:cNvSpPr txBox="1"/>
          <p:nvPr/>
        </p:nvSpPr>
        <p:spPr>
          <a:xfrm>
            <a:off x="272480"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年海外情勢報告」、ニッセイ基礎研究所「中国社会保障と第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次５カ年計画－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年とこれからの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2035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7" name="グループ化 7"/>
          <p:cNvGrpSpPr/>
          <p:nvPr/>
        </p:nvGrpSpPr>
        <p:grpSpPr>
          <a:xfrm>
            <a:off x="272481" y="3357195"/>
            <a:ext cx="9433045" cy="288032"/>
            <a:chOff x="4803500" y="2185814"/>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「健康中国</a:t>
              </a:r>
              <a:r>
                <a:rPr lang="en-US" altLang="ja-JP" sz="1400" dirty="0">
                  <a:latin typeface="Arial Black" panose="020B0A04020102020204" pitchFamily="34" charset="0"/>
                  <a:ea typeface="HGP創英角ｺﾞｼｯｸUB" pitchFamily="50" charset="-128"/>
                </a:rPr>
                <a:t>2030</a:t>
              </a:r>
              <a:r>
                <a:rPr lang="ja-JP" altLang="en-US" sz="1400" dirty="0">
                  <a:latin typeface="Arial Black" panose="020B0A04020102020204" pitchFamily="34" charset="0"/>
                  <a:ea typeface="HGP創英角ｺﾞｼｯｸUB" pitchFamily="50" charset="-128"/>
                </a:rPr>
                <a:t>」における主な指標</a:t>
              </a:r>
            </a:p>
          </p:txBody>
        </p:sp>
      </p:grpSp>
      <p:graphicFrame>
        <p:nvGraphicFramePr>
          <p:cNvPr id="39" name="Table 39">
            <a:extLst>
              <a:ext uri="{FF2B5EF4-FFF2-40B4-BE49-F238E27FC236}">
                <a16:creationId xmlns:a16="http://schemas.microsoft.com/office/drawing/2014/main" id="{3D1B8F22-28EC-4368-A28B-F9811EECFFDA}"/>
              </a:ext>
            </a:extLst>
          </p:cNvPr>
          <p:cNvGraphicFramePr>
            <a:graphicFrameLocks noGrp="1"/>
          </p:cNvGraphicFramePr>
          <p:nvPr>
            <p:extLst>
              <p:ext uri="{D42A27DB-BD31-4B8C-83A1-F6EECF244321}">
                <p14:modId xmlns:p14="http://schemas.microsoft.com/office/powerpoint/2010/main" val="1786447897"/>
              </p:ext>
            </p:extLst>
          </p:nvPr>
        </p:nvGraphicFramePr>
        <p:xfrm>
          <a:off x="272480" y="3645024"/>
          <a:ext cx="9343532" cy="2824270"/>
        </p:xfrm>
        <a:graphic>
          <a:graphicData uri="http://schemas.openxmlformats.org/drawingml/2006/table">
            <a:tbl>
              <a:tblPr firstRow="1" bandRow="1">
                <a:tableStyleId>{5C22544A-7EE6-4342-B048-85BDC9FD1C3A}</a:tableStyleId>
              </a:tblPr>
              <a:tblGrid>
                <a:gridCol w="3222848">
                  <a:extLst>
                    <a:ext uri="{9D8B030D-6E8A-4147-A177-3AD203B41FA5}">
                      <a16:colId xmlns:a16="http://schemas.microsoft.com/office/drawing/2014/main" val="3837006743"/>
                    </a:ext>
                  </a:extLst>
                </a:gridCol>
                <a:gridCol w="2040228">
                  <a:extLst>
                    <a:ext uri="{9D8B030D-6E8A-4147-A177-3AD203B41FA5}">
                      <a16:colId xmlns:a16="http://schemas.microsoft.com/office/drawing/2014/main" val="2989277806"/>
                    </a:ext>
                  </a:extLst>
                </a:gridCol>
                <a:gridCol w="2040228">
                  <a:extLst>
                    <a:ext uri="{9D8B030D-6E8A-4147-A177-3AD203B41FA5}">
                      <a16:colId xmlns:a16="http://schemas.microsoft.com/office/drawing/2014/main" val="2630672212"/>
                    </a:ext>
                  </a:extLst>
                </a:gridCol>
                <a:gridCol w="2040228">
                  <a:extLst>
                    <a:ext uri="{9D8B030D-6E8A-4147-A177-3AD203B41FA5}">
                      <a16:colId xmlns:a16="http://schemas.microsoft.com/office/drawing/2014/main" val="3931642963"/>
                    </a:ext>
                  </a:extLst>
                </a:gridCol>
              </a:tblGrid>
              <a:tr h="282427">
                <a:tc>
                  <a:txBody>
                    <a:bodyPr/>
                    <a:lstStyle/>
                    <a:p>
                      <a:endParaRPr kumimoji="1" lang="ja-JP" altLang="en-US" sz="1200" dirty="0"/>
                    </a:p>
                  </a:txBody>
                  <a:tcPr/>
                </a:tc>
                <a:tc>
                  <a:txBody>
                    <a:bodyPr/>
                    <a:lstStyle/>
                    <a:p>
                      <a:pPr algn="ctr"/>
                      <a:r>
                        <a:rPr kumimoji="1" lang="en-US" altLang="ja-JP" sz="1200" dirty="0"/>
                        <a:t>2015</a:t>
                      </a:r>
                      <a:endParaRPr kumimoji="1" lang="ja-JP" altLang="en-US" sz="1200" dirty="0"/>
                    </a:p>
                  </a:txBody>
                  <a:tcPr/>
                </a:tc>
                <a:tc>
                  <a:txBody>
                    <a:bodyPr/>
                    <a:lstStyle/>
                    <a:p>
                      <a:pPr algn="ctr"/>
                      <a:r>
                        <a:rPr kumimoji="1" lang="en-US" altLang="ja-JP" sz="1200" dirty="0"/>
                        <a:t>2020</a:t>
                      </a:r>
                      <a:endParaRPr kumimoji="1" lang="ja-JP" altLang="en-US" sz="1200" dirty="0"/>
                    </a:p>
                  </a:txBody>
                  <a:tcPr/>
                </a:tc>
                <a:tc>
                  <a:txBody>
                    <a:bodyPr/>
                    <a:lstStyle/>
                    <a:p>
                      <a:pPr algn="ctr"/>
                      <a:r>
                        <a:rPr kumimoji="1" lang="en-US" altLang="ja-JP" sz="1200" dirty="0"/>
                        <a:t>2030</a:t>
                      </a:r>
                      <a:endParaRPr kumimoji="1" lang="ja-JP" altLang="en-US" sz="1200" dirty="0"/>
                    </a:p>
                  </a:txBody>
                  <a:tcPr/>
                </a:tc>
                <a:extLst>
                  <a:ext uri="{0D108BD9-81ED-4DB2-BD59-A6C34878D82A}">
                    <a16:rowId xmlns:a16="http://schemas.microsoft.com/office/drawing/2014/main" val="1618827826"/>
                  </a:ext>
                </a:extLst>
              </a:tr>
              <a:tr h="282427">
                <a:tc>
                  <a:txBody>
                    <a:bodyPr/>
                    <a:lstStyle/>
                    <a:p>
                      <a:r>
                        <a:rPr lang="zh-CN" altLang="en-US" sz="1200" dirty="0"/>
                        <a:t>平均寿命（歳）</a:t>
                      </a:r>
                      <a:endParaRPr kumimoji="1" lang="ja-JP" altLang="en-US" sz="1200" dirty="0"/>
                    </a:p>
                  </a:txBody>
                  <a:tcPr/>
                </a:tc>
                <a:tc>
                  <a:txBody>
                    <a:bodyPr/>
                    <a:lstStyle/>
                    <a:p>
                      <a:pPr algn="r"/>
                      <a:r>
                        <a:rPr lang="en-US" sz="1200" dirty="0"/>
                        <a:t>76.34</a:t>
                      </a:r>
                      <a:endParaRPr kumimoji="1" lang="ja-JP" altLang="en-US" sz="1200" dirty="0"/>
                    </a:p>
                  </a:txBody>
                  <a:tcPr/>
                </a:tc>
                <a:tc>
                  <a:txBody>
                    <a:bodyPr/>
                    <a:lstStyle/>
                    <a:p>
                      <a:pPr algn="r"/>
                      <a:r>
                        <a:rPr lang="en-US" sz="1200" dirty="0"/>
                        <a:t>77.3</a:t>
                      </a:r>
                      <a:endParaRPr kumimoji="1" lang="ja-JP" altLang="en-US" sz="1200" dirty="0"/>
                    </a:p>
                  </a:txBody>
                  <a:tcPr/>
                </a:tc>
                <a:tc>
                  <a:txBody>
                    <a:bodyPr/>
                    <a:lstStyle/>
                    <a:p>
                      <a:pPr algn="r"/>
                      <a:r>
                        <a:rPr kumimoji="1" lang="en-US" altLang="ja-JP" sz="1200" dirty="0"/>
                        <a:t>79.0</a:t>
                      </a:r>
                      <a:endParaRPr kumimoji="1" lang="ja-JP" altLang="en-US" sz="1200" dirty="0"/>
                    </a:p>
                  </a:txBody>
                  <a:tcPr/>
                </a:tc>
                <a:extLst>
                  <a:ext uri="{0D108BD9-81ED-4DB2-BD59-A6C34878D82A}">
                    <a16:rowId xmlns:a16="http://schemas.microsoft.com/office/drawing/2014/main" val="1370350357"/>
                  </a:ext>
                </a:extLst>
              </a:tr>
              <a:tr h="282427">
                <a:tc>
                  <a:txBody>
                    <a:bodyPr/>
                    <a:lstStyle/>
                    <a:p>
                      <a:r>
                        <a:rPr lang="ja-JP" altLang="en-US" sz="1200" dirty="0"/>
                        <a:t>乳児死亡率（</a:t>
                      </a:r>
                      <a:r>
                        <a:rPr lang="en-US" altLang="ja-JP" sz="1200" dirty="0"/>
                        <a:t>‰</a:t>
                      </a:r>
                      <a:r>
                        <a:rPr lang="ja-JP" altLang="en-US" sz="1200" dirty="0"/>
                        <a:t>）</a:t>
                      </a:r>
                      <a:endParaRPr kumimoji="1" lang="ja-JP" altLang="en-US" sz="1200" dirty="0"/>
                    </a:p>
                  </a:txBody>
                  <a:tcPr/>
                </a:tc>
                <a:tc>
                  <a:txBody>
                    <a:bodyPr/>
                    <a:lstStyle/>
                    <a:p>
                      <a:pPr algn="r"/>
                      <a:r>
                        <a:rPr kumimoji="1" lang="en-US" altLang="ja-JP" sz="1200" dirty="0"/>
                        <a:t>8.1</a:t>
                      </a:r>
                      <a:endParaRPr kumimoji="1" lang="ja-JP" altLang="en-US" sz="1200" dirty="0"/>
                    </a:p>
                  </a:txBody>
                  <a:tcPr/>
                </a:tc>
                <a:tc>
                  <a:txBody>
                    <a:bodyPr/>
                    <a:lstStyle/>
                    <a:p>
                      <a:pPr algn="r"/>
                      <a:r>
                        <a:rPr kumimoji="1" lang="en-US" altLang="ja-JP" sz="1200" dirty="0"/>
                        <a:t>7.5</a:t>
                      </a:r>
                      <a:endParaRPr kumimoji="1" lang="ja-JP" altLang="en-US" sz="1200" dirty="0"/>
                    </a:p>
                  </a:txBody>
                  <a:tcPr/>
                </a:tc>
                <a:tc>
                  <a:txBody>
                    <a:bodyPr/>
                    <a:lstStyle/>
                    <a:p>
                      <a:pPr algn="r"/>
                      <a:r>
                        <a:rPr kumimoji="1" lang="en-US" altLang="ja-JP" sz="1200" dirty="0"/>
                        <a:t>5.0</a:t>
                      </a:r>
                      <a:endParaRPr kumimoji="1" lang="ja-JP" altLang="en-US" sz="1200" dirty="0"/>
                    </a:p>
                  </a:txBody>
                  <a:tcPr/>
                </a:tc>
                <a:extLst>
                  <a:ext uri="{0D108BD9-81ED-4DB2-BD59-A6C34878D82A}">
                    <a16:rowId xmlns:a16="http://schemas.microsoft.com/office/drawing/2014/main" val="3399602397"/>
                  </a:ext>
                </a:extLst>
              </a:tr>
              <a:tr h="282427">
                <a:tc>
                  <a:txBody>
                    <a:bodyPr/>
                    <a:lstStyle/>
                    <a:p>
                      <a:r>
                        <a:rPr lang="en-US" altLang="ja-JP" sz="1200" dirty="0"/>
                        <a:t>5</a:t>
                      </a:r>
                      <a:r>
                        <a:rPr lang="ja-JP" altLang="en-US" sz="1200" dirty="0"/>
                        <a:t>歳以下死亡率（</a:t>
                      </a:r>
                      <a:r>
                        <a:rPr lang="en-US" altLang="ja-JP" sz="1200" dirty="0"/>
                        <a:t>‰</a:t>
                      </a:r>
                      <a:r>
                        <a:rPr lang="ja-JP" altLang="en-US" sz="1200" dirty="0"/>
                        <a:t>）</a:t>
                      </a:r>
                      <a:endParaRPr kumimoji="1" lang="ja-JP" altLang="en-US" sz="1200" dirty="0"/>
                    </a:p>
                  </a:txBody>
                  <a:tcPr/>
                </a:tc>
                <a:tc>
                  <a:txBody>
                    <a:bodyPr/>
                    <a:lstStyle/>
                    <a:p>
                      <a:pPr algn="r"/>
                      <a:r>
                        <a:rPr kumimoji="1" lang="en-US" altLang="ja-JP" sz="1200" dirty="0"/>
                        <a:t>10.7</a:t>
                      </a:r>
                      <a:endParaRPr kumimoji="1" lang="ja-JP" altLang="en-US" sz="1200" dirty="0"/>
                    </a:p>
                  </a:txBody>
                  <a:tcPr/>
                </a:tc>
                <a:tc>
                  <a:txBody>
                    <a:bodyPr/>
                    <a:lstStyle/>
                    <a:p>
                      <a:pPr algn="r"/>
                      <a:r>
                        <a:rPr kumimoji="1" lang="en-US" altLang="ja-JP" sz="1200" dirty="0"/>
                        <a:t>9.5</a:t>
                      </a:r>
                      <a:endParaRPr kumimoji="1" lang="ja-JP" altLang="en-US" sz="1200" dirty="0"/>
                    </a:p>
                  </a:txBody>
                  <a:tcPr/>
                </a:tc>
                <a:tc>
                  <a:txBody>
                    <a:bodyPr/>
                    <a:lstStyle/>
                    <a:p>
                      <a:pPr algn="r"/>
                      <a:r>
                        <a:rPr kumimoji="1" lang="en-US" altLang="ja-JP" sz="1200" dirty="0"/>
                        <a:t>6.0</a:t>
                      </a:r>
                      <a:endParaRPr kumimoji="1" lang="ja-JP" altLang="en-US" sz="1200" dirty="0"/>
                    </a:p>
                  </a:txBody>
                  <a:tcPr/>
                </a:tc>
                <a:extLst>
                  <a:ext uri="{0D108BD9-81ED-4DB2-BD59-A6C34878D82A}">
                    <a16:rowId xmlns:a16="http://schemas.microsoft.com/office/drawing/2014/main" val="4278346266"/>
                  </a:ext>
                </a:extLst>
              </a:tr>
              <a:tr h="282427">
                <a:tc>
                  <a:txBody>
                    <a:bodyPr/>
                    <a:lstStyle/>
                    <a:p>
                      <a:r>
                        <a:rPr lang="zh-TW" altLang="en-US" sz="1200" dirty="0"/>
                        <a:t>妊産婦死亡率（</a:t>
                      </a:r>
                      <a:r>
                        <a:rPr lang="en-US" altLang="zh-TW" sz="1200" dirty="0"/>
                        <a:t>1/10</a:t>
                      </a:r>
                      <a:r>
                        <a:rPr lang="zh-TW" altLang="en-US" sz="1200" dirty="0"/>
                        <a:t>万）</a:t>
                      </a:r>
                      <a:endParaRPr kumimoji="1" lang="ja-JP" altLang="en-US" sz="1200" dirty="0"/>
                    </a:p>
                  </a:txBody>
                  <a:tcPr/>
                </a:tc>
                <a:tc>
                  <a:txBody>
                    <a:bodyPr/>
                    <a:lstStyle/>
                    <a:p>
                      <a:pPr algn="r"/>
                      <a:r>
                        <a:rPr kumimoji="1" lang="en-US" altLang="ja-JP" sz="1200" dirty="0"/>
                        <a:t>20.1</a:t>
                      </a:r>
                      <a:endParaRPr kumimoji="1" lang="ja-JP" altLang="en-US" sz="1200" dirty="0"/>
                    </a:p>
                  </a:txBody>
                  <a:tcPr/>
                </a:tc>
                <a:tc>
                  <a:txBody>
                    <a:bodyPr/>
                    <a:lstStyle/>
                    <a:p>
                      <a:pPr algn="r"/>
                      <a:r>
                        <a:rPr kumimoji="1" lang="en-US" altLang="ja-JP" sz="1200" dirty="0"/>
                        <a:t>18.0</a:t>
                      </a:r>
                      <a:endParaRPr kumimoji="1" lang="ja-JP" altLang="en-US" sz="1200" dirty="0"/>
                    </a:p>
                  </a:txBody>
                  <a:tcPr/>
                </a:tc>
                <a:tc>
                  <a:txBody>
                    <a:bodyPr/>
                    <a:lstStyle/>
                    <a:p>
                      <a:pPr algn="r"/>
                      <a:r>
                        <a:rPr kumimoji="1" lang="en-US" altLang="ja-JP" sz="1200" dirty="0"/>
                        <a:t>12.0</a:t>
                      </a:r>
                      <a:endParaRPr kumimoji="1" lang="ja-JP" altLang="en-US" sz="1200" dirty="0"/>
                    </a:p>
                  </a:txBody>
                  <a:tcPr/>
                </a:tc>
                <a:extLst>
                  <a:ext uri="{0D108BD9-81ED-4DB2-BD59-A6C34878D82A}">
                    <a16:rowId xmlns:a16="http://schemas.microsoft.com/office/drawing/2014/main" val="4212481739"/>
                  </a:ext>
                </a:extLst>
              </a:tr>
              <a:tr h="282427">
                <a:tc>
                  <a:txBody>
                    <a:bodyPr/>
                    <a:lstStyle/>
                    <a:p>
                      <a:r>
                        <a:rPr lang="ja-JP" altLang="en-US" sz="1200" dirty="0"/>
                        <a:t>スポーツ運動常時参加者数（億人）</a:t>
                      </a:r>
                      <a:endParaRPr kumimoji="1" lang="ja-JP" altLang="en-US" sz="1200" dirty="0"/>
                    </a:p>
                  </a:txBody>
                  <a:tcPr/>
                </a:tc>
                <a:tc>
                  <a:txBody>
                    <a:bodyPr/>
                    <a:lstStyle/>
                    <a:p>
                      <a:pPr algn="r"/>
                      <a:r>
                        <a:rPr kumimoji="1" lang="en-US" altLang="ja-JP" sz="1200" dirty="0"/>
                        <a:t>3.6</a:t>
                      </a:r>
                      <a:endParaRPr kumimoji="1" lang="ja-JP" altLang="en-US" sz="1200" dirty="0"/>
                    </a:p>
                  </a:txBody>
                  <a:tcPr/>
                </a:tc>
                <a:tc>
                  <a:txBody>
                    <a:bodyPr/>
                    <a:lstStyle/>
                    <a:p>
                      <a:pPr algn="r"/>
                      <a:r>
                        <a:rPr kumimoji="1" lang="en-US" altLang="ja-JP" sz="1200" dirty="0"/>
                        <a:t>4.35</a:t>
                      </a:r>
                      <a:endParaRPr kumimoji="1" lang="ja-JP" altLang="en-US" sz="1200" dirty="0"/>
                    </a:p>
                  </a:txBody>
                  <a:tcPr/>
                </a:tc>
                <a:tc>
                  <a:txBody>
                    <a:bodyPr/>
                    <a:lstStyle/>
                    <a:p>
                      <a:pPr algn="r"/>
                      <a:r>
                        <a:rPr kumimoji="1" lang="en-US" altLang="ja-JP" sz="1200" dirty="0"/>
                        <a:t>5.3</a:t>
                      </a:r>
                      <a:endParaRPr kumimoji="1" lang="ja-JP" altLang="en-US" sz="1200" dirty="0"/>
                    </a:p>
                  </a:txBody>
                  <a:tcPr/>
                </a:tc>
                <a:extLst>
                  <a:ext uri="{0D108BD9-81ED-4DB2-BD59-A6C34878D82A}">
                    <a16:rowId xmlns:a16="http://schemas.microsoft.com/office/drawing/2014/main" val="1135362078"/>
                  </a:ext>
                </a:extLst>
              </a:tr>
              <a:tr h="282427">
                <a:tc>
                  <a:txBody>
                    <a:bodyPr/>
                    <a:lstStyle/>
                    <a:p>
                      <a:r>
                        <a:rPr lang="ja-JP" altLang="en-US" sz="1200" dirty="0"/>
                        <a:t>重大な慢性病の早期死亡率（</a:t>
                      </a:r>
                      <a:r>
                        <a:rPr lang="en-US" altLang="ja-JP" sz="1200" dirty="0"/>
                        <a:t>%</a:t>
                      </a:r>
                      <a:r>
                        <a:rPr lang="ja-JP" altLang="en-US" sz="1200" dirty="0"/>
                        <a:t>）</a:t>
                      </a:r>
                      <a:endParaRPr kumimoji="1" lang="ja-JP" altLang="en-US" sz="1200" dirty="0"/>
                    </a:p>
                  </a:txBody>
                  <a:tcPr/>
                </a:tc>
                <a:tc>
                  <a:txBody>
                    <a:bodyPr/>
                    <a:lstStyle/>
                    <a:p>
                      <a:pPr algn="r"/>
                      <a:r>
                        <a:rPr kumimoji="1" lang="en-US" altLang="ja-JP" sz="1200" dirty="0"/>
                        <a:t>19.1%(2013</a:t>
                      </a:r>
                      <a:r>
                        <a:rPr kumimoji="1" lang="ja-JP" altLang="en-US" sz="1200" dirty="0"/>
                        <a:t>年</a:t>
                      </a:r>
                      <a:r>
                        <a:rPr kumimoji="1" lang="en-US" altLang="ja-JP" sz="1200" dirty="0"/>
                        <a:t>)</a:t>
                      </a:r>
                      <a:endParaRPr kumimoji="1" lang="ja-JP" altLang="en-US" sz="1200" dirty="0"/>
                    </a:p>
                  </a:txBody>
                  <a:tcPr/>
                </a:tc>
                <a:tc>
                  <a:txBody>
                    <a:bodyPr/>
                    <a:lstStyle/>
                    <a:p>
                      <a:pPr algn="r"/>
                      <a:r>
                        <a:rPr kumimoji="1" lang="en-US" altLang="ja-JP" sz="1200" dirty="0"/>
                        <a:t>2015</a:t>
                      </a:r>
                      <a:r>
                        <a:rPr kumimoji="1" lang="ja-JP" altLang="en-US" sz="1200" dirty="0"/>
                        <a:t>年と比べ</a:t>
                      </a:r>
                      <a:r>
                        <a:rPr kumimoji="1" lang="en-US" altLang="ja-JP" sz="1200" dirty="0"/>
                        <a:t>10</a:t>
                      </a:r>
                      <a:r>
                        <a:rPr kumimoji="1" lang="ja-JP" altLang="en-US" sz="1200" dirty="0"/>
                        <a:t>％を減少</a:t>
                      </a:r>
                    </a:p>
                  </a:txBody>
                  <a:tcPr/>
                </a:tc>
                <a:tc>
                  <a:txBody>
                    <a:bodyPr/>
                    <a:lstStyle/>
                    <a:p>
                      <a:pPr algn="r"/>
                      <a:r>
                        <a:rPr kumimoji="1" lang="en-US" altLang="ja-JP" sz="1200" dirty="0"/>
                        <a:t>2015</a:t>
                      </a:r>
                      <a:r>
                        <a:rPr kumimoji="1" lang="ja-JP" altLang="en-US" sz="1200" dirty="0"/>
                        <a:t>と比べ</a:t>
                      </a:r>
                      <a:r>
                        <a:rPr kumimoji="1" lang="en-US" altLang="ja-JP" sz="1200" dirty="0"/>
                        <a:t>30</a:t>
                      </a:r>
                      <a:r>
                        <a:rPr kumimoji="1" lang="ja-JP" altLang="en-US" sz="1200" dirty="0"/>
                        <a:t>％を減少</a:t>
                      </a:r>
                    </a:p>
                  </a:txBody>
                  <a:tcPr/>
                </a:tc>
                <a:extLst>
                  <a:ext uri="{0D108BD9-81ED-4DB2-BD59-A6C34878D82A}">
                    <a16:rowId xmlns:a16="http://schemas.microsoft.com/office/drawing/2014/main" val="1394736794"/>
                  </a:ext>
                </a:extLst>
              </a:tr>
              <a:tr h="282427">
                <a:tc>
                  <a:txBody>
                    <a:bodyPr/>
                    <a:lstStyle/>
                    <a:p>
                      <a:r>
                        <a:rPr lang="ja-JP" altLang="en-US" sz="1200" dirty="0"/>
                        <a:t>医師（助手）数（千人当たり人数）</a:t>
                      </a:r>
                      <a:endParaRPr kumimoji="1" lang="ja-JP" altLang="en-US" sz="1200" dirty="0"/>
                    </a:p>
                  </a:txBody>
                  <a:tcPr/>
                </a:tc>
                <a:tc>
                  <a:txBody>
                    <a:bodyPr/>
                    <a:lstStyle/>
                    <a:p>
                      <a:pPr algn="r"/>
                      <a:r>
                        <a:rPr kumimoji="1" lang="en-US" altLang="ja-JP" sz="1200" dirty="0"/>
                        <a:t>2.2</a:t>
                      </a:r>
                      <a:endParaRPr kumimoji="1" lang="ja-JP" altLang="en-US" sz="1200" dirty="0"/>
                    </a:p>
                  </a:txBody>
                  <a:tcPr/>
                </a:tc>
                <a:tc>
                  <a:txBody>
                    <a:bodyPr/>
                    <a:lstStyle/>
                    <a:p>
                      <a:pPr algn="r"/>
                      <a:r>
                        <a:rPr kumimoji="1" lang="en-US" altLang="ja-JP" sz="1200" dirty="0"/>
                        <a:t>2.5</a:t>
                      </a:r>
                      <a:endParaRPr kumimoji="1" lang="ja-JP" altLang="en-US" sz="1200" dirty="0"/>
                    </a:p>
                  </a:txBody>
                  <a:tcPr/>
                </a:tc>
                <a:tc>
                  <a:txBody>
                    <a:bodyPr/>
                    <a:lstStyle/>
                    <a:p>
                      <a:pPr algn="r"/>
                      <a:r>
                        <a:rPr kumimoji="1" lang="en-US" altLang="ja-JP" sz="1200" dirty="0"/>
                        <a:t>3.0</a:t>
                      </a:r>
                      <a:endParaRPr kumimoji="1" lang="ja-JP" altLang="en-US" sz="1200" dirty="0"/>
                    </a:p>
                  </a:txBody>
                  <a:tcPr/>
                </a:tc>
                <a:extLst>
                  <a:ext uri="{0D108BD9-81ED-4DB2-BD59-A6C34878D82A}">
                    <a16:rowId xmlns:a16="http://schemas.microsoft.com/office/drawing/2014/main" val="3845981219"/>
                  </a:ext>
                </a:extLst>
              </a:tr>
              <a:tr h="282427">
                <a:tc>
                  <a:txBody>
                    <a:bodyPr/>
                    <a:lstStyle/>
                    <a:p>
                      <a:r>
                        <a:rPr lang="ja-JP" altLang="en-US" sz="1200" dirty="0"/>
                        <a:t>都市の空気の質が「優良」な日の割合（</a:t>
                      </a:r>
                      <a:r>
                        <a:rPr lang="en-US" altLang="ja-JP" sz="1200" dirty="0"/>
                        <a:t>%</a:t>
                      </a:r>
                      <a:r>
                        <a:rPr lang="ja-JP" altLang="en-US" sz="1200" dirty="0"/>
                        <a:t>）</a:t>
                      </a:r>
                      <a:endParaRPr kumimoji="1" lang="ja-JP" altLang="en-US" sz="1200" dirty="0"/>
                    </a:p>
                  </a:txBody>
                  <a:tcPr/>
                </a:tc>
                <a:tc>
                  <a:txBody>
                    <a:bodyPr/>
                    <a:lstStyle/>
                    <a:p>
                      <a:pPr algn="r"/>
                      <a:r>
                        <a:rPr kumimoji="1" lang="en-US" altLang="ja-JP" sz="1200" dirty="0"/>
                        <a:t>76.7</a:t>
                      </a:r>
                      <a:endParaRPr kumimoji="1" lang="ja-JP" altLang="en-US" sz="1200" dirty="0"/>
                    </a:p>
                  </a:txBody>
                  <a:tcPr/>
                </a:tc>
                <a:tc>
                  <a:txBody>
                    <a:bodyPr/>
                    <a:lstStyle/>
                    <a:p>
                      <a:pPr algn="r"/>
                      <a:r>
                        <a:rPr kumimoji="1" lang="en-US" altLang="ja-JP" sz="1200" dirty="0"/>
                        <a:t>80</a:t>
                      </a:r>
                      <a:r>
                        <a:rPr kumimoji="1" lang="ja-JP" altLang="en-US" sz="1200" dirty="0"/>
                        <a:t>超</a:t>
                      </a:r>
                    </a:p>
                  </a:txBody>
                  <a:tcPr/>
                </a:tc>
                <a:tc>
                  <a:txBody>
                    <a:bodyPr/>
                    <a:lstStyle/>
                    <a:p>
                      <a:pPr algn="r"/>
                      <a:r>
                        <a:rPr kumimoji="1" lang="ja-JP" altLang="en-US" sz="1200" dirty="0"/>
                        <a:t>持続的に改善</a:t>
                      </a:r>
                    </a:p>
                  </a:txBody>
                  <a:tcPr/>
                </a:tc>
                <a:extLst>
                  <a:ext uri="{0D108BD9-81ED-4DB2-BD59-A6C34878D82A}">
                    <a16:rowId xmlns:a16="http://schemas.microsoft.com/office/drawing/2014/main" val="837139582"/>
                  </a:ext>
                </a:extLst>
              </a:tr>
              <a:tr h="282427">
                <a:tc>
                  <a:txBody>
                    <a:bodyPr/>
                    <a:lstStyle/>
                    <a:p>
                      <a:r>
                        <a:rPr lang="ja-JP" altLang="en-US" sz="1200" dirty="0"/>
                        <a:t>健康サービス業総規模（兆元）</a:t>
                      </a:r>
                      <a:endParaRPr kumimoji="1" lang="ja-JP" altLang="en-US" sz="1200" dirty="0"/>
                    </a:p>
                  </a:txBody>
                  <a:tcPr/>
                </a:tc>
                <a:tc>
                  <a:txBody>
                    <a:bodyPr/>
                    <a:lstStyle/>
                    <a:p>
                      <a:pPr algn="r"/>
                      <a:r>
                        <a:rPr kumimoji="1" lang="en-US" altLang="ja-JP" sz="1200" dirty="0"/>
                        <a:t>-</a:t>
                      </a:r>
                      <a:endParaRPr kumimoji="1" lang="ja-JP" altLang="en-US" sz="1200" dirty="0"/>
                    </a:p>
                  </a:txBody>
                  <a:tcPr/>
                </a:tc>
                <a:tc>
                  <a:txBody>
                    <a:bodyPr/>
                    <a:lstStyle/>
                    <a:p>
                      <a:pPr algn="r"/>
                      <a:r>
                        <a:rPr kumimoji="1" lang="en-US" altLang="ja-JP" sz="1200" dirty="0"/>
                        <a:t>8</a:t>
                      </a:r>
                      <a:r>
                        <a:rPr kumimoji="1" lang="ja-JP" altLang="en-US" sz="1200" dirty="0"/>
                        <a:t>超</a:t>
                      </a:r>
                    </a:p>
                  </a:txBody>
                  <a:tcPr/>
                </a:tc>
                <a:tc>
                  <a:txBody>
                    <a:bodyPr/>
                    <a:lstStyle/>
                    <a:p>
                      <a:pPr algn="r"/>
                      <a:r>
                        <a:rPr kumimoji="1" lang="en-US" altLang="ja-JP" sz="1200" dirty="0"/>
                        <a:t>16</a:t>
                      </a:r>
                      <a:r>
                        <a:rPr kumimoji="1" lang="ja-JP" altLang="en-US" sz="1200" dirty="0"/>
                        <a:t>超</a:t>
                      </a:r>
                    </a:p>
                  </a:txBody>
                  <a:tcPr/>
                </a:tc>
                <a:extLst>
                  <a:ext uri="{0D108BD9-81ED-4DB2-BD59-A6C34878D82A}">
                    <a16:rowId xmlns:a16="http://schemas.microsoft.com/office/drawing/2014/main" val="308068837"/>
                  </a:ext>
                </a:extLst>
              </a:tr>
            </a:tbl>
          </a:graphicData>
        </a:graphic>
      </p:graphicFrame>
    </p:spTree>
    <p:extLst>
      <p:ext uri="{BB962C8B-B14F-4D97-AF65-F5344CB8AC3E}">
        <p14:creationId xmlns:p14="http://schemas.microsoft.com/office/powerpoint/2010/main" val="7282574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560086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360" imgH="360" progId="TCLayout.ActiveDocument.1">
                  <p:embed/>
                </p:oleObj>
              </mc:Choice>
              <mc:Fallback>
                <p:oleObj name="think-cell Slide" r:id="rId45" imgW="360" imgH="360" progId="TCLayout.ActiveDocument.1">
                  <p:embed/>
                  <p:pic>
                    <p:nvPicPr>
                      <p:cNvPr id="8" name="Object 7"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5/5</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年から、全てのセグメントが増加しており、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年には総額で約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兆中国元に達した。</a:t>
            </a:r>
          </a:p>
        </p:txBody>
      </p:sp>
      <p:sp>
        <p:nvSpPr>
          <p:cNvPr id="22" name="テキスト ボックス 21"/>
          <p:cNvSpPr txBox="1"/>
          <p:nvPr/>
        </p:nvSpPr>
        <p:spPr>
          <a:xfrm>
            <a:off x="200472" y="6453336"/>
            <a:ext cx="864096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Ministry of Finance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zh-CN" altLang="en-US" sz="800" dirty="0">
                <a:latin typeface="Arial" panose="020B0604020202020204" pitchFamily="34" charset="0"/>
                <a:ea typeface="ＭＳ Ｐゴシック" panose="020B0600070205080204" pitchFamily="50" charset="-128"/>
                <a:cs typeface="Arial" panose="020B0604020202020204" pitchFamily="34" charset="0"/>
              </a:rPr>
              <a:t>财政收支情况</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graphicFrame>
        <p:nvGraphicFramePr>
          <p:cNvPr id="147" name="Chart 146">
            <a:extLst>
              <a:ext uri="{FF2B5EF4-FFF2-40B4-BE49-F238E27FC236}">
                <a16:creationId xmlns:a16="http://schemas.microsoft.com/office/drawing/2014/main" id="{6343D80F-6A36-4C21-BB26-01745C211A72}"/>
              </a:ext>
            </a:extLst>
          </p:cNvPr>
          <p:cNvGraphicFramePr/>
          <p:nvPr>
            <p:custDataLst>
              <p:tags r:id="rId3"/>
            </p:custDataLst>
          </p:nvPr>
        </p:nvGraphicFramePr>
        <p:xfrm>
          <a:off x="315913" y="2728913"/>
          <a:ext cx="9328150" cy="3360737"/>
        </p:xfrm>
        <a:graphic>
          <a:graphicData uri="http://schemas.openxmlformats.org/drawingml/2006/chart">
            <c:chart xmlns:c="http://schemas.openxmlformats.org/drawingml/2006/chart" xmlns:r="http://schemas.openxmlformats.org/officeDocument/2006/relationships" r:id="rId47"/>
          </a:graphicData>
        </a:graphic>
      </p:graphicFrame>
      <p:cxnSp>
        <p:nvCxnSpPr>
          <p:cNvPr id="64" name="Straight Connector 63"/>
          <p:cNvCxnSpPr>
            <a:cxnSpLocks/>
          </p:cNvCxnSpPr>
          <p:nvPr>
            <p:custDataLst>
              <p:tags r:id="rId4"/>
            </p:custDataLst>
          </p:nvPr>
        </p:nvCxnSpPr>
        <p:spPr bwMode="gray">
          <a:xfrm flipV="1">
            <a:off x="1312863" y="2573338"/>
            <a:ext cx="7854950" cy="2279650"/>
          </a:xfrm>
          <a:prstGeom prst="line">
            <a:avLst/>
          </a:prstGeom>
          <a:ln w="9525">
            <a:solidFill>
              <a:srgbClr val="80808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61F1822-5AF8-40C2-831F-ADD7E3527A3B}"/>
              </a:ext>
            </a:extLst>
          </p:cNvPr>
          <p:cNvCxnSpPr/>
          <p:nvPr>
            <p:custDataLst>
              <p:tags r:id="rId5"/>
            </p:custDataLst>
          </p:nvPr>
        </p:nvCxnSpPr>
        <p:spPr bwMode="auto">
          <a:xfrm flipH="1">
            <a:off x="2282825" y="4981575"/>
            <a:ext cx="77788" cy="31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C686789B-E305-4D7B-8E3B-8B4B918196DF}"/>
              </a:ext>
            </a:extLst>
          </p:cNvPr>
          <p:cNvCxnSpPr/>
          <p:nvPr>
            <p:custDataLst>
              <p:tags r:id="rId6"/>
            </p:custDataLst>
          </p:nvPr>
        </p:nvCxnSpPr>
        <p:spPr bwMode="auto">
          <a:xfrm flipH="1" flipV="1">
            <a:off x="2282825" y="5102225"/>
            <a:ext cx="77788" cy="31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010CEF5F-0961-480D-95C4-C543DB09BF32}"/>
              </a:ext>
            </a:extLst>
          </p:cNvPr>
          <p:cNvCxnSpPr/>
          <p:nvPr>
            <p:custDataLst>
              <p:tags r:id="rId7"/>
            </p:custDataLst>
          </p:nvPr>
        </p:nvCxnSpPr>
        <p:spPr bwMode="auto">
          <a:xfrm flipH="1" flipV="1">
            <a:off x="1497013" y="5340350"/>
            <a:ext cx="77787" cy="127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57D247F6-93C3-41AD-93EF-416B0C76AF89}"/>
              </a:ext>
            </a:extLst>
          </p:cNvPr>
          <p:cNvCxnSpPr/>
          <p:nvPr>
            <p:custDataLst>
              <p:tags r:id="rId8"/>
            </p:custDataLst>
          </p:nvPr>
        </p:nvCxnSpPr>
        <p:spPr bwMode="auto">
          <a:xfrm flipH="1">
            <a:off x="3067050" y="4892675"/>
            <a:ext cx="7778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6982F1C3-26FD-479B-96FF-204E4F401506}"/>
              </a:ext>
            </a:extLst>
          </p:cNvPr>
          <p:cNvCxnSpPr/>
          <p:nvPr>
            <p:custDataLst>
              <p:tags r:id="rId9"/>
            </p:custDataLst>
          </p:nvPr>
        </p:nvCxnSpPr>
        <p:spPr bwMode="auto">
          <a:xfrm flipH="1" flipV="1">
            <a:off x="1497013" y="5438775"/>
            <a:ext cx="77787"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B3B0D219-A04B-40F6-BE94-A88AF0BA01A4}"/>
              </a:ext>
            </a:extLst>
          </p:cNvPr>
          <p:cNvCxnSpPr/>
          <p:nvPr>
            <p:custDataLst>
              <p:tags r:id="rId10"/>
            </p:custDataLst>
          </p:nvPr>
        </p:nvCxnSpPr>
        <p:spPr bwMode="auto">
          <a:xfrm flipH="1">
            <a:off x="1497013" y="5200650"/>
            <a:ext cx="77787"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F00F7D59-DD14-4564-B2D4-19767F77FDB0}"/>
              </a:ext>
            </a:extLst>
          </p:cNvPr>
          <p:cNvCxnSpPr/>
          <p:nvPr>
            <p:custDataLst>
              <p:tags r:id="rId11"/>
            </p:custDataLst>
          </p:nvPr>
        </p:nvCxnSpPr>
        <p:spPr bwMode="auto">
          <a:xfrm flipH="1">
            <a:off x="3852863" y="4737100"/>
            <a:ext cx="77787"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9" name="テキスト プレースホルダ 9"/>
          <p:cNvSpPr>
            <a:spLocks noGrp="1"/>
          </p:cNvSpPr>
          <p:nvPr>
            <p:custDataLst>
              <p:tags r:id="rId12"/>
            </p:custDataLst>
          </p:nvPr>
        </p:nvSpPr>
        <p:spPr bwMode="auto">
          <a:xfrm>
            <a:off x="4378325"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558795-8B3D-48B9-8BFA-B3A5990E7053}" type="datetime'''''''''''''''''''''''''''''14'''''''''''''''''''''''">
              <a:rPr lang="ja-JP" altLang="en-US" sz="1000"/>
              <a:pPr marL="0" indent="0" algn="ctr">
                <a:spcBef>
                  <a:spcPct val="0"/>
                </a:spcBef>
                <a:buNone/>
              </a:pPr>
              <a:t>14</a:t>
            </a:fld>
            <a:endParaRPr kumimoji="0" lang="ja-JP" altLang="en-US" sz="1000" dirty="0">
              <a:sym typeface="+mn-lt"/>
            </a:endParaRPr>
          </a:p>
        </p:txBody>
      </p:sp>
      <p:sp>
        <p:nvSpPr>
          <p:cNvPr id="57" name="テキスト プレースホルダ 9"/>
          <p:cNvSpPr>
            <a:spLocks noGrp="1"/>
          </p:cNvSpPr>
          <p:nvPr>
            <p:custDataLst>
              <p:tags r:id="rId13"/>
            </p:custDataLst>
          </p:nvPr>
        </p:nvSpPr>
        <p:spPr bwMode="gray">
          <a:xfrm>
            <a:off x="1924050" y="47958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3B16BE-814B-4BD6-B7EC-6C43B6F1685B}" type="datetime'''''6'''''''''''',''''4''''''''''''''''2''''9'''''''''''">
              <a:rPr lang="en-US" altLang="en-US" sz="1000" smtClean="0"/>
              <a:pPr/>
              <a:t>6,429</a:t>
            </a:fld>
            <a:endParaRPr kumimoji="0" lang="ja-JP" altLang="en-US" sz="1000" dirty="0">
              <a:sym typeface="+mn-lt"/>
            </a:endParaRPr>
          </a:p>
        </p:txBody>
      </p:sp>
      <p:sp>
        <p:nvSpPr>
          <p:cNvPr id="25" name="テキスト プレースホルダ 9"/>
          <p:cNvSpPr>
            <a:spLocks noGrp="1"/>
          </p:cNvSpPr>
          <p:nvPr>
            <p:custDataLst>
              <p:tags r:id="rId14"/>
            </p:custDataLst>
          </p:nvPr>
        </p:nvSpPr>
        <p:spPr bwMode="auto">
          <a:xfrm>
            <a:off x="1166813" y="60769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93B982-08F0-49D8-B8DD-82C7DB6F9809}" type="datetime'''''''''''''''''''''''''''''''''''''2''''''''01''''''''''0'">
              <a:rPr lang="en-US" altLang="en-US" sz="1000" smtClean="0"/>
              <a:pPr/>
              <a:t>2010</a:t>
            </a:fld>
            <a:endParaRPr kumimoji="0" lang="ja-JP" altLang="en-US" sz="1000" dirty="0">
              <a:sym typeface="+mn-lt"/>
            </a:endParaRPr>
          </a:p>
        </p:txBody>
      </p:sp>
      <p:sp>
        <p:nvSpPr>
          <p:cNvPr id="23" name="テキスト プレースホルダ 9"/>
          <p:cNvSpPr>
            <a:spLocks noGrp="1"/>
          </p:cNvSpPr>
          <p:nvPr>
            <p:custDataLst>
              <p:tags r:id="rId15"/>
            </p:custDataLst>
          </p:nvPr>
        </p:nvSpPr>
        <p:spPr bwMode="auto">
          <a:xfrm>
            <a:off x="407988" y="2527300"/>
            <a:ext cx="508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（億中国元）</a:t>
            </a:r>
          </a:p>
        </p:txBody>
      </p:sp>
      <p:sp>
        <p:nvSpPr>
          <p:cNvPr id="56" name="テキスト プレースホルダ 9"/>
          <p:cNvSpPr>
            <a:spLocks noGrp="1"/>
          </p:cNvSpPr>
          <p:nvPr>
            <p:custDataLst>
              <p:tags r:id="rId16"/>
            </p:custDataLst>
          </p:nvPr>
        </p:nvSpPr>
        <p:spPr bwMode="gray">
          <a:xfrm>
            <a:off x="1138238" y="505301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B63BF9-637D-446E-90CF-D8E8AD7B2BB6}" type="datetime'''''''''''''''''''''''''''''''''''''''''''4,''''''''8''0''5'''">
              <a:rPr lang="en-US" altLang="en-US" sz="1000" smtClean="0"/>
              <a:pPr/>
              <a:t>4,805</a:t>
            </a:fld>
            <a:endParaRPr kumimoji="0" lang="ja-JP" altLang="en-US" sz="1000" dirty="0">
              <a:sym typeface="+mn-lt"/>
            </a:endParaRPr>
          </a:p>
        </p:txBody>
      </p:sp>
      <p:sp>
        <p:nvSpPr>
          <p:cNvPr id="26" name="テキスト プレースホルダ 9"/>
          <p:cNvSpPr>
            <a:spLocks noGrp="1"/>
          </p:cNvSpPr>
          <p:nvPr>
            <p:custDataLst>
              <p:tags r:id="rId17"/>
            </p:custDataLst>
          </p:nvPr>
        </p:nvSpPr>
        <p:spPr bwMode="auto">
          <a:xfrm>
            <a:off x="2022475"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94EC1B-03A8-4B4F-8ABA-9864DF5D6AE7}" type="datetime'''''''''''''''''''''''''''''''''''''''11'''''''''''">
              <a:rPr lang="ja-JP" altLang="en-US" sz="1000"/>
              <a:pPr marL="0" indent="0" algn="ctr">
                <a:spcBef>
                  <a:spcPct val="0"/>
                </a:spcBef>
                <a:buNone/>
              </a:pPr>
              <a:t>11</a:t>
            </a:fld>
            <a:endParaRPr kumimoji="0" lang="ja-JP" altLang="en-US" sz="1000" dirty="0">
              <a:sym typeface="+mn-lt"/>
            </a:endParaRPr>
          </a:p>
        </p:txBody>
      </p:sp>
      <p:sp>
        <p:nvSpPr>
          <p:cNvPr id="31" name="テキスト プレースホルダ 9"/>
          <p:cNvSpPr>
            <a:spLocks noGrp="1"/>
          </p:cNvSpPr>
          <p:nvPr>
            <p:custDataLst>
              <p:tags r:id="rId18"/>
            </p:custDataLst>
          </p:nvPr>
        </p:nvSpPr>
        <p:spPr bwMode="auto">
          <a:xfrm>
            <a:off x="2806700"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FE62C9-C8CA-4B1F-A1F9-606F4952F193}" type="datetime'1''''''''''''''''''''''''''''''''2'''''''''''''''''''''">
              <a:rPr lang="ja-JP" altLang="en-US" sz="1000"/>
              <a:pPr marL="0" indent="0" algn="ctr">
                <a:spcBef>
                  <a:spcPct val="0"/>
                </a:spcBef>
                <a:buNone/>
              </a:pPr>
              <a:t>12</a:t>
            </a:fld>
            <a:endParaRPr kumimoji="0" lang="ja-JP" altLang="en-US" sz="1000" dirty="0">
              <a:sym typeface="+mn-lt"/>
            </a:endParaRPr>
          </a:p>
        </p:txBody>
      </p:sp>
      <p:sp>
        <p:nvSpPr>
          <p:cNvPr id="32" name="テキスト プレースホルダ 9"/>
          <p:cNvSpPr>
            <a:spLocks noGrp="1"/>
          </p:cNvSpPr>
          <p:nvPr>
            <p:custDataLst>
              <p:tags r:id="rId19"/>
            </p:custDataLst>
          </p:nvPr>
        </p:nvSpPr>
        <p:spPr bwMode="auto">
          <a:xfrm>
            <a:off x="3592513"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D096D8-E656-4628-8E0A-5F96B7C11EB9}" type="datetime'''''''''''''''''''''''''''1''''''3'''''">
              <a:rPr lang="ja-JP" altLang="en-US" sz="1000"/>
              <a:pPr marL="0" indent="0" algn="ctr">
                <a:spcBef>
                  <a:spcPct val="0"/>
                </a:spcBef>
                <a:buNone/>
              </a:pPr>
              <a:t>13</a:t>
            </a:fld>
            <a:endParaRPr kumimoji="0" lang="ja-JP" altLang="en-US" sz="1000" dirty="0">
              <a:sym typeface="+mn-lt"/>
            </a:endParaRPr>
          </a:p>
        </p:txBody>
      </p:sp>
      <p:sp>
        <p:nvSpPr>
          <p:cNvPr id="58" name="テキスト プレースホルダ 9"/>
          <p:cNvSpPr>
            <a:spLocks noGrp="1"/>
          </p:cNvSpPr>
          <p:nvPr>
            <p:custDataLst>
              <p:tags r:id="rId20"/>
            </p:custDataLst>
          </p:nvPr>
        </p:nvSpPr>
        <p:spPr bwMode="gray">
          <a:xfrm>
            <a:off x="2708275" y="46672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1E40B9-DBE2-4A47-BAB8-E05AD59AB60E}" type="datetime'''''''''''7'',2''''''''''4''5'''''''''''''''''''''''''">
              <a:rPr lang="en-US" altLang="en-US" sz="1000" smtClean="0"/>
              <a:pPr/>
              <a:t>7,245</a:t>
            </a:fld>
            <a:endParaRPr kumimoji="0" lang="ja-JP" altLang="en-US" sz="1000" dirty="0">
              <a:sym typeface="+mn-lt"/>
            </a:endParaRPr>
          </a:p>
        </p:txBody>
      </p:sp>
      <p:sp>
        <p:nvSpPr>
          <p:cNvPr id="59" name="テキスト プレースホルダ 9"/>
          <p:cNvSpPr>
            <a:spLocks noGrp="1"/>
          </p:cNvSpPr>
          <p:nvPr>
            <p:custDataLst>
              <p:tags r:id="rId21"/>
            </p:custDataLst>
          </p:nvPr>
        </p:nvSpPr>
        <p:spPr bwMode="gray">
          <a:xfrm>
            <a:off x="3494088" y="45037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C65402-981B-4A7E-87F1-7E0E01AAB486}" type="datetime'8'''''''''''',2''''''''''''''''''''''''''''''''''''''80'''''''">
              <a:rPr lang="en-US" altLang="en-US" sz="1000" smtClean="0"/>
              <a:pPr/>
              <a:t>8,280</a:t>
            </a:fld>
            <a:endParaRPr kumimoji="0" lang="ja-JP" altLang="en-US" sz="1000" dirty="0">
              <a:sym typeface="+mn-lt"/>
            </a:endParaRPr>
          </a:p>
        </p:txBody>
      </p:sp>
      <p:sp>
        <p:nvSpPr>
          <p:cNvPr id="60" name="テキスト プレースホルダ 9"/>
          <p:cNvSpPr>
            <a:spLocks noGrp="1"/>
          </p:cNvSpPr>
          <p:nvPr>
            <p:custDataLst>
              <p:tags r:id="rId22"/>
            </p:custDataLst>
          </p:nvPr>
        </p:nvSpPr>
        <p:spPr bwMode="gray">
          <a:xfrm>
            <a:off x="4244975" y="4203700"/>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215F90-494F-4BF4-A4B7-AAE8B134BD5A}" type="datetime'''1''''''''0'''''',17''7'''''''''''''''''''''''''''''''''">
              <a:rPr lang="en-US" altLang="en-US" sz="1000" smtClean="0"/>
              <a:pPr/>
              <a:t>10,177</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2B9CCBE6-4866-4190-98A6-9A8EF6CD9D0C}"/>
              </a:ext>
            </a:extLst>
          </p:cNvPr>
          <p:cNvSpPr>
            <a:spLocks noGrp="1"/>
          </p:cNvSpPr>
          <p:nvPr>
            <p:custDataLst>
              <p:tags r:id="rId23"/>
            </p:custDataLst>
          </p:nvPr>
        </p:nvSpPr>
        <p:spPr bwMode="gray">
          <a:xfrm>
            <a:off x="5030788" y="3922713"/>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D840FA-11C9-4EA5-BECD-263BD5CCF5D3}" type="datetime'''''''''1''''''''''''''''''''''''''''1,''9''''53'''''''">
              <a:rPr lang="en-US" altLang="en-US" sz="1000" smtClean="0"/>
              <a:pPr/>
              <a:t>11,953</a:t>
            </a:fld>
            <a:endParaRPr lang="ja-JP" altLang="en-US" sz="1000" dirty="0">
              <a:sym typeface="+mn-lt"/>
            </a:endParaRPr>
          </a:p>
        </p:txBody>
      </p:sp>
      <p:sp>
        <p:nvSpPr>
          <p:cNvPr id="38" name="テキスト プレースホルダ 9">
            <a:extLst>
              <a:ext uri="{FF2B5EF4-FFF2-40B4-BE49-F238E27FC236}">
                <a16:creationId xmlns:a16="http://schemas.microsoft.com/office/drawing/2014/main" id="{54538989-52BE-4D17-9BDE-BD680D61199A}"/>
              </a:ext>
            </a:extLst>
          </p:cNvPr>
          <p:cNvSpPr>
            <a:spLocks noGrp="1"/>
          </p:cNvSpPr>
          <p:nvPr>
            <p:custDataLst>
              <p:tags r:id="rId24"/>
            </p:custDataLst>
          </p:nvPr>
        </p:nvSpPr>
        <p:spPr bwMode="auto">
          <a:xfrm>
            <a:off x="5164138"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8C634C-505D-43DA-92F1-F5E55E3094F6}" type="datetime'''1''''''''''''''''''''''''''''''''5'''''''''''''''''''''">
              <a:rPr kumimoji="0" lang="en-US" altLang="en-US" sz="1000" smtClean="0"/>
              <a:pPr/>
              <a:t>15</a:t>
            </a:fld>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BABC6B2F-1CAA-4BA7-B5B6-36D5302D97CD}"/>
              </a:ext>
            </a:extLst>
          </p:cNvPr>
          <p:cNvSpPr>
            <a:spLocks noGrp="1"/>
          </p:cNvSpPr>
          <p:nvPr>
            <p:custDataLst>
              <p:tags r:id="rId25"/>
            </p:custDataLst>
          </p:nvPr>
        </p:nvSpPr>
        <p:spPr bwMode="auto">
          <a:xfrm>
            <a:off x="5949950"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B7FAF5-838E-4224-9C21-01B57DFF2F8E}" type="datetime'1''''''6'''''''''''''''''''''''''''''''''''''''">
              <a:rPr kumimoji="0" lang="en-US" altLang="en-US" sz="1000" smtClean="0"/>
              <a:pPr/>
              <a:t>16</a:t>
            </a:fld>
            <a:endParaRPr kumimoji="0" lang="ja-JP" altLang="en-US" sz="1000" dirty="0">
              <a:sym typeface="+mn-lt"/>
            </a:endParaRPr>
          </a:p>
        </p:txBody>
      </p:sp>
      <p:sp>
        <p:nvSpPr>
          <p:cNvPr id="42" name="テキスト プレースホルダ 9">
            <a:extLst>
              <a:ext uri="{FF2B5EF4-FFF2-40B4-BE49-F238E27FC236}">
                <a16:creationId xmlns:a16="http://schemas.microsoft.com/office/drawing/2014/main" id="{B15382F5-4BFE-4254-9283-100181755870}"/>
              </a:ext>
            </a:extLst>
          </p:cNvPr>
          <p:cNvSpPr>
            <a:spLocks noGrp="1"/>
          </p:cNvSpPr>
          <p:nvPr>
            <p:custDataLst>
              <p:tags r:id="rId26"/>
            </p:custDataLst>
          </p:nvPr>
        </p:nvSpPr>
        <p:spPr bwMode="auto">
          <a:xfrm>
            <a:off x="6735763"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BA82AA-79B5-4633-A9F1-F87836D9B4D5}" type="datetime'''''''''''''''''''''''''''1''''''''''7'''''''''''''''''''''''">
              <a:rPr kumimoji="0" lang="en-US" altLang="en-US" sz="1000" smtClean="0"/>
              <a:pPr/>
              <a:t>17</a:t>
            </a:fld>
            <a:endParaRPr kumimoji="0" lang="ja-JP" altLang="en-US" sz="1000" dirty="0">
              <a:sym typeface="+mn-lt"/>
            </a:endParaRPr>
          </a:p>
        </p:txBody>
      </p:sp>
      <p:sp>
        <p:nvSpPr>
          <p:cNvPr id="43" name="テキスト プレースホルダ 9">
            <a:extLst>
              <a:ext uri="{FF2B5EF4-FFF2-40B4-BE49-F238E27FC236}">
                <a16:creationId xmlns:a16="http://schemas.microsoft.com/office/drawing/2014/main" id="{F0BB47C4-5327-4B14-9EFE-FCDCF24CF7B5}"/>
              </a:ext>
            </a:extLst>
          </p:cNvPr>
          <p:cNvSpPr>
            <a:spLocks noGrp="1"/>
          </p:cNvSpPr>
          <p:nvPr>
            <p:custDataLst>
              <p:tags r:id="rId27"/>
            </p:custDataLst>
          </p:nvPr>
        </p:nvSpPr>
        <p:spPr bwMode="auto">
          <a:xfrm>
            <a:off x="7519988"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1303EC-A112-4421-9F06-9990E82626B7}" type="datetime'''''1''''''8'''''''''''''''''''''''''''''''''''''''''''">
              <a:rPr kumimoji="0" lang="en-US" altLang="en-US" sz="1000" smtClean="0"/>
              <a:pPr/>
              <a:t>18</a:t>
            </a:fld>
            <a:endParaRPr kumimoji="0" lang="ja-JP" altLang="en-US" sz="1000" dirty="0">
              <a:sym typeface="+mn-lt"/>
            </a:endParaRPr>
          </a:p>
        </p:txBody>
      </p:sp>
      <p:sp>
        <p:nvSpPr>
          <p:cNvPr id="51" name="テキスト プレースホルダ 9">
            <a:extLst>
              <a:ext uri="{FF2B5EF4-FFF2-40B4-BE49-F238E27FC236}">
                <a16:creationId xmlns:a16="http://schemas.microsoft.com/office/drawing/2014/main" id="{B4413FA0-AA40-47D4-81F2-1C09A224DFB0}"/>
              </a:ext>
            </a:extLst>
          </p:cNvPr>
          <p:cNvSpPr>
            <a:spLocks noGrp="1"/>
          </p:cNvSpPr>
          <p:nvPr>
            <p:custDataLst>
              <p:tags r:id="rId28"/>
            </p:custDataLst>
          </p:nvPr>
        </p:nvSpPr>
        <p:spPr bwMode="gray">
          <a:xfrm>
            <a:off x="5816600" y="3732213"/>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6DE80F-B61B-475E-93E5-7AC82912FCDB}" type="datetime'''''1''''''3'''''''',''''''1''''5''9'''''''''''''''''''''">
              <a:rPr lang="en-US" altLang="en-US" sz="1000" smtClean="0"/>
              <a:pPr/>
              <a:t>13,159</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6861611F-C845-4755-A8A2-F7142C119BFC}"/>
              </a:ext>
            </a:extLst>
          </p:cNvPr>
          <p:cNvSpPr>
            <a:spLocks noGrp="1"/>
          </p:cNvSpPr>
          <p:nvPr>
            <p:custDataLst>
              <p:tags r:id="rId29"/>
            </p:custDataLst>
          </p:nvPr>
        </p:nvSpPr>
        <p:spPr bwMode="auto">
          <a:xfrm>
            <a:off x="8305800"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295FB6-FDF5-4E66-8BB8-E5A89B803815}" type="datetime'''1''''''''''''''''''9'''">
              <a:rPr kumimoji="0" lang="en-US" altLang="en-US" sz="1000" smtClean="0"/>
              <a:pPr/>
              <a:t>19</a:t>
            </a:fld>
            <a:endParaRPr kumimoji="0" lang="ja-JP" altLang="en-US" sz="1000" dirty="0">
              <a:sym typeface="+mn-lt"/>
            </a:endParaRPr>
          </a:p>
        </p:txBody>
      </p:sp>
      <p:sp>
        <p:nvSpPr>
          <p:cNvPr id="95" name="テキスト プレースホルダ 9">
            <a:extLst>
              <a:ext uri="{FF2B5EF4-FFF2-40B4-BE49-F238E27FC236}">
                <a16:creationId xmlns:a16="http://schemas.microsoft.com/office/drawing/2014/main" id="{E99DE7ED-5B9B-4247-A191-1B497CCFBDC0}"/>
              </a:ext>
            </a:extLst>
          </p:cNvPr>
          <p:cNvSpPr>
            <a:spLocks noGrp="1"/>
          </p:cNvSpPr>
          <p:nvPr>
            <p:custDataLst>
              <p:tags r:id="rId30"/>
            </p:custDataLst>
          </p:nvPr>
        </p:nvSpPr>
        <p:spPr bwMode="auto">
          <a:xfrm>
            <a:off x="9091613" y="60769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23FBAC-434F-4028-8230-EE807E093278}" type="datetime'2''''''''''''''''''''''''''''''''''0'">
              <a:rPr kumimoji="0" lang="en-US" altLang="en-US" sz="1000" smtClean="0"/>
              <a:pPr/>
              <a:t>20</a:t>
            </a:fld>
            <a:endParaRPr kumimoji="0" lang="ja-JP" altLang="en-US" sz="1000" dirty="0">
              <a:sym typeface="+mn-lt"/>
            </a:endParaRPr>
          </a:p>
        </p:txBody>
      </p:sp>
      <p:sp>
        <p:nvSpPr>
          <p:cNvPr id="63" name="テキスト プレースホルダ 9"/>
          <p:cNvSpPr>
            <a:spLocks noGrp="1"/>
          </p:cNvSpPr>
          <p:nvPr>
            <p:custDataLst>
              <p:tags r:id="rId31"/>
            </p:custDataLst>
          </p:nvPr>
        </p:nvSpPr>
        <p:spPr bwMode="auto">
          <a:xfrm>
            <a:off x="5008563" y="3605213"/>
            <a:ext cx="463550" cy="215900"/>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26A612-F442-4145-A7DB-66D4CF890B4F}" type="datetime'''''''''''''+''''''1''5''''''''''''''''''''''''''''%'">
              <a:rPr lang="en-US" altLang="en-US" sz="1000" smtClean="0">
                <a:solidFill>
                  <a:schemeClr val="bg1"/>
                </a:solidFill>
                <a:effectLst/>
              </a:rPr>
              <a:pPr/>
              <a:t>+15%</a:t>
            </a:fld>
            <a:endParaRPr kumimoji="0" lang="ja-JP" altLang="en-US" sz="1000" dirty="0">
              <a:solidFill>
                <a:schemeClr val="bg1"/>
              </a:solidFill>
              <a:sym typeface="+mn-lt"/>
            </a:endParaRPr>
          </a:p>
        </p:txBody>
      </p:sp>
      <p:cxnSp>
        <p:nvCxnSpPr>
          <p:cNvPr id="74" name="直線コネクタ 22"/>
          <p:cNvCxnSpPr/>
          <p:nvPr/>
        </p:nvCxnSpPr>
        <p:spPr>
          <a:xfrm>
            <a:off x="361598" y="1988840"/>
            <a:ext cx="919991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p:cNvSpPr>
            <a:spLocks noChangeArrowheads="1"/>
          </p:cNvSpPr>
          <p:nvPr/>
        </p:nvSpPr>
        <p:spPr bwMode="auto">
          <a:xfrm>
            <a:off x="344488" y="1772816"/>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政府の医療分野への支出額</a:t>
            </a:r>
          </a:p>
        </p:txBody>
      </p:sp>
      <p:sp>
        <p:nvSpPr>
          <p:cNvPr id="137" name="Rectangle 136">
            <a:extLst>
              <a:ext uri="{FF2B5EF4-FFF2-40B4-BE49-F238E27FC236}">
                <a16:creationId xmlns:a16="http://schemas.microsoft.com/office/drawing/2014/main" id="{975C44C0-7639-4147-96F2-D17E25AE8AEE}"/>
              </a:ext>
            </a:extLst>
          </p:cNvPr>
          <p:cNvSpPr/>
          <p:nvPr>
            <p:custDataLst>
              <p:tags r:id="rId32"/>
            </p:custDataLst>
          </p:nvPr>
        </p:nvSpPr>
        <p:spPr bwMode="auto">
          <a:xfrm>
            <a:off x="8054975" y="2114550"/>
            <a:ext cx="179388" cy="133350"/>
          </a:xfrm>
          <a:prstGeom prst="rect">
            <a:avLst/>
          </a:prstGeom>
          <a:solidFill>
            <a:srgbClr val="DFE5EF"/>
          </a:solidFill>
          <a:ln w="9525" algn="ctr">
            <a:solidFill>
              <a:srgbClr val="FFFFFF"/>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34" name="Rectangle 133">
            <a:extLst>
              <a:ext uri="{FF2B5EF4-FFF2-40B4-BE49-F238E27FC236}">
                <a16:creationId xmlns:a16="http://schemas.microsoft.com/office/drawing/2014/main" id="{E0311A0B-DA18-4AF9-B879-7332FCB9EA22}"/>
              </a:ext>
            </a:extLst>
          </p:cNvPr>
          <p:cNvSpPr/>
          <p:nvPr>
            <p:custDataLst>
              <p:tags r:id="rId33"/>
            </p:custDataLst>
          </p:nvPr>
        </p:nvSpPr>
        <p:spPr bwMode="auto">
          <a:xfrm>
            <a:off x="5672138" y="2114550"/>
            <a:ext cx="179388" cy="133350"/>
          </a:xfrm>
          <a:prstGeom prst="rect">
            <a:avLst/>
          </a:prstGeom>
          <a:solidFill>
            <a:srgbClr val="80CCE8"/>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33" name="Rectangle 132">
            <a:extLst>
              <a:ext uri="{FF2B5EF4-FFF2-40B4-BE49-F238E27FC236}">
                <a16:creationId xmlns:a16="http://schemas.microsoft.com/office/drawing/2014/main" id="{379CD23C-CB14-489F-BA9B-46A83A6A5B23}"/>
              </a:ext>
            </a:extLst>
          </p:cNvPr>
          <p:cNvSpPr/>
          <p:nvPr>
            <p:custDataLst>
              <p:tags r:id="rId34"/>
            </p:custDataLst>
          </p:nvPr>
        </p:nvSpPr>
        <p:spPr bwMode="auto">
          <a:xfrm>
            <a:off x="4578350" y="2114550"/>
            <a:ext cx="179388" cy="133350"/>
          </a:xfrm>
          <a:prstGeom prst="rect">
            <a:avLst/>
          </a:prstGeom>
          <a:solidFill>
            <a:srgbClr val="ACC6D0"/>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32" name="Rectangle 131">
            <a:extLst>
              <a:ext uri="{FF2B5EF4-FFF2-40B4-BE49-F238E27FC236}">
                <a16:creationId xmlns:a16="http://schemas.microsoft.com/office/drawing/2014/main" id="{FAFFF37E-CAE1-4333-AC51-AD424C5FE9E0}"/>
              </a:ext>
            </a:extLst>
          </p:cNvPr>
          <p:cNvSpPr/>
          <p:nvPr>
            <p:custDataLst>
              <p:tags r:id="rId35"/>
            </p:custDataLst>
          </p:nvPr>
        </p:nvSpPr>
        <p:spPr bwMode="auto">
          <a:xfrm>
            <a:off x="3992563" y="2114550"/>
            <a:ext cx="179388" cy="133350"/>
          </a:xfrm>
          <a:prstGeom prst="rect">
            <a:avLst/>
          </a:prstGeom>
          <a:solidFill>
            <a:srgbClr val="D2E0E6"/>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35" name="Rectangle 134">
            <a:extLst>
              <a:ext uri="{FF2B5EF4-FFF2-40B4-BE49-F238E27FC236}">
                <a16:creationId xmlns:a16="http://schemas.microsoft.com/office/drawing/2014/main" id="{1445DB21-F04D-4B6F-8C58-31C98C524F8F}"/>
              </a:ext>
            </a:extLst>
          </p:cNvPr>
          <p:cNvSpPr/>
          <p:nvPr>
            <p:custDataLst>
              <p:tags r:id="rId36"/>
            </p:custDataLst>
          </p:nvPr>
        </p:nvSpPr>
        <p:spPr bwMode="auto">
          <a:xfrm>
            <a:off x="6511925" y="2114550"/>
            <a:ext cx="179388" cy="133350"/>
          </a:xfrm>
          <a:prstGeom prst="rect">
            <a:avLst/>
          </a:prstGeom>
          <a:solidFill>
            <a:srgbClr val="1F497D"/>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36" name="Rectangle 135">
            <a:extLst>
              <a:ext uri="{FF2B5EF4-FFF2-40B4-BE49-F238E27FC236}">
                <a16:creationId xmlns:a16="http://schemas.microsoft.com/office/drawing/2014/main" id="{B9FE748D-C4E9-428D-99EE-474CDC79D5F7}"/>
              </a:ext>
            </a:extLst>
          </p:cNvPr>
          <p:cNvSpPr/>
          <p:nvPr>
            <p:custDataLst>
              <p:tags r:id="rId37"/>
            </p:custDataLst>
          </p:nvPr>
        </p:nvSpPr>
        <p:spPr bwMode="auto">
          <a:xfrm>
            <a:off x="7351713" y="2114550"/>
            <a:ext cx="179388" cy="133350"/>
          </a:xfrm>
          <a:prstGeom prst="rect">
            <a:avLst/>
          </a:prstGeom>
          <a:solidFill>
            <a:srgbClr val="ACC6D0"/>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26" name="テキスト プレースホルダ 9">
            <a:extLst>
              <a:ext uri="{FF2B5EF4-FFF2-40B4-BE49-F238E27FC236}">
                <a16:creationId xmlns:a16="http://schemas.microsoft.com/office/drawing/2014/main" id="{0E2740F3-44EC-4EB5-86C5-AFED0DF8C5F9}"/>
              </a:ext>
            </a:extLst>
          </p:cNvPr>
          <p:cNvSpPr>
            <a:spLocks noGrp="1"/>
          </p:cNvSpPr>
          <p:nvPr>
            <p:custDataLst>
              <p:tags r:id="rId38"/>
            </p:custDataLst>
          </p:nvPr>
        </p:nvSpPr>
        <p:spPr bwMode="auto">
          <a:xfrm>
            <a:off x="4808538" y="2109788"/>
            <a:ext cx="762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A71DB10-5544-48BE-90AE-C4344171D572}" type="datetime'プ''''''''''ラ''''''イ''マ''''''''''''リケ''''''ア'''''''''''">
              <a:rPr lang="ja-JP" altLang="en-US" sz="1000" smtClean="0">
                <a:effectLst/>
                <a:sym typeface="+mn-lt"/>
              </a:rPr>
              <a:pPr marL="0" indent="0">
                <a:spcBef>
                  <a:spcPct val="0"/>
                </a:spcBef>
                <a:buNone/>
              </a:pPr>
              <a:t>プライマリケア</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36E3D66C-E660-4500-8088-29F16701ED22}"/>
              </a:ext>
            </a:extLst>
          </p:cNvPr>
          <p:cNvSpPr>
            <a:spLocks noGrp="1"/>
          </p:cNvSpPr>
          <p:nvPr>
            <p:custDataLst>
              <p:tags r:id="rId39"/>
            </p:custDataLst>
          </p:nvPr>
        </p:nvSpPr>
        <p:spPr bwMode="auto">
          <a:xfrm>
            <a:off x="4222750" y="2109788"/>
            <a:ext cx="254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0B7105-6ED0-42A1-9712-8158EC4A664B}" type="datetime'病院'''''''''''''''''''''''''''''''''''''''''''''''''''''''">
              <a:rPr lang="ja-JP" altLang="en-US" sz="1000" smtClean="0">
                <a:effectLst/>
                <a:sym typeface="+mn-lt"/>
              </a:rPr>
              <a:pPr marL="0" indent="0">
                <a:spcBef>
                  <a:spcPct val="0"/>
                </a:spcBef>
                <a:buNone/>
              </a:pPr>
              <a:t>病院</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9EB68F2C-D01E-4455-9726-B6ABC2C79AC4}"/>
              </a:ext>
            </a:extLst>
          </p:cNvPr>
          <p:cNvSpPr>
            <a:spLocks noGrp="1"/>
          </p:cNvSpPr>
          <p:nvPr>
            <p:custDataLst>
              <p:tags r:id="rId40"/>
            </p:custDataLst>
          </p:nvPr>
        </p:nvSpPr>
        <p:spPr bwMode="auto">
          <a:xfrm>
            <a:off x="7581900" y="2109788"/>
            <a:ext cx="371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F13EEBE-11A5-4AAF-9293-F57DA3B66373}" type="datetime'''''''''''''''''''''''''''''''そ''''''''''''''''''の''他'''">
              <a:rPr lang="ja-JP" altLang="en-US" sz="1000" smtClean="0">
                <a:effectLst/>
                <a:sym typeface="+mn-lt"/>
              </a:rPr>
              <a:pPr marL="0" indent="0">
                <a:spcBef>
                  <a:spcPct val="0"/>
                </a:spcBef>
                <a:buNone/>
              </a:pPr>
              <a:t>その他</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2727C492-DECC-4675-8E3C-869E7F252383}"/>
              </a:ext>
            </a:extLst>
          </p:cNvPr>
          <p:cNvSpPr>
            <a:spLocks noGrp="1"/>
          </p:cNvSpPr>
          <p:nvPr>
            <p:custDataLst>
              <p:tags r:id="rId41"/>
            </p:custDataLst>
          </p:nvPr>
        </p:nvSpPr>
        <p:spPr bwMode="auto">
          <a:xfrm>
            <a:off x="6742113" y="2109788"/>
            <a:ext cx="508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C1167F3-4514-426B-89C7-D598DC3C9974}" type="datetime'''''''''''医''''''''''''''''療''''''''''''''保''''険'''''''''">
              <a:rPr lang="ja-JP" altLang="en-US" sz="1000" smtClean="0">
                <a:effectLst/>
                <a:sym typeface="+mn-lt"/>
              </a:rPr>
              <a:pPr marL="0" indent="0">
                <a:spcBef>
                  <a:spcPct val="0"/>
                </a:spcBef>
                <a:buNone/>
              </a:pPr>
              <a:t>医療保険</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58896DF3-83F5-49BD-A5DF-539914FF17CF}"/>
              </a:ext>
            </a:extLst>
          </p:cNvPr>
          <p:cNvSpPr>
            <a:spLocks noGrp="1"/>
          </p:cNvSpPr>
          <p:nvPr>
            <p:custDataLst>
              <p:tags r:id="rId42"/>
            </p:custDataLst>
          </p:nvPr>
        </p:nvSpPr>
        <p:spPr bwMode="auto">
          <a:xfrm>
            <a:off x="5902325" y="2109788"/>
            <a:ext cx="508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390221C-49A0-490A-898D-5D529AD1554F}" type="datetime'''''''''''''''''''''''''''''公''''''''''衆衛''''''''生'''''''">
              <a:rPr lang="ja-JP" altLang="en-US" sz="1000" smtClean="0">
                <a:effectLst/>
                <a:sym typeface="+mn-lt"/>
              </a:rPr>
              <a:pPr marL="0" indent="0">
                <a:spcBef>
                  <a:spcPct val="0"/>
                </a:spcBef>
                <a:buNone/>
              </a:pPr>
              <a:t>公衆衛生</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26555851-A27B-4533-978F-BFA8CE65CC19}"/>
              </a:ext>
            </a:extLst>
          </p:cNvPr>
          <p:cNvSpPr>
            <a:spLocks noGrp="1"/>
          </p:cNvSpPr>
          <p:nvPr>
            <p:custDataLst>
              <p:tags r:id="rId43"/>
            </p:custDataLst>
          </p:nvPr>
        </p:nvSpPr>
        <p:spPr bwMode="auto">
          <a:xfrm>
            <a:off x="8285163" y="2109788"/>
            <a:ext cx="10001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79FF90-3F40-48BE-BB0F-C85537048C4A}" type="datetime'合''''''''''計'''''''''''''''''''">
              <a:rPr lang="ja-JP" altLang="en-US" sz="1000" smtClean="0">
                <a:effectLst/>
                <a:sym typeface="+mn-lt"/>
              </a:rPr>
              <a:pPr marL="0" indent="0">
                <a:spcBef>
                  <a:spcPct val="0"/>
                </a:spcBef>
                <a:buNone/>
              </a:pPr>
              <a:t>合計</a:t>
            </a:fld>
            <a:r>
              <a:rPr lang="en-US" altLang="ja-JP" sz="1000" dirty="0">
                <a:effectLst/>
                <a:sym typeface="+mn-lt"/>
              </a:rPr>
              <a:t>(2017</a:t>
            </a:r>
            <a:r>
              <a:rPr lang="ja-JP" altLang="en-US" sz="1000" dirty="0">
                <a:effectLst/>
                <a:sym typeface="+mn-lt"/>
              </a:rPr>
              <a:t>年以降</a:t>
            </a:r>
            <a:r>
              <a:rPr lang="en-US" altLang="ja-JP" sz="1000" dirty="0">
                <a:effectLst/>
                <a:sym typeface="+mn-lt"/>
              </a:rPr>
              <a:t>)</a:t>
            </a:r>
            <a:endParaRPr lang="ja-JP" altLang="en-US" sz="1000" dirty="0">
              <a:sym typeface="+mn-lt"/>
            </a:endParaRPr>
          </a:p>
        </p:txBody>
      </p:sp>
    </p:spTree>
    <p:extLst>
      <p:ext uri="{BB962C8B-B14F-4D97-AF65-F5344CB8AC3E}">
        <p14:creationId xmlns:p14="http://schemas.microsoft.com/office/powerpoint/2010/main" val="34395963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4398200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13" name="片側の 2 つの角を丸めた四角形 12"/>
          <p:cNvSpPr/>
          <p:nvPr/>
        </p:nvSpPr>
        <p:spPr>
          <a:xfrm>
            <a:off x="920552" y="2200544"/>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中国</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200544"/>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150957148"/>
              </p:ext>
            </p:extLst>
          </p:nvPr>
        </p:nvGraphicFramePr>
        <p:xfrm>
          <a:off x="200472" y="2492896"/>
          <a:ext cx="9504000" cy="3778054"/>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26986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温家宝国務院総理</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胡錦濤国家主席</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岡田外務大臣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6986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温家宝国務院総理</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野田総理大臣、玄葉外務大臣、山口外務副大臣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6986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山口外務副大臣（</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6986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6986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APEC</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首脳会議出席のため</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6986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木原外務副大臣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6986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サミット出席のため）、岸田外務大臣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4294833332"/>
                  </a:ext>
                </a:extLst>
              </a:tr>
              <a:tr h="26986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634109396"/>
                  </a:ext>
                </a:extLst>
              </a:tr>
              <a:tr h="26986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李克強総理</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zh-TW"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707405838"/>
                  </a:ext>
                </a:extLst>
              </a:tr>
              <a:tr h="26986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習近平国家主席、</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王岐山国家副主席</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853088753"/>
                  </a:ext>
                </a:extLst>
              </a:tr>
              <a:tr h="26986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978988147"/>
                  </a:ext>
                </a:extLst>
              </a:tr>
              <a:tr h="26986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6986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6986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18" name="グループ化 17"/>
          <p:cNvGrpSpPr/>
          <p:nvPr/>
        </p:nvGrpSpPr>
        <p:grpSpPr>
          <a:xfrm>
            <a:off x="200472" y="1811186"/>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402363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2/2</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年には安倍元総理大臣の訪中と、習近平国家主席の訪日が実現した。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grpSp>
        <p:nvGrpSpPr>
          <p:cNvPr id="12" name="グループ化 11"/>
          <p:cNvGrpSpPr/>
          <p:nvPr/>
        </p:nvGrpSpPr>
        <p:grpSpPr>
          <a:xfrm>
            <a:off x="393845" y="1461477"/>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249256316"/>
              </p:ext>
            </p:extLst>
          </p:nvPr>
        </p:nvGraphicFramePr>
        <p:xfrm>
          <a:off x="393845" y="1938913"/>
          <a:ext cx="4586942" cy="4355322"/>
        </p:xfrm>
        <a:graphic>
          <a:graphicData uri="http://schemas.openxmlformats.org/drawingml/2006/table">
            <a:tbl>
              <a:tblPr firstRow="1" bandRow="1">
                <a:tableStyleId>{5C22544A-7EE6-4342-B048-85BDC9FD1C3A}</a:tableStyleId>
              </a:tblPr>
              <a:tblGrid>
                <a:gridCol w="299115">
                  <a:extLst>
                    <a:ext uri="{9D8B030D-6E8A-4147-A177-3AD203B41FA5}">
                      <a16:colId xmlns:a16="http://schemas.microsoft.com/office/drawing/2014/main" val="20000"/>
                    </a:ext>
                  </a:extLst>
                </a:gridCol>
                <a:gridCol w="897345">
                  <a:extLst>
                    <a:ext uri="{9D8B030D-6E8A-4147-A177-3AD203B41FA5}">
                      <a16:colId xmlns:a16="http://schemas.microsoft.com/office/drawing/2014/main" val="20001"/>
                    </a:ext>
                  </a:extLst>
                </a:gridCol>
                <a:gridCol w="1146608">
                  <a:extLst>
                    <a:ext uri="{9D8B030D-6E8A-4147-A177-3AD203B41FA5}">
                      <a16:colId xmlns:a16="http://schemas.microsoft.com/office/drawing/2014/main" val="20002"/>
                    </a:ext>
                  </a:extLst>
                </a:gridCol>
                <a:gridCol w="2243874">
                  <a:extLst>
                    <a:ext uri="{9D8B030D-6E8A-4147-A177-3AD203B41FA5}">
                      <a16:colId xmlns:a16="http://schemas.microsoft.com/office/drawing/2014/main" val="20003"/>
                    </a:ext>
                  </a:extLst>
                </a:gridCol>
              </a:tblGrid>
              <a:tr h="379098">
                <a:tc>
                  <a:txBody>
                    <a:bodyPr/>
                    <a:lstStyle/>
                    <a:p>
                      <a:pPr algn="ctr" fontAlgn="ctr" hangingPunct="0"/>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838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zh-CN"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CN"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国家主席</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中国・北京（</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APEC</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首脳会議）</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1"/>
                  </a:ext>
                </a:extLst>
              </a:tr>
              <a:tr h="3838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zh-CN"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CN"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国家主席</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900" dirty="0"/>
                        <a:t>インドネシア・ジャカルタ（バンドン会議</a:t>
                      </a:r>
                      <a:r>
                        <a:rPr lang="en-US" altLang="ja-JP" sz="900" dirty="0"/>
                        <a:t>60</a:t>
                      </a:r>
                      <a:r>
                        <a:rPr lang="ja-JP" altLang="en-US" sz="900" dirty="0"/>
                        <a:t>周年行事）</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2"/>
                  </a:ext>
                </a:extLst>
              </a:tr>
              <a:tr h="3838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韓国・ソウル（日中韓サミット）</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3"/>
                  </a:ext>
                </a:extLst>
              </a:tr>
              <a:tr h="3838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モンゴル・ウランバートル（</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ASEM</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首脳会合）</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4"/>
                  </a:ext>
                </a:extLst>
              </a:tr>
              <a:tr h="3838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習近平・国家主席</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中国・杭州（</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サミット）</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3838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dirty="0"/>
                        <a:t>習近平・国家主席</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900" dirty="0"/>
                        <a:t>ペルー・リマ（</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APEC</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首脳会議</a:t>
                      </a:r>
                      <a:r>
                        <a:rPr lang="ja-JP" altLang="en-US" sz="900" dirty="0"/>
                        <a:t>）</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3838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dirty="0">
                          <a:effectLst/>
                        </a:rPr>
                        <a:t>習近平・国家主席</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ハンブルク（</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サミット）</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7"/>
                  </a:ext>
                </a:extLst>
              </a:tr>
              <a:tr h="3838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dirty="0"/>
                        <a:t>習近平・国家主席</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ベトナム・ダナン</a:t>
                      </a:r>
                      <a:r>
                        <a:rPr lang="ja-JP" altLang="en-US" sz="900" dirty="0"/>
                        <a:t>（</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APEC</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首脳会議</a:t>
                      </a:r>
                      <a:r>
                        <a:rPr lang="ja-JP" altLang="en-US" sz="900" dirty="0"/>
                        <a:t>）</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8"/>
                  </a:ext>
                </a:extLst>
              </a:tr>
              <a:tr h="3838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フィリピン・マニラ（</a:t>
                      </a:r>
                      <a:r>
                        <a:rPr lang="en-US" altLang="zh-TW" sz="900" dirty="0"/>
                        <a:t>ASEAN</a:t>
                      </a:r>
                      <a:r>
                        <a:rPr lang="zh-TW" altLang="en-US" sz="900" dirty="0"/>
                        <a:t>関連首脳会議</a:t>
                      </a:r>
                      <a:r>
                        <a:rPr lang="ja-JP" altLang="en-US" sz="900" dirty="0"/>
                        <a:t>）</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9"/>
                  </a:ext>
                </a:extLst>
              </a:tr>
              <a:tr h="3838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0"/>
                  </a:ext>
                </a:extLst>
              </a:tr>
            </a:tbl>
          </a:graphicData>
        </a:graphic>
      </p:graphicFrame>
      <p:graphicFrame>
        <p:nvGraphicFramePr>
          <p:cNvPr id="10" name="表 9">
            <a:extLst>
              <a:ext uri="{FF2B5EF4-FFF2-40B4-BE49-F238E27FC236}">
                <a16:creationId xmlns:a16="http://schemas.microsoft.com/office/drawing/2014/main" id="{DC74EDFF-B35C-46B7-B0C1-FBBEE8BBD28E}"/>
              </a:ext>
            </a:extLst>
          </p:cNvPr>
          <p:cNvGraphicFramePr>
            <a:graphicFrameLocks noGrp="1"/>
          </p:cNvGraphicFramePr>
          <p:nvPr>
            <p:extLst>
              <p:ext uri="{D42A27DB-BD31-4B8C-83A1-F6EECF244321}">
                <p14:modId xmlns:p14="http://schemas.microsoft.com/office/powerpoint/2010/main" val="2946071272"/>
              </p:ext>
            </p:extLst>
          </p:nvPr>
        </p:nvGraphicFramePr>
        <p:xfrm>
          <a:off x="5118584" y="1928399"/>
          <a:ext cx="4586942" cy="4365836"/>
        </p:xfrm>
        <a:graphic>
          <a:graphicData uri="http://schemas.openxmlformats.org/drawingml/2006/table">
            <a:tbl>
              <a:tblPr firstRow="1" bandRow="1">
                <a:tableStyleId>{5C22544A-7EE6-4342-B048-85BDC9FD1C3A}</a:tableStyleId>
              </a:tblPr>
              <a:tblGrid>
                <a:gridCol w="299115">
                  <a:extLst>
                    <a:ext uri="{9D8B030D-6E8A-4147-A177-3AD203B41FA5}">
                      <a16:colId xmlns:a16="http://schemas.microsoft.com/office/drawing/2014/main" val="20000"/>
                    </a:ext>
                  </a:extLst>
                </a:gridCol>
                <a:gridCol w="897346">
                  <a:extLst>
                    <a:ext uri="{9D8B030D-6E8A-4147-A177-3AD203B41FA5}">
                      <a16:colId xmlns:a16="http://schemas.microsoft.com/office/drawing/2014/main" val="20001"/>
                    </a:ext>
                  </a:extLst>
                </a:gridCol>
                <a:gridCol w="1146608">
                  <a:extLst>
                    <a:ext uri="{9D8B030D-6E8A-4147-A177-3AD203B41FA5}">
                      <a16:colId xmlns:a16="http://schemas.microsoft.com/office/drawing/2014/main" val="20002"/>
                    </a:ext>
                  </a:extLst>
                </a:gridCol>
                <a:gridCol w="2243873">
                  <a:extLst>
                    <a:ext uri="{9D8B030D-6E8A-4147-A177-3AD203B41FA5}">
                      <a16:colId xmlns:a16="http://schemas.microsoft.com/office/drawing/2014/main" val="20003"/>
                    </a:ext>
                  </a:extLst>
                </a:gridCol>
              </a:tblGrid>
              <a:tr h="339238">
                <a:tc>
                  <a:txBody>
                    <a:bodyPr/>
                    <a:lstStyle/>
                    <a:p>
                      <a:pPr algn="ctr" fontAlgn="ctr" hangingPunct="0"/>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037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dirty="0"/>
                        <a:t>習近平・国家主席</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ロシア・ウラジオストク（東方経済フォーラム）</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1"/>
                  </a:ext>
                </a:extLst>
              </a:tr>
              <a:tr h="41710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北京</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2"/>
                  </a:ext>
                </a:extLst>
              </a:tr>
              <a:tr h="33634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dirty="0"/>
                        <a:t>習近平・国家主席</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北京</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3"/>
                  </a:ext>
                </a:extLst>
              </a:tr>
              <a:tr h="33634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dirty="0"/>
                        <a:t>習近平・国家主席</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アルゼンチン・ブエノスアイレス（</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サミット）</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4"/>
                  </a:ext>
                </a:extLst>
              </a:tr>
              <a:tr h="33634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習近平国家主席</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717452320"/>
                  </a:ext>
                </a:extLst>
              </a:tr>
              <a:tr h="41710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タイ・バンコク</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651419767"/>
                  </a:ext>
                </a:extLst>
              </a:tr>
              <a:tr h="33634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習近平国家主席</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北京</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432648207"/>
                  </a:ext>
                </a:extLst>
              </a:tr>
              <a:tr h="41710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李克強国務院総理</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成都</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3654326740"/>
                  </a:ext>
                </a:extLst>
              </a:tr>
              <a:tr h="33634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t>2020</a:t>
                      </a:r>
                      <a:r>
                        <a:rPr lang="ja-JP" altLang="en-US" sz="900" dirty="0"/>
                        <a:t>年</a:t>
                      </a:r>
                      <a:r>
                        <a:rPr lang="en-US" altLang="ja-JP" sz="900" dirty="0"/>
                        <a:t>9</a:t>
                      </a:r>
                      <a:r>
                        <a:rPr lang="ja-JP" altLang="en-US" sz="900" dirty="0"/>
                        <a:t>月</a:t>
                      </a:r>
                      <a:r>
                        <a:rPr lang="en-US" altLang="ja-JP" sz="900" dirty="0"/>
                        <a:t>25</a:t>
                      </a:r>
                      <a:r>
                        <a:rPr lang="ja-JP" altLang="en-US" sz="900" dirty="0"/>
                        <a:t>日</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習近平国家主席</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3939354777"/>
                  </a:ext>
                </a:extLst>
              </a:tr>
              <a:tr h="33634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習近平国家主席</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314242119"/>
                  </a:ext>
                </a:extLst>
              </a:tr>
              <a:tr h="33634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習近平国家主席</a:t>
                      </a:r>
                      <a:endPar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4294699827"/>
                  </a:ext>
                </a:extLst>
              </a:tr>
            </a:tbl>
          </a:graphicData>
        </a:graphic>
      </p:graphicFrame>
    </p:spTree>
    <p:extLst>
      <p:ext uri="{BB962C8B-B14F-4D97-AF65-F5344CB8AC3E}">
        <p14:creationId xmlns:p14="http://schemas.microsoft.com/office/powerpoint/2010/main" val="23354341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1/11</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年度以降、複数の医療国際化事業が実施されている他、官民ミッションや留学人材セミナーも開催されている。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6916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85228950"/>
              </p:ext>
            </p:extLst>
          </p:nvPr>
        </p:nvGraphicFramePr>
        <p:xfrm>
          <a:off x="200472" y="2036076"/>
          <a:ext cx="9504000" cy="31302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2011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遠隔診断</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国際医療福祉大学</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中国リハビリテーション研究センターでの健康診断・画像診断対応能力の調査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「遠隔病理診断」実証実験に向けた準備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中国に進出する際の事前検討事項調査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中国における健康診断・人間ドック・遠隔診断事業展開する際の諸問題の検討</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日中間の関係性の変化により、中国リハビリテーション研究センターの実証実験は実施できなかった。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技術面や法的面では本ビジネスの現地展開が可能であることを確認できた。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ビジネスを成功させるためには、例えば、外資系金融機関との連携や、健康予防から介護分野まで網羅したサービス提供などの差別化が必要であるとの結論に至った。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2011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糖尿病診療</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サービス</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テルモ、</a:t>
                      </a:r>
                      <a:r>
                        <a:rPr kumimoji="1" lang="en-US" altLang="ja-JP" sz="1000" kern="1200" dirty="0">
                          <a:solidFill>
                            <a:schemeClr val="dk1"/>
                          </a:solidFill>
                          <a:latin typeface="+mn-lt"/>
                          <a:ea typeface="+mn-ea"/>
                          <a:cs typeface="+mn-cs"/>
                        </a:rPr>
                        <a:t>Medical Excellence JAPAN</a:t>
                      </a:r>
                      <a:r>
                        <a:rPr kumimoji="1" lang="ja-JP" altLang="en-US" sz="1000" kern="1200" dirty="0">
                          <a:solidFill>
                            <a:schemeClr val="dk1"/>
                          </a:solidFill>
                          <a:latin typeface="+mn-lt"/>
                          <a:ea typeface="+mn-ea"/>
                          <a:cs typeface="+mn-cs"/>
                        </a:rPr>
                        <a:t>　</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糖尿病治療（診療・足外来および栄養指導・運動指導・）の実施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糖尿病治療（診療・足が依頼および栄養指導・運動指導）の効果および満足度調査の実施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ビジネスモデル検討のための現地調査の実施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杭州においても、日本式の糖尿病治療の高い治療効果が確認された。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杭州においても、患者および医療者から、日本式の糖尿病治療に対する高い満足度が得られた。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日本式糖尿病治療を持続可能なビジネスとするためには、サービス提供形態・課金スキーム・実施主体等を含めた事業モデルを確立する必要があることが明らかとなった。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93065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2/11</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973351511"/>
              </p:ext>
            </p:extLst>
          </p:nvPr>
        </p:nvGraphicFramePr>
        <p:xfrm>
          <a:off x="200472" y="1386000"/>
          <a:ext cx="9504000" cy="3701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2011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生活習慣病健診サービス</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とくしま産業振興機構</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湖南省衛生庁、人民病院と調整協議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健診サービス等の現地需要調査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現地医療関係者との交流</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に湖南省において、徳島県商工労働部保健福祉部と湖南省衛生庁により「医療衛生分野の交流協議書」が締結できた。（その後、調整再開のめどが立たず中国での需要調査は断念し、モンゴル調査に移行。）</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在大阪モンゴル国総領事館を訪問し、事前に現地の医療状況等の概要を把握した。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月に現地訪問調査を実施し、モンゴル国の医療環境、糖尿病の状況や治療・健診の状況を把握した。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2011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高度健診</a:t>
                      </a:r>
                      <a:br>
                        <a:rPr lang="en-US" altLang="ja-JP" sz="1000" dirty="0"/>
                      </a:br>
                      <a:r>
                        <a:rPr lang="ja-JP" altLang="en-US" sz="1000" dirty="0"/>
                        <a:t>システム</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エム・アイ・ユー</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中国（ラサ）での現地の人材育成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での健診サービス提供対象国の選定および市場調査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の対象国での事業展開準備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の対象国での健診車による健診デモ実施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中国においては、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の撮影技術指導、胸部</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線の読影技術指導、超音波検査の撮影技術指導、血液検査の実施方法指導を行い、現地の人材育成を進めることができた。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諸国での展開については、インドネシアを選定し、「インドネシア・日本国交樹立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周年記念</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Smart Community 2013 in Indonesia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」に健診車を展示し、健診デモを実施することで、インドネシアへの健診事業展開に向けて、日本の健診システムへの理解を促進した。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90969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3/11</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337070397"/>
              </p:ext>
            </p:extLst>
          </p:nvPr>
        </p:nvGraphicFramePr>
        <p:xfrm>
          <a:off x="200472" y="1384488"/>
          <a:ext cx="9504000" cy="3900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病理診断</a:t>
                      </a:r>
                      <a:br>
                        <a:rPr lang="en-US" altLang="ja-JP" sz="1000" dirty="0"/>
                      </a:br>
                      <a:r>
                        <a:rPr lang="ja-JP" altLang="en-US" sz="1000" dirty="0"/>
                        <a:t>サービス</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公益財団法人がん研究会</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サービスパッケージ構築</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サービスパッケージの詳細化と検証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病理診断サービス・他の診断サービスの中長期展開向けの市場性等調査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中国では北京大学深セン病院との有料サービス提供の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症例の有料サービスを提供した。インドネシアでは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症例の有料サービスを提供した。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サービス授受に関する汎用業務プロセス、標準文書雛形を策定し、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VS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画像授受のため既存の画像伝送プラットフォームを評価した。さらに、代行業者を通じた中日間の送金の手続きも確認できた。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日本の医療およびがん研究会全体のがん診療の認知を高めるためのプレゼンテーション用動画を制作し、セミナーで上映した。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中日友好病院・北京大学腫瘍病院、セミナーに集まった約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病院に対し、病理遠隔診断サービス紹介を行い、連携パートナー拡大の足がかりを構築できた。また、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Siloam Hospital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傘下のがん専門病院</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MRCCC</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と遠隔病理診断を含めた連携体制構築に向けた議論を始めた。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ん研究会のがん早期健診に対するニーズを持つ、北京・上海の連携パートナーを探索した。北京では、健診希望者受入れの業務プロセス案の検討を開始したが、インドネシアではがん早期診断の受診行動が少なく、早期診断の事業化を図るのは時期尚早と評価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78484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4/11</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172311"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645399132"/>
              </p:ext>
            </p:extLst>
          </p:nvPr>
        </p:nvGraphicFramePr>
        <p:xfrm>
          <a:off x="200472" y="1386000"/>
          <a:ext cx="9504000" cy="4501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224240">
                  <a:extLst>
                    <a:ext uri="{9D8B030D-6E8A-4147-A177-3AD203B41FA5}">
                      <a16:colId xmlns:a16="http://schemas.microsoft.com/office/drawing/2014/main" val="20002"/>
                    </a:ext>
                  </a:extLst>
                </a:gridCol>
                <a:gridCol w="86376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歯科技工</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サービス・教育</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ジーシー</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提携・協力候補となる歯科技工所の調査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中国の歯科技工教育内容の調査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歯科技工教育のニーズ・受講費用および教育プログラムの検討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現地での歯科技工トレーニングのデモンストレーションの実施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歯科技工に通じた信頼のおける外部アドバイザーを確保した上で、歯科技工トレーニングセンター（歯科技工所併設型）の建設・経営のための情報を収集した。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提携・協力候補として</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歯科技工所をリストアップし、各技工所に関する概要および資本関係等の調査を行った結果、候補先が</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社に絞られた。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歯科技工トレーニングセンターでのトレーニング内容に関する情報収集やデモンストレーションを行った結果、日本の歯科技工・歯科材料のニーズが高いことが確認された。受講費用については、「セミナーは無料で受けるもの」という傾向や、有料技工トレーニングの許容予算額のばらつき等が認められ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dirty="0">
                          <a:solidFill>
                            <a:schemeClr val="dk1"/>
                          </a:solidFill>
                          <a:latin typeface="+mn-lt"/>
                          <a:ea typeface="+mn-ea"/>
                          <a:cs typeface="+mn-cs"/>
                        </a:rPr>
                        <a:t>2012 2013 2014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リハビリテーション</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慈泉会</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現地リハビリスタッフの教育研修</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現地スタッフによる日本式リハビリの実証調査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日本製義肢装具の供給および専門職育成に関わる調査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日本製リハビリ機器等の導入・設置に関する検討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現地の他の医療機関や教育機関との連携の検討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中方パートナーとのリハビリ事業スキームの構築に関する調査・交渉</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北京天壇普華医院（米中合弁民間病院）をパートナー病院としてリハビリ事業について協議・交渉を重ね、同院内にあるリハビリセンターを慈泉会の新設現地法人が運営管理すると共に、独立採算制としてその利益を双方で分配することを合意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北京天壇普華医院のリハビリスタッフおよび看護師が相澤病院で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週間の研修を受けると共に、相澤病院のリハビリスタッフが北京天壇普華医院へ計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回赴きリハビリ指導を行うなど、現地スタッフの育成も実施した。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申請書類の作成・準備から設立まで約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カ月間を要したが、北京市内では初となる外資による病院管理会社「相澤（北京）医院管理有限公司」を設立、営業許可証を取得した。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9707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608646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4" imgW="360" imgH="360" progId="TCLayout.ActiveDocument.1">
                  <p:embed/>
                </p:oleObj>
              </mc:Choice>
              <mc:Fallback>
                <p:oleObj name="think-cell Slide" r:id="rId64" imgW="360" imgH="360" progId="TCLayout.ActiveDocument.1">
                  <p:embed/>
                  <p:pic>
                    <p:nvPicPr>
                      <p:cNvPr id="7" name="Object 6" hidden="1"/>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中国／一般概況／経済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Investing.com</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0.7%</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だが、</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前後で安定して推移する見込みである。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Text Placeholder 12"/>
          <p:cNvSpPr>
            <a:spLocks noGrp="1"/>
          </p:cNvSpPr>
          <p:nvPr>
            <p:custDataLst>
              <p:tags r:id="rId3"/>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graphicFrame>
        <p:nvGraphicFramePr>
          <p:cNvPr id="144" name="Chart 143">
            <a:extLst>
              <a:ext uri="{FF2B5EF4-FFF2-40B4-BE49-F238E27FC236}">
                <a16:creationId xmlns:a16="http://schemas.microsoft.com/office/drawing/2014/main" id="{AD32C105-5028-4BC4-96D5-4CBC95FFC6CD}"/>
              </a:ext>
            </a:extLst>
          </p:cNvPr>
          <p:cNvGraphicFramePr/>
          <p:nvPr>
            <p:custDataLst>
              <p:tags r:id="rId4"/>
            </p:custDataLst>
            <p:extLst>
              <p:ext uri="{D42A27DB-BD31-4B8C-83A1-F6EECF244321}">
                <p14:modId xmlns:p14="http://schemas.microsoft.com/office/powerpoint/2010/main" val="3513223882"/>
              </p:ext>
            </p:extLst>
          </p:nvPr>
        </p:nvGraphicFramePr>
        <p:xfrm>
          <a:off x="4895850" y="2393950"/>
          <a:ext cx="4892675" cy="3748088"/>
        </p:xfrm>
        <a:graphic>
          <a:graphicData uri="http://schemas.openxmlformats.org/drawingml/2006/chart">
            <c:chart xmlns:c="http://schemas.openxmlformats.org/drawingml/2006/chart" xmlns:r="http://schemas.openxmlformats.org/officeDocument/2006/relationships" r:id="rId66"/>
          </a:graphicData>
        </a:graphic>
      </p:graphicFrame>
      <p:sp>
        <p:nvSpPr>
          <p:cNvPr id="120" name="Text Placeholder 12"/>
          <p:cNvSpPr>
            <a:spLocks noGrp="1"/>
          </p:cNvSpPr>
          <p:nvPr>
            <p:custDataLst>
              <p:tags r:id="rId5"/>
            </p:custDataLst>
          </p:nvPr>
        </p:nvSpPr>
        <p:spPr bwMode="auto">
          <a:xfrm>
            <a:off x="6284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C981C-8F13-4A46-B239-260E2D84E7E4}" type="datetime'''''''''''''''''''''0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8" name="Text Placeholder 12"/>
          <p:cNvSpPr>
            <a:spLocks noGrp="1"/>
          </p:cNvSpPr>
          <p:nvPr>
            <p:custDataLst>
              <p:tags r:id="rId6"/>
            </p:custDataLst>
          </p:nvPr>
        </p:nvSpPr>
        <p:spPr bwMode="auto">
          <a:xfrm>
            <a:off x="5889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D87CFE-472E-43FF-96E8-B5AB68687F7E}" type="datetime'''''0''''''''''''''''''''''''''''''''''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5" name="Text Placeholder 12"/>
          <p:cNvSpPr>
            <a:spLocks noGrp="1"/>
          </p:cNvSpPr>
          <p:nvPr>
            <p:custDataLst>
              <p:tags r:id="rId7"/>
            </p:custDataLst>
          </p:nvPr>
        </p:nvSpPr>
        <p:spPr bwMode="auto">
          <a:xfrm>
            <a:off x="4987925" y="2162175"/>
            <a:ext cx="4159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（円</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元）</a:t>
            </a:r>
          </a:p>
        </p:txBody>
      </p:sp>
      <p:sp>
        <p:nvSpPr>
          <p:cNvPr id="107" name="Text Placeholder 12"/>
          <p:cNvSpPr>
            <a:spLocks noGrp="1"/>
          </p:cNvSpPr>
          <p:nvPr>
            <p:custDataLst>
              <p:tags r:id="rId8"/>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59D6E1-F7A9-48ED-BFBC-48A0ABA3BCCA}" type="datetime'''''''''''2''''''''''''0''''''''''''''''''''''''''''0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3" name="テキスト プレースホルダ 9"/>
          <p:cNvSpPr>
            <a:spLocks noGrp="1"/>
          </p:cNvSpPr>
          <p:nvPr>
            <p:custDataLst>
              <p:tags r:id="rId9"/>
            </p:custDataLst>
          </p:nvPr>
        </p:nvSpPr>
        <p:spPr bwMode="gray">
          <a:xfrm>
            <a:off x="5418138" y="4038600"/>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3037742-4E3C-4E45-AEDA-6E8B9229C934}" type="datetime'''''''''''''''''1''''''''''''''''''''4.''''''''8'''''''''''''">
              <a:rPr lang="en-US" altLang="en-US" sz="1000" smtClean="0">
                <a:solidFill>
                  <a:srgbClr val="000000"/>
                </a:solidFill>
                <a:effectLst/>
              </a:rPr>
              <a:pPr/>
              <a:t>14.8</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9" name="Text Placeholder 12"/>
          <p:cNvSpPr>
            <a:spLocks noGrp="1"/>
          </p:cNvSpPr>
          <p:nvPr>
            <p:custDataLst>
              <p:tags r:id="rId10"/>
            </p:custDataLst>
          </p:nvPr>
        </p:nvSpPr>
        <p:spPr bwMode="auto">
          <a:xfrm>
            <a:off x="6088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8543A2-3F90-4602-B822-9A51EE9A897B}" type="datetime'''''''''''''''''''''''''0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6" name="Text Placeholder 12"/>
          <p:cNvSpPr>
            <a:spLocks noGrp="1"/>
          </p:cNvSpPr>
          <p:nvPr>
            <p:custDataLst>
              <p:tags r:id="rId11"/>
            </p:custDataLst>
          </p:nvPr>
        </p:nvSpPr>
        <p:spPr bwMode="auto">
          <a:xfrm>
            <a:off x="5494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EE3D54-C7A5-4D5C-9E31-57F17480DFB2}" type="datetime'''''0''''''''''''''''''''''''''''''''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12"/>
            </p:custDataLst>
          </p:nvPr>
        </p:nvSpPr>
        <p:spPr bwMode="auto">
          <a:xfrm>
            <a:off x="7272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6B5A273-F21E-45D0-8F40-D7CC137B781F}" type="datetime'1''''''''''''''''''''''''''''''''''''''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13"/>
            </p:custDataLst>
          </p:nvPr>
        </p:nvSpPr>
        <p:spPr bwMode="auto">
          <a:xfrm>
            <a:off x="5692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9E1C18-88E5-4C1F-AEBC-5FF9B4161E64}" type="datetime'''''''''''''''''''0''''''''''''''''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1" name="Text Placeholder 12"/>
          <p:cNvSpPr>
            <a:spLocks noGrp="1"/>
          </p:cNvSpPr>
          <p:nvPr>
            <p:custDataLst>
              <p:tags r:id="rId14"/>
            </p:custDataLst>
          </p:nvPr>
        </p:nvSpPr>
        <p:spPr bwMode="auto">
          <a:xfrm>
            <a:off x="6481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FE1468-8323-4A2C-95B5-D5F8E645B4C9}" type="datetime'0''''''''''''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15"/>
            </p:custDataLst>
          </p:nvPr>
        </p:nvSpPr>
        <p:spPr bwMode="auto">
          <a:xfrm>
            <a:off x="9247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94021-928A-4DFC-90AD-89444D3A33E9}" type="datetime'''''''''''''''''''''''''''''''''2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2" name="Text Placeholder 12"/>
          <p:cNvSpPr>
            <a:spLocks noGrp="1"/>
          </p:cNvSpPr>
          <p:nvPr>
            <p:custDataLst>
              <p:tags r:id="rId16"/>
            </p:custDataLst>
          </p:nvPr>
        </p:nvSpPr>
        <p:spPr bwMode="auto">
          <a:xfrm>
            <a:off x="6680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4F7D07C-EE92-42B5-87CD-B5ACFAABCAE9}" type="datetime'''''''''''''''''''''''''0''''''''''''''''''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3" name="Text Placeholder 12"/>
          <p:cNvSpPr>
            <a:spLocks noGrp="1"/>
          </p:cNvSpPr>
          <p:nvPr>
            <p:custDataLst>
              <p:tags r:id="rId17"/>
            </p:custDataLst>
          </p:nvPr>
        </p:nvSpPr>
        <p:spPr bwMode="auto">
          <a:xfrm>
            <a:off x="6877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444A85-F576-4C1C-92AE-E7CBE74C6272}" type="datetime'''''''0''''''''''''''''''''''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4" name="Text Placeholder 12"/>
          <p:cNvSpPr>
            <a:spLocks noGrp="1"/>
          </p:cNvSpPr>
          <p:nvPr>
            <p:custDataLst>
              <p:tags r:id="rId18"/>
            </p:custDataLst>
          </p:nvPr>
        </p:nvSpPr>
        <p:spPr bwMode="auto">
          <a:xfrm>
            <a:off x="707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814E7A-D22A-49DF-996E-1EB8577A5956}" type="datetime'0''''''''''''''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19"/>
            </p:custDataLst>
          </p:nvPr>
        </p:nvSpPr>
        <p:spPr bwMode="auto">
          <a:xfrm>
            <a:off x="7470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399331-6690-4EF4-8DB6-BD69996AE509}" type="datetime'''''''''''''1''''''''''''''''''''''''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4" name="Text Placeholder 12"/>
          <p:cNvSpPr>
            <a:spLocks noGrp="1"/>
          </p:cNvSpPr>
          <p:nvPr>
            <p:custDataLst>
              <p:tags r:id="rId20"/>
            </p:custDataLst>
          </p:nvPr>
        </p:nvSpPr>
        <p:spPr bwMode="gray">
          <a:xfrm>
            <a:off x="7591425" y="398938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C3875C-B679-409E-842B-0B5769D3E14C}" type="datetime'''''1''''''''''''''''''''2''''''''.''7'''''">
              <a:rPr lang="en-US" altLang="en-US" sz="1000" b="0" smtClean="0">
                <a:solidFill>
                  <a:srgbClr val="000000"/>
                </a:solidFill>
                <a:effectLst/>
              </a:rPr>
              <a:pPr/>
              <a:t>12.7</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useBgFill="1">
        <p:nvSpPr>
          <p:cNvPr id="131" name="Text Placeholder 12"/>
          <p:cNvSpPr>
            <a:spLocks noGrp="1"/>
          </p:cNvSpPr>
          <p:nvPr>
            <p:custDataLst>
              <p:tags r:id="rId21"/>
            </p:custDataLst>
          </p:nvPr>
        </p:nvSpPr>
        <p:spPr bwMode="gray">
          <a:xfrm>
            <a:off x="8382000" y="346710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B0CCDF-3A89-4B33-8D04-3283FC9E1337}" type="datetime'''''''''''''''''''''''1''''''6''''''''''.''''''''''''4'''''">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22"/>
            </p:custDataLst>
          </p:nvPr>
        </p:nvSpPr>
        <p:spPr bwMode="auto">
          <a:xfrm>
            <a:off x="766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45EB3E-C9AF-4A18-953E-F45E687779BD}" type="datetime'''''''''''''''''''''''''''''''''''''''''''''1''''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9" name="Text Placeholder 12"/>
          <p:cNvSpPr>
            <a:spLocks noGrp="1"/>
          </p:cNvSpPr>
          <p:nvPr>
            <p:custDataLst>
              <p:tags r:id="rId23"/>
            </p:custDataLst>
          </p:nvPr>
        </p:nvSpPr>
        <p:spPr bwMode="gray">
          <a:xfrm>
            <a:off x="7788275" y="352901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B42F27-E4DA-498A-AFA3-0ABEE1E2BC13}" type="datetime'''''''''''''''''''''''''''''1''''''6''''''.''''''''0'''">
              <a:rPr lang="en-US" altLang="en-US" sz="1000" b="0" smtClean="0">
                <a:solidFill>
                  <a:srgbClr val="000000"/>
                </a:solidFill>
                <a:effectLst/>
              </a:rPr>
              <a:pPr/>
              <a:t>16.0</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8" name="Text Placeholder 12"/>
          <p:cNvSpPr>
            <a:spLocks noGrp="1"/>
          </p:cNvSpPr>
          <p:nvPr>
            <p:custDataLst>
              <p:tags r:id="rId24"/>
            </p:custDataLst>
          </p:nvPr>
        </p:nvSpPr>
        <p:spPr bwMode="auto">
          <a:xfrm>
            <a:off x="7864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44439B-EDB3-47C3-9C4E-C7440BC6358C}" type="datetime'''''''''''''''''1''''''''''''''''''''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0" name="Text Placeholder 12"/>
          <p:cNvSpPr>
            <a:spLocks noGrp="1"/>
          </p:cNvSpPr>
          <p:nvPr>
            <p:custDataLst>
              <p:tags r:id="rId25"/>
            </p:custDataLst>
          </p:nvPr>
        </p:nvSpPr>
        <p:spPr bwMode="gray">
          <a:xfrm>
            <a:off x="7986713" y="334168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654D67C-BC76-4536-AE81-2DE3A888C08F}" type="datetime'''''''''''''''''''''1''''''7''''''''''.''''''''3'">
              <a:rPr lang="en-US" altLang="en-US" sz="1000" b="0" smtClean="0">
                <a:solidFill>
                  <a:srgbClr val="000000"/>
                </a:solidFill>
                <a:effectLst/>
              </a:rPr>
              <a:pPr/>
              <a:t>17.3</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1" name="Text Placeholder 12"/>
          <p:cNvSpPr>
            <a:spLocks noGrp="1"/>
          </p:cNvSpPr>
          <p:nvPr>
            <p:custDataLst>
              <p:tags r:id="rId26"/>
            </p:custDataLst>
          </p:nvPr>
        </p:nvSpPr>
        <p:spPr bwMode="auto">
          <a:xfrm>
            <a:off x="8655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169DAA-E21E-4C22-94ED-CC513B535C05}" type="datetime'''''''''''''''''''''''1''''''''''''''''''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27"/>
            </p:custDataLst>
          </p:nvPr>
        </p:nvSpPr>
        <p:spPr bwMode="auto">
          <a:xfrm>
            <a:off x="8062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DA9CCF-D908-4D33-8872-BD548594F459}" type="datetime'''''''''''''''''''''''''''''''''''1''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28"/>
            </p:custDataLst>
          </p:nvPr>
        </p:nvSpPr>
        <p:spPr bwMode="auto">
          <a:xfrm>
            <a:off x="8259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3A82C9-611D-4FBE-AAC6-B5F2AC8EA843}" type="datetime'''''''''''''''''1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0" name="Text Placeholder 12"/>
          <p:cNvSpPr>
            <a:spLocks noGrp="1"/>
          </p:cNvSpPr>
          <p:nvPr>
            <p:custDataLst>
              <p:tags r:id="rId29"/>
            </p:custDataLst>
          </p:nvPr>
        </p:nvSpPr>
        <p:spPr bwMode="auto">
          <a:xfrm>
            <a:off x="8458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56B52E-B986-41AE-8C06-187EB90FD48A}" type="datetime'''''''''''''''''''''1''''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30"/>
            </p:custDataLst>
          </p:nvPr>
        </p:nvSpPr>
        <p:spPr bwMode="auto">
          <a:xfrm>
            <a:off x="88519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DA8481-5731-47E2-9336-40312B6B3216}" type="datetime'''''''1''''''''''''''''''''''''''''''''''''''''''''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31"/>
            </p:custDataLst>
          </p:nvPr>
        </p:nvSpPr>
        <p:spPr bwMode="auto">
          <a:xfrm>
            <a:off x="9050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01D891-3A4F-41E2-9A4C-A8667FA45C11}" type="datetime'1''''''''''''''''''''''''''''''''''''''''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9" name="Text Placeholder 12"/>
          <p:cNvSpPr>
            <a:spLocks noGrp="1"/>
          </p:cNvSpPr>
          <p:nvPr>
            <p:custDataLst>
              <p:tags r:id="rId32"/>
            </p:custDataLst>
          </p:nvPr>
        </p:nvSpPr>
        <p:spPr bwMode="auto">
          <a:xfrm>
            <a:off x="9445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372B9E-9EDF-4C6C-A673-B35DD79D239E}" type="datetime'''''''''''21'''''''''''''''''''''''''">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0" name="Text Placeholder 12"/>
          <p:cNvSpPr>
            <a:spLocks noGrp="1"/>
          </p:cNvSpPr>
          <p:nvPr>
            <p:custDataLst>
              <p:tags r:id="rId33"/>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076B28-8DB4-4F69-BEB4-F50FBFEDB132}" type="datetime'2''''''''''''2'''''''''''''''''''''''''''''">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1" name="テキスト プレースホルダ 9">
            <a:extLst>
              <a:ext uri="{FF2B5EF4-FFF2-40B4-BE49-F238E27FC236}">
                <a16:creationId xmlns:a16="http://schemas.microsoft.com/office/drawing/2014/main" id="{133424B0-F305-405E-AC38-F2A7BC3FD85A}"/>
              </a:ext>
            </a:extLst>
          </p:cNvPr>
          <p:cNvSpPr>
            <a:spLocks noGrp="1"/>
          </p:cNvSpPr>
          <p:nvPr>
            <p:custDataLst>
              <p:tags r:id="rId34"/>
            </p:custDataLst>
          </p:nvPr>
        </p:nvSpPr>
        <p:spPr bwMode="gray">
          <a:xfrm>
            <a:off x="9369425" y="33591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8C4392-2CBD-41F8-8995-43878981CCB0}" type="datetime'''''''''''''''''''17''.''''''''''''''''2'''''''''''''''''">
              <a:rPr lang="en-US" altLang="en-US" sz="1000" smtClean="0">
                <a:effectLst/>
                <a:sym typeface="+mn-lt"/>
              </a:rPr>
              <a:pPr marL="0" indent="0" algn="ctr">
                <a:spcBef>
                  <a:spcPct val="0"/>
                </a:spcBef>
                <a:buNone/>
              </a:pPr>
              <a:t>17.2</a:t>
            </a:fld>
            <a:endParaRPr lang="ja-JP" altLang="en-US" sz="1000" dirty="0">
              <a:sym typeface="+mn-lt"/>
            </a:endParaRPr>
          </a:p>
        </p:txBody>
      </p:sp>
      <p:sp useBgFill="1">
        <p:nvSpPr>
          <p:cNvPr id="143" name="テキスト プレースホルダ 9">
            <a:extLst>
              <a:ext uri="{FF2B5EF4-FFF2-40B4-BE49-F238E27FC236}">
                <a16:creationId xmlns:a16="http://schemas.microsoft.com/office/drawing/2014/main" id="{52466EDB-3B6E-44AF-85AE-65057C633473}"/>
              </a:ext>
            </a:extLst>
          </p:cNvPr>
          <p:cNvSpPr>
            <a:spLocks noGrp="1"/>
          </p:cNvSpPr>
          <p:nvPr>
            <p:custDataLst>
              <p:tags r:id="rId35"/>
            </p:custDataLst>
          </p:nvPr>
        </p:nvSpPr>
        <p:spPr bwMode="gray">
          <a:xfrm>
            <a:off x="9566275" y="336708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B4C9B4-4236-4FB3-BB6E-E1FAA77FF171}" type="datetime'''''''1''''9''''''''''''''''''''.''''''''''5'''''''''">
              <a:rPr lang="en-US" altLang="en-US" sz="1000" smtClean="0">
                <a:effectLst/>
                <a:sym typeface="+mn-lt"/>
              </a:rPr>
              <a:pPr marL="0" indent="0" algn="ctr">
                <a:spcBef>
                  <a:spcPct val="0"/>
                </a:spcBef>
                <a:buNone/>
              </a:pPr>
              <a:t>19.5</a:t>
            </a:fld>
            <a:endParaRPr lang="ja-JP" altLang="en-US" sz="1000" dirty="0">
              <a:sym typeface="+mn-lt"/>
            </a:endParaRPr>
          </a:p>
        </p:txBody>
      </p:sp>
      <p:graphicFrame>
        <p:nvGraphicFramePr>
          <p:cNvPr id="2" name="Chart 99">
            <a:extLst>
              <a:ext uri="{FF2B5EF4-FFF2-40B4-BE49-F238E27FC236}">
                <a16:creationId xmlns:a16="http://schemas.microsoft.com/office/drawing/2014/main" id="{35DC7A8B-9199-52F3-A592-A89A719F9E0B}"/>
              </a:ext>
            </a:extLst>
          </p:cNvPr>
          <p:cNvGraphicFramePr/>
          <p:nvPr>
            <p:custDataLst>
              <p:tags r:id="rId36"/>
            </p:custDataLst>
            <p:extLst>
              <p:ext uri="{D42A27DB-BD31-4B8C-83A1-F6EECF244321}">
                <p14:modId xmlns:p14="http://schemas.microsoft.com/office/powerpoint/2010/main" val="70123171"/>
              </p:ext>
            </p:extLst>
          </p:nvPr>
        </p:nvGraphicFramePr>
        <p:xfrm>
          <a:off x="55563" y="2393950"/>
          <a:ext cx="4921250" cy="3748088"/>
        </p:xfrm>
        <a:graphic>
          <a:graphicData uri="http://schemas.openxmlformats.org/drawingml/2006/chart">
            <c:chart xmlns:c="http://schemas.openxmlformats.org/drawingml/2006/chart" xmlns:r="http://schemas.openxmlformats.org/officeDocument/2006/relationships" r:id="rId67"/>
          </a:graphicData>
        </a:graphic>
      </p:graphicFrame>
      <p:sp>
        <p:nvSpPr>
          <p:cNvPr id="3" name="Text Placeholder 12">
            <a:extLst>
              <a:ext uri="{FF2B5EF4-FFF2-40B4-BE49-F238E27FC236}">
                <a16:creationId xmlns:a16="http://schemas.microsoft.com/office/drawing/2014/main" id="{027913C1-6216-0165-447E-CE1B77814CC8}"/>
              </a:ext>
            </a:extLst>
          </p:cNvPr>
          <p:cNvSpPr>
            <a:spLocks noGrp="1"/>
          </p:cNvSpPr>
          <p:nvPr>
            <p:custDataLst>
              <p:tags r:id="rId37"/>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 name="Text Placeholder 12">
            <a:extLst>
              <a:ext uri="{FF2B5EF4-FFF2-40B4-BE49-F238E27FC236}">
                <a16:creationId xmlns:a16="http://schemas.microsoft.com/office/drawing/2014/main" id="{52F90331-253B-7040-63D6-E5DB17A77D4C}"/>
              </a:ext>
            </a:extLst>
          </p:cNvPr>
          <p:cNvSpPr>
            <a:spLocks noGrp="1"/>
          </p:cNvSpPr>
          <p:nvPr>
            <p:custDataLst>
              <p:tags r:id="rId38"/>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 name="Text Placeholder 12">
            <a:extLst>
              <a:ext uri="{FF2B5EF4-FFF2-40B4-BE49-F238E27FC236}">
                <a16:creationId xmlns:a16="http://schemas.microsoft.com/office/drawing/2014/main" id="{27A3B63C-4F0C-C34B-022A-7C76CC1C7318}"/>
              </a:ext>
            </a:extLst>
          </p:cNvPr>
          <p:cNvSpPr>
            <a:spLocks noGrp="1"/>
          </p:cNvSpPr>
          <p:nvPr>
            <p:custDataLst>
              <p:tags r:id="rId39"/>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 name="Text Placeholder 12">
            <a:extLst>
              <a:ext uri="{FF2B5EF4-FFF2-40B4-BE49-F238E27FC236}">
                <a16:creationId xmlns:a16="http://schemas.microsoft.com/office/drawing/2014/main" id="{AF60FAE9-C494-3CB7-3FA0-1A841EFE0CDD}"/>
              </a:ext>
            </a:extLst>
          </p:cNvPr>
          <p:cNvSpPr>
            <a:spLocks noGrp="1"/>
          </p:cNvSpPr>
          <p:nvPr>
            <p:custDataLst>
              <p:tags r:id="rId40"/>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AC61F249-4A8E-CD83-600F-FA14D54076A8}"/>
              </a:ext>
            </a:extLst>
          </p:cNvPr>
          <p:cNvSpPr>
            <a:spLocks noGrp="1"/>
          </p:cNvSpPr>
          <p:nvPr>
            <p:custDataLst>
              <p:tags r:id="rId41"/>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 name="Text Placeholder 12">
            <a:extLst>
              <a:ext uri="{FF2B5EF4-FFF2-40B4-BE49-F238E27FC236}">
                <a16:creationId xmlns:a16="http://schemas.microsoft.com/office/drawing/2014/main" id="{BDA28C14-F0CF-62EA-E7C5-203BF037F85C}"/>
              </a:ext>
            </a:extLst>
          </p:cNvPr>
          <p:cNvSpPr>
            <a:spLocks noGrp="1"/>
          </p:cNvSpPr>
          <p:nvPr>
            <p:custDataLst>
              <p:tags r:id="rId42"/>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 name="Text Placeholder 12">
            <a:extLst>
              <a:ext uri="{FF2B5EF4-FFF2-40B4-BE49-F238E27FC236}">
                <a16:creationId xmlns:a16="http://schemas.microsoft.com/office/drawing/2014/main" id="{5BEEC5CE-9A67-9987-D5D6-FB9C6D25373B}"/>
              </a:ext>
            </a:extLst>
          </p:cNvPr>
          <p:cNvSpPr>
            <a:spLocks noGrp="1"/>
          </p:cNvSpPr>
          <p:nvPr>
            <p:custDataLst>
              <p:tags r:id="rId43"/>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 name="Text Placeholder 12">
            <a:extLst>
              <a:ext uri="{FF2B5EF4-FFF2-40B4-BE49-F238E27FC236}">
                <a16:creationId xmlns:a16="http://schemas.microsoft.com/office/drawing/2014/main" id="{633C582F-17B3-3622-4902-F451A5D03ADE}"/>
              </a:ext>
            </a:extLst>
          </p:cNvPr>
          <p:cNvSpPr>
            <a:spLocks noGrp="1"/>
          </p:cNvSpPr>
          <p:nvPr>
            <p:custDataLst>
              <p:tags r:id="rId44"/>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 name="Text Placeholder 12">
            <a:extLst>
              <a:ext uri="{FF2B5EF4-FFF2-40B4-BE49-F238E27FC236}">
                <a16:creationId xmlns:a16="http://schemas.microsoft.com/office/drawing/2014/main" id="{4638712F-C63D-8E41-2509-160819AB9031}"/>
              </a:ext>
            </a:extLst>
          </p:cNvPr>
          <p:cNvSpPr>
            <a:spLocks noGrp="1"/>
          </p:cNvSpPr>
          <p:nvPr>
            <p:custDataLst>
              <p:tags r:id="rId45"/>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 name="Text Placeholder 12">
            <a:extLst>
              <a:ext uri="{FF2B5EF4-FFF2-40B4-BE49-F238E27FC236}">
                <a16:creationId xmlns:a16="http://schemas.microsoft.com/office/drawing/2014/main" id="{219B20CE-68FA-8946-4FED-27726CC47323}"/>
              </a:ext>
            </a:extLst>
          </p:cNvPr>
          <p:cNvSpPr>
            <a:spLocks noGrp="1"/>
          </p:cNvSpPr>
          <p:nvPr>
            <p:custDataLst>
              <p:tags r:id="rId46"/>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B1FC6D96-251C-162B-8BAF-0954739930C2}"/>
              </a:ext>
            </a:extLst>
          </p:cNvPr>
          <p:cNvSpPr>
            <a:spLocks noGrp="1"/>
          </p:cNvSpPr>
          <p:nvPr>
            <p:custDataLst>
              <p:tags r:id="rId47"/>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8" name="Text Placeholder 12">
            <a:extLst>
              <a:ext uri="{FF2B5EF4-FFF2-40B4-BE49-F238E27FC236}">
                <a16:creationId xmlns:a16="http://schemas.microsoft.com/office/drawing/2014/main" id="{1A847194-B44B-4A9A-11A0-FCC8DDEDBB90}"/>
              </a:ext>
            </a:extLst>
          </p:cNvPr>
          <p:cNvSpPr>
            <a:spLocks noGrp="1"/>
          </p:cNvSpPr>
          <p:nvPr>
            <p:custDataLst>
              <p:tags r:id="rId48"/>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5AC5D964-3C52-6E1D-DCFA-D1A901423F5F}"/>
              </a:ext>
            </a:extLst>
          </p:cNvPr>
          <p:cNvSpPr>
            <a:spLocks noGrp="1"/>
          </p:cNvSpPr>
          <p:nvPr>
            <p:custDataLst>
              <p:tags r:id="rId49"/>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 name="Text Placeholder 12">
            <a:extLst>
              <a:ext uri="{FF2B5EF4-FFF2-40B4-BE49-F238E27FC236}">
                <a16:creationId xmlns:a16="http://schemas.microsoft.com/office/drawing/2014/main" id="{89D55C6C-AEB1-6323-6279-93312265EE32}"/>
              </a:ext>
            </a:extLst>
          </p:cNvPr>
          <p:cNvSpPr>
            <a:spLocks noGrp="1"/>
          </p:cNvSpPr>
          <p:nvPr>
            <p:custDataLst>
              <p:tags r:id="rId50"/>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Text Placeholder 12">
            <a:extLst>
              <a:ext uri="{FF2B5EF4-FFF2-40B4-BE49-F238E27FC236}">
                <a16:creationId xmlns:a16="http://schemas.microsoft.com/office/drawing/2014/main" id="{780B9B0D-3E1D-64E8-2A2A-1BA6D884A7AF}"/>
              </a:ext>
            </a:extLst>
          </p:cNvPr>
          <p:cNvSpPr>
            <a:spLocks noGrp="1"/>
          </p:cNvSpPr>
          <p:nvPr>
            <p:custDataLst>
              <p:tags r:id="rId51"/>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Text Placeholder 12">
            <a:extLst>
              <a:ext uri="{FF2B5EF4-FFF2-40B4-BE49-F238E27FC236}">
                <a16:creationId xmlns:a16="http://schemas.microsoft.com/office/drawing/2014/main" id="{B3892D94-3FC9-C0DA-579C-865430AF3845}"/>
              </a:ext>
            </a:extLst>
          </p:cNvPr>
          <p:cNvSpPr>
            <a:spLocks noGrp="1"/>
          </p:cNvSpPr>
          <p:nvPr>
            <p:custDataLst>
              <p:tags r:id="rId52"/>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3" name="Text Placeholder 12">
            <a:extLst>
              <a:ext uri="{FF2B5EF4-FFF2-40B4-BE49-F238E27FC236}">
                <a16:creationId xmlns:a16="http://schemas.microsoft.com/office/drawing/2014/main" id="{FE93BD7C-8B7C-D8F8-BA97-46585650F30A}"/>
              </a:ext>
            </a:extLst>
          </p:cNvPr>
          <p:cNvSpPr>
            <a:spLocks noGrp="1"/>
          </p:cNvSpPr>
          <p:nvPr>
            <p:custDataLst>
              <p:tags r:id="rId53"/>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4" name="Text Placeholder 12">
            <a:extLst>
              <a:ext uri="{FF2B5EF4-FFF2-40B4-BE49-F238E27FC236}">
                <a16:creationId xmlns:a16="http://schemas.microsoft.com/office/drawing/2014/main" id="{3A65C1BF-BA9F-5A02-FC75-3F6952094F14}"/>
              </a:ext>
            </a:extLst>
          </p:cNvPr>
          <p:cNvSpPr>
            <a:spLocks noGrp="1"/>
          </p:cNvSpPr>
          <p:nvPr>
            <p:custDataLst>
              <p:tags r:id="rId54"/>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 name="Text Placeholder 12">
            <a:extLst>
              <a:ext uri="{FF2B5EF4-FFF2-40B4-BE49-F238E27FC236}">
                <a16:creationId xmlns:a16="http://schemas.microsoft.com/office/drawing/2014/main" id="{71169CFB-5A59-D306-BC7F-168CE4ACD11D}"/>
              </a:ext>
            </a:extLst>
          </p:cNvPr>
          <p:cNvSpPr>
            <a:spLocks noGrp="1"/>
          </p:cNvSpPr>
          <p:nvPr>
            <p:custDataLst>
              <p:tags r:id="rId55"/>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4" name="Text Placeholder 12">
            <a:extLst>
              <a:ext uri="{FF2B5EF4-FFF2-40B4-BE49-F238E27FC236}">
                <a16:creationId xmlns:a16="http://schemas.microsoft.com/office/drawing/2014/main" id="{DB14E163-DC52-E23F-1978-831517CBA2D7}"/>
              </a:ext>
            </a:extLst>
          </p:cNvPr>
          <p:cNvSpPr>
            <a:spLocks noGrp="1"/>
          </p:cNvSpPr>
          <p:nvPr>
            <p:custDataLst>
              <p:tags r:id="rId56"/>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 name="Text Placeholder 12">
            <a:extLst>
              <a:ext uri="{FF2B5EF4-FFF2-40B4-BE49-F238E27FC236}">
                <a16:creationId xmlns:a16="http://schemas.microsoft.com/office/drawing/2014/main" id="{DDAA796A-EA75-EBDB-A5BA-8D3FFEC95F05}"/>
              </a:ext>
            </a:extLst>
          </p:cNvPr>
          <p:cNvSpPr>
            <a:spLocks noGrp="1"/>
          </p:cNvSpPr>
          <p:nvPr>
            <p:custDataLst>
              <p:tags r:id="rId57"/>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 name="Text Placeholder 12">
            <a:extLst>
              <a:ext uri="{FF2B5EF4-FFF2-40B4-BE49-F238E27FC236}">
                <a16:creationId xmlns:a16="http://schemas.microsoft.com/office/drawing/2014/main" id="{F8028ABE-7DB5-09C7-D3DC-AE70828ECCDE}"/>
              </a:ext>
            </a:extLst>
          </p:cNvPr>
          <p:cNvSpPr>
            <a:spLocks noGrp="1"/>
          </p:cNvSpPr>
          <p:nvPr>
            <p:custDataLst>
              <p:tags r:id="rId58"/>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Text Placeholder 12">
            <a:extLst>
              <a:ext uri="{FF2B5EF4-FFF2-40B4-BE49-F238E27FC236}">
                <a16:creationId xmlns:a16="http://schemas.microsoft.com/office/drawing/2014/main" id="{842AA8FF-0C10-DF4E-7D5C-1C8D63C181FD}"/>
              </a:ext>
            </a:extLst>
          </p:cNvPr>
          <p:cNvSpPr>
            <a:spLocks noGrp="1"/>
          </p:cNvSpPr>
          <p:nvPr>
            <p:custDataLst>
              <p:tags r:id="rId59"/>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 name="Text Placeholder 12">
            <a:extLst>
              <a:ext uri="{FF2B5EF4-FFF2-40B4-BE49-F238E27FC236}">
                <a16:creationId xmlns:a16="http://schemas.microsoft.com/office/drawing/2014/main" id="{DDC95F20-D953-0DA8-455D-23819B44C364}"/>
              </a:ext>
            </a:extLst>
          </p:cNvPr>
          <p:cNvSpPr>
            <a:spLocks noGrp="1"/>
          </p:cNvSpPr>
          <p:nvPr>
            <p:custDataLst>
              <p:tags r:id="rId60"/>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 name="Text Placeholder 12">
            <a:extLst>
              <a:ext uri="{FF2B5EF4-FFF2-40B4-BE49-F238E27FC236}">
                <a16:creationId xmlns:a16="http://schemas.microsoft.com/office/drawing/2014/main" id="{7D9E2786-8E63-9891-A08D-9ECD62632063}"/>
              </a:ext>
            </a:extLst>
          </p:cNvPr>
          <p:cNvSpPr>
            <a:spLocks noGrp="1"/>
          </p:cNvSpPr>
          <p:nvPr>
            <p:custDataLst>
              <p:tags r:id="rId61"/>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a:extLst>
              <a:ext uri="{FF2B5EF4-FFF2-40B4-BE49-F238E27FC236}">
                <a16:creationId xmlns:a16="http://schemas.microsoft.com/office/drawing/2014/main" id="{9F7BF170-0B17-F536-C250-953B408AEB11}"/>
              </a:ext>
            </a:extLst>
          </p:cNvPr>
          <p:cNvSpPr>
            <a:spLocks noGrp="1"/>
          </p:cNvSpPr>
          <p:nvPr>
            <p:custDataLst>
              <p:tags r:id="rId62"/>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pSp>
        <p:nvGrpSpPr>
          <p:cNvPr id="45" name="グループ化 44">
            <a:extLst>
              <a:ext uri="{FF2B5EF4-FFF2-40B4-BE49-F238E27FC236}">
                <a16:creationId xmlns:a16="http://schemas.microsoft.com/office/drawing/2014/main" id="{FE773E22-E296-1057-E181-BC7EB2FC3659}"/>
              </a:ext>
            </a:extLst>
          </p:cNvPr>
          <p:cNvGrpSpPr/>
          <p:nvPr/>
        </p:nvGrpSpPr>
        <p:grpSpPr>
          <a:xfrm>
            <a:off x="4380308" y="2370138"/>
            <a:ext cx="1152130" cy="4165679"/>
            <a:chOff x="6342493" y="-215875"/>
            <a:chExt cx="1484517" cy="4196021"/>
          </a:xfrm>
        </p:grpSpPr>
        <p:sp>
          <p:nvSpPr>
            <p:cNvPr id="46" name="フリーフォーム 40">
              <a:extLst>
                <a:ext uri="{FF2B5EF4-FFF2-40B4-BE49-F238E27FC236}">
                  <a16:creationId xmlns:a16="http://schemas.microsoft.com/office/drawing/2014/main" id="{D0F11E9B-5AD7-FF3C-8E4D-D0166466F486}"/>
                </a:ext>
              </a:extLst>
            </p:cNvPr>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a:ln>
                    <a:noFill/>
                  </a:ln>
                  <a:solidFill>
                    <a:srgbClr val="FFFFFF"/>
                  </a:solidFill>
                  <a:effectLst/>
                  <a:uLnTx/>
                  <a:uFillTx/>
                  <a:latin typeface="Arial"/>
                  <a:ea typeface="ＭＳ Ｐゴシック"/>
                  <a:cs typeface="+mn-cs"/>
                </a:rPr>
                <a:t> </a:t>
              </a:r>
              <a:endParaRPr kumimoji="1" lang="ja-JP" altLang="en-US" sz="144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7" name="角丸四角形 41">
              <a:extLst>
                <a:ext uri="{FF2B5EF4-FFF2-40B4-BE49-F238E27FC236}">
                  <a16:creationId xmlns:a16="http://schemas.microsoft.com/office/drawing/2014/main" id="{684C3242-0906-D4C5-C701-76DF581568BC}"/>
                </a:ext>
              </a:extLst>
            </p:cNvPr>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64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38737840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5/11</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181267579"/>
              </p:ext>
            </p:extLst>
          </p:nvPr>
        </p:nvGraphicFramePr>
        <p:xfrm>
          <a:off x="200472" y="1384488"/>
          <a:ext cx="9504000" cy="4120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224240">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3167656">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dirty="0">
                          <a:solidFill>
                            <a:schemeClr val="dk1"/>
                          </a:solidFill>
                          <a:latin typeface="+mn-lt"/>
                          <a:ea typeface="+mn-ea"/>
                          <a:cs typeface="+mn-cs"/>
                        </a:rPr>
                        <a:t>2013 2014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先進医療・健診システム</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鉄蕉会</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中国側パートナーとの合弁準備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施設設計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医療機器・診療材料の選定、調達準備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院内情報システムの調達</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許認可事項・法的制約事項の確認、手続き</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中国側人材の研修受け入れ</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主要ポストの人材調達</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中国の医療機関の実態調査</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合弁候補の相手と合弁意向書、機密保持契約書を締結、相手方へのデューデリジェンスを行った。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施設設計は現況確認を行い、基本計画を策定し、概算見積を行った。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医療機器、材料の選定、調達準備は現況の確認と新規購入機種の検討を行った。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人材研修は、中国側パートナー病院職員の鉄蕉会施設での研修を行った。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主要ポストの人材調達は、日本側の主要事務担当者の採用を進める。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市場調査について、上海の外資系医療機関、青島、北京の乳腺科病院へのヒアリング調査を行い、外資系医療機関の院内運用、乳がん治療の状況等を調べた。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dirty="0">
                          <a:solidFill>
                            <a:schemeClr val="dk1"/>
                          </a:solidFill>
                          <a:latin typeface="+mn-lt"/>
                          <a:ea typeface="+mn-ea"/>
                          <a:cs typeface="+mn-cs"/>
                        </a:rPr>
                        <a:t>2013 2014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再生医療実用化</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ジャパン･ティッシュ･エンジニアリング</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倫理委員会申請および上海市当局への照会（中国）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現地医師への技術指導（中国）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臨床試験実施のための患者選定（中国）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培養施設の整備・試験培養の実施（中国）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生産合理化活動（中国）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事業環境現地調査～事業計画立案（タイ）</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再生医療製品の提供（ドネーション）準備（タイ）</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中国事業では、医療新技術（</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New Medical Technique</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NMT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）申請に向けた準備を行った。また、今年度の試験培養、マルチチューブを用いた生産合理化により、技術漏洩防止、製造プロセスの簡素化、コスト削減に向けた素地を作ることができた。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タイ事業においては、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Thai FDA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から再生医療製品の認可を取得する方法と、医師の自由診療の範囲で臨床応用する方法があり、今後は、両方の方法を踏まえ、現地パートナーおよび細胞培養施設を選定した。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355151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6/11</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510111946"/>
              </p:ext>
            </p:extLst>
          </p:nvPr>
        </p:nvGraphicFramePr>
        <p:xfrm>
          <a:off x="200472" y="1384488"/>
          <a:ext cx="9504000" cy="3672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dirty="0">
                          <a:solidFill>
                            <a:schemeClr val="dk1"/>
                          </a:solidFill>
                          <a:latin typeface="+mn-lt"/>
                          <a:ea typeface="+mn-ea"/>
                          <a:cs typeface="+mn-cs"/>
                        </a:rPr>
                        <a:t>2013 2014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睡眠時無呼吸</a:t>
                      </a:r>
                      <a:br>
                        <a:rPr lang="en-US" altLang="zh-TW"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症候群診療</a:t>
                      </a:r>
                    </a:p>
                    <a:p>
                      <a:pPr algn="ctr"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春回会</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現地医療機関における睡眠障害領域、メンタルヘルスに関する実態調査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日系企業の邦人および現地従業員を対象とした</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検診の啓発活動</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診療サービスについての教育指導とウェブ会議システムの構築</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診療サービストライアル実施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診療体制の確立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CPAP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の市場規模は拡大傾向、インドネシアとタイでも肥満者の増加から潜在市場が大きいことがわかった。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中国、インドネシアでは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PSG</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検査システムより簡単な在宅検査を実施し、国境を跨いだ</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検診が可能だと判断した。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上海セントミカエル病院にて</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診療の専門クリニックを開設し、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名に対する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CPAP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の導入およびオペレーションシステムの検証を実施した。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月から上海市浦東新区浦南医院睡眠センター設立支援を行うこととなった。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月には両病院間で学術協定を結ぶに至った。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江蘇省南京市で「江蘇省医師訪日研修医療学術交流会」を開催し、省級病院での睡眠センター設立支援を行うことになった。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ジャカルタでは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診療の市場性を確認できた。現地呼吸器専門医と</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年度までに同国初の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SAS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専門クリニック開設を目指すことを合意した。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バンコクでは、人的交流を通して相互連携を深めることを約束した。</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04734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7/11</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91700156"/>
              </p:ext>
            </p:extLst>
          </p:nvPr>
        </p:nvGraphicFramePr>
        <p:xfrm>
          <a:off x="200472" y="1386000"/>
          <a:ext cx="9504000" cy="434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認知症介護サービス</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メディカル･ケア･サービス</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対象国の認知症介護にかかる基礎調査（市場規模、ニーズ、法制度）</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対象国での日本式介護の実証調査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中国での普及啓発活動（セミナー）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国では、文化的背景、慣習などから、家族介護を基本としているが、介護者の負荷により外部サービス利用への意向が高まっていること、また家族介護を代替できるような手厚い外部サービスの登場が望まれてい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日本式介護では、被介護者の尊厳を第一に考えられており、家族サービスと同等の機能を有すると評価された。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日本式介護の持つソフト面でのノウハウ・手技だけでなく、それを可能とする施設空間・機器も含めてのパッケージの導出に大きな事業機会が存在することがわかった。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高齢者サービス事業</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日揮</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調査（高齢者サービス対象者の市場、施設の実態、施設スタッフの実態）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日本式の介護スタッフ育成プログラムの中国人への適用実証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中国人高齢者による日本式高齢者サービスの体験実証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高齢者サービス提供内容の策定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事業計画の策定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の高齢者サービスの受容性は高いものの、終身利用権の入居一時金方式へのハードルが高い、要介護状態になって初めて高齢者施設への入居を考える等、価値観や生活習慣等の違いを踏まえた現地化が必要であ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瀋陽市には比較的高級な高齢者施設はないが、中上流層を対象とした場合でも、高額の費用負担を期待することは難しいことがわかった。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現時点では、需要が顕在化しつつある介護型有料老人ホームから開始すべきで、適切な運営支援料（委託料の一部）を設定できれば、施設運営会社の事業の成立可能性は高いことがわかった。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31081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8/11</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652480941"/>
              </p:ext>
            </p:extLst>
          </p:nvPr>
        </p:nvGraphicFramePr>
        <p:xfrm>
          <a:off x="200472" y="1386000"/>
          <a:ext cx="9504000" cy="4959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透析医療提供</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ジェイ・エム・エス</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中国の透析患者は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38</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万人にのぼり、末期腎不全患者に至っては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万人とも言われており、その治療成績は十分ではなく、透析導入後の生命予後は平均的に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年程度のレベルである。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ジェイ・エム・エスは、日本の優れた透析医療を中国に持ち込むため、</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年にセントラルシステムの販売承認を取得し、翌年に中国人民解放軍総病院（</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301</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病院）での採用が決定した。しかしながら現状の中国では施設も看護スタッフも大きく不足している状況である。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そこで、北京、大連、上海の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カ所で拠点病院を選定する。また、大連地区でテクニカルセンターの開設を行い、中国人医療スタッフの研修を通じた人材育成や、中国の学会等と連携したセミナー・機器展示等による日本式透析の啓発活動を行う。</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日本式透析普及に向けた拠点の整備、導入施設の獲得（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病院を北京地域の拠点病院として選定、上海市楊浦区中医病院を拠点病院と選定、大連</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JMS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CDDS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テクニカルセンターを開設。）</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日本式透析普及に関する現地側意識の醸成、実地訓練による導入検討機関の意思決定促進</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上海介護拠点促進</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ヘルスケア・デザイン・ネットワーク</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急速に高齢化が進む中国では、公的な介護制度が未整備で、介護に関わる技術・設備やビジネス・ノウハウも不足しており、歴史・実績があり質の高い日本の介護技術・サービスへの期待が非常に大きい。</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介護施設・技術（ハード）とサービス（ソフトと運用）をパッケージ化した日式介護モデルのアウトバウンド要件調査を踏まえ、日本発の介護スキームのデファクトスタンダード実現を目的とする。</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後の開業を目指す「櫻花家園養老院」を実証調査対象として、上海に調査団を派遣し介護事業を取り巻く環境（法制・資格、施設・設備、教育制度等）を調査し課題を整理して、介護事業アウトバウンド展開のフィジビリティを分析す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上海市の介護施設の設計に関する要件と課題を明確にし、施工管理の要点を整理した。日中の高齢者の生活</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習慣</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看取り等の相違点を踏まえ、日本の特別養護老人ホームのユニットケアの概念を導入できる動線にすべく、介護棟の建築設計段階から協議を進めた。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各地の介護施設経営者や介護職員、建築や医療・看護・福祉分野の専門家からなる調査団を上海に派遣し、中国の看護・介護制度、既存民間介護事業の実態、「櫻花家園養老院」の建設許認可の過程、介護用具の販売状況、人材供給拠点である上海健康医療学院等を視察調査し、人材教育、介護・リハビリテーション技術、健康指導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QOL</a:t>
                      </a: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への</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意識等を整理した。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日本製福祉用具・機器の輸出導入に関する課題を整理した。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209698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9/11</a:t>
            </a:r>
            <a:r>
              <a:rPr lang="ja-JP" altLang="en-US" dirty="0"/>
              <a:t>）</a:t>
            </a:r>
          </a:p>
        </p:txBody>
      </p:sp>
      <p:sp>
        <p:nvSpPr>
          <p:cNvPr id="36" name="テキスト ボックス 35"/>
          <p:cNvSpPr txBox="1"/>
          <p:nvPr/>
        </p:nvSpPr>
        <p:spPr>
          <a:xfrm>
            <a:off x="200472" y="671398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847101555"/>
              </p:ext>
            </p:extLst>
          </p:nvPr>
        </p:nvGraphicFramePr>
        <p:xfrm>
          <a:off x="200472" y="1386000"/>
          <a:ext cx="9504000" cy="5183766"/>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456720">
                  <a:extLst>
                    <a:ext uri="{9D8B030D-6E8A-4147-A177-3AD203B41FA5}">
                      <a16:colId xmlns:a16="http://schemas.microsoft.com/office/drawing/2014/main" val="20004"/>
                    </a:ext>
                  </a:extLst>
                </a:gridCol>
                <a:gridCol w="3023280">
                  <a:extLst>
                    <a:ext uri="{9D8B030D-6E8A-4147-A177-3AD203B41FA5}">
                      <a16:colId xmlns:a16="http://schemas.microsoft.com/office/drawing/2014/main" val="20005"/>
                    </a:ext>
                  </a:extLst>
                </a:gridCol>
              </a:tblGrid>
              <a:tr h="25489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96541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2016</a:t>
                      </a:r>
                      <a:endParaRPr kumimoji="1" lang="zh-TW" altLang="en-US" sz="1000" kern="1200" dirty="0">
                        <a:solidFill>
                          <a:schemeClr val="dk1"/>
                        </a:solidFill>
                        <a:latin typeface="+mn-lt"/>
                        <a:ea typeface="+mn-ea"/>
                        <a:cs typeface="+mn-cs"/>
                      </a:endParaRPr>
                    </a:p>
                  </a:txBody>
                  <a:tcPr marL="63004" marR="63004"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地域包括ケア</a:t>
                      </a:r>
                      <a:b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システムの構築</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ニチイ</a:t>
                      </a:r>
                      <a:r>
                        <a:rPr kumimoji="1" lang="zh-CN" altLang="en-US" sz="1000" kern="1200" dirty="0">
                          <a:solidFill>
                            <a:schemeClr val="dk1"/>
                          </a:solidFill>
                          <a:latin typeface="+mn-lt"/>
                          <a:ea typeface="+mn-ea"/>
                          <a:cs typeface="+mn-cs"/>
                        </a:rPr>
                        <a:t>学館</a:t>
                      </a:r>
                    </a:p>
                  </a:txBody>
                  <a:tcPr marL="63004" marR="63004"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先進国である日本の介護サービス事業者、福祉用具メーカーおよび最先端の介護予防プログラム開発事業者が一体となって、中国各地域の社区（小規模な地域コミュニティ）をターゲットに日本の地域包括ケアシステムのパッケージ輸出を行い、日本の介護サービスモデルを確立する。また、福祉用具専門相談員制度の構築を通じて福祉用具に関する知見を中国に広げ、日本の福祉用具の販路拡大を目指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中国国民が、要介護状態となっても住み慣れた地域で自分らしい生活を続けることができる地域包括ケアシステムを行政関係者、医療機関、民間事業者と共に築き、戦略的互恵関係を構築する。</a:t>
                      </a:r>
                    </a:p>
                  </a:txBody>
                  <a:tcPr marL="108000" marR="108000" marT="72000" marB="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高齢者を対象に「介護予防」イベントを実施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介護予防の普及活動を実施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福祉用具に関する専門的な知識を有する人材育成の実施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社区の実態調査を実施</a:t>
                      </a:r>
                    </a:p>
                  </a:txBody>
                  <a:tcPr marL="108000" marR="108000" marT="7200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9319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オンライン問診</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インテグリティ・ヘルスケア</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中国の現地提携医療機関内に「日本遠隔診療センター」を設立・運営し、日本のオンライン問診・診療プログラムを提供</a:t>
                      </a: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現地医療機関でトライアルを実施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オンライン問診・診療システムについて一定の現地化</a:t>
                      </a: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8237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人材</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育成</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ViewSend</a:t>
                      </a:r>
                      <a:r>
                        <a:rPr lang="ja-JP" altLang="en-US" sz="1000" baseline="0">
                          <a:latin typeface="Arial" panose="020B0604020202020204" pitchFamily="34" charset="0"/>
                          <a:ea typeface="ＭＳ Ｐゴシック" panose="020B0600070205080204" pitchFamily="50" charset="-128"/>
                          <a:cs typeface="Arial" panose="020B0604020202020204" pitchFamily="34" charset="0"/>
                        </a:rPr>
                        <a:t> </a:t>
                      </a:r>
                      <a:r>
                        <a:rPr lang="en-US" altLang="ja-JP" sz="1000" baseline="0">
                          <a:latin typeface="Arial" panose="020B0604020202020204" pitchFamily="34" charset="0"/>
                          <a:ea typeface="ＭＳ Ｐゴシック" panose="020B0600070205080204" pitchFamily="50" charset="-128"/>
                          <a:cs typeface="Arial" panose="020B0604020202020204" pitchFamily="34" charset="0"/>
                        </a:rPr>
                        <a:t>ICT</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日中間遠隔医療支援センターを設置し、医療</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人材を育成することを通じ、中国国内での遠隔医療普及を図る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日本人医師によるセカンドオピニオン、訪日医療希望患者のスクリーニング等を実施</a:t>
                      </a: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9595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ネットワーク構築</a:t>
                      </a: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医療法人</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鉄蕉会</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中日友好医院を対象に日本式医療拠点の再構築と訪日受診者の拡大を一体化して強化するための現地拠点を構築</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友好医院に日中医療交流室を設置し、医療人材間の技術交流、訪日受診希望患者の窓口として活用</a:t>
                      </a: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9595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介護</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ニチイ学館</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日本の民間介護事業者の進出促進のために、文化的障壁に適応し、また収支バランス上も成立するビジネスモデルを構築</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市政府向け介護認知普及活動を実施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日本式介護教育研修を実施</a:t>
                      </a:r>
                      <a:endParaRPr lang="ja-JP" altLang="en-US" sz="1200" b="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9595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介護</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NPO</a:t>
                      </a:r>
                      <a:r>
                        <a:rPr lang="ja-JP" altLang="en-US" sz="1000">
                          <a:latin typeface="Arial" panose="020B0604020202020204" pitchFamily="34" charset="0"/>
                          <a:ea typeface="ＭＳ Ｐゴシック" panose="020B0600070205080204" pitchFamily="50" charset="-128"/>
                          <a:cs typeface="Arial" panose="020B0604020202020204" pitchFamily="34" charset="0"/>
                        </a:rPr>
                        <a:t>ヘルスケア・デザイン・ネットワーク</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上海市浦東新区を事業運営拠点とする大型介護施設建設、運営により、心身の状態に応じた日本の介護サービスを提供</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介護スタッフに「日本の介護」を伝える研修を実施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介護機器メーカーと協力し上海進出をテーマにシンポジウム等を開催</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cxnSp>
        <p:nvCxnSpPr>
          <p:cNvPr id="5" name="Straight Connector 4"/>
          <p:cNvCxnSpPr/>
          <p:nvPr/>
        </p:nvCxnSpPr>
        <p:spPr>
          <a:xfrm>
            <a:off x="200025" y="3645024"/>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0025" y="4221088"/>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0025" y="4869160"/>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0025" y="5445224"/>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0025" y="6021288"/>
            <a:ext cx="9504447" cy="0"/>
          </a:xfrm>
          <a:prstGeom prst="line">
            <a:avLst/>
          </a:prstGeom>
          <a:ln w="9525"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00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10/11</a:t>
            </a:r>
            <a:r>
              <a:rPr lang="ja-JP" altLang="en-US" dirty="0"/>
              <a:t>）</a:t>
            </a:r>
          </a:p>
        </p:txBody>
      </p:sp>
      <p:sp>
        <p:nvSpPr>
          <p:cNvPr id="36" name="テキスト ボックス 35"/>
          <p:cNvSpPr txBox="1"/>
          <p:nvPr/>
        </p:nvSpPr>
        <p:spPr>
          <a:xfrm>
            <a:off x="200472" y="671398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025" y="990085"/>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042366525"/>
              </p:ext>
            </p:extLst>
          </p:nvPr>
        </p:nvGraphicFramePr>
        <p:xfrm>
          <a:off x="214164" y="1350125"/>
          <a:ext cx="9504000" cy="5282551"/>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961223">
                  <a:extLst>
                    <a:ext uri="{9D8B030D-6E8A-4147-A177-3AD203B41FA5}">
                      <a16:colId xmlns:a16="http://schemas.microsoft.com/office/drawing/2014/main" val="20004"/>
                    </a:ext>
                  </a:extLst>
                </a:gridCol>
                <a:gridCol w="2518777">
                  <a:extLst>
                    <a:ext uri="{9D8B030D-6E8A-4147-A177-3AD203B41FA5}">
                      <a16:colId xmlns:a16="http://schemas.microsoft.com/office/drawing/2014/main" val="20005"/>
                    </a:ext>
                  </a:extLst>
                </a:gridCol>
              </a:tblGrid>
              <a:tr h="24299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1636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2018</a:t>
                      </a:r>
                      <a:endParaRPr kumimoji="1" lang="zh-TW" altLang="en-US" sz="1000" kern="1200" dirty="0">
                        <a:solidFill>
                          <a:schemeClr val="dk1"/>
                        </a:solidFill>
                        <a:latin typeface="+mn-lt"/>
                        <a:ea typeface="+mn-ea"/>
                        <a:cs typeface="+mn-cs"/>
                      </a:endParaRPr>
                    </a:p>
                  </a:txBody>
                  <a:tcPr marL="63004" marR="63004"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1000" dirty="0"/>
                        <a:t>ヘルスケア拠点構築</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dirty="0"/>
                        <a:t>社会医療法人緑泉会 </a:t>
                      </a:r>
                      <a:endParaRPr lang="en-US" altLang="zh-CN" sz="1000" dirty="0"/>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000" dirty="0"/>
                        <a:t>米盛病院</a:t>
                      </a:r>
                      <a:endParaRPr kumimoji="1" lang="zh-CN" altLang="en-US" sz="1000" kern="1200" dirty="0">
                        <a:solidFill>
                          <a:schemeClr val="dk1"/>
                        </a:solidFill>
                        <a:latin typeface="+mn-lt"/>
                        <a:ea typeface="+mn-ea"/>
                        <a:cs typeface="+mn-cs"/>
                      </a:endParaRPr>
                    </a:p>
                  </a:txBody>
                  <a:tcPr marL="63004" marR="63004"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中国現地事業者（不動産事業者、不動産事業者以外のヘルスケア産業参入希望事業者）の経営資源と日本側医療機関の医療施設運営ノウハウを統合し、日中共同医療施設運営ビジネスモデルを構築することにより、日本側医療機関が安定的に日本医療を海外にて提供できる環境を構築する。</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リーガル調査の実施</a:t>
                      </a:r>
                      <a:endParaRPr lang="en-US" altLang="ja-JP" sz="1000" dirty="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シンポジウムの開催</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日中共同医療施設運営における最適な運営体制を検証・ビジネスモデルを策定</a:t>
                      </a:r>
                      <a:endParaRPr lang="en-US" altLang="ja-JP" sz="1000" dirty="0"/>
                    </a:p>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4584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リハビリテーションサービス</a:t>
                      </a: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hangingPunct="0"/>
                      <a:r>
                        <a:rPr lang="zh-CN" altLang="en-US" sz="1000" dirty="0"/>
                        <a:t>医療法人社団大坪会</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中国・珠海市において、日本のリハビリテーションを提供する「リハビリセンター」、及 びリハビリテーション・介護技術指導を行う「人材研修センター」を立ち上げることを目指す。</a:t>
                      </a:r>
                      <a:endParaRPr lang="en-US" altLang="ja-JP" sz="1000" dirty="0"/>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現地センター設立準備</a:t>
                      </a:r>
                      <a:endParaRPr lang="en-US" altLang="ja-JP" sz="1000" dirty="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中国内の医療機関を対象としたリハビリテーション実態調査</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4771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t>AI </a:t>
                      </a:r>
                      <a:r>
                        <a:rPr lang="ja-JP" altLang="en-US" sz="1000" dirty="0"/>
                        <a:t>を用いる 健診・ヘルスケアクリニックの設立 </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hangingPunct="0"/>
                      <a:r>
                        <a:rPr lang="ja-JP" altLang="en-US" sz="1000" dirty="0"/>
                        <a:t>アルキメディカ株式会社</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青島市内にあるウェイター・メディック（本補助事業の拠点を当該クリニック内に設立予定</a:t>
                      </a:r>
                      <a:r>
                        <a:rPr lang="en-US" altLang="ja-JP" sz="1000" dirty="0"/>
                        <a:t>)</a:t>
                      </a:r>
                      <a:r>
                        <a:rPr lang="ja-JP" altLang="en-US" sz="1000" dirty="0"/>
                        <a:t>は、</a:t>
                      </a:r>
                      <a:r>
                        <a:rPr lang="en-US" altLang="ja-JP" sz="1000" dirty="0"/>
                        <a:t>2017 </a:t>
                      </a:r>
                      <a:r>
                        <a:rPr lang="ja-JP" altLang="en-US" sz="1000" dirty="0"/>
                        <a:t>年後半から施設の拡充として </a:t>
                      </a:r>
                      <a:r>
                        <a:rPr lang="en-US" altLang="ja-JP" sz="1000" dirty="0"/>
                        <a:t>3 </a:t>
                      </a:r>
                      <a:r>
                        <a:rPr lang="ja-JP" altLang="en-US" sz="1000" dirty="0"/>
                        <a:t>フロアー（床面積約 </a:t>
                      </a:r>
                      <a:r>
                        <a:rPr lang="en-US" altLang="ja-JP" sz="1000" dirty="0"/>
                        <a:t>3,000</a:t>
                      </a:r>
                      <a:r>
                        <a:rPr lang="ja-JP" altLang="en-US" sz="1000" dirty="0"/>
                        <a:t>平米）において外来と入院ベッド数 </a:t>
                      </a:r>
                      <a:r>
                        <a:rPr lang="en-US" altLang="ja-JP" sz="1000" dirty="0"/>
                        <a:t>22 </a:t>
                      </a:r>
                      <a:r>
                        <a:rPr lang="ja-JP" altLang="en-US" sz="1000" dirty="0"/>
                        <a:t>床の増床を計画している。この施設内に、日本の医療機関が持つノウハ ウを活かすと共に、</a:t>
                      </a:r>
                      <a:r>
                        <a:rPr lang="en-US" altLang="ja-JP" sz="1000" dirty="0"/>
                        <a:t>AI </a:t>
                      </a:r>
                      <a:r>
                        <a:rPr lang="ja-JP" altLang="en-US" sz="1000" dirty="0"/>
                        <a:t>技術を活用した健康管理サービ スや画像診断サービス、生活習慣改善のための短期入院サービスを提供し、半健康人の健康管理を実施する健康管理センターを医療拠点として構築する。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セミナーの実施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現地医療従事者の日本への招聘（施設見学）の実施</a:t>
                      </a:r>
                      <a:endParaRPr lang="en-US" altLang="ja-JP" sz="1000" dirty="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現地での人材育成研修の開催</a:t>
                      </a:r>
                      <a:endParaRPr lang="en-US" altLang="ja-JP" sz="1000" dirty="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中国における健診・指導施設モデルを策定・準備</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7723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認知症ケア</a:t>
                      </a: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hangingPunct="0"/>
                      <a:r>
                        <a:rPr lang="ja-JP" altLang="en-US" sz="1000" dirty="0"/>
                        <a:t>メディカル・ケア・サービス株式会社</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中国における認知症包括ケア拠点を事業として展開すべく、本補助 事業ではその需要の実証を行うことが目的である。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認知症ケア専門施設の開設</a:t>
                      </a:r>
                      <a:endParaRPr lang="en-US" altLang="ja-JP" sz="1000" dirty="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セミナーの開催</a:t>
                      </a:r>
                      <a:endParaRPr lang="en-US" altLang="ja-JP" sz="1000" dirty="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認知症ケア教育のためのマニュアル整備認知症早期発見拠点の設置</a:t>
                      </a:r>
                      <a:endParaRPr lang="en-US" altLang="ja-JP" sz="1000" dirty="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フォーラムの開催</a:t>
                      </a: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5864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認知症ケア</a:t>
                      </a: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hangingPunct="0"/>
                      <a:r>
                        <a:rPr lang="ja-JP" altLang="en-US" sz="1000" dirty="0"/>
                        <a:t>エフビー介護サービス株式会社</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南京市でワンストップサービスの拠点を構築することで、あらゆる所得層の高齢者へ適切な介護サービス提 供を可能とし、南京市ひいては中国全土へ介護福祉分野で貢献することが当コンソーシアムの長期的目標である。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市場調査</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zh-TW" altLang="en-US" sz="1000" dirty="0"/>
                        <a:t>在宅訪問実証調査 </a:t>
                      </a:r>
                      <a:endParaRPr lang="en-US" altLang="zh-TW" sz="1000" dirty="0"/>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シンポジウムの開催</a:t>
                      </a: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3423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人間ドッグセンター</a:t>
                      </a: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さがらウィメンズヘルスケアグループ</a:t>
                      </a:r>
                    </a:p>
                  </a:txBody>
                  <a:tcPr marL="72000" marR="72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女性医療機関および人間ドックセンターのビジネスモデルの構築を実現し、将来的に中国のその他俊哉、アジアの国々への展開を進めていきたい。</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人間ドックセンターの設立準備</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13634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11/11</a:t>
            </a:r>
            <a:r>
              <a:rPr lang="ja-JP" altLang="en-US" dirty="0"/>
              <a:t>）</a:t>
            </a:r>
          </a:p>
        </p:txBody>
      </p:sp>
      <p:sp>
        <p:nvSpPr>
          <p:cNvPr id="36" name="テキスト ボックス 35"/>
          <p:cNvSpPr txBox="1"/>
          <p:nvPr/>
        </p:nvSpPr>
        <p:spPr>
          <a:xfrm>
            <a:off x="200472" y="671398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graphicFrame>
        <p:nvGraphicFramePr>
          <p:cNvPr id="7" name="表 8"/>
          <p:cNvGraphicFramePr>
            <a:graphicFrameLocks noGrp="1"/>
          </p:cNvGraphicFramePr>
          <p:nvPr>
            <p:extLst>
              <p:ext uri="{D42A27DB-BD31-4B8C-83A1-F6EECF244321}">
                <p14:modId xmlns:p14="http://schemas.microsoft.com/office/powerpoint/2010/main" val="3456165554"/>
              </p:ext>
            </p:extLst>
          </p:nvPr>
        </p:nvGraphicFramePr>
        <p:xfrm>
          <a:off x="200472" y="1555645"/>
          <a:ext cx="9505056" cy="959412"/>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3096344">
                  <a:extLst>
                    <a:ext uri="{9D8B030D-6E8A-4147-A177-3AD203B41FA5}">
                      <a16:colId xmlns:a16="http://schemas.microsoft.com/office/drawing/2014/main" val="20004"/>
                    </a:ext>
                  </a:extLst>
                </a:gridCol>
                <a:gridCol w="3168352">
                  <a:extLst>
                    <a:ext uri="{9D8B030D-6E8A-4147-A177-3AD203B41FA5}">
                      <a16:colId xmlns:a16="http://schemas.microsoft.com/office/drawing/2014/main" val="20005"/>
                    </a:ext>
                  </a:extLst>
                </a:gridCol>
              </a:tblGrid>
              <a:tr h="22633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0795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交流会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日本の介護制度、</a:t>
                      </a:r>
                      <a:endParaRPr lang="en-US" altLang="ja-JP" sz="1000" dirty="0"/>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中国における外資規制等の医療制度改革の変容</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zh-TW" altLang="en-US" sz="1000" dirty="0"/>
                        <a:t>在中国日本国大使館経済部</a:t>
                      </a:r>
                      <a:r>
                        <a:rPr lang="ja-JP" altLang="en-US" sz="1000" dirty="0"/>
                        <a:t>　西川昌登</a:t>
                      </a:r>
                      <a:r>
                        <a:rPr lang="zh-TW" altLang="en-US" sz="1000" dirty="0"/>
                        <a:t>一等書記官</a:t>
                      </a:r>
                      <a:br>
                        <a:rPr lang="en-US" altLang="zh-TW" sz="1000" dirty="0"/>
                      </a:br>
                      <a:r>
                        <a:rPr lang="ja-JP" altLang="en-US" sz="1000" dirty="0"/>
                        <a:t>「日本の介護制度について」</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lang="zh-CN" altLang="en-US" sz="1000" dirty="0"/>
                        <a:t>公益財団法人日中医学協会、笹川医学奨学金進修生同学会</a:t>
                      </a:r>
                      <a:r>
                        <a:rPr lang="ja-JP" altLang="en-US" sz="1000" dirty="0"/>
                        <a:t>が主催</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Rectangle 6"/>
          <p:cNvSpPr>
            <a:spLocks noChangeArrowheads="1"/>
          </p:cNvSpPr>
          <p:nvPr/>
        </p:nvSpPr>
        <p:spPr bwMode="auto">
          <a:xfrm>
            <a:off x="200472" y="119675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graphicFrame>
        <p:nvGraphicFramePr>
          <p:cNvPr id="9" name="表 7"/>
          <p:cNvGraphicFramePr>
            <a:graphicFrameLocks noGrp="1"/>
          </p:cNvGraphicFramePr>
          <p:nvPr>
            <p:extLst>
              <p:ext uri="{D42A27DB-BD31-4B8C-83A1-F6EECF244321}">
                <p14:modId xmlns:p14="http://schemas.microsoft.com/office/powerpoint/2010/main" val="804994834"/>
              </p:ext>
            </p:extLst>
          </p:nvPr>
        </p:nvGraphicFramePr>
        <p:xfrm>
          <a:off x="200472" y="2951498"/>
          <a:ext cx="9505056" cy="13606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3528392">
                  <a:extLst>
                    <a:ext uri="{9D8B030D-6E8A-4147-A177-3AD203B41FA5}">
                      <a16:colId xmlns:a16="http://schemas.microsoft.com/office/drawing/2014/main" val="20004"/>
                    </a:ext>
                  </a:extLst>
                </a:gridCol>
                <a:gridCol w="3096344">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ネットワーキング</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ja-JP" altLang="en-US" sz="1000" dirty="0"/>
                        <a:t>大阪大学医学部附属病院国際医療センター</a:t>
                      </a:r>
                      <a:br>
                        <a:rPr lang="en-US" altLang="ja-JP" sz="1000" dirty="0"/>
                      </a:br>
                      <a:r>
                        <a:rPr lang="ja-JP" altLang="en-US" sz="1000" dirty="0"/>
                        <a:t>澤芳樹センター長</a:t>
                      </a:r>
                      <a:br>
                        <a:rPr lang="en-US" altLang="ja-JP" sz="1000" dirty="0"/>
                      </a:br>
                      <a:r>
                        <a:rPr lang="ja-JP" altLang="en-US" sz="1000" dirty="0"/>
                        <a:t>「阪大発の未来医療を中国へ、そして世界へ！」</a:t>
                      </a:r>
                      <a:endParaRPr lang="en-US" altLang="ja-JP" sz="1000" dirty="0"/>
                    </a:p>
                    <a:p>
                      <a:pPr fontAlgn="ctr">
                        <a:spcAft>
                          <a:spcPts val="400"/>
                        </a:spcAft>
                      </a:pPr>
                      <a:r>
                        <a:rPr lang="zh-CN" altLang="en-US" sz="1000" dirty="0"/>
                        <a:t>大阪大学大学院医学系研究科先進心血管治療学寄附講座</a:t>
                      </a:r>
                      <a:br>
                        <a:rPr lang="en-US" altLang="zh-CN" sz="1000" dirty="0"/>
                      </a:br>
                      <a:r>
                        <a:rPr lang="ja-JP" altLang="en-US" sz="1000" dirty="0"/>
                        <a:t>角辻暁特任准教授</a:t>
                      </a:r>
                      <a:br>
                        <a:rPr lang="en-US" altLang="ja-JP" sz="1000" dirty="0"/>
                      </a:br>
                      <a:r>
                        <a:rPr lang="ja-JP" altLang="en-US" sz="1000" dirty="0"/>
                        <a:t>「循環器領域における国際化と国際貢献」</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大阪大学医学部附属病院未来開発部国際医療センターが行ったセミナーとの合同開催</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0" name="Rectangle 6"/>
          <p:cNvSpPr>
            <a:spLocks noChangeArrowheads="1"/>
          </p:cNvSpPr>
          <p:nvPr/>
        </p:nvSpPr>
        <p:spPr bwMode="auto">
          <a:xfrm>
            <a:off x="200472" y="259046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留学人材セミナー</a:t>
            </a:r>
          </a:p>
        </p:txBody>
      </p:sp>
      <p:graphicFrame>
        <p:nvGraphicFramePr>
          <p:cNvPr id="11" name="表 7"/>
          <p:cNvGraphicFramePr>
            <a:graphicFrameLocks noGrp="1"/>
          </p:cNvGraphicFramePr>
          <p:nvPr>
            <p:extLst>
              <p:ext uri="{D42A27DB-BD31-4B8C-83A1-F6EECF244321}">
                <p14:modId xmlns:p14="http://schemas.microsoft.com/office/powerpoint/2010/main" val="3471705504"/>
              </p:ext>
            </p:extLst>
          </p:nvPr>
        </p:nvGraphicFramePr>
        <p:xfrm>
          <a:off x="202910" y="4703160"/>
          <a:ext cx="9505056" cy="19110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3528392">
                  <a:extLst>
                    <a:ext uri="{9D8B030D-6E8A-4147-A177-3AD203B41FA5}">
                      <a16:colId xmlns:a16="http://schemas.microsoft.com/office/drawing/2014/main" val="20004"/>
                    </a:ext>
                  </a:extLst>
                </a:gridCol>
                <a:gridCol w="3096344">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1263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シンポジウム、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en-US" altLang="ja-JP" sz="1000" dirty="0"/>
                        <a:t>10</a:t>
                      </a:r>
                      <a:r>
                        <a:rPr lang="ja-JP" altLang="en-US" sz="1000" dirty="0"/>
                        <a:t>月</a:t>
                      </a:r>
                      <a:r>
                        <a:rPr lang="en-US" altLang="ja-JP" sz="1000" dirty="0"/>
                        <a:t>23</a:t>
                      </a:r>
                      <a:r>
                        <a:rPr lang="ja-JP" altLang="en-US" sz="1000" dirty="0"/>
                        <a:t>日に北京で開催。高齢化分野に関するシンポジウム、ジェトロ高齢者産業交流会・福祉用具展示が行われ、日中の政府関係者、専門家、介護サービス事業者、福祉用具メーカーなど約</a:t>
                      </a:r>
                      <a:r>
                        <a:rPr lang="en-US" altLang="ja-JP" sz="1000" dirty="0"/>
                        <a:t>450</a:t>
                      </a:r>
                      <a:r>
                        <a:rPr lang="ja-JP" altLang="en-US" sz="1000" dirty="0"/>
                        <a:t>名が参加した。</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日中の介護サービス・福祉用具に係る協力についての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本交換されました。また、高齢者産業交流会においては、日本企業</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社の参加の下で商談会が行われた。</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1263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シンポジウム、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en-US" altLang="ja-JP" sz="1000" dirty="0"/>
                        <a:t>9</a:t>
                      </a:r>
                      <a:r>
                        <a:rPr lang="ja-JP" altLang="en-US" sz="1000" dirty="0"/>
                        <a:t>月</a:t>
                      </a:r>
                      <a:r>
                        <a:rPr lang="en-US" altLang="ja-JP" sz="1000" dirty="0"/>
                        <a:t>26</a:t>
                      </a:r>
                      <a:r>
                        <a:rPr lang="ja-JP" altLang="en-US" sz="1000" dirty="0"/>
                        <a:t>日に東京で開催。日中の政府関係者、専門家、介護サービス事業者、福祉用具メーカーなど約</a:t>
                      </a:r>
                      <a:r>
                        <a:rPr lang="en-US" altLang="ja-JP" sz="1000" dirty="0"/>
                        <a:t>370</a:t>
                      </a:r>
                      <a:r>
                        <a:rPr lang="ja-JP" altLang="en-US" sz="1000" dirty="0"/>
                        <a:t>名が参加し、高齢化分野に関するシンポジウム、商談会に加え、同時期に隣接会場で開催されている</a:t>
                      </a:r>
                      <a:r>
                        <a:rPr lang="en-US" altLang="ja-JP" sz="1000" dirty="0"/>
                        <a:t>HCR</a:t>
                      </a:r>
                      <a:r>
                        <a:rPr lang="ja-JP" altLang="en-US" sz="1000" dirty="0"/>
                        <a:t>（国際福祉機器展）の視察が行われた。</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日中の介護サービス・福祉用具に係る協力についての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本交換された。また、商談会においては、中国側</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名、日本企業</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社の参加の下で商談会が行われた。</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2" name="Rectangle 6"/>
          <p:cNvSpPr>
            <a:spLocks noChangeArrowheads="1"/>
          </p:cNvSpPr>
          <p:nvPr/>
        </p:nvSpPr>
        <p:spPr bwMode="auto">
          <a:xfrm>
            <a:off x="202910" y="437260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日中介護サービス協力フォーラム</a:t>
            </a:r>
          </a:p>
        </p:txBody>
      </p:sp>
    </p:spTree>
    <p:extLst>
      <p:ext uri="{BB962C8B-B14F-4D97-AF65-F5344CB8AC3E}">
        <p14:creationId xmlns:p14="http://schemas.microsoft.com/office/powerpoint/2010/main" val="19806716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Tree>
    <p:extLst>
      <p:ext uri="{BB962C8B-B14F-4D97-AF65-F5344CB8AC3E}">
        <p14:creationId xmlns:p14="http://schemas.microsoft.com/office/powerpoint/2010/main" val="38605102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厚生労働省と中国国家衛生健康委員会の協力覚書（</a:t>
            </a:r>
            <a:r>
              <a:rPr lang="en-US" altLang="ja-JP" dirty="0"/>
              <a:t>MOC</a:t>
            </a:r>
            <a:r>
              <a:rPr lang="ja-JP" altLang="en-US" dirty="0"/>
              <a:t>）締結状況</a:t>
            </a: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月、加藤 厚生労働大臣は、王毅 中国国務委員兼外交部長と衛生および医学科学に関する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に署名した。</a:t>
            </a:r>
          </a:p>
        </p:txBody>
      </p:sp>
      <p:sp>
        <p:nvSpPr>
          <p:cNvPr id="7" name="フリーフォーム 6"/>
          <p:cNvSpPr/>
          <p:nvPr/>
        </p:nvSpPr>
        <p:spPr>
          <a:xfrm>
            <a:off x="4181624" y="2641345"/>
            <a:ext cx="771090" cy="359596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grpSp>
        <p:nvGrpSpPr>
          <p:cNvPr id="8" name="グループ化 7"/>
          <p:cNvGrpSpPr/>
          <p:nvPr/>
        </p:nvGrpSpPr>
        <p:grpSpPr>
          <a:xfrm>
            <a:off x="344488" y="2158256"/>
            <a:ext cx="921702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11" name="正方形/長方形 10"/>
          <p:cNvSpPr/>
          <p:nvPr/>
        </p:nvSpPr>
        <p:spPr>
          <a:xfrm>
            <a:off x="272479" y="2535287"/>
            <a:ext cx="3836775" cy="461665"/>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2018</a:t>
            </a:r>
            <a:r>
              <a:rPr lang="ja-JP" altLang="en-US" sz="1200" dirty="0"/>
              <a:t>年</a:t>
            </a:r>
            <a:r>
              <a:rPr lang="en-US" altLang="ja-JP" sz="1200" dirty="0"/>
              <a:t>5</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t>安倍総理大臣と李克強総理の立ち会いの下で署名</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488504" y="37255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p:nvPr/>
        </p:nvGrpSpPr>
        <p:grpSpPr>
          <a:xfrm>
            <a:off x="1692029" y="3991096"/>
            <a:ext cx="1516104" cy="1201785"/>
            <a:chOff x="1692029" y="3406524"/>
            <a:chExt cx="1516104" cy="1201785"/>
          </a:xfrm>
        </p:grpSpPr>
        <p:grpSp>
          <p:nvGrpSpPr>
            <p:cNvPr id="14" name="Group 339"/>
            <p:cNvGrpSpPr>
              <a:grpSpLocks noChangeAspect="1"/>
            </p:cNvGrpSpPr>
            <p:nvPr/>
          </p:nvGrpSpPr>
          <p:grpSpPr bwMode="auto">
            <a:xfrm>
              <a:off x="1729320" y="3440013"/>
              <a:ext cx="1478813" cy="1168296"/>
              <a:chOff x="1968" y="2736"/>
              <a:chExt cx="864" cy="672"/>
            </a:xfrm>
          </p:grpSpPr>
          <p:sp>
            <p:nvSpPr>
              <p:cNvPr id="19"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1"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2"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3"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4"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16" name="グループ化 15"/>
            <p:cNvGrpSpPr/>
            <p:nvPr/>
          </p:nvGrpSpPr>
          <p:grpSpPr>
            <a:xfrm>
              <a:off x="1692029" y="3406524"/>
              <a:ext cx="1392861" cy="382825"/>
              <a:chOff x="1692029" y="3406524"/>
              <a:chExt cx="1392861" cy="382825"/>
            </a:xfrm>
          </p:grpSpPr>
          <p:sp>
            <p:nvSpPr>
              <p:cNvPr id="17" name="正方形/長方形 16"/>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5" name="グループ化 24"/>
          <p:cNvGrpSpPr/>
          <p:nvPr/>
        </p:nvGrpSpPr>
        <p:grpSpPr>
          <a:xfrm>
            <a:off x="3270565" y="4144958"/>
            <a:ext cx="1034363" cy="992911"/>
            <a:chOff x="3224808" y="3622125"/>
            <a:chExt cx="1034363" cy="992911"/>
          </a:xfrm>
        </p:grpSpPr>
        <p:sp>
          <p:nvSpPr>
            <p:cNvPr id="26" name="円/楕円 25"/>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28" name="グループ化 27"/>
          <p:cNvGrpSpPr/>
          <p:nvPr/>
        </p:nvGrpSpPr>
        <p:grpSpPr>
          <a:xfrm>
            <a:off x="632520" y="4144958"/>
            <a:ext cx="1033987" cy="992911"/>
            <a:chOff x="704528" y="3622125"/>
            <a:chExt cx="1033987" cy="992911"/>
          </a:xfrm>
        </p:grpSpPr>
        <p:sp>
          <p:nvSpPr>
            <p:cNvPr id="29" name="円/楕円 28"/>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31" name="グループ化 30"/>
          <p:cNvGrpSpPr/>
          <p:nvPr/>
        </p:nvGrpSpPr>
        <p:grpSpPr>
          <a:xfrm>
            <a:off x="3728864" y="2958852"/>
            <a:ext cx="918852" cy="792088"/>
            <a:chOff x="4376936" y="2348880"/>
            <a:chExt cx="991479" cy="854695"/>
          </a:xfrm>
        </p:grpSpPr>
        <p:sp>
          <p:nvSpPr>
            <p:cNvPr id="32"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35" name="グループ化 34"/>
            <p:cNvGrpSpPr/>
            <p:nvPr/>
          </p:nvGrpSpPr>
          <p:grpSpPr>
            <a:xfrm>
              <a:off x="4517548" y="2455845"/>
              <a:ext cx="693478" cy="571401"/>
              <a:chOff x="4508023" y="2462195"/>
              <a:chExt cx="693478" cy="571401"/>
            </a:xfrm>
          </p:grpSpPr>
          <p:grpSp>
            <p:nvGrpSpPr>
              <p:cNvPr id="36" name="グループ化 35"/>
              <p:cNvGrpSpPr/>
              <p:nvPr/>
            </p:nvGrpSpPr>
            <p:grpSpPr>
              <a:xfrm>
                <a:off x="4520723" y="2462195"/>
                <a:ext cx="680778" cy="555526"/>
                <a:chOff x="4586456" y="2455845"/>
                <a:chExt cx="680778" cy="555526"/>
              </a:xfrm>
            </p:grpSpPr>
            <p:sp>
              <p:nvSpPr>
                <p:cNvPr id="48" name="フリーフォーム 4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a:off x="4508023" y="2478070"/>
                <a:ext cx="680778" cy="555526"/>
                <a:chOff x="4586456" y="2455845"/>
                <a:chExt cx="680778" cy="555526"/>
              </a:xfrm>
            </p:grpSpPr>
            <p:sp>
              <p:nvSpPr>
                <p:cNvPr id="38" name="フリーフォーム 3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58" name="正方形/長方形 57"/>
          <p:cNvSpPr/>
          <p:nvPr/>
        </p:nvSpPr>
        <p:spPr>
          <a:xfrm>
            <a:off x="272480" y="30572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日本国厚生労働省と中華人民共和国国家衛生健康委員会</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との衛生および医学科学に関する協力覚書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9" name="円/楕円 58"/>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60" name="円/楕円 59"/>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61" name="片側の 2 つの角を丸めた四角形 60"/>
          <p:cNvSpPr/>
          <p:nvPr/>
        </p:nvSpPr>
        <p:spPr>
          <a:xfrm>
            <a:off x="4880992" y="2929345"/>
            <a:ext cx="4608512" cy="3307967"/>
          </a:xfrm>
          <a:prstGeom prst="round2SameRect">
            <a:avLst>
              <a:gd name="adj1" fmla="val 0"/>
              <a:gd name="adj2" fmla="val 2834"/>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252000" bIns="108000" rtlCol="0" anchor="t"/>
          <a:lstStyle/>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公衆衛生政策、ユニバーサル・ヘルス・カバレッジに関する政策等を含めた衛生政策</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感染症対策（新興・再興感染症、鳥インフルエンザにおけるヒト感染および新型インフルエンザ、性感染症等を含む）</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非感染性疾患対策（循環器病、がん等を含む）</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病院管理</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伝統医療</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人的資源開発</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薬剤耐性対策</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衛生応急管理と緊急医療救援</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患者の安全と血液の安全管理</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健康長寿と家庭保健</a:t>
            </a:r>
          </a:p>
          <a:p>
            <a:pPr marL="441325" indent="-171450" algn="just">
              <a:lnSpc>
                <a:spcPct val="114000"/>
              </a:lnSpc>
              <a:spcAft>
                <a:spcPts val="400"/>
              </a:spcAft>
              <a:buSzPct val="90000"/>
              <a:buFont typeface="Arial" panose="020B0604020202020204" pitchFamily="34" charset="0"/>
              <a:buChar cha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その他、双方の共通課題</a:t>
            </a:r>
          </a:p>
        </p:txBody>
      </p:sp>
      <p:sp>
        <p:nvSpPr>
          <p:cNvPr id="66" name="片側の 2 つの角を丸めた四角形 65"/>
          <p:cNvSpPr/>
          <p:nvPr/>
        </p:nvSpPr>
        <p:spPr>
          <a:xfrm>
            <a:off x="4880992" y="2641345"/>
            <a:ext cx="4608512" cy="288000"/>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主な協力対象領域</a:t>
            </a: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Tree>
    <p:extLst>
      <p:ext uri="{BB962C8B-B14F-4D97-AF65-F5344CB8AC3E}">
        <p14:creationId xmlns:p14="http://schemas.microsoft.com/office/powerpoint/2010/main" val="29617605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中国／日本との関わり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厚生労働省が関係するその他の協力覚書（</a:t>
            </a:r>
            <a:r>
              <a:rPr lang="en-US" altLang="ja-JP" dirty="0"/>
              <a:t>MOC</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26184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7037&quot;&gt;&lt;version val=&quot;325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47449039442726093085E+00&quot;&gt;&lt;m_msothmcolidx val=&quot;0&quot;/&gt;&lt;m_rgb r=&quot;80&quot; g=&quot;CC&quot; b=&quot;E8&quot;/&gt;&lt;/elem&gt;&lt;elem m_fUsage=&quot;2.07452829189028475909E+00&quot;&gt;&lt;m_msothmcolidx val=&quot;0&quot;/&gt;&lt;m_rgb r=&quot;1F&quot; g=&quot;49&quot; b=&quot;7D&quot;/&gt;&lt;/elem&gt;&lt;elem m_fUsage=&quot;1.75322888389322728564E+00&quot;&gt;&lt;m_msothmcolidx val=&quot;0&quot;/&gt;&lt;m_rgb r=&quot;C0&quot; g=&quot;E6&quot; b=&quot;F4&quot;/&gt;&lt;/elem&gt;&lt;elem m_fUsage=&quot;1.64486303909999986850E+00&quot;&gt;&lt;m_msothmcolidx val=&quot;0&quot;/&gt;&lt;m_rgb r=&quot;33&quot; g=&quot;99&quot; b=&quot;CC&quot;/&gt;&lt;/elem&gt;&lt;elem m_fUsage=&quot;2.78128389443693807559E-02&quot;&gt;&lt;m_msothmcolidx val=&quot;0&quot;/&gt;&lt;m_rgb r=&quot;F3&quot; g=&quot;F3&quot; b=&quot;F3&quot;/&gt;&lt;/elem&gt;&lt;elem m_fUsage=&quot;2.50442592846800288209E-02&quot;&gt;&lt;m_msothmcolidx val=&quot;0&quot;/&gt;&lt;m_rgb r=&quot;EC&quot; g=&quot;E5&quot; b=&quot;F4&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5pTNQJM_QIWeWEpU0ddv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Q.YranG1pO2HwCen064w8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kMByGmdpRxmKQeo0NZXF7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XskpSpEuStuC2E8JLX356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2UnAUg8PQamM.cZN.6JvM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789TRd.JWry2to3FhV4Uy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sN_JaiuaSxKUpnyXM2y5k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QK_y1g.HRreD6bhhL7Xo1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_Nzjvcs4Sd6W6AcCOnkQP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l_Rh3CLRRIi1Zgv.ox16y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ZQBfUsASTJiAtNhqUYAOZ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BaAdXpiAR1mOynjl0y4m1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dWth5t7PQrSQ23k2Be7mB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J_HQ0mBKQdSoHe2iywQLJ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V7y_V0u5TrOXxEVziytE8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j6_5u43dS32gULXTTBCwW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cPoKWhr1QeiQPq3lmn7fw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OKoNO1WdQNeFcUpA5MeJy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f0xbCmm7Q7CBMk9PL6uRh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9I8CDsXsTkGsCB2NsZrt.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r341O0H8RbCLhblI_nYJ9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EFiY8R74QZOHfVKoxNUQ4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02x3pnCyQeq0CAkQKEmSB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GBLcBEeWTqWv1znSmATh0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NnVo0eGGQy6GUWPyV1vui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ZiNn5rmoRIqdgiSX8sW6r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3YAydI2dRCuPdErsvtak.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O_ZIkl7SyS0jSnccZvRh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g8w5_PaBR4mKBX5W3bZDA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WUsV.LM6RDahxZL2.I_GB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b4izZPlhSbWtiTxFfsQ9A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Txmc.wN7Ri6GQwinUQKSR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ffz1bJwMSiC.4q1bBxoGP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1xWDWeh.QQeKlIlbcHhNV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1fjvYC5LSJ0N4SFDrB9Ig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3jT8TwFih5uALbvhSOsiD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TwRbuKKjRNOB9rlKsNEtu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bADEP5F0RSC9bAzh5ctjM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BG4EZX4x9veO1YDSFNSCH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38lAuBAZk35afLZ5wVG0C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nXf4mk_I1cQTaU4H.DiWa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EpqEct9LLHrtHj5xGxtWb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dTXwPmV7a1g.SAgf1VCtW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PcjHc.40wYEAT_je7kxik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pLyDm2geJi5d_r0gwmn6U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WY1.e1JFFWSyCFMDUGXYT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38lAuBAZk35afLZ5wVG0C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EpqEct9LLHrtHj5xGxtWb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WY1.e1JFFWSyCFMDUGXYT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WY1.e1JFFWSyCFMDUGXYT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71Jx9pIkO03vwbsDAUtpn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vRqS3SZzzrjCphwnSyljQ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SjyXG6ceHg0LEH2xzSnWq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QOeZboTDqH2DZEFMNtPbJ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QkpxHVgTslts.85_9ConC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QkpxHVgTslts.85_9ConC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QkpxHVgTslts.85_9ConC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KA6VvwbCQGa3UEImMS.HA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6XV5JcLFR6iofvpQF.jwV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cyC1BbiS5KQGbwB_HfiT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s6NgBvqoRwWunvsCMUDeg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2qEsZKYDTNSC8JihkLl07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zXkuXAGNa39MRafnhLhre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eQzo99WmE.RcPLQFD21qm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c7dsvB_Mri9zRWd6fryxw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Fl3EDeN7RNqAI75.TNS2I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RGP5YG4gSXyXa11zNwgLg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jcg440bvTTyKUcFOxkUYJ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mewCXWhcSoy4Sa.9HnZ8u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wYGVGcpHThGh4xu4UXqmJ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KykK3vM7uyNu4LX2.aGmV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APJVoOyDWBL2LfL2NCL_X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aF1wcpSoyXVTrc2WZjVuK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9uBPSLssVlpx6UBpd4ykU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bZtqwDAbYw3_Z5mvgKTEu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8Z9Y7iFCZJqjxfpf_txcS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tujM3C2SRT2_ienpGxKX5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4XNSchYk2bnXmLu2RZ1AZ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7bPpFYe0Twy0VdnthPKua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xowBc5IHRhGX_sedvOM9v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yHG4fJ_4RGeI.rjovRn3o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XmfC5tpNR4.9l5xIQOwoF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X3xzfVhYWK4NlLn7BfKXi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lG_9U4q67YO.pR8tpS6.u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Uci3gTXsrlcG.X9.oQKBh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FCkhMKXpjQ.xSYdbCCs6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GsI63X27QrBujWBKSF_HF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0U74galtvjA2bULMntSA1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sU02yZGdPueF8kNXUmesu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7AUHxQ31WQTFloJ6mTGZ_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vfcgrTPB06NZeg3YyzRiP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fDUc0pWLSeKdXsTFch65S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KAbRYdytS6mIHfRjpZJeA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B9z2CxUHTjutR9Ck5C1YR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PxMGlqkdTGSgbMVfh_pPn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NyWXFLpzRfS7Lw.Zla878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A0FC3XaPRc6hAdo.pLp53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Jw6eUbbTTquclGMoyNn1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kdnY0U4fsJaPfmx8qXDwE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kdnY0U4fsJaPfmx8qXDwE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kdnY0U4fsJaPfmx8qXDwE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kdnY0U4fsJaPfmx8qXDwE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UT8dhcMnQqaG0Aon_hBcv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i7O0byuVRFCzp7z5zzx5_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Gp0uQg8S3CfMP7N.ryje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L81WJmBTScaT.qN6.8Tyv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_qKBoCzUS.C7lfOqGtLG3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kqzTeyOySgyoMFpXxi7WE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5RtdThwJ84jIWzCWBlZP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PhigclLUS_iLml.I2F4Dg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5RtdThwJ84jIWzCWBlZP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5RtdThwJ84jIWzCWBlZP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5RtdThwJ84jIWzCWBlZP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ve1voszV6jI6ahgvLvQ4w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KsxRSQ_ZAHg3vzH1U7Wd1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5.xml><?xml version="1.0" encoding="utf-8"?>
<p:tagLst xmlns:a="http://schemas.openxmlformats.org/drawingml/2006/main" xmlns:r="http://schemas.openxmlformats.org/officeDocument/2006/relationships" xmlns:p="http://schemas.openxmlformats.org/presentationml/2006/main">
  <p:tag name="NAME" val="4. Footnote"/>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mm7BPzpsOaVDJnV1bkdIa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er710nYf_rOt7UsAZUqB8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xJ6Jt7WORb7jNOoOS9CUF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omPnmqDEhIYthULrnqyaw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f2FfLVAvuYNvWoriUNdXt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giAvSVoHh67WtoTesYcDq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f2FfLVAvuYNvWoriUNdXt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f2FfLVAvuYNvWoriUNdXt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9gqjpv7PyTR_EBAZuBfN2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_8cV9g7SmH7TF11ynAccB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ei6mPcBbDp8ryzRr5w94k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h2fArjLI5ma5tJnutreTf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SmsLGNO7PXVnEp_cNMRTn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msgGbir.VWzZJVnkwEX0u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rJ54oEz9XaFDTqhZeQGrk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mHY93HmlnTZ_.eIJ.M7iu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2Fp5zinC2rMMkH6oAgrbN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vogAkiUl51lpXAHVzx.Vu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SMKtjjkXeaZ5hpULFpNCj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kCJi_EYMhioFIIv7ihJd8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yNZIoh_wAzcJ86I5zFGmF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ZRHTbTXhzan1BIutHFrnL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nCEzjwpGEkBIPML4w_Piq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CgeftB7qH2ADru3TPIULS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1RSkU_zDGKqORQpCMyY0G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pFMsQNbhjf.xDMMU3zBo0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6_EWDDJ_tQqzazJebMv4P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lfhzoFSyw4RNN1qjBel4f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9y0ytj.jaxyPggI5ea0BL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2D.JiTxzAx5LzAfBKJXsx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GedbaU6mEvyLGvsM1Fs3q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GedbaU6mEvyLGvsM1Fs3q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GedbaU6mEvyLGvsM1Fs3qw"/>
</p:tagLst>
</file>

<file path=ppt/tags/tag651.xml><?xml version="1.0" encoding="utf-8"?>
<p:tagLst xmlns:a="http://schemas.openxmlformats.org/drawingml/2006/main" xmlns:r="http://schemas.openxmlformats.org/officeDocument/2006/relationships" xmlns:p="http://schemas.openxmlformats.org/presentationml/2006/main">
  <p:tag name="NAME" val="4. Footnote"/>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g_sgbGti9ADvHq4xCdvMK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oR7IPIHg0YIbwd3hTdi6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It9rKTMSqhPvdIRcrWqvr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zRsrAYvRtHo365Gz3AWDq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zNXFkWEvRk.aer_2chkdX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Guc6UlRFXOL46uHhGZv4M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Y4YJF4V1dpa5PkY6g3AtK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8MDm858R9WoLXBV.poeUf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700.xml><?xml version="1.0" encoding="utf-8"?>
<p:tagLst xmlns:a="http://schemas.openxmlformats.org/drawingml/2006/main" xmlns:r="http://schemas.openxmlformats.org/officeDocument/2006/relationships" xmlns:p="http://schemas.openxmlformats.org/presentationml/2006/main">
  <p:tag name="SHAPENAME" val="5. Source"/>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NZlTVTyGS_SWh0sZKa3Ns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82jmNMjjSoaCu5sXNgKhW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_iozBTuLOdgpV7SUXHbVt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xAw4aRWgZo.gGyTBM6ZAQ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Nuok5BfQkl7DNpWvP46tL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agfjqpNsrO3wcnwSgsEUK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5AtXIYfWHtyQmTaqLe2BE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8ljEXIp2g_S8QIRoAqSw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dDHxXBBA2GYPrEY7tH.Dn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3JtzCGr9RfOOhhfrO4GMy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V8GOpsRzQReE4CuJ4RlXO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HJ02SIpPRhml3etij8rYq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IFZLPyOhQJy8z9ouYe_uE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dfF78jsdTXyCaK4E8bbKu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kV8OsrjiQv.8TnOeGLOqI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_9OPlRCgQUmCMbXDl6Jkr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rlQKP4BLQ0G8DYAowOeFQ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zTV9Mg9CSeCE31A5fgILB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avvKZnHMSbinZlq18vGsK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QAD94dX8SnCXTJCOXzw5N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q6Ey1WvY0isMMqPho7SCA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0EAjriX7GzmEWzxK0RfHN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DGuTmmu8pbrWy1XhAJpl6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VWIMyRanwYqy7IVzTrRYt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_xCKh0.kV99jlD3s0HStJ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Gw7eYfwCiM2sZHBs0LHZi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JmJzGl5f48Jm2ratFyaQ6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oEIFzo3m6g_jDePHPKiNk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NCOCLv.XTOucjq9OyHwsW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KXBovbWEHhN6mThQXPFxO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opG0nfs_r4aS9_at1JV7J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o2_4bjWNH0d.obAf2q_Pd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9Tt8i51LBZuf7Elky7.hg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PuldkyyFONeUlKVuIRWri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dEZtiL_DZoJrTPy89SiZa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1SE7gYW6hGBWGXiBBsySJ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_vhr6nl4ZDXBYO3LW4z1h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3N4_tpLI.d7tajipubB9y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gqace5jf2cJv6bxUsnfYk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o_KAcoB0H5LP12QVG6mRD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wHjXUXJBFL9_nOgNlLgvQ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34704</Words>
  <Application>Microsoft Office PowerPoint</Application>
  <PresentationFormat>A4 210 x 297 mm</PresentationFormat>
  <Paragraphs>4551</Paragraphs>
  <Slides>105</Slides>
  <Notes>8</Notes>
  <HiddenSlides>0</HiddenSlides>
  <MMClips>0</MMClips>
  <ScaleCrop>false</ScaleCrop>
  <HeadingPairs>
    <vt:vector size="8" baseType="variant">
      <vt:variant>
        <vt:lpstr>使用されているフォント</vt:lpstr>
      </vt:variant>
      <vt:variant>
        <vt:i4>18</vt:i4>
      </vt:variant>
      <vt:variant>
        <vt:lpstr>テーマ</vt:lpstr>
      </vt:variant>
      <vt:variant>
        <vt:i4>1</vt:i4>
      </vt:variant>
      <vt:variant>
        <vt:lpstr>埋め込まれた OLE サーバー</vt:lpstr>
      </vt:variant>
      <vt:variant>
        <vt:i4>2</vt:i4>
      </vt:variant>
      <vt:variant>
        <vt:lpstr>スライド タイトル</vt:lpstr>
      </vt:variant>
      <vt:variant>
        <vt:i4>105</vt:i4>
      </vt:variant>
    </vt:vector>
  </HeadingPairs>
  <TitlesOfParts>
    <vt:vector size="126" baseType="lpstr">
      <vt:lpstr>HGP創英角ｺﾞｼｯｸUB</vt:lpstr>
      <vt:lpstr>HGS創英角ｺﾞｼｯｸUB</vt:lpstr>
      <vt:lpstr>HG創英角ｺﾞｼｯｸUB</vt:lpstr>
      <vt:lpstr>Meiryo UI</vt:lpstr>
      <vt:lpstr>MS Pゴシック</vt:lpstr>
      <vt:lpstr>ＭＳ Ｐゴシック</vt:lpstr>
      <vt:lpstr>ＭＳ Ｐ明朝</vt:lpstr>
      <vt:lpstr>MS UI Gothic</vt:lpstr>
      <vt:lpstr>ヒラギノ角ゴ Pro W3</vt:lpstr>
      <vt:lpstr>メイリオ</vt:lpstr>
      <vt:lpstr>Arial</vt:lpstr>
      <vt:lpstr>Arial</vt:lpstr>
      <vt:lpstr>Arial Black</vt:lpstr>
      <vt:lpstr>Calibri</vt:lpstr>
      <vt:lpstr>Century</vt:lpstr>
      <vt:lpstr>Segoe UI</vt:lpstr>
      <vt:lpstr>Verdana</vt:lpstr>
      <vt:lpstr>Wingdings</vt:lpstr>
      <vt:lpstr>NRI Template</vt:lpstr>
      <vt:lpstr>think-cell Slide</vt:lpstr>
      <vt:lpstr>Chart</vt:lpstr>
      <vt:lpstr>PowerPoint プレゼンテーション</vt:lpstr>
      <vt:lpstr>PowerPoint プレゼンテーション</vt:lpstr>
      <vt:lpstr>PowerPoint プレゼンテーション</vt:lpstr>
      <vt:lpstr>一般概況</vt:lpstr>
      <vt:lpstr>中国／一般概況</vt:lpstr>
      <vt:lpstr>中国／一般概況／経済</vt:lpstr>
      <vt:lpstr>中国／一般概況／経済</vt:lpstr>
      <vt:lpstr>中国／一般概況／経済</vt:lpstr>
      <vt:lpstr>中国／一般概況／経済</vt:lpstr>
      <vt:lpstr>中国／一般概況／規制</vt:lpstr>
      <vt:lpstr>中国／一般概況／規制</vt:lpstr>
      <vt:lpstr>中国／一般概況／規制</vt:lpstr>
      <vt:lpstr>中国／一般概況／規制</vt:lpstr>
      <vt:lpstr>中国／一般概況／規制</vt:lpstr>
      <vt:lpstr>医療関連</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中国／医療関連／医療・公衆衛生</vt:lpstr>
      <vt:lpstr>中国／医療関連／制度</vt:lpstr>
      <vt:lpstr>中国／医療関連／制度</vt:lpstr>
      <vt:lpstr>中国／医療関連／制度</vt:lpstr>
      <vt:lpstr>中国／医療関連／制度</vt:lpstr>
      <vt:lpstr>中国／医療関連／制度</vt:lpstr>
      <vt:lpstr>PowerPoint プレゼンテーション</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中国／医療関連／制度</vt:lpstr>
      <vt:lpstr>中国／医療関連／医療サービス</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中国／医療関連／医療機器</vt:lpstr>
      <vt:lpstr>中国／医療関連／医薬品</vt:lpstr>
      <vt:lpstr>中国／医療関連／医薬品</vt:lpstr>
      <vt:lpstr>中国／医療関連／医薬品</vt:lpstr>
      <vt:lpstr>中国／医療関連／医薬品</vt:lpstr>
      <vt:lpstr>中国／医療関連／医薬品</vt:lpstr>
      <vt:lpstr>中国／医療関連／医薬品</vt:lpstr>
      <vt:lpstr>中国／医療関連／医薬品</vt:lpstr>
      <vt:lpstr>中国／医療関連／医薬品</vt:lpstr>
      <vt:lpstr>中国／医療関連／医薬品</vt:lpstr>
      <vt:lpstr>中国／医療関連／医薬品</vt:lpstr>
      <vt:lpstr>中国／医療関連／介護</vt:lpstr>
      <vt:lpstr>中国／医療関連／介護</vt:lpstr>
      <vt:lpstr>中国／医療関連／歯科</vt:lpstr>
      <vt:lpstr>中国／医療関連／その他</vt:lpstr>
      <vt:lpstr>中国／医療関連／その他</vt:lpstr>
      <vt:lpstr>中国／医療関連／その他</vt:lpstr>
      <vt:lpstr>中国／医療関連／その他</vt:lpstr>
      <vt:lpstr>中国／医療関連／その他</vt:lpstr>
      <vt:lpstr>政策動向</vt:lpstr>
      <vt:lpstr>中国／政策動向</vt:lpstr>
      <vt:lpstr>中国／政策動向</vt:lpstr>
      <vt:lpstr>中国／政策動向</vt:lpstr>
      <vt:lpstr>中国／政策動向</vt:lpstr>
      <vt:lpstr>中国／政策動向</vt:lpstr>
      <vt:lpstr>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lpstr>中国／日本との関わり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2024-03-21T08:02:12Z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2023-11-02T06:28:36Z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01c7c7a9-ae09-4b9a-8ee4-d8dc484513d3</vt:lpwstr>
  </property>
  <property fmtid="{D5CDD505-2E9C-101B-9397-08002B2CF9AE}" pid="8" name="MSIP_Label_ea60d57e-af5b-4752-ac57-3e4f28ca11dc_ContentBits">
    <vt:lpwstr>0</vt:lpwstr>
  </property>
</Properties>
</file>