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7"/>
  </p:notesMasterIdLst>
  <p:handoutMasterIdLst>
    <p:handoutMasterId r:id="rId8"/>
  </p:handoutMasterIdLst>
  <p:sldIdLst>
    <p:sldId id="360" r:id="rId2"/>
    <p:sldId id="362" r:id="rId3"/>
    <p:sldId id="363" r:id="rId4"/>
    <p:sldId id="364" r:id="rId5"/>
    <p:sldId id="365" r:id="rId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FFF"/>
    <a:srgbClr val="37C1FF"/>
    <a:srgbClr val="57D3FF"/>
    <a:srgbClr val="85DFFF"/>
    <a:srgbClr val="0DC0FF"/>
    <a:srgbClr val="0098D0"/>
    <a:srgbClr val="99D6EC"/>
    <a:srgbClr val="FF5A00"/>
    <a:srgbClr val="0064C8"/>
    <a:srgbClr val="B19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22" autoAdjust="0"/>
    <p:restoredTop sz="94647" autoAdjust="0"/>
  </p:normalViewPr>
  <p:slideViewPr>
    <p:cSldViewPr>
      <p:cViewPr varScale="1">
        <p:scale>
          <a:sx n="67" d="100"/>
          <a:sy n="67" d="100"/>
        </p:scale>
        <p:origin x="848" y="3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30" d="100"/>
        <a:sy n="13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2022/7/1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2022/7/1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2022/7/1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2022/7/1</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kyokuhp.ncgm.go.jp/activity/open/index.html" TargetMode="External"/><Relationship Id="rId2" Type="http://schemas.openxmlformats.org/officeDocument/2006/relationships/hyperlink" Target="https://www.jica.go.jp/priv_partner/activities/index.html"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mailto:kei-kokusai@smrj.go.jp" TargetMode="External"/><Relationship Id="rId13" Type="http://schemas.openxmlformats.org/officeDocument/2006/relationships/hyperlink" Target="http://kyokuhp.ncgm.go.jp/activity/internal/consult/consultation/index.html" TargetMode="External"/><Relationship Id="rId3" Type="http://schemas.openxmlformats.org/officeDocument/2006/relationships/hyperlink" Target="mailto:info-mej@me-jp.org" TargetMode="External"/><Relationship Id="rId7" Type="http://schemas.openxmlformats.org/officeDocument/2006/relationships/hyperlink" Target="mailto:ceo-network&#65312;smrj.go.jp" TargetMode="External"/><Relationship Id="rId12" Type="http://schemas.openxmlformats.org/officeDocument/2006/relationships/hyperlink" Target="mailto:tenkaiadvice&#65312;it.ncgm.go.jp" TargetMode="External"/><Relationship Id="rId2" Type="http://schemas.openxmlformats.org/officeDocument/2006/relationships/hyperlink" Target="mailto:healthcare@jetro.go.jp" TargetMode="External"/><Relationship Id="rId1" Type="http://schemas.openxmlformats.org/officeDocument/2006/relationships/slideLayout" Target="../slideLayouts/slideLayout3.xml"/><Relationship Id="rId6" Type="http://schemas.openxmlformats.org/officeDocument/2006/relationships/hyperlink" Target="https://healthcare-innohub.go.jp/" TargetMode="External"/><Relationship Id="rId11" Type="http://schemas.openxmlformats.org/officeDocument/2006/relationships/hyperlink" Target="mailto:ostfd@jica.go.jp" TargetMode="External"/><Relationship Id="rId5" Type="http://schemas.openxmlformats.org/officeDocument/2006/relationships/hyperlink" Target="mailto:innohub_support@ml.mri.co.jp" TargetMode="External"/><Relationship Id="rId10" Type="http://schemas.openxmlformats.org/officeDocument/2006/relationships/hyperlink" Target="mailto:ostmd@jica.go.jp" TargetMode="External"/><Relationship Id="rId4" Type="http://schemas.openxmlformats.org/officeDocument/2006/relationships/hyperlink" Target="https://medicalexcellencejapan.org/jp/inquiry_counter/" TargetMode="External"/><Relationship Id="rId9" Type="http://schemas.openxmlformats.org/officeDocument/2006/relationships/hyperlink" Target="https://www.jica.go.jp/priv_partner/inquiry.html" TargetMode="External"/><Relationship Id="rId14" Type="http://schemas.openxmlformats.org/officeDocument/2006/relationships/hyperlink" Target="https://www.jbic.go.jp/"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jetro.go.jp/events/tradefair.html" TargetMode="External"/><Relationship Id="rId3" Type="http://schemas.openxmlformats.org/officeDocument/2006/relationships/hyperlink" Target="https://www.jetro.go.jp/services/advice/" TargetMode="External"/><Relationship Id="rId7" Type="http://schemas.openxmlformats.org/officeDocument/2006/relationships/hyperlink" Target="https://www.jetro.go.jp/services/hc-senmonka" TargetMode="External"/><Relationship Id="rId2" Type="http://schemas.openxmlformats.org/officeDocument/2006/relationships/hyperlink" Target="https://www.jetro.go.jp/services/platform/" TargetMode="External"/><Relationship Id="rId1" Type="http://schemas.openxmlformats.org/officeDocument/2006/relationships/slideLayout" Target="../slideLayouts/slideLayout3.xml"/><Relationship Id="rId6" Type="http://schemas.openxmlformats.org/officeDocument/2006/relationships/hyperlink" Target="https://www.jetro.go.jp/services/ip.html" TargetMode="External"/><Relationship Id="rId5" Type="http://schemas.openxmlformats.org/officeDocument/2006/relationships/hyperlink" Target="https://www.jetro.go.jp/services/jhub/" TargetMode="External"/><Relationship Id="rId4" Type="http://schemas.openxmlformats.org/officeDocument/2006/relationships/hyperlink" Target="https://www.jetro.go.jp/services/quick_inf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912" y="184429"/>
            <a:ext cx="8255703" cy="461665"/>
          </a:xfrm>
        </p:spPr>
        <p:txBody>
          <a:bodyPr/>
          <a:lstStyle/>
          <a:p>
            <a:r>
              <a:rPr kumimoji="1" lang="ja-JP" altLang="en-US" dirty="0">
                <a:cs typeface="メイリオ" panose="020B0604030504040204" pitchFamily="50" charset="-128"/>
              </a:rPr>
              <a:t>相談窓口対応表（</a:t>
            </a:r>
            <a:r>
              <a:rPr kumimoji="1" lang="en-US" altLang="ja-JP" dirty="0">
                <a:cs typeface="メイリオ" panose="020B0604030504040204" pitchFamily="50" charset="-128"/>
              </a:rPr>
              <a:t>1/3</a:t>
            </a:r>
            <a:r>
              <a:rPr kumimoji="1" lang="ja-JP" altLang="en-US" dirty="0">
                <a:cs typeface="メイリオ" panose="020B0604030504040204" pitchFamily="50" charset="-128"/>
              </a:rPr>
              <a:t>）</a:t>
            </a:r>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mtClean="0">
                <a:cs typeface="メイリオ" panose="020B0604030504040204" pitchFamily="50" charset="-128"/>
              </a:rPr>
              <a:t>1</a:t>
            </a:fld>
            <a:endParaRPr kumimoji="1" lang="ja-JP" altLang="en-US" dirty="0">
              <a:cs typeface="メイリオ" panose="020B0604030504040204" pitchFamily="50" charset="-128"/>
            </a:endParaRPr>
          </a:p>
        </p:txBody>
      </p:sp>
      <p:graphicFrame>
        <p:nvGraphicFramePr>
          <p:cNvPr id="10" name="表 9">
            <a:extLst>
              <a:ext uri="{FF2B5EF4-FFF2-40B4-BE49-F238E27FC236}">
                <a16:creationId xmlns:a16="http://schemas.microsoft.com/office/drawing/2014/main" id="{777464BC-3FD8-4C0C-B6C4-5547F760268A}"/>
              </a:ext>
            </a:extLst>
          </p:cNvPr>
          <p:cNvGraphicFramePr>
            <a:graphicFrameLocks noGrp="1"/>
          </p:cNvGraphicFramePr>
          <p:nvPr>
            <p:extLst>
              <p:ext uri="{D42A27DB-BD31-4B8C-83A1-F6EECF244321}">
                <p14:modId xmlns:p14="http://schemas.microsoft.com/office/powerpoint/2010/main" val="2844087998"/>
              </p:ext>
            </p:extLst>
          </p:nvPr>
        </p:nvGraphicFramePr>
        <p:xfrm>
          <a:off x="203078" y="1022148"/>
          <a:ext cx="9477196" cy="5649913"/>
        </p:xfrm>
        <a:graphic>
          <a:graphicData uri="http://schemas.openxmlformats.org/drawingml/2006/table">
            <a:tbl>
              <a:tblPr>
                <a:tableStyleId>{5C22544A-7EE6-4342-B048-85BDC9FD1C3A}</a:tableStyleId>
              </a:tblPr>
              <a:tblGrid>
                <a:gridCol w="2589682">
                  <a:extLst>
                    <a:ext uri="{9D8B030D-6E8A-4147-A177-3AD203B41FA5}">
                      <a16:colId xmlns:a16="http://schemas.microsoft.com/office/drawing/2014/main" val="3315882081"/>
                    </a:ext>
                  </a:extLst>
                </a:gridCol>
                <a:gridCol w="3024336">
                  <a:extLst>
                    <a:ext uri="{9D8B030D-6E8A-4147-A177-3AD203B41FA5}">
                      <a16:colId xmlns:a16="http://schemas.microsoft.com/office/drawing/2014/main" val="2840911355"/>
                    </a:ext>
                  </a:extLst>
                </a:gridCol>
                <a:gridCol w="792088">
                  <a:extLst>
                    <a:ext uri="{9D8B030D-6E8A-4147-A177-3AD203B41FA5}">
                      <a16:colId xmlns:a16="http://schemas.microsoft.com/office/drawing/2014/main" val="286556682"/>
                    </a:ext>
                  </a:extLst>
                </a:gridCol>
                <a:gridCol w="360040">
                  <a:extLst>
                    <a:ext uri="{9D8B030D-6E8A-4147-A177-3AD203B41FA5}">
                      <a16:colId xmlns:a16="http://schemas.microsoft.com/office/drawing/2014/main" val="1819550820"/>
                    </a:ext>
                  </a:extLst>
                </a:gridCol>
                <a:gridCol w="504056">
                  <a:extLst>
                    <a:ext uri="{9D8B030D-6E8A-4147-A177-3AD203B41FA5}">
                      <a16:colId xmlns:a16="http://schemas.microsoft.com/office/drawing/2014/main" val="1865019295"/>
                    </a:ext>
                  </a:extLst>
                </a:gridCol>
                <a:gridCol w="360040">
                  <a:extLst>
                    <a:ext uri="{9D8B030D-6E8A-4147-A177-3AD203B41FA5}">
                      <a16:colId xmlns:a16="http://schemas.microsoft.com/office/drawing/2014/main" val="3343602457"/>
                    </a:ext>
                  </a:extLst>
                </a:gridCol>
                <a:gridCol w="504056">
                  <a:extLst>
                    <a:ext uri="{9D8B030D-6E8A-4147-A177-3AD203B41FA5}">
                      <a16:colId xmlns:a16="http://schemas.microsoft.com/office/drawing/2014/main" val="1955924112"/>
                    </a:ext>
                  </a:extLst>
                </a:gridCol>
                <a:gridCol w="360040">
                  <a:extLst>
                    <a:ext uri="{9D8B030D-6E8A-4147-A177-3AD203B41FA5}">
                      <a16:colId xmlns:a16="http://schemas.microsoft.com/office/drawing/2014/main" val="116292222"/>
                    </a:ext>
                  </a:extLst>
                </a:gridCol>
                <a:gridCol w="648072">
                  <a:extLst>
                    <a:ext uri="{9D8B030D-6E8A-4147-A177-3AD203B41FA5}">
                      <a16:colId xmlns:a16="http://schemas.microsoft.com/office/drawing/2014/main" val="268259587"/>
                    </a:ext>
                  </a:extLst>
                </a:gridCol>
                <a:gridCol w="334786">
                  <a:extLst>
                    <a:ext uri="{9D8B030D-6E8A-4147-A177-3AD203B41FA5}">
                      <a16:colId xmlns:a16="http://schemas.microsoft.com/office/drawing/2014/main" val="2584986372"/>
                    </a:ext>
                  </a:extLst>
                </a:gridCol>
              </a:tblGrid>
              <a:tr h="216073">
                <a:tc rowSpan="2">
                  <a:txBody>
                    <a:bodyPr/>
                    <a:lstStyle/>
                    <a:p>
                      <a:pPr algn="ctr" fontAlgn="ctr"/>
                      <a:endParaRPr lang="ja-JP" altLang="en-US" sz="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solidFill>
                      <a:srgbClr val="65CFFF"/>
                    </a:solidFill>
                  </a:tcPr>
                </a:tc>
                <a:tc rowSpan="2">
                  <a:txBody>
                    <a:bodyPr/>
                    <a:lstStyle/>
                    <a:p>
                      <a:pPr algn="ctr" fontAlgn="ctr"/>
                      <a:r>
                        <a:rPr lang="ja-JP" altLang="en-US" sz="1600" b="1" u="none" strike="noStrike" baseline="0" dirty="0">
                          <a:effectLst/>
                          <a:ea typeface="ＭＳ ゴシック" panose="020B0609070205080204" pitchFamily="49" charset="-128"/>
                        </a:rPr>
                        <a:t>よくある相談</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solidFill>
                      <a:srgbClr val="65CFFF"/>
                    </a:solidFill>
                  </a:tcPr>
                </a:tc>
                <a:tc rowSpan="2">
                  <a:txBody>
                    <a:bodyPr/>
                    <a:lstStyle/>
                    <a:p>
                      <a:pPr algn="ctr" fontAlgn="ctr"/>
                      <a:r>
                        <a:rPr lang="ja-JP" altLang="en-US" sz="1600" b="1" u="none" strike="noStrike" baseline="0" dirty="0">
                          <a:effectLst/>
                          <a:ea typeface="ＭＳ ゴシック" panose="020B0609070205080204" pitchFamily="49" charset="-128"/>
                        </a:rPr>
                        <a:t>相談料</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solidFill>
                      <a:srgbClr val="65CFFF"/>
                    </a:solidFill>
                  </a:tcPr>
                </a:tc>
                <a:tc gridSpan="7">
                  <a:txBody>
                    <a:bodyPr/>
                    <a:lstStyle/>
                    <a:p>
                      <a:pPr algn="ctr" fontAlgn="ctr"/>
                      <a:r>
                        <a:rPr lang="zh-TW" altLang="en-US" sz="1050" b="1" u="none" strike="noStrike" baseline="0" dirty="0">
                          <a:effectLst/>
                          <a:ea typeface="ＭＳ ゴシック" panose="020B0609070205080204" pitchFamily="49" charset="-128"/>
                        </a:rPr>
                        <a:t>相談対応可地域</a:t>
                      </a:r>
                      <a:endParaRPr lang="zh-TW" altLang="en-US" sz="105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solidFill>
                      <a:srgbClr val="65C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960981"/>
                  </a:ext>
                </a:extLst>
              </a:tr>
              <a:tr h="21607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1" u="none" strike="noStrike" baseline="0" dirty="0">
                          <a:effectLst/>
                          <a:ea typeface="ＭＳ ゴシック" panose="020B0609070205080204" pitchFamily="49" charset="-128"/>
                        </a:rPr>
                        <a:t>北米</a:t>
                      </a:r>
                      <a:endParaRPr lang="ja-JP" altLang="en-US" sz="9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900" b="1" u="none" strike="noStrike" baseline="0" dirty="0">
                          <a:effectLst/>
                          <a:ea typeface="ＭＳ ゴシック" panose="020B0609070205080204" pitchFamily="49" charset="-128"/>
                        </a:rPr>
                        <a:t>中南米</a:t>
                      </a:r>
                      <a:endParaRPr lang="ja-JP" altLang="en-US" sz="9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900" b="1" u="none" strike="noStrike" baseline="0" dirty="0">
                          <a:effectLst/>
                          <a:ea typeface="ＭＳ ゴシック" panose="020B0609070205080204" pitchFamily="49" charset="-128"/>
                        </a:rPr>
                        <a:t>アジア</a:t>
                      </a:r>
                      <a:endParaRPr lang="ja-JP" altLang="en-US" sz="9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900" b="1" u="none" strike="noStrike" baseline="0" dirty="0">
                          <a:effectLst/>
                          <a:ea typeface="ＭＳ ゴシック" panose="020B0609070205080204" pitchFamily="49" charset="-128"/>
                        </a:rPr>
                        <a:t>欧州</a:t>
                      </a:r>
                      <a:endParaRPr lang="ja-JP" altLang="en-US" sz="9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900" b="1" u="none" strike="noStrike" baseline="0" dirty="0">
                          <a:effectLst/>
                          <a:ea typeface="ＭＳ ゴシック" panose="020B0609070205080204" pitchFamily="49" charset="-128"/>
                        </a:rPr>
                        <a:t>大洋州</a:t>
                      </a:r>
                      <a:endParaRPr lang="ja-JP" altLang="en-US" sz="9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900" b="1" u="none" strike="noStrike" baseline="0" dirty="0">
                          <a:effectLst/>
                          <a:ea typeface="ＭＳ ゴシック" panose="020B0609070205080204" pitchFamily="49" charset="-128"/>
                        </a:rPr>
                        <a:t>アフリカ</a:t>
                      </a:r>
                      <a:endParaRPr lang="ja-JP" altLang="en-US" sz="9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900" b="1" u="none" strike="noStrike" baseline="0" dirty="0">
                          <a:effectLst/>
                          <a:ea typeface="ＭＳ ゴシック" panose="020B0609070205080204" pitchFamily="49" charset="-128"/>
                        </a:rPr>
                        <a:t>中東</a:t>
                      </a:r>
                      <a:endParaRPr lang="ja-JP" altLang="en-US" sz="9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extLst>
                  <a:ext uri="{0D108BD9-81ED-4DB2-BD59-A6C34878D82A}">
                    <a16:rowId xmlns:a16="http://schemas.microsoft.com/office/drawing/2014/main" val="1511664453"/>
                  </a:ext>
                </a:extLst>
              </a:tr>
              <a:tr h="894586">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JETRO</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l" fontAlgn="ctr"/>
                      <a:r>
                        <a:rPr lang="ja-JP" altLang="en-US" sz="900" u="none" strike="noStrike" baseline="0" dirty="0">
                          <a:effectLst/>
                          <a:ea typeface="ＭＳ ゴシック" panose="020B0609070205080204" pitchFamily="49" charset="-128"/>
                        </a:rPr>
                        <a:t>　・海外での薬事制度に関する相談</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・海外でのカウンターパート（代理店等）の紹介</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・海外のマーケティング情報（市場規模、販売ルート、</a:t>
                      </a:r>
                      <a:endParaRPr lang="en-US" altLang="ja-JP" sz="900" u="none" strike="noStrike" baseline="0" dirty="0">
                        <a:effectLst/>
                        <a:ea typeface="ＭＳ ゴシック" panose="020B0609070205080204" pitchFamily="49" charset="-128"/>
                      </a:endParaRPr>
                    </a:p>
                    <a:p>
                      <a:pPr algn="l" fontAlgn="ctr"/>
                      <a:r>
                        <a:rPr lang="ja-JP" altLang="en-US" sz="900" u="none" strike="noStrike" baseline="0" dirty="0">
                          <a:effectLst/>
                          <a:ea typeface="ＭＳ ゴシック" panose="020B0609070205080204" pitchFamily="49" charset="-128"/>
                        </a:rPr>
                        <a:t>　　競合プレイヤー、営業方法、投資環境等）</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・海外の貿易投資制度（輸出入手続き、投資手続き等）</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・海外での展示会情報</a:t>
                      </a:r>
                      <a:endParaRPr lang="ja-JP" altLang="en-US" sz="9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zh-TW" altLang="en-US" sz="1200" u="none" strike="noStrike" baseline="0" dirty="0">
                          <a:effectLst/>
                          <a:ea typeface="ＭＳ ゴシック" panose="020B0609070205080204" pitchFamily="49" charset="-128"/>
                        </a:rPr>
                        <a:t>無料／有料</a:t>
                      </a:r>
                      <a:br>
                        <a:rPr lang="zh-TW" altLang="en-US" sz="900" u="none" strike="noStrike" baseline="0" dirty="0">
                          <a:effectLst/>
                          <a:ea typeface="ＭＳ ゴシック" panose="020B0609070205080204" pitchFamily="49" charset="-128"/>
                        </a:rPr>
                      </a:br>
                      <a:r>
                        <a:rPr lang="en-US" altLang="zh-TW" sz="1000" b="1" u="none" strike="noStrike" baseline="0" dirty="0">
                          <a:effectLst/>
                          <a:ea typeface="ＭＳ ゴシック" panose="020B0609070205080204" pitchFamily="49" charset="-128"/>
                        </a:rPr>
                        <a:t>※</a:t>
                      </a:r>
                      <a:r>
                        <a:rPr lang="en-US" altLang="ja-JP" sz="1000" b="1" u="none" strike="noStrike" baseline="0" dirty="0">
                          <a:effectLst/>
                          <a:ea typeface="ＭＳ ゴシック" panose="020B0609070205080204" pitchFamily="49" charset="-128"/>
                        </a:rPr>
                        <a:t>【</a:t>
                      </a:r>
                      <a:r>
                        <a:rPr lang="zh-TW" altLang="en-US" sz="1000" b="1" u="none" strike="noStrike" baseline="0" dirty="0">
                          <a:effectLst/>
                          <a:ea typeface="ＭＳ ゴシック" panose="020B0609070205080204" pitchFamily="49" charset="-128"/>
                        </a:rPr>
                        <a:t>別紙１</a:t>
                      </a:r>
                      <a:r>
                        <a:rPr lang="en-US" altLang="ja-JP" sz="1000" b="1" u="none" strike="noStrike" baseline="0" dirty="0">
                          <a:effectLst/>
                          <a:ea typeface="ＭＳ ゴシック" panose="020B0609070205080204" pitchFamily="49" charset="-128"/>
                        </a:rPr>
                        <a:t>】</a:t>
                      </a:r>
                      <a:endParaRPr lang="en-US" altLang="zh-TW" sz="1000" b="1" u="none" strike="noStrike" baseline="0" dirty="0">
                        <a:effectLst/>
                        <a:ea typeface="ＭＳ ゴシック" panose="020B0609070205080204" pitchFamily="49" charset="-128"/>
                      </a:endParaRPr>
                    </a:p>
                    <a:p>
                      <a:pPr algn="ctr" fontAlgn="ctr"/>
                      <a:r>
                        <a:rPr lang="zh-TW" altLang="en-US" sz="1000" b="1" u="none" strike="noStrike" baseline="0" dirty="0">
                          <a:effectLst/>
                          <a:ea typeface="ＭＳ ゴシック" panose="020B0609070205080204" pitchFamily="49" charset="-128"/>
                        </a:rPr>
                        <a:t>参照</a:t>
                      </a:r>
                      <a:endParaRPr lang="zh-TW"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extLst>
                  <a:ext uri="{0D108BD9-81ED-4DB2-BD59-A6C34878D82A}">
                    <a16:rowId xmlns:a16="http://schemas.microsoft.com/office/drawing/2014/main" val="478548185"/>
                  </a:ext>
                </a:extLst>
              </a:tr>
              <a:tr h="601733">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Medical Excellence JAPAN</a:t>
                      </a:r>
                    </a:p>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（MEJ）</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noFill/>
                  </a:tcPr>
                </a:tc>
                <a:tc>
                  <a:txBody>
                    <a:bodyPr/>
                    <a:lstStyle/>
                    <a:p>
                      <a:pPr algn="l" fontAlgn="ctr"/>
                      <a:r>
                        <a:rPr lang="ja-JP" altLang="en-US" sz="900" u="none" strike="noStrike" baseline="0" dirty="0">
                          <a:effectLst/>
                          <a:ea typeface="ＭＳ ゴシック" panose="020B0609070205080204" pitchFamily="49" charset="-128"/>
                        </a:rPr>
                        <a:t>　・海外での医療事業展開</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・政府予算事業に関する相談</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・企業や医療機関とのマッチング</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・現地での医療人材育成</a:t>
                      </a:r>
                      <a:endParaRPr lang="ja-JP" altLang="en-US" sz="9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200" u="none" strike="noStrike" baseline="0" dirty="0">
                          <a:effectLst/>
                          <a:ea typeface="ＭＳ ゴシック" panose="020B0609070205080204" pitchFamily="49" charset="-128"/>
                        </a:rPr>
                        <a:t>無料</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　</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　</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　</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　</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extLst>
                  <a:ext uri="{0D108BD9-81ED-4DB2-BD59-A6C34878D82A}">
                    <a16:rowId xmlns:a16="http://schemas.microsoft.com/office/drawing/2014/main" val="4282332232"/>
                  </a:ext>
                </a:extLst>
              </a:tr>
              <a:tr h="888156">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Healthcare Innovation Hub</a:t>
                      </a:r>
                      <a:br>
                        <a:rPr lang="en-US" sz="1600" b="1" u="none" strike="noStrike" baseline="0" dirty="0">
                          <a:effectLst/>
                          <a:ea typeface="ＭＳ ゴシック" panose="020B0609070205080204" pitchFamily="49" charset="-128"/>
                        </a:rPr>
                      </a:b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a:t>
                      </a:r>
                      <a:r>
                        <a:rPr lang="ja-JP" altLang="en-US" sz="1600" b="1" u="none" strike="noStrike" baseline="0" dirty="0">
                          <a:effectLst/>
                          <a:ea typeface="ＭＳ ゴシック" panose="020B0609070205080204" pitchFamily="49" charset="-128"/>
                        </a:rPr>
                        <a:t>経済産業省）</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l" fontAlgn="ctr"/>
                      <a:r>
                        <a:rPr lang="ja-JP" altLang="en-US" sz="900" u="none" strike="noStrike" baseline="0" dirty="0">
                          <a:effectLst/>
                          <a:ea typeface="ＭＳ ゴシック" panose="020B0609070205080204" pitchFamily="49" charset="-128"/>
                        </a:rPr>
                        <a:t>　・海外における事業開発、サービス展開、</a:t>
                      </a:r>
                      <a:endParaRPr lang="en-US" altLang="ja-JP" sz="900" u="none" strike="noStrike" baseline="0" dirty="0">
                        <a:effectLst/>
                        <a:ea typeface="ＭＳ ゴシック" panose="020B0609070205080204" pitchFamily="49" charset="-128"/>
                      </a:endParaRPr>
                    </a:p>
                    <a:p>
                      <a:pPr algn="l" fontAlgn="ctr"/>
                      <a:r>
                        <a:rPr lang="ja-JP" altLang="en-US" sz="900" u="none" strike="noStrike" baseline="0" dirty="0">
                          <a:effectLst/>
                          <a:ea typeface="ＭＳ ゴシック" panose="020B0609070205080204" pitchFamily="49" charset="-128"/>
                        </a:rPr>
                        <a:t>　　ビジネスネットワーク紹介、市場開拓等</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・海外進出にあたっての資金調達</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・海外での法人設立、戦略的提携、</a:t>
                      </a:r>
                      <a:endParaRPr lang="en-US" altLang="ja-JP" sz="900" u="none" strike="noStrike" baseline="0" dirty="0">
                        <a:effectLst/>
                        <a:ea typeface="ＭＳ ゴシック" panose="020B0609070205080204" pitchFamily="49" charset="-128"/>
                      </a:endParaRPr>
                    </a:p>
                    <a:p>
                      <a:pPr algn="l" fontAlgn="ctr"/>
                      <a:r>
                        <a:rPr lang="ja-JP" altLang="en-US" sz="900" u="none" strike="noStrike" baseline="0" dirty="0">
                          <a:effectLst/>
                          <a:ea typeface="ＭＳ ゴシック" panose="020B0609070205080204" pitchFamily="49" charset="-128"/>
                        </a:rPr>
                        <a:t>　　各種ライセンシング等に係る法務関連</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・ベンチャー企業のグローバル化・導出支援</a:t>
                      </a:r>
                      <a:endParaRPr lang="ja-JP" altLang="en-US" sz="9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200" u="none" strike="noStrike" baseline="0" dirty="0">
                          <a:effectLst/>
                          <a:ea typeface="ＭＳ ゴシック" panose="020B0609070205080204" pitchFamily="49" charset="-128"/>
                        </a:rPr>
                        <a:t>無料</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extLst>
                  <a:ext uri="{0D108BD9-81ED-4DB2-BD59-A6C34878D82A}">
                    <a16:rowId xmlns:a16="http://schemas.microsoft.com/office/drawing/2014/main" val="1343774211"/>
                  </a:ext>
                </a:extLst>
              </a:tr>
              <a:tr h="642016">
                <a:tc>
                  <a:txBody>
                    <a:bodyPr/>
                    <a:lstStyle/>
                    <a:p>
                      <a:pPr algn="l" fontAlgn="ctr"/>
                      <a:r>
                        <a:rPr lang="ja-JP" altLang="en-US" sz="1600" b="1" u="none" strike="noStrike" baseline="0" dirty="0">
                          <a:effectLst/>
                          <a:ea typeface="ＭＳ ゴシック" panose="020B0609070205080204" pitchFamily="49" charset="-128"/>
                        </a:rPr>
                        <a:t>　中小機構</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noFill/>
                  </a:tcPr>
                </a:tc>
                <a:tc>
                  <a:txBody>
                    <a:bodyPr/>
                    <a:lstStyle/>
                    <a:p>
                      <a:pPr algn="l" fontAlgn="ctr"/>
                      <a:r>
                        <a:rPr lang="ja-JP" altLang="en-US" sz="900" u="none" strike="noStrike" baseline="0" dirty="0">
                          <a:effectLst/>
                          <a:ea typeface="ＭＳ ゴシック" panose="020B0609070205080204" pitchFamily="49" charset="-128"/>
                        </a:rPr>
                        <a:t>　・海外での医療事業展開</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・医薬品・医療機器の輸出入に関する規制・ 認証</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・海外取引先のリストアップ</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・海外の医療機器企業とのマッチング</a:t>
                      </a:r>
                      <a:endParaRPr lang="ja-JP" altLang="en-US" sz="9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zh-TW" altLang="en-US" sz="1200" u="none" strike="noStrike" baseline="0" dirty="0">
                          <a:effectLst/>
                          <a:ea typeface="ＭＳ ゴシック" panose="020B0609070205080204" pitchFamily="49" charset="-128"/>
                        </a:rPr>
                        <a:t>無料／有料</a:t>
                      </a:r>
                      <a:br>
                        <a:rPr lang="zh-TW" altLang="en-US" sz="1200" u="none" strike="noStrike" baseline="0" dirty="0">
                          <a:effectLst/>
                          <a:ea typeface="ＭＳ ゴシック" panose="020B0609070205080204" pitchFamily="49" charset="-128"/>
                        </a:rPr>
                      </a:br>
                      <a:r>
                        <a:rPr lang="en-US" altLang="zh-TW" sz="1000" b="1" u="none" strike="noStrike" baseline="0" dirty="0">
                          <a:effectLst/>
                          <a:ea typeface="ＭＳ ゴシック" panose="020B0609070205080204" pitchFamily="49" charset="-128"/>
                        </a:rPr>
                        <a:t>※</a:t>
                      </a:r>
                      <a:r>
                        <a:rPr lang="en-US" altLang="ja-JP" sz="1000" b="1" u="none" strike="noStrike" baseline="0" dirty="0">
                          <a:effectLst/>
                          <a:ea typeface="ＭＳ ゴシック" panose="020B0609070205080204" pitchFamily="49" charset="-128"/>
                        </a:rPr>
                        <a:t>【</a:t>
                      </a:r>
                      <a:r>
                        <a:rPr lang="zh-TW" altLang="en-US" sz="1000" b="1" u="none" strike="noStrike" baseline="0" dirty="0">
                          <a:effectLst/>
                          <a:ea typeface="ＭＳ ゴシック" panose="020B0609070205080204" pitchFamily="49" charset="-128"/>
                        </a:rPr>
                        <a:t>別紙２</a:t>
                      </a:r>
                      <a:r>
                        <a:rPr lang="en-US" altLang="ja-JP" sz="1000" b="1" u="none" strike="noStrike" baseline="0" dirty="0">
                          <a:effectLst/>
                          <a:ea typeface="ＭＳ ゴシック" panose="020B0609070205080204" pitchFamily="49" charset="-128"/>
                        </a:rPr>
                        <a:t>】</a:t>
                      </a:r>
                    </a:p>
                    <a:p>
                      <a:pPr algn="ctr" fontAlgn="ctr"/>
                      <a:r>
                        <a:rPr lang="zh-TW" altLang="en-US" sz="1000" b="1" u="none" strike="noStrike" baseline="0" dirty="0">
                          <a:effectLst/>
                          <a:ea typeface="ＭＳ ゴシック" panose="020B0609070205080204" pitchFamily="49" charset="-128"/>
                        </a:rPr>
                        <a:t>参照</a:t>
                      </a:r>
                      <a:endParaRPr lang="zh-TW"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　</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　</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extLst>
                  <a:ext uri="{0D108BD9-81ED-4DB2-BD59-A6C34878D82A}">
                    <a16:rowId xmlns:a16="http://schemas.microsoft.com/office/drawing/2014/main" val="1889479207"/>
                  </a:ext>
                </a:extLst>
              </a:tr>
              <a:tr h="936104">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JICA</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l" fontAlgn="ctr"/>
                      <a:r>
                        <a:rPr lang="ja-JP" altLang="en-US" sz="900" u="none" strike="noStrike" baseline="0" dirty="0">
                          <a:effectLst/>
                          <a:ea typeface="ＭＳ ゴシック" panose="020B0609070205080204" pitchFamily="49" charset="-128"/>
                        </a:rPr>
                        <a:t>　・中小企業・</a:t>
                      </a:r>
                      <a:r>
                        <a:rPr lang="en-US" sz="900" u="none" strike="noStrike" baseline="0" dirty="0">
                          <a:effectLst/>
                          <a:ea typeface="ＭＳ ゴシック" panose="020B0609070205080204" pitchFamily="49" charset="-128"/>
                        </a:rPr>
                        <a:t>SDGs</a:t>
                      </a:r>
                      <a:r>
                        <a:rPr lang="ja-JP" altLang="en-US" sz="900" u="none" strike="noStrike" baseline="0" dirty="0">
                          <a:effectLst/>
                          <a:ea typeface="ＭＳ ゴシック" panose="020B0609070205080204" pitchFamily="49" charset="-128"/>
                        </a:rPr>
                        <a:t>ビジネス支援事業への応募に関する</a:t>
                      </a:r>
                      <a:endParaRPr lang="en-US" altLang="ja-JP" sz="900" u="none" strike="noStrike" baseline="0" dirty="0">
                        <a:effectLst/>
                        <a:ea typeface="ＭＳ ゴシック" panose="020B0609070205080204" pitchFamily="49" charset="-128"/>
                      </a:endParaRPr>
                    </a:p>
                    <a:p>
                      <a:pPr algn="l" fontAlgn="ctr"/>
                      <a:r>
                        <a:rPr lang="ja-JP" altLang="en-US" sz="900" u="none" strike="noStrike" baseline="0" dirty="0">
                          <a:effectLst/>
                          <a:ea typeface="ＭＳ ゴシック" panose="020B0609070205080204" pitchFamily="49" charset="-128"/>
                        </a:rPr>
                        <a:t>　　ご相談（及び応募に当たり必要な途上国の情報提供）</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・海外投融資に関するご相談</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a:t>
                      </a:r>
                      <a:r>
                        <a:rPr lang="en-US" sz="900" u="none" strike="noStrike" baseline="0" dirty="0">
                          <a:effectLst/>
                          <a:ea typeface="ＭＳ ゴシック" panose="020B0609070205080204" pitchFamily="49" charset="-128"/>
                        </a:rPr>
                        <a:t>ODA</a:t>
                      </a:r>
                      <a:r>
                        <a:rPr lang="ja-JP" altLang="en-US" sz="900" u="none" strike="noStrike" baseline="0" dirty="0">
                          <a:effectLst/>
                          <a:ea typeface="ＭＳ ゴシック" panose="020B0609070205080204" pitchFamily="49" charset="-128"/>
                        </a:rPr>
                        <a:t>事業全般に係るご相談</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a:t>
                      </a:r>
                      <a:r>
                        <a:rPr lang="en-US" altLang="ja-JP" sz="900" u="none" strike="noStrike" baseline="0" dirty="0">
                          <a:solidFill>
                            <a:srgbClr val="0070C0"/>
                          </a:solidFill>
                          <a:effectLst/>
                          <a:ea typeface="ＭＳ ゴシック" panose="020B0609070205080204" pitchFamily="49" charset="-128"/>
                        </a:rPr>
                        <a:t>&lt;</a:t>
                      </a:r>
                      <a:r>
                        <a:rPr lang="ja-JP" altLang="en-US" sz="900" u="none" strike="noStrike" baseline="0" dirty="0">
                          <a:solidFill>
                            <a:srgbClr val="0070C0"/>
                          </a:solidFill>
                          <a:effectLst/>
                          <a:ea typeface="ＭＳ ゴシック" panose="020B0609070205080204" pitchFamily="49" charset="-128"/>
                        </a:rPr>
                        <a:t>参考：支援メニュー一覧</a:t>
                      </a:r>
                      <a:r>
                        <a:rPr lang="en-US" altLang="ja-JP" sz="900" u="none" strike="noStrike" baseline="0" dirty="0">
                          <a:solidFill>
                            <a:srgbClr val="0070C0"/>
                          </a:solidFill>
                          <a:effectLst/>
                          <a:ea typeface="ＭＳ ゴシック" panose="020B0609070205080204" pitchFamily="49" charset="-128"/>
                        </a:rPr>
                        <a:t>&gt;</a:t>
                      </a:r>
                      <a:br>
                        <a:rPr lang="en-US" altLang="ja-JP" sz="900" u="none" strike="noStrike" baseline="0" dirty="0">
                          <a:solidFill>
                            <a:srgbClr val="0070C0"/>
                          </a:solidFill>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a:t>
                      </a:r>
                      <a:r>
                        <a:rPr lang="en-US" sz="900" u="none" strike="noStrike" baseline="0" dirty="0">
                          <a:effectLst/>
                          <a:ea typeface="ＭＳ ゴシック" panose="020B0609070205080204" pitchFamily="49" charset="-128"/>
                          <a:hlinkClick r:id="rId2"/>
                        </a:rPr>
                        <a:t>https://www.jica.go.jp/priv_partner/activities/index.html</a:t>
                      </a:r>
                      <a:endParaRPr lang="en-US" sz="9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200" u="none" strike="noStrike" baseline="0" dirty="0">
                          <a:effectLst/>
                          <a:ea typeface="ＭＳ ゴシック" panose="020B0609070205080204" pitchFamily="49" charset="-128"/>
                        </a:rPr>
                        <a:t>無料</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　</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　</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extLst>
                  <a:ext uri="{0D108BD9-81ED-4DB2-BD59-A6C34878D82A}">
                    <a16:rowId xmlns:a16="http://schemas.microsoft.com/office/drawing/2014/main" val="1015902038"/>
                  </a:ext>
                </a:extLst>
              </a:tr>
              <a:tr h="877046">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NCGM</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noFill/>
                  </a:tcPr>
                </a:tc>
                <a:tc>
                  <a:txBody>
                    <a:bodyPr/>
                    <a:lstStyle/>
                    <a:p>
                      <a:pPr algn="l" fontAlgn="ctr"/>
                      <a:r>
                        <a:rPr lang="ja-JP" altLang="en-US" sz="900" u="none" strike="noStrike" baseline="0" dirty="0">
                          <a:effectLst/>
                          <a:ea typeface="ＭＳ ゴシック" panose="020B0609070205080204" pitchFamily="49" charset="-128"/>
                        </a:rPr>
                        <a:t>　・低中所得国での事業展開</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・低中所得国の現地保健医療事情</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・厚労省補助金事業</a:t>
                      </a:r>
                      <a:endParaRPr lang="en-US" altLang="ja-JP" sz="900" u="none" strike="noStrike" baseline="0" dirty="0">
                        <a:effectLst/>
                        <a:ea typeface="ＭＳ ゴシック" panose="020B0609070205080204" pitchFamily="49" charset="-128"/>
                      </a:endParaRPr>
                    </a:p>
                    <a:p>
                      <a:pPr algn="l" fontAlgn="ctr"/>
                      <a:r>
                        <a:rPr lang="ja-JP" altLang="en-US" sz="900" u="none" strike="noStrike" baseline="0" dirty="0">
                          <a:effectLst/>
                          <a:ea typeface="ＭＳ ゴシック" panose="020B0609070205080204" pitchFamily="49" charset="-128"/>
                        </a:rPr>
                        <a:t>　　「医療技術等国際展開推進事業」に関する相談</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a:t>
                      </a:r>
                      <a:r>
                        <a:rPr lang="ja-JP" altLang="en-US" sz="900" u="none" strike="noStrike" baseline="0" dirty="0">
                          <a:solidFill>
                            <a:srgbClr val="0070C0"/>
                          </a:solidFill>
                          <a:effectLst/>
                          <a:ea typeface="ＭＳ ゴシック" panose="020B0609070205080204" pitchFamily="49" charset="-128"/>
                        </a:rPr>
                        <a:t>＜参考：医療技術等国際展開推進事業＞</a:t>
                      </a:r>
                      <a:br>
                        <a:rPr lang="ja-JP" altLang="en-US" sz="900" u="none" strike="noStrike" baseline="0" dirty="0">
                          <a:solidFill>
                            <a:srgbClr val="0070C0"/>
                          </a:solidFill>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a:t>
                      </a:r>
                      <a:r>
                        <a:rPr lang="en-US" sz="900" u="none" strike="noStrike" baseline="0" dirty="0">
                          <a:effectLst/>
                          <a:ea typeface="ＭＳ ゴシック" panose="020B0609070205080204" pitchFamily="49" charset="-128"/>
                          <a:hlinkClick r:id="rId3"/>
                        </a:rPr>
                        <a:t>http://kyokuhp.ncgm.go.jp/activity/open/index.html</a:t>
                      </a:r>
                      <a:endParaRPr lang="en-US" sz="9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200" u="none" strike="noStrike" baseline="0" dirty="0">
                          <a:effectLst/>
                          <a:ea typeface="ＭＳ ゴシック" panose="020B0609070205080204" pitchFamily="49" charset="-128"/>
                        </a:rPr>
                        <a:t>初回無料</a:t>
                      </a:r>
                      <a:r>
                        <a:rPr lang="en-US" altLang="ja-JP" sz="1200" u="none" strike="noStrike" baseline="0" dirty="0">
                          <a:effectLst/>
                          <a:ea typeface="ＭＳ ゴシック" panose="020B0609070205080204" pitchFamily="49" charset="-128"/>
                        </a:rPr>
                        <a:t>/</a:t>
                      </a:r>
                    </a:p>
                    <a:p>
                      <a:pPr algn="ctr" fontAlgn="ctr"/>
                      <a:r>
                        <a:rPr lang="en-US" altLang="ja-JP" sz="1200" u="none" strike="noStrike" baseline="0" dirty="0">
                          <a:effectLst/>
                          <a:ea typeface="ＭＳ ゴシック" panose="020B0609070205080204" pitchFamily="49" charset="-128"/>
                        </a:rPr>
                        <a:t>2</a:t>
                      </a:r>
                      <a:r>
                        <a:rPr lang="ja-JP" altLang="en-US" sz="1200" u="none" strike="noStrike" baseline="0" dirty="0">
                          <a:effectLst/>
                          <a:ea typeface="ＭＳ ゴシック" panose="020B0609070205080204" pitchFamily="49" charset="-128"/>
                        </a:rPr>
                        <a:t>回目以降有料の場合あり</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　</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　</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　</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noFill/>
                  </a:tcPr>
                </a:tc>
                <a:extLst>
                  <a:ext uri="{0D108BD9-81ED-4DB2-BD59-A6C34878D82A}">
                    <a16:rowId xmlns:a16="http://schemas.microsoft.com/office/drawing/2014/main" val="1090821863"/>
                  </a:ext>
                </a:extLst>
              </a:tr>
              <a:tr h="378126">
                <a:tc>
                  <a:txBody>
                    <a:bodyPr/>
                    <a:lstStyle/>
                    <a:p>
                      <a:pPr algn="l" fontAlgn="ctr"/>
                      <a:r>
                        <a:rPr lang="ja-JP" altLang="en-US" sz="1600" b="1" u="none" strike="noStrike" baseline="0" dirty="0">
                          <a:effectLst/>
                          <a:ea typeface="ＭＳ ゴシック" panose="020B0609070205080204" pitchFamily="49" charset="-128"/>
                        </a:rPr>
                        <a:t>　</a:t>
                      </a:r>
                      <a:r>
                        <a:rPr lang="zh-TW" altLang="en-US" sz="1600" b="1" u="none" strike="noStrike" baseline="0" dirty="0">
                          <a:effectLst/>
                          <a:ea typeface="ＭＳ ゴシック" panose="020B0609070205080204" pitchFamily="49" charset="-128"/>
                        </a:rPr>
                        <a:t>国際協力銀行（</a:t>
                      </a:r>
                      <a:r>
                        <a:rPr lang="en-US" altLang="zh-TW" sz="1600" b="1" u="none" strike="noStrike" baseline="0" dirty="0">
                          <a:effectLst/>
                          <a:ea typeface="ＭＳ ゴシック" panose="020B0609070205080204" pitchFamily="49" charset="-128"/>
                        </a:rPr>
                        <a:t>JBIC</a:t>
                      </a:r>
                      <a:r>
                        <a:rPr lang="zh-TW" altLang="en-US" sz="1600" b="1" u="none" strike="noStrike" baseline="0" dirty="0">
                          <a:effectLst/>
                          <a:ea typeface="ＭＳ ゴシック" panose="020B0609070205080204" pitchFamily="49" charset="-128"/>
                        </a:rPr>
                        <a:t>）</a:t>
                      </a:r>
                      <a:endParaRPr lang="zh-TW"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l" fontAlgn="ctr"/>
                      <a:r>
                        <a:rPr lang="ja-JP" altLang="en-US" sz="900" u="none" strike="noStrike" baseline="0" dirty="0">
                          <a:effectLst/>
                          <a:ea typeface="ＭＳ ゴシック" panose="020B0609070205080204" pitchFamily="49" charset="-128"/>
                        </a:rPr>
                        <a:t>　・海外事業における融資相談</a:t>
                      </a:r>
                      <a:br>
                        <a:rPr lang="ja-JP" altLang="en-US" sz="900" u="none" strike="noStrike" baseline="0" dirty="0">
                          <a:effectLst/>
                          <a:ea typeface="ＭＳ ゴシック" panose="020B0609070205080204" pitchFamily="49" charset="-128"/>
                        </a:rPr>
                      </a:br>
                      <a:r>
                        <a:rPr lang="ja-JP" altLang="en-US" sz="900" u="none" strike="noStrike" baseline="0" dirty="0">
                          <a:effectLst/>
                          <a:ea typeface="ＭＳ ゴシック" panose="020B0609070205080204" pitchFamily="49" charset="-128"/>
                        </a:rPr>
                        <a:t>　・海外投資環境情報の提供</a:t>
                      </a:r>
                      <a:endParaRPr lang="ja-JP" altLang="en-US" sz="9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200" u="none" strike="noStrike" baseline="0" dirty="0">
                          <a:effectLst/>
                          <a:ea typeface="ＭＳ ゴシック" panose="020B0609070205080204" pitchFamily="49" charset="-128"/>
                        </a:rPr>
                        <a:t>無料</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a:effectLst/>
                          <a:ea typeface="ＭＳ ゴシック" panose="020B0609070205080204" pitchFamily="49" charset="-128"/>
                        </a:rPr>
                        <a:t>✔</a:t>
                      </a:r>
                      <a:endParaRPr lang="ja-JP" altLang="en-US" sz="14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tc>
                  <a:txBody>
                    <a:bodyPr/>
                    <a:lstStyle/>
                    <a:p>
                      <a:pPr algn="ctr" fontAlgn="ctr"/>
                      <a:r>
                        <a:rPr lang="ja-JP" altLang="en-US" sz="1400" u="none" strike="noStrike" baseline="0" dirty="0">
                          <a:effectLst/>
                          <a:ea typeface="ＭＳ ゴシック" panose="020B0609070205080204" pitchFamily="49" charset="-128"/>
                        </a:rPr>
                        <a:t>✔</a:t>
                      </a:r>
                      <a:endParaRPr lang="ja-JP" altLang="en-US" sz="14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42" marR="742" marT="742" marB="0" anchor="ctr"/>
                </a:tc>
                <a:extLst>
                  <a:ext uri="{0D108BD9-81ED-4DB2-BD59-A6C34878D82A}">
                    <a16:rowId xmlns:a16="http://schemas.microsoft.com/office/drawing/2014/main" val="439243829"/>
                  </a:ext>
                </a:extLst>
              </a:tr>
            </a:tbl>
          </a:graphicData>
        </a:graphic>
      </p:graphicFrame>
      <p:sp>
        <p:nvSpPr>
          <p:cNvPr id="5" name="タイトル 1">
            <a:extLst>
              <a:ext uri="{FF2B5EF4-FFF2-40B4-BE49-F238E27FC236}">
                <a16:creationId xmlns:a16="http://schemas.microsoft.com/office/drawing/2014/main" id="{27274592-B1E5-4592-96A0-A44ACA8A6E2A}"/>
              </a:ext>
            </a:extLst>
          </p:cNvPr>
          <p:cNvSpPr txBox="1">
            <a:spLocks/>
          </p:cNvSpPr>
          <p:nvPr/>
        </p:nvSpPr>
        <p:spPr>
          <a:xfrm>
            <a:off x="205912" y="646094"/>
            <a:ext cx="9427609" cy="307777"/>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1400" dirty="0">
                <a:solidFill>
                  <a:srgbClr val="FF0000"/>
                </a:solidFill>
                <a:cs typeface="メイリオ" panose="020B0604030504040204" pitchFamily="50" charset="-128"/>
              </a:rPr>
              <a:t>※</a:t>
            </a:r>
            <a:r>
              <a:rPr lang="ja-JP" altLang="en-US" sz="1400" dirty="0">
                <a:solidFill>
                  <a:srgbClr val="FF0000"/>
                </a:solidFill>
                <a:cs typeface="メイリオ" panose="020B0604030504040204" pitchFamily="50" charset="-128"/>
              </a:rPr>
              <a:t>諸条件により、必ずしも対応表通りの対応ができない場合もございますのでご了承ください。詳しくは各窓口までご相談ください。</a:t>
            </a:r>
          </a:p>
        </p:txBody>
      </p:sp>
    </p:spTree>
    <p:extLst>
      <p:ext uri="{BB962C8B-B14F-4D97-AF65-F5344CB8AC3E}">
        <p14:creationId xmlns:p14="http://schemas.microsoft.com/office/powerpoint/2010/main" val="4127491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912" y="184429"/>
            <a:ext cx="8255703" cy="461665"/>
          </a:xfrm>
        </p:spPr>
        <p:txBody>
          <a:bodyPr/>
          <a:lstStyle/>
          <a:p>
            <a:r>
              <a:rPr kumimoji="1" lang="ja-JP" altLang="en-US" dirty="0">
                <a:cs typeface="メイリオ" panose="020B0604030504040204" pitchFamily="50" charset="-128"/>
              </a:rPr>
              <a:t>相談窓口対応表（</a:t>
            </a:r>
            <a:r>
              <a:rPr kumimoji="1" lang="en-US" altLang="ja-JP" dirty="0">
                <a:cs typeface="メイリオ" panose="020B0604030504040204" pitchFamily="50" charset="-128"/>
              </a:rPr>
              <a:t>2/3</a:t>
            </a:r>
            <a:r>
              <a:rPr kumimoji="1" lang="ja-JP" altLang="en-US" dirty="0">
                <a:cs typeface="メイリオ" panose="020B0604030504040204" pitchFamily="50" charset="-128"/>
              </a:rPr>
              <a:t>）</a:t>
            </a:r>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mtClean="0">
                <a:cs typeface="メイリオ" panose="020B0604030504040204" pitchFamily="50" charset="-128"/>
              </a:rPr>
              <a:t>2</a:t>
            </a:fld>
            <a:endParaRPr kumimoji="1" lang="ja-JP" altLang="en-US" dirty="0">
              <a:cs typeface="メイリオ" panose="020B0604030504040204" pitchFamily="50" charset="-128"/>
            </a:endParaRPr>
          </a:p>
        </p:txBody>
      </p:sp>
      <p:graphicFrame>
        <p:nvGraphicFramePr>
          <p:cNvPr id="4" name="表 3">
            <a:extLst>
              <a:ext uri="{FF2B5EF4-FFF2-40B4-BE49-F238E27FC236}">
                <a16:creationId xmlns:a16="http://schemas.microsoft.com/office/drawing/2014/main" id="{7EA96F02-0558-41A8-88C3-BC37930D70CF}"/>
              </a:ext>
            </a:extLst>
          </p:cNvPr>
          <p:cNvGraphicFramePr>
            <a:graphicFrameLocks noGrp="1"/>
          </p:cNvGraphicFramePr>
          <p:nvPr>
            <p:extLst>
              <p:ext uri="{D42A27DB-BD31-4B8C-83A1-F6EECF244321}">
                <p14:modId xmlns:p14="http://schemas.microsoft.com/office/powerpoint/2010/main" val="4087795184"/>
              </p:ext>
            </p:extLst>
          </p:nvPr>
        </p:nvGraphicFramePr>
        <p:xfrm>
          <a:off x="205911" y="1052736"/>
          <a:ext cx="9427611" cy="5434303"/>
        </p:xfrm>
        <a:graphic>
          <a:graphicData uri="http://schemas.openxmlformats.org/drawingml/2006/table">
            <a:tbl>
              <a:tblPr>
                <a:tableStyleId>{5C22544A-7EE6-4342-B048-85BDC9FD1C3A}</a:tableStyleId>
              </a:tblPr>
              <a:tblGrid>
                <a:gridCol w="2586849">
                  <a:extLst>
                    <a:ext uri="{9D8B030D-6E8A-4147-A177-3AD203B41FA5}">
                      <a16:colId xmlns:a16="http://schemas.microsoft.com/office/drawing/2014/main" val="811321343"/>
                    </a:ext>
                  </a:extLst>
                </a:gridCol>
                <a:gridCol w="504056">
                  <a:extLst>
                    <a:ext uri="{9D8B030D-6E8A-4147-A177-3AD203B41FA5}">
                      <a16:colId xmlns:a16="http://schemas.microsoft.com/office/drawing/2014/main" val="1017433775"/>
                    </a:ext>
                  </a:extLst>
                </a:gridCol>
                <a:gridCol w="648072">
                  <a:extLst>
                    <a:ext uri="{9D8B030D-6E8A-4147-A177-3AD203B41FA5}">
                      <a16:colId xmlns:a16="http://schemas.microsoft.com/office/drawing/2014/main" val="2220286542"/>
                    </a:ext>
                  </a:extLst>
                </a:gridCol>
                <a:gridCol w="720080">
                  <a:extLst>
                    <a:ext uri="{9D8B030D-6E8A-4147-A177-3AD203B41FA5}">
                      <a16:colId xmlns:a16="http://schemas.microsoft.com/office/drawing/2014/main" val="1175822054"/>
                    </a:ext>
                  </a:extLst>
                </a:gridCol>
                <a:gridCol w="504056">
                  <a:extLst>
                    <a:ext uri="{9D8B030D-6E8A-4147-A177-3AD203B41FA5}">
                      <a16:colId xmlns:a16="http://schemas.microsoft.com/office/drawing/2014/main" val="4106158386"/>
                    </a:ext>
                  </a:extLst>
                </a:gridCol>
                <a:gridCol w="432048">
                  <a:extLst>
                    <a:ext uri="{9D8B030D-6E8A-4147-A177-3AD203B41FA5}">
                      <a16:colId xmlns:a16="http://schemas.microsoft.com/office/drawing/2014/main" val="3141642223"/>
                    </a:ext>
                  </a:extLst>
                </a:gridCol>
                <a:gridCol w="432048">
                  <a:extLst>
                    <a:ext uri="{9D8B030D-6E8A-4147-A177-3AD203B41FA5}">
                      <a16:colId xmlns:a16="http://schemas.microsoft.com/office/drawing/2014/main" val="3392669182"/>
                    </a:ext>
                  </a:extLst>
                </a:gridCol>
                <a:gridCol w="504056">
                  <a:extLst>
                    <a:ext uri="{9D8B030D-6E8A-4147-A177-3AD203B41FA5}">
                      <a16:colId xmlns:a16="http://schemas.microsoft.com/office/drawing/2014/main" val="2450383882"/>
                    </a:ext>
                  </a:extLst>
                </a:gridCol>
                <a:gridCol w="432048">
                  <a:extLst>
                    <a:ext uri="{9D8B030D-6E8A-4147-A177-3AD203B41FA5}">
                      <a16:colId xmlns:a16="http://schemas.microsoft.com/office/drawing/2014/main" val="2159608461"/>
                    </a:ext>
                  </a:extLst>
                </a:gridCol>
                <a:gridCol w="360040">
                  <a:extLst>
                    <a:ext uri="{9D8B030D-6E8A-4147-A177-3AD203B41FA5}">
                      <a16:colId xmlns:a16="http://schemas.microsoft.com/office/drawing/2014/main" val="3706984976"/>
                    </a:ext>
                  </a:extLst>
                </a:gridCol>
                <a:gridCol w="576064">
                  <a:extLst>
                    <a:ext uri="{9D8B030D-6E8A-4147-A177-3AD203B41FA5}">
                      <a16:colId xmlns:a16="http://schemas.microsoft.com/office/drawing/2014/main" val="745688399"/>
                    </a:ext>
                  </a:extLst>
                </a:gridCol>
                <a:gridCol w="504056">
                  <a:extLst>
                    <a:ext uri="{9D8B030D-6E8A-4147-A177-3AD203B41FA5}">
                      <a16:colId xmlns:a16="http://schemas.microsoft.com/office/drawing/2014/main" val="3240529146"/>
                    </a:ext>
                  </a:extLst>
                </a:gridCol>
                <a:gridCol w="710634">
                  <a:extLst>
                    <a:ext uri="{9D8B030D-6E8A-4147-A177-3AD203B41FA5}">
                      <a16:colId xmlns:a16="http://schemas.microsoft.com/office/drawing/2014/main" val="11318080"/>
                    </a:ext>
                  </a:extLst>
                </a:gridCol>
                <a:gridCol w="513504">
                  <a:extLst>
                    <a:ext uri="{9D8B030D-6E8A-4147-A177-3AD203B41FA5}">
                      <a16:colId xmlns:a16="http://schemas.microsoft.com/office/drawing/2014/main" val="1931108471"/>
                    </a:ext>
                  </a:extLst>
                </a:gridCol>
              </a:tblGrid>
              <a:tr h="403504">
                <a:tc rowSpan="2">
                  <a:txBody>
                    <a:bodyPr/>
                    <a:lstStyle/>
                    <a:p>
                      <a:pPr algn="ctr" fontAlgn="ctr"/>
                      <a:endParaRPr lang="ja-JP" altLang="en-US" sz="8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solidFill>
                      <a:srgbClr val="65CFFF"/>
                    </a:solidFill>
                  </a:tcPr>
                </a:tc>
                <a:tc gridSpan="13">
                  <a:txBody>
                    <a:bodyPr/>
                    <a:lstStyle/>
                    <a:p>
                      <a:pPr algn="ctr" fontAlgn="ctr"/>
                      <a:r>
                        <a:rPr lang="ja-JP" altLang="en-US" sz="1600" b="1" u="none" strike="noStrike" baseline="0" dirty="0">
                          <a:effectLst/>
                          <a:ea typeface="ＭＳ ゴシック" panose="020B0609070205080204" pitchFamily="49" charset="-128"/>
                        </a:rPr>
                        <a:t>相談対応内容</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solidFill>
                      <a:srgbClr val="65C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90153462"/>
                  </a:ext>
                </a:extLst>
              </a:tr>
              <a:tr h="515192">
                <a:tc vMerge="1">
                  <a:txBody>
                    <a:bodyPr/>
                    <a:lstStyle/>
                    <a:p>
                      <a:endParaRPr kumimoji="1" lang="ja-JP" altLang="en-US"/>
                    </a:p>
                  </a:txBody>
                  <a:tcPr/>
                </a:tc>
                <a:tc>
                  <a:txBody>
                    <a:bodyPr/>
                    <a:lstStyle/>
                    <a:p>
                      <a:pPr algn="ctr" fontAlgn="ctr"/>
                      <a:r>
                        <a:rPr lang="zh-TW" altLang="en-US" sz="1100" b="1" u="none" strike="noStrike" baseline="0" dirty="0">
                          <a:effectLst/>
                          <a:ea typeface="ＭＳ ゴシック" panose="020B0609070205080204" pitchFamily="49" charset="-128"/>
                        </a:rPr>
                        <a:t>事業</a:t>
                      </a:r>
                      <a:endParaRPr lang="en-US" altLang="zh-TW" sz="1100" b="1" u="none" strike="noStrike" baseline="0" dirty="0">
                        <a:effectLst/>
                        <a:ea typeface="ＭＳ ゴシック" panose="020B0609070205080204" pitchFamily="49" charset="-128"/>
                      </a:endParaRPr>
                    </a:p>
                    <a:p>
                      <a:pPr algn="ctr" fontAlgn="ctr"/>
                      <a:r>
                        <a:rPr lang="zh-TW" altLang="en-US" sz="1100" b="1" u="none" strike="noStrike" baseline="0" dirty="0">
                          <a:effectLst/>
                          <a:ea typeface="ＭＳ ゴシック" panose="020B0609070205080204" pitchFamily="49" charset="-128"/>
                        </a:rPr>
                        <a:t>展開</a:t>
                      </a:r>
                      <a:endParaRPr lang="en-US" altLang="zh-TW" sz="1100" b="1" u="none" strike="noStrike" baseline="0" dirty="0">
                        <a:effectLst/>
                        <a:ea typeface="ＭＳ ゴシック" panose="020B0609070205080204" pitchFamily="49" charset="-128"/>
                      </a:endParaRPr>
                    </a:p>
                    <a:p>
                      <a:pPr algn="ctr" fontAlgn="ctr"/>
                      <a:r>
                        <a:rPr lang="zh-TW" altLang="en-US" sz="1100" b="1" u="none" strike="noStrike" baseline="0" dirty="0">
                          <a:effectLst/>
                          <a:ea typeface="ＭＳ ゴシック" panose="020B0609070205080204" pitchFamily="49" charset="-128"/>
                        </a:rPr>
                        <a:t>（医療）</a:t>
                      </a:r>
                      <a:endParaRPr lang="zh-TW"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zh-TW" altLang="en-US" sz="1100" b="1" u="none" strike="noStrike" baseline="0" dirty="0">
                          <a:effectLst/>
                          <a:ea typeface="ＭＳ ゴシック" panose="020B0609070205080204" pitchFamily="49" charset="-128"/>
                        </a:rPr>
                        <a:t>政府</a:t>
                      </a:r>
                      <a:endParaRPr lang="en-US" altLang="zh-TW" sz="1100" b="1" u="none" strike="noStrike" baseline="0" dirty="0">
                        <a:effectLst/>
                        <a:ea typeface="ＭＳ ゴシック" panose="020B0609070205080204" pitchFamily="49" charset="-128"/>
                      </a:endParaRPr>
                    </a:p>
                    <a:p>
                      <a:pPr algn="ctr" fontAlgn="ctr"/>
                      <a:r>
                        <a:rPr lang="zh-TW" altLang="en-US" sz="1100" b="1" u="none" strike="noStrike" baseline="0" dirty="0">
                          <a:effectLst/>
                          <a:ea typeface="ＭＳ ゴシック" panose="020B0609070205080204" pitchFamily="49" charset="-128"/>
                        </a:rPr>
                        <a:t>事業</a:t>
                      </a:r>
                      <a:endParaRPr lang="en-US" altLang="zh-TW" sz="1100" b="1" u="none" strike="noStrike" baseline="0" dirty="0">
                        <a:effectLst/>
                        <a:ea typeface="ＭＳ ゴシック" panose="020B0609070205080204" pitchFamily="49" charset="-128"/>
                      </a:endParaRPr>
                    </a:p>
                    <a:p>
                      <a:pPr algn="ctr" fontAlgn="ctr"/>
                      <a:r>
                        <a:rPr lang="zh-TW" altLang="en-US" sz="1100" b="1" u="none" strike="noStrike" baseline="0" dirty="0">
                          <a:effectLst/>
                          <a:ea typeface="ＭＳ ゴシック" panose="020B0609070205080204" pitchFamily="49" charset="-128"/>
                        </a:rPr>
                        <a:t>紹介</a:t>
                      </a:r>
                      <a:endParaRPr lang="zh-TW"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100" b="1" u="none" strike="noStrike" baseline="0" dirty="0">
                          <a:effectLst/>
                          <a:ea typeface="ＭＳ ゴシック" panose="020B0609070205080204" pitchFamily="49" charset="-128"/>
                        </a:rPr>
                        <a:t>医療人材・医療機関紹介</a:t>
                      </a:r>
                      <a:endParaRPr lang="ja-JP"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100" b="1" u="none" strike="noStrike" baseline="0" dirty="0">
                          <a:effectLst/>
                          <a:ea typeface="ＭＳ ゴシック" panose="020B0609070205080204" pitchFamily="49" charset="-128"/>
                        </a:rPr>
                        <a:t>代理店</a:t>
                      </a:r>
                      <a:endParaRPr lang="en-US" altLang="ja-JP" sz="1100" b="1" u="none" strike="noStrike" baseline="0" dirty="0">
                        <a:effectLst/>
                        <a:ea typeface="ＭＳ ゴシック" panose="020B0609070205080204" pitchFamily="49" charset="-128"/>
                      </a:endParaRPr>
                    </a:p>
                    <a:p>
                      <a:pPr algn="ctr" fontAlgn="ctr"/>
                      <a:r>
                        <a:rPr lang="ja-JP" altLang="en-US" sz="1100" b="1" u="none" strike="noStrike" baseline="0" dirty="0">
                          <a:effectLst/>
                          <a:ea typeface="ＭＳ ゴシック" panose="020B0609070205080204" pitchFamily="49" charset="-128"/>
                        </a:rPr>
                        <a:t>紹介</a:t>
                      </a:r>
                      <a:endParaRPr lang="ja-JP"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100" b="1" u="none" strike="noStrike" baseline="0" dirty="0">
                          <a:effectLst/>
                          <a:ea typeface="ＭＳ ゴシック" panose="020B0609070205080204" pitchFamily="49" charset="-128"/>
                        </a:rPr>
                        <a:t>輸出入</a:t>
                      </a:r>
                      <a:endParaRPr lang="en-US" altLang="ja-JP" sz="1100" b="1" u="none" strike="noStrike" baseline="0" dirty="0">
                        <a:effectLst/>
                        <a:ea typeface="ＭＳ ゴシック" panose="020B0609070205080204" pitchFamily="49" charset="-128"/>
                      </a:endParaRPr>
                    </a:p>
                    <a:p>
                      <a:pPr algn="ctr" fontAlgn="ctr"/>
                      <a:r>
                        <a:rPr lang="ja-JP" altLang="en-US" sz="1100" b="1" u="none" strike="noStrike" baseline="0" dirty="0">
                          <a:effectLst/>
                          <a:ea typeface="ＭＳ ゴシック" panose="020B0609070205080204" pitchFamily="49" charset="-128"/>
                        </a:rPr>
                        <a:t>手続き</a:t>
                      </a:r>
                      <a:endParaRPr lang="ja-JP"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zh-TW" altLang="en-US" sz="1100" b="1" u="none" strike="noStrike" baseline="0" dirty="0">
                          <a:effectLst/>
                          <a:ea typeface="ＭＳ ゴシック" panose="020B0609070205080204" pitchFamily="49" charset="-128"/>
                        </a:rPr>
                        <a:t>知的</a:t>
                      </a:r>
                      <a:endParaRPr lang="en-US" altLang="zh-TW" sz="1100" b="1" u="none" strike="noStrike" baseline="0" dirty="0">
                        <a:effectLst/>
                        <a:ea typeface="ＭＳ ゴシック" panose="020B0609070205080204" pitchFamily="49" charset="-128"/>
                      </a:endParaRPr>
                    </a:p>
                    <a:p>
                      <a:pPr algn="ctr" fontAlgn="ctr"/>
                      <a:r>
                        <a:rPr lang="zh-TW" altLang="en-US" sz="1100" b="1" u="none" strike="noStrike" baseline="0" dirty="0">
                          <a:effectLst/>
                          <a:ea typeface="ＭＳ ゴシック" panose="020B0609070205080204" pitchFamily="49" charset="-128"/>
                        </a:rPr>
                        <a:t>財産</a:t>
                      </a:r>
                      <a:endParaRPr lang="en-US" altLang="zh-TW" sz="1100" b="1" u="none" strike="noStrike" baseline="0" dirty="0">
                        <a:effectLst/>
                        <a:ea typeface="ＭＳ ゴシック" panose="020B0609070205080204" pitchFamily="49" charset="-128"/>
                      </a:endParaRPr>
                    </a:p>
                    <a:p>
                      <a:pPr algn="ctr" fontAlgn="ctr"/>
                      <a:r>
                        <a:rPr lang="zh-TW" altLang="en-US" sz="1100" b="1" u="none" strike="noStrike" baseline="0" dirty="0">
                          <a:effectLst/>
                          <a:ea typeface="ＭＳ ゴシック" panose="020B0609070205080204" pitchFamily="49" charset="-128"/>
                        </a:rPr>
                        <a:t>保護</a:t>
                      </a:r>
                      <a:endParaRPr lang="zh-TW"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zh-CN" altLang="en-US" sz="1100" b="1" u="none" strike="noStrike" baseline="0" dirty="0">
                          <a:effectLst/>
                          <a:ea typeface="ＭＳ ゴシック" panose="020B0609070205080204" pitchFamily="49" charset="-128"/>
                        </a:rPr>
                        <a:t>展示会</a:t>
                      </a:r>
                      <a:endParaRPr lang="en-US" altLang="zh-CN" sz="1100" b="1" u="none" strike="noStrike" baseline="0" dirty="0">
                        <a:effectLst/>
                        <a:ea typeface="ＭＳ ゴシック" panose="020B0609070205080204" pitchFamily="49" charset="-128"/>
                      </a:endParaRPr>
                    </a:p>
                    <a:p>
                      <a:pPr algn="ctr" fontAlgn="ctr"/>
                      <a:r>
                        <a:rPr lang="zh-CN" altLang="en-US" sz="1100" b="1" u="none" strike="noStrike" baseline="0" dirty="0">
                          <a:effectLst/>
                          <a:ea typeface="ＭＳ ゴシック" panose="020B0609070205080204" pitchFamily="49" charset="-128"/>
                        </a:rPr>
                        <a:t>商談会</a:t>
                      </a:r>
                      <a:endParaRPr lang="zh-CN"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zh-TW" altLang="en-US" sz="1100" b="1" u="none" strike="noStrike" baseline="0" dirty="0">
                          <a:effectLst/>
                          <a:ea typeface="ＭＳ ゴシック" panose="020B0609070205080204" pitchFamily="49" charset="-128"/>
                        </a:rPr>
                        <a:t>海外</a:t>
                      </a:r>
                      <a:endParaRPr lang="en-US" altLang="zh-TW" sz="1100" b="1" u="none" strike="noStrike" baseline="0" dirty="0">
                        <a:effectLst/>
                        <a:ea typeface="ＭＳ ゴシック" panose="020B0609070205080204" pitchFamily="49" charset="-128"/>
                      </a:endParaRPr>
                    </a:p>
                    <a:p>
                      <a:pPr algn="ctr" fontAlgn="ctr"/>
                      <a:r>
                        <a:rPr lang="zh-TW" altLang="en-US" sz="1100" b="1" u="none" strike="noStrike" baseline="0" dirty="0">
                          <a:effectLst/>
                          <a:ea typeface="ＭＳ ゴシック" panose="020B0609070205080204" pitchFamily="49" charset="-128"/>
                        </a:rPr>
                        <a:t>法人</a:t>
                      </a:r>
                      <a:endParaRPr lang="en-US" altLang="zh-TW" sz="1100" b="1" u="none" strike="noStrike" baseline="0" dirty="0">
                        <a:effectLst/>
                        <a:ea typeface="ＭＳ ゴシック" panose="020B0609070205080204" pitchFamily="49" charset="-128"/>
                      </a:endParaRPr>
                    </a:p>
                    <a:p>
                      <a:pPr algn="ctr" fontAlgn="ctr"/>
                      <a:r>
                        <a:rPr lang="zh-TW" altLang="en-US" sz="1100" b="1" u="none" strike="noStrike" baseline="0" dirty="0">
                          <a:effectLst/>
                          <a:ea typeface="ＭＳ ゴシック" panose="020B0609070205080204" pitchFamily="49" charset="-128"/>
                        </a:rPr>
                        <a:t>設立</a:t>
                      </a:r>
                      <a:endParaRPr lang="zh-TW"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100" b="1" u="none" strike="noStrike" baseline="0" dirty="0">
                          <a:effectLst/>
                          <a:ea typeface="ＭＳ ゴシック" panose="020B0609070205080204" pitchFamily="49" charset="-128"/>
                        </a:rPr>
                        <a:t>税務</a:t>
                      </a:r>
                      <a:endParaRPr lang="ja-JP"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100" b="1" u="none" strike="noStrike" baseline="0" dirty="0">
                          <a:effectLst/>
                          <a:ea typeface="ＭＳ ゴシック" panose="020B0609070205080204" pitchFamily="49" charset="-128"/>
                        </a:rPr>
                        <a:t>マーケティング</a:t>
                      </a:r>
                      <a:endParaRPr lang="ja-JP"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100" b="1" u="none" strike="noStrike" baseline="0" dirty="0">
                          <a:effectLst/>
                          <a:ea typeface="ＭＳ ゴシック" panose="020B0609070205080204" pitchFamily="49" charset="-128"/>
                        </a:rPr>
                        <a:t>海外</a:t>
                      </a:r>
                      <a:endParaRPr lang="en-US" altLang="ja-JP" sz="1100" b="1" u="none" strike="noStrike" baseline="0" dirty="0">
                        <a:effectLst/>
                        <a:ea typeface="ＭＳ ゴシック" panose="020B0609070205080204" pitchFamily="49" charset="-128"/>
                      </a:endParaRPr>
                    </a:p>
                    <a:p>
                      <a:pPr algn="ctr" fontAlgn="ctr"/>
                      <a:r>
                        <a:rPr lang="ja-JP" altLang="en-US" sz="1100" b="1" u="none" strike="noStrike" baseline="0" dirty="0">
                          <a:effectLst/>
                          <a:ea typeface="ＭＳ ゴシック" panose="020B0609070205080204" pitchFamily="49" charset="-128"/>
                        </a:rPr>
                        <a:t>薬事</a:t>
                      </a:r>
                      <a:endParaRPr lang="ja-JP"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zh-TW" altLang="en-US" sz="1100" b="1" u="none" strike="noStrike" baseline="0" dirty="0">
                          <a:effectLst/>
                          <a:ea typeface="ＭＳ ゴシック" panose="020B0609070205080204" pitchFamily="49" charset="-128"/>
                        </a:rPr>
                        <a:t>現地</a:t>
                      </a:r>
                      <a:endParaRPr lang="en-US" altLang="zh-TW" sz="1100" b="1" u="none" strike="noStrike" baseline="0" dirty="0">
                        <a:effectLst/>
                        <a:ea typeface="ＭＳ ゴシック" panose="020B0609070205080204" pitchFamily="49" charset="-128"/>
                      </a:endParaRPr>
                    </a:p>
                    <a:p>
                      <a:pPr algn="ctr" fontAlgn="ctr"/>
                      <a:r>
                        <a:rPr lang="zh-TW" altLang="en-US" sz="1100" b="1" u="none" strike="noStrike" baseline="0" dirty="0">
                          <a:effectLst/>
                          <a:ea typeface="ＭＳ ゴシック" panose="020B0609070205080204" pitchFamily="49" charset="-128"/>
                        </a:rPr>
                        <a:t>保健医療</a:t>
                      </a:r>
                      <a:endParaRPr lang="en-US" altLang="zh-TW" sz="1100" b="1" u="none" strike="noStrike" baseline="0" dirty="0">
                        <a:effectLst/>
                        <a:ea typeface="ＭＳ ゴシック" panose="020B0609070205080204" pitchFamily="49" charset="-128"/>
                      </a:endParaRPr>
                    </a:p>
                    <a:p>
                      <a:pPr algn="ctr" fontAlgn="ctr"/>
                      <a:r>
                        <a:rPr lang="zh-TW" altLang="en-US" sz="1100" b="1" u="none" strike="noStrike" baseline="0" dirty="0">
                          <a:effectLst/>
                          <a:ea typeface="ＭＳ ゴシック" panose="020B0609070205080204" pitchFamily="49" charset="-128"/>
                        </a:rPr>
                        <a:t>事情</a:t>
                      </a:r>
                      <a:endParaRPr lang="zh-TW"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100" b="1" u="none" strike="noStrike" baseline="0" dirty="0">
                          <a:effectLst/>
                          <a:ea typeface="ＭＳ ゴシック" panose="020B0609070205080204" pitchFamily="49" charset="-128"/>
                        </a:rPr>
                        <a:t>融資</a:t>
                      </a:r>
                      <a:endParaRPr lang="en-US" altLang="ja-JP" sz="1100" b="1" u="none" strike="noStrike" baseline="0" dirty="0">
                        <a:effectLst/>
                        <a:ea typeface="ＭＳ ゴシック" panose="020B0609070205080204" pitchFamily="49" charset="-128"/>
                      </a:endParaRPr>
                    </a:p>
                    <a:p>
                      <a:pPr algn="ctr" fontAlgn="ctr"/>
                      <a:r>
                        <a:rPr lang="ja-JP" altLang="en-US" sz="1100" b="1" u="none" strike="noStrike" baseline="0" dirty="0">
                          <a:effectLst/>
                          <a:ea typeface="ＭＳ ゴシック" panose="020B0609070205080204" pitchFamily="49" charset="-128"/>
                        </a:rPr>
                        <a:t>相談</a:t>
                      </a:r>
                      <a:endParaRPr lang="ja-JP" altLang="en-US" sz="11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extLst>
                  <a:ext uri="{0D108BD9-81ED-4DB2-BD59-A6C34878D82A}">
                    <a16:rowId xmlns:a16="http://schemas.microsoft.com/office/drawing/2014/main" val="2008031464"/>
                  </a:ext>
                </a:extLst>
              </a:tr>
              <a:tr h="578663">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JETRO</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extLst>
                  <a:ext uri="{0D108BD9-81ED-4DB2-BD59-A6C34878D82A}">
                    <a16:rowId xmlns:a16="http://schemas.microsoft.com/office/drawing/2014/main" val="3734050915"/>
                  </a:ext>
                </a:extLst>
              </a:tr>
              <a:tr h="680417">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Medical Excellence JAPAN</a:t>
                      </a:r>
                    </a:p>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（MEJ）</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extLst>
                  <a:ext uri="{0D108BD9-81ED-4DB2-BD59-A6C34878D82A}">
                    <a16:rowId xmlns:a16="http://schemas.microsoft.com/office/drawing/2014/main" val="3625467945"/>
                  </a:ext>
                </a:extLst>
              </a:tr>
              <a:tr h="680417">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Healthcare Innovation Hub</a:t>
                      </a:r>
                      <a:br>
                        <a:rPr lang="en-US" sz="1600" b="1" u="none" strike="noStrike" baseline="0" dirty="0">
                          <a:effectLst/>
                          <a:ea typeface="ＭＳ ゴシック" panose="020B0609070205080204" pitchFamily="49" charset="-128"/>
                        </a:rPr>
                      </a:b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a:t>
                      </a:r>
                      <a:r>
                        <a:rPr lang="ja-JP" altLang="en-US" sz="1600" b="1" u="none" strike="noStrike" baseline="0" dirty="0">
                          <a:effectLst/>
                          <a:ea typeface="ＭＳ ゴシック" panose="020B0609070205080204" pitchFamily="49" charset="-128"/>
                        </a:rPr>
                        <a:t>経済産業省）</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extLst>
                  <a:ext uri="{0D108BD9-81ED-4DB2-BD59-A6C34878D82A}">
                    <a16:rowId xmlns:a16="http://schemas.microsoft.com/office/drawing/2014/main" val="3635138414"/>
                  </a:ext>
                </a:extLst>
              </a:tr>
              <a:tr h="453611">
                <a:tc>
                  <a:txBody>
                    <a:bodyPr/>
                    <a:lstStyle/>
                    <a:p>
                      <a:pPr algn="l" fontAlgn="ctr"/>
                      <a:r>
                        <a:rPr lang="ja-JP" altLang="en-US" sz="1600" b="1" u="none" strike="noStrike" baseline="0" dirty="0">
                          <a:effectLst/>
                          <a:ea typeface="ＭＳ ゴシック" panose="020B0609070205080204" pitchFamily="49" charset="-128"/>
                        </a:rPr>
                        <a:t>　中小機構</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extLst>
                  <a:ext uri="{0D108BD9-81ED-4DB2-BD59-A6C34878D82A}">
                    <a16:rowId xmlns:a16="http://schemas.microsoft.com/office/drawing/2014/main" val="3704896140"/>
                  </a:ext>
                </a:extLst>
              </a:tr>
              <a:tr h="907223">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JICA</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en-US" altLang="ja-JP" sz="1600" u="none" strike="noStrike" baseline="0" dirty="0">
                        <a:effectLst/>
                        <a:ea typeface="ＭＳ ゴシック" panose="020B0609070205080204" pitchFamily="49" charset="-128"/>
                      </a:endParaRPr>
                    </a:p>
                    <a:p>
                      <a:pPr algn="ctr" fontAlgn="ctr"/>
                      <a:r>
                        <a:rPr lang="ja-JP" altLang="en-US" sz="800" u="none" strike="noStrike" baseline="0" dirty="0">
                          <a:effectLst/>
                          <a:ea typeface="ＭＳ ゴシック" panose="020B0609070205080204" pitchFamily="49" charset="-128"/>
                        </a:rPr>
                        <a:t>（中小企業・</a:t>
                      </a:r>
                      <a:endParaRPr lang="en-US" altLang="ja-JP" sz="800" u="none" strike="noStrike" baseline="0" dirty="0">
                        <a:effectLst/>
                        <a:ea typeface="ＭＳ ゴシック" panose="020B0609070205080204" pitchFamily="49" charset="-128"/>
                      </a:endParaRPr>
                    </a:p>
                    <a:p>
                      <a:pPr algn="ctr" fontAlgn="ctr"/>
                      <a:r>
                        <a:rPr lang="en-US" altLang="ja-JP" sz="800" u="none" strike="noStrike" baseline="0" dirty="0">
                          <a:effectLst/>
                          <a:ea typeface="ＭＳ ゴシック" panose="020B0609070205080204" pitchFamily="49" charset="-128"/>
                        </a:rPr>
                        <a:t>SDGs</a:t>
                      </a:r>
                      <a:r>
                        <a:rPr lang="ja-JP" altLang="en-US" sz="800" u="none" strike="noStrike" baseline="0" dirty="0">
                          <a:effectLst/>
                          <a:ea typeface="ＭＳ ゴシック" panose="020B0609070205080204" pitchFamily="49" charset="-128"/>
                        </a:rPr>
                        <a:t>ビジネス</a:t>
                      </a:r>
                      <a:endParaRPr lang="en-US" altLang="ja-JP" sz="800" u="none" strike="noStrike" baseline="0" dirty="0">
                        <a:effectLst/>
                        <a:ea typeface="ＭＳ ゴシック" panose="020B0609070205080204" pitchFamily="49" charset="-128"/>
                      </a:endParaRPr>
                    </a:p>
                    <a:p>
                      <a:pPr algn="ctr" fontAlgn="ctr"/>
                      <a:r>
                        <a:rPr lang="ja-JP" altLang="en-US" sz="800" u="none" strike="noStrike" baseline="0" dirty="0">
                          <a:effectLst/>
                          <a:ea typeface="ＭＳ ゴシック" panose="020B0609070205080204" pitchFamily="49" charset="-128"/>
                        </a:rPr>
                        <a:t>支援事業、</a:t>
                      </a:r>
                      <a:endParaRPr lang="en-US" altLang="ja-JP" sz="800" u="none" strike="noStrike" baseline="0" dirty="0">
                        <a:effectLst/>
                        <a:ea typeface="ＭＳ ゴシック" panose="020B0609070205080204" pitchFamily="49" charset="-128"/>
                      </a:endParaRPr>
                    </a:p>
                    <a:p>
                      <a:pPr algn="ctr" fontAlgn="ctr"/>
                      <a:r>
                        <a:rPr lang="ja-JP" altLang="en-US" sz="800" u="none" strike="noStrike" baseline="0" dirty="0">
                          <a:effectLst/>
                          <a:ea typeface="ＭＳ ゴシック" panose="020B0609070205080204" pitchFamily="49" charset="-128"/>
                        </a:rPr>
                        <a:t>海外投融資）</a:t>
                      </a:r>
                      <a:endParaRPr lang="ja-JP" altLang="en-US" sz="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extLst>
                  <a:ext uri="{0D108BD9-81ED-4DB2-BD59-A6C34878D82A}">
                    <a16:rowId xmlns:a16="http://schemas.microsoft.com/office/drawing/2014/main" val="1001746010"/>
                  </a:ext>
                </a:extLst>
              </a:tr>
              <a:tr h="820154">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NCGM</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zh-TW" altLang="en-US" sz="1600" u="none" strike="noStrike" baseline="0" dirty="0">
                          <a:effectLst/>
                          <a:ea typeface="ＭＳ ゴシック" panose="020B0609070205080204" pitchFamily="49" charset="-128"/>
                        </a:rPr>
                        <a:t>✔</a:t>
                      </a:r>
                      <a:endParaRPr lang="en-US" altLang="zh-TW" sz="1600" u="none" strike="noStrike" baseline="0" dirty="0">
                        <a:effectLst/>
                        <a:ea typeface="ＭＳ ゴシック" panose="020B0609070205080204" pitchFamily="49" charset="-128"/>
                      </a:endParaRPr>
                    </a:p>
                    <a:p>
                      <a:pPr algn="ctr" fontAlgn="ctr"/>
                      <a:r>
                        <a:rPr lang="zh-TW" altLang="en-US" sz="800" u="none" strike="noStrike" baseline="0" dirty="0">
                          <a:effectLst/>
                          <a:ea typeface="ＭＳ ゴシック" panose="020B0609070205080204" pitchFamily="49" charset="-128"/>
                        </a:rPr>
                        <a:t>（医療技術等</a:t>
                      </a:r>
                      <a:endParaRPr lang="en-US" altLang="zh-TW" sz="800" u="none" strike="noStrike" baseline="0" dirty="0">
                        <a:effectLst/>
                        <a:ea typeface="ＭＳ ゴシック" panose="020B0609070205080204" pitchFamily="49" charset="-128"/>
                      </a:endParaRPr>
                    </a:p>
                    <a:p>
                      <a:pPr algn="ctr" fontAlgn="ctr"/>
                      <a:r>
                        <a:rPr lang="zh-TW" altLang="en-US" sz="800" u="none" strike="noStrike" baseline="0" dirty="0">
                          <a:effectLst/>
                          <a:ea typeface="ＭＳ ゴシック" panose="020B0609070205080204" pitchFamily="49" charset="-128"/>
                        </a:rPr>
                        <a:t>国際展開推進</a:t>
                      </a:r>
                      <a:endParaRPr lang="en-US" altLang="zh-TW" sz="800" u="none" strike="noStrike" baseline="0" dirty="0">
                        <a:effectLst/>
                        <a:ea typeface="ＭＳ ゴシック" panose="020B0609070205080204" pitchFamily="49" charset="-128"/>
                      </a:endParaRPr>
                    </a:p>
                    <a:p>
                      <a:pPr algn="ctr" fontAlgn="ctr"/>
                      <a:r>
                        <a:rPr lang="zh-TW" altLang="en-US" sz="800" u="none" strike="noStrike" baseline="0" dirty="0">
                          <a:effectLst/>
                          <a:ea typeface="ＭＳ ゴシック" panose="020B0609070205080204" pitchFamily="49" charset="-128"/>
                        </a:rPr>
                        <a:t>事業）</a:t>
                      </a:r>
                      <a:endParaRPr lang="zh-TW" altLang="en-US" sz="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noFill/>
                  </a:tcPr>
                </a:tc>
                <a:extLst>
                  <a:ext uri="{0D108BD9-81ED-4DB2-BD59-A6C34878D82A}">
                    <a16:rowId xmlns:a16="http://schemas.microsoft.com/office/drawing/2014/main" val="3599638894"/>
                  </a:ext>
                </a:extLst>
              </a:tr>
              <a:tr h="395122">
                <a:tc>
                  <a:txBody>
                    <a:bodyPr/>
                    <a:lstStyle/>
                    <a:p>
                      <a:pPr algn="l" fontAlgn="ctr"/>
                      <a:r>
                        <a:rPr lang="ja-JP" altLang="en-US" sz="1600" b="1" u="none" strike="noStrike" baseline="0" dirty="0">
                          <a:effectLst/>
                          <a:ea typeface="ＭＳ ゴシック" panose="020B0609070205080204" pitchFamily="49" charset="-128"/>
                        </a:rPr>
                        <a:t>　</a:t>
                      </a:r>
                      <a:r>
                        <a:rPr lang="zh-TW" altLang="en-US" sz="1600" b="1" u="none" strike="noStrike" baseline="0" dirty="0">
                          <a:effectLst/>
                          <a:ea typeface="ＭＳ ゴシック" panose="020B0609070205080204" pitchFamily="49" charset="-128"/>
                        </a:rPr>
                        <a:t>国際協力銀行（</a:t>
                      </a:r>
                      <a:r>
                        <a:rPr lang="en-US" altLang="zh-TW" sz="1600" b="1" u="none" strike="noStrike" baseline="0" dirty="0">
                          <a:effectLst/>
                          <a:ea typeface="ＭＳ ゴシック" panose="020B0609070205080204" pitchFamily="49" charset="-128"/>
                        </a:rPr>
                        <a:t>JBIC</a:t>
                      </a:r>
                      <a:r>
                        <a:rPr lang="zh-TW" altLang="en-US" sz="1600" b="1" u="none" strike="noStrike" baseline="0" dirty="0">
                          <a:effectLst/>
                          <a:ea typeface="ＭＳ ゴシック" panose="020B0609070205080204" pitchFamily="49" charset="-128"/>
                        </a:rPr>
                        <a:t>）</a:t>
                      </a:r>
                      <a:endParaRPr lang="zh-TW"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tc>
                  <a:txBody>
                    <a:bodyPr/>
                    <a:lstStyle/>
                    <a:p>
                      <a:pPr algn="ctr" fontAlgn="ctr"/>
                      <a:r>
                        <a:rPr lang="ja-JP" altLang="en-US" sz="1600" u="none" strike="noStrike" baseline="0" dirty="0">
                          <a:effectLst/>
                          <a:ea typeface="ＭＳ ゴシック" panose="020B0609070205080204" pitchFamily="49" charset="-128"/>
                        </a:rPr>
                        <a:t>✔</a:t>
                      </a: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28" marR="728" marT="728" marB="0" anchor="ctr"/>
                </a:tc>
                <a:extLst>
                  <a:ext uri="{0D108BD9-81ED-4DB2-BD59-A6C34878D82A}">
                    <a16:rowId xmlns:a16="http://schemas.microsoft.com/office/drawing/2014/main" val="2745276296"/>
                  </a:ext>
                </a:extLst>
              </a:tr>
            </a:tbl>
          </a:graphicData>
        </a:graphic>
      </p:graphicFrame>
      <p:sp>
        <p:nvSpPr>
          <p:cNvPr id="5" name="タイトル 1">
            <a:extLst>
              <a:ext uri="{FF2B5EF4-FFF2-40B4-BE49-F238E27FC236}">
                <a16:creationId xmlns:a16="http://schemas.microsoft.com/office/drawing/2014/main" id="{D6F8E923-203E-458D-81C9-217D3A6BC42F}"/>
              </a:ext>
            </a:extLst>
          </p:cNvPr>
          <p:cNvSpPr txBox="1">
            <a:spLocks/>
          </p:cNvSpPr>
          <p:nvPr/>
        </p:nvSpPr>
        <p:spPr>
          <a:xfrm>
            <a:off x="205912" y="646094"/>
            <a:ext cx="9427609" cy="307777"/>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1400" dirty="0">
                <a:solidFill>
                  <a:srgbClr val="FF0000"/>
                </a:solidFill>
                <a:cs typeface="メイリオ" panose="020B0604030504040204" pitchFamily="50" charset="-128"/>
              </a:rPr>
              <a:t>※</a:t>
            </a:r>
            <a:r>
              <a:rPr lang="ja-JP" altLang="en-US" sz="1400" dirty="0">
                <a:solidFill>
                  <a:srgbClr val="FF0000"/>
                </a:solidFill>
                <a:cs typeface="メイリオ" panose="020B0604030504040204" pitchFamily="50" charset="-128"/>
              </a:rPr>
              <a:t>諸条件により、必ずしも対応表通りの対応ができない場合もございますのでご了承ください。詳しくは各窓口までご相談ください。</a:t>
            </a:r>
          </a:p>
        </p:txBody>
      </p:sp>
    </p:spTree>
    <p:extLst>
      <p:ext uri="{BB962C8B-B14F-4D97-AF65-F5344CB8AC3E}">
        <p14:creationId xmlns:p14="http://schemas.microsoft.com/office/powerpoint/2010/main" val="1418442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912" y="184429"/>
            <a:ext cx="8255703" cy="461665"/>
          </a:xfrm>
        </p:spPr>
        <p:txBody>
          <a:bodyPr/>
          <a:lstStyle/>
          <a:p>
            <a:r>
              <a:rPr kumimoji="1" lang="ja-JP" altLang="en-US" dirty="0">
                <a:cs typeface="メイリオ" panose="020B0604030504040204" pitchFamily="50" charset="-128"/>
              </a:rPr>
              <a:t>相談窓口対応表（</a:t>
            </a:r>
            <a:r>
              <a:rPr kumimoji="1" lang="en-US" altLang="ja-JP" dirty="0">
                <a:cs typeface="メイリオ" panose="020B0604030504040204" pitchFamily="50" charset="-128"/>
              </a:rPr>
              <a:t>3/3</a:t>
            </a:r>
            <a:r>
              <a:rPr kumimoji="1" lang="ja-JP" altLang="en-US" dirty="0">
                <a:cs typeface="メイリオ" panose="020B0604030504040204" pitchFamily="50" charset="-128"/>
              </a:rPr>
              <a:t>）</a:t>
            </a:r>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mtClean="0">
                <a:cs typeface="メイリオ" panose="020B0604030504040204" pitchFamily="50" charset="-128"/>
              </a:rPr>
              <a:t>3</a:t>
            </a:fld>
            <a:endParaRPr kumimoji="1" lang="ja-JP" altLang="en-US" dirty="0">
              <a:cs typeface="メイリオ" panose="020B0604030504040204" pitchFamily="50" charset="-128"/>
            </a:endParaRPr>
          </a:p>
        </p:txBody>
      </p:sp>
      <p:graphicFrame>
        <p:nvGraphicFramePr>
          <p:cNvPr id="4" name="表 3">
            <a:extLst>
              <a:ext uri="{FF2B5EF4-FFF2-40B4-BE49-F238E27FC236}">
                <a16:creationId xmlns:a16="http://schemas.microsoft.com/office/drawing/2014/main" id="{7611DAD2-98E2-41D1-ADD2-D43BA70E91AC}"/>
              </a:ext>
            </a:extLst>
          </p:cNvPr>
          <p:cNvGraphicFramePr>
            <a:graphicFrameLocks noGrp="1"/>
          </p:cNvGraphicFramePr>
          <p:nvPr>
            <p:extLst>
              <p:ext uri="{D42A27DB-BD31-4B8C-83A1-F6EECF244321}">
                <p14:modId xmlns:p14="http://schemas.microsoft.com/office/powerpoint/2010/main" val="2572536283"/>
              </p:ext>
            </p:extLst>
          </p:nvPr>
        </p:nvGraphicFramePr>
        <p:xfrm>
          <a:off x="205911" y="1052735"/>
          <a:ext cx="8255703" cy="5600215"/>
        </p:xfrm>
        <a:graphic>
          <a:graphicData uri="http://schemas.openxmlformats.org/drawingml/2006/table">
            <a:tbl>
              <a:tblPr>
                <a:tableStyleId>{5C22544A-7EE6-4342-B048-85BDC9FD1C3A}</a:tableStyleId>
              </a:tblPr>
              <a:tblGrid>
                <a:gridCol w="2773153">
                  <a:extLst>
                    <a:ext uri="{9D8B030D-6E8A-4147-A177-3AD203B41FA5}">
                      <a16:colId xmlns:a16="http://schemas.microsoft.com/office/drawing/2014/main" val="1366120717"/>
                    </a:ext>
                  </a:extLst>
                </a:gridCol>
                <a:gridCol w="5482550">
                  <a:extLst>
                    <a:ext uri="{9D8B030D-6E8A-4147-A177-3AD203B41FA5}">
                      <a16:colId xmlns:a16="http://schemas.microsoft.com/office/drawing/2014/main" val="4204253332"/>
                    </a:ext>
                  </a:extLst>
                </a:gridCol>
              </a:tblGrid>
              <a:tr h="305855">
                <a:tc>
                  <a:txBody>
                    <a:bodyPr/>
                    <a:lstStyle/>
                    <a:p>
                      <a:pPr algn="ctr" fontAlgn="ct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solidFill>
                      <a:srgbClr val="65CFFF"/>
                    </a:solidFill>
                  </a:tcPr>
                </a:tc>
                <a:tc>
                  <a:txBody>
                    <a:bodyPr/>
                    <a:lstStyle/>
                    <a:p>
                      <a:pPr algn="ctr" fontAlgn="ctr"/>
                      <a:r>
                        <a:rPr lang="ja-JP" altLang="en-US" sz="1600" b="1" u="none" strike="noStrike" baseline="0" dirty="0">
                          <a:effectLst/>
                          <a:ea typeface="ＭＳ ゴシック" panose="020B0609070205080204" pitchFamily="49" charset="-128"/>
                        </a:rPr>
                        <a:t>窓口</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solidFill>
                      <a:srgbClr val="65CFFF"/>
                    </a:solidFill>
                  </a:tcPr>
                </a:tc>
                <a:extLst>
                  <a:ext uri="{0D108BD9-81ED-4DB2-BD59-A6C34878D82A}">
                    <a16:rowId xmlns:a16="http://schemas.microsoft.com/office/drawing/2014/main" val="3544263236"/>
                  </a:ext>
                </a:extLst>
              </a:tr>
              <a:tr h="486234">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JETRO</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l" fontAlgn="ctr"/>
                      <a:r>
                        <a:rPr lang="ja-JP" altLang="en-US" sz="1050" u="none" strike="noStrike" baseline="0" dirty="0">
                          <a:effectLst/>
                          <a:ea typeface="ＭＳ ゴシック" panose="020B0609070205080204" pitchFamily="49" charset="-128"/>
                        </a:rPr>
                        <a:t>　部署：海外市場開拓課ヘルスケア産業班</a:t>
                      </a:r>
                      <a:br>
                        <a:rPr lang="ja-JP"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電話：</a:t>
                      </a:r>
                      <a:r>
                        <a:rPr lang="en-US" altLang="ja-JP" sz="1050" u="none" strike="noStrike" baseline="0" dirty="0">
                          <a:effectLst/>
                          <a:ea typeface="ＭＳ ゴシック" panose="020B0609070205080204" pitchFamily="49" charset="-128"/>
                        </a:rPr>
                        <a:t>03-3582-8351</a:t>
                      </a:r>
                      <a:r>
                        <a:rPr lang="ja-JP" altLang="en-US" sz="1050" u="none" strike="noStrike" baseline="0" dirty="0">
                          <a:effectLst/>
                          <a:ea typeface="ＭＳ ゴシック" panose="020B0609070205080204" pitchFamily="49" charset="-128"/>
                        </a:rPr>
                        <a:t>　　　</a:t>
                      </a:r>
                      <a:r>
                        <a:rPr lang="en-US" sz="1050" u="none" strike="noStrike" baseline="0" dirty="0">
                          <a:effectLst/>
                          <a:ea typeface="ＭＳ ゴシック" panose="020B0609070205080204" pitchFamily="49" charset="-128"/>
                        </a:rPr>
                        <a:t>E-mail：</a:t>
                      </a:r>
                      <a:r>
                        <a:rPr lang="en-US" sz="1050" u="none" strike="noStrike" baseline="0" dirty="0">
                          <a:effectLst/>
                          <a:ea typeface="ＭＳ ゴシック" panose="020B0609070205080204" pitchFamily="49" charset="-128"/>
                          <a:hlinkClick r:id="rId2"/>
                        </a:rPr>
                        <a:t>healthcare@jetro.go.jp</a:t>
                      </a:r>
                      <a:endParaRPr lang="en-US" sz="105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extLst>
                  <a:ext uri="{0D108BD9-81ED-4DB2-BD59-A6C34878D82A}">
                    <a16:rowId xmlns:a16="http://schemas.microsoft.com/office/drawing/2014/main" val="3114308821"/>
                  </a:ext>
                </a:extLst>
              </a:tr>
              <a:tr h="648072">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Medical Excellence JAPAN</a:t>
                      </a:r>
                    </a:p>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（MEJ）</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noFill/>
                  </a:tcPr>
                </a:tc>
                <a:tc>
                  <a:txBody>
                    <a:bodyPr/>
                    <a:lstStyle/>
                    <a:p>
                      <a:pPr algn="l" fontAlgn="ctr"/>
                      <a:r>
                        <a:rPr lang="ja-JP" altLang="en-US" sz="1050" u="none" strike="noStrike" baseline="0" dirty="0">
                          <a:effectLst/>
                          <a:ea typeface="ＭＳ ゴシック" panose="020B0609070205080204" pitchFamily="49" charset="-128"/>
                        </a:rPr>
                        <a:t>　</a:t>
                      </a:r>
                      <a:r>
                        <a:rPr lang="zh-TW" altLang="en-US" sz="1050" u="none" strike="noStrike" baseline="0" dirty="0">
                          <a:effectLst/>
                          <a:ea typeface="ＭＳ ゴシック" panose="020B0609070205080204" pitchFamily="49" charset="-128"/>
                        </a:rPr>
                        <a:t>部署：事務局相談窓口担当</a:t>
                      </a:r>
                      <a:br>
                        <a:rPr lang="zh-TW"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a:t>
                      </a:r>
                      <a:r>
                        <a:rPr lang="zh-TW" altLang="en-US" sz="1050" u="none" strike="noStrike" baseline="0" dirty="0">
                          <a:effectLst/>
                          <a:ea typeface="ＭＳ ゴシック" panose="020B0609070205080204" pitchFamily="49" charset="-128"/>
                        </a:rPr>
                        <a:t>電話：</a:t>
                      </a:r>
                      <a:r>
                        <a:rPr lang="en-US" altLang="zh-TW" sz="1050" u="none" strike="noStrike" baseline="0" dirty="0">
                          <a:effectLst/>
                          <a:ea typeface="ＭＳ ゴシック" panose="020B0609070205080204" pitchFamily="49" charset="-128"/>
                        </a:rPr>
                        <a:t>03-6261-3971 </a:t>
                      </a:r>
                      <a:r>
                        <a:rPr lang="ja-JP" altLang="en-US" sz="1050" u="none" strike="noStrike" baseline="0" dirty="0">
                          <a:effectLst/>
                          <a:ea typeface="ＭＳ ゴシック" panose="020B0609070205080204" pitchFamily="49" charset="-128"/>
                        </a:rPr>
                        <a:t>　　　</a:t>
                      </a:r>
                      <a:r>
                        <a:rPr lang="en-US" altLang="zh-TW" sz="1050" u="none" strike="noStrike" baseline="0" dirty="0">
                          <a:effectLst/>
                          <a:ea typeface="ＭＳ ゴシック" panose="020B0609070205080204" pitchFamily="49" charset="-128"/>
                        </a:rPr>
                        <a:t>E-mail</a:t>
                      </a:r>
                      <a:r>
                        <a:rPr lang="zh-TW" altLang="en-US" sz="1050" u="none" strike="noStrike" baseline="0" dirty="0">
                          <a:effectLst/>
                          <a:ea typeface="ＭＳ ゴシック" panose="020B0609070205080204" pitchFamily="49" charset="-128"/>
                        </a:rPr>
                        <a:t>：</a:t>
                      </a:r>
                      <a:r>
                        <a:rPr lang="en-US" altLang="zh-TW" sz="1050" u="none" strike="noStrike" baseline="0" dirty="0">
                          <a:effectLst/>
                          <a:ea typeface="ＭＳ ゴシック" panose="020B0609070205080204" pitchFamily="49" charset="-128"/>
                          <a:hlinkClick r:id="rId3"/>
                        </a:rPr>
                        <a:t>info-mej@me-jp.org</a:t>
                      </a:r>
                      <a:endParaRPr lang="en-US" altLang="zh-TW" sz="1050" u="none" strike="noStrike" baseline="0" dirty="0">
                        <a:effectLst/>
                        <a:ea typeface="ＭＳ ゴシック" panose="020B0609070205080204" pitchFamily="49" charset="-128"/>
                      </a:endParaRPr>
                    </a:p>
                    <a:p>
                      <a:pPr algn="l" fontAlgn="ctr"/>
                      <a:r>
                        <a:rPr lang="ja-JP" altLang="en-US" sz="1050" u="none" strike="noStrike" baseline="0" dirty="0">
                          <a:effectLst/>
                          <a:ea typeface="ＭＳ ゴシック" panose="020B0609070205080204" pitchFamily="49" charset="-128"/>
                        </a:rPr>
                        <a:t>　</a:t>
                      </a:r>
                      <a:r>
                        <a:rPr lang="zh-TW" altLang="en-US" sz="1050" u="none" strike="noStrike" baseline="0" dirty="0">
                          <a:effectLst/>
                          <a:ea typeface="ＭＳ ゴシック" panose="020B0609070205080204" pitchFamily="49" charset="-128"/>
                        </a:rPr>
                        <a:t>相談窓口</a:t>
                      </a:r>
                      <a:r>
                        <a:rPr lang="en-US" altLang="zh-TW" sz="1050" u="none" strike="noStrike" baseline="0" dirty="0">
                          <a:effectLst/>
                          <a:ea typeface="ＭＳ ゴシック" panose="020B0609070205080204" pitchFamily="49" charset="-128"/>
                        </a:rPr>
                        <a:t>URL</a:t>
                      </a:r>
                      <a:r>
                        <a:rPr lang="ja-JP" altLang="en-US" sz="1050" u="none" strike="noStrike" baseline="0" dirty="0">
                          <a:effectLst/>
                          <a:ea typeface="ＭＳ ゴシック" panose="020B0609070205080204" pitchFamily="49" charset="-128"/>
                        </a:rPr>
                        <a:t>：</a:t>
                      </a:r>
                      <a:r>
                        <a:rPr lang="en-US" altLang="zh-TW" sz="1050" u="none" strike="noStrike" baseline="0" dirty="0">
                          <a:effectLst/>
                          <a:ea typeface="ＭＳ ゴシック" panose="020B0609070205080204" pitchFamily="49" charset="-128"/>
                          <a:hlinkClick r:id="rId4"/>
                        </a:rPr>
                        <a:t>https://medicalexcellencejapan.org/jp/inquiry_counter/</a:t>
                      </a:r>
                      <a:endParaRPr lang="en-US" altLang="zh-TW" sz="1050" u="none" strike="noStrike" baseline="0" dirty="0">
                        <a:effectLst/>
                        <a:ea typeface="ＭＳ ゴシック" panose="020B0609070205080204" pitchFamily="49" charset="-128"/>
                      </a:endParaRPr>
                    </a:p>
                  </a:txBody>
                  <a:tcPr marL="713" marR="713" marT="713" marB="0" anchor="ctr">
                    <a:noFill/>
                  </a:tcPr>
                </a:tc>
                <a:extLst>
                  <a:ext uri="{0D108BD9-81ED-4DB2-BD59-A6C34878D82A}">
                    <a16:rowId xmlns:a16="http://schemas.microsoft.com/office/drawing/2014/main" val="3827342778"/>
                  </a:ext>
                </a:extLst>
              </a:tr>
              <a:tr h="648072">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Healthcare Innovation Hub</a:t>
                      </a:r>
                      <a:br>
                        <a:rPr lang="en-US" sz="1600" b="1" u="none" strike="noStrike" baseline="0" dirty="0">
                          <a:effectLst/>
                          <a:ea typeface="ＭＳ ゴシック" panose="020B0609070205080204" pitchFamily="49" charset="-128"/>
                        </a:rPr>
                      </a:b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a:t>
                      </a:r>
                      <a:r>
                        <a:rPr lang="ja-JP" altLang="en-US" sz="1600" b="1" u="none" strike="noStrike" baseline="0" dirty="0">
                          <a:effectLst/>
                          <a:ea typeface="ＭＳ ゴシック" panose="020B0609070205080204" pitchFamily="49" charset="-128"/>
                        </a:rPr>
                        <a:t>経済産業省）</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l" fontAlgn="ctr"/>
                      <a:r>
                        <a:rPr lang="ja-JP" altLang="en-US" sz="1050" u="none" strike="noStrike" baseline="0" dirty="0">
                          <a:effectLst/>
                          <a:ea typeface="ＭＳ ゴシック" panose="020B0609070205080204" pitchFamily="49" charset="-128"/>
                        </a:rPr>
                        <a:t>　部署：</a:t>
                      </a:r>
                      <a:r>
                        <a:rPr lang="en-US" sz="1050" u="none" strike="noStrike" baseline="0" dirty="0">
                          <a:effectLst/>
                          <a:ea typeface="ＭＳ ゴシック" panose="020B0609070205080204" pitchFamily="49" charset="-128"/>
                        </a:rPr>
                        <a:t>InnoHub</a:t>
                      </a:r>
                      <a:r>
                        <a:rPr lang="ja-JP" altLang="en-US" sz="1050" u="none" strike="noStrike" baseline="0" dirty="0">
                          <a:effectLst/>
                          <a:ea typeface="ＭＳ ゴシック" panose="020B0609070205080204" pitchFamily="49" charset="-128"/>
                        </a:rPr>
                        <a:t>事務局（株式会社三菱総合研究所）</a:t>
                      </a:r>
                      <a:br>
                        <a:rPr lang="ja-JP"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電話：</a:t>
                      </a:r>
                      <a:r>
                        <a:rPr lang="en-US" altLang="ja-JP" sz="1050" u="none" strike="noStrike" baseline="0" dirty="0">
                          <a:effectLst/>
                          <a:ea typeface="ＭＳ ゴシック" panose="020B0609070205080204" pitchFamily="49" charset="-128"/>
                        </a:rPr>
                        <a:t>03-6858-3706</a:t>
                      </a:r>
                      <a:r>
                        <a:rPr lang="ja-JP" altLang="en-US" sz="1050" u="none" strike="noStrike" baseline="0" dirty="0">
                          <a:effectLst/>
                          <a:ea typeface="ＭＳ ゴシック" panose="020B0609070205080204" pitchFamily="49" charset="-128"/>
                        </a:rPr>
                        <a:t>　　　</a:t>
                      </a:r>
                      <a:r>
                        <a:rPr lang="en-US" sz="1050" u="none" strike="noStrike" baseline="0" dirty="0">
                          <a:effectLst/>
                          <a:ea typeface="ＭＳ ゴシック" panose="020B0609070205080204" pitchFamily="49" charset="-128"/>
                        </a:rPr>
                        <a:t>E-mail：</a:t>
                      </a:r>
                      <a:r>
                        <a:rPr lang="en-US" sz="1050" u="none" strike="noStrike" baseline="0" dirty="0">
                          <a:effectLst/>
                          <a:ea typeface="ＭＳ ゴシック" panose="020B0609070205080204" pitchFamily="49" charset="-128"/>
                          <a:hlinkClick r:id="rId5"/>
                        </a:rPr>
                        <a:t>innohub_support@ml.mri.co.jp</a:t>
                      </a:r>
                      <a:br>
                        <a:rPr 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a:t>
                      </a:r>
                      <a:r>
                        <a:rPr lang="en-US" sz="1050" u="none" strike="noStrike" baseline="0" dirty="0">
                          <a:effectLst/>
                          <a:ea typeface="ＭＳ ゴシック" panose="020B0609070205080204" pitchFamily="49" charset="-128"/>
                        </a:rPr>
                        <a:t>URL: </a:t>
                      </a:r>
                      <a:r>
                        <a:rPr lang="en-US" sz="1050" u="none" strike="noStrike" baseline="0" dirty="0">
                          <a:effectLst/>
                          <a:ea typeface="ＭＳ ゴシック" panose="020B0609070205080204" pitchFamily="49" charset="-128"/>
                          <a:hlinkClick r:id="rId6"/>
                        </a:rPr>
                        <a:t>https://healthcare-innohub.go.jp/</a:t>
                      </a:r>
                      <a:endParaRPr lang="en-US" sz="1050" u="none" strike="noStrike" baseline="0" dirty="0">
                        <a:effectLst/>
                        <a:ea typeface="ＭＳ ゴシック" panose="020B0609070205080204" pitchFamily="49" charset="-128"/>
                      </a:endParaRPr>
                    </a:p>
                  </a:txBody>
                  <a:tcPr marL="713" marR="713" marT="713" marB="0" anchor="ctr"/>
                </a:tc>
                <a:extLst>
                  <a:ext uri="{0D108BD9-81ED-4DB2-BD59-A6C34878D82A}">
                    <a16:rowId xmlns:a16="http://schemas.microsoft.com/office/drawing/2014/main" val="4238365981"/>
                  </a:ext>
                </a:extLst>
              </a:tr>
              <a:tr h="792088">
                <a:tc>
                  <a:txBody>
                    <a:bodyPr/>
                    <a:lstStyle/>
                    <a:p>
                      <a:pPr algn="l" fontAlgn="ctr"/>
                      <a:r>
                        <a:rPr lang="ja-JP" altLang="en-US" sz="1600" b="1" u="none" strike="noStrike" baseline="0" dirty="0">
                          <a:effectLst/>
                          <a:ea typeface="ＭＳ ゴシック" panose="020B0609070205080204" pitchFamily="49" charset="-128"/>
                        </a:rPr>
                        <a:t>　中小機構</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noFill/>
                  </a:tcPr>
                </a:tc>
                <a:tc>
                  <a:txBody>
                    <a:bodyPr/>
                    <a:lstStyle/>
                    <a:p>
                      <a:pPr algn="l" fontAlgn="ctr"/>
                      <a:r>
                        <a:rPr lang="ja-JP" altLang="en-US" sz="1050" u="none" strike="noStrike" baseline="0" dirty="0">
                          <a:effectLst/>
                          <a:ea typeface="ＭＳ ゴシック" panose="020B0609070205080204" pitchFamily="49" charset="-128"/>
                        </a:rPr>
                        <a:t>　◆部署（ビジネスマッチング）：販路支援部マッチング支援課</a:t>
                      </a:r>
                      <a:br>
                        <a:rPr lang="ja-JP"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電話：</a:t>
                      </a:r>
                      <a:r>
                        <a:rPr lang="en-US" altLang="ja-JP" sz="1050" u="none" strike="noStrike" baseline="0" dirty="0">
                          <a:effectLst/>
                          <a:ea typeface="ＭＳ ゴシック" panose="020B0609070205080204" pitchFamily="49" charset="-128"/>
                        </a:rPr>
                        <a:t>03‐5470-2375</a:t>
                      </a:r>
                      <a:r>
                        <a:rPr lang="ja-JP" altLang="en-US" sz="1050" u="none" strike="noStrike" baseline="0" dirty="0">
                          <a:effectLst/>
                          <a:ea typeface="ＭＳ ゴシック" panose="020B0609070205080204" pitchFamily="49" charset="-128"/>
                        </a:rPr>
                        <a:t>　　　</a:t>
                      </a:r>
                      <a:r>
                        <a:rPr lang="en-US" altLang="ja-JP" sz="1050" u="none" strike="noStrike" baseline="0" dirty="0">
                          <a:effectLst/>
                          <a:ea typeface="ＭＳ ゴシック" panose="020B0609070205080204" pitchFamily="49" charset="-128"/>
                        </a:rPr>
                        <a:t>E-mail</a:t>
                      </a:r>
                      <a:r>
                        <a:rPr lang="ja-JP" altLang="en-US" sz="1050" u="none" strike="noStrike" baseline="0" dirty="0">
                          <a:effectLst/>
                          <a:ea typeface="ＭＳ ゴシック" panose="020B0609070205080204" pitchFamily="49" charset="-128"/>
                        </a:rPr>
                        <a:t>：</a:t>
                      </a:r>
                      <a:r>
                        <a:rPr lang="en-US" altLang="ja-JP" sz="1050" u="none" strike="noStrike" baseline="0" dirty="0">
                          <a:effectLst/>
                          <a:ea typeface="ＭＳ ゴシック" panose="020B0609070205080204" pitchFamily="49" charset="-128"/>
                          <a:hlinkClick r:id="rId7"/>
                        </a:rPr>
                        <a:t>ceo-network</a:t>
                      </a:r>
                      <a:r>
                        <a:rPr lang="ja-JP" altLang="en-US" sz="1050" u="none" strike="noStrike" baseline="0" dirty="0">
                          <a:effectLst/>
                          <a:ea typeface="ＭＳ ゴシック" panose="020B0609070205080204" pitchFamily="49" charset="-128"/>
                          <a:hlinkClick r:id="rId7"/>
                        </a:rPr>
                        <a:t>＠</a:t>
                      </a:r>
                      <a:r>
                        <a:rPr lang="en-US" altLang="ja-JP" sz="1050" u="none" strike="noStrike" baseline="0" dirty="0">
                          <a:effectLst/>
                          <a:ea typeface="ＭＳ ゴシック" panose="020B0609070205080204" pitchFamily="49" charset="-128"/>
                          <a:hlinkClick r:id="rId7"/>
                        </a:rPr>
                        <a:t>smrj.go.jp</a:t>
                      </a:r>
                      <a:br>
                        <a:rPr lang="en-US" altLang="ja-JP"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a:t>
                      </a:r>
                      <a:r>
                        <a:rPr lang="en-US" altLang="ja-JP" sz="1050" u="none" strike="noStrike" baseline="0" dirty="0">
                          <a:effectLst/>
                          <a:ea typeface="ＭＳ ゴシック" panose="020B0609070205080204" pitchFamily="49" charset="-128"/>
                        </a:rPr>
                        <a:t>◆</a:t>
                      </a:r>
                      <a:r>
                        <a:rPr lang="ja-JP" altLang="en-US" sz="1050" u="none" strike="noStrike" baseline="0" dirty="0">
                          <a:effectLst/>
                          <a:ea typeface="ＭＳ ゴシック" panose="020B0609070205080204" pitchFamily="49" charset="-128"/>
                        </a:rPr>
                        <a:t>部署（相談・アドバイス）：販路支援部海外展開支援課</a:t>
                      </a:r>
                      <a:br>
                        <a:rPr lang="ja-JP"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電話：</a:t>
                      </a:r>
                      <a:r>
                        <a:rPr lang="en-US" altLang="ja-JP" sz="1050" u="none" strike="noStrike" baseline="0" dirty="0">
                          <a:effectLst/>
                          <a:ea typeface="ＭＳ ゴシック" panose="020B0609070205080204" pitchFamily="49" charset="-128"/>
                        </a:rPr>
                        <a:t>03-5470-1522</a:t>
                      </a:r>
                      <a:r>
                        <a:rPr lang="ja-JP" altLang="en-US" sz="1050" u="none" strike="noStrike" baseline="0" dirty="0">
                          <a:effectLst/>
                          <a:ea typeface="ＭＳ ゴシック" panose="020B0609070205080204" pitchFamily="49" charset="-128"/>
                        </a:rPr>
                        <a:t>　　　</a:t>
                      </a:r>
                      <a:r>
                        <a:rPr lang="en-US" altLang="ja-JP" sz="1050" u="none" strike="noStrike" baseline="0" dirty="0">
                          <a:effectLst/>
                          <a:ea typeface="ＭＳ ゴシック" panose="020B0609070205080204" pitchFamily="49" charset="-128"/>
                        </a:rPr>
                        <a:t>E-mail</a:t>
                      </a:r>
                      <a:r>
                        <a:rPr lang="ja-JP" altLang="en-US" sz="1050" u="none" strike="noStrike" baseline="0" dirty="0">
                          <a:effectLst/>
                          <a:ea typeface="ＭＳ ゴシック" panose="020B0609070205080204" pitchFamily="49" charset="-128"/>
                        </a:rPr>
                        <a:t>：</a:t>
                      </a:r>
                      <a:r>
                        <a:rPr lang="en-US" altLang="ja-JP" sz="1050" u="none" strike="noStrike" baseline="0" dirty="0">
                          <a:effectLst/>
                          <a:ea typeface="ＭＳ ゴシック" panose="020B0609070205080204" pitchFamily="49" charset="-128"/>
                          <a:hlinkClick r:id="rId8"/>
                        </a:rPr>
                        <a:t>kei-kokusai@smrj.go.jp</a:t>
                      </a:r>
                      <a:endParaRPr lang="en-US" altLang="ja-JP" sz="105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noFill/>
                  </a:tcPr>
                </a:tc>
                <a:extLst>
                  <a:ext uri="{0D108BD9-81ED-4DB2-BD59-A6C34878D82A}">
                    <a16:rowId xmlns:a16="http://schemas.microsoft.com/office/drawing/2014/main" val="2393527235"/>
                  </a:ext>
                </a:extLst>
              </a:tr>
              <a:tr h="1584176">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JICA</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l" fontAlgn="ctr"/>
                      <a:r>
                        <a:rPr lang="ja-JP" altLang="en-US" sz="1050" u="none" strike="noStrike" baseline="0" dirty="0">
                          <a:effectLst/>
                          <a:ea typeface="ＭＳ ゴシック" panose="020B0609070205080204" pitchFamily="49" charset="-128"/>
                        </a:rPr>
                        <a:t>　</a:t>
                      </a:r>
                      <a:r>
                        <a:rPr lang="ja-JP" altLang="en-US" sz="1050" b="1" u="none" strike="noStrike" baseline="0" dirty="0">
                          <a:effectLst/>
                          <a:ea typeface="ＭＳ ゴシック" panose="020B0609070205080204" pitchFamily="49" charset="-128"/>
                        </a:rPr>
                        <a:t>■中小企業・</a:t>
                      </a:r>
                      <a:r>
                        <a:rPr lang="en-US" sz="1050" b="1" u="none" strike="noStrike" baseline="0" dirty="0">
                          <a:effectLst/>
                          <a:ea typeface="ＭＳ ゴシック" panose="020B0609070205080204" pitchFamily="49" charset="-128"/>
                        </a:rPr>
                        <a:t>SDGs</a:t>
                      </a:r>
                      <a:r>
                        <a:rPr lang="ja-JP" altLang="en-US" sz="1050" b="1" u="none" strike="noStrike" baseline="0" dirty="0">
                          <a:effectLst/>
                          <a:ea typeface="ＭＳ ゴシック" panose="020B0609070205080204" pitchFamily="49" charset="-128"/>
                        </a:rPr>
                        <a:t>ビジネス支援事業</a:t>
                      </a:r>
                      <a:br>
                        <a:rPr lang="ja-JP"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企業所在地のある都道府県を所管している</a:t>
                      </a:r>
                      <a:r>
                        <a:rPr lang="en-US" sz="1050" u="none" strike="noStrike" baseline="0" dirty="0">
                          <a:effectLst/>
                          <a:ea typeface="ＭＳ ゴシック" panose="020B0609070205080204" pitchFamily="49" charset="-128"/>
                        </a:rPr>
                        <a:t>JICA</a:t>
                      </a:r>
                      <a:r>
                        <a:rPr lang="ja-JP" altLang="en-US" sz="1050" u="none" strike="noStrike" baseline="0" dirty="0">
                          <a:effectLst/>
                          <a:ea typeface="ＭＳ ゴシック" panose="020B0609070205080204" pitchFamily="49" charset="-128"/>
                        </a:rPr>
                        <a:t>機関にお問い合わせください。</a:t>
                      </a:r>
                      <a:br>
                        <a:rPr lang="ja-JP"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a:t>
                      </a:r>
                      <a:r>
                        <a:rPr lang="en-US" sz="1050" u="none" strike="noStrike" baseline="0" dirty="0">
                          <a:effectLst/>
                          <a:ea typeface="ＭＳ ゴシック" panose="020B0609070205080204" pitchFamily="49" charset="-128"/>
                          <a:hlinkClick r:id="rId9"/>
                        </a:rPr>
                        <a:t>https://www.jica.go.jp/priv_partner/inquiry.html</a:t>
                      </a:r>
                      <a:endParaRPr lang="en-US" sz="1050" u="none" strike="noStrike" baseline="0" dirty="0">
                        <a:effectLst/>
                        <a:ea typeface="ＭＳ ゴシック" panose="020B0609070205080204" pitchFamily="49" charset="-128"/>
                      </a:endParaRPr>
                    </a:p>
                    <a:p>
                      <a:pPr algn="l" fontAlgn="ctr"/>
                      <a:r>
                        <a:rPr lang="ja-JP" altLang="en-US" sz="1050" b="1" u="none" strike="noStrike" baseline="0" dirty="0">
                          <a:effectLst/>
                          <a:ea typeface="ＭＳ ゴシック" panose="020B0609070205080204" pitchFamily="49" charset="-128"/>
                        </a:rPr>
                        <a:t>　</a:t>
                      </a:r>
                      <a:r>
                        <a:rPr lang="en-US" sz="1050" b="1" u="none" strike="noStrike" baseline="0" dirty="0">
                          <a:effectLst/>
                          <a:ea typeface="ＭＳ ゴシック" panose="020B0609070205080204" pitchFamily="49" charset="-128"/>
                        </a:rPr>
                        <a:t>■</a:t>
                      </a:r>
                      <a:r>
                        <a:rPr lang="ja-JP" altLang="en-US" sz="1050" b="1" u="none" strike="noStrike" baseline="0" dirty="0">
                          <a:effectLst/>
                          <a:ea typeface="ＭＳ ゴシック" panose="020B0609070205080204" pitchFamily="49" charset="-128"/>
                        </a:rPr>
                        <a:t>協力準備調査（海外投融資）</a:t>
                      </a:r>
                      <a:br>
                        <a:rPr lang="ja-JP"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部署：民間連携事業部　監理課</a:t>
                      </a:r>
                      <a:br>
                        <a:rPr lang="ja-JP"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電話番号：</a:t>
                      </a:r>
                      <a:r>
                        <a:rPr lang="en-US" altLang="ja-JP" sz="1050" u="none" strike="noStrike" baseline="0" dirty="0">
                          <a:effectLst/>
                          <a:ea typeface="ＭＳ ゴシック" panose="020B0609070205080204" pitchFamily="49" charset="-128"/>
                        </a:rPr>
                        <a:t>03-5226-6908</a:t>
                      </a:r>
                      <a:r>
                        <a:rPr lang="ja-JP" altLang="en-US" sz="1050" u="none" strike="noStrike" baseline="0" dirty="0">
                          <a:effectLst/>
                          <a:ea typeface="ＭＳ ゴシック" panose="020B0609070205080204" pitchFamily="49" charset="-128"/>
                        </a:rPr>
                        <a:t>　　　電子メール：</a:t>
                      </a:r>
                      <a:r>
                        <a:rPr lang="en-US" sz="1050" u="none" strike="noStrike" baseline="0" dirty="0">
                          <a:effectLst/>
                          <a:ea typeface="ＭＳ ゴシック" panose="020B0609070205080204" pitchFamily="49" charset="-128"/>
                          <a:hlinkClick r:id="rId10"/>
                        </a:rPr>
                        <a:t>ostmd@jica.go.jp</a:t>
                      </a:r>
                      <a:endParaRPr lang="en-US" sz="1050" u="none" strike="noStrike" baseline="0" dirty="0">
                        <a:effectLst/>
                        <a:ea typeface="ＭＳ ゴシック" panose="020B0609070205080204" pitchFamily="49" charset="-128"/>
                      </a:endParaRPr>
                    </a:p>
                    <a:p>
                      <a:pPr algn="l" fontAlgn="ctr"/>
                      <a:r>
                        <a:rPr lang="ja-JP" altLang="en-US" sz="1050" u="none" strike="noStrike" baseline="0" dirty="0">
                          <a:effectLst/>
                          <a:ea typeface="ＭＳ ゴシック" panose="020B0609070205080204" pitchFamily="49" charset="-128"/>
                        </a:rPr>
                        <a:t>　</a:t>
                      </a:r>
                      <a:r>
                        <a:rPr lang="en-US" sz="1050" b="1" u="none" strike="noStrike" baseline="0" dirty="0">
                          <a:effectLst/>
                          <a:ea typeface="ＭＳ ゴシック" panose="020B0609070205080204" pitchFamily="49" charset="-128"/>
                        </a:rPr>
                        <a:t>■</a:t>
                      </a:r>
                      <a:r>
                        <a:rPr lang="ja-JP" altLang="en-US" sz="1050" b="1" u="none" strike="noStrike" baseline="0" dirty="0">
                          <a:effectLst/>
                          <a:ea typeface="ＭＳ ゴシック" panose="020B0609070205080204" pitchFamily="49" charset="-128"/>
                        </a:rPr>
                        <a:t>海外投融資</a:t>
                      </a:r>
                      <a:br>
                        <a:rPr lang="ja-JP"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部署：民間連携事業部　海外投融資課</a:t>
                      </a:r>
                      <a:br>
                        <a:rPr lang="ja-JP"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電話番号：</a:t>
                      </a:r>
                      <a:r>
                        <a:rPr lang="en-US" altLang="ja-JP" sz="1050" u="none" strike="noStrike" baseline="0" dirty="0">
                          <a:effectLst/>
                          <a:ea typeface="ＭＳ ゴシック" panose="020B0609070205080204" pitchFamily="49" charset="-128"/>
                        </a:rPr>
                        <a:t>03-5226-8980</a:t>
                      </a:r>
                      <a:r>
                        <a:rPr lang="ja-JP" altLang="en-US" sz="1050" u="none" strike="noStrike" baseline="0" dirty="0">
                          <a:effectLst/>
                          <a:ea typeface="ＭＳ ゴシック" panose="020B0609070205080204" pitchFamily="49" charset="-128"/>
                        </a:rPr>
                        <a:t>　　　電子メール：</a:t>
                      </a:r>
                      <a:r>
                        <a:rPr lang="en-US" sz="1050" u="none" strike="noStrike" baseline="0" dirty="0">
                          <a:effectLst/>
                          <a:ea typeface="ＭＳ ゴシック" panose="020B0609070205080204" pitchFamily="49" charset="-128"/>
                          <a:hlinkClick r:id="rId11"/>
                        </a:rPr>
                        <a:t>ostfd@jica.go.jp</a:t>
                      </a:r>
                      <a:endParaRPr lang="en-US" sz="105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extLst>
                  <a:ext uri="{0D108BD9-81ED-4DB2-BD59-A6C34878D82A}">
                    <a16:rowId xmlns:a16="http://schemas.microsoft.com/office/drawing/2014/main" val="2469615083"/>
                  </a:ext>
                </a:extLst>
              </a:tr>
              <a:tr h="647339">
                <a:tc>
                  <a:txBody>
                    <a:bodyPr/>
                    <a:lstStyle/>
                    <a:p>
                      <a:pPr algn="l" fontAlgn="ctr"/>
                      <a:r>
                        <a:rPr lang="ja-JP" altLang="en-US" sz="1600" b="1" u="none" strike="noStrike" baseline="0" dirty="0">
                          <a:effectLst/>
                          <a:ea typeface="ＭＳ ゴシック" panose="020B0609070205080204" pitchFamily="49" charset="-128"/>
                        </a:rPr>
                        <a:t>　</a:t>
                      </a:r>
                      <a:r>
                        <a:rPr lang="en-US" sz="1600" b="1" u="none" strike="noStrike" baseline="0" dirty="0">
                          <a:effectLst/>
                          <a:ea typeface="ＭＳ ゴシック" panose="020B0609070205080204" pitchFamily="49" charset="-128"/>
                        </a:rPr>
                        <a:t>NCGM</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noFill/>
                  </a:tcPr>
                </a:tc>
                <a:tc>
                  <a:txBody>
                    <a:bodyPr/>
                    <a:lstStyle/>
                    <a:p>
                      <a:pPr algn="l" fontAlgn="ctr"/>
                      <a:r>
                        <a:rPr lang="ja-JP" altLang="en-US" sz="1050" u="none" strike="noStrike" baseline="0" dirty="0">
                          <a:effectLst/>
                          <a:ea typeface="ＭＳ ゴシック" panose="020B0609070205080204" pitchFamily="49" charset="-128"/>
                        </a:rPr>
                        <a:t>　</a:t>
                      </a:r>
                      <a:r>
                        <a:rPr lang="zh-TW" altLang="en-US" sz="1050" u="none" strike="noStrike" baseline="0" dirty="0">
                          <a:effectLst/>
                          <a:ea typeface="ＭＳ ゴシック" panose="020B0609070205080204" pitchFamily="49" charset="-128"/>
                        </a:rPr>
                        <a:t>部署：国際医療協力局 連携協力部 展開支援課</a:t>
                      </a:r>
                      <a:br>
                        <a:rPr lang="zh-TW"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a:t>
                      </a:r>
                      <a:r>
                        <a:rPr lang="zh-TW" altLang="en-US" sz="1050" u="none" strike="noStrike" baseline="0" dirty="0">
                          <a:effectLst/>
                          <a:ea typeface="ＭＳ ゴシック" panose="020B0609070205080204" pitchFamily="49" charset="-128"/>
                        </a:rPr>
                        <a:t>電話：</a:t>
                      </a:r>
                      <a:r>
                        <a:rPr lang="en-US" altLang="zh-TW" sz="1050" u="none" strike="noStrike" baseline="0" dirty="0">
                          <a:effectLst/>
                          <a:ea typeface="ＭＳ ゴシック" panose="020B0609070205080204" pitchFamily="49" charset="-128"/>
                        </a:rPr>
                        <a:t>03-3202-7181</a:t>
                      </a:r>
                      <a:r>
                        <a:rPr lang="zh-TW" altLang="en-US" sz="1050" u="none" strike="noStrike" baseline="0" dirty="0">
                          <a:effectLst/>
                          <a:ea typeface="ＭＳ ゴシック" panose="020B0609070205080204" pitchFamily="49" charset="-128"/>
                        </a:rPr>
                        <a:t>（内線：</a:t>
                      </a:r>
                      <a:r>
                        <a:rPr lang="en-US" altLang="zh-TW" sz="1050" u="none" strike="noStrike" baseline="0" dirty="0">
                          <a:effectLst/>
                          <a:ea typeface="ＭＳ ゴシック" panose="020B0609070205080204" pitchFamily="49" charset="-128"/>
                        </a:rPr>
                        <a:t>2719</a:t>
                      </a:r>
                      <a:r>
                        <a:rPr lang="zh-TW" altLang="en-US" sz="1050" u="none" strike="noStrike" baseline="0" dirty="0">
                          <a:effectLst/>
                          <a:ea typeface="ＭＳ ゴシック" panose="020B0609070205080204" pitchFamily="49" charset="-128"/>
                        </a:rPr>
                        <a:t>）</a:t>
                      </a:r>
                      <a:r>
                        <a:rPr lang="ja-JP" altLang="en-US" sz="1050" u="none" strike="noStrike" baseline="0" dirty="0">
                          <a:effectLst/>
                          <a:ea typeface="ＭＳ ゴシック" panose="020B0609070205080204" pitchFamily="49" charset="-128"/>
                        </a:rPr>
                        <a:t>　　　</a:t>
                      </a:r>
                      <a:r>
                        <a:rPr lang="en-US" altLang="zh-TW" sz="1050" u="none" strike="noStrike" baseline="0" dirty="0">
                          <a:effectLst/>
                          <a:ea typeface="ＭＳ ゴシック" panose="020B0609070205080204" pitchFamily="49" charset="-128"/>
                        </a:rPr>
                        <a:t>E-mail</a:t>
                      </a:r>
                      <a:r>
                        <a:rPr lang="zh-TW" altLang="en-US" sz="1050" u="none" strike="noStrike" baseline="0" dirty="0">
                          <a:effectLst/>
                          <a:ea typeface="ＭＳ ゴシック" panose="020B0609070205080204" pitchFamily="49" charset="-128"/>
                        </a:rPr>
                        <a:t>：</a:t>
                      </a:r>
                      <a:r>
                        <a:rPr lang="en-US" altLang="zh-TW" sz="1050" u="none" strike="noStrike" baseline="0" dirty="0">
                          <a:effectLst/>
                          <a:ea typeface="ＭＳ ゴシック" panose="020B0609070205080204" pitchFamily="49" charset="-128"/>
                          <a:hlinkClick r:id="rId12"/>
                        </a:rPr>
                        <a:t>tenkaiadvice</a:t>
                      </a:r>
                      <a:r>
                        <a:rPr lang="zh-TW" altLang="en-US" sz="1050" u="none" strike="noStrike" baseline="0" dirty="0">
                          <a:effectLst/>
                          <a:ea typeface="ＭＳ ゴシック" panose="020B0609070205080204" pitchFamily="49" charset="-128"/>
                          <a:hlinkClick r:id="rId12"/>
                        </a:rPr>
                        <a:t>＠</a:t>
                      </a:r>
                      <a:r>
                        <a:rPr lang="en-US" altLang="zh-TW" sz="1050" u="none" strike="noStrike" baseline="0" dirty="0">
                          <a:effectLst/>
                          <a:ea typeface="ＭＳ ゴシック" panose="020B0609070205080204" pitchFamily="49" charset="-128"/>
                          <a:hlinkClick r:id="rId12"/>
                        </a:rPr>
                        <a:t>it.ncgm.go.jp</a:t>
                      </a:r>
                      <a:br>
                        <a:rPr lang="en-US" altLang="zh-TW"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a:t>
                      </a:r>
                      <a:r>
                        <a:rPr lang="en-US" altLang="zh-TW" sz="1050" u="none" strike="noStrike" baseline="0" dirty="0">
                          <a:effectLst/>
                          <a:ea typeface="ＭＳ ゴシック" panose="020B0609070205080204" pitchFamily="49" charset="-128"/>
                        </a:rPr>
                        <a:t>URL</a:t>
                      </a:r>
                      <a:r>
                        <a:rPr lang="zh-TW" altLang="en-US" sz="1050" u="none" strike="noStrike" baseline="0" dirty="0">
                          <a:effectLst/>
                          <a:ea typeface="ＭＳ ゴシック" panose="020B0609070205080204" pitchFamily="49" charset="-128"/>
                        </a:rPr>
                        <a:t>：</a:t>
                      </a:r>
                      <a:r>
                        <a:rPr lang="en-US" altLang="zh-TW" sz="1050" u="none" strike="noStrike" baseline="0" dirty="0">
                          <a:effectLst/>
                          <a:ea typeface="ＭＳ ゴシック" panose="020B0609070205080204" pitchFamily="49" charset="-128"/>
                          <a:hlinkClick r:id="rId13"/>
                        </a:rPr>
                        <a:t>http://kyokuhp.ncgm.go.jp/activity/internal/consult/consultation/index.html</a:t>
                      </a:r>
                      <a:endParaRPr lang="en-US" altLang="zh-TW" sz="1050" u="none" strike="noStrike" baseline="0" dirty="0">
                        <a:effectLst/>
                        <a:ea typeface="ＭＳ ゴシック" panose="020B0609070205080204" pitchFamily="49" charset="-128"/>
                      </a:endParaRPr>
                    </a:p>
                  </a:txBody>
                  <a:tcPr marL="713" marR="713" marT="713" marB="0" anchor="ctr">
                    <a:noFill/>
                  </a:tcPr>
                </a:tc>
                <a:extLst>
                  <a:ext uri="{0D108BD9-81ED-4DB2-BD59-A6C34878D82A}">
                    <a16:rowId xmlns:a16="http://schemas.microsoft.com/office/drawing/2014/main" val="263582088"/>
                  </a:ext>
                </a:extLst>
              </a:tr>
              <a:tr h="488379">
                <a:tc>
                  <a:txBody>
                    <a:bodyPr/>
                    <a:lstStyle/>
                    <a:p>
                      <a:pPr algn="l" fontAlgn="ctr"/>
                      <a:r>
                        <a:rPr lang="ja-JP" altLang="en-US" sz="1600" b="1" u="none" strike="noStrike" baseline="0" dirty="0">
                          <a:effectLst/>
                          <a:ea typeface="ＭＳ ゴシック" panose="020B0609070205080204" pitchFamily="49" charset="-128"/>
                        </a:rPr>
                        <a:t>　</a:t>
                      </a:r>
                      <a:r>
                        <a:rPr lang="zh-TW" altLang="en-US" sz="1600" b="1" u="none" strike="noStrike" baseline="0" dirty="0">
                          <a:effectLst/>
                          <a:ea typeface="ＭＳ ゴシック" panose="020B0609070205080204" pitchFamily="49" charset="-128"/>
                        </a:rPr>
                        <a:t>国際協力銀行（</a:t>
                      </a:r>
                      <a:r>
                        <a:rPr lang="en-US" altLang="zh-TW" sz="1600" b="1" u="none" strike="noStrike" baseline="0" dirty="0">
                          <a:effectLst/>
                          <a:ea typeface="ＭＳ ゴシック" panose="020B0609070205080204" pitchFamily="49" charset="-128"/>
                        </a:rPr>
                        <a:t>JBIC</a:t>
                      </a:r>
                      <a:r>
                        <a:rPr lang="zh-TW" altLang="en-US" sz="1600" b="1" u="none" strike="noStrike" baseline="0" dirty="0">
                          <a:effectLst/>
                          <a:ea typeface="ＭＳ ゴシック" panose="020B0609070205080204" pitchFamily="49" charset="-128"/>
                        </a:rPr>
                        <a:t>）</a:t>
                      </a:r>
                      <a:endParaRPr lang="zh-TW"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tc>
                  <a:txBody>
                    <a:bodyPr/>
                    <a:lstStyle/>
                    <a:p>
                      <a:pPr algn="l" fontAlgn="ctr"/>
                      <a:r>
                        <a:rPr lang="ja-JP" altLang="en-US" sz="1050" u="none" strike="noStrike" baseline="0" dirty="0">
                          <a:effectLst/>
                          <a:ea typeface="ＭＳ ゴシック" panose="020B0609070205080204" pitchFamily="49" charset="-128"/>
                        </a:rPr>
                        <a:t>　株式会社国際協力銀行　中堅・中小企業ファイナンス室</a:t>
                      </a:r>
                      <a:br>
                        <a:rPr lang="ja-JP" altLang="en-US" sz="1050" u="none" strike="noStrike" baseline="0" dirty="0">
                          <a:effectLst/>
                          <a:ea typeface="ＭＳ ゴシック" panose="020B0609070205080204" pitchFamily="49" charset="-128"/>
                        </a:rPr>
                      </a:br>
                      <a:r>
                        <a:rPr lang="ja-JP" altLang="en-US" sz="1050" u="none" strike="noStrike" baseline="0" dirty="0">
                          <a:effectLst/>
                          <a:ea typeface="ＭＳ ゴシック" panose="020B0609070205080204" pitchFamily="49" charset="-128"/>
                        </a:rPr>
                        <a:t>　電話：</a:t>
                      </a:r>
                      <a:r>
                        <a:rPr lang="en-US" altLang="ja-JP" sz="1050" u="none" strike="noStrike" baseline="0" dirty="0">
                          <a:effectLst/>
                          <a:ea typeface="ＭＳ ゴシック" panose="020B0609070205080204" pitchFamily="49" charset="-128"/>
                        </a:rPr>
                        <a:t>03-5218-3579</a:t>
                      </a:r>
                      <a:r>
                        <a:rPr lang="ja-JP" altLang="en-US" sz="1050" u="none" strike="noStrike" baseline="0" dirty="0">
                          <a:effectLst/>
                          <a:ea typeface="ＭＳ ゴシック" panose="020B0609070205080204" pitchFamily="49" charset="-128"/>
                        </a:rPr>
                        <a:t>　　　</a:t>
                      </a:r>
                      <a:r>
                        <a:rPr lang="en-US" sz="1050" u="none" strike="noStrike" baseline="0" dirty="0">
                          <a:effectLst/>
                          <a:ea typeface="ＭＳ ゴシック" panose="020B0609070205080204" pitchFamily="49" charset="-128"/>
                        </a:rPr>
                        <a:t>URL：</a:t>
                      </a:r>
                      <a:r>
                        <a:rPr lang="en-US" sz="1050" u="none" strike="noStrike" baseline="0" dirty="0">
                          <a:effectLst/>
                          <a:ea typeface="ＭＳ ゴシック" panose="020B0609070205080204" pitchFamily="49" charset="-128"/>
                          <a:hlinkClick r:id="rId14"/>
                        </a:rPr>
                        <a:t>https://www.jbic.go.jp</a:t>
                      </a:r>
                      <a:endParaRPr lang="en-US" sz="105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713" marR="713" marT="713" marB="0" anchor="ctr"/>
                </a:tc>
                <a:extLst>
                  <a:ext uri="{0D108BD9-81ED-4DB2-BD59-A6C34878D82A}">
                    <a16:rowId xmlns:a16="http://schemas.microsoft.com/office/drawing/2014/main" val="1340438240"/>
                  </a:ext>
                </a:extLst>
              </a:tr>
            </a:tbl>
          </a:graphicData>
        </a:graphic>
      </p:graphicFrame>
      <p:sp>
        <p:nvSpPr>
          <p:cNvPr id="5" name="タイトル 1">
            <a:extLst>
              <a:ext uri="{FF2B5EF4-FFF2-40B4-BE49-F238E27FC236}">
                <a16:creationId xmlns:a16="http://schemas.microsoft.com/office/drawing/2014/main" id="{4BE5547C-29C4-4B38-AD04-FD2138A70FBD}"/>
              </a:ext>
            </a:extLst>
          </p:cNvPr>
          <p:cNvSpPr txBox="1">
            <a:spLocks/>
          </p:cNvSpPr>
          <p:nvPr/>
        </p:nvSpPr>
        <p:spPr>
          <a:xfrm>
            <a:off x="205912" y="646094"/>
            <a:ext cx="9427609" cy="307777"/>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1400" dirty="0">
                <a:solidFill>
                  <a:srgbClr val="FF0000"/>
                </a:solidFill>
                <a:cs typeface="メイリオ" panose="020B0604030504040204" pitchFamily="50" charset="-128"/>
              </a:rPr>
              <a:t>※</a:t>
            </a:r>
            <a:r>
              <a:rPr lang="ja-JP" altLang="en-US" sz="1400" dirty="0">
                <a:solidFill>
                  <a:srgbClr val="FF0000"/>
                </a:solidFill>
                <a:cs typeface="メイリオ" panose="020B0604030504040204" pitchFamily="50" charset="-128"/>
              </a:rPr>
              <a:t>諸条件により、必ずしも対応表通りの対応ができない場合もございますのでご了承ください。詳しくは各窓口までご相談ください。</a:t>
            </a:r>
          </a:p>
        </p:txBody>
      </p:sp>
    </p:spTree>
    <p:extLst>
      <p:ext uri="{BB962C8B-B14F-4D97-AF65-F5344CB8AC3E}">
        <p14:creationId xmlns:p14="http://schemas.microsoft.com/office/powerpoint/2010/main" val="3559242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912" y="184429"/>
            <a:ext cx="8255703" cy="461665"/>
          </a:xfrm>
        </p:spPr>
        <p:txBody>
          <a:bodyPr/>
          <a:lstStyle/>
          <a:p>
            <a:r>
              <a:rPr kumimoji="1" lang="en-US" altLang="zh-TW" dirty="0">
                <a:cs typeface="メイリオ" panose="020B0604030504040204" pitchFamily="50" charset="-128"/>
              </a:rPr>
              <a:t>【</a:t>
            </a:r>
            <a:r>
              <a:rPr kumimoji="1" lang="zh-TW" altLang="en-US" dirty="0">
                <a:cs typeface="メイリオ" panose="020B0604030504040204" pitchFamily="50" charset="-128"/>
              </a:rPr>
              <a:t>別紙１</a:t>
            </a:r>
            <a:r>
              <a:rPr kumimoji="1" lang="en-US" altLang="zh-TW" dirty="0">
                <a:cs typeface="メイリオ" panose="020B0604030504040204" pitchFamily="50" charset="-128"/>
              </a:rPr>
              <a:t>】JETRO</a:t>
            </a:r>
            <a:r>
              <a:rPr kumimoji="1" lang="zh-TW" altLang="en-US" dirty="0">
                <a:cs typeface="メイリオ" panose="020B0604030504040204" pitchFamily="50" charset="-128"/>
              </a:rPr>
              <a:t>詳細対応表</a:t>
            </a:r>
            <a:endParaRPr kumimoji="1" lang="ja-JP" altLang="en-US" dirty="0">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mtClean="0">
                <a:cs typeface="メイリオ" panose="020B0604030504040204" pitchFamily="50" charset="-128"/>
              </a:rPr>
              <a:t>4</a:t>
            </a:fld>
            <a:endParaRPr kumimoji="1" lang="ja-JP" altLang="en-US" dirty="0">
              <a:cs typeface="メイリオ" panose="020B0604030504040204" pitchFamily="50" charset="-128"/>
            </a:endParaRPr>
          </a:p>
        </p:txBody>
      </p:sp>
      <p:graphicFrame>
        <p:nvGraphicFramePr>
          <p:cNvPr id="4" name="表 3">
            <a:extLst>
              <a:ext uri="{FF2B5EF4-FFF2-40B4-BE49-F238E27FC236}">
                <a16:creationId xmlns:a16="http://schemas.microsoft.com/office/drawing/2014/main" id="{6224FA24-8684-4166-85B0-A963FBF7443F}"/>
              </a:ext>
            </a:extLst>
          </p:cNvPr>
          <p:cNvGraphicFramePr>
            <a:graphicFrameLocks noGrp="1"/>
          </p:cNvGraphicFramePr>
          <p:nvPr>
            <p:extLst>
              <p:ext uri="{D42A27DB-BD31-4B8C-83A1-F6EECF244321}">
                <p14:modId xmlns:p14="http://schemas.microsoft.com/office/powerpoint/2010/main" val="1024650894"/>
              </p:ext>
            </p:extLst>
          </p:nvPr>
        </p:nvGraphicFramePr>
        <p:xfrm>
          <a:off x="205912" y="755720"/>
          <a:ext cx="9414380" cy="5659743"/>
        </p:xfrm>
        <a:graphic>
          <a:graphicData uri="http://schemas.openxmlformats.org/drawingml/2006/table">
            <a:tbl>
              <a:tblPr>
                <a:tableStyleId>{5C22544A-7EE6-4342-B048-85BDC9FD1C3A}</a:tableStyleId>
              </a:tblPr>
              <a:tblGrid>
                <a:gridCol w="3267030">
                  <a:extLst>
                    <a:ext uri="{9D8B030D-6E8A-4147-A177-3AD203B41FA5}">
                      <a16:colId xmlns:a16="http://schemas.microsoft.com/office/drawing/2014/main" val="1367028333"/>
                    </a:ext>
                  </a:extLst>
                </a:gridCol>
                <a:gridCol w="2520280">
                  <a:extLst>
                    <a:ext uri="{9D8B030D-6E8A-4147-A177-3AD203B41FA5}">
                      <a16:colId xmlns:a16="http://schemas.microsoft.com/office/drawing/2014/main" val="925865459"/>
                    </a:ext>
                  </a:extLst>
                </a:gridCol>
                <a:gridCol w="2520280">
                  <a:extLst>
                    <a:ext uri="{9D8B030D-6E8A-4147-A177-3AD203B41FA5}">
                      <a16:colId xmlns:a16="http://schemas.microsoft.com/office/drawing/2014/main" val="853879258"/>
                    </a:ext>
                  </a:extLst>
                </a:gridCol>
                <a:gridCol w="1106790">
                  <a:extLst>
                    <a:ext uri="{9D8B030D-6E8A-4147-A177-3AD203B41FA5}">
                      <a16:colId xmlns:a16="http://schemas.microsoft.com/office/drawing/2014/main" val="3513174287"/>
                    </a:ext>
                  </a:extLst>
                </a:gridCol>
              </a:tblGrid>
              <a:tr h="252268">
                <a:tc>
                  <a:txBody>
                    <a:bodyPr/>
                    <a:lstStyle/>
                    <a:p>
                      <a:pPr algn="ctr" fontAlgn="ctr"/>
                      <a:r>
                        <a:rPr lang="ja-JP" altLang="en-US" sz="1600" b="1" u="none" strike="noStrike" baseline="0" dirty="0">
                          <a:effectLst/>
                          <a:ea typeface="ＭＳ ゴシック" panose="020B0609070205080204" pitchFamily="49" charset="-128"/>
                        </a:rPr>
                        <a:t>サービス名</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solidFill>
                      <a:srgbClr val="65CFFF"/>
                    </a:solidFill>
                  </a:tcPr>
                </a:tc>
                <a:tc>
                  <a:txBody>
                    <a:bodyPr/>
                    <a:lstStyle/>
                    <a:p>
                      <a:pPr algn="ctr" fontAlgn="ctr"/>
                      <a:r>
                        <a:rPr lang="ja-JP" altLang="en-US" sz="1600" b="1" u="none" strike="noStrike" baseline="0" dirty="0">
                          <a:effectLst/>
                          <a:ea typeface="ＭＳ ゴシック" panose="020B0609070205080204" pitchFamily="49" charset="-128"/>
                        </a:rPr>
                        <a:t>サービス概要</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solidFill>
                      <a:srgbClr val="65CFFF"/>
                    </a:solidFill>
                  </a:tcPr>
                </a:tc>
                <a:tc>
                  <a:txBody>
                    <a:bodyPr/>
                    <a:lstStyle/>
                    <a:p>
                      <a:pPr algn="ctr" fontAlgn="ctr"/>
                      <a:r>
                        <a:rPr lang="en-US" sz="1600" b="1" u="none" strike="noStrike" baseline="0" dirty="0">
                          <a:effectLst/>
                          <a:ea typeface="ＭＳ ゴシック" panose="020B0609070205080204" pitchFamily="49" charset="-128"/>
                        </a:rPr>
                        <a:t>URL</a:t>
                      </a:r>
                      <a:endParaRPr 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solidFill>
                      <a:srgbClr val="65CFFF"/>
                    </a:solidFill>
                  </a:tcPr>
                </a:tc>
                <a:tc>
                  <a:txBody>
                    <a:bodyPr/>
                    <a:lstStyle/>
                    <a:p>
                      <a:pPr algn="ctr" fontAlgn="ctr"/>
                      <a:r>
                        <a:rPr lang="ja-JP" altLang="en-US" sz="1600" b="1" u="none" strike="noStrike" baseline="0" dirty="0">
                          <a:effectLst/>
                          <a:ea typeface="ＭＳ ゴシック" panose="020B0609070205080204" pitchFamily="49" charset="-128"/>
                        </a:rPr>
                        <a:t>備考</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solidFill>
                      <a:srgbClr val="65CFFF"/>
                    </a:solidFill>
                  </a:tcPr>
                </a:tc>
                <a:extLst>
                  <a:ext uri="{0D108BD9-81ED-4DB2-BD59-A6C34878D82A}">
                    <a16:rowId xmlns:a16="http://schemas.microsoft.com/office/drawing/2014/main" val="921446320"/>
                  </a:ext>
                </a:extLst>
              </a:tr>
              <a:tr h="939915">
                <a:tc>
                  <a:txBody>
                    <a:bodyPr/>
                    <a:lstStyle/>
                    <a:p>
                      <a:pPr algn="l" fontAlgn="ctr"/>
                      <a:r>
                        <a:rPr lang="ja-JP" altLang="en-US" sz="1200" b="1" u="none" strike="noStrike" baseline="0" dirty="0">
                          <a:effectLst/>
                          <a:ea typeface="ＭＳ ゴシック" panose="020B0609070205080204" pitchFamily="49" charset="-128"/>
                        </a:rPr>
                        <a:t>　中小企業海外展開現地支援プラットフォーム</a:t>
                      </a:r>
                      <a:endParaRPr lang="ja-JP" altLang="en-US" sz="12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tc>
                  <a:txBody>
                    <a:bodyPr/>
                    <a:lstStyle/>
                    <a:p>
                      <a:pPr algn="l" fontAlgn="ctr"/>
                      <a:r>
                        <a:rPr lang="en-US" altLang="ja-JP" sz="1200" u="none" strike="noStrike" baseline="0" dirty="0">
                          <a:effectLst/>
                          <a:ea typeface="ＭＳ ゴシック" panose="020B0609070205080204" pitchFamily="49" charset="-128"/>
                        </a:rPr>
                        <a:t> 1.</a:t>
                      </a:r>
                      <a:r>
                        <a:rPr lang="ja-JP" altLang="en-US" sz="1200" u="none" strike="noStrike" baseline="0" dirty="0">
                          <a:effectLst/>
                          <a:ea typeface="ＭＳ ゴシック" panose="020B0609070205080204" pitchFamily="49" charset="-128"/>
                        </a:rPr>
                        <a:t>市場調査・相談サービス </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 </a:t>
                      </a:r>
                      <a:r>
                        <a:rPr lang="en-US" altLang="ja-JP" sz="1200" u="none" strike="noStrike" baseline="0" dirty="0">
                          <a:effectLst/>
                          <a:ea typeface="ＭＳ ゴシック" panose="020B0609070205080204" pitchFamily="49" charset="-128"/>
                        </a:rPr>
                        <a:t>2.</a:t>
                      </a:r>
                      <a:r>
                        <a:rPr lang="ja-JP" altLang="en-US" sz="1200" u="none" strike="noStrike" baseline="0" dirty="0">
                          <a:effectLst/>
                          <a:ea typeface="ＭＳ ゴシック" panose="020B0609070205080204" pitchFamily="49" charset="-128"/>
                        </a:rPr>
                        <a:t>企業リストアップサービス </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 </a:t>
                      </a:r>
                      <a:r>
                        <a:rPr lang="en-US" altLang="ja-JP" sz="1200" u="none" strike="noStrike" baseline="0" dirty="0">
                          <a:effectLst/>
                          <a:ea typeface="ＭＳ ゴシック" panose="020B0609070205080204" pitchFamily="49" charset="-128"/>
                        </a:rPr>
                        <a:t>3.</a:t>
                      </a:r>
                      <a:r>
                        <a:rPr lang="ja-JP" altLang="en-US" sz="1200" u="none" strike="noStrike" baseline="0" dirty="0">
                          <a:effectLst/>
                          <a:ea typeface="ＭＳ ゴシック" panose="020B0609070205080204" pitchFamily="49" charset="-128"/>
                        </a:rPr>
                        <a:t>商談アポイントメント取得・</a:t>
                      </a:r>
                      <a:endParaRPr lang="en-US" altLang="ja-JP" sz="1200" u="none" strike="noStrike" baseline="0" dirty="0">
                        <a:effectLst/>
                        <a:ea typeface="ＭＳ ゴシック" panose="020B0609070205080204" pitchFamily="49" charset="-128"/>
                      </a:endParaRPr>
                    </a:p>
                    <a:p>
                      <a:pPr algn="l" fontAlgn="ctr"/>
                      <a:r>
                        <a:rPr lang="ja-JP" altLang="en-US" sz="1200" u="none" strike="noStrike" baseline="0" dirty="0">
                          <a:effectLst/>
                          <a:ea typeface="ＭＳ ゴシック" panose="020B0609070205080204" pitchFamily="49" charset="-128"/>
                        </a:rPr>
                        <a:t>　支援機関専門家取次サービス</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tc>
                  <a:txBody>
                    <a:bodyPr/>
                    <a:lstStyle/>
                    <a:p>
                      <a:pPr algn="l" fontAlgn="ctr"/>
                      <a:r>
                        <a:rPr lang="en-US" sz="1000" u="none" strike="noStrike" baseline="0" dirty="0">
                          <a:effectLst/>
                          <a:ea typeface="ＭＳ ゴシック" panose="020B0609070205080204" pitchFamily="49" charset="-128"/>
                          <a:hlinkClick r:id="rId2"/>
                        </a:rPr>
                        <a:t>https://www.jetro.go.jp/services/platform/</a:t>
                      </a:r>
                      <a:endParaRPr lang="en-US" sz="1000" u="none" strike="noStrike" baseline="0" dirty="0">
                        <a:effectLst/>
                        <a:ea typeface="ＭＳ ゴシック" panose="020B0609070205080204" pitchFamily="49" charset="-128"/>
                      </a:endParaRPr>
                    </a:p>
                  </a:txBody>
                  <a:tcPr marL="1358" marR="1358" marT="1358" marB="0" anchor="ctr"/>
                </a:tc>
                <a:tc>
                  <a:txBody>
                    <a:bodyPr/>
                    <a:lstStyle/>
                    <a:p>
                      <a:pPr algn="l" fontAlgn="ctr"/>
                      <a:r>
                        <a:rPr lang="ja-JP" altLang="en-US" sz="1200" u="none" strike="noStrike" baseline="0" dirty="0">
                          <a:effectLst/>
                          <a:ea typeface="ＭＳ ゴシック" panose="020B0609070205080204" pitchFamily="49" charset="-128"/>
                        </a:rPr>
                        <a:t>中小企業対象、対象事務所のみ</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医療関係に強くない委託先の場合有り</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extLst>
                  <a:ext uri="{0D108BD9-81ED-4DB2-BD59-A6C34878D82A}">
                    <a16:rowId xmlns:a16="http://schemas.microsoft.com/office/drawing/2014/main" val="2728245284"/>
                  </a:ext>
                </a:extLst>
              </a:tr>
              <a:tr h="544993">
                <a:tc>
                  <a:txBody>
                    <a:bodyPr/>
                    <a:lstStyle/>
                    <a:p>
                      <a:pPr algn="l" fontAlgn="ctr"/>
                      <a:r>
                        <a:rPr lang="ja-JP" altLang="en-US" sz="1200" b="1" u="none" strike="noStrike" baseline="0" dirty="0">
                          <a:effectLst/>
                          <a:ea typeface="ＭＳ ゴシック" panose="020B0609070205080204" pitchFamily="49" charset="-128"/>
                        </a:rPr>
                        <a:t>　</a:t>
                      </a:r>
                      <a:r>
                        <a:rPr lang="zh-TW" altLang="en-US" sz="1200" b="1" u="none" strike="noStrike" baseline="0" dirty="0">
                          <a:effectLst/>
                          <a:ea typeface="ＭＳ ゴシック" panose="020B0609070205080204" pitchFamily="49" charset="-128"/>
                        </a:rPr>
                        <a:t>貿易投資相談</a:t>
                      </a:r>
                      <a:endParaRPr lang="zh-TW" altLang="en-US" sz="12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noFill/>
                  </a:tcPr>
                </a:tc>
                <a:tc>
                  <a:txBody>
                    <a:bodyPr/>
                    <a:lstStyle/>
                    <a:p>
                      <a:pPr algn="l" fontAlgn="ctr"/>
                      <a:r>
                        <a:rPr lang="en-US" altLang="ja-JP" sz="1200" u="none" strike="noStrike" baseline="0" dirty="0">
                          <a:effectLst/>
                          <a:ea typeface="ＭＳ ゴシック" panose="020B0609070205080204" pitchFamily="49" charset="-128"/>
                        </a:rPr>
                        <a:t> 1.</a:t>
                      </a:r>
                      <a:r>
                        <a:rPr lang="ja-JP" altLang="en-US" sz="1200" u="none" strike="noStrike" baseline="0" dirty="0">
                          <a:effectLst/>
                          <a:ea typeface="ＭＳ ゴシック" panose="020B0609070205080204" pitchFamily="49" charset="-128"/>
                        </a:rPr>
                        <a:t>輸出入実務に関する相談</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 </a:t>
                      </a:r>
                      <a:r>
                        <a:rPr lang="en-US" altLang="ja-JP" sz="1200" u="none" strike="noStrike" baseline="0" dirty="0">
                          <a:effectLst/>
                          <a:ea typeface="ＭＳ ゴシック" panose="020B0609070205080204" pitchFamily="49" charset="-128"/>
                        </a:rPr>
                        <a:t>2.</a:t>
                      </a:r>
                      <a:r>
                        <a:rPr lang="ja-JP" altLang="en-US" sz="1200" u="none" strike="noStrike" baseline="0" dirty="0">
                          <a:effectLst/>
                          <a:ea typeface="ＭＳ ゴシック" panose="020B0609070205080204" pitchFamily="49" charset="-128"/>
                        </a:rPr>
                        <a:t>海外投資に関する相談</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noFill/>
                  </a:tcPr>
                </a:tc>
                <a:tc>
                  <a:txBody>
                    <a:bodyPr/>
                    <a:lstStyle/>
                    <a:p>
                      <a:pPr algn="l" fontAlgn="ctr"/>
                      <a:r>
                        <a:rPr lang="en-US" sz="1000" u="none" strike="noStrike" baseline="0" dirty="0">
                          <a:effectLst/>
                          <a:ea typeface="ＭＳ ゴシック" panose="020B0609070205080204" pitchFamily="49" charset="-128"/>
                          <a:hlinkClick r:id="rId3"/>
                        </a:rPr>
                        <a:t>https://www.jetro.go.jp/services/advice/</a:t>
                      </a:r>
                      <a:endParaRPr lang="en-US" sz="1000" u="none" strike="noStrike" baseline="0" dirty="0">
                        <a:effectLst/>
                        <a:ea typeface="ＭＳ ゴシック" panose="020B0609070205080204" pitchFamily="49" charset="-128"/>
                      </a:endParaRPr>
                    </a:p>
                  </a:txBody>
                  <a:tcPr marL="1358" marR="1358" marT="1358" marB="0" anchor="ctr">
                    <a:noFill/>
                  </a:tcPr>
                </a:tc>
                <a:tc>
                  <a:txBody>
                    <a:bodyPr/>
                    <a:lstStyle/>
                    <a:p>
                      <a:pPr algn="l" fontAlgn="ctr"/>
                      <a:r>
                        <a:rPr lang="ja-JP" altLang="en-US" sz="1200" u="none" strike="noStrike" baseline="0" dirty="0">
                          <a:effectLst/>
                          <a:ea typeface="ＭＳ ゴシック" panose="020B0609070205080204" pitchFamily="49" charset="-128"/>
                        </a:rPr>
                        <a:t>日本国内で実施</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noFill/>
                  </a:tcPr>
                </a:tc>
                <a:extLst>
                  <a:ext uri="{0D108BD9-81ED-4DB2-BD59-A6C34878D82A}">
                    <a16:rowId xmlns:a16="http://schemas.microsoft.com/office/drawing/2014/main" val="4035852765"/>
                  </a:ext>
                </a:extLst>
              </a:tr>
              <a:tr h="720080">
                <a:tc>
                  <a:txBody>
                    <a:bodyPr/>
                    <a:lstStyle/>
                    <a:p>
                      <a:pPr algn="l" fontAlgn="ctr"/>
                      <a:r>
                        <a:rPr lang="ja-JP" altLang="en-US" sz="1200" b="1" u="none" strike="noStrike" baseline="0" dirty="0">
                          <a:effectLst/>
                          <a:ea typeface="ＭＳ ゴシック" panose="020B0609070205080204" pitchFamily="49" charset="-128"/>
                        </a:rPr>
                        <a:t>　海外ミニ調査サービス</a:t>
                      </a:r>
                      <a:endParaRPr lang="ja-JP" altLang="en-US" sz="12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tc>
                  <a:txBody>
                    <a:bodyPr/>
                    <a:lstStyle/>
                    <a:p>
                      <a:pPr algn="l" fontAlgn="ctr"/>
                      <a:r>
                        <a:rPr lang="en-US" altLang="ja-JP" sz="1200" u="none" strike="noStrike" baseline="0" dirty="0">
                          <a:effectLst/>
                          <a:ea typeface="ＭＳ ゴシック" panose="020B0609070205080204" pitchFamily="49" charset="-128"/>
                        </a:rPr>
                        <a:t> 1.</a:t>
                      </a:r>
                      <a:r>
                        <a:rPr lang="ja-JP" altLang="en-US" sz="1200" u="none" strike="noStrike" baseline="0" dirty="0">
                          <a:effectLst/>
                          <a:ea typeface="ＭＳ ゴシック" panose="020B0609070205080204" pitchFamily="49" charset="-128"/>
                        </a:rPr>
                        <a:t>企業リストアップ</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 </a:t>
                      </a:r>
                      <a:r>
                        <a:rPr lang="en-US" altLang="ja-JP" sz="1200" u="none" strike="noStrike" baseline="0" dirty="0">
                          <a:effectLst/>
                          <a:ea typeface="ＭＳ ゴシック" panose="020B0609070205080204" pitchFamily="49" charset="-128"/>
                        </a:rPr>
                        <a:t>2.</a:t>
                      </a:r>
                      <a:r>
                        <a:rPr lang="ja-JP" altLang="en-US" sz="1200" u="none" strike="noStrike" baseline="0" dirty="0">
                          <a:effectLst/>
                          <a:ea typeface="ＭＳ ゴシック" panose="020B0609070205080204" pitchFamily="49" charset="-128"/>
                        </a:rPr>
                        <a:t>法令調査</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 </a:t>
                      </a:r>
                      <a:r>
                        <a:rPr lang="en-US" altLang="ja-JP" sz="1200" u="none" strike="noStrike" baseline="0" dirty="0">
                          <a:effectLst/>
                          <a:ea typeface="ＭＳ ゴシック" panose="020B0609070205080204" pitchFamily="49" charset="-128"/>
                        </a:rPr>
                        <a:t>3.</a:t>
                      </a:r>
                      <a:r>
                        <a:rPr lang="ja-JP" altLang="en-US" sz="1200" u="none" strike="noStrike" baseline="0" dirty="0">
                          <a:effectLst/>
                          <a:ea typeface="ＭＳ ゴシック" panose="020B0609070205080204" pitchFamily="49" charset="-128"/>
                        </a:rPr>
                        <a:t>統計調査</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tc>
                  <a:txBody>
                    <a:bodyPr/>
                    <a:lstStyle/>
                    <a:p>
                      <a:pPr algn="l" fontAlgn="ctr"/>
                      <a:r>
                        <a:rPr lang="en-US" sz="1000" u="none" strike="noStrike" baseline="0" dirty="0">
                          <a:effectLst/>
                          <a:ea typeface="ＭＳ ゴシック" panose="020B0609070205080204" pitchFamily="49" charset="-128"/>
                          <a:hlinkClick r:id="rId4"/>
                        </a:rPr>
                        <a:t>https://www.jetro.go.jp/services/quick_info/</a:t>
                      </a:r>
                      <a:endParaRPr lang="en-US" sz="1000" u="none" strike="noStrike" baseline="0" dirty="0">
                        <a:effectLst/>
                        <a:ea typeface="ＭＳ ゴシック" panose="020B0609070205080204" pitchFamily="49" charset="-128"/>
                      </a:endParaRPr>
                    </a:p>
                  </a:txBody>
                  <a:tcPr marL="1358" marR="1358" marT="1358" marB="0" anchor="ctr"/>
                </a:tc>
                <a:tc>
                  <a:txBody>
                    <a:bodyPr/>
                    <a:lstStyle/>
                    <a:p>
                      <a:pPr algn="l" fontAlgn="ctr"/>
                      <a:r>
                        <a:rPr lang="ja-JP" altLang="en-US" sz="1200" u="none" strike="noStrike" baseline="0" dirty="0">
                          <a:effectLst/>
                          <a:ea typeface="ＭＳ ゴシック" panose="020B0609070205080204" pitchFamily="49" charset="-128"/>
                        </a:rPr>
                        <a:t>有料</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extLst>
                  <a:ext uri="{0D108BD9-81ED-4DB2-BD59-A6C34878D82A}">
                    <a16:rowId xmlns:a16="http://schemas.microsoft.com/office/drawing/2014/main" val="859927439"/>
                  </a:ext>
                </a:extLst>
              </a:tr>
              <a:tr h="1080120">
                <a:tc>
                  <a:txBody>
                    <a:bodyPr/>
                    <a:lstStyle/>
                    <a:p>
                      <a:pPr algn="l" fontAlgn="ctr"/>
                      <a:r>
                        <a:rPr lang="ja-JP" altLang="en-US" sz="1200" b="1" u="none" strike="noStrike" baseline="0" dirty="0">
                          <a:effectLst/>
                          <a:ea typeface="ＭＳ ゴシック" panose="020B0609070205080204" pitchFamily="49" charset="-128"/>
                        </a:rPr>
                        <a:t>　グローバル・アクセラレーション・ハブ</a:t>
                      </a:r>
                      <a:endParaRPr lang="ja-JP" altLang="en-US" sz="12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noFill/>
                  </a:tcPr>
                </a:tc>
                <a:tc>
                  <a:txBody>
                    <a:bodyPr/>
                    <a:lstStyle/>
                    <a:p>
                      <a:pPr algn="l" fontAlgn="ctr"/>
                      <a:r>
                        <a:rPr lang="en-US" altLang="ja-JP" sz="1200" u="none" strike="noStrike" baseline="0" dirty="0">
                          <a:effectLst/>
                          <a:ea typeface="ＭＳ ゴシック" panose="020B0609070205080204" pitchFamily="49" charset="-128"/>
                        </a:rPr>
                        <a:t> 1. </a:t>
                      </a:r>
                      <a:r>
                        <a:rPr lang="ja-JP" altLang="en-US" sz="1200" u="none" strike="noStrike" baseline="0" dirty="0">
                          <a:effectLst/>
                          <a:ea typeface="ＭＳ ゴシック" panose="020B0609070205080204" pitchFamily="49" charset="-128"/>
                        </a:rPr>
                        <a:t>現地ブリーフィングサービス</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 </a:t>
                      </a:r>
                      <a:r>
                        <a:rPr lang="en-US" altLang="ja-JP" sz="1200" u="none" strike="noStrike" baseline="0" dirty="0">
                          <a:effectLst/>
                          <a:ea typeface="ＭＳ ゴシック" panose="020B0609070205080204" pitchFamily="49" charset="-128"/>
                        </a:rPr>
                        <a:t>2. </a:t>
                      </a:r>
                      <a:r>
                        <a:rPr lang="ja-JP" altLang="en-US" sz="1200" u="none" strike="noStrike" baseline="0" dirty="0">
                          <a:effectLst/>
                          <a:ea typeface="ＭＳ ゴシック" panose="020B0609070205080204" pitchFamily="49" charset="-128"/>
                        </a:rPr>
                        <a:t>メンタリング（事業機会・資金</a:t>
                      </a:r>
                      <a:endParaRPr lang="en-US" altLang="ja-JP" sz="1200" u="none" strike="noStrike" baseline="0" dirty="0">
                        <a:effectLst/>
                        <a:ea typeface="ＭＳ ゴシック" panose="020B0609070205080204" pitchFamily="49" charset="-128"/>
                      </a:endParaRPr>
                    </a:p>
                    <a:p>
                      <a:pPr algn="l" fontAlgn="ctr"/>
                      <a:r>
                        <a:rPr lang="ja-JP" altLang="en-US" sz="1200" u="none" strike="noStrike" baseline="0" dirty="0">
                          <a:effectLst/>
                          <a:ea typeface="ＭＳ ゴシック" panose="020B0609070205080204" pitchFamily="49" charset="-128"/>
                        </a:rPr>
                        <a:t>　調達等）</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 </a:t>
                      </a:r>
                      <a:r>
                        <a:rPr lang="en-US" altLang="ja-JP" sz="1200" u="none" strike="noStrike" baseline="0" dirty="0">
                          <a:effectLst/>
                          <a:ea typeface="ＭＳ ゴシック" panose="020B0609070205080204" pitchFamily="49" charset="-128"/>
                        </a:rPr>
                        <a:t>3. </a:t>
                      </a:r>
                      <a:r>
                        <a:rPr lang="ja-JP" altLang="en-US" sz="1200" u="none" strike="noStrike" baseline="0" dirty="0">
                          <a:effectLst/>
                          <a:ea typeface="ＭＳ ゴシック" panose="020B0609070205080204" pitchFamily="49" charset="-128"/>
                        </a:rPr>
                        <a:t>現地パートナー候補・</a:t>
                      </a:r>
                      <a:r>
                        <a:rPr lang="en-US" altLang="ja-JP" sz="1200" u="none" strike="noStrike" baseline="0" dirty="0">
                          <a:effectLst/>
                          <a:ea typeface="ＭＳ ゴシック" panose="020B0609070205080204" pitchFamily="49" charset="-128"/>
                        </a:rPr>
                        <a:t>VC</a:t>
                      </a:r>
                      <a:r>
                        <a:rPr lang="ja-JP" altLang="en-US" sz="1200" u="none" strike="noStrike" baseline="0" dirty="0">
                          <a:effectLst/>
                          <a:ea typeface="ＭＳ ゴシック" panose="020B0609070205080204" pitchFamily="49" charset="-128"/>
                        </a:rPr>
                        <a:t>等の紹介</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 </a:t>
                      </a:r>
                      <a:r>
                        <a:rPr lang="en-US" altLang="ja-JP" sz="1200" u="none" strike="noStrike" baseline="0" dirty="0">
                          <a:effectLst/>
                          <a:ea typeface="ＭＳ ゴシック" panose="020B0609070205080204" pitchFamily="49" charset="-128"/>
                        </a:rPr>
                        <a:t>4. </a:t>
                      </a:r>
                      <a:r>
                        <a:rPr lang="ja-JP" altLang="en-US" sz="1200" u="none" strike="noStrike" baseline="0" dirty="0">
                          <a:effectLst/>
                          <a:ea typeface="ＭＳ ゴシック" panose="020B0609070205080204" pitchFamily="49" charset="-128"/>
                        </a:rPr>
                        <a:t>コワーキングスペースの利用</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noFill/>
                  </a:tcPr>
                </a:tc>
                <a:tc>
                  <a:txBody>
                    <a:bodyPr/>
                    <a:lstStyle/>
                    <a:p>
                      <a:pPr algn="l" fontAlgn="ctr"/>
                      <a:r>
                        <a:rPr lang="en-US" sz="1000" u="none" strike="noStrike" baseline="0" dirty="0">
                          <a:effectLst/>
                          <a:ea typeface="ＭＳ ゴシック" panose="020B0609070205080204" pitchFamily="49" charset="-128"/>
                          <a:hlinkClick r:id="rId5"/>
                        </a:rPr>
                        <a:t>https://www.jetro.go.jp/services/jhub/</a:t>
                      </a:r>
                      <a:endParaRPr lang="en-US" sz="1000" u="none" strike="noStrike" baseline="0" dirty="0">
                        <a:effectLst/>
                        <a:ea typeface="ＭＳ ゴシック" panose="020B0609070205080204" pitchFamily="49" charset="-128"/>
                      </a:endParaRPr>
                    </a:p>
                  </a:txBody>
                  <a:tcPr marL="1358" marR="1358" marT="1358" marB="0" anchor="ctr">
                    <a:noFill/>
                  </a:tcPr>
                </a:tc>
                <a:tc>
                  <a:txBody>
                    <a:bodyPr/>
                    <a:lstStyle/>
                    <a:p>
                      <a:pPr algn="l" fontAlgn="ctr"/>
                      <a:r>
                        <a:rPr lang="ja-JP" altLang="en-US" sz="1200" u="none" strike="noStrike" baseline="0" dirty="0">
                          <a:effectLst/>
                          <a:ea typeface="ＭＳ ゴシック" panose="020B0609070205080204" pitchFamily="49" charset="-128"/>
                        </a:rPr>
                        <a:t>対象事務所のみ、</a:t>
                      </a:r>
                      <a:endParaRPr lang="en-US" altLang="ja-JP" sz="1200" u="none" strike="noStrike" baseline="0" dirty="0">
                        <a:effectLst/>
                        <a:ea typeface="ＭＳ ゴシック" panose="020B0609070205080204" pitchFamily="49" charset="-128"/>
                      </a:endParaRPr>
                    </a:p>
                    <a:p>
                      <a:pPr algn="l" fontAlgn="ctr"/>
                      <a:r>
                        <a:rPr lang="ja-JP" altLang="en-US" sz="1200" u="none" strike="noStrike" baseline="0" dirty="0">
                          <a:effectLst/>
                          <a:ea typeface="ＭＳ ゴシック" panose="020B0609070205080204" pitchFamily="49" charset="-128"/>
                        </a:rPr>
                        <a:t>スタートアップ支援</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noFill/>
                  </a:tcPr>
                </a:tc>
                <a:extLst>
                  <a:ext uri="{0D108BD9-81ED-4DB2-BD59-A6C34878D82A}">
                    <a16:rowId xmlns:a16="http://schemas.microsoft.com/office/drawing/2014/main" val="934811134"/>
                  </a:ext>
                </a:extLst>
              </a:tr>
              <a:tr h="720080">
                <a:tc>
                  <a:txBody>
                    <a:bodyPr/>
                    <a:lstStyle/>
                    <a:p>
                      <a:pPr algn="l" fontAlgn="ctr"/>
                      <a:r>
                        <a:rPr lang="ja-JP" altLang="en-US" sz="1200" b="1" u="none" strike="noStrike" baseline="0" dirty="0">
                          <a:effectLst/>
                          <a:ea typeface="ＭＳ ゴシック" panose="020B0609070205080204" pitchFamily="49" charset="-128"/>
                        </a:rPr>
                        <a:t>　知財関連サービス</a:t>
                      </a:r>
                      <a:endParaRPr lang="ja-JP" altLang="en-US" sz="12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tc>
                  <a:txBody>
                    <a:bodyPr/>
                    <a:lstStyle/>
                    <a:p>
                      <a:pPr algn="l" fontAlgn="ctr"/>
                      <a:r>
                        <a:rPr lang="ja-JP" altLang="en-US" sz="1200" u="none" strike="noStrike" baseline="0" dirty="0">
                          <a:effectLst/>
                          <a:ea typeface="ＭＳ ゴシック" panose="020B0609070205080204" pitchFamily="49" charset="-128"/>
                        </a:rPr>
                        <a:t>・模倣品・海賊版被害相談窓口</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・中小企業等海外侵害対策支援事業</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・外国出願費用の助成</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tc>
                  <a:txBody>
                    <a:bodyPr/>
                    <a:lstStyle/>
                    <a:p>
                      <a:pPr algn="l" fontAlgn="ctr"/>
                      <a:r>
                        <a:rPr lang="en-US" sz="1000" u="none" strike="noStrike" baseline="0" dirty="0">
                          <a:effectLst/>
                          <a:ea typeface="ＭＳ ゴシック" panose="020B0609070205080204" pitchFamily="49" charset="-128"/>
                          <a:hlinkClick r:id="rId6"/>
                        </a:rPr>
                        <a:t>https://www.jetro.go.jp/services/ip.html</a:t>
                      </a:r>
                      <a:endParaRPr lang="en-US" sz="1000" u="none" strike="noStrike" baseline="0" dirty="0">
                        <a:effectLst/>
                        <a:ea typeface="ＭＳ ゴシック" panose="020B0609070205080204" pitchFamily="49" charset="-128"/>
                      </a:endParaRPr>
                    </a:p>
                  </a:txBody>
                  <a:tcPr marL="1358" marR="1358" marT="1358" marB="0" anchor="ctr"/>
                </a:tc>
                <a:tc>
                  <a:txBody>
                    <a:bodyPr/>
                    <a:lstStyle/>
                    <a:p>
                      <a:pPr algn="l" fontAlgn="ctr"/>
                      <a:r>
                        <a:rPr lang="ja-JP" altLang="en-US" sz="1200" u="none" strike="noStrike" baseline="0" dirty="0">
                          <a:effectLst/>
                          <a:ea typeface="ＭＳ ゴシック" panose="020B0609070205080204" pitchFamily="49" charset="-128"/>
                        </a:rPr>
                        <a:t>　</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extLst>
                  <a:ext uri="{0D108BD9-81ED-4DB2-BD59-A6C34878D82A}">
                    <a16:rowId xmlns:a16="http://schemas.microsoft.com/office/drawing/2014/main" val="2484896089"/>
                  </a:ext>
                </a:extLst>
              </a:tr>
              <a:tr h="864096">
                <a:tc>
                  <a:txBody>
                    <a:bodyPr/>
                    <a:lstStyle/>
                    <a:p>
                      <a:pPr algn="l" fontAlgn="ctr"/>
                      <a:r>
                        <a:rPr lang="ja-JP" altLang="en-US" sz="1200" b="1" u="none" strike="noStrike" baseline="0" dirty="0">
                          <a:effectLst/>
                          <a:ea typeface="ＭＳ ゴシック" panose="020B0609070205080204" pitchFamily="49" charset="-128"/>
                        </a:rPr>
                        <a:t>　</a:t>
                      </a:r>
                      <a:r>
                        <a:rPr lang="zh-TW" altLang="en-US" sz="1200" b="1" u="none" strike="noStrike" baseline="0" dirty="0">
                          <a:effectLst/>
                          <a:ea typeface="ＭＳ ゴシック" panose="020B0609070205080204" pitchFamily="49" charset="-128"/>
                        </a:rPr>
                        <a:t>医療国際展開専門家（医療機器）事業</a:t>
                      </a:r>
                      <a:endParaRPr lang="zh-TW" altLang="en-US" sz="12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noFill/>
                  </a:tcPr>
                </a:tc>
                <a:tc>
                  <a:txBody>
                    <a:bodyPr/>
                    <a:lstStyle/>
                    <a:p>
                      <a:pPr algn="l" fontAlgn="ctr"/>
                      <a:r>
                        <a:rPr lang="en-US" altLang="ja-JP" sz="1200" u="none" strike="noStrike" baseline="0" dirty="0">
                          <a:effectLst/>
                          <a:ea typeface="ＭＳ ゴシック" panose="020B0609070205080204" pitchFamily="49" charset="-128"/>
                        </a:rPr>
                        <a:t> 1.</a:t>
                      </a:r>
                      <a:r>
                        <a:rPr lang="ja-JP" altLang="en-US" sz="1200" u="none" strike="noStrike" baseline="0" dirty="0">
                          <a:effectLst/>
                          <a:ea typeface="ＭＳ ゴシック" panose="020B0609070205080204" pitchFamily="49" charset="-128"/>
                        </a:rPr>
                        <a:t>薬事規制関連（欧州、ロシア、</a:t>
                      </a:r>
                      <a:endParaRPr lang="en-US" altLang="ja-JP" sz="1200" u="none" strike="noStrike" baseline="0" dirty="0">
                        <a:effectLst/>
                        <a:ea typeface="ＭＳ ゴシック" panose="020B0609070205080204" pitchFamily="49" charset="-128"/>
                      </a:endParaRPr>
                    </a:p>
                    <a:p>
                      <a:pPr algn="l" fontAlgn="ctr"/>
                      <a:r>
                        <a:rPr lang="ja-JP" altLang="en-US" sz="1200" u="none" strike="noStrike" baseline="0" dirty="0">
                          <a:effectLst/>
                          <a:ea typeface="ＭＳ ゴシック" panose="020B0609070205080204" pitchFamily="49" charset="-128"/>
                        </a:rPr>
                        <a:t>　米国、アジア、オセアニア）</a:t>
                      </a:r>
                      <a:br>
                        <a:rPr lang="ja-JP" altLang="en-US" sz="1200" u="none" strike="noStrike" baseline="0" dirty="0">
                          <a:effectLst/>
                          <a:ea typeface="ＭＳ ゴシック" panose="020B0609070205080204" pitchFamily="49" charset="-128"/>
                        </a:rPr>
                      </a:br>
                      <a:r>
                        <a:rPr lang="ja-JP" altLang="en-US" sz="1200" u="none" strike="noStrike" baseline="0" dirty="0">
                          <a:effectLst/>
                          <a:ea typeface="ＭＳ ゴシック" panose="020B0609070205080204" pitchFamily="49" charset="-128"/>
                        </a:rPr>
                        <a:t> </a:t>
                      </a:r>
                      <a:r>
                        <a:rPr lang="en-US" altLang="ja-JP" sz="1200" u="none" strike="noStrike" baseline="0" dirty="0">
                          <a:effectLst/>
                          <a:ea typeface="ＭＳ ゴシック" panose="020B0609070205080204" pitchFamily="49" charset="-128"/>
                        </a:rPr>
                        <a:t>2.</a:t>
                      </a:r>
                      <a:r>
                        <a:rPr lang="ja-JP" altLang="en-US" sz="1200" u="none" strike="noStrike" baseline="0" dirty="0">
                          <a:effectLst/>
                          <a:ea typeface="ＭＳ ゴシック" panose="020B0609070205080204" pitchFamily="49" charset="-128"/>
                        </a:rPr>
                        <a:t>マーケティング関連（欧州、</a:t>
                      </a:r>
                      <a:endParaRPr lang="en-US" altLang="ja-JP" sz="1200" u="none" strike="noStrike" baseline="0" dirty="0">
                        <a:effectLst/>
                        <a:ea typeface="ＭＳ ゴシック" panose="020B0609070205080204" pitchFamily="49" charset="-128"/>
                      </a:endParaRPr>
                    </a:p>
                    <a:p>
                      <a:pPr algn="l" fontAlgn="ctr"/>
                      <a:r>
                        <a:rPr lang="ja-JP" altLang="en-US" sz="1200" u="none" strike="noStrike" baseline="0" dirty="0">
                          <a:effectLst/>
                          <a:ea typeface="ＭＳ ゴシック" panose="020B0609070205080204" pitchFamily="49" charset="-128"/>
                        </a:rPr>
                        <a:t>　米国、アジア）</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noFill/>
                  </a:tcPr>
                </a:tc>
                <a:tc>
                  <a:txBody>
                    <a:bodyPr/>
                    <a:lstStyle/>
                    <a:p>
                      <a:pPr algn="l" fontAlgn="ctr"/>
                      <a:r>
                        <a:rPr lang="en-US" sz="1000" u="none" strike="noStrike" baseline="0" dirty="0">
                          <a:effectLst/>
                          <a:ea typeface="ＭＳ ゴシック" panose="020B0609070205080204" pitchFamily="49" charset="-128"/>
                          <a:hlinkClick r:id="rId7"/>
                        </a:rPr>
                        <a:t>https://www.jetro.go.jp/services/hc-senmonka</a:t>
                      </a:r>
                      <a:endParaRPr lang="en-US" sz="1000" u="none" strike="noStrike" baseline="0" dirty="0">
                        <a:effectLst/>
                        <a:ea typeface="ＭＳ ゴシック" panose="020B0609070205080204" pitchFamily="49" charset="-128"/>
                      </a:endParaRPr>
                    </a:p>
                  </a:txBody>
                  <a:tcPr marL="1358" marR="1358" marT="1358" marB="0" anchor="ctr">
                    <a:noFill/>
                  </a:tcPr>
                </a:tc>
                <a:tc>
                  <a:txBody>
                    <a:bodyPr/>
                    <a:lstStyle/>
                    <a:p>
                      <a:pPr algn="l" fontAlgn="ctr"/>
                      <a:r>
                        <a:rPr lang="ja-JP" altLang="en-US" sz="1200" u="none" strike="noStrike" baseline="0" dirty="0">
                          <a:effectLst/>
                          <a:ea typeface="ＭＳ ゴシック" panose="020B0609070205080204" pitchFamily="49" charset="-128"/>
                        </a:rPr>
                        <a:t>　</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noFill/>
                  </a:tcPr>
                </a:tc>
                <a:extLst>
                  <a:ext uri="{0D108BD9-81ED-4DB2-BD59-A6C34878D82A}">
                    <a16:rowId xmlns:a16="http://schemas.microsoft.com/office/drawing/2014/main" val="1017958612"/>
                  </a:ext>
                </a:extLst>
              </a:tr>
              <a:tr h="538191">
                <a:tc>
                  <a:txBody>
                    <a:bodyPr/>
                    <a:lstStyle/>
                    <a:p>
                      <a:pPr algn="l" fontAlgn="ctr"/>
                      <a:r>
                        <a:rPr lang="ja-JP" altLang="en-US" sz="1200" b="1" u="none" strike="noStrike" baseline="0" dirty="0">
                          <a:effectLst/>
                          <a:ea typeface="ＭＳ ゴシック" panose="020B0609070205080204" pitchFamily="49" charset="-128"/>
                        </a:rPr>
                        <a:t>　展示会出展・商談会支援</a:t>
                      </a:r>
                      <a:endParaRPr lang="ja-JP" altLang="en-US" sz="12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tc>
                  <a:txBody>
                    <a:bodyPr/>
                    <a:lstStyle/>
                    <a:p>
                      <a:pPr algn="l" fontAlgn="ctr"/>
                      <a:r>
                        <a:rPr lang="ja-JP" altLang="en-US" sz="1200" u="none" strike="noStrike" baseline="0" dirty="0">
                          <a:effectLst/>
                          <a:ea typeface="ＭＳ ゴシック" panose="020B0609070205080204" pitchFamily="49" charset="-128"/>
                        </a:rPr>
                        <a:t>　</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tc>
                  <a:txBody>
                    <a:bodyPr/>
                    <a:lstStyle/>
                    <a:p>
                      <a:pPr algn="l" fontAlgn="ctr"/>
                      <a:r>
                        <a:rPr lang="en-US" sz="1000" u="none" strike="noStrike" baseline="0" dirty="0">
                          <a:effectLst/>
                          <a:ea typeface="ＭＳ ゴシック" panose="020B0609070205080204" pitchFamily="49" charset="-128"/>
                          <a:hlinkClick r:id="rId8"/>
                        </a:rPr>
                        <a:t>https://www.jetro.go.jp/events/tradefair.html</a:t>
                      </a:r>
                      <a:endParaRPr lang="en-US" sz="1000" u="none" strike="noStrike" baseline="0" dirty="0">
                        <a:effectLst/>
                        <a:ea typeface="ＭＳ ゴシック" panose="020B0609070205080204" pitchFamily="49" charset="-128"/>
                      </a:endParaRPr>
                    </a:p>
                  </a:txBody>
                  <a:tcPr marL="1358" marR="1358" marT="1358" marB="0" anchor="ctr"/>
                </a:tc>
                <a:tc>
                  <a:txBody>
                    <a:bodyPr/>
                    <a:lstStyle/>
                    <a:p>
                      <a:pPr algn="l" fontAlgn="ctr"/>
                      <a:r>
                        <a:rPr lang="ja-JP" altLang="en-US" sz="1200" u="none" strike="noStrike" baseline="0" dirty="0">
                          <a:effectLst/>
                          <a:ea typeface="ＭＳ ゴシック" panose="020B0609070205080204" pitchFamily="49" charset="-128"/>
                        </a:rPr>
                        <a:t>　</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1358" marR="1358" marT="1358" marB="0" anchor="ctr"/>
                </a:tc>
                <a:extLst>
                  <a:ext uri="{0D108BD9-81ED-4DB2-BD59-A6C34878D82A}">
                    <a16:rowId xmlns:a16="http://schemas.microsoft.com/office/drawing/2014/main" val="2202281113"/>
                  </a:ext>
                </a:extLst>
              </a:tr>
            </a:tbl>
          </a:graphicData>
        </a:graphic>
      </p:graphicFrame>
    </p:spTree>
    <p:extLst>
      <p:ext uri="{BB962C8B-B14F-4D97-AF65-F5344CB8AC3E}">
        <p14:creationId xmlns:p14="http://schemas.microsoft.com/office/powerpoint/2010/main" val="3266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912" y="184429"/>
            <a:ext cx="8255703" cy="461665"/>
          </a:xfrm>
        </p:spPr>
        <p:txBody>
          <a:bodyPr/>
          <a:lstStyle/>
          <a:p>
            <a:r>
              <a:rPr kumimoji="1" lang="en-US" altLang="zh-TW" dirty="0">
                <a:cs typeface="メイリオ" panose="020B0604030504040204" pitchFamily="50" charset="-128"/>
              </a:rPr>
              <a:t>【</a:t>
            </a:r>
            <a:r>
              <a:rPr kumimoji="1" lang="zh-TW" altLang="en-US" dirty="0">
                <a:cs typeface="メイリオ" panose="020B0604030504040204" pitchFamily="50" charset="-128"/>
              </a:rPr>
              <a:t>別紙２</a:t>
            </a:r>
            <a:r>
              <a:rPr kumimoji="1" lang="en-US" altLang="zh-TW" dirty="0">
                <a:cs typeface="メイリオ" panose="020B0604030504040204" pitchFamily="50" charset="-128"/>
              </a:rPr>
              <a:t>】</a:t>
            </a:r>
            <a:r>
              <a:rPr kumimoji="1" lang="zh-TW" altLang="en-US" dirty="0">
                <a:cs typeface="メイリオ" panose="020B0604030504040204" pitchFamily="50" charset="-128"/>
              </a:rPr>
              <a:t>中小機構詳細対応表</a:t>
            </a:r>
            <a:endParaRPr kumimoji="1" lang="ja-JP" altLang="en-US" dirty="0">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mtClean="0">
                <a:cs typeface="メイリオ" panose="020B0604030504040204" pitchFamily="50" charset="-128"/>
              </a:rPr>
              <a:t>5</a:t>
            </a:fld>
            <a:endParaRPr kumimoji="1" lang="ja-JP" altLang="en-US" dirty="0">
              <a:cs typeface="メイリオ" panose="020B0604030504040204" pitchFamily="50" charset="-128"/>
            </a:endParaRPr>
          </a:p>
        </p:txBody>
      </p:sp>
      <p:graphicFrame>
        <p:nvGraphicFramePr>
          <p:cNvPr id="4" name="表 3">
            <a:extLst>
              <a:ext uri="{FF2B5EF4-FFF2-40B4-BE49-F238E27FC236}">
                <a16:creationId xmlns:a16="http://schemas.microsoft.com/office/drawing/2014/main" id="{3C069BBC-A119-4A89-B224-741D55D6130B}"/>
              </a:ext>
            </a:extLst>
          </p:cNvPr>
          <p:cNvGraphicFramePr>
            <a:graphicFrameLocks noGrp="1"/>
          </p:cNvGraphicFramePr>
          <p:nvPr>
            <p:extLst>
              <p:ext uri="{D42A27DB-BD31-4B8C-83A1-F6EECF244321}">
                <p14:modId xmlns:p14="http://schemas.microsoft.com/office/powerpoint/2010/main" val="369445876"/>
              </p:ext>
            </p:extLst>
          </p:nvPr>
        </p:nvGraphicFramePr>
        <p:xfrm>
          <a:off x="205912" y="764702"/>
          <a:ext cx="9427606" cy="5538479"/>
        </p:xfrm>
        <a:graphic>
          <a:graphicData uri="http://schemas.openxmlformats.org/drawingml/2006/table">
            <a:tbl>
              <a:tblPr>
                <a:tableStyleId>{5C22544A-7EE6-4342-B048-85BDC9FD1C3A}</a:tableStyleId>
              </a:tblPr>
              <a:tblGrid>
                <a:gridCol w="1362712">
                  <a:extLst>
                    <a:ext uri="{9D8B030D-6E8A-4147-A177-3AD203B41FA5}">
                      <a16:colId xmlns:a16="http://schemas.microsoft.com/office/drawing/2014/main" val="1944318125"/>
                    </a:ext>
                  </a:extLst>
                </a:gridCol>
                <a:gridCol w="2130042">
                  <a:extLst>
                    <a:ext uri="{9D8B030D-6E8A-4147-A177-3AD203B41FA5}">
                      <a16:colId xmlns:a16="http://schemas.microsoft.com/office/drawing/2014/main" val="2007900438"/>
                    </a:ext>
                  </a:extLst>
                </a:gridCol>
                <a:gridCol w="462246">
                  <a:extLst>
                    <a:ext uri="{9D8B030D-6E8A-4147-A177-3AD203B41FA5}">
                      <a16:colId xmlns:a16="http://schemas.microsoft.com/office/drawing/2014/main" val="3012961944"/>
                    </a:ext>
                  </a:extLst>
                </a:gridCol>
                <a:gridCol w="648072">
                  <a:extLst>
                    <a:ext uri="{9D8B030D-6E8A-4147-A177-3AD203B41FA5}">
                      <a16:colId xmlns:a16="http://schemas.microsoft.com/office/drawing/2014/main" val="3861620183"/>
                    </a:ext>
                  </a:extLst>
                </a:gridCol>
                <a:gridCol w="504056">
                  <a:extLst>
                    <a:ext uri="{9D8B030D-6E8A-4147-A177-3AD203B41FA5}">
                      <a16:colId xmlns:a16="http://schemas.microsoft.com/office/drawing/2014/main" val="3487296465"/>
                    </a:ext>
                  </a:extLst>
                </a:gridCol>
                <a:gridCol w="504056">
                  <a:extLst>
                    <a:ext uri="{9D8B030D-6E8A-4147-A177-3AD203B41FA5}">
                      <a16:colId xmlns:a16="http://schemas.microsoft.com/office/drawing/2014/main" val="2709981641"/>
                    </a:ext>
                  </a:extLst>
                </a:gridCol>
                <a:gridCol w="504056">
                  <a:extLst>
                    <a:ext uri="{9D8B030D-6E8A-4147-A177-3AD203B41FA5}">
                      <a16:colId xmlns:a16="http://schemas.microsoft.com/office/drawing/2014/main" val="2797272885"/>
                    </a:ext>
                  </a:extLst>
                </a:gridCol>
                <a:gridCol w="504056">
                  <a:extLst>
                    <a:ext uri="{9D8B030D-6E8A-4147-A177-3AD203B41FA5}">
                      <a16:colId xmlns:a16="http://schemas.microsoft.com/office/drawing/2014/main" val="3472654191"/>
                    </a:ext>
                  </a:extLst>
                </a:gridCol>
                <a:gridCol w="432048">
                  <a:extLst>
                    <a:ext uri="{9D8B030D-6E8A-4147-A177-3AD203B41FA5}">
                      <a16:colId xmlns:a16="http://schemas.microsoft.com/office/drawing/2014/main" val="530593154"/>
                    </a:ext>
                  </a:extLst>
                </a:gridCol>
                <a:gridCol w="576064">
                  <a:extLst>
                    <a:ext uri="{9D8B030D-6E8A-4147-A177-3AD203B41FA5}">
                      <a16:colId xmlns:a16="http://schemas.microsoft.com/office/drawing/2014/main" val="104981866"/>
                    </a:ext>
                  </a:extLst>
                </a:gridCol>
                <a:gridCol w="432048">
                  <a:extLst>
                    <a:ext uri="{9D8B030D-6E8A-4147-A177-3AD203B41FA5}">
                      <a16:colId xmlns:a16="http://schemas.microsoft.com/office/drawing/2014/main" val="3362558651"/>
                    </a:ext>
                  </a:extLst>
                </a:gridCol>
                <a:gridCol w="432048">
                  <a:extLst>
                    <a:ext uri="{9D8B030D-6E8A-4147-A177-3AD203B41FA5}">
                      <a16:colId xmlns:a16="http://schemas.microsoft.com/office/drawing/2014/main" val="1214365450"/>
                    </a:ext>
                  </a:extLst>
                </a:gridCol>
                <a:gridCol w="576064">
                  <a:extLst>
                    <a:ext uri="{9D8B030D-6E8A-4147-A177-3AD203B41FA5}">
                      <a16:colId xmlns:a16="http://schemas.microsoft.com/office/drawing/2014/main" val="320182477"/>
                    </a:ext>
                  </a:extLst>
                </a:gridCol>
                <a:gridCol w="360038">
                  <a:extLst>
                    <a:ext uri="{9D8B030D-6E8A-4147-A177-3AD203B41FA5}">
                      <a16:colId xmlns:a16="http://schemas.microsoft.com/office/drawing/2014/main" val="2881716793"/>
                    </a:ext>
                  </a:extLst>
                </a:gridCol>
              </a:tblGrid>
              <a:tr h="856064">
                <a:tc>
                  <a:txBody>
                    <a:bodyPr/>
                    <a:lstStyle/>
                    <a:p>
                      <a:pPr algn="ctr" fontAlgn="ctr"/>
                      <a:r>
                        <a:rPr lang="ja-JP" altLang="en-US" sz="1600" b="1" u="none" strike="noStrike" baseline="0" dirty="0">
                          <a:effectLst/>
                          <a:ea typeface="ＭＳ ゴシック" panose="020B0609070205080204" pitchFamily="49" charset="-128"/>
                        </a:rPr>
                        <a:t>サービス名</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ja-JP" altLang="en-US" sz="1600" b="1" u="none" strike="noStrike" baseline="0" dirty="0">
                          <a:effectLst/>
                          <a:ea typeface="ＭＳ ゴシック" panose="020B0609070205080204" pitchFamily="49" charset="-128"/>
                        </a:rPr>
                        <a:t>サービス概要</a:t>
                      </a:r>
                      <a:endParaRPr lang="ja-JP" altLang="en-US" sz="16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ja-JP" altLang="en-US" sz="1050" b="1" u="none" strike="noStrike" baseline="0" dirty="0">
                          <a:effectLst/>
                          <a:ea typeface="ＭＳ ゴシック" panose="020B0609070205080204" pitchFamily="49" charset="-128"/>
                        </a:rPr>
                        <a:t>備考</a:t>
                      </a:r>
                      <a:endParaRPr lang="ja-JP" altLang="en-US" sz="105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zh-TW" altLang="en-US" sz="1000" b="1" u="none" strike="noStrike" baseline="0" dirty="0">
                          <a:effectLst/>
                          <a:ea typeface="ＭＳ ゴシック" panose="020B0609070205080204" pitchFamily="49" charset="-128"/>
                        </a:rPr>
                        <a:t>事業</a:t>
                      </a:r>
                      <a:endParaRPr lang="en-US" altLang="zh-TW" sz="1000" b="1" u="none" strike="noStrike" baseline="0" dirty="0">
                        <a:effectLst/>
                        <a:ea typeface="ＭＳ ゴシック" panose="020B0609070205080204" pitchFamily="49" charset="-128"/>
                      </a:endParaRPr>
                    </a:p>
                    <a:p>
                      <a:pPr algn="ctr" fontAlgn="ctr"/>
                      <a:r>
                        <a:rPr lang="zh-TW" altLang="en-US" sz="1000" b="1" u="none" strike="noStrike" baseline="0" dirty="0">
                          <a:effectLst/>
                          <a:ea typeface="ＭＳ ゴシック" panose="020B0609070205080204" pitchFamily="49" charset="-128"/>
                        </a:rPr>
                        <a:t>展開</a:t>
                      </a:r>
                      <a:endParaRPr lang="en-US" altLang="zh-TW" sz="1000" b="1" u="none" strike="noStrike" baseline="0" dirty="0">
                        <a:effectLst/>
                        <a:ea typeface="ＭＳ ゴシック" panose="020B0609070205080204" pitchFamily="49" charset="-128"/>
                      </a:endParaRPr>
                    </a:p>
                    <a:p>
                      <a:pPr algn="ctr" fontAlgn="ctr"/>
                      <a:r>
                        <a:rPr lang="zh-TW" altLang="en-US" sz="1000" b="1" u="none" strike="noStrike" baseline="0" dirty="0">
                          <a:effectLst/>
                          <a:ea typeface="ＭＳ ゴシック" panose="020B0609070205080204" pitchFamily="49" charset="-128"/>
                        </a:rPr>
                        <a:t>（医療）</a:t>
                      </a:r>
                      <a:endParaRPr lang="zh-TW"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zh-TW" altLang="en-US" sz="1000" b="1" u="none" strike="noStrike" baseline="0" dirty="0">
                          <a:effectLst/>
                          <a:ea typeface="ＭＳ ゴシック" panose="020B0609070205080204" pitchFamily="49" charset="-128"/>
                        </a:rPr>
                        <a:t>政府</a:t>
                      </a:r>
                      <a:endParaRPr lang="en-US" altLang="zh-TW" sz="1000" b="1" u="none" strike="noStrike" baseline="0" dirty="0">
                        <a:effectLst/>
                        <a:ea typeface="ＭＳ ゴシック" panose="020B0609070205080204" pitchFamily="49" charset="-128"/>
                      </a:endParaRPr>
                    </a:p>
                    <a:p>
                      <a:pPr algn="ctr" fontAlgn="ctr"/>
                      <a:r>
                        <a:rPr lang="zh-TW" altLang="en-US" sz="1000" b="1" u="none" strike="noStrike" baseline="0" dirty="0">
                          <a:effectLst/>
                          <a:ea typeface="ＭＳ ゴシック" panose="020B0609070205080204" pitchFamily="49" charset="-128"/>
                        </a:rPr>
                        <a:t>事業</a:t>
                      </a:r>
                      <a:endParaRPr lang="en-US" altLang="zh-TW" sz="1000" b="1" u="none" strike="noStrike" baseline="0" dirty="0">
                        <a:effectLst/>
                        <a:ea typeface="ＭＳ ゴシック" panose="020B0609070205080204" pitchFamily="49" charset="-128"/>
                      </a:endParaRPr>
                    </a:p>
                    <a:p>
                      <a:pPr algn="ctr" fontAlgn="ctr"/>
                      <a:r>
                        <a:rPr lang="zh-TW" altLang="en-US" sz="1000" b="1" u="none" strike="noStrike" baseline="0" dirty="0">
                          <a:effectLst/>
                          <a:ea typeface="ＭＳ ゴシック" panose="020B0609070205080204" pitchFamily="49" charset="-128"/>
                        </a:rPr>
                        <a:t>紹介</a:t>
                      </a:r>
                      <a:endParaRPr lang="zh-TW"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ja-JP" altLang="en-US" sz="1000" b="1" u="none" strike="noStrike" baseline="0" dirty="0">
                          <a:effectLst/>
                          <a:ea typeface="ＭＳ ゴシック" panose="020B0609070205080204" pitchFamily="49" charset="-128"/>
                        </a:rPr>
                        <a:t>医療人材・</a:t>
                      </a:r>
                      <a:endParaRPr lang="en-US" altLang="ja-JP" sz="1000" b="1" u="none" strike="noStrike" baseline="0" dirty="0">
                        <a:effectLst/>
                        <a:ea typeface="ＭＳ ゴシック" panose="020B0609070205080204" pitchFamily="49" charset="-128"/>
                      </a:endParaRPr>
                    </a:p>
                    <a:p>
                      <a:pPr algn="ctr" fontAlgn="ctr"/>
                      <a:r>
                        <a:rPr lang="ja-JP" altLang="en-US" sz="1000" b="1" u="none" strike="noStrike" baseline="0" dirty="0">
                          <a:effectLst/>
                          <a:ea typeface="ＭＳ ゴシック" panose="020B0609070205080204" pitchFamily="49" charset="-128"/>
                        </a:rPr>
                        <a:t>医療機関紹介</a:t>
                      </a:r>
                      <a:endParaRPr lang="ja-JP"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ja-JP" altLang="en-US" sz="1000" b="1" u="none" strike="noStrike" baseline="0" dirty="0">
                          <a:effectLst/>
                          <a:ea typeface="ＭＳ ゴシック" panose="020B0609070205080204" pitchFamily="49" charset="-128"/>
                        </a:rPr>
                        <a:t>代理店</a:t>
                      </a:r>
                      <a:endParaRPr lang="en-US" altLang="ja-JP" sz="1000" b="1" u="none" strike="noStrike" baseline="0" dirty="0">
                        <a:effectLst/>
                        <a:ea typeface="ＭＳ ゴシック" panose="020B0609070205080204" pitchFamily="49" charset="-128"/>
                      </a:endParaRPr>
                    </a:p>
                    <a:p>
                      <a:pPr algn="ctr" fontAlgn="ctr"/>
                      <a:r>
                        <a:rPr lang="ja-JP" altLang="en-US" sz="1000" b="1" u="none" strike="noStrike" baseline="0" dirty="0">
                          <a:effectLst/>
                          <a:ea typeface="ＭＳ ゴシック" panose="020B0609070205080204" pitchFamily="49" charset="-128"/>
                        </a:rPr>
                        <a:t>紹介</a:t>
                      </a:r>
                      <a:endParaRPr lang="ja-JP"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ja-JP" altLang="en-US" sz="1000" b="1" u="none" strike="noStrike" baseline="0" dirty="0">
                          <a:effectLst/>
                          <a:ea typeface="ＭＳ ゴシック" panose="020B0609070205080204" pitchFamily="49" charset="-128"/>
                        </a:rPr>
                        <a:t>輸出入</a:t>
                      </a:r>
                      <a:endParaRPr lang="en-US" altLang="ja-JP" sz="1000" b="1" u="none" strike="noStrike" baseline="0" dirty="0">
                        <a:effectLst/>
                        <a:ea typeface="ＭＳ ゴシック" panose="020B0609070205080204" pitchFamily="49" charset="-128"/>
                      </a:endParaRPr>
                    </a:p>
                    <a:p>
                      <a:pPr algn="ctr" fontAlgn="ctr"/>
                      <a:r>
                        <a:rPr lang="ja-JP" altLang="en-US" sz="1000" b="1" u="none" strike="noStrike" baseline="0" dirty="0">
                          <a:effectLst/>
                          <a:ea typeface="ＭＳ ゴシック" panose="020B0609070205080204" pitchFamily="49" charset="-128"/>
                        </a:rPr>
                        <a:t>手続き</a:t>
                      </a:r>
                      <a:endParaRPr lang="ja-JP"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zh-TW" altLang="en-US" sz="1000" b="1" u="none" strike="noStrike" baseline="0" dirty="0">
                          <a:effectLst/>
                          <a:ea typeface="ＭＳ ゴシック" panose="020B0609070205080204" pitchFamily="49" charset="-128"/>
                        </a:rPr>
                        <a:t>知的</a:t>
                      </a:r>
                      <a:endParaRPr lang="en-US" altLang="zh-TW" sz="1000" b="1" u="none" strike="noStrike" baseline="0" dirty="0">
                        <a:effectLst/>
                        <a:ea typeface="ＭＳ ゴシック" panose="020B0609070205080204" pitchFamily="49" charset="-128"/>
                      </a:endParaRPr>
                    </a:p>
                    <a:p>
                      <a:pPr algn="ctr" fontAlgn="ctr"/>
                      <a:r>
                        <a:rPr lang="zh-TW" altLang="en-US" sz="1000" b="1" u="none" strike="noStrike" baseline="0" dirty="0">
                          <a:effectLst/>
                          <a:ea typeface="ＭＳ ゴシック" panose="020B0609070205080204" pitchFamily="49" charset="-128"/>
                        </a:rPr>
                        <a:t>財産</a:t>
                      </a:r>
                      <a:endParaRPr lang="en-US" altLang="zh-TW" sz="1000" b="1" u="none" strike="noStrike" baseline="0" dirty="0">
                        <a:effectLst/>
                        <a:ea typeface="ＭＳ ゴシック" panose="020B0609070205080204" pitchFamily="49" charset="-128"/>
                      </a:endParaRPr>
                    </a:p>
                    <a:p>
                      <a:pPr algn="ctr" fontAlgn="ctr"/>
                      <a:r>
                        <a:rPr lang="zh-TW" altLang="en-US" sz="1000" b="1" u="none" strike="noStrike" baseline="0" dirty="0">
                          <a:effectLst/>
                          <a:ea typeface="ＭＳ ゴシック" panose="020B0609070205080204" pitchFamily="49" charset="-128"/>
                        </a:rPr>
                        <a:t>保護</a:t>
                      </a:r>
                      <a:endParaRPr lang="zh-TW"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zh-CN" altLang="en-US" sz="1000" b="1" u="none" strike="noStrike" baseline="0" dirty="0">
                          <a:effectLst/>
                          <a:ea typeface="ＭＳ ゴシック" panose="020B0609070205080204" pitchFamily="49" charset="-128"/>
                        </a:rPr>
                        <a:t>展示会</a:t>
                      </a:r>
                      <a:endParaRPr lang="en-US" altLang="zh-CN" sz="1000" b="1" u="none" strike="noStrike" baseline="0" dirty="0">
                        <a:effectLst/>
                        <a:ea typeface="ＭＳ ゴシック" panose="020B0609070205080204" pitchFamily="49" charset="-128"/>
                      </a:endParaRPr>
                    </a:p>
                    <a:p>
                      <a:pPr algn="ctr" fontAlgn="ctr"/>
                      <a:r>
                        <a:rPr lang="zh-CN" altLang="en-US" sz="1000" b="1" u="none" strike="noStrike" baseline="0" dirty="0">
                          <a:effectLst/>
                          <a:ea typeface="ＭＳ ゴシック" panose="020B0609070205080204" pitchFamily="49" charset="-128"/>
                        </a:rPr>
                        <a:t>商談会</a:t>
                      </a:r>
                      <a:endParaRPr lang="zh-CN"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zh-TW" altLang="en-US" sz="1000" b="1" u="none" strike="noStrike" baseline="0" dirty="0">
                          <a:effectLst/>
                          <a:ea typeface="ＭＳ ゴシック" panose="020B0609070205080204" pitchFamily="49" charset="-128"/>
                        </a:rPr>
                        <a:t>海外</a:t>
                      </a:r>
                      <a:endParaRPr lang="en-US" altLang="zh-TW" sz="1000" b="1" u="none" strike="noStrike" baseline="0" dirty="0">
                        <a:effectLst/>
                        <a:ea typeface="ＭＳ ゴシック" panose="020B0609070205080204" pitchFamily="49" charset="-128"/>
                      </a:endParaRPr>
                    </a:p>
                    <a:p>
                      <a:pPr algn="ctr" fontAlgn="ctr"/>
                      <a:r>
                        <a:rPr lang="zh-TW" altLang="en-US" sz="1000" b="1" u="none" strike="noStrike" baseline="0" dirty="0">
                          <a:effectLst/>
                          <a:ea typeface="ＭＳ ゴシック" panose="020B0609070205080204" pitchFamily="49" charset="-128"/>
                        </a:rPr>
                        <a:t>法人</a:t>
                      </a:r>
                      <a:endParaRPr lang="en-US" altLang="zh-TW" sz="1000" b="1" u="none" strike="noStrike" baseline="0" dirty="0">
                        <a:effectLst/>
                        <a:ea typeface="ＭＳ ゴシック" panose="020B0609070205080204" pitchFamily="49" charset="-128"/>
                      </a:endParaRPr>
                    </a:p>
                    <a:p>
                      <a:pPr algn="ctr" fontAlgn="ctr"/>
                      <a:r>
                        <a:rPr lang="zh-TW" altLang="en-US" sz="1000" b="1" u="none" strike="noStrike" baseline="0" dirty="0">
                          <a:effectLst/>
                          <a:ea typeface="ＭＳ ゴシック" panose="020B0609070205080204" pitchFamily="49" charset="-128"/>
                        </a:rPr>
                        <a:t>設立</a:t>
                      </a:r>
                      <a:endParaRPr lang="zh-TW"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ja-JP" altLang="en-US" sz="1000" b="1" u="none" strike="noStrike" baseline="0" dirty="0">
                          <a:effectLst/>
                          <a:ea typeface="ＭＳ ゴシック" panose="020B0609070205080204" pitchFamily="49" charset="-128"/>
                        </a:rPr>
                        <a:t>税務</a:t>
                      </a:r>
                      <a:endParaRPr lang="ja-JP"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ja-JP" altLang="en-US" sz="1000" b="1" u="none" strike="noStrike" baseline="0" dirty="0">
                          <a:effectLst/>
                          <a:ea typeface="ＭＳ ゴシック" panose="020B0609070205080204" pitchFamily="49" charset="-128"/>
                        </a:rPr>
                        <a:t>マーケティング</a:t>
                      </a:r>
                      <a:endParaRPr lang="ja-JP"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tc>
                  <a:txBody>
                    <a:bodyPr/>
                    <a:lstStyle/>
                    <a:p>
                      <a:pPr algn="ctr" fontAlgn="ctr"/>
                      <a:r>
                        <a:rPr lang="ja-JP" altLang="en-US" sz="1000" b="1" u="none" strike="noStrike" baseline="0" dirty="0">
                          <a:effectLst/>
                          <a:ea typeface="ＭＳ ゴシック" panose="020B0609070205080204" pitchFamily="49" charset="-128"/>
                        </a:rPr>
                        <a:t>海外</a:t>
                      </a:r>
                      <a:endParaRPr lang="en-US" altLang="ja-JP" sz="1000" b="1" u="none" strike="noStrike" baseline="0" dirty="0">
                        <a:effectLst/>
                        <a:ea typeface="ＭＳ ゴシック" panose="020B0609070205080204" pitchFamily="49" charset="-128"/>
                      </a:endParaRPr>
                    </a:p>
                    <a:p>
                      <a:pPr algn="ctr" fontAlgn="ctr"/>
                      <a:r>
                        <a:rPr lang="ja-JP" altLang="en-US" sz="1000" b="1" u="none" strike="noStrike" baseline="0" dirty="0">
                          <a:effectLst/>
                          <a:ea typeface="ＭＳ ゴシック" panose="020B0609070205080204" pitchFamily="49" charset="-128"/>
                        </a:rPr>
                        <a:t>薬事</a:t>
                      </a:r>
                      <a:endParaRPr lang="ja-JP" altLang="en-US" sz="1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solidFill>
                      <a:srgbClr val="65CFFF"/>
                    </a:solidFill>
                  </a:tcPr>
                </a:tc>
                <a:extLst>
                  <a:ext uri="{0D108BD9-81ED-4DB2-BD59-A6C34878D82A}">
                    <a16:rowId xmlns:a16="http://schemas.microsoft.com/office/drawing/2014/main" val="774773739"/>
                  </a:ext>
                </a:extLst>
              </a:tr>
              <a:tr h="1016146">
                <a:tc>
                  <a:txBody>
                    <a:bodyPr/>
                    <a:lstStyle/>
                    <a:p>
                      <a:pPr algn="l" fontAlgn="ctr"/>
                      <a:r>
                        <a:rPr lang="ja-JP" altLang="en-US" sz="1200" b="1" u="none" strike="noStrike" baseline="0" dirty="0">
                          <a:effectLst/>
                          <a:ea typeface="ＭＳ ゴシック" panose="020B0609070205080204" pitchFamily="49" charset="-128"/>
                        </a:rPr>
                        <a:t>　</a:t>
                      </a:r>
                      <a:r>
                        <a:rPr lang="zh-TW" altLang="en-US" sz="1200" b="1" u="none" strike="noStrike" baseline="0" dirty="0">
                          <a:effectLst/>
                          <a:ea typeface="ＭＳ ゴシック" panose="020B0609070205080204" pitchFamily="49" charset="-128"/>
                        </a:rPr>
                        <a:t>海外</a:t>
                      </a:r>
                      <a:r>
                        <a:rPr lang="en-US" altLang="zh-TW" sz="1200" b="1" u="none" strike="noStrike" baseline="0" dirty="0">
                          <a:effectLst/>
                          <a:ea typeface="ＭＳ ゴシック" panose="020B0609070205080204" pitchFamily="49" charset="-128"/>
                        </a:rPr>
                        <a:t>CEO</a:t>
                      </a:r>
                      <a:r>
                        <a:rPr lang="zh-TW" altLang="en-US" sz="1200" b="1" u="none" strike="noStrike" baseline="0" dirty="0">
                          <a:effectLst/>
                          <a:ea typeface="ＭＳ ゴシック" panose="020B0609070205080204" pitchFamily="49" charset="-128"/>
                        </a:rPr>
                        <a:t>商談会</a:t>
                      </a:r>
                      <a:endParaRPr lang="en-US" altLang="ja-JP" sz="1200" b="1" u="none" strike="noStrike" baseline="0" dirty="0">
                        <a:effectLst/>
                        <a:ea typeface="ＭＳ ゴシック" panose="020B0609070205080204" pitchFamily="49" charset="-128"/>
                      </a:endParaRPr>
                    </a:p>
                    <a:p>
                      <a:pPr algn="l" fontAlgn="ctr"/>
                      <a:r>
                        <a:rPr lang="ja-JP" altLang="en-US" sz="1200" b="1" u="none" strike="noStrike" baseline="0" dirty="0">
                          <a:effectLst/>
                          <a:ea typeface="ＭＳ ゴシック" panose="020B0609070205080204" pitchFamily="49" charset="-128"/>
                        </a:rPr>
                        <a:t>　</a:t>
                      </a:r>
                      <a:r>
                        <a:rPr lang="zh-TW" altLang="en-US" sz="1200" b="1" u="none" strike="noStrike" baseline="0" dirty="0">
                          <a:effectLst/>
                          <a:ea typeface="ＭＳ ゴシック" panose="020B0609070205080204" pitchFamily="49" charset="-128"/>
                        </a:rPr>
                        <a:t>（医療機器分野）</a:t>
                      </a:r>
                      <a:endParaRPr lang="zh-TW" altLang="en-US" sz="12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l" fontAlgn="ctr"/>
                      <a:r>
                        <a:rPr lang="ja-JP" altLang="en-US" sz="1100" u="none" strike="noStrike" baseline="0" dirty="0">
                          <a:effectLst/>
                          <a:ea typeface="ＭＳ ゴシック" panose="020B0609070205080204" pitchFamily="49" charset="-128"/>
                        </a:rPr>
                        <a:t>日本企業との連携に関心のある海外の医療機器関連企業の経営者等と日本の中小企業による商談会を定期的に開催。</a:t>
                      </a:r>
                      <a:endParaRPr lang="ja-JP" altLang="en-US" sz="11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r>
                        <a:rPr lang="ja-JP" altLang="en-US" sz="1200" u="none" strike="noStrike" baseline="0" dirty="0">
                          <a:effectLst/>
                          <a:ea typeface="ＭＳ ゴシック" panose="020B0609070205080204" pitchFamily="49" charset="-128"/>
                        </a:rPr>
                        <a:t>有料</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r>
                        <a:rPr lang="ja-JP" altLang="en-US" sz="1600" u="none" strike="noStrike" baseline="0" dirty="0">
                          <a:effectLst/>
                          <a:ea typeface="ＭＳ ゴシック" panose="020B0609070205080204" pitchFamily="49" charset="-128"/>
                        </a:rPr>
                        <a:t>✔</a:t>
                      </a:r>
                    </a:p>
                  </a:txBody>
                  <a:tcPr marL="2399" marR="2399" marT="2399" marB="0" anchor="ctr"/>
                </a:tc>
                <a:tc>
                  <a:txBody>
                    <a:bodyPr/>
                    <a:lstStyle/>
                    <a:p>
                      <a:pPr algn="ctr" fontAlgn="ctr"/>
                      <a:r>
                        <a:rPr lang="ja-JP" altLang="en-US" sz="1600" u="none" strike="noStrike" baseline="0" dirty="0">
                          <a:effectLst/>
                          <a:ea typeface="ＭＳ ゴシック" panose="020B0609070205080204" pitchFamily="49" charset="-128"/>
                        </a:rPr>
                        <a:t>✔</a:t>
                      </a: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r>
                        <a:rPr lang="ja-JP" altLang="en-US" sz="1600" u="none" strike="noStrike" baseline="0" dirty="0">
                          <a:effectLst/>
                          <a:ea typeface="ＭＳ ゴシック" panose="020B0609070205080204" pitchFamily="49" charset="-128"/>
                        </a:rPr>
                        <a:t>✔</a:t>
                      </a: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extLst>
                  <a:ext uri="{0D108BD9-81ED-4DB2-BD59-A6C34878D82A}">
                    <a16:rowId xmlns:a16="http://schemas.microsoft.com/office/drawing/2014/main" val="3349300872"/>
                  </a:ext>
                </a:extLst>
              </a:tr>
              <a:tr h="1800200">
                <a:tc>
                  <a:txBody>
                    <a:bodyPr/>
                    <a:lstStyle/>
                    <a:p>
                      <a:pPr algn="l" fontAlgn="ctr"/>
                      <a:r>
                        <a:rPr lang="ja-JP" altLang="en-US" sz="1200" b="1" u="none" strike="noStrike" baseline="0" dirty="0">
                          <a:effectLst/>
                          <a:ea typeface="ＭＳ ゴシック" panose="020B0609070205080204" pitchFamily="49" charset="-128"/>
                        </a:rPr>
                        <a:t>　</a:t>
                      </a:r>
                      <a:r>
                        <a:rPr lang="en-US" sz="1200" b="1" u="none" strike="noStrike" baseline="0" dirty="0">
                          <a:effectLst/>
                          <a:ea typeface="ＭＳ ゴシック" panose="020B0609070205080204" pitchFamily="49" charset="-128"/>
                        </a:rPr>
                        <a:t>J-GoodTech</a:t>
                      </a:r>
                      <a:endParaRPr lang="en-US" sz="12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l" fontAlgn="ctr"/>
                      <a:r>
                        <a:rPr lang="ja-JP" altLang="en-US" sz="1100" u="none" strike="noStrike" baseline="0" dirty="0">
                          <a:effectLst/>
                          <a:ea typeface="ＭＳ ゴシック" panose="020B0609070205080204" pitchFamily="49" charset="-128"/>
                        </a:rPr>
                        <a:t>優れた技術や製品を持つ日本の中小企業や海外企業のデータベースを使って、①検索②企業</a:t>
                      </a:r>
                      <a:r>
                        <a:rPr lang="en-US" altLang="ja-JP" sz="1100" u="none" strike="noStrike" baseline="0" dirty="0">
                          <a:effectLst/>
                          <a:ea typeface="ＭＳ ゴシック" panose="020B0609070205080204" pitchFamily="49" charset="-128"/>
                        </a:rPr>
                        <a:t>PR③</a:t>
                      </a:r>
                      <a:r>
                        <a:rPr lang="ja-JP" altLang="en-US" sz="1100" u="none" strike="noStrike" baseline="0" dirty="0">
                          <a:effectLst/>
                          <a:ea typeface="ＭＳ ゴシック" panose="020B0609070205080204" pitchFamily="49" charset="-128"/>
                        </a:rPr>
                        <a:t>ニーズ発信を通じて</a:t>
                      </a:r>
                      <a:r>
                        <a:rPr lang="en-US" altLang="ja-JP" sz="1100" u="none" strike="noStrike" baseline="0" dirty="0">
                          <a:effectLst/>
                          <a:ea typeface="ＭＳ ゴシック" panose="020B0609070205080204" pitchFamily="49" charset="-128"/>
                        </a:rPr>
                        <a:t>WEB</a:t>
                      </a:r>
                      <a:r>
                        <a:rPr lang="ja-JP" altLang="en-US" sz="1100" u="none" strike="noStrike" baseline="0" dirty="0">
                          <a:effectLst/>
                          <a:ea typeface="ＭＳ ゴシック" panose="020B0609070205080204" pitchFamily="49" charset="-128"/>
                        </a:rPr>
                        <a:t>上でビジネスマッチングすることのできるマッチングプラットフォーム。海外ビジネスに精通した専門家がマッチングをサポート。</a:t>
                      </a:r>
                      <a:endParaRPr lang="ja-JP" altLang="en-US" sz="11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ctr" fontAlgn="ctr"/>
                      <a:r>
                        <a:rPr lang="ja-JP" altLang="en-US" sz="1200" u="none" strike="noStrike" baseline="0" dirty="0">
                          <a:effectLst/>
                          <a:ea typeface="ＭＳ ゴシック" panose="020B0609070205080204" pitchFamily="49" charset="-128"/>
                        </a:rPr>
                        <a:t>無料</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ctr" fontAlgn="ctr"/>
                      <a:r>
                        <a:rPr lang="ja-JP" altLang="en-US" sz="1600" u="none" strike="noStrike" baseline="0" dirty="0">
                          <a:effectLst/>
                          <a:ea typeface="ＭＳ ゴシック" panose="020B0609070205080204" pitchFamily="49" charset="-128"/>
                        </a:rPr>
                        <a:t>✔</a:t>
                      </a:r>
                    </a:p>
                  </a:txBody>
                  <a:tcPr marL="2399" marR="2399" marT="2399"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noFill/>
                  </a:tcPr>
                </a:tc>
                <a:extLst>
                  <a:ext uri="{0D108BD9-81ED-4DB2-BD59-A6C34878D82A}">
                    <a16:rowId xmlns:a16="http://schemas.microsoft.com/office/drawing/2014/main" val="2135105606"/>
                  </a:ext>
                </a:extLst>
              </a:tr>
              <a:tr h="1866069">
                <a:tc>
                  <a:txBody>
                    <a:bodyPr/>
                    <a:lstStyle/>
                    <a:p>
                      <a:pPr algn="l" fontAlgn="ctr"/>
                      <a:r>
                        <a:rPr lang="ja-JP" altLang="en-US" sz="1200" b="1" u="none" strike="noStrike" baseline="0" dirty="0">
                          <a:effectLst/>
                          <a:ea typeface="ＭＳ ゴシック" panose="020B0609070205080204" pitchFamily="49" charset="-128"/>
                        </a:rPr>
                        <a:t>　海外展開</a:t>
                      </a:r>
                      <a:endParaRPr lang="en-US" altLang="ja-JP" sz="1200" b="1" u="none" strike="noStrike" baseline="0" dirty="0">
                        <a:effectLst/>
                        <a:ea typeface="ＭＳ ゴシック" panose="020B0609070205080204" pitchFamily="49" charset="-128"/>
                      </a:endParaRPr>
                    </a:p>
                    <a:p>
                      <a:pPr algn="l" fontAlgn="ctr"/>
                      <a:r>
                        <a:rPr lang="ja-JP" altLang="en-US" sz="1200" b="1" u="none" strike="noStrike" baseline="0" dirty="0">
                          <a:effectLst/>
                          <a:ea typeface="ＭＳ ゴシック" panose="020B0609070205080204" pitchFamily="49" charset="-128"/>
                        </a:rPr>
                        <a:t>　ハンズオン支援</a:t>
                      </a:r>
                      <a:endParaRPr lang="ja-JP" altLang="en-US" sz="12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l" fontAlgn="ctr"/>
                      <a:r>
                        <a:rPr lang="ja-JP" altLang="en-US" sz="1100" u="none" strike="noStrike" baseline="0" dirty="0">
                          <a:effectLst/>
                          <a:ea typeface="ＭＳ ゴシック" panose="020B0609070205080204" pitchFamily="49" charset="-128"/>
                        </a:rPr>
                        <a:t>海外進出を検討中の企業から、すでに進出済みの企業まで、海外に関する様々な相談に、国内外約</a:t>
                      </a:r>
                      <a:r>
                        <a:rPr lang="en-US" altLang="ja-JP" sz="1100" u="none" strike="noStrike" baseline="0" dirty="0">
                          <a:effectLst/>
                          <a:ea typeface="ＭＳ ゴシック" panose="020B0609070205080204" pitchFamily="49" charset="-128"/>
                        </a:rPr>
                        <a:t>350</a:t>
                      </a:r>
                      <a:r>
                        <a:rPr lang="ja-JP" altLang="en-US" sz="1100" u="none" strike="noStrike" baseline="0" dirty="0">
                          <a:effectLst/>
                          <a:ea typeface="ＭＳ ゴシック" panose="020B0609070205080204" pitchFamily="49" charset="-128"/>
                        </a:rPr>
                        <a:t>名の専門家がアドバイス。海外展開に関する事業計画の策定・海外現地調査や、現地商談・オンライン商談のサポートなど、中長期的な支援も実施。</a:t>
                      </a:r>
                      <a:endParaRPr lang="ja-JP" altLang="en-US" sz="11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r>
                        <a:rPr lang="ja-JP" altLang="en-US" sz="1200" u="none" strike="noStrike" baseline="0" dirty="0">
                          <a:effectLst/>
                          <a:ea typeface="ＭＳ ゴシック" panose="020B0609070205080204" pitchFamily="49" charset="-128"/>
                        </a:rPr>
                        <a:t>無料</a:t>
                      </a:r>
                      <a:endParaRPr lang="ja-JP" altLang="en-US" sz="12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r>
                        <a:rPr lang="ja-JP" altLang="en-US" sz="1600" u="none" strike="noStrike" baseline="0" dirty="0">
                          <a:effectLst/>
                          <a:ea typeface="ＭＳ ゴシック" panose="020B0609070205080204" pitchFamily="49" charset="-128"/>
                        </a:rPr>
                        <a:t>✔</a:t>
                      </a: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algn="ctr" fontAlgn="ctr"/>
                      <a:r>
                        <a:rPr lang="ja-JP" altLang="en-US" sz="1600" u="none" strike="noStrike" baseline="0" dirty="0">
                          <a:effectLst/>
                          <a:ea typeface="ＭＳ ゴシック" panose="020B0609070205080204" pitchFamily="49" charset="-128"/>
                        </a:rPr>
                        <a:t>✔</a:t>
                      </a:r>
                    </a:p>
                  </a:txBody>
                  <a:tcPr marL="2399" marR="2399" marT="2399" marB="0" anchor="ctr"/>
                </a:tc>
                <a:tc>
                  <a:txBody>
                    <a:bodyPr/>
                    <a:lstStyle/>
                    <a:p>
                      <a:pPr algn="ctr" fontAlgn="ctr"/>
                      <a:r>
                        <a:rPr lang="ja-JP" altLang="en-US" sz="1600" u="none" strike="noStrike" baseline="0" dirty="0">
                          <a:effectLst/>
                          <a:ea typeface="ＭＳ ゴシック" panose="020B0609070205080204" pitchFamily="49" charset="-128"/>
                        </a:rPr>
                        <a:t>✔</a:t>
                      </a:r>
                    </a:p>
                  </a:txBody>
                  <a:tcPr marL="2399" marR="2399" marT="2399" marB="0" anchor="ctr"/>
                </a:tc>
                <a:tc>
                  <a:txBody>
                    <a:bodyPr/>
                    <a:lstStyle/>
                    <a:p>
                      <a:pPr algn="ctr" fontAlgn="ctr"/>
                      <a:endParaRPr lang="ja-JP" altLang="en-US" sz="16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2399" marR="2399" marT="239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u="none" strike="noStrike" baseline="0" dirty="0">
                          <a:effectLst/>
                          <a:ea typeface="ＭＳ ゴシック" panose="020B0609070205080204" pitchFamily="49" charset="-128"/>
                        </a:rPr>
                        <a:t>✔</a:t>
                      </a:r>
                    </a:p>
                  </a:txBody>
                  <a:tcPr marL="2399" marR="2399" marT="2399" marB="0" anchor="ctr"/>
                </a:tc>
                <a:tc>
                  <a:txBody>
                    <a:bodyPr/>
                    <a:lstStyle/>
                    <a:p>
                      <a:pPr algn="ctr" fontAlgn="ctr"/>
                      <a:r>
                        <a:rPr lang="ja-JP" altLang="en-US" sz="1600" u="none" strike="noStrike" baseline="0" dirty="0">
                          <a:effectLst/>
                          <a:ea typeface="ＭＳ ゴシック" panose="020B0609070205080204" pitchFamily="49" charset="-128"/>
                        </a:rPr>
                        <a:t>✔</a:t>
                      </a:r>
                    </a:p>
                  </a:txBody>
                  <a:tcPr marL="2399" marR="2399" marT="2399" marB="0" anchor="ctr"/>
                </a:tc>
                <a:tc>
                  <a:txBody>
                    <a:bodyPr/>
                    <a:lstStyle/>
                    <a:p>
                      <a:pPr algn="ctr" fontAlgn="ctr"/>
                      <a:r>
                        <a:rPr lang="ja-JP" altLang="en-US" sz="1600" u="none" strike="noStrike" baseline="0" dirty="0">
                          <a:effectLst/>
                          <a:ea typeface="ＭＳ ゴシック" panose="020B0609070205080204" pitchFamily="49" charset="-128"/>
                        </a:rPr>
                        <a:t>✔</a:t>
                      </a:r>
                    </a:p>
                  </a:txBody>
                  <a:tcPr marL="2399" marR="2399" marT="2399" marB="0" anchor="ctr"/>
                </a:tc>
                <a:tc>
                  <a:txBody>
                    <a:bodyPr/>
                    <a:lstStyle/>
                    <a:p>
                      <a:pPr algn="ctr" fontAlgn="ctr"/>
                      <a:r>
                        <a:rPr lang="ja-JP" altLang="en-US" sz="1600" u="none" strike="noStrike" baseline="0" dirty="0">
                          <a:effectLst/>
                          <a:ea typeface="ＭＳ ゴシック" panose="020B0609070205080204" pitchFamily="49" charset="-128"/>
                        </a:rPr>
                        <a:t>✔</a:t>
                      </a:r>
                    </a:p>
                  </a:txBody>
                  <a:tcPr marL="2399" marR="2399" marT="2399" marB="0" anchor="ctr"/>
                </a:tc>
                <a:extLst>
                  <a:ext uri="{0D108BD9-81ED-4DB2-BD59-A6C34878D82A}">
                    <a16:rowId xmlns:a16="http://schemas.microsoft.com/office/drawing/2014/main" val="2564827931"/>
                  </a:ext>
                </a:extLst>
              </a:tr>
            </a:tbl>
          </a:graphicData>
        </a:graphic>
      </p:graphicFrame>
    </p:spTree>
    <p:extLst>
      <p:ext uri="{BB962C8B-B14F-4D97-AF65-F5344CB8AC3E}">
        <p14:creationId xmlns:p14="http://schemas.microsoft.com/office/powerpoint/2010/main" val="1639599112"/>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1692</Words>
  <Application>Microsoft Office PowerPoint</Application>
  <PresentationFormat>A4 210 x 297 mm</PresentationFormat>
  <Paragraphs>285</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Meiryo UI</vt:lpstr>
      <vt:lpstr>ＭＳ Ｐゴシック</vt:lpstr>
      <vt:lpstr>ＭＳ ゴシック</vt:lpstr>
      <vt:lpstr>Arial</vt:lpstr>
      <vt:lpstr>Calibri</vt:lpstr>
      <vt:lpstr>Wingdings</vt:lpstr>
      <vt:lpstr>【機○・記載例なし】</vt:lpstr>
      <vt:lpstr>相談窓口対応表（1/3）</vt:lpstr>
      <vt:lpstr>相談窓口対応表（2/3）</vt:lpstr>
      <vt:lpstr>相談窓口対応表（3/3）</vt:lpstr>
      <vt:lpstr>【別紙１】JETRO詳細対応表</vt:lpstr>
      <vt:lpstr>【別紙２】中小機構詳細対応表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2021-04-19T06:25:06Z</dcterms:created>
  <dcterms:modified xsi:type="dcterms:W3CDTF">2022-07-01T03:27:54Z</dcterms:modified>
</cp:coreProperties>
</file>