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7" r:id="rId1"/>
    <p:sldMasterId id="2147483660" r:id="rId2"/>
  </p:sldMasterIdLst>
  <p:notesMasterIdLst>
    <p:notesMasterId r:id="rId58"/>
  </p:notesMasterIdLst>
  <p:handoutMasterIdLst>
    <p:handoutMasterId r:id="rId59"/>
  </p:handoutMasterIdLst>
  <p:sldIdLst>
    <p:sldId id="506" r:id="rId3"/>
    <p:sldId id="507" r:id="rId4"/>
    <p:sldId id="502" r:id="rId5"/>
    <p:sldId id="503" r:id="rId6"/>
    <p:sldId id="449" r:id="rId7"/>
    <p:sldId id="504" r:id="rId8"/>
    <p:sldId id="505" r:id="rId9"/>
    <p:sldId id="435" r:id="rId10"/>
    <p:sldId id="416" r:id="rId11"/>
    <p:sldId id="450" r:id="rId12"/>
    <p:sldId id="439" r:id="rId13"/>
    <p:sldId id="514" r:id="rId14"/>
    <p:sldId id="515" r:id="rId15"/>
    <p:sldId id="516" r:id="rId16"/>
    <p:sldId id="444" r:id="rId17"/>
    <p:sldId id="438" r:id="rId18"/>
    <p:sldId id="442" r:id="rId19"/>
    <p:sldId id="455" r:id="rId20"/>
    <p:sldId id="456" r:id="rId21"/>
    <p:sldId id="417" r:id="rId22"/>
    <p:sldId id="481" r:id="rId23"/>
    <p:sldId id="479" r:id="rId24"/>
    <p:sldId id="436" r:id="rId25"/>
    <p:sldId id="437" r:id="rId26"/>
    <p:sldId id="482" r:id="rId27"/>
    <p:sldId id="483" r:id="rId28"/>
    <p:sldId id="480" r:id="rId29"/>
    <p:sldId id="446" r:id="rId30"/>
    <p:sldId id="484" r:id="rId31"/>
    <p:sldId id="485" r:id="rId32"/>
    <p:sldId id="508" r:id="rId33"/>
    <p:sldId id="509" r:id="rId34"/>
    <p:sldId id="510" r:id="rId35"/>
    <p:sldId id="511" r:id="rId36"/>
    <p:sldId id="512" r:id="rId37"/>
    <p:sldId id="517" r:id="rId38"/>
    <p:sldId id="488" r:id="rId39"/>
    <p:sldId id="490" r:id="rId40"/>
    <p:sldId id="491" r:id="rId41"/>
    <p:sldId id="492" r:id="rId42"/>
    <p:sldId id="493" r:id="rId43"/>
    <p:sldId id="494" r:id="rId44"/>
    <p:sldId id="495" r:id="rId45"/>
    <p:sldId id="496" r:id="rId46"/>
    <p:sldId id="497" r:id="rId47"/>
    <p:sldId id="498" r:id="rId48"/>
    <p:sldId id="499" r:id="rId49"/>
    <p:sldId id="473" r:id="rId50"/>
    <p:sldId id="474" r:id="rId51"/>
    <p:sldId id="475" r:id="rId52"/>
    <p:sldId id="500" r:id="rId53"/>
    <p:sldId id="501" r:id="rId54"/>
    <p:sldId id="513" r:id="rId55"/>
    <p:sldId id="457" r:id="rId56"/>
    <p:sldId id="458" r:id="rId57"/>
  </p:sldIdLst>
  <p:sldSz cx="9906000" cy="6858000" type="A4"/>
  <p:notesSz cx="6735763" cy="9866313"/>
  <p:custDataLst>
    <p:tags r:id="rId6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2478" userDrawn="1">
          <p15:clr>
            <a:srgbClr val="A4A3A4"/>
          </p15:clr>
        </p15:guide>
        <p15:guide id="10" pos="3120" userDrawn="1">
          <p15:clr>
            <a:srgbClr val="A4A3A4"/>
          </p15:clr>
        </p15:guide>
        <p15:guide id="11" pos="126" userDrawn="1">
          <p15:clr>
            <a:srgbClr val="A4A3A4"/>
          </p15:clr>
        </p15:guide>
        <p15:guide id="13" orient="horz" pos="731" userDrawn="1">
          <p15:clr>
            <a:srgbClr val="A4A3A4"/>
          </p15:clr>
        </p15:guide>
        <p15:guide id="14" orient="horz" pos="4110" userDrawn="1">
          <p15:clr>
            <a:srgbClr val="A4A3A4"/>
          </p15:clr>
        </p15:guide>
        <p15:guide id="15" orient="horz" pos="1071" userDrawn="1">
          <p15:clr>
            <a:srgbClr val="A4A3A4"/>
          </p15:clr>
        </p15:guide>
        <p15:guide id="16" orient="horz" pos="3838">
          <p15:clr>
            <a:srgbClr val="A4A3A4"/>
          </p15:clr>
        </p15:guide>
        <p15:guide id="17" pos="2965">
          <p15:clr>
            <a:srgbClr val="A4A3A4"/>
          </p15:clr>
        </p15:guide>
        <p15:guide id="18" pos="5524">
          <p15:clr>
            <a:srgbClr val="A4A3A4"/>
          </p15:clr>
        </p15:guide>
        <p15:guide id="19" pos="57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E17"/>
    <a:srgbClr val="3D6AA7"/>
    <a:srgbClr val="E8EAEC"/>
    <a:srgbClr val="AAC2D4"/>
    <a:srgbClr val="CCFF99"/>
    <a:srgbClr val="A2BBDC"/>
    <a:srgbClr val="C0E6F4"/>
    <a:srgbClr val="CCDAEC"/>
    <a:srgbClr val="80CCE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5574" autoAdjust="0"/>
  </p:normalViewPr>
  <p:slideViewPr>
    <p:cSldViewPr snapToGrid="0">
      <p:cViewPr varScale="1">
        <p:scale>
          <a:sx n="119" d="100"/>
          <a:sy n="119" d="100"/>
        </p:scale>
        <p:origin x="786" y="102"/>
      </p:cViewPr>
      <p:guideLst>
        <p:guide orient="horz" pos="4247"/>
        <p:guide pos="6114"/>
        <p:guide orient="horz" pos="2478"/>
        <p:guide pos="3120"/>
        <p:guide pos="126"/>
        <p:guide orient="horz" pos="731"/>
        <p:guide orient="horz" pos="4110"/>
        <p:guide orient="horz" pos="1071"/>
        <p:guide orient="horz" pos="3838"/>
        <p:guide pos="2965"/>
        <p:guide pos="5524"/>
        <p:guide pos="575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9413" cy="495299"/>
          </a:xfrm>
          <a:prstGeom prst="rect">
            <a:avLst/>
          </a:prstGeom>
        </p:spPr>
        <p:txBody>
          <a:bodyPr vert="horz" lIns="91417" tIns="45707" rIns="91417" bIns="4570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417" tIns="45707" rIns="91417" bIns="45707" rtlCol="0"/>
          <a:lstStyle>
            <a:lvl1pPr algn="r">
              <a:defRPr sz="1200"/>
            </a:lvl1pPr>
          </a:lstStyle>
          <a:p>
            <a:fld id="{AD5813BB-2A59-4094-A80D-63C58A298EE5}" type="datetimeFigureOut">
              <a:rPr kumimoji="1" lang="ja-JP" altLang="en-US" smtClean="0"/>
              <a:pPr/>
              <a:t>2023/3/15</a:t>
            </a:fld>
            <a:endParaRPr kumimoji="1" lang="ja-JP" altLang="en-US"/>
          </a:p>
        </p:txBody>
      </p:sp>
      <p:sp>
        <p:nvSpPr>
          <p:cNvPr id="4" name="フッター プレースホルダー 3"/>
          <p:cNvSpPr>
            <a:spLocks noGrp="1"/>
          </p:cNvSpPr>
          <p:nvPr>
            <p:ph type="ftr" sz="quarter" idx="2"/>
          </p:nvPr>
        </p:nvSpPr>
        <p:spPr>
          <a:xfrm>
            <a:off x="2" y="9371015"/>
            <a:ext cx="2919413" cy="495299"/>
          </a:xfrm>
          <a:prstGeom prst="rect">
            <a:avLst/>
          </a:prstGeom>
        </p:spPr>
        <p:txBody>
          <a:bodyPr vert="horz" lIns="91417" tIns="45707" rIns="91417" bIns="457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417" tIns="45707" rIns="91417" bIns="45707"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5" cy="493869"/>
          </a:xfrm>
          <a:prstGeom prst="rect">
            <a:avLst/>
          </a:prstGeom>
        </p:spPr>
        <p:txBody>
          <a:bodyPr vert="horz" lIns="90739" tIns="45369" rIns="90739" bIns="45369"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7" y="3"/>
            <a:ext cx="2919565" cy="493869"/>
          </a:xfrm>
          <a:prstGeom prst="rect">
            <a:avLst/>
          </a:prstGeom>
        </p:spPr>
        <p:txBody>
          <a:bodyPr vert="horz" lIns="90739" tIns="45369" rIns="90739" bIns="45369" rtlCol="0"/>
          <a:lstStyle>
            <a:lvl1pPr algn="r">
              <a:defRPr sz="1200"/>
            </a:lvl1pPr>
          </a:lstStyle>
          <a:p>
            <a:fld id="{6F0D6084-7E8B-4A36-97F0-DEDFB028508E}" type="datetimeFigureOut">
              <a:rPr kumimoji="1" lang="ja-JP" altLang="en-US" smtClean="0"/>
              <a:pPr/>
              <a:t>2023/3/15</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39" tIns="45369" rIns="90739" bIns="45369" rtlCol="0" anchor="ctr"/>
          <a:lstStyle/>
          <a:p>
            <a:endParaRPr lang="ja-JP" altLang="en-US"/>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39" tIns="45369" rIns="90739" bIns="4536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0"/>
            <a:ext cx="2919565" cy="493868"/>
          </a:xfrm>
          <a:prstGeom prst="rect">
            <a:avLst/>
          </a:prstGeom>
        </p:spPr>
        <p:txBody>
          <a:bodyPr vert="horz" lIns="90739" tIns="45369" rIns="90739" bIns="4536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7" y="9370870"/>
            <a:ext cx="2919565" cy="493868"/>
          </a:xfrm>
          <a:prstGeom prst="rect">
            <a:avLst/>
          </a:prstGeom>
        </p:spPr>
        <p:txBody>
          <a:bodyPr vert="horz" lIns="90739" tIns="45369" rIns="90739" bIns="45369"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65203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79131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25</a:t>
            </a:fld>
            <a:endParaRPr kumimoji="1" lang="ja-JP" altLang="en-US"/>
          </a:p>
        </p:txBody>
      </p:sp>
    </p:spTree>
    <p:extLst>
      <p:ext uri="{BB962C8B-B14F-4D97-AF65-F5344CB8AC3E}">
        <p14:creationId xmlns:p14="http://schemas.microsoft.com/office/powerpoint/2010/main" val="427536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87227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27</a:t>
            </a:fld>
            <a:endParaRPr kumimoji="1" lang="ja-JP" altLang="en-US"/>
          </a:p>
        </p:txBody>
      </p:sp>
    </p:spTree>
    <p:extLst>
      <p:ext uri="{BB962C8B-B14F-4D97-AF65-F5344CB8AC3E}">
        <p14:creationId xmlns:p14="http://schemas.microsoft.com/office/powerpoint/2010/main" val="159632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29</a:t>
            </a:fld>
            <a:endParaRPr kumimoji="1" lang="ja-JP" altLang="en-US"/>
          </a:p>
        </p:txBody>
      </p:sp>
    </p:spTree>
    <p:extLst>
      <p:ext uri="{BB962C8B-B14F-4D97-AF65-F5344CB8AC3E}">
        <p14:creationId xmlns:p14="http://schemas.microsoft.com/office/powerpoint/2010/main" val="427536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42</a:t>
            </a:fld>
            <a:endParaRPr kumimoji="1" lang="ja-JP" altLang="en-US"/>
          </a:p>
        </p:txBody>
      </p:sp>
    </p:spTree>
    <p:extLst>
      <p:ext uri="{BB962C8B-B14F-4D97-AF65-F5344CB8AC3E}">
        <p14:creationId xmlns:p14="http://schemas.microsoft.com/office/powerpoint/2010/main" val="42753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51</a:t>
            </a:fld>
            <a:endParaRPr kumimoji="1" lang="ja-JP" altLang="en-US"/>
          </a:p>
        </p:txBody>
      </p:sp>
    </p:spTree>
    <p:extLst>
      <p:ext uri="{BB962C8B-B14F-4D97-AF65-F5344CB8AC3E}">
        <p14:creationId xmlns:p14="http://schemas.microsoft.com/office/powerpoint/2010/main" val="28602458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36650" y="476672"/>
            <a:ext cx="4325938" cy="762000"/>
          </a:xfrm>
          <a:prstGeom prst="rect">
            <a:avLst/>
          </a:prstGeom>
        </p:spPr>
        <p:txBody>
          <a:bodyPr lIns="0" tIns="43193" rIns="0" bIns="79200" anchor="ctr">
            <a:normAutofit/>
          </a:bodyPr>
          <a:lstStyle>
            <a:lvl1pPr marL="0" indent="0">
              <a:spcBef>
                <a:spcPct val="25000"/>
              </a:spcBef>
              <a:buFont typeface="Wingdings" pitchFamily="2" charset="2"/>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endParaRPr lang="ja-JP" altLang="en-US" dirty="0"/>
          </a:p>
        </p:txBody>
      </p:sp>
      <p:sp>
        <p:nvSpPr>
          <p:cNvPr id="184" name="Rectangle 9"/>
          <p:cNvSpPr>
            <a:spLocks noGrp="1" noChangeArrowheads="1"/>
          </p:cNvSpPr>
          <p:nvPr>
            <p:ph type="ctrTitle" sz="quarter"/>
          </p:nvPr>
        </p:nvSpPr>
        <p:spPr bwMode="gray">
          <a:xfrm>
            <a:off x="1136650" y="1844824"/>
            <a:ext cx="7620000" cy="1981200"/>
          </a:xfrm>
          <a:prstGeom prst="rect">
            <a:avLst/>
          </a:prstGeom>
        </p:spPr>
        <p:txBody>
          <a:bodyPr tIns="43193" bIns="43193" anchor="ctr"/>
          <a:lstStyle>
            <a:lvl1pPr fontAlgn="ctr">
              <a:lnSpc>
                <a:spcPct val="125000"/>
              </a:lnSpc>
              <a:spcBef>
                <a:spcPct val="50000"/>
              </a:spcBef>
              <a:defRPr sz="2400">
                <a:latin typeface="HGP創英角ｺﾞｼｯｸUB" pitchFamily="50" charset="-128"/>
                <a:ea typeface="HGP創英角ｺﾞｼｯｸUB" pitchFamily="50" charset="-128"/>
              </a:defRPr>
            </a:lvl1pPr>
          </a:lstStyle>
          <a:p>
            <a:r>
              <a:rPr lang="ja-JP" altLang="en-US" dirty="0"/>
              <a:t>マスタ タイトルの書式設定</a:t>
            </a:r>
          </a:p>
        </p:txBody>
      </p:sp>
      <p:sp>
        <p:nvSpPr>
          <p:cNvPr id="65" name="テキスト プレースホルダ 64"/>
          <p:cNvSpPr>
            <a:spLocks noGrp="1"/>
          </p:cNvSpPr>
          <p:nvPr>
            <p:ph type="body" sz="quarter" idx="10"/>
          </p:nvPr>
        </p:nvSpPr>
        <p:spPr>
          <a:xfrm>
            <a:off x="6033120" y="4581128"/>
            <a:ext cx="2232248" cy="288652"/>
          </a:xfrm>
        </p:spPr>
        <p:txBody>
          <a:bodyPr lIns="0" rIns="0" anchor="ctr" anchorCtr="0"/>
          <a:lstStyle>
            <a:lvl1pPr marL="0" indent="0">
              <a:buNone/>
              <a:defRPr sz="14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8" name="テキスト プレースホルダ 64"/>
          <p:cNvSpPr>
            <a:spLocks noGrp="1"/>
          </p:cNvSpPr>
          <p:nvPr>
            <p:ph type="body" sz="quarter" idx="11"/>
          </p:nvPr>
        </p:nvSpPr>
        <p:spPr>
          <a:xfrm>
            <a:off x="6033120" y="5085184"/>
            <a:ext cx="3672855" cy="648072"/>
          </a:xfrm>
        </p:spPr>
        <p:txBody>
          <a:bodyPr lIns="0" rIns="0" anchor="ctr" anchorCtr="0"/>
          <a:lstStyle>
            <a:lvl1pPr marL="0" indent="0">
              <a:spcBef>
                <a:spcPts val="0"/>
              </a:spcBef>
              <a:buNone/>
              <a:defRPr sz="12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6033120" y="5805264"/>
            <a:ext cx="3672855" cy="360040"/>
          </a:xfrm>
        </p:spPr>
        <p:txBody>
          <a:bodyPr lIns="0" rIns="0" anchor="ctr" anchorCtr="0"/>
          <a:lstStyle>
            <a:lvl1pPr marL="0" indent="0">
              <a:buNone/>
              <a:defRPr sz="18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70" name="テキスト プレースホルダ 64"/>
          <p:cNvSpPr>
            <a:spLocks noGrp="1"/>
          </p:cNvSpPr>
          <p:nvPr>
            <p:ph type="body" sz="quarter" idx="13"/>
          </p:nvPr>
        </p:nvSpPr>
        <p:spPr>
          <a:xfrm>
            <a:off x="6033120" y="6237312"/>
            <a:ext cx="3672855" cy="360040"/>
          </a:xfrm>
        </p:spPr>
        <p:txBody>
          <a:bodyPr lIns="0" rIns="0" anchor="ctr" anchorCtr="0"/>
          <a:lstStyle>
            <a:lvl1pPr marL="0" indent="0">
              <a:spcBef>
                <a:spcPts val="0"/>
              </a:spcBef>
              <a:buNone/>
              <a:defRPr sz="10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Tree>
    <p:extLst>
      <p:ext uri="{BB962C8B-B14F-4D97-AF65-F5344CB8AC3E}">
        <p14:creationId xmlns:p14="http://schemas.microsoft.com/office/powerpoint/2010/main" val="290080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9682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43806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224900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312628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330138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399012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18506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4000172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1522087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890641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10"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sz="1662"/>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sz="1662"/>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sz="1662"/>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11525"/>
                <a:endParaRPr lang="ja-JP" altLang="en-US" sz="1754"/>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11525" rtl="0" eaLnBrk="1" latinLnBrk="0" hangingPunct="1"/>
              <a:endParaRPr kumimoji="1" lang="ja-JP" altLang="en-US" sz="1754" kern="1200">
                <a:solidFill>
                  <a:schemeClr val="tx1"/>
                </a:solidFill>
                <a:latin typeface="+mn-lt"/>
                <a:ea typeface="+mn-ea"/>
                <a:cs typeface="+mn-cs"/>
              </a:endParaRPr>
            </a:p>
          </p:txBody>
        </p:sp>
      </p:grpSp>
      <p:sp>
        <p:nvSpPr>
          <p:cNvPr id="4" name="Line 26"/>
          <p:cNvSpPr>
            <a:spLocks noChangeShapeType="1"/>
          </p:cNvSpPr>
          <p:nvPr userDrawn="1"/>
        </p:nvSpPr>
        <p:spPr bwMode="auto">
          <a:xfrm>
            <a:off x="200472" y="980728"/>
            <a:ext cx="9505503" cy="0"/>
          </a:xfrm>
          <a:prstGeom prst="line">
            <a:avLst/>
          </a:prstGeom>
          <a:noFill/>
          <a:ln w="3175">
            <a:solidFill>
              <a:schemeClr val="bg2"/>
            </a:solidFill>
            <a:prstDash val="solid"/>
            <a:round/>
            <a:headEnd/>
            <a:tailEnd/>
          </a:ln>
          <a:effectLst/>
        </p:spPr>
        <p:txBody>
          <a:bodyPr/>
          <a:lstStyle/>
          <a:p>
            <a:pPr>
              <a:defRPr/>
            </a:pPr>
            <a:endParaRPr lang="ja-JP" altLang="en-US" sz="1662">
              <a:solidFill>
                <a:prstClr val="black"/>
              </a:solidFill>
            </a:endParaRPr>
          </a:p>
        </p:txBody>
      </p:sp>
      <p:sp>
        <p:nvSpPr>
          <p:cNvPr id="9" name="テキスト ボックス 8"/>
          <p:cNvSpPr txBox="1"/>
          <p:nvPr userDrawn="1"/>
        </p:nvSpPr>
        <p:spPr>
          <a:xfrm>
            <a:off x="8985449" y="6581001"/>
            <a:ext cx="720080" cy="234360"/>
          </a:xfrm>
          <a:prstGeom prst="rect">
            <a:avLst/>
          </a:prstGeom>
          <a:noFill/>
        </p:spPr>
        <p:txBody>
          <a:bodyPr wrap="square" lIns="0" rIns="0" rtlCol="0">
            <a:spAutoFit/>
          </a:bodyPr>
          <a:lstStyle/>
          <a:p>
            <a:pPr algn="r"/>
            <a:fld id="{6DD9FF53-5E75-4890-BA22-699EFFF134BB}" type="slidenum">
              <a:rPr lang="ja-JP" altLang="en-US" sz="923">
                <a:solidFill>
                  <a:prstClr val="black"/>
                </a:solidFill>
              </a:rPr>
              <a:pPr algn="r"/>
              <a:t>‹#›</a:t>
            </a:fld>
            <a:endParaRPr lang="ja-JP" altLang="en-US" sz="923">
              <a:solidFill>
                <a:prstClr val="black"/>
              </a:solidFill>
            </a:endParaRPr>
          </a:p>
        </p:txBody>
      </p:sp>
      <p:sp>
        <p:nvSpPr>
          <p:cNvPr id="11" name="タイトル 7"/>
          <p:cNvSpPr>
            <a:spLocks noGrp="1"/>
          </p:cNvSpPr>
          <p:nvPr>
            <p:ph type="title"/>
          </p:nvPr>
        </p:nvSpPr>
        <p:spPr>
          <a:xfrm>
            <a:off x="200473" y="188550"/>
            <a:ext cx="9505055" cy="360050"/>
          </a:xfrm>
        </p:spPr>
        <p:txBody>
          <a:bodyPr>
            <a:normAutofit/>
          </a:bodyPr>
          <a:lstStyle>
            <a:lvl1pPr>
              <a:defRPr sz="1292">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6" y="549277"/>
            <a:ext cx="9505950" cy="359445"/>
          </a:xfrm>
        </p:spPr>
        <p:txBody>
          <a:bodyPr anchor="b" anchorCtr="0"/>
          <a:lstStyle>
            <a:lvl1pPr marL="0" indent="0" fontAlgn="base">
              <a:spcBef>
                <a:spcPts val="0"/>
              </a:spcBef>
              <a:buNone/>
              <a:defRPr sz="1846" baseline="0">
                <a:latin typeface="Arial Black" panose="020B0A04020102020204" pitchFamily="34" charset="0"/>
                <a:ea typeface="HGP創英角ｺﾞｼｯｸUB" panose="020B0900000000000000" pitchFamily="50" charset="-128"/>
              </a:defRPr>
            </a:lvl1pPr>
            <a:lvl2pPr marL="348770" indent="0">
              <a:spcBef>
                <a:spcPts val="0"/>
              </a:spcBef>
              <a:buNone/>
              <a:defRPr sz="1846">
                <a:latin typeface="HGP創英角ｺﾞｼｯｸUB" panose="020B0900000000000000" pitchFamily="50" charset="-128"/>
                <a:ea typeface="HGP創英角ｺﾞｼｯｸUB" panose="020B0900000000000000" pitchFamily="50" charset="-128"/>
              </a:defRPr>
            </a:lvl2pPr>
            <a:lvl3pPr marL="697541" indent="0">
              <a:spcBef>
                <a:spcPts val="0"/>
              </a:spcBef>
              <a:buNone/>
              <a:defRPr sz="1846">
                <a:latin typeface="HGP創英角ｺﾞｼｯｸUB" panose="020B0900000000000000" pitchFamily="50" charset="-128"/>
                <a:ea typeface="HGP創英角ｺﾞｼｯｸUB" panose="020B0900000000000000" pitchFamily="50" charset="-128"/>
              </a:defRPr>
            </a:lvl3pPr>
            <a:lvl4pPr marL="1055103" indent="0">
              <a:spcBef>
                <a:spcPts val="0"/>
              </a:spcBef>
              <a:buNone/>
              <a:defRPr sz="1846">
                <a:latin typeface="HGP創英角ｺﾞｼｯｸUB" panose="020B0900000000000000" pitchFamily="50" charset="-128"/>
                <a:ea typeface="HGP創英角ｺﾞｼｯｸUB" panose="020B0900000000000000" pitchFamily="50" charset="-128"/>
              </a:defRPr>
            </a:lvl4pPr>
            <a:lvl5pPr marL="1408269" indent="0">
              <a:spcBef>
                <a:spcPts val="0"/>
              </a:spcBef>
              <a:buNone/>
              <a:defRPr sz="1846">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52951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7" name="テキスト ボックス 6"/>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28062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Tree>
    <p:extLst>
      <p:ext uri="{BB962C8B-B14F-4D97-AF65-F5344CB8AC3E}">
        <p14:creationId xmlns:p14="http://schemas.microsoft.com/office/powerpoint/2010/main" val="97474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8906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fontAlgn="base">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967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8906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Tree>
    <p:extLst>
      <p:ext uri="{BB962C8B-B14F-4D97-AF65-F5344CB8AC3E}">
        <p14:creationId xmlns:p14="http://schemas.microsoft.com/office/powerpoint/2010/main" val="26234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27ECD04-3B19-42A6-A239-A0473FD4EB55}"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3B486-21C4-4BD1-B37A-1FF6F5DCBD4D}" type="slidenum">
              <a:rPr kumimoji="1" lang="ja-JP" altLang="en-US" smtClean="0"/>
              <a:t>‹#›</a:t>
            </a:fld>
            <a:endParaRPr kumimoji="1" lang="ja-JP" altLang="en-US"/>
          </a:p>
        </p:txBody>
      </p:sp>
    </p:spTree>
    <p:extLst>
      <p:ext uri="{BB962C8B-B14F-4D97-AF65-F5344CB8AC3E}">
        <p14:creationId xmlns:p14="http://schemas.microsoft.com/office/powerpoint/2010/main" val="44182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112878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15687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9"/>
            </p:custDataLst>
            <p:extLst>
              <p:ext uri="{D42A27DB-BD31-4B8C-83A1-F6EECF244321}">
                <p14:modId xmlns:p14="http://schemas.microsoft.com/office/powerpoint/2010/main" val="3463851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1" imgW="270" imgH="270" progId="TCLayout.ActiveDocument.1">
                  <p:embed/>
                </p:oleObj>
              </mc:Choice>
              <mc:Fallback>
                <p:oleObj name="think-cell スライド" r:id="rId11" imgW="270" imgH="270" progId="TCLayout.ActiveDocument.1">
                  <p:embed/>
                  <p:pic>
                    <p:nvPicPr>
                      <p:cNvPr id="2" name="オブジェクト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10"/>
            </p:custDataLst>
          </p:nvPr>
        </p:nvSpPr>
        <p:spPr>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73" r:id="rId4"/>
    <p:sldLayoutId id="2147483674" r:id="rId5"/>
    <p:sldLayoutId id="2147483675" r:id="rId6"/>
    <p:sldLayoutId id="2147483676" r:id="rId7"/>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31EF5-74BA-4861-B826-2763D4CF844D}" type="datetimeFigureOut">
              <a:rPr kumimoji="1" lang="ja-JP" altLang="en-US" smtClean="0"/>
              <a:t>2023/3/15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89890-C395-419E-948A-A21692A3974A}" type="slidenum">
              <a:rPr kumimoji="1" lang="ja-JP" altLang="en-US" smtClean="0"/>
              <a:t>‹#›</a:t>
            </a:fld>
            <a:endParaRPr kumimoji="1" lang="ja-JP" altLang="en-US"/>
          </a:p>
        </p:txBody>
      </p:sp>
    </p:spTree>
    <p:extLst>
      <p:ext uri="{BB962C8B-B14F-4D97-AF65-F5344CB8AC3E}">
        <p14:creationId xmlns:p14="http://schemas.microsoft.com/office/powerpoint/2010/main" val="157138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eur-lex.europa.eu/legal-content/EN/TXT/?uri=CELEX%3A52016XC0726%2802%29"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ec.europa.eu/tools/eudamed/eudamed" TargetMode="External"/><Relationship Id="rId3" Type="http://schemas.openxmlformats.org/officeDocument/2006/relationships/hyperlink" Target="https://eur-lex.europa.eu/legal-content/EN/TXT/?uri=CELEX:02017R0745-20200424" TargetMode="External"/><Relationship Id="rId7" Type="http://schemas.openxmlformats.org/officeDocument/2006/relationships/hyperlink" Target="https://ec.europa.eu/health/md_sector/new_regulations/guidance_en" TargetMode="External"/><Relationship Id="rId2" Type="http://schemas.openxmlformats.org/officeDocument/2006/relationships/hyperlink" Target="https://eur-lex.europa.eu/oj/direct-access.html" TargetMode="External"/><Relationship Id="rId1" Type="http://schemas.openxmlformats.org/officeDocument/2006/relationships/slideLayout" Target="../slideLayouts/slideLayout5.xml"/><Relationship Id="rId6" Type="http://schemas.openxmlformats.org/officeDocument/2006/relationships/hyperlink" Target="https://ec.europa.eu/growth/single-market/european-standards/harmonised-standards_en" TargetMode="External"/><Relationship Id="rId11" Type="http://schemas.openxmlformats.org/officeDocument/2006/relationships/hyperlink" Target="https://www.medtecheurope.org/" TargetMode="External"/><Relationship Id="rId5" Type="http://schemas.openxmlformats.org/officeDocument/2006/relationships/hyperlink" Target="https://ec.europa.eu/health/md_sector/overview" TargetMode="External"/><Relationship Id="rId10" Type="http://schemas.openxmlformats.org/officeDocument/2006/relationships/hyperlink" Target="https://www.team-nb.org/" TargetMode="External"/><Relationship Id="rId4" Type="http://schemas.openxmlformats.org/officeDocument/2006/relationships/hyperlink" Target="https://eur-lex.europa.eu/legal-content/EN/TXT/?qid=1578192050310&amp;uri=CELEX:32017R0745R(02)" TargetMode="External"/><Relationship Id="rId9" Type="http://schemas.openxmlformats.org/officeDocument/2006/relationships/hyperlink" Target="https://ec.europa.eu/growth/tools-databases/nando/index.cfm?fuseaction=directive.notifiedbody&amp;dir_id=3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service.hsa.gov.sg/medics/md/mdEnquiry.do?action=getAllDevices" TargetMode="Externa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hyperlink" Target="http://www.oss.go.id/"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jdih.kemendag.go.id/peraturan/detail/1883/2" TargetMode="External"/><Relationship Id="rId2" Type="http://schemas.openxmlformats.org/officeDocument/2006/relationships/hyperlink" Target="http://jdih.kemendag.go.id/peraturan/detail/1748/2"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peraturan.bpk.go.id/Home/Details/143145/permenkes-no-7-tahun-2020" TargetMode="External"/><Relationship Id="rId2" Type="http://schemas.openxmlformats.org/officeDocument/2006/relationships/hyperlink" Target="https://bprs.kemkes.go.id/v1/uploads/pdffiles/peraturan/41%20PMK%20No.%2051%20ttg%20Pemasukan%20Alat%20Kesehatan%20Melalui%20Jalur%20Khusus_.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regalkes.kemkes.go.id/informasi_alkes/Pedoman%20Ekspor%20Impor.pdf" TargetMode="External"/><Relationship Id="rId3" Type="http://schemas.openxmlformats.org/officeDocument/2006/relationships/hyperlink" Target="http://regalkes.kemkes.go.id/informasi_alkes/PERMENKES%20No%201191%20Tahun%202010%20Tentang%20Penyalur%20Alat%20Kesehatan.pdf" TargetMode="External"/><Relationship Id="rId7" Type="http://schemas.openxmlformats.org/officeDocument/2006/relationships/hyperlink" Target="http://regalkes.kemkes.go.id/informasi_alkes/Indonesia%20Guideline%20for%20Evaluation%20of%20Medical%20Device%20and%20IVD%202020.pdf" TargetMode="External"/><Relationship Id="rId2" Type="http://schemas.openxmlformats.org/officeDocument/2006/relationships/hyperlink" Target="http://regalkes.kemkes.go.id/informasi_alkes/Regulasi%20Lisensi%20Produk.pdf" TargetMode="External"/><Relationship Id="rId1" Type="http://schemas.openxmlformats.org/officeDocument/2006/relationships/slideLayout" Target="../slideLayouts/slideLayout5.xml"/><Relationship Id="rId6" Type="http://schemas.openxmlformats.org/officeDocument/2006/relationships/hyperlink" Target="https://peraturan.go.id/common/dokumen/bn/2018/bn887-2018.pdf" TargetMode="External"/><Relationship Id="rId5" Type="http://schemas.openxmlformats.org/officeDocument/2006/relationships/hyperlink" Target="http://sertifikasialkes.kemkes.go.id/index.php/home/fileDownload/BERITA_FILE.pdf/68" TargetMode="External"/><Relationship Id="rId10" Type="http://schemas.openxmlformats.org/officeDocument/2006/relationships/hyperlink" Target="https://peraturan.bpk.go.id/Home/Details/153870/permenkes-no-59-tahun-2014" TargetMode="External"/><Relationship Id="rId4" Type="http://schemas.openxmlformats.org/officeDocument/2006/relationships/hyperlink" Target="https://sertifikasialkes.kemkes.go.id/index.php/home/fileDownload/BERITA_FILE.pdf/117" TargetMode="External"/><Relationship Id="rId9" Type="http://schemas.openxmlformats.org/officeDocument/2006/relationships/hyperlink" Target="https://peraturan.bpk.go.id/Home/Details/117565/permenkes-no-28-tahun-201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sa.gov.sg/e-services/medics" TargetMode="External"/><Relationship Id="rId2" Type="http://schemas.openxmlformats.org/officeDocument/2006/relationships/hyperlink" Target="https://www.hsa.gov.sg/medical-devices" TargetMode="External"/><Relationship Id="rId1" Type="http://schemas.openxmlformats.org/officeDocument/2006/relationships/slideLayout" Target="../slideLayouts/slideLayout5.xml"/><Relationship Id="rId5" Type="http://schemas.openxmlformats.org/officeDocument/2006/relationships/hyperlink" Target="https://www.hsa.gov.sg/medical-devices/fees" TargetMode="External"/><Relationship Id="rId4" Type="http://schemas.openxmlformats.org/officeDocument/2006/relationships/hyperlink" Target="https://www.hsa.gov.sg/medical-devices/registration/risk-classific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hsa.gov.sg/docs/default-source/hprg-mdb/guidance-documents-for-medical-devices/gn-32-r5-guidance-for-importation-of-unregistered-md-for-exhibition-(2022-sep)-pub.pdf" TargetMode="External"/><Relationship Id="rId2" Type="http://schemas.openxmlformats.org/officeDocument/2006/relationships/hyperlink" Target="https://www.hsa.gov.sg/docs/default-source/hprg-mdb/guidance-documents-for-medical-devices/gn-35-r4-guidance-on-special-access-routes-(2023-jan)-pub.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hsa.gov.sg/docs/default-source/medical-devices/gn-12-1-r2-1-guidance-on-grouping-of-medical-devices-for-product-registration---general-grouping-criteria(17nov-pub).pdf" TargetMode="External"/><Relationship Id="rId3" Type="http://schemas.openxmlformats.org/officeDocument/2006/relationships/hyperlink" Target="https://sso.agc.gov.sg/Act/HPA2007" TargetMode="External"/><Relationship Id="rId7" Type="http://schemas.openxmlformats.org/officeDocument/2006/relationships/hyperlink" Target="https://www.hsa.gov.sg/docs/default-source/hprg-mdb/gn-17-r1-1-guidance-on-preparation-of-a-product-registration-submission-for-general-medical-devices-using-the-asean-csdt-(aug21-pub).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hsa.gov.sg/docs/default-source/hprg-mdb/gudiance-documents-for-medical-devices/medical-devices-product-classification-guide.pdf" TargetMode="External"/><Relationship Id="rId5" Type="http://schemas.openxmlformats.org/officeDocument/2006/relationships/hyperlink" Target="https://www.hsa.gov.sg/docs/default-source/hprg-mdb/gn-15-r8-_guidance-on-medical-device-product-registration-(2022-jan)-pub.pdf" TargetMode="External"/><Relationship Id="rId10" Type="http://schemas.openxmlformats.org/officeDocument/2006/relationships/hyperlink" Target="https://www.hsa.gov.sg/medical-devices/fees" TargetMode="External"/><Relationship Id="rId4" Type="http://schemas.openxmlformats.org/officeDocument/2006/relationships/hyperlink" Target="https://sso.agc.gov.sg/SL/HPA2007-S436-2010" TargetMode="External"/><Relationship Id="rId9" Type="http://schemas.openxmlformats.org/officeDocument/2006/relationships/hyperlink" Target="https://www.hsa.gov.sg/docs/default-source/hprg-mdb/gn-02-r4-4-guidance-on-licensing-of-manufacturers-importers-and-wholesalers-of-md-(aug21-pub).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medeva.fda.moph.go.th/FDA_MDC_AGLJS/LISTING/QUESTIO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fda.moph.go.th/sites/Medical/PublishingImages/SitePages/LawandRegulation/%E0%B9%80%E0%B8%84%E0%B8%A3%E0%B8%B7%E0%B9%88%E0%B8%AD%E0%B8%87%E0%B8%A1%E0%B8%B7%E0%B8%AD%E0%B9%81%E0%B8%9E%E0%B8%97%E0%B8%A2%E0%B9%8C%E0%B8%97%E0%B8%B5%E0%B9%88%E0%B9%84%E0%B8%94%E0%B9%89%E0%B8%A3%E0%B8%B1%E0%B8%9A%E0%B8%81%E0%B8%B2%E0%B8%A3%E0%B8%A2%E0%B8%81%E0%B9%80%E0%B8%A7%E0%B9%89%E0%B8%99%E0%B8%95%E0%B8%B2%E0%B8%A1%E0%B8%A1%E0%B8%B2%E0%B8%95%E0%B8%A3%E0%B8%B2%2027%20(5)%20(6)%20%E0%B9%81%E0%B8%A5%E0%B8%B0%20(7)%20%E0%B8%9E.%E0%B8%A8.%202563.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da.gov/about-fda/fda-organization/center-devices-and-radiological-health" TargetMode="External"/><Relationship Id="rId2" Type="http://schemas.openxmlformats.org/officeDocument/2006/relationships/hyperlink" Target="https://www.fda.gov/regulatory-information/laws-enforced-fda/federal-food-drug-and-cosmetic-act-fdc-act" TargetMode="External"/><Relationship Id="rId1" Type="http://schemas.openxmlformats.org/officeDocument/2006/relationships/slideLayout" Target="../slideLayouts/slideLayout5.xml"/><Relationship Id="rId4" Type="http://schemas.openxmlformats.org/officeDocument/2006/relationships/hyperlink" Target="https://www.accessdata.fda.gov/scripts/cdrh/cfdocs/cfcfr/CFRSearch.cfm?CFRPart=820"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fda.moph.go.th/sites/Medical/PublishingImages/SitePages/LawandRegulation/%E0%B8%81%E0%B8%A5%E0%B8%B8%E0%B9%88%E0%B8%A1%E0%B9%80%E0%B8%84%E0%B8%A3%E0%B8%B7%E0%B9%88%E0%B8%AD%E0%B8%87%E0%B8%A1%E0%B8%B7%E0%B8%AD%E0%B9%81%E0%B8%9E%E0%B8%97%E0%B8%A2%E0%B9%8C%E0%B8%AB%E0%B8%A3%E0%B8%B7%E0%B8%AD%E0%B9%80%E0%B8%84%E0%B8%A3%E0%B8%B7%E0%B9%88%E0%B8%AD%E0%B8%87%E0%B8%A1%E0%B8%B7%E0%B8%AD%E0%B9%81%E0%B8%9E%E0%B8%97%E0%B8%A2%E0%B9%8C%E0%B8%97%E0%B8%B5%E0%B9%88%E0%B8%9C%E0%B8%B9%E0%B9%89%E0%B8%9C%E0%B8%A5%E0%B8%B4%E0%B8%95%E0%B8%AB%E0%B8%A3%E0%B8%B7%E0%B8%AD%E0%B8%9C%E0%B8%B9%E0%B9%89%E0%B8%99%E0%B8%B3%E0%B9%80%E0%B8%82%E0%B9%89%E0%B8%B2%E0%B8%95%E0%B9%89%E0%B8%AD%E0%B8%87%E0%B9%84%E0%B8%94%E0%B9%89%E0%B8%A3%E0%B8%B1%E0%B8%9A%E0%B8%AD%E0%B8%99%E0%B8%B8%E0%B8%8D%E0%B8%B2%E0%B8%95%20%E0%B8%9E.%E0%B8%A8.2563.PDF" TargetMode="External"/><Relationship Id="rId3" Type="http://schemas.openxmlformats.org/officeDocument/2006/relationships/hyperlink" Target="https://www.fda.moph.go.th/sites/Medical/PublishingImages/SitePages/LawandRegulation/%E0%B8%81%E0%B8%B2%E0%B8%A3%E0%B8%88%E0%B8%B1%E0%B8%94%E0%B9%80%E0%B8%84%E0%B8%A3%E0%B8%B7%E0%B9%88%E0%B8%AD%E0%B8%87%E0%B8%A1%E0%B8%B7%E0%B8%AD%E0%B9%81%E0%B8%9E%E0%B8%97%E0%B8%A2%E0%B9%8C%E0%B8%95%E0%B8%B2%E0%B8%A1%E0%B8%84%E0%B8%A7%E0%B8%B2%E0%B8%A1%E0%B9%80%E0%B8%AA%E0%B8%B5%E0%B9%88%E0%B8%A2%E0%B8%87%20%E0%B8%9E.%E0%B8%A8.%202562.PDF" TargetMode="External"/><Relationship Id="rId7" Type="http://schemas.openxmlformats.org/officeDocument/2006/relationships/hyperlink" Target="https://www.fda.moph.go.th/sites/Medical/PublishingImages/SitePages/L2Announcement/%E0%B8%81%E0%B8%B3%E0%B8%AB%E0%B8%99%E0%B8%94%E0%B9%81%E0%B8%9A%E0%B8%9A%E0%B8%95%E0%B8%B2%E0%B8%A1%E0%B8%81%E0%B8%8E%E0%B8%81%E0%B8%A3%E0%B8%B0%E0%B8%97%E0%B8%A3%E0%B8%A7%E0%B8%87%E0%B8%81%E0%B8%B2%E0%B8%A3%E0%B8%82%E0%B8%AD%E0%B8%AD%E0%B8%99%E0%B8%B8%E0%B8%8D%E0%B8%B2%E0%B8%95%E0%B9%81%E0%B8%A5%E0%B8%B0%E0%B8%81%E0%B8%B2%E0%B8%A3%E0%B8%AD%E0%B8%AD%E0%B8%81%E0%B9%83%E0%B8%9A%E0%B8%AD%E0%B8%99%E0%B8%B8%E0%B8%8D%E0%B8%B2%E0%B8%95%E0%B8%82%E0%B8%B2%E0%B8%A2%E0%B9%80%E0%B8%84%E0%B8%A3%E0%B8%B7%E0%B9%88%E0%B8%AD%E0%B8%87%E0%B8%A1%E0%B8%B7%E0%B8%AD%E0%B9%81%E0%B8%9E%E0%B8%97%E0%B8%A2%E0%B9%8C.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fda.moph.go.th/sites/Medical/PublishingImages/SitePages/Lawfda/%E0%B8%81%E0%B8%B3%E0%B8%AB%E0%B8%99%E0%B8%94%E0%B9%81%E0%B8%9A%E0%B8%9A%E0%B8%95%E0%B8%B2%E0%B8%A1%E0%B8%81%E0%B8%8E%E0%B8%81%E0%B8%A3%E0%B8%B0%E0%B8%97%E0%B8%A3%E0%B8%A7%E0%B8%87%E0%B8%81%E0%B8%B2%E0%B8%A3%E0%B8%82%E0%B8%AD%E0%B8%88%E0%B8%94%E0%B9%81%E0%B8%88%E0%B9%89%E0%B8%87%E0%B9%81%E0%B8%A5%E0%B8%B0%E0%B8%81%E0%B8%B2%E0%B8%A3%E0%B8%AD%E0%B8%AD%E0%B8%81%E0%B9%83%E0%B8%9A%E0%B8%A3%E0%B8%B1%E0%B8%9A%E0%B8%88%E0%B8%94%E0%B9%81%E0%B8%88%E0%B9%89%E0%B8%87%E0%B8%9C%E0%B8%A5%E0%B8%B4%E0%B8%95%E0%B8%AB%E0%B8%A3%E0%B8%B7%E0%B8%AD%E0%B8%99%E0%B8%B3%E0%B9%80%E0%B8%82%E0%B9%89%E0%B8%B2%E0%B9%80%E0%B8%84%E0%B8%A3%E0%B8%B7%E0%B9%88%E0%B8%AD%E0%B8%87%E0%B8%A1%E0%B8%B7%E0%B8%AD%E0%B9%81%E0%B8%9E%E0%B8%97%E0%B8%A2%E0%B9%8C%20%E0%B8%9E.%E0%B8%A8.%202564.pdf" TargetMode="External"/><Relationship Id="rId5" Type="http://schemas.openxmlformats.org/officeDocument/2006/relationships/hyperlink" Target="https://www.fda.moph.go.th/sites/Medical/PublishingImages/SitePages/Lawfda/%E0%B8%81%E0%B8%B3%E0%B8%AB%E0%B8%99%E0%B8%94%E0%B9%81%E0%B8%9A%E0%B8%9A%E0%B8%95%E0%B8%B2%E0%B8%A1%E0%B8%81%E0%B8%8E%E0%B8%81%E0%B8%A3%E0%B8%B0%E0%B8%97%E0%B8%A3%E0%B8%A7%E0%B8%87%E0%B8%81%E0%B8%B2%E0%B8%A3%E0%B9%81%E0%B8%88%E0%B9%89%E0%B8%87%E0%B8%A3%E0%B8%B2%E0%B8%A2%E0%B8%81%E0%B8%B2%E0%B8%A3%E0%B8%A5%E0%B8%B0%E0%B9%80%E0%B8%AD%E0%B8%B5%E0%B8%A2%E0%B8%94%E0%B9%81%E0%B8%A5%E0%B8%B0%E0%B8%81%E0%B8%B2%E0%B8%A3%E0%B8%AD%E0%B8%AD%E0%B8%81%E0%B9%83%E0%B8%9A%E0%B8%A3%E0%B8%B1%E0%B8%9A%E0%B9%81%E0%B8%88%E0%B9%89%E0%B8%87%E0%B8%A3%E0%B8%B2%E0%B8%A2%E0%B8%81%E0%B8%B2%E0%B8%A3%E0%B8%A5%E0%B8%B0%E0%B9%80%E0%B8%AD%E0%B8%B5%E0%B8%A2%E0%B8%94%E0%B8%9C%E0%B8%A5%E0%B8%B4%E0%B8%95%E0%B8%AB%E0%B8%A3%E0%B8%B7%E0%B8%AD%E0%B8%99%E0%B8%B3%E0%B9%80%E0%B8%82%E0%B9%89%E0%B8%B2%E0%B9%80%E0%B8%84%E0%B8%A3%E0%B8%B7%E0%B9%88%E0%B8%AD%E0%B8%87%E0%B8%A1%E0%B8%B7%E0%B8%AD%E0%B9%81%E0%B8%9E%E0%B8%97%E0%B8%A2%E0%B9%8C%20%E0%B8%9E.%E0%B8%A8.%202564.PDF" TargetMode="External"/><Relationship Id="rId10" Type="http://schemas.openxmlformats.org/officeDocument/2006/relationships/hyperlink" Target="https://www.fda.moph.go.th/sites/Medical/PublishingImages/SitePages/LawandRegulation/%E0%B8%81%E0%B8%A5%E0%B8%B8%E0%B9%88%E0%B8%A1%E0%B9%80%E0%B8%84%E0%B8%A3%E0%B8%B7%E0%B9%88%E0%B8%AD%E0%B8%87%E0%B8%A1%E0%B8%B7%E0%B8%AD%E0%B9%81%E0%B8%9E%E0%B8%97%E0%B8%A2%E0%B9%8C%E0%B8%AB%E0%B8%A3%E0%B8%B7%E0%B8%AD%E0%B9%80%E0%B8%84%E0%B8%A3%E0%B8%B7%E0%B9%88%E0%B8%AD%E0%B8%87%E0%B8%A1%E0%B8%B7%E0%B8%AD%E0%B9%81%E0%B8%9E%E0%B8%97%E0%B8%A2%E0%B9%8C%E0%B8%97%E0%B8%B5%E0%B9%88%E0%B8%9C%E0%B8%B9%E0%B9%89%E0%B8%9C%E0%B8%A5%E0%B8%B4%E0%B8%95%E0%B8%AB%E0%B8%A3%E0%B8%B7%E0%B8%AD%E0%B8%9C%E0%B8%B9%E0%B9%89%E0%B8%99%E0%B8%B3%E0%B9%80%E0%B8%82%E0%B9%89%E0%B8%B2%E0%B8%95%E0%B9%89%E0%B8%AD%E0%B8%87%E0%B8%88%E0%B8%94%E0%B9%81%E0%B8%88%E0%B9%89%E0%B8%87%20%E0%B8%9E.%E0%B8%A8.2563(29%20%E0%B8%98.%E0%B8%84.%202563).PDF" TargetMode="External"/><Relationship Id="rId4" Type="http://schemas.openxmlformats.org/officeDocument/2006/relationships/hyperlink" Target="https://www.fda.moph.go.th/sites/Medical/PublishingImages/SitePages/Lawfda/%E0%B8%81%E0%B8%B3%E0%B8%AB%E0%B8%99%E0%B8%94%E0%B9%81%E0%B8%9A%E0%B8%9A%E0%B8%95%E0%B8%B2%E0%B8%A1%E0%B8%81%E0%B8%8E%E0%B8%81%E0%B8%A3%E0%B8%B0%E0%B8%97%E0%B8%A3%E0%B8%A7%E0%B8%87%E0%B8%81%E0%B8%B2%E0%B8%A3%E0%B8%82%E0%B8%AD%E0%B8%AD%E0%B8%99%E0%B8%B8%E0%B8%8D%E0%B8%B2%E0%B8%95%E0%B9%81%E0%B8%A5%E0%B8%B0%E0%B8%81%E0%B8%B2%E0%B8%A3%E0%B8%AD%E0%B8%AD%E0%B8%81%E0%B9%83%E0%B8%9A%E0%B8%AD%E0%B8%99%E0%B8%B8%E0%B8%8D%E0%B8%B2%E0%B8%95%E0%B8%9C%E0%B8%A5%E0%B8%B4%E0%B8%95%E0%B8%AB%E0%B8%A3%E0%B8%B7%E0%B8%AD%E0%B8%99%E0%B8%B3%E0%B9%80%E0%B8%82%E0%B9%89%E0%B8%B2%E0%B9%80%E0%B8%84%E0%B8%A3%E0%B8%B7%E0%B9%88%E0%B8%AD%E0%B8%87%E0%B8%A1%E0%B8%B7%E0%B8%AD%E0%B9%81%E0%B8%9E%E0%B8%97%E0%B8%A2%E0%B9%8C%20%E0%B8%9E.%E0%B8%A8.%202564.PDF" TargetMode="External"/><Relationship Id="rId9" Type="http://schemas.openxmlformats.org/officeDocument/2006/relationships/hyperlink" Target="https://www.fda.moph.go.th/sites/Medical/PublishingImages/SitePages/LawandRegulation/%E0%B8%81%E0%B8%A5%E0%B8%B8%E0%B9%88%E0%B8%A1%E0%B9%80%E0%B8%84%E0%B8%A3%E0%B8%B7%E0%B9%88%E0%B8%AD%E0%B8%87%E0%B8%A1%E0%B8%B7%E0%B8%AD%E0%B9%81%E0%B8%9E%E0%B8%97%E0%B8%A2%E0%B9%8C%E0%B8%AB%E0%B8%A3%E0%B8%B7%E0%B8%AD%E0%B9%80%E0%B8%84%E0%B8%A3%E0%B8%B7%E0%B9%88%E0%B8%AD%E0%B8%87%E0%B8%A1%E0%B8%B7%E0%B8%AD%E0%B9%81%E0%B8%9E%E0%B8%97%E0%B8%A2%E0%B9%8C%E0%B8%97%E0%B8%B5%E0%B9%88%E0%B8%9C%E0%B8%B9%E0%B9%89%E0%B8%9C%E0%B8%A5%E0%B8%B4%E0%B8%95%E0%B8%AB%E0%B8%A3%E0%B8%B7%E0%B8%AD%E0%B8%9C%E0%B8%B9%E0%B9%89%E0%B8%99%E0%B8%B3%E0%B9%80%E0%B8%82%E0%B9%89%E0%B8%B2%E0%B8%95%E0%B9%89%E0%B8%AD%E0%B8%87%E0%B9%81%E0%B8%88%E0%B9%89%E0%B8%87%E0%B8%A3%E0%B8%B2%E0%B8%A2%E0%B8%81%E0%B8%B2%E0%B8%A3%E0%B8%A5%E0%B8%B0%E0%B9%80%E0%B8%AD%E0%B8%B5%E0%B8%A2%E0%B8%94%20(%E0%B8%89%E0%B8%9A%E0%B8%B1%E0%B8%9A%E0%B8%97%E0%B8%B5%E0%B9%88%20%E0%B9%92)%20%E0%B8%9E.%E0%B8%A8.%202563.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dmas.doh.gov.ph:8083/Rest/GetFile?id=605689" TargetMode="External"/><Relationship Id="rId2" Type="http://schemas.openxmlformats.org/officeDocument/2006/relationships/hyperlink" Target="https://www.fda.gov.ph/wp-content/uploads/2020/01/FDA-CIRCULAR-NO.2020-001.pdf" TargetMode="External"/><Relationship Id="rId1" Type="http://schemas.openxmlformats.org/officeDocument/2006/relationships/slideLayout" Target="../slideLayouts/slideLayout5.xml"/><Relationship Id="rId4" Type="http://schemas.openxmlformats.org/officeDocument/2006/relationships/hyperlink" Target="https://www.fda.gov.ph/wp-content/uploads/2021/05/Compassionate-Special-Permit-CSP-Application.pdf"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da.gov.ph/wp-content/uploads/2020/05/Administrative-Order-No.2020-0017.pdf" TargetMode="External"/><Relationship Id="rId3" Type="http://schemas.openxmlformats.org/officeDocument/2006/relationships/hyperlink" Target="https://www.officialgazette.gov.ph/2009/08/18/republic-act-no-9711/" TargetMode="External"/><Relationship Id="rId7" Type="http://schemas.openxmlformats.org/officeDocument/2006/relationships/hyperlink" Target="https://www.fda.gov.ph/wp-content/uploads/2021/11/FDA-Advisory-No.2021-3084.pdf" TargetMode="External"/><Relationship Id="rId2" Type="http://schemas.openxmlformats.org/officeDocument/2006/relationships/hyperlink" Target="https://lawphil.net/statutes/repacts/ra1963/ra_3720_1963.html#:~:text=Republic%20Act%20No.,3720&amp;text=AN%20ACT%20TO%20ENSURE%20THE,ENFORCE%20THE%20LAWS%20PERTAINING%20THERETO." TargetMode="External"/><Relationship Id="rId1" Type="http://schemas.openxmlformats.org/officeDocument/2006/relationships/slideLayout" Target="../slideLayouts/slideLayout5.xml"/><Relationship Id="rId6" Type="http://schemas.openxmlformats.org/officeDocument/2006/relationships/hyperlink" Target="https://www.fda.gov.ph/wp-content/uploads/2021/01/FDA-Circular-No.2021-002.pdf" TargetMode="External"/><Relationship Id="rId5" Type="http://schemas.openxmlformats.org/officeDocument/2006/relationships/hyperlink" Target="https://www.fda.gov.ph/wp-content/uploads/2021/01/FDA-Circular-No.2021-001-A.pdf" TargetMode="External"/><Relationship Id="rId10" Type="http://schemas.openxmlformats.org/officeDocument/2006/relationships/hyperlink" Target="https://www.fda.gov.ph/wp-content/uploads/2022/09/FDA-Circular-No.2022-008.pdf" TargetMode="External"/><Relationship Id="rId4" Type="http://schemas.openxmlformats.org/officeDocument/2006/relationships/hyperlink" Target="https://www.fda.gov.ph/wp-content/uploads/2020/01/FDA-CIRCULAR-NO.2020-001.pdf" TargetMode="External"/><Relationship Id="rId9" Type="http://schemas.openxmlformats.org/officeDocument/2006/relationships/hyperlink" Target="https://www.fda.gov.ph/wp-content/uploads/2021/04/FDA-Circular-No.-2017-013.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ongkhaigiadmec.moh.gov.vn/" TargetMode="External"/><Relationship Id="rId2" Type="http://schemas.openxmlformats.org/officeDocument/2006/relationships/hyperlink" Target="http://dmec.moh.gov.vn/"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hyperlink" Target="https://vnsw.gov.vn/" TargetMode="External"/><Relationship Id="rId3" Type="http://schemas.openxmlformats.org/officeDocument/2006/relationships/hyperlink" Target="https://bcp.cdnchinhphu.vn/334894974524682240/2023/3/4/7-2023-nd-cp-03032023-signed-16779154887792138646675.pdf" TargetMode="External"/><Relationship Id="rId7" Type="http://schemas.openxmlformats.org/officeDocument/2006/relationships/hyperlink" Target="https://dichvucong.moh.gov.vn/" TargetMode="External"/><Relationship Id="rId2" Type="http://schemas.openxmlformats.org/officeDocument/2006/relationships/hyperlink" Target="https://dmec.moh.gov.vn/documents/10182/0/E_1636511534239_98_2021_ND-CP_08112021-signed.pdf/6e96247f-e468-434c-a478-091e7cb159ef" TargetMode="External"/><Relationship Id="rId1" Type="http://schemas.openxmlformats.org/officeDocument/2006/relationships/slideLayout" Target="../slideLayouts/slideLayout5.xml"/><Relationship Id="rId6" Type="http://schemas.openxmlformats.org/officeDocument/2006/relationships/hyperlink" Target="https://congkhaigiadmec.moh.gov.vn/" TargetMode="External"/><Relationship Id="rId5" Type="http://schemas.openxmlformats.org/officeDocument/2006/relationships/hyperlink" Target="http://dmec.moh.gov.vn/" TargetMode="External"/><Relationship Id="rId4" Type="http://schemas.openxmlformats.org/officeDocument/2006/relationships/hyperlink" Target="https://dmec.moh.gov.vn/documents/10182/0/Thong+tu+19_2021_TT-BYT.pdf/c88d036c-be00-421f-a1d7-10fce0a430f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da.gov/medical-devices/device-advice-comprehensive-regulatory-assistance/medical-device-databases"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medcast.mda.gov.my/manual_frontend/User%20Manual%20Notification%20Front%20End%20User.pdf"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mda.gov.my/documents/guidance-documents/1801-import-and-or-supply-of-unregistered-medical-devices-for-the-purpose-of-demonstration-for-marketing-or-education/file.html" TargetMode="External"/><Relationship Id="rId2" Type="http://schemas.openxmlformats.org/officeDocument/2006/relationships/hyperlink" Target="https://portal.mda.gov.my/documents/medical-device-exemption-order-2016/364-medical-device-exemption-order-2016/file.html" TargetMode="External"/><Relationship Id="rId1" Type="http://schemas.openxmlformats.org/officeDocument/2006/relationships/slideLayout" Target="../slideLayouts/slideLayout5.xml"/><Relationship Id="rId4" Type="http://schemas.openxmlformats.org/officeDocument/2006/relationships/hyperlink" Target="https://www.mda.gov.my/documents/guidance-documents/1838-mdagd0043-specialaccess-15may2020-60-00-1/file.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portal.mda.gov.my/industry/establishment-licence/how-to-apply-for-establishment-licence.html" TargetMode="External"/><Relationship Id="rId3" Type="http://schemas.openxmlformats.org/officeDocument/2006/relationships/hyperlink" Target="https://www.mda.gov.my/doclink/how-to-apply-for-medical-device-registration-under-medical-device-act-2012-third-edition/eyJ0eXAiOiJKV1QiLCJhbGciOiJIUzI1NiJ9.eyJzdWIiOiJob3ctdG8tYXBwbHktZm9yLW1lZGljYWwtZGV2aWNlLXJlZ2lzdHJhdGlvbi11bmRlci1tZWRpY2FsLWRldmljZS1hY3QtMjAxMi10aGlyZC1lZGl0aW9uIiwiaWF0IjoxNjY2MDc5MDc4LCJleHAiOjE2NjYxNjU0Nzh9.ZC4ZYeOuw4o72nIRz0MIZ7X9Ys3x6eXbN8Qpg9VGNxs" TargetMode="External"/><Relationship Id="rId7" Type="http://schemas.openxmlformats.org/officeDocument/2006/relationships/hyperlink" Target="https://www.mda.gov.my/announcement/897-online-training-by-the-authority-good-distribution-practice-for-medical-devices-gdpmd.html" TargetMode="External"/><Relationship Id="rId12" Type="http://schemas.openxmlformats.org/officeDocument/2006/relationships/hyperlink" Target="https://www.mda.gov.my/documents/guidance-documents/1842-gdpmd-mdarr-1/file.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mda.gov.my/industry/medical-device-registration/general-medical-device.html#classB" TargetMode="External"/><Relationship Id="rId11" Type="http://schemas.openxmlformats.org/officeDocument/2006/relationships/hyperlink" Target="https://portal.mda.gov.my/industry/conformity-assessment-body-cab/status.html" TargetMode="External"/><Relationship Id="rId5" Type="http://schemas.openxmlformats.org/officeDocument/2006/relationships/hyperlink" Target="https://www.mda.gov.my/industry/medical-device-registration/general-medical-device.html#classA" TargetMode="External"/><Relationship Id="rId10" Type="http://schemas.openxmlformats.org/officeDocument/2006/relationships/hyperlink" Target="https://portal.mda.gov.my/documents/guidance-documents/1858-8-csdt-1/file.html" TargetMode="External"/><Relationship Id="rId4" Type="http://schemas.openxmlformats.org/officeDocument/2006/relationships/hyperlink" Target="https://portal.mda.gov.my/documents/regulation/687-medical-device-authority-act-2012-eng/file.html" TargetMode="External"/><Relationship Id="rId9" Type="http://schemas.openxmlformats.org/officeDocument/2006/relationships/hyperlink" Target="https://portal.mda.gov.my/documents/guidance-documents/1852-31-conformity-assessment-for-medical-device-1/file.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www.nhsa.gov.cn/"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hyperlink" Target="https://www.nmpa.gov.cn/directory/web/nmpa/xxgk/fgwj/gzwj/gzwjylqx/20211104141907123.html" TargetMode="External"/><Relationship Id="rId3" Type="http://schemas.openxmlformats.org/officeDocument/2006/relationships/hyperlink" Target="http://www.gov.cn/gongbao/content/2021/content_5654783.htm" TargetMode="External"/><Relationship Id="rId7" Type="http://schemas.openxmlformats.org/officeDocument/2006/relationships/hyperlink" Target="https://www.nmpa.gov.cn/xxgk/ggtg/qtggtg/20211022153823130.html" TargetMode="External"/><Relationship Id="rId2" Type="http://schemas.openxmlformats.org/officeDocument/2006/relationships/hyperlink" Target="http://www.gov.cn/zhengce/content/2021-03/18/content_5593739.htm" TargetMode="External"/><Relationship Id="rId1" Type="http://schemas.openxmlformats.org/officeDocument/2006/relationships/slideLayout" Target="../slideLayouts/slideLayout5.xml"/><Relationship Id="rId6" Type="http://schemas.openxmlformats.org/officeDocument/2006/relationships/hyperlink" Target="https://www.nmpa.gov.cn/xxgk/ggtg/qtggtg/20210927153130147.html" TargetMode="External"/><Relationship Id="rId5" Type="http://schemas.openxmlformats.org/officeDocument/2006/relationships/hyperlink" Target="https://www.nmpa.gov.cn/ylqx/ylqxggtg/20210928170338138.html" TargetMode="External"/><Relationship Id="rId4" Type="http://schemas.openxmlformats.org/officeDocument/2006/relationships/hyperlink" Target="https://www.nmpa.gov.cn/xxgk/ggtg/qtggtg/20210727154135199.html" TargetMode="External"/><Relationship Id="rId9" Type="http://schemas.openxmlformats.org/officeDocument/2006/relationships/hyperlink" Target="http://english.nmpa.gov.cn/2022-09/30/c_817421.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da.gov/regulatory-information/search-fda-guidance-documents/remanufacturing-medical-devices" TargetMode="External"/><Relationship Id="rId2" Type="http://schemas.openxmlformats.org/officeDocument/2006/relationships/hyperlink" Target="https://www.fda.gov/medical-devices/classify-your-medical-device/how-determine-if-your-product-medical-device"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fda.gov.tw/tc/siteListContent.aspx?sid=11636&amp;id=36397" TargetMode="External"/><Relationship Id="rId2" Type="http://schemas.openxmlformats.org/officeDocument/2006/relationships/hyperlink" Target="https://law.moj.gov.tw/LawClass/LawAll.aspx?pcode=L0030119"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s://law.moj.gov.tw/ENG/LawClass/LawAll.aspx?pcode=L0030115" TargetMode="External"/><Relationship Id="rId3" Type="http://schemas.openxmlformats.org/officeDocument/2006/relationships/hyperlink" Target="https://law.moj.gov.tw/ENG/LawClass/LawAll.aspx?pcode=L0030106" TargetMode="External"/><Relationship Id="rId7" Type="http://schemas.openxmlformats.org/officeDocument/2006/relationships/hyperlink" Target="https://law.moj.gov.tw/ENG/LawClass/LawAll.aspx?pcode=L0030116"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law.moj.gov.tw/ENG/LawClass/LawAll.aspx?pcode=L0030128" TargetMode="External"/><Relationship Id="rId5" Type="http://schemas.openxmlformats.org/officeDocument/2006/relationships/hyperlink" Target="https://law.moj.gov.tw/ENG/LawClass/LawAll.aspx?pcode=L0030120" TargetMode="External"/><Relationship Id="rId10" Type="http://schemas.openxmlformats.org/officeDocument/2006/relationships/hyperlink" Target="https://www.fda.gov.tw/TC/siteContent.aspx?sid=11626" TargetMode="External"/><Relationship Id="rId4" Type="http://schemas.openxmlformats.org/officeDocument/2006/relationships/hyperlink" Target="https://law.moj.gov.tw/ENG/LawClass/LawAll.aspx?pcode=L0030121" TargetMode="External"/><Relationship Id="rId9" Type="http://schemas.openxmlformats.org/officeDocument/2006/relationships/hyperlink" Target="https://law.moj.gov.tw/LawClass/LawAll.aspx?pcode=L003012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base.garant.ru/70291692/" TargetMode="External"/><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pravo.gov.ru/proxy/ips/?docbody=&amp;nd=102124252" TargetMode="External"/><Relationship Id="rId2" Type="http://schemas.openxmlformats.org/officeDocument/2006/relationships/hyperlink" Target="http://pravo.gov.ru/proxy/ips/?docbody=&amp;nd=102379576"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accessdata.fda.gov/scripts/cdrh/cfdocs/cfcfr/CFRSearch.cfm?fr=812.5" TargetMode="External"/><Relationship Id="rId3" Type="http://schemas.openxmlformats.org/officeDocument/2006/relationships/hyperlink" Target="https://www.fda.gov/medical-devices/importing-and-exporting-medical-devices/importing-medical-devices-and-radiation-emitting-electronic-products-us" TargetMode="External"/><Relationship Id="rId7" Type="http://schemas.openxmlformats.org/officeDocument/2006/relationships/hyperlink" Target="https://www.accessdata.fda.gov/scripts/cdrh/cfdocs/cfCFR/CFRSearch.cfm?FR=812.18" TargetMode="External"/><Relationship Id="rId2" Type="http://schemas.openxmlformats.org/officeDocument/2006/relationships/hyperlink" Target="mailto:CDRHimport@FDA.hhs.gov" TargetMode="External"/><Relationship Id="rId1" Type="http://schemas.openxmlformats.org/officeDocument/2006/relationships/slideLayout" Target="../slideLayouts/slideLayout5.xml"/><Relationship Id="rId6" Type="http://schemas.openxmlformats.org/officeDocument/2006/relationships/hyperlink" Target="https://www.accessdata.fda.gov/scripts/cdrh/cfdocs/cfcfr/CFRSearch.cfm?CFRPart=812&amp;showFR=1" TargetMode="External"/><Relationship Id="rId11" Type="http://schemas.openxmlformats.org/officeDocument/2006/relationships/hyperlink" Target="https://www.accessdata.fda.gov/scripts/cdrh/cfdocs/cfcfr/CFRSearch.cfm?CFRPart=56&amp;showFR=1" TargetMode="External"/><Relationship Id="rId5" Type="http://schemas.openxmlformats.org/officeDocument/2006/relationships/hyperlink" Target="https://www.cbp.gov/" TargetMode="External"/><Relationship Id="rId10" Type="http://schemas.openxmlformats.org/officeDocument/2006/relationships/hyperlink" Target="https://www.accessdata.fda.gov/scripts/cdrh/cfdocs/cfcfr/CFRSearch.cfm?CFRPart=50&amp;showFR=1" TargetMode="External"/><Relationship Id="rId4" Type="http://schemas.openxmlformats.org/officeDocument/2006/relationships/hyperlink" Target="https://www.fda.gov/media/71776/download" TargetMode="External"/><Relationship Id="rId9" Type="http://schemas.openxmlformats.org/officeDocument/2006/relationships/hyperlink" Target="https://www.fda.gov/medical-devices/investigational-device-exemption-ide/faqs-about-investigational-device-exemp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da.gov/medical-devices/premarket-submissions-selecting-and-preparing-correct-submission/premarket-notification-510k" TargetMode="External"/><Relationship Id="rId13" Type="http://schemas.openxmlformats.org/officeDocument/2006/relationships/hyperlink" Target="https://www.fda.gov/medical-devices/medical-device-safety" TargetMode="External"/><Relationship Id="rId3" Type="http://schemas.openxmlformats.org/officeDocument/2006/relationships/hyperlink" Target="https://www.ecfr.gov/current/title-21/chapter-I/subchapter-H" TargetMode="External"/><Relationship Id="rId7" Type="http://schemas.openxmlformats.org/officeDocument/2006/relationships/hyperlink" Target="https://www.fda.gov/medical-devices/overview-device-regulation/classify-your-medical-device" TargetMode="External"/><Relationship Id="rId12" Type="http://schemas.openxmlformats.org/officeDocument/2006/relationships/hyperlink" Target="https://www.accessdata.fda.gov/scripts/cdrh/cfdocs/cfStandards/search.cfm" TargetMode="External"/><Relationship Id="rId2" Type="http://schemas.openxmlformats.org/officeDocument/2006/relationships/hyperlink" Target="https://www.fda.gov/" TargetMode="External"/><Relationship Id="rId1" Type="http://schemas.openxmlformats.org/officeDocument/2006/relationships/slideLayout" Target="../slideLayouts/slideLayout5.xml"/><Relationship Id="rId6" Type="http://schemas.openxmlformats.org/officeDocument/2006/relationships/hyperlink" Target="https://www.fda.gov/medical-devices/postmarket-requirements-devices/quality-system-qs-regulationmedical-device-good-manufacturing-practices" TargetMode="External"/><Relationship Id="rId11" Type="http://schemas.openxmlformats.org/officeDocument/2006/relationships/hyperlink" Target="https://www.fda.gov/medical-devices/device-advice-comprehensive-regulatory-assistance/guidance-documents-medical-devices-and-radiation-emitting-products" TargetMode="External"/><Relationship Id="rId5" Type="http://schemas.openxmlformats.org/officeDocument/2006/relationships/hyperlink" Target="https://www.fda.gov/medical-devices/device-advice-comprehensive-regulatory-assistance/medical-device-databases" TargetMode="External"/><Relationship Id="rId10" Type="http://schemas.openxmlformats.org/officeDocument/2006/relationships/hyperlink" Target="https://www.fda.gov/medical-devices/how-study-and-market-your-device/device-registration-and-listing" TargetMode="External"/><Relationship Id="rId4" Type="http://schemas.openxmlformats.org/officeDocument/2006/relationships/hyperlink" Target="https://www.fda.gov/medical-devices" TargetMode="External"/><Relationship Id="rId9" Type="http://schemas.openxmlformats.org/officeDocument/2006/relationships/hyperlink" Target="https://www.fda.gov/medical-devices/premarket-submissions-selecting-and-preparing-correct-submission/premarket-approval-pm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health/sites/health/files/md_sector/docs/md_contact_points_of_national_authorities.pdf" TargetMode="External"/><Relationship Id="rId2" Type="http://schemas.openxmlformats.org/officeDocument/2006/relationships/hyperlink" Target="https://eur-lex.europa.eu/legal-content/EN/TXT/PDF/?uri=CELEX:32017R0745"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health/md_sector/new_regulations/guidance_e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3"/>
          <p:cNvSpPr txBox="1">
            <a:spLocks/>
          </p:cNvSpPr>
          <p:nvPr/>
        </p:nvSpPr>
        <p:spPr>
          <a:xfrm>
            <a:off x="0" y="1099543"/>
            <a:ext cx="9906000" cy="598220"/>
          </a:xfrm>
          <a:prstGeom prst="rect">
            <a:avLst/>
          </a:prstGeom>
          <a:solidFill>
            <a:schemeClr val="bg1"/>
          </a:solidFill>
          <a:ln>
            <a:noFill/>
          </a:ln>
        </p:spPr>
        <p:txBody>
          <a:bodyPr vert="horz" wrap="square" lIns="0" tIns="0" rIns="0" bIns="0" rtlCol="0">
            <a:normAutofit/>
          </a:bodyPr>
          <a:lstStyle>
            <a:lvl1pPr marL="0" indent="0" algn="ctr" defTabSz="914400" rtl="0" eaLnBrk="1" latinLnBrk="0" hangingPunct="1">
              <a:spcBef>
                <a:spcPts val="600"/>
              </a:spcBef>
              <a:spcAft>
                <a:spcPts val="600"/>
              </a:spcAft>
              <a:buClr>
                <a:srgbClr val="002060"/>
              </a:buClr>
              <a:buFont typeface="Wingdings" panose="05000000000000000000" pitchFamily="2" charset="2"/>
              <a:buNone/>
              <a:defRPr kumimoji="1" lang="ja-JP" altLang="en-US" sz="2400" b="1"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sz="1846"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83" y="564223"/>
            <a:ext cx="1809105" cy="731520"/>
          </a:xfrm>
          <a:prstGeom prst="rect">
            <a:avLst/>
          </a:prstGeom>
        </p:spPr>
      </p:pic>
      <p:sp>
        <p:nvSpPr>
          <p:cNvPr id="8" name="タイトル 2"/>
          <p:cNvSpPr txBox="1">
            <a:spLocks/>
          </p:cNvSpPr>
          <p:nvPr/>
        </p:nvSpPr>
        <p:spPr bwMode="gray">
          <a:xfrm>
            <a:off x="381000" y="2130281"/>
            <a:ext cx="9144000" cy="1661723"/>
          </a:xfrm>
          <a:prstGeom prst="rect">
            <a:avLst/>
          </a:prstGeom>
        </p:spPr>
        <p:txBody>
          <a:bodyPr vert="horz" lIns="84406" tIns="39870" rIns="84406" bIns="39870"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215"/>
              </a:spcBef>
            </a:pPr>
            <a:r>
              <a:rPr lang="ja-JP" altLang="en-US" sz="2215" dirty="0"/>
              <a:t>医療国際展開カントリーレポート</a:t>
            </a:r>
            <a:br>
              <a:rPr lang="en-US" altLang="ja-JP" sz="3323" dirty="0"/>
            </a:br>
            <a:r>
              <a:rPr lang="ja-JP" altLang="en-US" sz="1477" b="1" spc="37"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477" b="1" spc="37" dirty="0">
                <a:latin typeface="ＭＳ Ｐゴシック" panose="020B0600070205080204" pitchFamily="50" charset="-128"/>
                <a:ea typeface="ＭＳ Ｐゴシック" panose="020B0600070205080204" pitchFamily="50" charset="-128"/>
              </a:rPr>
            </a:br>
            <a:r>
              <a:rPr lang="ja-JP" altLang="en-US" sz="3323" dirty="0">
                <a:cs typeface="Arial" panose="020B0604020202020204" pitchFamily="34" charset="0"/>
              </a:rPr>
              <a:t>インドネシア</a:t>
            </a:r>
            <a:r>
              <a:rPr lang="ja-JP" altLang="en-US" sz="3139" dirty="0">
                <a:solidFill>
                  <a:srgbClr val="FFFFFF"/>
                </a:solidFill>
              </a:rPr>
              <a:t>編</a:t>
            </a:r>
          </a:p>
        </p:txBody>
      </p:sp>
      <p:sp>
        <p:nvSpPr>
          <p:cNvPr id="9" name="サブタイトル 3"/>
          <p:cNvSpPr txBox="1">
            <a:spLocks/>
          </p:cNvSpPr>
          <p:nvPr/>
        </p:nvSpPr>
        <p:spPr>
          <a:xfrm>
            <a:off x="1097803" y="1768101"/>
            <a:ext cx="7976271" cy="5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ormAutofit/>
          </a:bodyPr>
          <a:lstStyle>
            <a:lvl1pPr marL="0" indent="0" algn="ctr" defTabSz="914400" rtl="0" eaLnBrk="1" latinLnBrk="0" hangingPunct="1">
              <a:spcBef>
                <a:spcPts val="600"/>
              </a:spcBef>
              <a:spcAft>
                <a:spcPts val="600"/>
              </a:spcAft>
              <a:buClr>
                <a:srgbClr val="002060"/>
              </a:buClr>
              <a:buFont typeface="Wingdings" panose="05000000000000000000" pitchFamily="2" charset="2"/>
              <a:buNone/>
              <a:defRPr kumimoji="1" lang="ja-JP" altLang="en-US" sz="2400" b="1"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46" dirty="0"/>
              <a:t>令和４年度ヘルスケア産業国際展開推進事業（国際展開体制整備支援事業）</a:t>
            </a:r>
          </a:p>
        </p:txBody>
      </p:sp>
      <p:sp>
        <p:nvSpPr>
          <p:cNvPr id="10" name="タイトル 2"/>
          <p:cNvSpPr txBox="1">
            <a:spLocks/>
          </p:cNvSpPr>
          <p:nvPr/>
        </p:nvSpPr>
        <p:spPr bwMode="gray">
          <a:xfrm>
            <a:off x="381000" y="2270958"/>
            <a:ext cx="9144000" cy="1661723"/>
          </a:xfrm>
          <a:prstGeom prst="rect">
            <a:avLst/>
          </a:prstGeom>
          <a:solidFill>
            <a:srgbClr val="0064C8"/>
          </a:solidFill>
        </p:spPr>
        <p:txBody>
          <a:bodyPr vert="horz" lIns="84406" tIns="39870" rIns="84406" bIns="39870"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215"/>
              </a:spcBef>
            </a:pPr>
            <a:r>
              <a:rPr lang="ja-JP" altLang="en-US" sz="2954" b="1" dirty="0">
                <a:latin typeface="Meiryo UI" panose="020B0604030504040204" pitchFamily="50" charset="-128"/>
                <a:ea typeface="Meiryo UI" panose="020B0604030504040204" pitchFamily="50" charset="-128"/>
              </a:rPr>
              <a:t>海外医療機器規制レポート</a:t>
            </a:r>
            <a:br>
              <a:rPr lang="en-US" altLang="ja-JP" sz="3323" dirty="0">
                <a:latin typeface="Meiryo UI" panose="020B0604030504040204" pitchFamily="50" charset="-128"/>
                <a:ea typeface="Meiryo UI" panose="020B0604030504040204" pitchFamily="50" charset="-128"/>
              </a:rPr>
            </a:br>
            <a:r>
              <a:rPr lang="ja-JP" altLang="en-US" sz="1662" b="1" spc="37" dirty="0">
                <a:latin typeface="Meiryo UI" panose="020B0604030504040204" pitchFamily="50" charset="-128"/>
                <a:ea typeface="Meiryo UI" panose="020B0604030504040204" pitchFamily="50" charset="-128"/>
              </a:rPr>
              <a:t>新興国等の医療機器規制に関する基本情報</a:t>
            </a:r>
            <a:endParaRPr lang="ja-JP" altLang="en-US" sz="3323" dirty="0">
              <a:solidFill>
                <a:srgbClr val="FFFFFF"/>
              </a:solidFill>
              <a:latin typeface="Meiryo UI" panose="020B0604030504040204" pitchFamily="50" charset="-128"/>
              <a:ea typeface="Meiryo UI" panose="020B0604030504040204" pitchFamily="50" charset="-128"/>
            </a:endParaRPr>
          </a:p>
        </p:txBody>
      </p:sp>
      <p:sp>
        <p:nvSpPr>
          <p:cNvPr id="11" name="テキスト プレースホルダー 5"/>
          <p:cNvSpPr txBox="1">
            <a:spLocks/>
          </p:cNvSpPr>
          <p:nvPr/>
        </p:nvSpPr>
        <p:spPr>
          <a:xfrm>
            <a:off x="3557154" y="5290130"/>
            <a:ext cx="2791695" cy="265876"/>
          </a:xfrm>
          <a:prstGeom prst="rect">
            <a:avLst/>
          </a:prstGeom>
        </p:spPr>
        <p:txBody>
          <a:bodyPr vert="horz" lIns="84406" tIns="42203" rIns="84406" bIns="42203"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62" b="1" dirty="0">
                <a:latin typeface="Meiryo UI" panose="020B0604030504040204" pitchFamily="50" charset="-128"/>
                <a:ea typeface="Meiryo UI" panose="020B0604030504040204" pitchFamily="50" charset="-128"/>
              </a:rPr>
              <a:t>2023</a:t>
            </a:r>
            <a:r>
              <a:rPr lang="ja-JP" altLang="en-US" sz="1662" b="1" dirty="0">
                <a:latin typeface="Meiryo UI" panose="020B0604030504040204" pitchFamily="50" charset="-128"/>
                <a:ea typeface="Meiryo UI" panose="020B0604030504040204" pitchFamily="50" charset="-128"/>
              </a:rPr>
              <a:t>年</a:t>
            </a:r>
            <a:r>
              <a:rPr lang="en-US" altLang="ja-JP" sz="1662" b="1" dirty="0">
                <a:latin typeface="Meiryo UI" panose="020B0604030504040204" pitchFamily="50" charset="-128"/>
                <a:ea typeface="Meiryo UI" panose="020B0604030504040204" pitchFamily="50" charset="-128"/>
              </a:rPr>
              <a:t>3</a:t>
            </a:r>
            <a:r>
              <a:rPr lang="ja-JP" altLang="en-US" sz="1662" b="1" dirty="0">
                <a:latin typeface="Meiryo UI" panose="020B0604030504040204" pitchFamily="50" charset="-128"/>
                <a:ea typeface="Meiryo UI" panose="020B0604030504040204" pitchFamily="50" charset="-128"/>
              </a:rPr>
              <a:t>月</a:t>
            </a:r>
            <a:endParaRPr lang="en-US" altLang="ja-JP" sz="1662" b="1" dirty="0">
              <a:latin typeface="Meiryo UI" panose="020B0604030504040204" pitchFamily="50" charset="-128"/>
              <a:ea typeface="Meiryo UI" panose="020B0604030504040204" pitchFamily="50" charset="-128"/>
            </a:endParaRPr>
          </a:p>
        </p:txBody>
      </p:sp>
      <p:sp>
        <p:nvSpPr>
          <p:cNvPr id="12" name="テキスト プレースホルダー 6"/>
          <p:cNvSpPr txBox="1">
            <a:spLocks/>
          </p:cNvSpPr>
          <p:nvPr/>
        </p:nvSpPr>
        <p:spPr>
          <a:xfrm>
            <a:off x="3557154" y="5622475"/>
            <a:ext cx="2791695" cy="332345"/>
          </a:xfrm>
          <a:prstGeom prst="rect">
            <a:avLst/>
          </a:prstGeom>
        </p:spPr>
        <p:txBody>
          <a:bodyPr vert="horz" lIns="84406" tIns="42203" rIns="84406" bIns="42203"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846" b="1"/>
              <a:t>経済産業省</a:t>
            </a:r>
            <a:endParaRPr lang="ja-JP" altLang="en-US" sz="1846" b="1" dirty="0"/>
          </a:p>
        </p:txBody>
      </p:sp>
      <p:sp>
        <p:nvSpPr>
          <p:cNvPr id="14" name="サブタイトル 3"/>
          <p:cNvSpPr txBox="1">
            <a:spLocks/>
          </p:cNvSpPr>
          <p:nvPr/>
        </p:nvSpPr>
        <p:spPr>
          <a:xfrm>
            <a:off x="381000" y="6035487"/>
            <a:ext cx="9144000" cy="598220"/>
          </a:xfrm>
          <a:prstGeom prst="rect">
            <a:avLst/>
          </a:prstGeom>
          <a:solidFill>
            <a:schemeClr val="bg1"/>
          </a:solidFill>
          <a:ln>
            <a:noFill/>
          </a:ln>
        </p:spPr>
        <p:txBody>
          <a:bodyPr vert="horz" wrap="square" lIns="0" tIns="0" rIns="0" bIns="0" rtlCol="0">
            <a:normAutofit/>
          </a:bodyPr>
          <a:lstStyle>
            <a:lvl1pPr marL="0" indent="0" algn="ctr" defTabSz="914400" rtl="0" eaLnBrk="1" latinLnBrk="0" hangingPunct="1">
              <a:spcBef>
                <a:spcPts val="600"/>
              </a:spcBef>
              <a:spcAft>
                <a:spcPts val="600"/>
              </a:spcAft>
              <a:buClr>
                <a:srgbClr val="002060"/>
              </a:buClr>
              <a:buFont typeface="Wingdings" panose="05000000000000000000" pitchFamily="2" charset="2"/>
              <a:buNone/>
              <a:defRPr kumimoji="1" lang="ja-JP" altLang="en-US" sz="2400" b="1"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sz="1846" dirty="0"/>
          </a:p>
        </p:txBody>
      </p:sp>
    </p:spTree>
    <p:extLst>
      <p:ext uri="{BB962C8B-B14F-4D97-AF65-F5344CB8AC3E}">
        <p14:creationId xmlns:p14="http://schemas.microsoft.com/office/powerpoint/2010/main" val="82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中古医療機器に対する医療機器規制</a:t>
            </a:r>
          </a:p>
        </p:txBody>
      </p:sp>
      <p:sp>
        <p:nvSpPr>
          <p:cNvPr id="4" name="テキスト ボックス 3"/>
          <p:cNvSpPr txBox="1"/>
          <p:nvPr/>
        </p:nvSpPr>
        <p:spPr>
          <a:xfrm>
            <a:off x="200025" y="1152850"/>
            <a:ext cx="9588409" cy="1661993"/>
          </a:xfrm>
          <a:prstGeom prst="rect">
            <a:avLst/>
          </a:prstGeom>
          <a:noFill/>
        </p:spPr>
        <p:txBody>
          <a:bodyPr wrap="square" lIns="0" tIns="0" rIns="0" bIns="0" rtlCol="0" anchor="t">
            <a:spAutoFit/>
          </a:bodyPr>
          <a:lstStyle/>
          <a:p>
            <a:pPr marL="285750" indent="-285750" algn="just">
              <a:lnSpc>
                <a:spcPct val="110000"/>
              </a:lnSpc>
              <a:spcAft>
                <a:spcPts val="200"/>
              </a:spcAft>
              <a:buClr>
                <a:srgbClr val="5F8AC3"/>
              </a:buClr>
              <a:buFont typeface="Wingdings" pitchFamily="2" charset="2"/>
              <a:buChar char="n"/>
            </a:pPr>
            <a:r>
              <a:rPr lang="en-US" altLang="ja-JP" sz="1400" dirty="0">
                <a:latin typeface="Meiryo UI"/>
                <a:ea typeface="Meiryo UI"/>
                <a:cs typeface="Arial"/>
              </a:rPr>
              <a:t>MDR</a:t>
            </a:r>
            <a:r>
              <a:rPr lang="ja-JP" altLang="en-US" sz="1400" dirty="0">
                <a:latin typeface="Meiryo UI"/>
                <a:ea typeface="Meiryo UI"/>
                <a:cs typeface="Arial"/>
              </a:rPr>
              <a:t>で定義される医療機器に該当する場合、新品・中古に関わらず</a:t>
            </a:r>
            <a:r>
              <a:rPr lang="en-US" altLang="ja-JP" sz="1400" dirty="0">
                <a:latin typeface="Meiryo UI"/>
                <a:ea typeface="Meiryo UI"/>
                <a:cs typeface="Arial"/>
              </a:rPr>
              <a:t>EU</a:t>
            </a:r>
            <a:r>
              <a:rPr lang="ja-JP" altLang="en-US" sz="1400" dirty="0">
                <a:latin typeface="Meiryo UI"/>
                <a:ea typeface="Meiryo UI"/>
                <a:cs typeface="Arial"/>
              </a:rPr>
              <a:t>市場で医療機器を流通するためには、</a:t>
            </a:r>
            <a:r>
              <a:rPr lang="en-US" altLang="ja-JP" sz="1400" dirty="0">
                <a:latin typeface="Meiryo UI"/>
                <a:ea typeface="Meiryo UI"/>
                <a:cs typeface="Arial"/>
              </a:rPr>
              <a:t>CE</a:t>
            </a:r>
            <a:r>
              <a:rPr lang="ja-JP" altLang="en-US" sz="1400" dirty="0">
                <a:latin typeface="Meiryo UI"/>
                <a:ea typeface="Meiryo UI"/>
                <a:cs typeface="Arial"/>
              </a:rPr>
              <a:t>マーキングが必要。</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lvl="1" algn="just">
              <a:lnSpc>
                <a:spcPct val="110000"/>
              </a:lnSpc>
              <a:spcAft>
                <a:spcPts val="200"/>
              </a:spcAft>
              <a:buClr>
                <a:srgbClr val="5F8AC3"/>
              </a:buClr>
            </a:pPr>
            <a:r>
              <a:rPr lang="ja-JP" altLang="en-US" sz="1200" dirty="0">
                <a:latin typeface="Meiryo UI" panose="020B0604030504040204" pitchFamily="34" charset="-128"/>
                <a:ea typeface="Meiryo UI" panose="020B0604030504040204" pitchFamily="34" charset="-128"/>
                <a:cs typeface="Arial" panose="020B0604020202020204" pitchFamily="34" charset="0"/>
              </a:rPr>
              <a:t>参照①：</a:t>
            </a:r>
            <a:r>
              <a:rPr lang="en-US" altLang="ja-JP" sz="1200" dirty="0">
                <a:latin typeface="Meiryo UI" panose="020B0604030504040204" pitchFamily="34" charset="-128"/>
                <a:ea typeface="Meiryo UI" panose="020B0604030504040204" pitchFamily="34" charset="-128"/>
                <a:cs typeface="Arial" panose="020B0604020202020204" pitchFamily="34" charset="0"/>
              </a:rPr>
              <a:t>MDR1</a:t>
            </a:r>
            <a:r>
              <a:rPr lang="ja-JP" altLang="en-US" sz="1200" dirty="0">
                <a:latin typeface="Meiryo UI" panose="020B0604030504040204" pitchFamily="34" charset="-128"/>
                <a:ea typeface="Meiryo UI" panose="020B0604030504040204" pitchFamily="34" charset="-128"/>
                <a:cs typeface="Arial" panose="020B0604020202020204" pitchFamily="34" charset="0"/>
              </a:rPr>
              <a:t>条</a:t>
            </a:r>
            <a:r>
              <a:rPr lang="en-US" altLang="ja-JP" sz="1200" dirty="0">
                <a:latin typeface="Meiryo UI" panose="020B0604030504040204" pitchFamily="34" charset="-128"/>
                <a:ea typeface="Meiryo UI" panose="020B0604030504040204" pitchFamily="34" charset="-128"/>
                <a:cs typeface="Arial" panose="020B0604020202020204" pitchFamily="34" charset="0"/>
              </a:rPr>
              <a:t> 1</a:t>
            </a:r>
            <a:r>
              <a:rPr lang="ja-JP" altLang="en-US" sz="1200" dirty="0">
                <a:latin typeface="Meiryo UI" panose="020B0604030504040204" pitchFamily="34" charset="-128"/>
                <a:ea typeface="Meiryo UI" panose="020B0604030504040204" pitchFamily="34" charset="-128"/>
                <a:cs typeface="Arial" panose="020B0604020202020204" pitchFamily="34" charset="0"/>
              </a:rPr>
              <a:t>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lvl="1" algn="just">
              <a:lnSpc>
                <a:spcPct val="110000"/>
              </a:lnSpc>
              <a:spcAft>
                <a:spcPts val="200"/>
              </a:spcAft>
              <a:buClr>
                <a:srgbClr val="5F8AC3"/>
              </a:buClr>
            </a:pPr>
            <a:r>
              <a:rPr lang="ja-JP" altLang="en-US" sz="1200" dirty="0">
                <a:latin typeface="Meiryo UI" panose="020B0604030504040204" pitchFamily="34" charset="-128"/>
                <a:ea typeface="Meiryo UI" panose="020B0604030504040204" pitchFamily="34" charset="-128"/>
                <a:cs typeface="Arial" panose="020B0604020202020204" pitchFamily="34" charset="0"/>
              </a:rPr>
              <a:t>参照②：</a:t>
            </a:r>
            <a:r>
              <a:rPr lang="en-US" altLang="ja-JP" sz="1200" dirty="0">
                <a:latin typeface="Meiryo UI" panose="020B0604030504040204" pitchFamily="34" charset="-128"/>
                <a:ea typeface="Meiryo UI" panose="020B0604030504040204" pitchFamily="34" charset="-128"/>
                <a:cs typeface="Arial" panose="020B0604020202020204" pitchFamily="34" charset="0"/>
              </a:rPr>
              <a:t>The ‘Blue Guide’ on the implementation of EU product rules 2016</a:t>
            </a:r>
            <a:r>
              <a:rPr lang="ja-JP" altLang="en-US" sz="1200" dirty="0">
                <a:latin typeface="Meiryo UI" panose="020B0604030504040204" pitchFamily="34" charset="-128"/>
                <a:ea typeface="Meiryo UI" panose="020B0604030504040204" pitchFamily="34" charset="-128"/>
                <a:cs typeface="Arial" panose="020B0604020202020204" pitchFamily="34" charset="0"/>
              </a:rPr>
              <a:t>（ブルーガイド）　</a:t>
            </a:r>
            <a:r>
              <a:rPr lang="en-US" altLang="ja-JP" sz="1200" dirty="0">
                <a:latin typeface="Meiryo UI" panose="020B0604030504040204" pitchFamily="34" charset="-128"/>
                <a:ea typeface="Meiryo UI" panose="020B0604030504040204" pitchFamily="34" charset="-128"/>
                <a:cs typeface="Arial" panose="020B0604020202020204" pitchFamily="34" charset="0"/>
              </a:rPr>
              <a:t>2.1</a:t>
            </a:r>
            <a:r>
              <a:rPr lang="ja-JP" altLang="en-US" sz="1200" dirty="0">
                <a:latin typeface="Meiryo UI" panose="020B0604030504040204" pitchFamily="34" charset="-128"/>
                <a:ea typeface="Meiryo UI" panose="020B0604030504040204" pitchFamily="34" charset="-128"/>
                <a:cs typeface="Arial" panose="020B0604020202020204" pitchFamily="34" charset="0"/>
              </a:rPr>
              <a:t>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lvl="1" algn="just">
              <a:lnSpc>
                <a:spcPct val="110000"/>
              </a:lnSpc>
              <a:spcAft>
                <a:spcPts val="200"/>
              </a:spcAft>
              <a:buClr>
                <a:srgbClr val="5F8AC3"/>
              </a:buClr>
            </a:pPr>
            <a:r>
              <a:rPr lang="en-US" altLang="ja-JP" sz="1200" dirty="0">
                <a:latin typeface="Meiryo UI" panose="020B0604030504040204" pitchFamily="34" charset="-128"/>
                <a:ea typeface="Meiryo UI" panose="020B0604030504040204" pitchFamily="34" charset="-128"/>
                <a:cs typeface="Arial" panose="020B0604020202020204" pitchFamily="34" charset="0"/>
                <a:hlinkClick r:id="rId2"/>
              </a:rPr>
              <a:t>https://eur-lex.europa.eu/legal-content/EN/TXT/?uri=CELEX%3A52016XC0726%2802%29</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285750" indent="-285750" algn="just">
              <a:lnSpc>
                <a:spcPct val="110000"/>
              </a:lnSpc>
              <a:spcAft>
                <a:spcPts val="200"/>
              </a:spcAft>
              <a:buClr>
                <a:srgbClr val="5F8AC3"/>
              </a:buClr>
              <a:buFont typeface="Wingdings" pitchFamily="2" charset="2"/>
              <a:buChar char="n"/>
            </a:pPr>
            <a:r>
              <a:rPr lang="ja-JP" altLang="en-US" sz="1400" dirty="0">
                <a:latin typeface="Meiryo UI"/>
                <a:ea typeface="Meiryo UI"/>
                <a:cs typeface="Arial"/>
              </a:rPr>
              <a:t>既に</a:t>
            </a:r>
            <a:r>
              <a:rPr lang="en-US" altLang="ja-JP" sz="1400" dirty="0">
                <a:latin typeface="Meiryo UI"/>
                <a:ea typeface="Meiryo UI"/>
                <a:cs typeface="Arial"/>
              </a:rPr>
              <a:t>CE</a:t>
            </a:r>
            <a:r>
              <a:rPr lang="ja-JP" altLang="en-US" sz="1400" dirty="0">
                <a:latin typeface="Meiryo UI"/>
                <a:ea typeface="Meiryo UI"/>
                <a:cs typeface="Arial"/>
              </a:rPr>
              <a:t>マーキングがある中古医療機器を、</a:t>
            </a:r>
            <a:r>
              <a:rPr lang="en-US" altLang="ja-JP" sz="1400" dirty="0">
                <a:latin typeface="Meiryo UI"/>
                <a:ea typeface="Meiryo UI"/>
                <a:cs typeface="Arial"/>
              </a:rPr>
              <a:t>EU</a:t>
            </a:r>
            <a:r>
              <a:rPr lang="ja-JP" altLang="en-US" sz="1400" dirty="0">
                <a:latin typeface="Meiryo UI"/>
                <a:ea typeface="Meiryo UI"/>
                <a:cs typeface="Arial"/>
              </a:rPr>
              <a:t>市場に流通する場合、修理、調整、改修等の行為が「</a:t>
            </a:r>
            <a:r>
              <a:rPr lang="en-US" altLang="ja-JP" sz="1400" dirty="0">
                <a:latin typeface="Meiryo UI"/>
                <a:ea typeface="Meiryo UI"/>
                <a:cs typeface="Arial"/>
              </a:rPr>
              <a:t>Fully refurbishing</a:t>
            </a:r>
            <a:r>
              <a:rPr lang="ja-JP" altLang="en-US" sz="1400" dirty="0">
                <a:latin typeface="Meiryo UI"/>
                <a:ea typeface="Meiryo UI"/>
                <a:cs typeface="Arial"/>
              </a:rPr>
              <a:t>（全面改修）」に該当する・しないにより、新たな</a:t>
            </a:r>
            <a:r>
              <a:rPr lang="en-US" altLang="ja-JP" sz="1400" dirty="0">
                <a:latin typeface="Meiryo UI"/>
                <a:ea typeface="Meiryo UI"/>
                <a:cs typeface="Arial"/>
              </a:rPr>
              <a:t>CE</a:t>
            </a:r>
            <a:r>
              <a:rPr lang="ja-JP" altLang="en-US" sz="1400" dirty="0">
                <a:latin typeface="Meiryo UI"/>
                <a:ea typeface="Meiryo UI"/>
                <a:cs typeface="Arial"/>
              </a:rPr>
              <a:t>マーキングの取得が必要になるか異なる。</a:t>
            </a:r>
            <a:endParaRPr lang="en-US" altLang="ja-JP" sz="1400" dirty="0">
              <a:latin typeface="Meiryo UI"/>
              <a:ea typeface="Meiryo UI"/>
              <a:cs typeface="Arial"/>
            </a:endParaRPr>
          </a:p>
          <a:p>
            <a:pPr marL="285750" indent="-285750" algn="just">
              <a:lnSpc>
                <a:spcPct val="110000"/>
              </a:lnSpc>
              <a:spcAft>
                <a:spcPts val="200"/>
              </a:spcAft>
              <a:buClr>
                <a:srgbClr val="5F8AC3"/>
              </a:buClr>
              <a:buFont typeface="Wingdings" pitchFamily="2" charset="2"/>
              <a:buChar char="n"/>
            </a:pPr>
            <a:r>
              <a:rPr lang="en-US" altLang="ja-JP" sz="1400" dirty="0">
                <a:latin typeface="Meiryo UI"/>
                <a:ea typeface="Meiryo UI"/>
                <a:cs typeface="Arial"/>
              </a:rPr>
              <a:t>MDD</a:t>
            </a:r>
            <a:r>
              <a:rPr lang="ja-JP" altLang="en-US" sz="1400" dirty="0">
                <a:latin typeface="Meiryo UI"/>
                <a:ea typeface="Meiryo UI"/>
                <a:cs typeface="Arial"/>
              </a:rPr>
              <a:t>を取得して既に</a:t>
            </a:r>
            <a:r>
              <a:rPr lang="en-US" altLang="ja-JP" sz="1400" dirty="0">
                <a:latin typeface="Meiryo UI"/>
                <a:ea typeface="Meiryo UI"/>
                <a:cs typeface="Arial"/>
              </a:rPr>
              <a:t>EU</a:t>
            </a:r>
            <a:r>
              <a:rPr lang="ja-JP" altLang="en-US" sz="1400" dirty="0">
                <a:latin typeface="Meiryo UI"/>
                <a:ea typeface="Meiryo UI"/>
                <a:cs typeface="Arial"/>
              </a:rPr>
              <a:t>市場</a:t>
            </a:r>
            <a:r>
              <a:rPr lang="ja-JP" altLang="en-US" sz="1400">
                <a:latin typeface="Meiryo UI"/>
                <a:ea typeface="Meiryo UI"/>
                <a:cs typeface="Arial"/>
              </a:rPr>
              <a:t>に流通している中古品</a:t>
            </a:r>
            <a:r>
              <a:rPr lang="ja-JP" altLang="en-US" sz="1400" dirty="0">
                <a:latin typeface="Meiryo UI"/>
                <a:ea typeface="Meiryo UI"/>
                <a:cs typeface="Arial"/>
              </a:rPr>
              <a:t>は改めての</a:t>
            </a:r>
            <a:r>
              <a:rPr lang="en-US" altLang="ja-JP" sz="1400" dirty="0">
                <a:latin typeface="Meiryo UI"/>
                <a:ea typeface="Meiryo UI"/>
                <a:cs typeface="Arial"/>
              </a:rPr>
              <a:t>MDR</a:t>
            </a:r>
            <a:r>
              <a:rPr lang="ja-JP" altLang="en-US" sz="1400" dirty="0">
                <a:latin typeface="Meiryo UI"/>
                <a:ea typeface="Meiryo UI"/>
                <a:cs typeface="Arial"/>
              </a:rPr>
              <a:t>取得は不要。</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p:cNvSpPr txBox="1"/>
          <p:nvPr/>
        </p:nvSpPr>
        <p:spPr>
          <a:xfrm>
            <a:off x="526507" y="3177778"/>
            <a:ext cx="3266038" cy="1763560"/>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u="sng" dirty="0">
                <a:latin typeface="Meiryo UI" panose="020B0604030504040204" pitchFamily="34" charset="-128"/>
                <a:ea typeface="Meiryo UI" panose="020B0604030504040204" pitchFamily="34" charset="-128"/>
              </a:rPr>
              <a:t>※</a:t>
            </a:r>
            <a:r>
              <a:rPr lang="ja-JP" altLang="en-US" sz="1400" u="sng" dirty="0">
                <a:latin typeface="Meiryo UI" panose="020B0604030504040204" pitchFamily="34" charset="-128"/>
                <a:ea typeface="Meiryo UI" panose="020B0604030504040204" pitchFamily="34" charset="-128"/>
              </a:rPr>
              <a:t>全面改修の定義 </a:t>
            </a:r>
            <a:r>
              <a:rPr lang="en-US" altLang="ja-JP" sz="1400" u="sng" dirty="0">
                <a:latin typeface="Meiryo UI" panose="020B0604030504040204" pitchFamily="34" charset="-128"/>
                <a:ea typeface="Meiryo UI" panose="020B0604030504040204" pitchFamily="34" charset="-128"/>
              </a:rPr>
              <a:t>MDR 2</a:t>
            </a:r>
            <a:r>
              <a:rPr lang="ja-JP" altLang="en-US" sz="1400" u="sng" dirty="0">
                <a:latin typeface="Meiryo UI" panose="020B0604030504040204" pitchFamily="34" charset="-128"/>
                <a:ea typeface="Meiryo UI" panose="020B0604030504040204" pitchFamily="34" charset="-128"/>
              </a:rPr>
              <a:t>条</a:t>
            </a:r>
            <a:r>
              <a:rPr lang="en-US" altLang="ja-JP" sz="1400" u="sng" dirty="0">
                <a:latin typeface="Meiryo UI" panose="020B0604030504040204" pitchFamily="34" charset="-128"/>
                <a:ea typeface="Meiryo UI" panose="020B0604030504040204" pitchFamily="34" charset="-128"/>
              </a:rPr>
              <a:t>(31)</a:t>
            </a:r>
          </a:p>
          <a:p>
            <a:pPr algn="just">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rPr>
              <a:t>CE</a:t>
            </a:r>
            <a:r>
              <a:rPr lang="ja-JP" altLang="en-US" sz="1400" dirty="0">
                <a:latin typeface="Meiryo UI" panose="020B0604030504040204" pitchFamily="34" charset="-128"/>
                <a:ea typeface="Meiryo UI" panose="020B0604030504040204" pitchFamily="34" charset="-128"/>
              </a:rPr>
              <a:t>マーキングのある元の医療機器に対して</a:t>
            </a:r>
            <a:endParaRPr lang="en-US" altLang="ja-JP" sz="1400" dirty="0">
              <a:latin typeface="Meiryo UI" panose="020B0604030504040204" pitchFamily="34" charset="-128"/>
              <a:ea typeface="Meiryo UI" panose="020B0604030504040204" pitchFamily="34" charset="-128"/>
            </a:endParaRPr>
          </a:p>
          <a:p>
            <a:pPr marL="285750" indent="-285750" algn="just">
              <a:lnSpc>
                <a:spcPct val="110000"/>
              </a:lnSpc>
              <a:spcAft>
                <a:spcPts val="200"/>
              </a:spcAft>
              <a:buClr>
                <a:srgbClr val="5F8AC3"/>
              </a:buClr>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rPr>
              <a:t>機器を完全に改造</a:t>
            </a:r>
            <a:endParaRPr lang="en-US" altLang="ja-JP" sz="1400" dirty="0">
              <a:latin typeface="Meiryo UI" panose="020B0604030504040204" pitchFamily="34" charset="-128"/>
              <a:ea typeface="Meiryo UI" panose="020B0604030504040204" pitchFamily="34" charset="-128"/>
            </a:endParaRPr>
          </a:p>
          <a:p>
            <a:pPr marL="285750" indent="-285750" algn="just">
              <a:lnSpc>
                <a:spcPct val="110000"/>
              </a:lnSpc>
              <a:spcAft>
                <a:spcPts val="200"/>
              </a:spcAft>
              <a:buClr>
                <a:srgbClr val="5F8AC3"/>
              </a:buClr>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rPr>
              <a:t>中古機器から新しい機器を作成し新たな耐用年数を設ける</a:t>
            </a:r>
            <a:endParaRPr lang="en-US" altLang="ja-JP" sz="1400" dirty="0">
              <a:latin typeface="Meiryo UI" panose="020B0604030504040204" pitchFamily="34" charset="-128"/>
              <a:ea typeface="Meiryo UI" panose="020B0604030504040204" pitchFamily="34" charset="-128"/>
            </a:endParaRPr>
          </a:p>
          <a:p>
            <a:pPr marL="285750" indent="-285750" algn="just">
              <a:lnSpc>
                <a:spcPct val="110000"/>
              </a:lnSpc>
              <a:spcAft>
                <a:spcPts val="200"/>
              </a:spcAft>
              <a:buClr>
                <a:srgbClr val="5F8AC3"/>
              </a:buClr>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rPr>
              <a:t>使用目的の変更</a:t>
            </a:r>
            <a:endParaRPr lang="en-US" altLang="ja-JP" sz="1400" dirty="0">
              <a:latin typeface="Meiryo UI" panose="020B0604030504040204" pitchFamily="34" charset="-128"/>
              <a:ea typeface="Meiryo UI" panose="020B0604030504040204" pitchFamily="34" charset="-128"/>
            </a:endParaRPr>
          </a:p>
          <a:p>
            <a:pPr marL="285750" indent="-285750" algn="just">
              <a:lnSpc>
                <a:spcPct val="110000"/>
              </a:lnSpc>
              <a:spcAft>
                <a:spcPts val="200"/>
              </a:spcAft>
              <a:buClr>
                <a:srgbClr val="5F8AC3"/>
              </a:buClr>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rPr>
              <a:t>機器の性能または安全性の大幅な変更</a:t>
            </a:r>
            <a:endParaRPr lang="en-US" altLang="ja-JP" sz="1400" dirty="0">
              <a:latin typeface="Meiryo UI" panose="020B0604030504040204" pitchFamily="34" charset="-128"/>
              <a:ea typeface="Meiryo UI" panose="020B0604030504040204" pitchFamily="34" charset="-128"/>
            </a:endParaRPr>
          </a:p>
        </p:txBody>
      </p:sp>
      <p:sp>
        <p:nvSpPr>
          <p:cNvPr id="12" name="タイトル 1"/>
          <p:cNvSpPr>
            <a:spLocks noGrp="1"/>
          </p:cNvSpPr>
          <p:nvPr>
            <p:ph type="title"/>
          </p:nvPr>
        </p:nvSpPr>
        <p:spPr>
          <a:xfrm>
            <a:off x="200025" y="181137"/>
            <a:ext cx="9505055" cy="360050"/>
          </a:xfrm>
        </p:spPr>
        <p:txBody>
          <a:bodyPr/>
          <a:lstStyle/>
          <a:p>
            <a:r>
              <a:rPr lang="ja-JP" altLang="en-US" b="1">
                <a:latin typeface="Meiryo UI" panose="020B0604030504040204" pitchFamily="34" charset="-128"/>
                <a:ea typeface="Meiryo UI" panose="020B0604030504040204" pitchFamily="34" charset="-128"/>
              </a:rPr>
              <a:t>欧州</a:t>
            </a:r>
            <a:r>
              <a:rPr lang="en-US" altLang="ja-JP" b="1" dirty="0">
                <a:latin typeface="Meiryo UI" panose="020B0604030504040204" pitchFamily="34" charset="-128"/>
                <a:ea typeface="Meiryo UI" panose="020B0604030504040204" pitchFamily="34" charset="-128"/>
              </a:rPr>
              <a:t>(EU)</a:t>
            </a:r>
            <a:r>
              <a:rPr lang="ja-JP" altLang="en-US" b="1">
                <a:latin typeface="Meiryo UI" panose="020B0604030504040204" pitchFamily="34" charset="-128"/>
                <a:ea typeface="Meiryo UI" panose="020B0604030504040204" pitchFamily="34" charset="-128"/>
              </a:rPr>
              <a:t>／医療関連／制度</a:t>
            </a:r>
          </a:p>
        </p:txBody>
      </p:sp>
      <p:sp>
        <p:nvSpPr>
          <p:cNvPr id="8" name="テキスト ボックス 7">
            <a:extLst>
              <a:ext uri="{FF2B5EF4-FFF2-40B4-BE49-F238E27FC236}">
                <a16:creationId xmlns:a16="http://schemas.microsoft.com/office/drawing/2014/main" id="{3075FCEF-41A1-49F7-A2FE-2AC927162A50}"/>
              </a:ext>
            </a:extLst>
          </p:cNvPr>
          <p:cNvSpPr txBox="1"/>
          <p:nvPr/>
        </p:nvSpPr>
        <p:spPr>
          <a:xfrm>
            <a:off x="5010196" y="3130430"/>
            <a:ext cx="1661475"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中古製品欧州輸入</a:t>
            </a:r>
          </a:p>
        </p:txBody>
      </p:sp>
      <p:sp>
        <p:nvSpPr>
          <p:cNvPr id="9" name="フローチャート: 判断 8">
            <a:extLst>
              <a:ext uri="{FF2B5EF4-FFF2-40B4-BE49-F238E27FC236}">
                <a16:creationId xmlns:a16="http://schemas.microsoft.com/office/drawing/2014/main" id="{F6FD0F0E-A963-4072-AFB9-65102C6CAEBA}"/>
              </a:ext>
            </a:extLst>
          </p:cNvPr>
          <p:cNvSpPr/>
          <p:nvPr/>
        </p:nvSpPr>
        <p:spPr>
          <a:xfrm>
            <a:off x="4503021" y="3709522"/>
            <a:ext cx="2675823" cy="613810"/>
          </a:xfrm>
          <a:prstGeom prst="flowChartDecision">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chemeClr val="tx1"/>
                </a:solidFill>
                <a:latin typeface="Meiryo UI" panose="020B0604030504040204" pitchFamily="34" charset="-128"/>
                <a:ea typeface="Meiryo UI" panose="020B0604030504040204" pitchFamily="34" charset="-128"/>
                <a:cs typeface="Arial" panose="020B0604020202020204" pitchFamily="34" charset="0"/>
              </a:rPr>
              <a:t>CE</a:t>
            </a: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マーク</a:t>
            </a:r>
            <a:endParaRPr lang="en-US" altLang="ja-JP" sz="14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取得</a:t>
            </a: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a:t>
            </a:r>
          </a:p>
        </p:txBody>
      </p:sp>
      <p:cxnSp>
        <p:nvCxnSpPr>
          <p:cNvPr id="10" name="直線コネクタ 9">
            <a:extLst>
              <a:ext uri="{FF2B5EF4-FFF2-40B4-BE49-F238E27FC236}">
                <a16:creationId xmlns:a16="http://schemas.microsoft.com/office/drawing/2014/main" id="{6FA1162E-4BC9-4515-BC12-FFCFA575E8CA}"/>
              </a:ext>
            </a:extLst>
          </p:cNvPr>
          <p:cNvCxnSpPr>
            <a:stCxn id="8" idx="2"/>
            <a:endCxn id="9" idx="0"/>
          </p:cNvCxnSpPr>
          <p:nvPr/>
        </p:nvCxnSpPr>
        <p:spPr>
          <a:xfrm flipH="1">
            <a:off x="5840933" y="3438207"/>
            <a:ext cx="1" cy="271315"/>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1835509E-F7FD-4862-B5E6-72EF37B3F626}"/>
              </a:ext>
            </a:extLst>
          </p:cNvPr>
          <p:cNvCxnSpPr>
            <a:cxnSpLocks/>
            <a:stCxn id="9" idx="3"/>
            <a:endCxn id="13" idx="0"/>
          </p:cNvCxnSpPr>
          <p:nvPr/>
        </p:nvCxnSpPr>
        <p:spPr>
          <a:xfrm>
            <a:off x="7178844" y="4016427"/>
            <a:ext cx="1115488" cy="635075"/>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B2EB206-E8C6-4C8A-AF27-75F7AF2FD56B}"/>
              </a:ext>
            </a:extLst>
          </p:cNvPr>
          <p:cNvSpPr txBox="1"/>
          <p:nvPr/>
        </p:nvSpPr>
        <p:spPr>
          <a:xfrm>
            <a:off x="7714599" y="4651502"/>
            <a:ext cx="1159465"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輸入可</a:t>
            </a:r>
          </a:p>
        </p:txBody>
      </p:sp>
      <p:sp>
        <p:nvSpPr>
          <p:cNvPr id="14" name="テキスト ボックス 13">
            <a:extLst>
              <a:ext uri="{FF2B5EF4-FFF2-40B4-BE49-F238E27FC236}">
                <a16:creationId xmlns:a16="http://schemas.microsoft.com/office/drawing/2014/main" id="{3BE4C3F5-5F54-4D9A-A769-E2E06536BDDF}"/>
              </a:ext>
            </a:extLst>
          </p:cNvPr>
          <p:cNvSpPr txBox="1"/>
          <p:nvPr/>
        </p:nvSpPr>
        <p:spPr>
          <a:xfrm>
            <a:off x="5256944" y="4662915"/>
            <a:ext cx="1159465"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輸入不可</a:t>
            </a:r>
          </a:p>
        </p:txBody>
      </p:sp>
      <p:cxnSp>
        <p:nvCxnSpPr>
          <p:cNvPr id="15" name="コネクタ: カギ線 14">
            <a:extLst>
              <a:ext uri="{FF2B5EF4-FFF2-40B4-BE49-F238E27FC236}">
                <a16:creationId xmlns:a16="http://schemas.microsoft.com/office/drawing/2014/main" id="{FD747E2F-EEA9-4098-B410-C8726087BC4D}"/>
              </a:ext>
            </a:extLst>
          </p:cNvPr>
          <p:cNvCxnSpPr>
            <a:cxnSpLocks/>
            <a:stCxn id="9" idx="2"/>
            <a:endCxn id="14" idx="0"/>
          </p:cNvCxnSpPr>
          <p:nvPr/>
        </p:nvCxnSpPr>
        <p:spPr>
          <a:xfrm rot="5400000">
            <a:off x="5669014" y="4490995"/>
            <a:ext cx="339583" cy="4256"/>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721B254-11C7-4725-9D52-EA3F5452BAE0}"/>
              </a:ext>
            </a:extLst>
          </p:cNvPr>
          <p:cNvSpPr txBox="1"/>
          <p:nvPr/>
        </p:nvSpPr>
        <p:spPr>
          <a:xfrm>
            <a:off x="7522705" y="6252361"/>
            <a:ext cx="1543248"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再認証不要</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1" name="フローチャート: 判断 20">
            <a:extLst>
              <a:ext uri="{FF2B5EF4-FFF2-40B4-BE49-F238E27FC236}">
                <a16:creationId xmlns:a16="http://schemas.microsoft.com/office/drawing/2014/main" id="{2BC1C63C-4FD1-4017-AD97-AB67B2387A39}"/>
              </a:ext>
            </a:extLst>
          </p:cNvPr>
          <p:cNvSpPr/>
          <p:nvPr/>
        </p:nvSpPr>
        <p:spPr>
          <a:xfrm>
            <a:off x="6956418" y="5277291"/>
            <a:ext cx="2675823" cy="613810"/>
          </a:xfrm>
          <a:prstGeom prst="flowChartDecision">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全面改修</a:t>
            </a:r>
            <a:r>
              <a:rPr kumimoji="1" lang="en-US" altLang="ja-JP" sz="14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23" name="コネクタ: カギ線 22">
            <a:extLst>
              <a:ext uri="{FF2B5EF4-FFF2-40B4-BE49-F238E27FC236}">
                <a16:creationId xmlns:a16="http://schemas.microsoft.com/office/drawing/2014/main" id="{CB5C038C-8A2A-483B-B201-576E8F5A3C2A}"/>
              </a:ext>
            </a:extLst>
          </p:cNvPr>
          <p:cNvCxnSpPr>
            <a:cxnSpLocks/>
            <a:stCxn id="21" idx="0"/>
            <a:endCxn id="13" idx="2"/>
          </p:cNvCxnSpPr>
          <p:nvPr/>
        </p:nvCxnSpPr>
        <p:spPr>
          <a:xfrm rot="5400000" flipH="1" flipV="1">
            <a:off x="8135325" y="5118284"/>
            <a:ext cx="318012" cy="2"/>
          </a:xfrm>
          <a:prstGeom prst="bentConnector3">
            <a:avLst>
              <a:gd name="adj1" fmla="val 50000"/>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406AFB3-E87B-41EF-B4B4-5B031BB43156}"/>
              </a:ext>
            </a:extLst>
          </p:cNvPr>
          <p:cNvSpPr txBox="1"/>
          <p:nvPr/>
        </p:nvSpPr>
        <p:spPr>
          <a:xfrm>
            <a:off x="5065054" y="6269301"/>
            <a:ext cx="1543248"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再認証必要</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25" name="直線コネクタ 24">
            <a:extLst>
              <a:ext uri="{FF2B5EF4-FFF2-40B4-BE49-F238E27FC236}">
                <a16:creationId xmlns:a16="http://schemas.microsoft.com/office/drawing/2014/main" id="{9C37ACCB-21D9-4683-9EDA-C2EE43E91B7A}"/>
              </a:ext>
            </a:extLst>
          </p:cNvPr>
          <p:cNvCxnSpPr>
            <a:cxnSpLocks/>
            <a:stCxn id="21" idx="2"/>
            <a:endCxn id="19" idx="0"/>
          </p:cNvCxnSpPr>
          <p:nvPr/>
        </p:nvCxnSpPr>
        <p:spPr>
          <a:xfrm flipH="1">
            <a:off x="8294329" y="5891101"/>
            <a:ext cx="1" cy="361260"/>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F80B8CDA-AA64-4164-B006-063C5ED0D1E6}"/>
              </a:ext>
            </a:extLst>
          </p:cNvPr>
          <p:cNvCxnSpPr>
            <a:cxnSpLocks/>
            <a:stCxn id="21" idx="1"/>
            <a:endCxn id="24" idx="0"/>
          </p:cNvCxnSpPr>
          <p:nvPr/>
        </p:nvCxnSpPr>
        <p:spPr>
          <a:xfrm rot="10800000" flipV="1">
            <a:off x="5836678" y="5584195"/>
            <a:ext cx="1119740" cy="685105"/>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E387C962-E3D5-4E2F-A46E-54AB5864FD5F}"/>
              </a:ext>
            </a:extLst>
          </p:cNvPr>
          <p:cNvSpPr txBox="1"/>
          <p:nvPr/>
        </p:nvSpPr>
        <p:spPr>
          <a:xfrm>
            <a:off x="6126669" y="5295658"/>
            <a:ext cx="574817"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Yes</a:t>
            </a:r>
          </a:p>
        </p:txBody>
      </p:sp>
      <p:sp>
        <p:nvSpPr>
          <p:cNvPr id="29" name="テキスト ボックス 28">
            <a:extLst>
              <a:ext uri="{FF2B5EF4-FFF2-40B4-BE49-F238E27FC236}">
                <a16:creationId xmlns:a16="http://schemas.microsoft.com/office/drawing/2014/main" id="{7A50A986-6812-4DBC-A150-F01905FA9ABD}"/>
              </a:ext>
            </a:extLst>
          </p:cNvPr>
          <p:cNvSpPr txBox="1"/>
          <p:nvPr/>
        </p:nvSpPr>
        <p:spPr>
          <a:xfrm>
            <a:off x="7385633" y="3728214"/>
            <a:ext cx="534065"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Yes</a:t>
            </a:r>
          </a:p>
        </p:txBody>
      </p:sp>
      <p:sp>
        <p:nvSpPr>
          <p:cNvPr id="30" name="テキスト ボックス 29">
            <a:extLst>
              <a:ext uri="{FF2B5EF4-FFF2-40B4-BE49-F238E27FC236}">
                <a16:creationId xmlns:a16="http://schemas.microsoft.com/office/drawing/2014/main" id="{2B91D06E-E9EF-B546-BB76-3C093C14D3D4}"/>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32" name="テキスト ボックス 31">
            <a:extLst>
              <a:ext uri="{FF2B5EF4-FFF2-40B4-BE49-F238E27FC236}">
                <a16:creationId xmlns:a16="http://schemas.microsoft.com/office/drawing/2014/main" id="{A173B644-7BE3-4DCE-A023-76797FDB5F36}"/>
              </a:ext>
            </a:extLst>
          </p:cNvPr>
          <p:cNvSpPr txBox="1"/>
          <p:nvPr/>
        </p:nvSpPr>
        <p:spPr>
          <a:xfrm>
            <a:off x="5065054" y="4323331"/>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No</a:t>
            </a:r>
          </a:p>
        </p:txBody>
      </p:sp>
      <p:sp>
        <p:nvSpPr>
          <p:cNvPr id="33" name="テキスト ボックス 32">
            <a:extLst>
              <a:ext uri="{FF2B5EF4-FFF2-40B4-BE49-F238E27FC236}">
                <a16:creationId xmlns:a16="http://schemas.microsoft.com/office/drawing/2014/main" id="{4089DA33-91D4-4BC3-808A-56FD9C048CA0}"/>
              </a:ext>
            </a:extLst>
          </p:cNvPr>
          <p:cNvSpPr txBox="1"/>
          <p:nvPr/>
        </p:nvSpPr>
        <p:spPr>
          <a:xfrm>
            <a:off x="8556722" y="5861762"/>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No</a:t>
            </a:r>
          </a:p>
        </p:txBody>
      </p:sp>
    </p:spTree>
    <p:extLst>
      <p:ext uri="{BB962C8B-B14F-4D97-AF65-F5344CB8AC3E}">
        <p14:creationId xmlns:p14="http://schemas.microsoft.com/office/powerpoint/2010/main" val="121921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71638646"/>
              </p:ext>
            </p:extLst>
          </p:nvPr>
        </p:nvGraphicFramePr>
        <p:xfrm>
          <a:off x="200025" y="1556178"/>
          <a:ext cx="9295665" cy="4600100"/>
        </p:xfrm>
        <a:graphic>
          <a:graphicData uri="http://schemas.openxmlformats.org/drawingml/2006/table">
            <a:tbl>
              <a:tblPr firstRow="1" bandRow="1">
                <a:tableStyleId>{5C22544A-7EE6-4342-B048-85BDC9FD1C3A}</a:tableStyleId>
              </a:tblPr>
              <a:tblGrid>
                <a:gridCol w="1337207">
                  <a:extLst>
                    <a:ext uri="{9D8B030D-6E8A-4147-A177-3AD203B41FA5}">
                      <a16:colId xmlns:a16="http://schemas.microsoft.com/office/drawing/2014/main" val="1663226188"/>
                    </a:ext>
                  </a:extLst>
                </a:gridCol>
                <a:gridCol w="6820555">
                  <a:extLst>
                    <a:ext uri="{9D8B030D-6E8A-4147-A177-3AD203B41FA5}">
                      <a16:colId xmlns:a16="http://schemas.microsoft.com/office/drawing/2014/main" val="2740254353"/>
                    </a:ext>
                  </a:extLst>
                </a:gridCol>
                <a:gridCol w="1137903">
                  <a:extLst>
                    <a:ext uri="{9D8B030D-6E8A-4147-A177-3AD203B41FA5}">
                      <a16:colId xmlns:a16="http://schemas.microsoft.com/office/drawing/2014/main" val="1706788256"/>
                    </a:ext>
                  </a:extLst>
                </a:gridCol>
              </a:tblGrid>
              <a:tr h="277020">
                <a:tc>
                  <a:txBody>
                    <a:bodyPr/>
                    <a:lstStyle/>
                    <a:p>
                      <a:pPr algn="ctr"/>
                      <a:r>
                        <a:rPr kumimoji="1" lang="en-US" altLang="ja-JP" sz="1100" dirty="0">
                          <a:latin typeface="Meiryo UI" panose="020B0604030504040204" pitchFamily="34" charset="-128"/>
                          <a:ea typeface="Meiryo UI" panose="020B0604030504040204" pitchFamily="34" charset="-128"/>
                        </a:rPr>
                        <a:t>Information</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algn="ctr"/>
                      <a:r>
                        <a:rPr kumimoji="1" lang="en-US" altLang="ja-JP" sz="1100" dirty="0">
                          <a:latin typeface="Meiryo UI" panose="020B0604030504040204" pitchFamily="34" charset="-128"/>
                          <a:ea typeface="Meiryo UI" panose="020B0604030504040204" pitchFamily="34" charset="-128"/>
                        </a:rPr>
                        <a:t>Link</a:t>
                      </a:r>
                      <a:endParaRPr kumimoji="1" lang="ja-JP" altLang="en-US" sz="1100" dirty="0">
                        <a:latin typeface="Meiryo UI" panose="020B0604030504040204" pitchFamily="34" charset="-128"/>
                        <a:ea typeface="Meiryo UI" panose="020B0604030504040204" pitchFamily="34" charset="-128"/>
                      </a:endParaRPr>
                    </a:p>
                  </a:txBody>
                  <a:tcPr anchor="ctr"/>
                </a:tc>
                <a:tc>
                  <a:txBody>
                    <a:bodyPr/>
                    <a:lstStyle/>
                    <a:p>
                      <a:pPr algn="ctr"/>
                      <a:r>
                        <a:rPr kumimoji="1" lang="en-US" altLang="ja-JP" sz="1100" dirty="0">
                          <a:latin typeface="Meiryo UI" panose="020B0604030504040204" pitchFamily="34" charset="-128"/>
                          <a:ea typeface="Meiryo UI" panose="020B0604030504040204" pitchFamily="34" charset="-128"/>
                        </a:rPr>
                        <a:t>Language</a:t>
                      </a: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737841387"/>
                  </a:ext>
                </a:extLst>
              </a:tr>
              <a:tr h="370840">
                <a:tc>
                  <a:txBody>
                    <a:bodyPr/>
                    <a:lstStyle/>
                    <a:p>
                      <a:r>
                        <a:rPr kumimoji="1" lang="zh-TW" altLang="en-US" sz="1100" b="0" i="0" kern="1200" dirty="0">
                          <a:solidFill>
                            <a:schemeClr val="tx1"/>
                          </a:solidFill>
                          <a:effectLst/>
                          <a:latin typeface="Meiryo UI" panose="020B0604030504040204" pitchFamily="34" charset="-128"/>
                          <a:ea typeface="Meiryo UI" panose="020B0604030504040204" pitchFamily="34" charset="-128"/>
                          <a:cs typeface="+mn-cs"/>
                        </a:rPr>
                        <a:t>欧州連合官報</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2"/>
                        </a:rPr>
                        <a:t>https://eur-lex.europa.eu/oj/direct-access.html</a:t>
                      </a:r>
                      <a:endParaRPr kumimoji="1" lang="ja-JP" altLang="en-US" sz="1100" dirty="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15364346"/>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欧州医療機器規則</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3"/>
                        </a:rPr>
                        <a:t>https://eur-lex.europa.eu/legal-content/EN/TXT/?uri=CELEX:02017R0745-20200424</a:t>
                      </a:r>
                      <a:endParaRPr kumimoji="1" lang="en-US" altLang="ja-JP" sz="1100" dirty="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p>
                  </a:txBody>
                  <a:tcPr anchor="ctr"/>
                </a:tc>
                <a:extLst>
                  <a:ext uri="{0D108BD9-81ED-4DB2-BD59-A6C34878D82A}">
                    <a16:rowId xmlns:a16="http://schemas.microsoft.com/office/drawing/2014/main" val="4187399406"/>
                  </a:ext>
                </a:extLst>
              </a:tr>
              <a:tr h="370840">
                <a:tc>
                  <a:txBody>
                    <a:bodyPr/>
                    <a:lstStyle/>
                    <a:p>
                      <a:r>
                        <a:rPr kumimoji="1" lang="zh-TW" altLang="en-US" sz="1100" dirty="0">
                          <a:solidFill>
                            <a:schemeClr val="tx1"/>
                          </a:solidFill>
                          <a:latin typeface="Meiryo UI" panose="020B0604030504040204" pitchFamily="34" charset="-128"/>
                          <a:ea typeface="Meiryo UI" panose="020B0604030504040204" pitchFamily="34" charset="-128"/>
                        </a:rPr>
                        <a:t>欧州医療機器規則訂正情報</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4"/>
                        </a:rPr>
                        <a:t>https://eur-lex.europa.eu/legal-content/EN/TXT/?qid=1578192050310&amp;uri=CELEX:32017R0745R(02)</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687246608"/>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欧州委員会　</a:t>
                      </a:r>
                      <a:endParaRPr kumimoji="1" lang="en-US" altLang="ja-JP" sz="1100" dirty="0">
                        <a:solidFill>
                          <a:schemeClr val="tx1"/>
                        </a:solidFill>
                        <a:latin typeface="Meiryo UI" panose="020B0604030504040204" pitchFamily="34" charset="-128"/>
                        <a:ea typeface="Meiryo UI" panose="020B0604030504040204" pitchFamily="34" charset="-128"/>
                      </a:endParaRPr>
                    </a:p>
                    <a:p>
                      <a:r>
                        <a:rPr kumimoji="1" lang="ja-JP" altLang="en-US" sz="1100">
                          <a:solidFill>
                            <a:schemeClr val="tx1"/>
                          </a:solidFill>
                          <a:latin typeface="Meiryo UI" panose="020B0604030504040204" pitchFamily="34" charset="-128"/>
                          <a:ea typeface="Meiryo UI" panose="020B0604030504040204" pitchFamily="34" charset="-128"/>
                        </a:rPr>
                        <a:t>医療機器サイト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5"/>
                        </a:rPr>
                        <a:t>https://ec.europa.eu/health/md_sector/overview</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782547678"/>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整合規格サイト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6"/>
                        </a:rPr>
                        <a:t>https://ec.europa.eu/growth/single-market/european-standards/harmonised-standards_en</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79654728"/>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ガイダンス情報</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7"/>
                        </a:rPr>
                        <a:t>https://ec.europa.eu/health/md_sector/new_regulations/guidance_en</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718791482"/>
                  </a:ext>
                </a:extLst>
              </a:tr>
              <a:tr h="370840">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EUDAMED</a:t>
                      </a:r>
                      <a:r>
                        <a:rPr kumimoji="1" lang="ja-JP" altLang="en-US" sz="1100">
                          <a:solidFill>
                            <a:schemeClr val="tx1"/>
                          </a:solidFill>
                          <a:latin typeface="Meiryo UI" panose="020B0604030504040204" pitchFamily="34" charset="-128"/>
                          <a:ea typeface="Meiryo UI" panose="020B0604030504040204" pitchFamily="34" charset="-128"/>
                        </a:rPr>
                        <a:t>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8"/>
                        </a:rPr>
                        <a:t>https://ec.europa.eu/tools/eudamed/eudamed</a:t>
                      </a:r>
                      <a:endParaRPr kumimoji="1" lang="ja-JP" altLang="en-US" sz="1100" dirty="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786259664"/>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ノーティファイドボディ情報</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9"/>
                        </a:rPr>
                        <a:t>https://ec.europa.eu/growth/tools-databases/nando/index.cfm?fuseaction=directive.notifiedbody&amp;dir_id=34</a:t>
                      </a:r>
                      <a:endParaRPr kumimoji="1" lang="ja-JP" altLang="en-US" sz="1100" dirty="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624476887"/>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ノーティファイドボディの欧州医療機器委員会</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0"/>
                        </a:rPr>
                        <a:t>https://www.team-nb.org/</a:t>
                      </a:r>
                      <a:endParaRPr kumimoji="1" lang="ja-JP" altLang="en-US" sz="1100" dirty="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311861850"/>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医療技術産業を代表するヨーロッパの業界団体</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1"/>
                        </a:rPr>
                        <a:t>https://www.medtecheurope.org/</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88594419"/>
                  </a:ext>
                </a:extLst>
              </a:tr>
            </a:tbl>
          </a:graphicData>
        </a:graphic>
      </p:graphicFrame>
      <p:sp>
        <p:nvSpPr>
          <p:cNvPr id="10" name="タイトル 1"/>
          <p:cNvSpPr>
            <a:spLocks noGrp="1"/>
          </p:cNvSpPr>
          <p:nvPr>
            <p:ph type="title"/>
          </p:nvPr>
        </p:nvSpPr>
        <p:spPr>
          <a:xfrm>
            <a:off x="200025" y="181137"/>
            <a:ext cx="9505055" cy="360050"/>
          </a:xfrm>
        </p:spPr>
        <p:txBody>
          <a:bodyPr/>
          <a:lstStyle/>
          <a:p>
            <a:r>
              <a:rPr lang="ja-JP" altLang="en-US" b="1">
                <a:latin typeface="Meiryo UI" panose="020B0604030504040204" pitchFamily="34" charset="-128"/>
                <a:ea typeface="Meiryo UI" panose="020B0604030504040204" pitchFamily="34" charset="-128"/>
              </a:rPr>
              <a:t>欧州</a:t>
            </a:r>
            <a:r>
              <a:rPr lang="en-US" altLang="ja-JP" b="1" dirty="0">
                <a:latin typeface="Meiryo UI" panose="020B0604030504040204" pitchFamily="34" charset="-128"/>
                <a:ea typeface="Meiryo UI" panose="020B0604030504040204" pitchFamily="34" charset="-128"/>
              </a:rPr>
              <a:t>(EU)</a:t>
            </a:r>
            <a:r>
              <a:rPr lang="ja-JP" altLang="en-US" b="1">
                <a:latin typeface="Meiryo UI" panose="020B0604030504040204" pitchFamily="34" charset="-128"/>
                <a:ea typeface="Meiryo UI" panose="020B0604030504040204" pitchFamily="34" charset="-128"/>
              </a:rPr>
              <a:t>／医療関連／制度</a:t>
            </a:r>
          </a:p>
        </p:txBody>
      </p:sp>
      <p:sp>
        <p:nvSpPr>
          <p:cNvPr id="12" name="テキスト プレースホルダー 2"/>
          <p:cNvSpPr>
            <a:spLocks noGrp="1"/>
          </p:cNvSpPr>
          <p:nvPr>
            <p:ph type="body" sz="quarter" idx="15"/>
          </p:nvPr>
        </p:nvSpPr>
        <p:spPr>
          <a:xfrm>
            <a:off x="200025" y="549275"/>
            <a:ext cx="9505950" cy="359445"/>
          </a:xfrm>
        </p:spPr>
        <p:txBody>
          <a:bodyPr/>
          <a:lstStyle/>
          <a:p>
            <a:r>
              <a:rPr lang="ja-JP" altLang="en-US" b="1" dirty="0">
                <a:latin typeface="Meiryo UI" panose="020B0604030504040204" pitchFamily="34" charset="-128"/>
                <a:ea typeface="Meiryo UI" panose="020B0604030504040204" pitchFamily="34" charset="-128"/>
              </a:rPr>
              <a:t>医療機器に関する参考リンク</a:t>
            </a:r>
          </a:p>
        </p:txBody>
      </p:sp>
      <p:sp>
        <p:nvSpPr>
          <p:cNvPr id="6" name="テキスト ボックス 5">
            <a:extLst>
              <a:ext uri="{FF2B5EF4-FFF2-40B4-BE49-F238E27FC236}">
                <a16:creationId xmlns:a16="http://schemas.microsoft.com/office/drawing/2014/main" id="{801C7166-7BC4-704C-A941-818E04F565FF}"/>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7" name="テキスト ボックス 6"/>
          <p:cNvSpPr txBox="1"/>
          <p:nvPr/>
        </p:nvSpPr>
        <p:spPr>
          <a:xfrm>
            <a:off x="201580" y="1125785"/>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本カントリーレポートに関連する規制を知ることができる重要な情報源であるため、掲載する。</a:t>
            </a:r>
          </a:p>
        </p:txBody>
      </p:sp>
    </p:spTree>
    <p:extLst>
      <p:ext uri="{BB962C8B-B14F-4D97-AF65-F5344CB8AC3E}">
        <p14:creationId xmlns:p14="http://schemas.microsoft.com/office/powerpoint/2010/main" val="22126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dirty="0">
                <a:latin typeface="Meiryo UI" panose="020B0604030504040204" pitchFamily="34" charset="-128"/>
                <a:ea typeface="Meiryo UI" panose="020B0604030504040204" pitchFamily="34" charset="-128"/>
              </a:rPr>
              <a:t>及び中国における規制情報一覧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dirty="0">
                <a:latin typeface="Meiryo UI" panose="020B0604030504040204" pitchFamily="34" charset="-128"/>
                <a:ea typeface="Meiryo UI" panose="020B0604030504040204" pitchFamily="34" charset="-128"/>
              </a:rPr>
              <a:t>カ国と中国の医療機器規制の比較</a:t>
            </a:r>
            <a:r>
              <a:rPr lang="en-US" altLang="ja-JP" b="1" dirty="0">
                <a:latin typeface="Meiryo UI" panose="020B0604030504040204" pitchFamily="34" charset="-128"/>
                <a:ea typeface="Meiryo UI" panose="020B0604030504040204" pitchFamily="34" charset="-128"/>
              </a:rPr>
              <a:t>(1/3)</a:t>
            </a:r>
            <a:endParaRPr lang="ja-JP" altLang="en-US" sz="1100" b="1" dirty="0">
              <a:latin typeface="Meiryo UI" panose="020B0604030504040204" pitchFamily="34" charset="-128"/>
              <a:ea typeface="Meiryo UI" panose="020B0604030504040204" pitchFamily="34" charset="-128"/>
            </a:endParaRPr>
          </a:p>
        </p:txBody>
      </p:sp>
      <p:sp>
        <p:nvSpPr>
          <p:cNvPr id="15" name="テキスト ボックス 14"/>
          <p:cNvSpPr txBox="1"/>
          <p:nvPr/>
        </p:nvSpPr>
        <p:spPr>
          <a:xfrm>
            <a:off x="384636" y="668075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4" name="表 3">
            <a:extLst>
              <a:ext uri="{FF2B5EF4-FFF2-40B4-BE49-F238E27FC236}">
                <a16:creationId xmlns:a16="http://schemas.microsoft.com/office/drawing/2014/main" id="{A296CEC6-2F17-4C4A-8A38-7D05F6F13312}"/>
              </a:ext>
            </a:extLst>
          </p:cNvPr>
          <p:cNvGraphicFramePr>
            <a:graphicFrameLocks noGrp="1"/>
          </p:cNvGraphicFramePr>
          <p:nvPr/>
        </p:nvGraphicFramePr>
        <p:xfrm>
          <a:off x="200922" y="1000379"/>
          <a:ext cx="9496125" cy="5529734"/>
        </p:xfrm>
        <a:graphic>
          <a:graphicData uri="http://schemas.openxmlformats.org/drawingml/2006/table">
            <a:tbl>
              <a:tblPr>
                <a:tableStyleId>{5C22544A-7EE6-4342-B048-85BDC9FD1C3A}</a:tableStyleId>
              </a:tblPr>
              <a:tblGrid>
                <a:gridCol w="938819">
                  <a:extLst>
                    <a:ext uri="{9D8B030D-6E8A-4147-A177-3AD203B41FA5}">
                      <a16:colId xmlns:a16="http://schemas.microsoft.com/office/drawing/2014/main" val="957064133"/>
                    </a:ext>
                  </a:extLst>
                </a:gridCol>
                <a:gridCol w="1224856">
                  <a:extLst>
                    <a:ext uri="{9D8B030D-6E8A-4147-A177-3AD203B41FA5}">
                      <a16:colId xmlns:a16="http://schemas.microsoft.com/office/drawing/2014/main" val="1118732589"/>
                    </a:ext>
                  </a:extLst>
                </a:gridCol>
                <a:gridCol w="1367880">
                  <a:extLst>
                    <a:ext uri="{9D8B030D-6E8A-4147-A177-3AD203B41FA5}">
                      <a16:colId xmlns:a16="http://schemas.microsoft.com/office/drawing/2014/main" val="3796699458"/>
                    </a:ext>
                  </a:extLst>
                </a:gridCol>
                <a:gridCol w="1224000">
                  <a:extLst>
                    <a:ext uri="{9D8B030D-6E8A-4147-A177-3AD203B41FA5}">
                      <a16:colId xmlns:a16="http://schemas.microsoft.com/office/drawing/2014/main" val="2544727737"/>
                    </a:ext>
                  </a:extLst>
                </a:gridCol>
                <a:gridCol w="1069881">
                  <a:extLst>
                    <a:ext uri="{9D8B030D-6E8A-4147-A177-3AD203B41FA5}">
                      <a16:colId xmlns:a16="http://schemas.microsoft.com/office/drawing/2014/main" val="2061759309"/>
                    </a:ext>
                  </a:extLst>
                </a:gridCol>
                <a:gridCol w="1223563">
                  <a:extLst>
                    <a:ext uri="{9D8B030D-6E8A-4147-A177-3AD203B41FA5}">
                      <a16:colId xmlns:a16="http://schemas.microsoft.com/office/drawing/2014/main" val="540837990"/>
                    </a:ext>
                  </a:extLst>
                </a:gridCol>
                <a:gridCol w="1223563">
                  <a:extLst>
                    <a:ext uri="{9D8B030D-6E8A-4147-A177-3AD203B41FA5}">
                      <a16:colId xmlns:a16="http://schemas.microsoft.com/office/drawing/2014/main" val="894564521"/>
                    </a:ext>
                  </a:extLst>
                </a:gridCol>
                <a:gridCol w="1223563">
                  <a:extLst>
                    <a:ext uri="{9D8B030D-6E8A-4147-A177-3AD203B41FA5}">
                      <a16:colId xmlns:a16="http://schemas.microsoft.com/office/drawing/2014/main" val="1478861713"/>
                    </a:ext>
                  </a:extLst>
                </a:gridCol>
              </a:tblGrid>
              <a:tr h="266609">
                <a:tc>
                  <a:txBody>
                    <a:bodyPr/>
                    <a:lstStyle/>
                    <a:p>
                      <a:pPr algn="ctr" fontAlgn="ctr"/>
                      <a:r>
                        <a:rPr lang="ja-JP" altLang="en-US" sz="800" b="1" u="none" strike="noStrike" dirty="0">
                          <a:solidFill>
                            <a:schemeClr val="bg1"/>
                          </a:solidFill>
                          <a:effectLst/>
                          <a:latin typeface="Meiryo UI"/>
                          <a:ea typeface="Meiryo UI"/>
                        </a:rPr>
                        <a:t>　</a:t>
                      </a:r>
                      <a:endParaRPr lang="ja-JP" altLang="en-US" sz="800" b="1" i="0" u="none" strike="noStrike" dirty="0">
                        <a:solidFill>
                          <a:schemeClr val="bg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12700" cap="flat" cmpd="sng" algn="ctr">
                      <a:solidFill>
                        <a:srgbClr val="E8EAEC"/>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シンガポール</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rgbClr val="E8EAE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マレーシア</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インドネシア</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フィリピン</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ベトナム</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タイ</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中国</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3666003345"/>
                  </a:ext>
                </a:extLst>
              </a:tr>
              <a:tr h="1407285">
                <a:tc>
                  <a:txBody>
                    <a:bodyPr/>
                    <a:lstStyle/>
                    <a:p>
                      <a:pPr algn="ctr" rtl="0" fontAlgn="ctr"/>
                      <a:r>
                        <a:rPr lang="en-US" sz="1050" b="1" u="none" strike="noStrike" dirty="0">
                          <a:solidFill>
                            <a:schemeClr val="bg1"/>
                          </a:solidFill>
                          <a:effectLst/>
                          <a:latin typeface="Meiryo UI" panose="020B0604030504040204" pitchFamily="34" charset="-128"/>
                          <a:ea typeface="Meiryo UI" panose="020B0604030504040204" pitchFamily="34" charset="-128"/>
                        </a:rPr>
                        <a:t>ASEAN Medical Device Directives (AMDD)</a:t>
                      </a:r>
                      <a:r>
                        <a:rPr lang="ja-JP" altLang="en-US" sz="1050" b="1" u="none" strike="noStrike" dirty="0">
                          <a:solidFill>
                            <a:schemeClr val="bg1"/>
                          </a:solidFill>
                          <a:effectLst/>
                          <a:latin typeface="Meiryo UI" panose="020B0604030504040204" pitchFamily="34" charset="-128"/>
                          <a:ea typeface="Meiryo UI" panose="020B0604030504040204" pitchFamily="34" charset="-128"/>
                        </a:rPr>
                        <a:t>との</a:t>
                      </a:r>
                      <a:endParaRPr lang="en-US" altLang="ja-JP" sz="1050" b="1"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整合性</a:t>
                      </a:r>
                      <a:endParaRPr lang="en-US" altLang="ja-JP" sz="1050" b="1"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※2023</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年</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1</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月時点</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100" u="none" strike="noStrike" dirty="0">
                          <a:solidFill>
                            <a:schemeClr val="tx1"/>
                          </a:solidFill>
                          <a:effectLst/>
                          <a:latin typeface="Meiryo UI" panose="020B0604030504040204" pitchFamily="34" charset="-128"/>
                          <a:ea typeface="Meiryo UI" panose="020B0604030504040204" pitchFamily="34" charset="-128"/>
                        </a:rPr>
                        <a:t>IMDRF</a:t>
                      </a:r>
                      <a:r>
                        <a:rPr lang="ja-JP" altLang="en-US" sz="1100" u="none" strike="noStrike" dirty="0">
                          <a:solidFill>
                            <a:schemeClr val="tx1"/>
                          </a:solidFill>
                          <a:effectLst/>
                          <a:latin typeface="Meiryo UI" panose="020B0604030504040204" pitchFamily="34" charset="-128"/>
                          <a:ea typeface="Meiryo UI" panose="020B0604030504040204" pitchFamily="34" charset="-128"/>
                        </a:rPr>
                        <a:t>のメンバーとして主要国の規制の仕組みを取り入れ、国際整合性を進めている</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民間の</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CAB(</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適合性評価機関</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による独自の審査システムを持ち、審査期間や費用が大きく異なる</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審査期間は</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ASEAN</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加盟国では一番短い為、完成度の高い申請書類を作成することが短期登録の肝となる</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新法への移行期間中であり、</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2023</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年</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3</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月</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31</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日まで猶予措置における申請が可能</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AMDD</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で採用されている</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CSDT</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に基づく申請は</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2024</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年</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1</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月</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1</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日より強制化が予定されている</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ほぼ整合</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2021</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年</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月より新法が施行され、</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2022</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年にようやく新法化での承認が発行された</a:t>
                      </a: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非該当</a:t>
                      </a: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endParaRPr lang="en-US" altLang="ja-JP" sz="110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100" u="none" strike="noStrike" dirty="0">
                          <a:solidFill>
                            <a:schemeClr val="tx1"/>
                          </a:solidFill>
                          <a:effectLst/>
                          <a:latin typeface="Meiryo UI" panose="020B0604030504040204" pitchFamily="34" charset="-128"/>
                          <a:ea typeface="Meiryo UI" panose="020B0604030504040204" pitchFamily="34" charset="-128"/>
                        </a:rPr>
                        <a:t>規制緩和と強化の両輪で独自の規制改革がさらに進む予定であり、規制動向を注視しなければならない</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8792926"/>
                  </a:ext>
                </a:extLst>
              </a:tr>
              <a:tr h="3834107">
                <a:tc>
                  <a:txBody>
                    <a:bodyPr/>
                    <a:lstStyle/>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当局への申請</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費用</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900" b="1" i="0" u="none" strike="noStrike" dirty="0">
                          <a:solidFill>
                            <a:schemeClr val="bg1"/>
                          </a:solidFill>
                          <a:effectLst/>
                          <a:latin typeface="Meiryo UI" panose="020B0604030504040204" pitchFamily="34" charset="-128"/>
                          <a:ea typeface="Meiryo UI" panose="020B0604030504040204" pitchFamily="34" charset="-128"/>
                        </a:rPr>
                        <a:t>（現地通貨表示）</a:t>
                      </a:r>
                      <a:endParaRPr lang="en-US" altLang="ja-JP" sz="90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日本円レートは</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2023/1/19</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時点</a:t>
                      </a:r>
                      <a:endParaRPr lang="en-US" altLang="ja-JP" sz="8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A:</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a:solidFill>
                            <a:schemeClr val="tx1"/>
                          </a:solidFill>
                          <a:effectLst/>
                          <a:latin typeface="Meiryo UI" panose="020B0604030504040204" pitchFamily="34" charset="-128"/>
                          <a:ea typeface="Meiryo UI" panose="020B0604030504040204" pitchFamily="34" charset="-128"/>
                        </a:rPr>
                        <a:t>無償</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SGD530</a:t>
                      </a: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51,950</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err="1">
                          <a:solidFill>
                            <a:schemeClr val="tx1"/>
                          </a:solidFill>
                          <a:effectLst/>
                          <a:latin typeface="Meiryo UI" panose="020B0604030504040204" pitchFamily="34" charset="-128"/>
                          <a:ea typeface="Meiryo UI" panose="020B0604030504040204" pitchFamily="34" charset="-128"/>
                        </a:rPr>
                        <a:t>審査ルートにより</a:t>
                      </a:r>
                      <a:r>
                        <a:rPr lang="en-US" sz="1050" b="0" i="0" u="none" strike="noStrike" dirty="0">
                          <a:solidFill>
                            <a:schemeClr val="tx1"/>
                          </a:solidFill>
                          <a:effectLst/>
                          <a:latin typeface="Meiryo UI" panose="020B0604030504040204" pitchFamily="34" charset="-128"/>
                          <a:ea typeface="Meiryo UI" panose="020B0604030504040204" pitchFamily="34" charset="-128"/>
                        </a:rPr>
                        <a:t> </a:t>
                      </a:r>
                    </a:p>
                    <a:p>
                      <a:pPr algn="l"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SGD950〜SGD5,460</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C:</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SGD</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530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err="1">
                          <a:solidFill>
                            <a:schemeClr val="tx1"/>
                          </a:solidFill>
                          <a:effectLst/>
                          <a:latin typeface="Meiryo UI" panose="020B0604030504040204" pitchFamily="34" charset="-128"/>
                          <a:ea typeface="Meiryo UI" panose="020B0604030504040204" pitchFamily="34" charset="-128"/>
                        </a:rPr>
                        <a:t>審査ルートにより</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SGD3,180</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〜SGD8,800</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D:</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SGD</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530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err="1">
                          <a:solidFill>
                            <a:schemeClr val="tx1"/>
                          </a:solidFill>
                          <a:effectLst/>
                          <a:latin typeface="Meiryo UI" panose="020B0604030504040204" pitchFamily="34" charset="-128"/>
                          <a:ea typeface="Meiryo UI" panose="020B0604030504040204" pitchFamily="34" charset="-128"/>
                        </a:rPr>
                        <a:t>審査ルートにより</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sz="1050" b="0" i="0" u="none" strike="noStrike" dirty="0">
                          <a:solidFill>
                            <a:schemeClr val="tx1"/>
                          </a:solidFill>
                          <a:effectLst/>
                          <a:latin typeface="Meiryo UI"/>
                          <a:ea typeface="Meiryo UI"/>
                        </a:rPr>
                        <a:t>SGD5,730</a:t>
                      </a:r>
                      <a:r>
                        <a:rPr lang="en-US" altLang="ja-JP" sz="1050" b="0" i="0" u="none" strike="noStrike" dirty="0">
                          <a:solidFill>
                            <a:schemeClr val="tx1"/>
                          </a:solidFill>
                          <a:effectLst/>
                          <a:latin typeface="Meiryo UI"/>
                          <a:ea typeface="Meiryo UI"/>
                        </a:rPr>
                        <a:t>〜SGD17,300</a:t>
                      </a:r>
                      <a:endParaRPr lang="en-US" sz="1050" b="0" i="0" u="none" strike="noStrike" dirty="0">
                        <a:solidFill>
                          <a:schemeClr val="tx1"/>
                        </a:solidFill>
                        <a:effectLst/>
                        <a:latin typeface="Meiryo UI"/>
                        <a:ea typeface="Meiryo UI"/>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A:</a:t>
                      </a:r>
                      <a:br>
                        <a:rPr lang="en-US" sz="1050" b="1"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RM 100</a:t>
                      </a:r>
                    </a:p>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2,974</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1"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 C, D:</a:t>
                      </a:r>
                      <a:br>
                        <a:rPr lang="en-US" sz="1050" b="1"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a:solidFill>
                            <a:schemeClr val="tx1"/>
                          </a:solidFill>
                          <a:effectLst/>
                          <a:latin typeface="Meiryo UI" panose="020B0604030504040204" pitchFamily="34" charset="-128"/>
                          <a:ea typeface="Meiryo UI" panose="020B0604030504040204" pitchFamily="34" charset="-128"/>
                        </a:rPr>
                        <a:t>1)CAB</a:t>
                      </a:r>
                      <a:r>
                        <a:rPr lang="en-US" altLang="zh-TW" sz="900" b="0" i="0" u="none" strike="noStrike" dirty="0">
                          <a:solidFill>
                            <a:schemeClr val="tx1"/>
                          </a:solidFill>
                          <a:effectLst/>
                          <a:latin typeface="Meiryo UI" panose="020B0604030504040204" pitchFamily="34" charset="-128"/>
                          <a:ea typeface="Meiryo UI" panose="020B0604030504040204" pitchFamily="34" charset="-128"/>
                        </a:rPr>
                        <a:t>(</a:t>
                      </a:r>
                      <a:r>
                        <a:rPr lang="zh-TW" altLang="en-US" sz="900" b="0" i="0" u="none" strike="noStrike" dirty="0">
                          <a:solidFill>
                            <a:schemeClr val="tx1"/>
                          </a:solidFill>
                          <a:effectLst/>
                          <a:latin typeface="Meiryo UI" panose="020B0604030504040204" pitchFamily="34" charset="-128"/>
                          <a:ea typeface="Meiryo UI" panose="020B0604030504040204" pitchFamily="34" charset="-128"/>
                        </a:rPr>
                        <a:t>適合性評価機関</a:t>
                      </a:r>
                      <a:r>
                        <a:rPr lang="en-US" altLang="zh-TW" sz="900" b="0" i="0" u="none" strike="noStrike" dirty="0">
                          <a:solidFill>
                            <a:schemeClr val="tx1"/>
                          </a:solidFill>
                          <a:effectLst/>
                          <a:latin typeface="Meiryo UI" panose="020B0604030504040204" pitchFamily="34" charset="-128"/>
                          <a:ea typeface="Meiryo UI" panose="020B0604030504040204" pitchFamily="34" charset="-128"/>
                        </a:rPr>
                        <a:t>)</a:t>
                      </a:r>
                      <a:endParaRPr lang="en-US" sz="9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t"/>
                      <a:r>
                        <a:rPr lang="en-US" sz="1050" b="0" i="0" u="none" strike="noStrike" dirty="0">
                          <a:solidFill>
                            <a:schemeClr val="tx1"/>
                          </a:solidFill>
                          <a:effectLst/>
                          <a:latin typeface="Meiryo UI" panose="020B0604030504040204" pitchFamily="34" charset="-128"/>
                          <a:ea typeface="Meiryo UI" panose="020B0604030504040204" pitchFamily="34" charset="-128"/>
                        </a:rPr>
                        <a:t>費用はCABによって変わる。</a:t>
                      </a:r>
                    </a:p>
                    <a:p>
                      <a:pPr algn="l" rtl="0" fontAlgn="t"/>
                      <a:r>
                        <a:rPr lang="en-US" sz="1050" b="0" i="0" u="none" strike="noStrike" dirty="0">
                          <a:solidFill>
                            <a:schemeClr val="tx1"/>
                          </a:solidFill>
                          <a:effectLst/>
                          <a:latin typeface="Meiryo UI" panose="020B0604030504040204" pitchFamily="34" charset="-128"/>
                          <a:ea typeface="Meiryo UI" panose="020B0604030504040204" pitchFamily="34" charset="-128"/>
                        </a:rPr>
                        <a:t>(数百USドルから数千USドル)</a:t>
                      </a:r>
                    </a:p>
                    <a:p>
                      <a:pPr algn="l" rtl="0" fontAlgn="t"/>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t"/>
                      <a:r>
                        <a:rPr lang="en-US" sz="1050" b="0" i="0" u="none" strike="noStrike" dirty="0">
                          <a:solidFill>
                            <a:schemeClr val="tx1"/>
                          </a:solidFill>
                          <a:effectLst/>
                          <a:latin typeface="Meiryo UI" panose="020B0604030504040204" pitchFamily="34" charset="-128"/>
                          <a:ea typeface="Meiryo UI" panose="020B0604030504040204" pitchFamily="34" charset="-128"/>
                        </a:rPr>
                        <a:t>2)MDA</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 </a:t>
                      </a:r>
                    </a:p>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a:t>
                      </a:r>
                      <a:r>
                        <a:rPr lang="en-US" sz="1050" b="0" i="0" u="none" strike="noStrike" dirty="0">
                          <a:solidFill>
                            <a:schemeClr val="tx1"/>
                          </a:solidFill>
                          <a:effectLst/>
                          <a:latin typeface="Meiryo UI" panose="020B0604030504040204" pitchFamily="34" charset="-128"/>
                          <a:ea typeface="Meiryo UI" panose="020B0604030504040204" pitchFamily="34" charset="-128"/>
                        </a:rPr>
                        <a:t>RM 250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審査費用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RM 1,000</a:t>
                      </a:r>
                    </a:p>
                    <a:p>
                      <a:pPr algn="l" rtl="0" fontAlgn="t"/>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C: </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t"/>
                      <a:r>
                        <a:rPr lang="ja-JP" altLang="en-US" sz="1050" b="0" i="0" u="none" strike="noStrike" dirty="0">
                          <a:solidFill>
                            <a:schemeClr val="tx1"/>
                          </a:solidFill>
                          <a:effectLst/>
                          <a:latin typeface="Meiryo UI"/>
                          <a:ea typeface="Meiryo UI"/>
                        </a:rPr>
                        <a:t>申請費用</a:t>
                      </a:r>
                      <a:r>
                        <a:rPr lang="en-US" altLang="ja-JP" sz="1050" b="0" i="0" u="none" strike="noStrike" dirty="0">
                          <a:solidFill>
                            <a:schemeClr val="tx1"/>
                          </a:solidFill>
                          <a:effectLst/>
                          <a:latin typeface="Meiryo UI"/>
                          <a:ea typeface="Meiryo UI"/>
                        </a:rPr>
                        <a:t>: </a:t>
                      </a:r>
                      <a:r>
                        <a:rPr lang="en-US" sz="1050" b="0" i="0" u="none" strike="noStrike" dirty="0">
                          <a:solidFill>
                            <a:schemeClr val="tx1"/>
                          </a:solidFill>
                          <a:effectLst/>
                          <a:latin typeface="Meiryo UI"/>
                          <a:ea typeface="Meiryo UI"/>
                        </a:rPr>
                        <a:t>RM 500</a:t>
                      </a:r>
                      <a:br>
                        <a:rPr lang="en-US" sz="1050" b="0" i="0" u="none" strike="noStrike" dirty="0">
                          <a:solidFill>
                            <a:schemeClr val="tx1"/>
                          </a:solidFill>
                          <a:effectLst/>
                          <a:latin typeface="Meiryo UI"/>
                          <a:ea typeface="Meiryo UI"/>
                        </a:rPr>
                      </a:br>
                      <a:r>
                        <a:rPr lang="ja-JP" altLang="en-US" sz="1050" b="0" i="0" u="none" strike="noStrike" dirty="0">
                          <a:solidFill>
                            <a:schemeClr val="tx1"/>
                          </a:solidFill>
                          <a:effectLst/>
                          <a:latin typeface="Meiryo UI"/>
                          <a:ea typeface="Meiryo UI"/>
                        </a:rPr>
                        <a:t>審査費用</a:t>
                      </a:r>
                      <a:r>
                        <a:rPr lang="en-US" altLang="ja-JP" sz="1050" b="0" i="0" u="none" strike="noStrike" dirty="0">
                          <a:solidFill>
                            <a:schemeClr val="tx1"/>
                          </a:solidFill>
                          <a:effectLst/>
                          <a:latin typeface="Meiryo UI"/>
                          <a:ea typeface="Meiryo UI"/>
                        </a:rPr>
                        <a:t>: RM</a:t>
                      </a:r>
                      <a:r>
                        <a:rPr lang="ja-JP" altLang="en-US" sz="1050" b="0" i="0" u="none" strike="noStrike" baseline="0" dirty="0">
                          <a:solidFill>
                            <a:schemeClr val="tx1"/>
                          </a:solidFill>
                          <a:effectLst/>
                          <a:latin typeface="Meiryo UI"/>
                          <a:ea typeface="Meiryo UI"/>
                        </a:rPr>
                        <a:t> </a:t>
                      </a:r>
                      <a:r>
                        <a:rPr lang="en-US" altLang="ja-JP" sz="1050" b="0" i="0" u="none" strike="noStrike" dirty="0">
                          <a:solidFill>
                            <a:schemeClr val="tx1"/>
                          </a:solidFill>
                          <a:effectLst/>
                          <a:latin typeface="Meiryo UI"/>
                          <a:ea typeface="Meiryo UI"/>
                        </a:rPr>
                        <a:t>2,000</a:t>
                      </a:r>
                    </a:p>
                    <a:p>
                      <a:pPr algn="l" rtl="0" fontAlgn="t"/>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D: </a:t>
                      </a:r>
                    </a:p>
                    <a:p>
                      <a:pPr algn="l" rtl="0" fontAlgn="t"/>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申請費用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a:t>
                      </a:r>
                      <a:r>
                        <a:rPr lang="en-US" sz="1050" b="0" i="0" u="none" strike="noStrike" dirty="0">
                          <a:solidFill>
                            <a:schemeClr val="tx1"/>
                          </a:solidFill>
                          <a:effectLst/>
                          <a:latin typeface="Meiryo UI" panose="020B0604030504040204" pitchFamily="34" charset="-128"/>
                          <a:ea typeface="Meiryo UI" panose="020B0604030504040204" pitchFamily="34" charset="-128"/>
                        </a:rPr>
                        <a:t>RM 750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審査費用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a:t>
                      </a:r>
                      <a:r>
                        <a:rPr lang="en-US" sz="1050" b="0" i="0" u="none" strike="noStrike" dirty="0">
                          <a:solidFill>
                            <a:schemeClr val="tx1"/>
                          </a:solidFill>
                          <a:effectLst/>
                          <a:latin typeface="Meiryo UI" panose="020B0604030504040204" pitchFamily="34" charset="-128"/>
                          <a:ea typeface="Meiryo UI" panose="020B0604030504040204" pitchFamily="34" charset="-128"/>
                        </a:rPr>
                        <a:t>RM 3,000</a:t>
                      </a:r>
                    </a:p>
                    <a:p>
                      <a:pPr algn="l" rtl="0" fontAlgn="t"/>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A: IDR 1,500,000</a:t>
                      </a: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12,750</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 IDR 3,000,000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C: IDR 3,000,000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D: IDR </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a:t>
                      </a:r>
                      <a:r>
                        <a:rPr lang="en-US" sz="1050" b="0" i="0" u="none" strike="noStrike" dirty="0">
                          <a:solidFill>
                            <a:schemeClr val="tx1"/>
                          </a:solidFill>
                          <a:effectLst/>
                          <a:latin typeface="Meiryo UI" panose="020B0604030504040204" pitchFamily="34" charset="-128"/>
                          <a:ea typeface="Meiryo UI" panose="020B0604030504040204" pitchFamily="34" charset="-128"/>
                        </a:rPr>
                        <a:t>,000,000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 C, D(CMDR): </a:t>
                      </a:r>
                    </a:p>
                    <a:p>
                      <a:pPr algn="l"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PHP 7,575</a:t>
                      </a: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18,786</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クラス</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A, B, C, D(CMDN): </a:t>
                      </a:r>
                    </a:p>
                    <a:p>
                      <a:pPr algn="l"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PHP 3,030</a:t>
                      </a: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7,514</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A: </a:t>
                      </a:r>
                    </a:p>
                    <a:p>
                      <a:pPr algn="l"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VND 1,000,000</a:t>
                      </a: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5,500</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円）</a:t>
                      </a:r>
                      <a:br>
                        <a:rPr lang="en-US" sz="1050" b="0" i="0" u="none" strike="noStrike" dirty="0">
                          <a:solidFill>
                            <a:schemeClr val="tx1"/>
                          </a:solidFill>
                          <a:effectLst/>
                          <a:latin typeface="Meiryo UI" panose="020B0604030504040204" pitchFamily="34" charset="-128"/>
                          <a:ea typeface="Meiryo UI" panose="020B0604030504040204" pitchFamily="34" charset="-128"/>
                        </a:rPr>
                      </a:b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B: </a:t>
                      </a:r>
                    </a:p>
                    <a:p>
                      <a:pPr algn="l"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VND 3,000,000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C, D: VND 5,000,000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1:</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sz="1050" b="0" i="0" u="none" strike="noStrike" dirty="0" err="1">
                          <a:solidFill>
                            <a:schemeClr val="tx1"/>
                          </a:solidFill>
                          <a:effectLst/>
                          <a:latin typeface="Meiryo UI" panose="020B0604030504040204" pitchFamily="34" charset="-128"/>
                          <a:ea typeface="Meiryo UI" panose="020B0604030504040204" pitchFamily="34" charset="-128"/>
                        </a:rPr>
                        <a:t>申請費用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THB 500</a:t>
                      </a:r>
                      <a:r>
                        <a:rPr lang="ja-JP" altLang="en-US" sz="1050" b="0" i="0" u="none" strike="noStrike">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1,985</a:t>
                      </a:r>
                      <a:r>
                        <a:rPr lang="ja-JP" altLang="en-US" sz="1050" b="0" i="0" u="none" strike="noStrike">
                          <a:solidFill>
                            <a:schemeClr val="tx1"/>
                          </a:solidFill>
                          <a:effectLst/>
                          <a:latin typeface="Meiryo UI" panose="020B0604030504040204" pitchFamily="34" charset="-128"/>
                          <a:ea typeface="Meiryo UI" panose="020B0604030504040204" pitchFamily="34" charset="-128"/>
                        </a:rPr>
                        <a:t>円）</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審査費用</a:t>
                      </a:r>
                      <a:r>
                        <a:rPr lang="en-US" sz="1050" b="0" i="0" u="none" strike="noStrike" dirty="0">
                          <a:solidFill>
                            <a:schemeClr val="tx1"/>
                          </a:solidFill>
                          <a:effectLst/>
                          <a:latin typeface="Meiryo UI" panose="020B0604030504040204" pitchFamily="34" charset="-128"/>
                          <a:ea typeface="Meiryo UI" panose="020B0604030504040204" pitchFamily="34" charset="-128"/>
                        </a:rPr>
                        <a:t>:</a:t>
                      </a:r>
                      <a:r>
                        <a:rPr lang="en-US" sz="1050" b="0" i="0" u="none" strike="noStrike" dirty="0" err="1">
                          <a:solidFill>
                            <a:schemeClr val="tx1"/>
                          </a:solidFill>
                          <a:effectLst/>
                          <a:latin typeface="Meiryo UI" panose="020B0604030504040204" pitchFamily="34" charset="-128"/>
                          <a:ea typeface="Meiryo UI" panose="020B0604030504040204" pitchFamily="34" charset="-128"/>
                        </a:rPr>
                        <a:t>なし</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登録証</a:t>
                      </a:r>
                      <a:r>
                        <a:rPr lang="en-US" sz="1050" b="0" i="0" u="none" strike="noStrike" dirty="0">
                          <a:solidFill>
                            <a:schemeClr val="tx1"/>
                          </a:solidFill>
                          <a:effectLst/>
                          <a:latin typeface="Meiryo UI" panose="020B0604030504040204" pitchFamily="34" charset="-128"/>
                          <a:ea typeface="Meiryo UI" panose="020B0604030504040204" pitchFamily="34" charset="-128"/>
                        </a:rPr>
                        <a:t>: THB 2,000 </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2, 3):</a:t>
                      </a:r>
                    </a:p>
                    <a:p>
                      <a:pPr algn="l" rtl="0" fontAlgn="ctr"/>
                      <a:r>
                        <a:rPr lang="en-US" altLang="ja-JP" sz="1050" b="0" i="0" u="none" strike="noStrike" dirty="0" err="1">
                          <a:solidFill>
                            <a:schemeClr val="tx1"/>
                          </a:solidFill>
                          <a:effectLst/>
                          <a:latin typeface="Meiryo UI" panose="020B0604030504040204" pitchFamily="34" charset="-128"/>
                          <a:ea typeface="Meiryo UI" panose="020B0604030504040204" pitchFamily="34" charset="-128"/>
                        </a:rPr>
                        <a:t>申請費用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THB 1,000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a:solidFill>
                            <a:schemeClr val="tx1"/>
                          </a:solidFill>
                          <a:effectLst/>
                          <a:latin typeface="Meiryo UI" panose="020B0604030504040204" pitchFamily="34" charset="-128"/>
                          <a:ea typeface="Meiryo UI" panose="020B0604030504040204" pitchFamily="34" charset="-128"/>
                        </a:rPr>
                        <a:t>審査費用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THB 38,000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a:solidFill>
                            <a:schemeClr val="tx1"/>
                          </a:solidFill>
                          <a:effectLst/>
                          <a:latin typeface="Meiryo UI" panose="020B0604030504040204" pitchFamily="34" charset="-128"/>
                          <a:ea typeface="Meiryo UI" panose="020B0604030504040204" pitchFamily="34" charset="-128"/>
                        </a:rPr>
                        <a:t>登録証</a:t>
                      </a:r>
                      <a:r>
                        <a:rPr lang="en-US" sz="1050" b="0" i="0" u="none" strike="noStrike" dirty="0">
                          <a:solidFill>
                            <a:schemeClr val="tx1"/>
                          </a:solidFill>
                          <a:effectLst/>
                          <a:latin typeface="Meiryo UI" panose="020B0604030504040204" pitchFamily="34" charset="-128"/>
                          <a:ea typeface="Meiryo UI" panose="020B0604030504040204" pitchFamily="34" charset="-128"/>
                        </a:rPr>
                        <a:t>: THB 10,000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4:</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en-US" altLang="ja-JP" sz="1050" b="0" i="0" u="none" strike="noStrike" dirty="0" err="1">
                          <a:solidFill>
                            <a:schemeClr val="tx1"/>
                          </a:solidFill>
                          <a:effectLst/>
                          <a:latin typeface="Meiryo UI" panose="020B0604030504040204" pitchFamily="34" charset="-128"/>
                          <a:ea typeface="Meiryo UI" panose="020B0604030504040204" pitchFamily="34" charset="-128"/>
                        </a:rPr>
                        <a:t>申請費用</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THB 1,000</a:t>
                      </a:r>
                    </a:p>
                    <a:p>
                      <a:pPr algn="l"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審査費用</a:t>
                      </a:r>
                      <a:r>
                        <a:rPr lang="en-US" sz="1050" b="0" i="0" u="none" strike="noStrike" dirty="0">
                          <a:solidFill>
                            <a:schemeClr val="tx1"/>
                          </a:solidFill>
                          <a:effectLst/>
                          <a:latin typeface="Meiryo UI" panose="020B0604030504040204" pitchFamily="34" charset="-128"/>
                          <a:ea typeface="Meiryo UI" panose="020B0604030504040204" pitchFamily="34" charset="-128"/>
                        </a:rPr>
                        <a:t>: THB 53,000</a:t>
                      </a: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a:solidFill>
                            <a:schemeClr val="tx1"/>
                          </a:solidFill>
                          <a:effectLst/>
                          <a:latin typeface="Meiryo UI" panose="020B0604030504040204" pitchFamily="34" charset="-128"/>
                          <a:ea typeface="Meiryo UI" panose="020B0604030504040204" pitchFamily="34" charset="-128"/>
                        </a:rPr>
                        <a:t>登録証</a:t>
                      </a:r>
                      <a:r>
                        <a:rPr lang="en-US" sz="1050" b="0" i="0" u="none" strike="noStrike" dirty="0">
                          <a:solidFill>
                            <a:schemeClr val="tx1"/>
                          </a:solidFill>
                          <a:effectLst/>
                          <a:latin typeface="Meiryo UI" panose="020B0604030504040204" pitchFamily="34" charset="-128"/>
                          <a:ea typeface="Meiryo UI" panose="020B0604030504040204" pitchFamily="34" charset="-128"/>
                        </a:rPr>
                        <a:t>: THB 20,000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ja-JP" altLang="en-US" sz="1050" b="0" i="0" u="none" strike="noStrike" dirty="0">
                          <a:solidFill>
                            <a:schemeClr val="tx1"/>
                          </a:solidFill>
                          <a:effectLst/>
                          <a:latin typeface="Meiryo UI"/>
                          <a:ea typeface="Meiryo UI"/>
                        </a:rPr>
                        <a:t>クラス</a:t>
                      </a:r>
                      <a:r>
                        <a:rPr lang="en-US" sz="1050" b="0" i="0" u="none" strike="noStrike" dirty="0">
                          <a:solidFill>
                            <a:schemeClr val="tx1"/>
                          </a:solidFill>
                          <a:effectLst/>
                          <a:latin typeface="Meiryo UI"/>
                          <a:ea typeface="Meiryo UI"/>
                        </a:rPr>
                        <a:t> I: </a:t>
                      </a:r>
                      <a:r>
                        <a:rPr lang="en-US" sz="1050" b="0" i="0" u="none" strike="noStrike" dirty="0" err="1">
                          <a:solidFill>
                            <a:schemeClr val="tx1"/>
                          </a:solidFill>
                          <a:effectLst/>
                          <a:latin typeface="Meiryo UI"/>
                          <a:ea typeface="Meiryo UI"/>
                        </a:rPr>
                        <a:t>無償</a:t>
                      </a:r>
                    </a:p>
                    <a:p>
                      <a:pPr algn="l" rtl="0" fontAlgn="ct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II: RMB 201,900</a:t>
                      </a:r>
                    </a:p>
                    <a:p>
                      <a:pPr algn="l"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4,066,152</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円）</a:t>
                      </a:r>
                      <a:r>
                        <a:rPr lang="en-US" sz="1050" b="0" i="0" u="none" strike="noStrike" dirty="0">
                          <a:solidFill>
                            <a:schemeClr val="tx1"/>
                          </a:solidFill>
                          <a:effectLst/>
                          <a:latin typeface="Meiryo UI" panose="020B0604030504040204" pitchFamily="34" charset="-128"/>
                          <a:ea typeface="Meiryo UI" panose="020B0604030504040204" pitchFamily="34" charset="-128"/>
                        </a:rPr>
                        <a:t> </a:t>
                      </a:r>
                    </a:p>
                    <a:p>
                      <a:pPr algn="l" rtl="0" fontAlgn="ctr"/>
                      <a:br>
                        <a:rPr lang="en-US" sz="1050" b="0" i="0" u="none" strike="noStrike" dirty="0">
                          <a:solidFill>
                            <a:schemeClr val="tx1"/>
                          </a:solidFill>
                          <a:effectLst/>
                          <a:latin typeface="Meiryo UI" panose="020B0604030504040204" pitchFamily="34" charset="-128"/>
                          <a:ea typeface="Meiryo UI" panose="020B0604030504040204" pitchFamily="34" charset="-128"/>
                        </a:rPr>
                      </a:b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クラス</a:t>
                      </a:r>
                      <a:r>
                        <a:rPr lang="en-US" sz="1050" b="0" i="0" u="none" strike="noStrike" dirty="0">
                          <a:solidFill>
                            <a:schemeClr val="tx1"/>
                          </a:solidFill>
                          <a:effectLst/>
                          <a:latin typeface="Meiryo UI" panose="020B0604030504040204" pitchFamily="34" charset="-128"/>
                          <a:ea typeface="Meiryo UI" panose="020B0604030504040204" pitchFamily="34" charset="-128"/>
                        </a:rPr>
                        <a:t> III: RMB 308,800</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5,953,664</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円）</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10668"/>
                  </a:ext>
                </a:extLst>
              </a:tr>
            </a:tbl>
          </a:graphicData>
        </a:graphic>
      </p:graphicFrame>
    </p:spTree>
    <p:extLst>
      <p:ext uri="{BB962C8B-B14F-4D97-AF65-F5344CB8AC3E}">
        <p14:creationId xmlns:p14="http://schemas.microsoft.com/office/powerpoint/2010/main" val="316180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dirty="0">
                <a:latin typeface="Meiryo UI" panose="020B0604030504040204" pitchFamily="34" charset="-128"/>
                <a:ea typeface="Meiryo UI" panose="020B0604030504040204" pitchFamily="34" charset="-128"/>
              </a:rPr>
              <a:t>及び中国における規制情報一覧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dirty="0">
                <a:latin typeface="Meiryo UI" panose="020B0604030504040204" pitchFamily="34" charset="-128"/>
                <a:ea typeface="Meiryo UI" panose="020B0604030504040204" pitchFamily="34" charset="-128"/>
              </a:rPr>
              <a:t>カ国と中国の医療機器規制の比較</a:t>
            </a:r>
            <a:r>
              <a:rPr lang="en-US" altLang="ja-JP" b="1" dirty="0">
                <a:latin typeface="Meiryo UI" panose="020B0604030504040204" pitchFamily="34" charset="-128"/>
                <a:ea typeface="Meiryo UI" panose="020B0604030504040204" pitchFamily="34" charset="-128"/>
              </a:rPr>
              <a:t>(2/3)</a:t>
            </a:r>
            <a:endParaRPr lang="ja-JP" altLang="en-US" sz="1100" b="1" dirty="0">
              <a:latin typeface="Meiryo UI" panose="020B0604030504040204" pitchFamily="34" charset="-128"/>
              <a:ea typeface="Meiryo UI" panose="020B0604030504040204" pitchFamily="34" charset="-128"/>
            </a:endParaRP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4" name="表 3">
            <a:extLst>
              <a:ext uri="{FF2B5EF4-FFF2-40B4-BE49-F238E27FC236}">
                <a16:creationId xmlns:a16="http://schemas.microsoft.com/office/drawing/2014/main" id="{A296CEC6-2F17-4C4A-8A38-7D05F6F13312}"/>
              </a:ext>
            </a:extLst>
          </p:cNvPr>
          <p:cNvGraphicFramePr>
            <a:graphicFrameLocks noGrp="1"/>
          </p:cNvGraphicFramePr>
          <p:nvPr/>
        </p:nvGraphicFramePr>
        <p:xfrm>
          <a:off x="200025" y="903521"/>
          <a:ext cx="9505053" cy="5686255"/>
        </p:xfrm>
        <a:graphic>
          <a:graphicData uri="http://schemas.openxmlformats.org/drawingml/2006/table">
            <a:tbl>
              <a:tblPr>
                <a:tableStyleId>{5C22544A-7EE6-4342-B048-85BDC9FD1C3A}</a:tableStyleId>
              </a:tblPr>
              <a:tblGrid>
                <a:gridCol w="938819">
                  <a:extLst>
                    <a:ext uri="{9D8B030D-6E8A-4147-A177-3AD203B41FA5}">
                      <a16:colId xmlns:a16="http://schemas.microsoft.com/office/drawing/2014/main" val="957064133"/>
                    </a:ext>
                  </a:extLst>
                </a:gridCol>
                <a:gridCol w="1348324">
                  <a:extLst>
                    <a:ext uri="{9D8B030D-6E8A-4147-A177-3AD203B41FA5}">
                      <a16:colId xmlns:a16="http://schemas.microsoft.com/office/drawing/2014/main" val="1118732589"/>
                    </a:ext>
                  </a:extLst>
                </a:gridCol>
                <a:gridCol w="1225296">
                  <a:extLst>
                    <a:ext uri="{9D8B030D-6E8A-4147-A177-3AD203B41FA5}">
                      <a16:colId xmlns:a16="http://schemas.microsoft.com/office/drawing/2014/main" val="3796699458"/>
                    </a:ext>
                  </a:extLst>
                </a:gridCol>
                <a:gridCol w="1152144">
                  <a:extLst>
                    <a:ext uri="{9D8B030D-6E8A-4147-A177-3AD203B41FA5}">
                      <a16:colId xmlns:a16="http://schemas.microsoft.com/office/drawing/2014/main" val="2544727737"/>
                    </a:ext>
                  </a:extLst>
                </a:gridCol>
                <a:gridCol w="1133856">
                  <a:extLst>
                    <a:ext uri="{9D8B030D-6E8A-4147-A177-3AD203B41FA5}">
                      <a16:colId xmlns:a16="http://schemas.microsoft.com/office/drawing/2014/main" val="2061759309"/>
                    </a:ext>
                  </a:extLst>
                </a:gridCol>
                <a:gridCol w="1259488">
                  <a:extLst>
                    <a:ext uri="{9D8B030D-6E8A-4147-A177-3AD203B41FA5}">
                      <a16:colId xmlns:a16="http://schemas.microsoft.com/office/drawing/2014/main" val="540837990"/>
                    </a:ext>
                  </a:extLst>
                </a:gridCol>
                <a:gridCol w="1223563">
                  <a:extLst>
                    <a:ext uri="{9D8B030D-6E8A-4147-A177-3AD203B41FA5}">
                      <a16:colId xmlns:a16="http://schemas.microsoft.com/office/drawing/2014/main" val="894564521"/>
                    </a:ext>
                  </a:extLst>
                </a:gridCol>
                <a:gridCol w="1223563">
                  <a:extLst>
                    <a:ext uri="{9D8B030D-6E8A-4147-A177-3AD203B41FA5}">
                      <a16:colId xmlns:a16="http://schemas.microsoft.com/office/drawing/2014/main" val="1478861713"/>
                    </a:ext>
                  </a:extLst>
                </a:gridCol>
              </a:tblGrid>
              <a:tr h="238038">
                <a:tc>
                  <a:txBody>
                    <a:bodyPr/>
                    <a:lstStyle/>
                    <a:p>
                      <a:pPr algn="ctr" fontAlgn="ctr"/>
                      <a:r>
                        <a:rPr lang="ja-JP" altLang="en-US" sz="800" b="1" u="none" strike="noStrike" dirty="0">
                          <a:solidFill>
                            <a:schemeClr val="bg1"/>
                          </a:solidFill>
                          <a:effectLst/>
                          <a:latin typeface="Meiryo UI" panose="020B0604030504040204" pitchFamily="34" charset="-128"/>
                          <a:ea typeface="Meiryo UI" panose="020B0604030504040204" pitchFamily="34" charset="-128"/>
                        </a:rPr>
                        <a:t>　</a:t>
                      </a:r>
                      <a:endParaRPr lang="ja-JP" altLang="en-US" sz="8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シンガポール</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マレーシア</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インドネシア</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フィリピン</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ベトナム</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タイ</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中国</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3666003345"/>
                  </a:ext>
                </a:extLst>
              </a:tr>
              <a:tr h="677716">
                <a:tc>
                  <a:txBody>
                    <a:bodyPr/>
                    <a:lstStyle/>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申請に日本の</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許認可の要否</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届出、認証、承認</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endParaRPr lang="ja-JP" altLang="en-US" sz="8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不要</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但し、有れば簡易審査ルートを選択可能</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不要</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但し、有れば</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CAB</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審査は簡易審査ルートを選択可能</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必要</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a:solidFill>
                            <a:schemeClr val="tx1"/>
                          </a:solidFill>
                          <a:effectLst/>
                          <a:latin typeface="Meiryo UI" panose="020B0604030504040204" pitchFamily="34" charset="-128"/>
                          <a:ea typeface="Meiryo UI" panose="020B0604030504040204" pitchFamily="34" charset="-128"/>
                        </a:rPr>
                        <a:t>厚生労働省証明書</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不要</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必要</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厚生労働省証明書</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endParaRPr lang="ja-JP" alt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a:solidFill>
                            <a:schemeClr val="tx1"/>
                          </a:solidFill>
                          <a:effectLst/>
                          <a:latin typeface="Meiryo UI" panose="020B0604030504040204" pitchFamily="34" charset="-128"/>
                          <a:ea typeface="Meiryo UI" panose="020B0604030504040204" pitchFamily="34" charset="-128"/>
                        </a:rPr>
                        <a:t>不要</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必要</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dirty="0">
                          <a:solidFill>
                            <a:schemeClr val="tx1"/>
                          </a:solidFill>
                          <a:effectLst/>
                          <a:latin typeface="Meiryo UI" panose="020B0604030504040204" pitchFamily="34" charset="-128"/>
                          <a:ea typeface="Meiryo UI" panose="020B0604030504040204" pitchFamily="34" charset="-128"/>
                        </a:rPr>
                        <a:t>厚生労働省証明書</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endParaRPr lang="ja-JP" alt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016100"/>
                  </a:ext>
                </a:extLst>
              </a:tr>
              <a:tr h="423672">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登録の有効期間</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050" u="none" strike="noStrike">
                          <a:solidFill>
                            <a:schemeClr val="tx1"/>
                          </a:solidFill>
                          <a:effectLst/>
                          <a:latin typeface="Meiryo UI" panose="020B0604030504040204" pitchFamily="34" charset="-128"/>
                          <a:ea typeface="Meiryo UI" panose="020B0604030504040204" pitchFamily="34" charset="-128"/>
                        </a:rPr>
                        <a:t>年更新</a:t>
                      </a:r>
                      <a:endParaRPr lang="ja-JP" altLang="en-US" sz="1050" b="0" i="0" u="none" strike="noStrike">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altLang="ja-JP" sz="1050" u="none" strike="noStrike" dirty="0">
                          <a:solidFill>
                            <a:schemeClr val="tx1"/>
                          </a:solidFill>
                          <a:effectLst/>
                          <a:latin typeface="Meiryo UI" panose="020B0604030504040204" pitchFamily="34" charset="-128"/>
                          <a:ea typeface="Meiryo UI" panose="020B0604030504040204" pitchFamily="34" charset="-128"/>
                        </a:rPr>
                        <a:t>5</a:t>
                      </a:r>
                      <a:r>
                        <a:rPr lang="ja-JP" altLang="en-US" sz="1050" u="none" strike="noStrike" dirty="0">
                          <a:solidFill>
                            <a:schemeClr val="tx1"/>
                          </a:solidFill>
                          <a:effectLst/>
                          <a:latin typeface="Meiryo UI" panose="020B0604030504040204" pitchFamily="34" charset="-128"/>
                          <a:ea typeface="Meiryo UI" panose="020B0604030504040204" pitchFamily="34" charset="-128"/>
                        </a:rPr>
                        <a:t>年</a:t>
                      </a:r>
                      <a:endParaRPr lang="ja-JP" alt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 </a:t>
                      </a:r>
                      <a:r>
                        <a:rPr lang="en-US" altLang="ja-JP" sz="1050" u="none" strike="noStrike" dirty="0">
                          <a:solidFill>
                            <a:schemeClr val="tx1"/>
                          </a:solidFill>
                          <a:effectLst/>
                          <a:latin typeface="Meiryo UI"/>
                          <a:ea typeface="Meiryo UI"/>
                        </a:rPr>
                        <a:t>2~5</a:t>
                      </a:r>
                      <a:r>
                        <a:rPr lang="ja-JP" altLang="en-US" sz="1050" u="none" strike="noStrike" dirty="0">
                          <a:solidFill>
                            <a:schemeClr val="tx1"/>
                          </a:solidFill>
                          <a:effectLst/>
                          <a:latin typeface="Meiryo UI"/>
                          <a:ea typeface="Meiryo UI"/>
                        </a:rPr>
                        <a:t>年　</a:t>
                      </a:r>
                      <a:br>
                        <a:rPr lang="ja-JP" altLang="en-US" sz="1050" u="none" strike="noStrike" dirty="0">
                          <a:solidFill>
                            <a:schemeClr val="tx1"/>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委任状の期間</a:t>
                      </a:r>
                      <a:r>
                        <a:rPr lang="en-US" altLang="ja-JP" sz="1050" u="none" strike="noStrike" dirty="0">
                          <a:solidFill>
                            <a:schemeClr val="tx1"/>
                          </a:solidFill>
                          <a:effectLst/>
                          <a:latin typeface="Meiryo UI"/>
                          <a:ea typeface="Meiryo UI"/>
                        </a:rPr>
                        <a:t>)</a:t>
                      </a:r>
                      <a:endParaRPr lang="en-US" altLang="ja-JP"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a:solidFill>
                            <a:schemeClr val="tx1"/>
                          </a:solidFill>
                          <a:effectLst/>
                          <a:latin typeface="Meiryo UI" panose="020B0604030504040204" pitchFamily="34" charset="-128"/>
                          <a:ea typeface="Meiryo UI" panose="020B0604030504040204" pitchFamily="34" charset="-128"/>
                        </a:rPr>
                        <a:t>５年</a:t>
                      </a:r>
                      <a:endParaRPr lang="en-US" altLang="ja-JP" sz="105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b="0" i="0" u="none" strike="noStrike">
                          <a:solidFill>
                            <a:schemeClr val="tx1"/>
                          </a:solidFill>
                          <a:effectLst/>
                          <a:latin typeface="Meiryo UI" panose="020B0604030504040204" pitchFamily="34" charset="-128"/>
                          <a:ea typeface="Meiryo UI" panose="020B0604030504040204" pitchFamily="34" charset="-128"/>
                        </a:rPr>
                        <a:t>猶予措置での許可</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:2</a:t>
                      </a:r>
                      <a:r>
                        <a:rPr lang="ja-JP" altLang="en-US" sz="1050" b="0" i="0" u="none" strike="noStrike">
                          <a:solidFill>
                            <a:schemeClr val="tx1"/>
                          </a:solidFill>
                          <a:effectLst/>
                          <a:latin typeface="Meiryo UI" panose="020B0604030504040204" pitchFamily="34" charset="-128"/>
                          <a:ea typeface="Meiryo UI" panose="020B0604030504040204" pitchFamily="34" charset="-128"/>
                        </a:rPr>
                        <a:t>年</a:t>
                      </a: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a:t>
                      </a:r>
                      <a:endParaRPr lang="ja-JP" altLang="en-US" sz="1050" b="0" i="0" u="none" strike="noStrike">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err="1">
                          <a:solidFill>
                            <a:schemeClr val="tx1"/>
                          </a:solidFill>
                          <a:effectLst/>
                          <a:latin typeface="Meiryo UI"/>
                          <a:ea typeface="Meiryo UI"/>
                        </a:rPr>
                        <a:t>無期限</a:t>
                      </a:r>
                      <a:endParaRPr lang="ja-JP" alt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altLang="ja-JP" sz="1050" u="none" strike="noStrike" dirty="0">
                          <a:solidFill>
                            <a:schemeClr val="tx1"/>
                          </a:solidFill>
                          <a:effectLst/>
                          <a:latin typeface="Meiryo UI" panose="020B0604030504040204" pitchFamily="34" charset="-128"/>
                          <a:ea typeface="Meiryo UI" panose="020B0604030504040204" pitchFamily="34" charset="-128"/>
                        </a:rPr>
                        <a:t>5</a:t>
                      </a:r>
                      <a:r>
                        <a:rPr lang="ja-JP" altLang="en-US" sz="1050" u="none" strike="noStrike" dirty="0">
                          <a:solidFill>
                            <a:schemeClr val="tx1"/>
                          </a:solidFill>
                          <a:effectLst/>
                          <a:latin typeface="Meiryo UI" panose="020B0604030504040204" pitchFamily="34" charset="-128"/>
                          <a:ea typeface="Meiryo UI" panose="020B0604030504040204" pitchFamily="34" charset="-128"/>
                        </a:rPr>
                        <a:t>年</a:t>
                      </a:r>
                      <a:endParaRPr lang="ja-JP" alt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I: </a:t>
                      </a:r>
                      <a:r>
                        <a:rPr lang="ja-JP" altLang="en-US" sz="1050" u="none" strike="noStrike" dirty="0">
                          <a:solidFill>
                            <a:schemeClr val="tx1"/>
                          </a:solidFill>
                          <a:effectLst/>
                          <a:latin typeface="Meiryo UI"/>
                          <a:ea typeface="Meiryo UI"/>
                        </a:rPr>
                        <a:t>なし </a:t>
                      </a:r>
                      <a:br>
                        <a:rPr lang="ja-JP" altLang="en-US" sz="1050" u="none" strike="noStrike" dirty="0">
                          <a:solidFill>
                            <a:srgbClr val="000000"/>
                          </a:solidFill>
                          <a:effectLst/>
                          <a:latin typeface="Meiryo UI"/>
                          <a:ea typeface="Meiryo UI"/>
                        </a:rPr>
                      </a:b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II &amp; III: ５</a:t>
                      </a:r>
                      <a:r>
                        <a:rPr lang="ja-JP" altLang="en-US" sz="1050" u="none" strike="noStrike" dirty="0">
                          <a:solidFill>
                            <a:schemeClr val="tx1"/>
                          </a:solidFill>
                          <a:effectLst/>
                          <a:latin typeface="Meiryo UI"/>
                          <a:ea typeface="Meiryo UI"/>
                        </a:rPr>
                        <a:t>年</a:t>
                      </a:r>
                      <a:endParaRPr lang="ja-JP" alt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1773792"/>
                  </a:ext>
                </a:extLst>
              </a:tr>
              <a:tr h="1002553">
                <a:tc>
                  <a:txBody>
                    <a:bodyPr/>
                    <a:lstStyle/>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審査期間</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通常審査における　一般的な期間</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B, C, D:</a:t>
                      </a:r>
                      <a:r>
                        <a:rPr kumimoji="1" lang="ja-JP" altLang="en-US" sz="1050" u="none" strike="noStrike" kern="1200" dirty="0">
                          <a:solidFill>
                            <a:schemeClr val="tx1"/>
                          </a:solidFill>
                          <a:effectLst/>
                          <a:latin typeface="Meiryo UI"/>
                          <a:ea typeface="Meiryo UI"/>
                          <a:cs typeface="+mn-cs"/>
                        </a:rPr>
                        <a:t>　即時</a:t>
                      </a:r>
                      <a:r>
                        <a:rPr kumimoji="1" lang="en-US" altLang="ja-JP" sz="1050" u="none" strike="noStrike" kern="1200" dirty="0">
                          <a:solidFill>
                            <a:schemeClr val="tx1"/>
                          </a:solidFill>
                          <a:effectLst/>
                          <a:latin typeface="Meiryo UI"/>
                          <a:ea typeface="Meiryo UI"/>
                          <a:cs typeface="+mn-cs"/>
                        </a:rPr>
                        <a:t>〜310</a:t>
                      </a:r>
                      <a:r>
                        <a:rPr kumimoji="1" lang="ja-JP" altLang="en-US" sz="1050" u="none" strike="noStrike" kern="1200" dirty="0">
                          <a:solidFill>
                            <a:schemeClr val="tx1"/>
                          </a:solidFill>
                          <a:effectLst/>
                          <a:latin typeface="Meiryo UI"/>
                          <a:ea typeface="Meiryo UI"/>
                          <a:cs typeface="+mn-cs"/>
                        </a:rPr>
                        <a:t>営業日</a:t>
                      </a:r>
                      <a:endParaRPr kumimoji="1" lang="en-US" altLang="ja-JP" sz="1050" u="none" strike="noStrike" kern="1200" dirty="0">
                        <a:solidFill>
                          <a:schemeClr val="tx1"/>
                        </a:solidFill>
                        <a:effectLst/>
                        <a:latin typeface="Meiryo UI"/>
                        <a:ea typeface="Meiryo UI"/>
                        <a:cs typeface="+mn-cs"/>
                      </a:endParaRPr>
                    </a:p>
                    <a:p>
                      <a:pPr marL="0" marR="0" lvl="0" indent="0" algn="ctr" rtl="0" eaLnBrk="1" fontAlgn="ctr" latinLnBrk="0" hangingPunct="1">
                        <a:lnSpc>
                          <a:spcPct val="100000"/>
                        </a:lnSpc>
                        <a:spcBef>
                          <a:spcPts val="0"/>
                        </a:spcBef>
                        <a:spcAft>
                          <a:spcPts val="0"/>
                        </a:spcAft>
                        <a:buClrTx/>
                        <a:buSzTx/>
                        <a:buFontTx/>
                        <a:buNone/>
                      </a:pPr>
                      <a:r>
                        <a:rPr kumimoji="1" lang="en-US" altLang="ja-JP" sz="1050" u="none" strike="noStrike" kern="1200" dirty="0">
                          <a:solidFill>
                            <a:schemeClr val="tx1"/>
                          </a:solidFill>
                          <a:effectLst/>
                          <a:latin typeface="Meiryo UI"/>
                          <a:ea typeface="Meiryo UI"/>
                          <a:cs typeface="+mn-cs"/>
                        </a:rPr>
                        <a:t>※</a:t>
                      </a:r>
                      <a:r>
                        <a:rPr kumimoji="1" lang="ja-JP" altLang="en-US" sz="1050" u="none" strike="noStrike" kern="120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A</a:t>
                      </a:r>
                      <a:r>
                        <a:rPr kumimoji="1" lang="ja-JP" altLang="en-US" sz="1050" u="none" strike="noStrike" kern="1200">
                          <a:solidFill>
                            <a:schemeClr val="tx1"/>
                          </a:solidFill>
                          <a:effectLst/>
                          <a:latin typeface="Meiryo UI"/>
                          <a:ea typeface="Meiryo UI"/>
                          <a:cs typeface="+mn-cs"/>
                        </a:rPr>
                        <a:t>：即時</a:t>
                      </a:r>
                      <a:endParaRPr lang="ja-JP" altLang="en-US" sz="1050" u="none" strike="noStrike" kern="1200">
                        <a:solidFill>
                          <a:schemeClr val="tx1"/>
                        </a:solidFill>
                        <a:effectLst/>
                        <a:latin typeface="Meiryo UI"/>
                        <a:ea typeface="Meiryo UI"/>
                        <a:cs typeface="+mn-cs"/>
                      </a:endParaRPr>
                    </a:p>
                    <a:p>
                      <a:pPr marL="0" marR="0" lvl="0" indent="0" algn="ctr" defTabSz="914400">
                        <a:lnSpc>
                          <a:spcPct val="100000"/>
                        </a:lnSpc>
                        <a:spcBef>
                          <a:spcPts val="0"/>
                        </a:spcBef>
                        <a:spcAft>
                          <a:spcPts val="0"/>
                        </a:spcAft>
                        <a:buClrTx/>
                        <a:buSzTx/>
                        <a:buFontTx/>
                        <a:buNone/>
                        <a:tabLst/>
                        <a:defRPr/>
                      </a:pPr>
                      <a:r>
                        <a:rPr kumimoji="1" lang="ja-JP" altLang="en-US" sz="1050" u="none" strike="noStrike" kern="1200">
                          <a:solidFill>
                            <a:schemeClr val="tx1"/>
                          </a:solidFill>
                          <a:effectLst/>
                          <a:latin typeface="Meiryo UI"/>
                          <a:ea typeface="Meiryo UI"/>
                          <a:cs typeface="+mn-cs"/>
                        </a:rPr>
                        <a:t>（製品登録不要）</a:t>
                      </a:r>
                      <a:endParaRPr kumimoji="1" lang="ja-JP"/>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A: 3</a:t>
                      </a:r>
                      <a:r>
                        <a:rPr kumimoji="1" lang="ja-JP" altLang="en-US" sz="1050" u="none" strike="noStrike" kern="1200" dirty="0">
                          <a:solidFill>
                            <a:schemeClr val="tx1"/>
                          </a:solidFill>
                          <a:effectLst/>
                          <a:latin typeface="Meiryo UI"/>
                          <a:ea typeface="Meiryo UI"/>
                          <a:cs typeface="+mn-cs"/>
                        </a:rPr>
                        <a:t>ヶ月</a:t>
                      </a:r>
                      <a:r>
                        <a:rPr kumimoji="1" lang="en-US" altLang="ja-JP" sz="1050" u="none" strike="noStrike" kern="1200" dirty="0">
                          <a:solidFill>
                            <a:schemeClr val="tx1"/>
                          </a:solidFill>
                          <a:effectLst/>
                          <a:latin typeface="Meiryo UI"/>
                          <a:ea typeface="Meiryo UI"/>
                          <a:cs typeface="+mn-cs"/>
                        </a:rPr>
                        <a:t>〜</a:t>
                      </a:r>
                    </a:p>
                    <a:p>
                      <a:pPr marL="0" algn="ctr" rtl="0" eaLnBrk="1" fontAlgn="ctr" latinLnBrk="0" hangingPunct="1"/>
                      <a:r>
                        <a:rPr kumimoji="1" lang="en-US" altLang="ja-JP" sz="1050" u="none" strike="noStrike" kern="1200" dirty="0">
                          <a:solidFill>
                            <a:schemeClr val="tx1"/>
                          </a:solidFill>
                          <a:effectLst/>
                          <a:latin typeface="Meiryo UI"/>
                          <a:ea typeface="Meiryo UI"/>
                          <a:cs typeface="+mn-cs"/>
                        </a:rPr>
                        <a:t>CAB: </a:t>
                      </a:r>
                      <a:r>
                        <a:rPr kumimoji="1" lang="ja-JP" altLang="en-US" sz="1050" u="none" strike="noStrike" kern="1200">
                          <a:solidFill>
                            <a:schemeClr val="tx1"/>
                          </a:solidFill>
                          <a:effectLst/>
                          <a:latin typeface="Meiryo UI"/>
                          <a:ea typeface="Meiryo UI"/>
                          <a:cs typeface="+mn-cs"/>
                        </a:rPr>
                        <a:t>プロジェクトによって大きく異なる</a:t>
                      </a:r>
                      <a:endParaRPr lang="en-US" altLang="ja-JP" sz="1050" u="none" strike="noStrike" kern="1200">
                        <a:solidFill>
                          <a:schemeClr val="tx1"/>
                        </a:solidFill>
                        <a:effectLst/>
                        <a:latin typeface="Meiryo UI"/>
                        <a:ea typeface="Meiryo UI"/>
                        <a:cs typeface="+mn-cs"/>
                      </a:endParaRPr>
                    </a:p>
                    <a:p>
                      <a:pPr marL="0" lvl="0" algn="ctr" defTabSz="914400">
                        <a:buNone/>
                      </a:pPr>
                      <a:r>
                        <a:rPr kumimoji="1" lang="ja-JP" altLang="en-US" sz="1050" u="none" strike="noStrike" kern="1200">
                          <a:solidFill>
                            <a:schemeClr val="tx1"/>
                          </a:solidFill>
                          <a:effectLst/>
                          <a:latin typeface="Meiryo UI"/>
                          <a:ea typeface="Meiryo UI"/>
                          <a:cs typeface="+mn-cs"/>
                        </a:rPr>
                        <a:t>（数ヶ月</a:t>
                      </a:r>
                      <a:r>
                        <a:rPr kumimoji="1" lang="en-US" altLang="ja-JP" sz="1050" u="none" strike="noStrike" kern="1200" dirty="0">
                          <a:solidFill>
                            <a:schemeClr val="tx1"/>
                          </a:solidFill>
                          <a:effectLst/>
                          <a:latin typeface="Meiryo UI"/>
                          <a:ea typeface="Meiryo UI"/>
                          <a:cs typeface="+mn-cs"/>
                        </a:rPr>
                        <a:t>〜</a:t>
                      </a:r>
                      <a:r>
                        <a:rPr kumimoji="1" lang="ja-JP" altLang="en-US" sz="1050" u="none" strike="noStrike" kern="1200">
                          <a:solidFill>
                            <a:schemeClr val="tx1"/>
                          </a:solidFill>
                          <a:effectLst/>
                          <a:latin typeface="Meiryo UI"/>
                          <a:ea typeface="Meiryo UI"/>
                          <a:cs typeface="+mn-cs"/>
                        </a:rPr>
                        <a:t>）</a:t>
                      </a:r>
                      <a:endParaRPr kumimoji="1" lang="en-US" altLang="ja-JP" sz="1050" u="none" strike="noStrike" kern="1200">
                        <a:solidFill>
                          <a:schemeClr val="tx1"/>
                        </a:solidFill>
                        <a:effectLst/>
                        <a:latin typeface="Meiryo UI"/>
                        <a:ea typeface="Meiryo UI"/>
                        <a:cs typeface="+mn-cs"/>
                      </a:endParaRPr>
                    </a:p>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B, C, D: </a:t>
                      </a:r>
                    </a:p>
                    <a:p>
                      <a:pPr marL="0" algn="ctr" defTabSz="914400" rtl="0" eaLnBrk="1" fontAlgn="ctr" latinLnBrk="0" hangingPunct="1"/>
                      <a:r>
                        <a:rPr kumimoji="1" lang="en-US" altLang="ja-JP" sz="1050" u="none" strike="noStrike" kern="1200" dirty="0">
                          <a:solidFill>
                            <a:schemeClr val="tx1"/>
                          </a:solidFill>
                          <a:effectLst/>
                          <a:latin typeface="Meiryo UI"/>
                          <a:ea typeface="Meiryo UI"/>
                          <a:cs typeface="+mn-cs"/>
                        </a:rPr>
                        <a:t>3〜6</a:t>
                      </a:r>
                      <a:r>
                        <a:rPr kumimoji="1" lang="ja-JP" altLang="en-US" sz="1050" u="none" strike="noStrike" kern="1200" dirty="0">
                          <a:solidFill>
                            <a:schemeClr val="tx1"/>
                          </a:solidFill>
                          <a:effectLst/>
                          <a:latin typeface="Meiryo UI"/>
                          <a:ea typeface="Meiryo UI"/>
                          <a:cs typeface="+mn-cs"/>
                        </a:rPr>
                        <a:t>ヶ月</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A: 15</a:t>
                      </a:r>
                      <a:r>
                        <a:rPr kumimoji="1" lang="ja-JP" altLang="en-US" sz="1050" u="none" strike="noStrike" kern="1200" dirty="0">
                          <a:solidFill>
                            <a:schemeClr val="tx1"/>
                          </a:solidFill>
                          <a:effectLst/>
                          <a:latin typeface="Meiryo UI"/>
                          <a:ea typeface="Meiryo UI"/>
                          <a:cs typeface="+mn-cs"/>
                        </a:rPr>
                        <a:t>日</a:t>
                      </a:r>
                      <a:br>
                        <a:rPr kumimoji="1" lang="en-US" altLang="ja-JP" sz="1050" u="none" strike="noStrike" kern="1200" dirty="0">
                          <a:solidFill>
                            <a:schemeClr val="tx1"/>
                          </a:solidFill>
                          <a:effectLst/>
                          <a:latin typeface="Meiryo UI"/>
                          <a:ea typeface="Meiryo UI"/>
                          <a:cs typeface="+mn-cs"/>
                        </a:rPr>
                      </a:b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B, C: 30</a:t>
                      </a:r>
                      <a:r>
                        <a:rPr kumimoji="1" lang="ja-JP" altLang="en-US" sz="1050" u="none" strike="noStrike" kern="1200" dirty="0">
                          <a:solidFill>
                            <a:schemeClr val="tx1"/>
                          </a:solidFill>
                          <a:effectLst/>
                          <a:latin typeface="Meiryo UI"/>
                          <a:ea typeface="Meiryo UI"/>
                          <a:cs typeface="+mn-cs"/>
                        </a:rPr>
                        <a:t>日</a:t>
                      </a:r>
                      <a:endParaRPr kumimoji="1" lang="en-US" altLang="ja-JP" sz="1050" u="none" strike="noStrike" kern="1200" dirty="0">
                        <a:solidFill>
                          <a:schemeClr val="tx1"/>
                        </a:solidFill>
                        <a:effectLst/>
                        <a:latin typeface="Meiryo UI"/>
                        <a:ea typeface="Meiryo UI"/>
                        <a:cs typeface="+mn-cs"/>
                      </a:endParaRPr>
                    </a:p>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D: 45</a:t>
                      </a:r>
                      <a:r>
                        <a:rPr kumimoji="1" lang="ja-JP" altLang="en-US" sz="1050" u="none" strike="noStrike" kern="1200" dirty="0">
                          <a:solidFill>
                            <a:schemeClr val="tx1"/>
                          </a:solidFill>
                          <a:effectLst/>
                          <a:latin typeface="Meiryo UI"/>
                          <a:ea typeface="Meiryo UI"/>
                          <a:cs typeface="+mn-cs"/>
                        </a:rPr>
                        <a:t>日</a:t>
                      </a:r>
                      <a:endParaRPr kumimoji="1" lang="en-US" altLang="ja-JP" sz="105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A: 4</a:t>
                      </a:r>
                      <a:r>
                        <a:rPr kumimoji="1" lang="ja-JP" altLang="en-US" sz="1050" u="none" strike="noStrike" kern="1200" dirty="0">
                          <a:solidFill>
                            <a:schemeClr val="tx1"/>
                          </a:solidFill>
                          <a:effectLst/>
                          <a:latin typeface="Meiryo UI"/>
                          <a:ea typeface="Meiryo UI"/>
                          <a:cs typeface="+mn-cs"/>
                        </a:rPr>
                        <a:t>ヶ月</a:t>
                      </a:r>
                      <a:r>
                        <a:rPr kumimoji="1" lang="en-US" altLang="ja-JP" sz="1050" u="none" strike="noStrike" kern="1200" dirty="0">
                          <a:solidFill>
                            <a:schemeClr val="tx1"/>
                          </a:solidFill>
                          <a:effectLst/>
                          <a:latin typeface="Meiryo UI"/>
                          <a:ea typeface="Meiryo UI"/>
                          <a:cs typeface="+mn-cs"/>
                        </a:rPr>
                        <a:t>〜</a:t>
                      </a:r>
                    </a:p>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B, C, D: 9</a:t>
                      </a:r>
                      <a:r>
                        <a:rPr kumimoji="1" lang="ja-JP" altLang="en-US" sz="1050" u="none" strike="noStrike" kern="1200" dirty="0">
                          <a:solidFill>
                            <a:schemeClr val="tx1"/>
                          </a:solidFill>
                          <a:effectLst/>
                          <a:latin typeface="Meiryo UI"/>
                          <a:ea typeface="Meiryo UI"/>
                          <a:cs typeface="+mn-cs"/>
                        </a:rPr>
                        <a:t>ヶ月</a:t>
                      </a:r>
                      <a:r>
                        <a:rPr kumimoji="1" lang="en-US" altLang="ja-JP" sz="1050" u="none" strike="noStrike" kern="1200" dirty="0">
                          <a:solidFill>
                            <a:schemeClr val="tx1"/>
                          </a:solidFill>
                          <a:effectLst/>
                          <a:latin typeface="Meiryo UI"/>
                          <a:ea typeface="Meiryo UI"/>
                          <a:cs typeface="+mn-cs"/>
                        </a:rPr>
                        <a:t>〜12</a:t>
                      </a:r>
                      <a:r>
                        <a:rPr kumimoji="1" lang="ja-JP" altLang="en-US" sz="1050" u="none" strike="noStrike" kern="1200" dirty="0">
                          <a:solidFill>
                            <a:schemeClr val="tx1"/>
                          </a:solidFill>
                          <a:effectLst/>
                          <a:latin typeface="Meiryo UI"/>
                          <a:ea typeface="Meiryo UI"/>
                          <a:cs typeface="+mn-cs"/>
                        </a:rPr>
                        <a:t>ヶ月</a:t>
                      </a:r>
                      <a:endParaRPr kumimoji="1" lang="en-US" altLang="ja-JP" sz="1050" u="none" strike="noStrike" kern="1200" dirty="0">
                        <a:solidFill>
                          <a:schemeClr val="tx1"/>
                        </a:solidFill>
                        <a:effectLst/>
                        <a:latin typeface="Meiryo UI"/>
                        <a:ea typeface="Meiryo UI"/>
                        <a:cs typeface="+mn-cs"/>
                      </a:endParaRPr>
                    </a:p>
                    <a:p>
                      <a:pPr marL="0" algn="ctr" defTabSz="914400" rtl="0" eaLnBrk="1" fontAlgn="ctr" latinLnBrk="0" hangingPunct="1"/>
                      <a:r>
                        <a:rPr kumimoji="1" lang="en-US" altLang="ja-JP" sz="1050" u="none" strike="noStrike" kern="1200" dirty="0">
                          <a:solidFill>
                            <a:schemeClr val="tx1"/>
                          </a:solidFill>
                          <a:effectLst/>
                          <a:latin typeface="Meiryo UI"/>
                          <a:ea typeface="Meiryo UI"/>
                          <a:cs typeface="+mn-cs"/>
                        </a:rPr>
                        <a:t>(</a:t>
                      </a:r>
                      <a:r>
                        <a:rPr kumimoji="1" lang="ja-JP" altLang="en-US" sz="1050" u="none" strike="noStrike" kern="1200" dirty="0">
                          <a:solidFill>
                            <a:schemeClr val="tx1"/>
                          </a:solidFill>
                          <a:effectLst/>
                          <a:latin typeface="Meiryo UI"/>
                          <a:ea typeface="Meiryo UI"/>
                          <a:cs typeface="+mn-cs"/>
                        </a:rPr>
                        <a:t>猶予措置の機器</a:t>
                      </a:r>
                      <a:r>
                        <a:rPr kumimoji="1" lang="en-US" altLang="ja-JP" sz="1050" u="none" strike="noStrike" kern="1200" dirty="0">
                          <a:solidFill>
                            <a:schemeClr val="tx1"/>
                          </a:solidFill>
                          <a:effectLst/>
                          <a:latin typeface="Meiryo UI"/>
                          <a:ea typeface="Meiryo UI"/>
                          <a:cs typeface="+mn-cs"/>
                        </a:rPr>
                        <a:t>:4</a:t>
                      </a:r>
                      <a:r>
                        <a:rPr kumimoji="1" lang="ja-JP" altLang="en-US" sz="1050" u="none" strike="noStrike" kern="1200" dirty="0">
                          <a:solidFill>
                            <a:schemeClr val="tx1"/>
                          </a:solidFill>
                          <a:effectLst/>
                          <a:latin typeface="Meiryo UI"/>
                          <a:ea typeface="Meiryo UI"/>
                          <a:cs typeface="+mn-cs"/>
                        </a:rPr>
                        <a:t>ヶ月</a:t>
                      </a:r>
                      <a:r>
                        <a:rPr kumimoji="1" lang="en-US" altLang="ja-JP" sz="1050" u="none" strike="noStrike" kern="1200" dirty="0">
                          <a:solidFill>
                            <a:schemeClr val="tx1"/>
                          </a:solidFill>
                          <a:effectLst/>
                          <a:latin typeface="Meiryo UI"/>
                          <a:ea typeface="Meiryo UI"/>
                          <a:cs typeface="+mn-cs"/>
                        </a:rPr>
                        <a:t>)</a:t>
                      </a:r>
                      <a:endParaRPr kumimoji="1" lang="ja-JP" altLang="en-US" sz="105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A</a:t>
                      </a:r>
                      <a:r>
                        <a:rPr kumimoji="1" lang="ja-JP" altLang="en-US" sz="1050" u="none" strike="noStrike" kern="1200" dirty="0">
                          <a:solidFill>
                            <a:schemeClr val="tx1"/>
                          </a:solidFill>
                          <a:effectLst/>
                          <a:latin typeface="Meiryo UI"/>
                          <a:ea typeface="Meiryo UI"/>
                          <a:cs typeface="+mn-cs"/>
                        </a:rPr>
                        <a:t>、</a:t>
                      </a:r>
                      <a:r>
                        <a:rPr kumimoji="1" lang="en-US" altLang="ja-JP" sz="1050" u="none" strike="noStrike" kern="1200" dirty="0">
                          <a:solidFill>
                            <a:schemeClr val="tx1"/>
                          </a:solidFill>
                          <a:effectLst/>
                          <a:latin typeface="Meiryo UI"/>
                          <a:ea typeface="Meiryo UI"/>
                          <a:cs typeface="+mn-cs"/>
                        </a:rPr>
                        <a:t>B</a:t>
                      </a:r>
                      <a:r>
                        <a:rPr kumimoji="1" lang="ja-JP" altLang="en-US" sz="1050" u="none" strike="noStrike" kern="1200" dirty="0">
                          <a:solidFill>
                            <a:schemeClr val="tx1"/>
                          </a:solidFill>
                          <a:effectLst/>
                          <a:latin typeface="Meiryo UI"/>
                          <a:ea typeface="Meiryo UI"/>
                          <a:cs typeface="+mn-cs"/>
                        </a:rPr>
                        <a:t>は即時</a:t>
                      </a:r>
                      <a:endParaRPr kumimoji="1" lang="en-US" altLang="ja-JP" sz="1050" u="none" strike="noStrike" kern="1200" dirty="0">
                        <a:solidFill>
                          <a:schemeClr val="tx1"/>
                        </a:solidFill>
                        <a:effectLst/>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C</a:t>
                      </a:r>
                      <a:r>
                        <a:rPr kumimoji="1" lang="ja-JP" altLang="en-US" sz="1050" u="none" strike="noStrike" kern="1200" dirty="0">
                          <a:solidFill>
                            <a:schemeClr val="tx1"/>
                          </a:solidFill>
                          <a:effectLst/>
                          <a:latin typeface="Meiryo UI"/>
                          <a:ea typeface="Meiryo UI"/>
                          <a:cs typeface="+mn-cs"/>
                        </a:rPr>
                        <a:t>、</a:t>
                      </a:r>
                      <a:r>
                        <a:rPr kumimoji="1" lang="en-US" altLang="ja-JP" sz="1050" u="none" strike="noStrike" kern="1200" dirty="0">
                          <a:solidFill>
                            <a:schemeClr val="tx1"/>
                          </a:solidFill>
                          <a:effectLst/>
                          <a:latin typeface="Meiryo UI"/>
                          <a:ea typeface="Meiryo UI"/>
                          <a:cs typeface="+mn-cs"/>
                        </a:rPr>
                        <a:t>D</a:t>
                      </a:r>
                      <a:r>
                        <a:rPr kumimoji="1" lang="ja-JP" altLang="en-US" sz="1050" u="none" strike="noStrike" kern="1200" dirty="0">
                          <a:solidFill>
                            <a:schemeClr val="tx1"/>
                          </a:solidFill>
                          <a:effectLst/>
                          <a:latin typeface="Meiryo UI"/>
                          <a:ea typeface="Meiryo UI"/>
                          <a:cs typeface="+mn-cs"/>
                        </a:rPr>
                        <a:t>は</a:t>
                      </a:r>
                      <a:r>
                        <a:rPr kumimoji="1" lang="en-US" altLang="ja-JP" sz="1050" u="none" strike="noStrike" kern="1200" dirty="0">
                          <a:solidFill>
                            <a:schemeClr val="tx1"/>
                          </a:solidFill>
                          <a:effectLst/>
                          <a:latin typeface="Meiryo UI"/>
                          <a:ea typeface="Meiryo UI"/>
                          <a:cs typeface="+mn-cs"/>
                        </a:rPr>
                        <a:t>60〜90</a:t>
                      </a:r>
                      <a:r>
                        <a:rPr kumimoji="1" lang="ja-JP" altLang="en-US" sz="1050" u="none" strike="noStrike" kern="1200" dirty="0">
                          <a:solidFill>
                            <a:schemeClr val="tx1"/>
                          </a:solidFill>
                          <a:effectLst/>
                          <a:latin typeface="Meiryo UI"/>
                          <a:ea typeface="Meiryo UI"/>
                          <a:cs typeface="+mn-cs"/>
                        </a:rPr>
                        <a:t>営業日</a:t>
                      </a:r>
                      <a:endParaRPr kumimoji="1" lang="en-US" altLang="ja-JP" sz="105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1: </a:t>
                      </a:r>
                      <a:r>
                        <a:rPr kumimoji="1" lang="ja-JP" altLang="en-US" sz="1050" u="none" strike="noStrike" kern="1200" dirty="0">
                          <a:solidFill>
                            <a:schemeClr val="tx1"/>
                          </a:solidFill>
                          <a:effectLst/>
                          <a:latin typeface="Meiryo UI"/>
                          <a:ea typeface="Meiryo UI"/>
                          <a:cs typeface="+mn-cs"/>
                        </a:rPr>
                        <a:t>自動登録</a:t>
                      </a:r>
                      <a:endParaRPr kumimoji="1" lang="en-US" altLang="ja-JP" sz="1050" u="none" strike="noStrike" kern="1200" dirty="0">
                        <a:solidFill>
                          <a:schemeClr val="tx1"/>
                        </a:solidFill>
                        <a:effectLst/>
                        <a:latin typeface="Meiryo UI"/>
                        <a:ea typeface="Meiryo UI"/>
                        <a:cs typeface="+mn-cs"/>
                      </a:endParaRPr>
                    </a:p>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2, 3, 4: 200 </a:t>
                      </a:r>
                      <a:r>
                        <a:rPr kumimoji="1" lang="ja-JP" altLang="en-US" sz="1050" u="none" strike="noStrike" kern="1200" dirty="0">
                          <a:solidFill>
                            <a:schemeClr val="tx1"/>
                          </a:solidFill>
                          <a:effectLst/>
                          <a:latin typeface="Meiryo UI"/>
                          <a:ea typeface="Meiryo UI"/>
                          <a:cs typeface="+mn-cs"/>
                        </a:rPr>
                        <a:t>営業日～</a:t>
                      </a:r>
                      <a:r>
                        <a:rPr kumimoji="1" lang="en-US" altLang="ja-JP" sz="1050" u="none" strike="noStrike" kern="1200" dirty="0">
                          <a:solidFill>
                            <a:schemeClr val="tx1"/>
                          </a:solidFill>
                          <a:effectLst/>
                          <a:latin typeface="Meiryo UI"/>
                          <a:ea typeface="Meiryo UI"/>
                          <a:cs typeface="+mn-cs"/>
                        </a:rPr>
                        <a:t>300</a:t>
                      </a:r>
                      <a:r>
                        <a:rPr kumimoji="1" lang="ja-JP" altLang="en-US" sz="1050" u="none" strike="noStrike" kern="1200" dirty="0">
                          <a:solidFill>
                            <a:schemeClr val="tx1"/>
                          </a:solidFill>
                          <a:effectLst/>
                          <a:latin typeface="Meiryo UI"/>
                          <a:ea typeface="Meiryo UI"/>
                          <a:cs typeface="+mn-cs"/>
                        </a:rPr>
                        <a:t>営業日</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I: </a:t>
                      </a:r>
                      <a:r>
                        <a:rPr kumimoji="1" lang="ja-JP" altLang="en-US" sz="1050" u="none" strike="noStrike" kern="1200" dirty="0">
                          <a:solidFill>
                            <a:schemeClr val="tx1"/>
                          </a:solidFill>
                          <a:effectLst/>
                          <a:latin typeface="Meiryo UI"/>
                          <a:ea typeface="Meiryo UI"/>
                          <a:cs typeface="+mn-cs"/>
                        </a:rPr>
                        <a:t>即時</a:t>
                      </a:r>
                      <a:endParaRPr kumimoji="1" lang="en-US" altLang="ja-JP" sz="1050" u="none" strike="noStrike" kern="1200" dirty="0">
                        <a:solidFill>
                          <a:schemeClr val="tx1"/>
                        </a:solidFill>
                        <a:effectLst/>
                        <a:latin typeface="Meiryo UI"/>
                        <a:ea typeface="Meiryo UI"/>
                        <a:cs typeface="+mn-cs"/>
                      </a:endParaRPr>
                    </a:p>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II: 60</a:t>
                      </a:r>
                      <a:r>
                        <a:rPr kumimoji="1" lang="ja-JP" altLang="en-US" sz="1050" u="none" strike="noStrike" kern="1200" dirty="0">
                          <a:solidFill>
                            <a:schemeClr val="tx1"/>
                          </a:solidFill>
                          <a:effectLst/>
                          <a:latin typeface="Meiryo UI"/>
                          <a:ea typeface="Meiryo UI"/>
                          <a:cs typeface="+mn-cs"/>
                        </a:rPr>
                        <a:t>営業日</a:t>
                      </a:r>
                      <a:br>
                        <a:rPr kumimoji="1" lang="en-US" altLang="ja-JP" sz="1050" u="none" strike="noStrike" kern="1200" dirty="0">
                          <a:solidFill>
                            <a:schemeClr val="tx1"/>
                          </a:solidFill>
                          <a:effectLst/>
                          <a:latin typeface="Meiryo UI"/>
                          <a:ea typeface="Meiryo UI"/>
                          <a:cs typeface="+mn-cs"/>
                        </a:rPr>
                      </a:br>
                      <a:r>
                        <a:rPr kumimoji="1" lang="ja-JP" altLang="en-US" sz="1050" u="none" strike="noStrike" kern="1200" dirty="0">
                          <a:solidFill>
                            <a:schemeClr val="tx1"/>
                          </a:solidFill>
                          <a:effectLst/>
                          <a:latin typeface="Meiryo UI"/>
                          <a:ea typeface="Meiryo UI"/>
                          <a:cs typeface="+mn-cs"/>
                        </a:rPr>
                        <a:t>クラス</a:t>
                      </a:r>
                      <a:r>
                        <a:rPr kumimoji="1" lang="en-US" altLang="ja-JP" sz="1050" u="none" strike="noStrike" kern="1200" dirty="0">
                          <a:solidFill>
                            <a:schemeClr val="tx1"/>
                          </a:solidFill>
                          <a:effectLst/>
                          <a:latin typeface="Meiryo UI"/>
                          <a:ea typeface="Meiryo UI"/>
                          <a:cs typeface="+mn-cs"/>
                        </a:rPr>
                        <a:t> III: 90</a:t>
                      </a:r>
                      <a:r>
                        <a:rPr kumimoji="1" lang="ja-JP" altLang="en-US" sz="1050" u="none" strike="noStrike" kern="1200" dirty="0">
                          <a:solidFill>
                            <a:schemeClr val="tx1"/>
                          </a:solidFill>
                          <a:effectLst/>
                          <a:latin typeface="Meiryo UI"/>
                          <a:ea typeface="Meiryo UI"/>
                          <a:cs typeface="+mn-cs"/>
                        </a:rPr>
                        <a:t>営業日</a:t>
                      </a:r>
                      <a:endParaRPr kumimoji="1" lang="en-US" altLang="ja-JP" sz="105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613905"/>
                  </a:ext>
                </a:extLst>
              </a:tr>
              <a:tr h="657225">
                <a:tc>
                  <a:txBody>
                    <a:bodyPr/>
                    <a:lstStyle/>
                    <a:p>
                      <a:pPr algn="ctr" rtl="0" fontAlgn="ct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迅速審査の有無</a:t>
                      </a:r>
                      <a:endParaRPr lang="en-US" altLang="ja-JP" sz="105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（参照国</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有</a:t>
                      </a:r>
                      <a:endParaRPr kumimoji="1" lang="en-US" altLang="ja-JP" sz="1050" u="none" strike="noStrike" kern="1200" dirty="0">
                        <a:solidFill>
                          <a:schemeClr val="tx1"/>
                        </a:solidFill>
                        <a:effectLst/>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u="none" strike="noStrike" kern="1200" dirty="0">
                          <a:solidFill>
                            <a:schemeClr val="tx1"/>
                          </a:solidFill>
                          <a:effectLst/>
                          <a:latin typeface="Meiryo UI"/>
                          <a:ea typeface="Meiryo UI"/>
                          <a:cs typeface="+mn-cs"/>
                        </a:rPr>
                        <a:t>(</a:t>
                      </a:r>
                      <a:r>
                        <a:rPr kumimoji="1" lang="ja-JP" altLang="en-US" sz="1000" u="none" strike="noStrike" kern="1200" dirty="0">
                          <a:solidFill>
                            <a:schemeClr val="tx1"/>
                          </a:solidFill>
                          <a:effectLst/>
                          <a:latin typeface="Meiryo UI"/>
                          <a:ea typeface="Meiryo UI"/>
                          <a:cs typeface="+mn-cs"/>
                        </a:rPr>
                        <a:t>日本、</a:t>
                      </a:r>
                      <a:r>
                        <a:rPr kumimoji="1" lang="en-US" altLang="ja-JP" sz="1000" u="none" strike="noStrike" kern="1200" dirty="0">
                          <a:solidFill>
                            <a:schemeClr val="tx1"/>
                          </a:solidFill>
                          <a:effectLst/>
                          <a:latin typeface="Meiryo UI"/>
                          <a:ea typeface="Meiryo UI"/>
                          <a:cs typeface="+mn-cs"/>
                        </a:rPr>
                        <a:t>EU</a:t>
                      </a:r>
                      <a:r>
                        <a:rPr kumimoji="1" lang="ja-JP" altLang="en-US" sz="1000" u="none" strike="noStrike" kern="1200" dirty="0">
                          <a:solidFill>
                            <a:schemeClr val="tx1"/>
                          </a:solidFill>
                          <a:effectLst/>
                          <a:latin typeface="Meiryo UI"/>
                          <a:ea typeface="Meiryo UI"/>
                          <a:cs typeface="+mn-cs"/>
                        </a:rPr>
                        <a:t>、米国、カナダ、オーストラリア</a:t>
                      </a:r>
                      <a:r>
                        <a:rPr kumimoji="1" lang="en-US" altLang="ja-JP" sz="1000" u="none" strike="noStrike" kern="1200" dirty="0">
                          <a:solidFill>
                            <a:schemeClr val="tx1"/>
                          </a:solidFill>
                          <a:effectLst/>
                          <a:latin typeface="Meiryo UI"/>
                          <a:ea typeface="Meiryo UI"/>
                          <a:cs typeface="+mn-cs"/>
                        </a:rPr>
                        <a:t>)</a:t>
                      </a:r>
                      <a:endParaRPr kumimoji="1" lang="ja-JP" altLang="en-US" sz="100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有</a:t>
                      </a:r>
                      <a:endParaRPr kumimoji="1" lang="en-US" altLang="ja-JP" sz="1050" u="none" strike="noStrike" kern="1200" dirty="0">
                        <a:solidFill>
                          <a:schemeClr val="tx1"/>
                        </a:solidFill>
                        <a:effectLst/>
                        <a:latin typeface="Meiryo UI"/>
                        <a:ea typeface="Meiryo UI"/>
                        <a:cs typeface="+mn-cs"/>
                      </a:endParaRPr>
                    </a:p>
                    <a:p>
                      <a:pPr marL="0" marR="0" lvl="0" indent="0" algn="ctr" rtl="0" eaLnBrk="1" fontAlgn="ctr" latinLnBrk="0" hangingPunct="1">
                        <a:lnSpc>
                          <a:spcPct val="100000"/>
                        </a:lnSpc>
                        <a:spcBef>
                          <a:spcPts val="0"/>
                        </a:spcBef>
                        <a:spcAft>
                          <a:spcPts val="0"/>
                        </a:spcAft>
                        <a:buClrTx/>
                        <a:buSzTx/>
                        <a:buFontTx/>
                        <a:buNone/>
                      </a:pPr>
                      <a:r>
                        <a:rPr kumimoji="1" lang="en-US" altLang="ja-JP" sz="1000" u="none" strike="noStrike" kern="1200" dirty="0">
                          <a:solidFill>
                            <a:schemeClr val="tx1"/>
                          </a:solidFill>
                          <a:effectLst/>
                          <a:latin typeface="Meiryo UI"/>
                          <a:ea typeface="Meiryo UI"/>
                          <a:cs typeface="+mn-cs"/>
                        </a:rPr>
                        <a:t>(</a:t>
                      </a:r>
                      <a:r>
                        <a:rPr kumimoji="1" lang="ja-JP" altLang="en-US" sz="1000" u="none" strike="noStrike" kern="1200">
                          <a:solidFill>
                            <a:schemeClr val="tx1"/>
                          </a:solidFill>
                          <a:effectLst/>
                          <a:latin typeface="Meiryo UI"/>
                          <a:ea typeface="Meiryo UI"/>
                          <a:cs typeface="+mn-cs"/>
                        </a:rPr>
                        <a:t>日本、</a:t>
                      </a:r>
                      <a:r>
                        <a:rPr kumimoji="1" lang="en-US" altLang="ja-JP" sz="1000" u="none" strike="noStrike" kern="1200" dirty="0">
                          <a:solidFill>
                            <a:schemeClr val="tx1"/>
                          </a:solidFill>
                          <a:effectLst/>
                          <a:latin typeface="Meiryo UI"/>
                          <a:ea typeface="Meiryo UI"/>
                          <a:cs typeface="+mn-cs"/>
                        </a:rPr>
                        <a:t>EU</a:t>
                      </a:r>
                      <a:r>
                        <a:rPr kumimoji="1" lang="ja-JP" altLang="en-US" sz="1000" u="none" strike="noStrike" kern="1200">
                          <a:solidFill>
                            <a:schemeClr val="tx1"/>
                          </a:solidFill>
                          <a:effectLst/>
                          <a:latin typeface="Meiryo UI"/>
                          <a:ea typeface="Meiryo UI"/>
                          <a:cs typeface="+mn-cs"/>
                        </a:rPr>
                        <a:t>、米国、</a:t>
                      </a:r>
                      <a:endParaRPr lang="ja-JP" altLang="en-US" sz="1000" u="none" strike="noStrike" kern="1200">
                        <a:solidFill>
                          <a:schemeClr val="tx1"/>
                        </a:solidFill>
                        <a:effectLst/>
                        <a:latin typeface="Meiryo UI"/>
                        <a:ea typeface="Meiryo UI"/>
                        <a:cs typeface="+mn-cs"/>
                      </a:endParaRPr>
                    </a:p>
                    <a:p>
                      <a:pPr marL="0" marR="0" lvl="0" indent="0" algn="ctr" defTabSz="914400">
                        <a:lnSpc>
                          <a:spcPct val="100000"/>
                        </a:lnSpc>
                        <a:spcBef>
                          <a:spcPts val="0"/>
                        </a:spcBef>
                        <a:spcAft>
                          <a:spcPts val="0"/>
                        </a:spcAft>
                        <a:buClrTx/>
                        <a:buSzTx/>
                        <a:buFontTx/>
                        <a:buNone/>
                        <a:tabLst/>
                        <a:defRPr/>
                      </a:pPr>
                      <a:r>
                        <a:rPr kumimoji="1" lang="ja-JP" altLang="en-US" sz="1000" u="none" strike="noStrike" kern="1200">
                          <a:solidFill>
                            <a:schemeClr val="tx1"/>
                          </a:solidFill>
                          <a:effectLst/>
                          <a:latin typeface="Meiryo UI"/>
                          <a:ea typeface="Meiryo UI"/>
                          <a:cs typeface="+mn-cs"/>
                        </a:rPr>
                        <a:t>カナダ、オーストラリア</a:t>
                      </a:r>
                      <a:r>
                        <a:rPr kumimoji="1" lang="en-US" altLang="ja-JP" sz="1000" u="none" strike="noStrike" kern="1200" dirty="0">
                          <a:solidFill>
                            <a:schemeClr val="tx1"/>
                          </a:solidFill>
                          <a:effectLst/>
                          <a:latin typeface="Meiryo UI"/>
                          <a:ea typeface="Meiryo UI"/>
                          <a:cs typeface="+mn-cs"/>
                        </a:rPr>
                        <a:t>)</a:t>
                      </a:r>
                      <a:endParaRPr kumimoji="1" lang="en-US" dirty="0"/>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kumimoji="1" lang="ja-JP" altLang="en-US" sz="1050" u="none" strike="noStrike" kern="1200" dirty="0">
                          <a:solidFill>
                            <a:schemeClr val="tx1"/>
                          </a:solidFill>
                          <a:effectLst/>
                          <a:latin typeface="Meiryo UI"/>
                          <a:ea typeface="Meiryo UI"/>
                          <a:cs typeface="+mn-cs"/>
                        </a:rPr>
                        <a:t>無</a:t>
                      </a:r>
                      <a:endParaRPr kumimoji="1" lang="en-US" altLang="ja-JP" sz="105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有</a:t>
                      </a:r>
                      <a:endParaRPr kumimoji="1" lang="en-US" altLang="ja-JP" sz="1050" u="none" strike="noStrike" kern="1200" dirty="0">
                        <a:solidFill>
                          <a:schemeClr val="tx1"/>
                        </a:solidFill>
                        <a:effectLst/>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u="none" strike="noStrike" kern="1200" dirty="0">
                          <a:solidFill>
                            <a:schemeClr val="tx1"/>
                          </a:solidFill>
                          <a:effectLst/>
                          <a:latin typeface="Meiryo UI"/>
                          <a:ea typeface="Meiryo UI"/>
                          <a:cs typeface="+mn-cs"/>
                        </a:rPr>
                        <a:t>(ASEAN</a:t>
                      </a:r>
                      <a:r>
                        <a:rPr kumimoji="1" lang="ja-JP" altLang="en-US" sz="1000" u="none" strike="noStrike" kern="1200" dirty="0">
                          <a:solidFill>
                            <a:schemeClr val="tx1"/>
                          </a:solidFill>
                          <a:effectLst/>
                          <a:latin typeface="Meiryo UI"/>
                          <a:ea typeface="Meiryo UI"/>
                          <a:cs typeface="+mn-cs"/>
                        </a:rPr>
                        <a:t>加盟国</a:t>
                      </a:r>
                      <a:r>
                        <a:rPr kumimoji="1" lang="en-US" altLang="ja-JP" sz="1000" u="none" strike="noStrike" kern="1200" dirty="0">
                          <a:solidFill>
                            <a:schemeClr val="tx1"/>
                          </a:solidFill>
                          <a:effectLst/>
                          <a:latin typeface="Meiryo UI"/>
                          <a:ea typeface="Meiryo UI"/>
                          <a:cs typeface="+mn-cs"/>
                        </a:rPr>
                        <a:t>)</a:t>
                      </a:r>
                      <a:endParaRPr kumimoji="1" lang="ja-JP" altLang="en-US" sz="100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有</a:t>
                      </a:r>
                      <a:endParaRPr kumimoji="1" lang="en-US" altLang="ja-JP" sz="1050" u="none" strike="noStrike" kern="1200" dirty="0">
                        <a:solidFill>
                          <a:schemeClr val="tx1"/>
                        </a:solidFill>
                        <a:effectLst/>
                        <a:latin typeface="Meiryo UI"/>
                        <a:ea typeface="Meiryo UI"/>
                        <a:cs typeface="+mn-cs"/>
                      </a:endParaRPr>
                    </a:p>
                    <a:p>
                      <a:pPr marL="0" marR="0" lvl="0" indent="0" algn="ctr" rtl="0" eaLnBrk="1" fontAlgn="ctr" latinLnBrk="0" hangingPunct="1">
                        <a:lnSpc>
                          <a:spcPct val="100000"/>
                        </a:lnSpc>
                        <a:spcBef>
                          <a:spcPts val="0"/>
                        </a:spcBef>
                        <a:spcAft>
                          <a:spcPts val="0"/>
                        </a:spcAft>
                        <a:buClrTx/>
                        <a:buSzTx/>
                        <a:buFontTx/>
                        <a:buNone/>
                      </a:pPr>
                      <a:r>
                        <a:rPr kumimoji="1" lang="en-US" altLang="ja-JP" sz="1000" u="none" strike="noStrike" kern="1200" dirty="0">
                          <a:solidFill>
                            <a:schemeClr val="tx1"/>
                          </a:solidFill>
                          <a:effectLst/>
                          <a:latin typeface="Meiryo UI"/>
                          <a:ea typeface="Meiryo UI"/>
                          <a:cs typeface="+mn-cs"/>
                        </a:rPr>
                        <a:t>(</a:t>
                      </a:r>
                      <a:r>
                        <a:rPr kumimoji="1" lang="ja-JP" altLang="en-US" sz="1000" u="none" strike="noStrike" kern="1200">
                          <a:solidFill>
                            <a:schemeClr val="tx1"/>
                          </a:solidFill>
                          <a:effectLst/>
                          <a:latin typeface="Meiryo UI"/>
                          <a:ea typeface="Meiryo UI"/>
                          <a:cs typeface="+mn-cs"/>
                        </a:rPr>
                        <a:t>日本、</a:t>
                      </a:r>
                      <a:r>
                        <a:rPr kumimoji="1" lang="en-US" altLang="ja-JP" sz="1000" u="none" strike="noStrike" kern="1200" dirty="0">
                          <a:solidFill>
                            <a:schemeClr val="tx1"/>
                          </a:solidFill>
                          <a:effectLst/>
                          <a:latin typeface="Meiryo UI"/>
                          <a:ea typeface="Meiryo UI"/>
                          <a:cs typeface="+mn-cs"/>
                        </a:rPr>
                        <a:t>EU</a:t>
                      </a:r>
                      <a:r>
                        <a:rPr kumimoji="1" lang="ja-JP" altLang="en-US" sz="1000" u="none" strike="noStrike" kern="1200">
                          <a:solidFill>
                            <a:schemeClr val="tx1"/>
                          </a:solidFill>
                          <a:effectLst/>
                          <a:latin typeface="Meiryo UI"/>
                          <a:ea typeface="Meiryo UI"/>
                          <a:cs typeface="+mn-cs"/>
                        </a:rPr>
                        <a:t>、米国、</a:t>
                      </a:r>
                      <a:endParaRPr lang="ja-JP" altLang="en-US" sz="1000" u="none" strike="noStrike" kern="1200">
                        <a:solidFill>
                          <a:schemeClr val="tx1"/>
                        </a:solidFill>
                        <a:effectLst/>
                        <a:latin typeface="Meiryo UI"/>
                        <a:ea typeface="Meiryo UI"/>
                        <a:cs typeface="+mn-cs"/>
                      </a:endParaRPr>
                    </a:p>
                    <a:p>
                      <a:pPr marL="0" marR="0" lvl="0" indent="0" algn="ctr" defTabSz="914400">
                        <a:lnSpc>
                          <a:spcPct val="100000"/>
                        </a:lnSpc>
                        <a:spcBef>
                          <a:spcPts val="0"/>
                        </a:spcBef>
                        <a:spcAft>
                          <a:spcPts val="0"/>
                        </a:spcAft>
                        <a:buClrTx/>
                        <a:buSzTx/>
                        <a:buFontTx/>
                        <a:buNone/>
                        <a:tabLst/>
                        <a:defRPr/>
                      </a:pPr>
                      <a:r>
                        <a:rPr kumimoji="1" lang="ja-JP" altLang="en-US" sz="1000" u="none" strike="noStrike" kern="1200">
                          <a:solidFill>
                            <a:schemeClr val="tx1"/>
                          </a:solidFill>
                          <a:effectLst/>
                          <a:latin typeface="Meiryo UI"/>
                          <a:ea typeface="Meiryo UI"/>
                          <a:cs typeface="+mn-cs"/>
                        </a:rPr>
                        <a:t>カナダ、オーストラリア、スイス、イギリス、中国、韓国</a:t>
                      </a:r>
                      <a:r>
                        <a:rPr kumimoji="1" lang="en-US" altLang="ja-JP" sz="1000" u="none" strike="noStrike" kern="1200" dirty="0">
                          <a:solidFill>
                            <a:schemeClr val="tx1"/>
                          </a:solidFill>
                          <a:effectLst/>
                          <a:latin typeface="Meiryo UI"/>
                          <a:ea typeface="Meiryo UI"/>
                          <a:cs typeface="+mn-cs"/>
                        </a:rPr>
                        <a:t>)</a:t>
                      </a:r>
                      <a:endParaRPr kumimoji="1" lang="ja-JP" altLang="en-US" sz="1000" u="none" strike="noStrike" kern="1200" dirty="0">
                        <a:solidFill>
                          <a:schemeClr val="tx1"/>
                        </a:solidFill>
                        <a:effectLst/>
                        <a:latin typeface="Meiryo UI"/>
                        <a:ea typeface="Meiryo UI"/>
                        <a:cs typeface="+mn-cs"/>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有</a:t>
                      </a:r>
                      <a:endParaRPr kumimoji="1" lang="en-US" altLang="ja-JP" sz="1050" u="none" strike="noStrike" kern="1200" dirty="0">
                        <a:solidFill>
                          <a:schemeClr val="tx1"/>
                        </a:solidFill>
                        <a:effectLst/>
                        <a:latin typeface="Meiryo UI"/>
                        <a:ea typeface="Meiryo UI"/>
                        <a:cs typeface="+mn-cs"/>
                      </a:endParaRPr>
                    </a:p>
                    <a:p>
                      <a:pPr marL="0" marR="0" lvl="0" indent="0" algn="ctr" rtl="0" eaLnBrk="1" fontAlgn="ctr" latinLnBrk="0" hangingPunct="1">
                        <a:lnSpc>
                          <a:spcPct val="100000"/>
                        </a:lnSpc>
                        <a:spcBef>
                          <a:spcPts val="0"/>
                        </a:spcBef>
                        <a:spcAft>
                          <a:spcPts val="0"/>
                        </a:spcAft>
                        <a:buClrTx/>
                        <a:buSzTx/>
                        <a:buFontTx/>
                        <a:buNone/>
                      </a:pPr>
                      <a:r>
                        <a:rPr kumimoji="1" lang="en-US" altLang="ja-JP" sz="1000" u="none" strike="noStrike" kern="1200" dirty="0">
                          <a:solidFill>
                            <a:schemeClr val="tx1"/>
                          </a:solidFill>
                          <a:effectLst/>
                          <a:latin typeface="Meiryo UI"/>
                          <a:ea typeface="Meiryo UI"/>
                          <a:cs typeface="+mn-cs"/>
                        </a:rPr>
                        <a:t>1)</a:t>
                      </a:r>
                      <a:r>
                        <a:rPr kumimoji="1" lang="ja-JP" altLang="en-US" sz="1000" u="none" strike="noStrike" kern="1200">
                          <a:solidFill>
                            <a:schemeClr val="tx1"/>
                          </a:solidFill>
                          <a:effectLst/>
                          <a:latin typeface="Meiryo UI"/>
                          <a:ea typeface="Meiryo UI"/>
                          <a:cs typeface="+mn-cs"/>
                        </a:rPr>
                        <a:t>日本、</a:t>
                      </a:r>
                      <a:r>
                        <a:rPr kumimoji="1" lang="en-US" altLang="ja-JP" sz="1000" u="none" strike="noStrike" kern="1200" dirty="0">
                          <a:solidFill>
                            <a:schemeClr val="tx1"/>
                          </a:solidFill>
                          <a:effectLst/>
                          <a:latin typeface="Meiryo UI"/>
                          <a:ea typeface="Meiryo UI"/>
                          <a:cs typeface="+mn-cs"/>
                        </a:rPr>
                        <a:t>EU</a:t>
                      </a:r>
                      <a:r>
                        <a:rPr kumimoji="1" lang="ja-JP" altLang="en-US" sz="1000" u="none" strike="noStrike" kern="1200">
                          <a:solidFill>
                            <a:schemeClr val="tx1"/>
                          </a:solidFill>
                          <a:effectLst/>
                          <a:latin typeface="Meiryo UI"/>
                          <a:ea typeface="Meiryo UI"/>
                          <a:cs typeface="+mn-cs"/>
                        </a:rPr>
                        <a:t>、米国、</a:t>
                      </a:r>
                      <a:endParaRPr lang="en-US" altLang="ja-JP" sz="1000" u="none" strike="noStrike" kern="1200">
                        <a:solidFill>
                          <a:schemeClr val="tx1"/>
                        </a:solidFill>
                        <a:effectLst/>
                        <a:latin typeface="Meiryo UI"/>
                        <a:ea typeface="Meiryo UI"/>
                        <a:cs typeface="+mn-cs"/>
                      </a:endParaRPr>
                    </a:p>
                    <a:p>
                      <a:pPr marL="0" marR="0" lvl="0" indent="0" algn="ctr" defTabSz="914400">
                        <a:lnSpc>
                          <a:spcPct val="100000"/>
                        </a:lnSpc>
                        <a:spcBef>
                          <a:spcPts val="0"/>
                        </a:spcBef>
                        <a:spcAft>
                          <a:spcPts val="0"/>
                        </a:spcAft>
                        <a:buClrTx/>
                        <a:buSzTx/>
                        <a:buFontTx/>
                        <a:buNone/>
                        <a:tabLst/>
                        <a:defRPr/>
                      </a:pPr>
                      <a:r>
                        <a:rPr kumimoji="1" lang="ja-JP" altLang="en-US" sz="1000" u="none" strike="noStrike" kern="1200">
                          <a:solidFill>
                            <a:schemeClr val="tx1"/>
                          </a:solidFill>
                          <a:effectLst/>
                          <a:latin typeface="Meiryo UI"/>
                          <a:ea typeface="Meiryo UI"/>
                          <a:cs typeface="+mn-cs"/>
                        </a:rPr>
                        <a:t>カナダ、オーストラリア</a:t>
                      </a:r>
                      <a:endParaRPr kumimoji="1" lang="en-US" altLang="ja-JP" sz="1000" u="none" strike="noStrike" kern="1200">
                        <a:solidFill>
                          <a:schemeClr val="tx1"/>
                        </a:solidFill>
                        <a:effectLst/>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u="none" strike="noStrike" kern="1200" dirty="0">
                          <a:solidFill>
                            <a:schemeClr val="tx1"/>
                          </a:solidFill>
                          <a:effectLst/>
                          <a:latin typeface="Meiryo UI"/>
                          <a:ea typeface="Meiryo UI"/>
                          <a:cs typeface="+mn-cs"/>
                        </a:rPr>
                        <a:t>2)</a:t>
                      </a:r>
                      <a:r>
                        <a:rPr kumimoji="1" lang="ja-JP" altLang="en-US" sz="1000" u="none" strike="noStrike" kern="1200" dirty="0">
                          <a:solidFill>
                            <a:schemeClr val="tx1"/>
                          </a:solidFill>
                          <a:effectLst/>
                          <a:latin typeface="Meiryo UI"/>
                          <a:ea typeface="Meiryo UI"/>
                          <a:cs typeface="+mn-cs"/>
                        </a:rPr>
                        <a:t>タイ・シンガポール</a:t>
                      </a:r>
                      <a:endParaRPr kumimoji="1" lang="en-US" altLang="ja-JP" sz="1000" u="none" strike="noStrike" kern="1200" dirty="0">
                        <a:solidFill>
                          <a:schemeClr val="tx1"/>
                        </a:solidFill>
                        <a:effectLst/>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u="none" strike="noStrike" kern="1200" dirty="0">
                          <a:solidFill>
                            <a:schemeClr val="tx1"/>
                          </a:solidFill>
                          <a:effectLst/>
                          <a:latin typeface="Meiryo UI"/>
                          <a:ea typeface="Meiryo UI"/>
                          <a:cs typeface="+mn-cs"/>
                        </a:rPr>
                        <a:t>2</a:t>
                      </a:r>
                      <a:r>
                        <a:rPr kumimoji="1" lang="ja-JP" altLang="en-US" sz="1000" u="none" strike="noStrike" kern="1200" dirty="0">
                          <a:solidFill>
                            <a:schemeClr val="tx1"/>
                          </a:solidFill>
                          <a:effectLst/>
                          <a:latin typeface="Meiryo UI"/>
                          <a:ea typeface="Meiryo UI"/>
                          <a:cs typeface="+mn-cs"/>
                        </a:rPr>
                        <a:t>国間協定</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a:solidFill>
                            <a:schemeClr val="tx1"/>
                          </a:solidFill>
                          <a:effectLst/>
                          <a:latin typeface="Meiryo UI"/>
                          <a:ea typeface="Meiryo UI"/>
                          <a:cs typeface="+mn-cs"/>
                        </a:rPr>
                        <a:t>無</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0704557"/>
                  </a:ext>
                </a:extLst>
              </a:tr>
              <a:tr h="582128">
                <a:tc>
                  <a:txBody>
                    <a:bodyPr/>
                    <a:lstStyle/>
                    <a:p>
                      <a:pPr algn="ctr" rtl="0" fontAlgn="ctr"/>
                      <a:r>
                        <a:rPr lang="ja-JP" altLang="en-US" sz="1050" b="1" u="none" strike="noStrike" dirty="0">
                          <a:solidFill>
                            <a:schemeClr val="bg1"/>
                          </a:solidFill>
                          <a:effectLst/>
                          <a:latin typeface="Meiryo UI"/>
                          <a:ea typeface="Meiryo UI"/>
                        </a:rPr>
                        <a:t>製品事例</a:t>
                      </a:r>
                      <a:endParaRPr lang="en-US" altLang="ja-JP" sz="1050" b="1" u="none" strike="noStrike" dirty="0">
                        <a:solidFill>
                          <a:schemeClr val="bg1"/>
                        </a:solidFill>
                        <a:effectLst/>
                        <a:latin typeface="Meiryo UI"/>
                        <a:ea typeface="Meiryo UI"/>
                      </a:endParaRPr>
                    </a:p>
                    <a:p>
                      <a:pPr algn="ctr" rtl="0" fontAlgn="ctr"/>
                      <a:r>
                        <a:rPr lang="en-US" altLang="ja-JP" sz="1050" b="1" u="none" strike="noStrike" dirty="0">
                          <a:solidFill>
                            <a:schemeClr val="bg1"/>
                          </a:solidFill>
                          <a:effectLst/>
                          <a:latin typeface="Meiryo UI"/>
                          <a:ea typeface="Meiryo UI"/>
                        </a:rPr>
                        <a:t>:</a:t>
                      </a:r>
                      <a:r>
                        <a:rPr lang="ja-JP" altLang="en-US" sz="1050" b="1" u="none" strike="noStrike" dirty="0">
                          <a:solidFill>
                            <a:schemeClr val="bg1"/>
                          </a:solidFill>
                          <a:effectLst/>
                          <a:latin typeface="Meiryo UI"/>
                          <a:ea typeface="Meiryo UI"/>
                        </a:rPr>
                        <a:t>　車椅子</a:t>
                      </a:r>
                      <a:br>
                        <a:rPr lang="ja-JP" altLang="en-US" sz="1100" b="1" u="none" strike="noStrike" dirty="0">
                          <a:solidFill>
                            <a:srgbClr val="FFFFFF"/>
                          </a:solidFill>
                          <a:effectLst/>
                          <a:latin typeface="Meiryo UI"/>
                          <a:ea typeface="Meiryo UI"/>
                        </a:rPr>
                      </a:br>
                      <a:r>
                        <a:rPr lang="ja-JP" altLang="en-US" sz="800" b="1" u="none" strike="noStrike" dirty="0">
                          <a:solidFill>
                            <a:schemeClr val="bg1"/>
                          </a:solidFill>
                          <a:effectLst/>
                          <a:latin typeface="Meiryo UI"/>
                          <a:ea typeface="Meiryo UI"/>
                        </a:rPr>
                        <a:t>（日本国内では福祉用具：薬機法対象外）</a:t>
                      </a:r>
                      <a:endParaRPr lang="ja-JP" altLang="en-US" sz="800" b="1" i="0" u="none" strike="noStrike" dirty="0">
                        <a:solidFill>
                          <a:schemeClr val="bg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ja-JP" altLang="en-US" sz="1100" u="none" strike="noStrike" dirty="0">
                          <a:solidFill>
                            <a:schemeClr val="tx1"/>
                          </a:solidFill>
                          <a:effectLst/>
                          <a:latin typeface="Meiryo UI"/>
                          <a:ea typeface="Meiryo UI"/>
                        </a:rPr>
                        <a:t>医療機器</a:t>
                      </a:r>
                      <a:br>
                        <a:rPr lang="ja-JP" altLang="en-US" sz="1100" u="none" strike="noStrike" dirty="0">
                          <a:solidFill>
                            <a:srgbClr val="000000"/>
                          </a:solidFill>
                          <a:effectLst/>
                          <a:latin typeface="Meiryo UI"/>
                          <a:ea typeface="Meiryo UI"/>
                        </a:rPr>
                      </a:br>
                      <a:r>
                        <a:rPr lang="en-US" altLang="ja-JP" sz="1100" u="none" strike="noStrike" dirty="0">
                          <a:solidFill>
                            <a:schemeClr val="tx1"/>
                          </a:solidFill>
                          <a:effectLst/>
                          <a:latin typeface="Meiryo UI"/>
                          <a:ea typeface="Meiryo UI"/>
                        </a:rPr>
                        <a:t>(</a:t>
                      </a:r>
                      <a:r>
                        <a:rPr lang="ja-JP" altLang="en-US" sz="1100" u="none" strike="noStrike" dirty="0">
                          <a:solidFill>
                            <a:schemeClr val="tx1"/>
                          </a:solidFill>
                          <a:effectLst/>
                          <a:latin typeface="Meiryo UI"/>
                          <a:ea typeface="Meiryo UI"/>
                        </a:rPr>
                        <a:t>クラス </a:t>
                      </a:r>
                      <a:r>
                        <a:rPr lang="en-US" sz="1100" u="none" strike="noStrike" dirty="0">
                          <a:solidFill>
                            <a:schemeClr val="tx1"/>
                          </a:solidFill>
                          <a:effectLst/>
                          <a:latin typeface="Meiryo UI"/>
                          <a:ea typeface="Meiryo UI"/>
                        </a:rPr>
                        <a:t>A)</a:t>
                      </a:r>
                      <a:endParaRPr lang="en-US" sz="110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医療機器</a:t>
                      </a:r>
                      <a:br>
                        <a:rPr lang="ja-JP" altLang="en-US" sz="1050" u="none" strike="noStrike" dirty="0">
                          <a:solidFill>
                            <a:srgbClr val="000000"/>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A)</a:t>
                      </a:r>
                      <a:endParaRPr 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医療機器</a:t>
                      </a:r>
                      <a:br>
                        <a:rPr lang="ja-JP" altLang="en-US" sz="1050" u="none" strike="noStrike" dirty="0">
                          <a:solidFill>
                            <a:srgbClr val="000000"/>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A: </a:t>
                      </a:r>
                      <a:r>
                        <a:rPr lang="ja-JP" altLang="en-US" sz="1050" u="none" strike="noStrike" dirty="0">
                          <a:solidFill>
                            <a:schemeClr val="tx1"/>
                          </a:solidFill>
                          <a:effectLst/>
                          <a:latin typeface="Meiryo UI"/>
                          <a:ea typeface="Meiryo UI"/>
                        </a:rPr>
                        <a:t>手動、</a:t>
                      </a:r>
                      <a:endParaRPr lang="en-US" altLang="ja-JP" sz="1050" u="none" strike="noStrike" dirty="0">
                        <a:solidFill>
                          <a:schemeClr val="tx1"/>
                        </a:solidFill>
                        <a:effectLst/>
                        <a:latin typeface="Meiryo UI"/>
                        <a:ea typeface="Meiryo UI"/>
                      </a:endParaRPr>
                    </a:p>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クラス </a:t>
                      </a:r>
                      <a:r>
                        <a:rPr lang="en-US" sz="1050" u="none" strike="noStrike" dirty="0">
                          <a:solidFill>
                            <a:schemeClr val="tx1"/>
                          </a:solidFill>
                          <a:effectLst/>
                          <a:latin typeface="Meiryo UI" panose="020B0604030504040204" pitchFamily="34" charset="-128"/>
                          <a:ea typeface="Meiryo UI" panose="020B0604030504040204" pitchFamily="34" charset="-128"/>
                        </a:rPr>
                        <a:t>B: </a:t>
                      </a:r>
                      <a:r>
                        <a:rPr lang="ja-JP" altLang="en-US" sz="1050" u="none" strike="noStrike" dirty="0">
                          <a:solidFill>
                            <a:schemeClr val="tx1"/>
                          </a:solidFill>
                          <a:effectLst/>
                          <a:latin typeface="Meiryo UI" panose="020B0604030504040204" pitchFamily="34" charset="-128"/>
                          <a:ea typeface="Meiryo UI" panose="020B0604030504040204" pitchFamily="34" charset="-128"/>
                        </a:rPr>
                        <a:t>電動</a:t>
                      </a: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医療機器</a:t>
                      </a:r>
                      <a:br>
                        <a:rPr lang="ja-JP" altLang="en-US" sz="1050" u="none" strike="noStrike" dirty="0">
                          <a:solidFill>
                            <a:srgbClr val="000000"/>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A)</a:t>
                      </a:r>
                      <a:endParaRPr 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医療機器</a:t>
                      </a:r>
                      <a:br>
                        <a:rPr lang="ja-JP" altLang="en-US" sz="1050" u="none" strike="noStrike" dirty="0">
                          <a:solidFill>
                            <a:srgbClr val="000000"/>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A)</a:t>
                      </a:r>
                      <a:endParaRPr 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a:ea typeface="Meiryo UI"/>
                        </a:rPr>
                        <a:t>医療機器</a:t>
                      </a:r>
                      <a:br>
                        <a:rPr lang="ja-JP" altLang="en-US" sz="1050" u="none" strike="noStrike" dirty="0">
                          <a:solidFill>
                            <a:srgbClr val="000000"/>
                          </a:solidFill>
                          <a:effectLst/>
                          <a:latin typeface="Meiryo UI"/>
                          <a:ea typeface="Meiryo UI"/>
                        </a:rPr>
                      </a:br>
                      <a:r>
                        <a:rPr lang="en-US" altLang="ja-JP" sz="1050" u="none" strike="noStrike" dirty="0">
                          <a:solidFill>
                            <a:schemeClr val="tx1"/>
                          </a:solidFill>
                          <a:effectLst/>
                          <a:latin typeface="Meiryo UI"/>
                          <a:ea typeface="Meiryo UI"/>
                        </a:rPr>
                        <a:t>(</a:t>
                      </a:r>
                      <a:r>
                        <a:rPr lang="ja-JP" altLang="en-US" sz="1050" u="none" strike="noStrike" dirty="0">
                          <a:solidFill>
                            <a:schemeClr val="tx1"/>
                          </a:solidFill>
                          <a:effectLst/>
                          <a:latin typeface="Meiryo UI"/>
                          <a:ea typeface="Meiryo UI"/>
                        </a:rPr>
                        <a:t>クラス </a:t>
                      </a:r>
                      <a:r>
                        <a:rPr lang="en-US" sz="1050" u="none" strike="noStrike" dirty="0">
                          <a:solidFill>
                            <a:schemeClr val="tx1"/>
                          </a:solidFill>
                          <a:effectLst/>
                          <a:latin typeface="Meiryo UI"/>
                          <a:ea typeface="Meiryo UI"/>
                        </a:rPr>
                        <a:t>I)</a:t>
                      </a:r>
                      <a:endParaRPr 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医療機器</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ja-JP" altLang="en-US" sz="1050" u="none" strike="noStrike" dirty="0">
                          <a:solidFill>
                            <a:schemeClr val="tx1"/>
                          </a:solidFill>
                          <a:effectLst/>
                          <a:latin typeface="Meiryo UI" panose="020B0604030504040204" pitchFamily="34" charset="-128"/>
                          <a:ea typeface="Meiryo UI" panose="020B0604030504040204" pitchFamily="34" charset="-128"/>
                        </a:rPr>
                        <a:t>クラス </a:t>
                      </a:r>
                      <a:r>
                        <a:rPr lang="en-US" sz="1050" u="none" strike="noStrike" dirty="0">
                          <a:solidFill>
                            <a:schemeClr val="tx1"/>
                          </a:solidFill>
                          <a:effectLst/>
                          <a:latin typeface="Meiryo UI" panose="020B0604030504040204" pitchFamily="34" charset="-128"/>
                          <a:ea typeface="Meiryo UI" panose="020B0604030504040204" pitchFamily="34" charset="-128"/>
                        </a:rPr>
                        <a:t>I: </a:t>
                      </a:r>
                      <a:r>
                        <a:rPr lang="ja-JP" altLang="en-US" sz="1050" u="none" strike="noStrike" dirty="0">
                          <a:solidFill>
                            <a:schemeClr val="tx1"/>
                          </a:solidFill>
                          <a:effectLst/>
                          <a:latin typeface="Meiryo UI" panose="020B0604030504040204" pitchFamily="34" charset="-128"/>
                          <a:ea typeface="Meiryo UI" panose="020B0604030504040204" pitchFamily="34" charset="-128"/>
                        </a:rPr>
                        <a:t>手動、　　　　　　</a:t>
                      </a:r>
                      <a:endParaRPr lang="en-US" altLang="ja-JP" sz="105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クラス </a:t>
                      </a:r>
                      <a:r>
                        <a:rPr lang="en-US" sz="1050" u="none" strike="noStrike" dirty="0">
                          <a:solidFill>
                            <a:schemeClr val="tx1"/>
                          </a:solidFill>
                          <a:effectLst/>
                          <a:latin typeface="Meiryo UI" panose="020B0604030504040204" pitchFamily="34" charset="-128"/>
                          <a:ea typeface="Meiryo UI" panose="020B0604030504040204" pitchFamily="34" charset="-128"/>
                        </a:rPr>
                        <a:t>II: </a:t>
                      </a:r>
                      <a:r>
                        <a:rPr lang="ja-JP" altLang="en-US" sz="1050" u="none" strike="noStrike" dirty="0">
                          <a:solidFill>
                            <a:schemeClr val="tx1"/>
                          </a:solidFill>
                          <a:effectLst/>
                          <a:latin typeface="Meiryo UI" panose="020B0604030504040204" pitchFamily="34" charset="-128"/>
                          <a:ea typeface="Meiryo UI" panose="020B0604030504040204" pitchFamily="34" charset="-128"/>
                        </a:rPr>
                        <a:t>電動</a:t>
                      </a: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endParaRPr lang="en-US" altLang="ja-JP"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852660"/>
                  </a:ext>
                </a:extLst>
              </a:tr>
              <a:tr h="774849">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品質システムの要求</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a:t>
                      </a:r>
                      <a:br>
                        <a:rPr lang="en-US" sz="1050" u="none" strike="noStrike" dirty="0">
                          <a:effectLst/>
                          <a:latin typeface="Meiryo UI" panose="020B0604030504040204" pitchFamily="34" charset="-128"/>
                          <a:ea typeface="Meiryo UI" panose="020B0604030504040204" pitchFamily="34" charset="-128"/>
                        </a:rPr>
                      </a:br>
                      <a:r>
                        <a:rPr lang="en-US" sz="1050" u="none" strike="noStrike" dirty="0">
                          <a:effectLst/>
                          <a:latin typeface="Meiryo UI" panose="020B0604030504040204" pitchFamily="34" charset="-128"/>
                          <a:ea typeface="Meiryo UI" panose="020B0604030504040204" pitchFamily="34" charset="-128"/>
                        </a:rPr>
                        <a:t>※</a:t>
                      </a:r>
                      <a:r>
                        <a:rPr lang="ja-JP" altLang="en-US" sz="1050" u="none" strike="noStrike" dirty="0">
                          <a:effectLst/>
                          <a:latin typeface="Meiryo UI" panose="020B0604030504040204" pitchFamily="34" charset="-128"/>
                          <a:ea typeface="Meiryo UI" panose="020B0604030504040204" pitchFamily="34" charset="-128"/>
                        </a:rPr>
                        <a:t>クラス </a:t>
                      </a:r>
                      <a:r>
                        <a:rPr lang="en-US" sz="1050" u="none" strike="noStrike" dirty="0">
                          <a:effectLst/>
                          <a:latin typeface="Meiryo UI" panose="020B0604030504040204" pitchFamily="34" charset="-128"/>
                          <a:ea typeface="Meiryo UI" panose="020B0604030504040204" pitchFamily="34" charset="-128"/>
                        </a:rPr>
                        <a:t>A (</a:t>
                      </a:r>
                      <a:r>
                        <a:rPr lang="ja-JP" altLang="en-US" sz="1050" u="none" strike="noStrike" dirty="0">
                          <a:effectLst/>
                          <a:latin typeface="Meiryo UI" panose="020B0604030504040204" pitchFamily="34" charset="-128"/>
                          <a:ea typeface="Meiryo UI" panose="020B0604030504040204" pitchFamily="34" charset="-128"/>
                        </a:rPr>
                        <a:t>非滅菌、測定機能なしの医療機器</a:t>
                      </a:r>
                      <a:r>
                        <a:rPr lang="en-US" altLang="ja-JP" sz="1050" u="none" strike="noStrike" dirty="0">
                          <a:effectLst/>
                          <a:latin typeface="Meiryo UI" panose="020B0604030504040204" pitchFamily="34" charset="-128"/>
                          <a:ea typeface="Meiryo UI" panose="020B0604030504040204" pitchFamily="34" charset="-128"/>
                        </a:rPr>
                        <a:t>) : </a:t>
                      </a:r>
                      <a:r>
                        <a:rPr lang="en-US" sz="1050" u="none" strike="noStrike" dirty="0">
                          <a:effectLst/>
                          <a:latin typeface="Meiryo UI" panose="020B0604030504040204" pitchFamily="34" charset="-128"/>
                          <a:ea typeface="Meiryo UI" panose="020B0604030504040204" pitchFamily="34" charset="-128"/>
                        </a:rPr>
                        <a:t>ISO 9001</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a:t>
                      </a:r>
                      <a:br>
                        <a:rPr lang="en-US" sz="1050" u="none" strike="noStrike" dirty="0">
                          <a:effectLst/>
                          <a:latin typeface="Meiryo UI" panose="020B0604030504040204" pitchFamily="34" charset="-128"/>
                          <a:ea typeface="Meiryo UI" panose="020B0604030504040204" pitchFamily="34" charset="-128"/>
                        </a:rPr>
                      </a:br>
                      <a:r>
                        <a:rPr lang="en-US" sz="1050" u="none" strike="noStrike" dirty="0">
                          <a:effectLst/>
                          <a:latin typeface="Meiryo UI" panose="020B0604030504040204" pitchFamily="34" charset="-128"/>
                          <a:ea typeface="Meiryo UI" panose="020B0604030504040204" pitchFamily="34" charset="-128"/>
                        </a:rPr>
                        <a:t>※</a:t>
                      </a:r>
                      <a:r>
                        <a:rPr lang="ja-JP" altLang="en-US" sz="1050" u="none" strike="noStrike">
                          <a:effectLst/>
                          <a:latin typeface="Meiryo UI" panose="020B0604030504040204" pitchFamily="34" charset="-128"/>
                          <a:ea typeface="Meiryo UI" panose="020B0604030504040204" pitchFamily="34" charset="-128"/>
                        </a:rPr>
                        <a:t>クラス </a:t>
                      </a:r>
                      <a:r>
                        <a:rPr lang="en-US" sz="1050" u="none" strike="noStrike" dirty="0">
                          <a:effectLst/>
                          <a:latin typeface="Meiryo UI" panose="020B0604030504040204" pitchFamily="34" charset="-128"/>
                          <a:ea typeface="Meiryo UI" panose="020B0604030504040204" pitchFamily="34" charset="-128"/>
                        </a:rPr>
                        <a:t>A (</a:t>
                      </a:r>
                      <a:r>
                        <a:rPr lang="ja-JP" altLang="en-US" sz="1050" u="none" strike="noStrike">
                          <a:effectLst/>
                          <a:latin typeface="Meiryo UI" panose="020B0604030504040204" pitchFamily="34" charset="-128"/>
                          <a:ea typeface="Meiryo UI" panose="020B0604030504040204" pitchFamily="34" charset="-128"/>
                        </a:rPr>
                        <a:t>非滅菌、測定機能なしの医療機器</a:t>
                      </a:r>
                      <a:r>
                        <a:rPr lang="en-US" altLang="ja-JP" sz="1050" u="none" strike="noStrike" dirty="0">
                          <a:effectLst/>
                          <a:latin typeface="Meiryo UI" panose="020B0604030504040204" pitchFamily="34" charset="-128"/>
                          <a:ea typeface="Meiryo UI" panose="020B0604030504040204" pitchFamily="34" charset="-128"/>
                        </a:rPr>
                        <a:t>) : </a:t>
                      </a:r>
                      <a:r>
                        <a:rPr lang="en-US" sz="1050" u="none" strike="noStrike" dirty="0">
                          <a:effectLst/>
                          <a:latin typeface="Meiryo UI" panose="020B0604030504040204" pitchFamily="34" charset="-128"/>
                          <a:ea typeface="Meiryo UI" panose="020B0604030504040204" pitchFamily="34" charset="-128"/>
                        </a:rPr>
                        <a:t>ISO 9001</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 13485 </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US" sz="1050" u="none" strike="noStrike" dirty="0">
                          <a:effectLst/>
                          <a:latin typeface="Meiryo UI" panose="020B0604030504040204" pitchFamily="34" charset="-128"/>
                          <a:ea typeface="Meiryo UI" panose="020B0604030504040204" pitchFamily="34" charset="-128"/>
                        </a:rPr>
                        <a:t>ISO13485</a:t>
                      </a:r>
                      <a:r>
                        <a:rPr lang="ja-JP" altLang="en-US" sz="1050" u="none" strike="noStrike" dirty="0">
                          <a:effectLst/>
                          <a:latin typeface="Meiryo UI" panose="020B0604030504040204" pitchFamily="34" charset="-128"/>
                          <a:ea typeface="Meiryo UI" panose="020B0604030504040204" pitchFamily="34" charset="-128"/>
                        </a:rPr>
                        <a:t>又は日本の製造業登録証</a:t>
                      </a:r>
                      <a:endParaRPr lang="en-US" sz="1050" b="0" i="0" u="none" strike="noStrike" dirty="0">
                        <a:solidFill>
                          <a:srgbClr val="000000"/>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082932"/>
                  </a:ext>
                </a:extLst>
              </a:tr>
              <a:tr h="1047758">
                <a:tc>
                  <a:txBody>
                    <a:bodyPr/>
                    <a:lstStyle/>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医療機器登録の</a:t>
                      </a:r>
                      <a:endParaRPr lang="en-US" altLang="ja-JP" sz="1050" b="1"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1050" b="1" u="none" strike="noStrike" dirty="0">
                          <a:solidFill>
                            <a:schemeClr val="bg1"/>
                          </a:solidFill>
                          <a:effectLst/>
                          <a:latin typeface="Meiryo UI" panose="020B0604030504040204" pitchFamily="34" charset="-128"/>
                          <a:ea typeface="Meiryo UI" panose="020B0604030504040204" pitchFamily="34" charset="-128"/>
                        </a:rPr>
                        <a:t>申請者</a:t>
                      </a: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E8EAEC"/>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登録者</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Registrant)</a:t>
                      </a:r>
                      <a:br>
                        <a:rPr lang="en-US" sz="1050" u="none" strike="noStrike" dirty="0">
                          <a:solidFill>
                            <a:schemeClr val="tx1"/>
                          </a:solidFill>
                          <a:effectLst/>
                          <a:latin typeface="Meiryo UI" panose="020B0604030504040204" pitchFamily="34" charset="-128"/>
                          <a:ea typeface="Meiryo UI" panose="020B0604030504040204" pitchFamily="34" charset="-128"/>
                        </a:rPr>
                      </a:br>
                      <a:r>
                        <a:rPr lang="ja-JP" altLang="en-US" sz="1050" u="none" strike="noStrike" dirty="0">
                          <a:solidFill>
                            <a:schemeClr val="tx1"/>
                          </a:solidFill>
                          <a:effectLst/>
                          <a:latin typeface="Meiryo UI" panose="020B0604030504040204" pitchFamily="34" charset="-128"/>
                          <a:ea typeface="Meiryo UI" panose="020B0604030504040204" pitchFamily="34" charset="-128"/>
                        </a:rPr>
                        <a:t>但し、クラス</a:t>
                      </a:r>
                      <a:r>
                        <a:rPr lang="en-US" sz="1050" u="none" strike="noStrike" dirty="0">
                          <a:solidFill>
                            <a:schemeClr val="tx1"/>
                          </a:solidFill>
                          <a:effectLst/>
                          <a:latin typeface="Meiryo UI" panose="020B0604030504040204" pitchFamily="34" charset="-128"/>
                          <a:ea typeface="Meiryo UI" panose="020B0604030504040204" pitchFamily="34" charset="-128"/>
                        </a:rPr>
                        <a:t>A</a:t>
                      </a:r>
                      <a:r>
                        <a:rPr lang="ja-JP" altLang="en-US" sz="1050" u="none" strike="noStrike" dirty="0">
                          <a:solidFill>
                            <a:schemeClr val="tx1"/>
                          </a:solidFill>
                          <a:effectLst/>
                          <a:latin typeface="Meiryo UI" panose="020B0604030504040204" pitchFamily="34" charset="-128"/>
                          <a:ea typeface="Meiryo UI" panose="020B0604030504040204" pitchFamily="34" charset="-128"/>
                        </a:rPr>
                        <a:t>は</a:t>
                      </a:r>
                      <a:endParaRPr lang="en-US" altLang="ja-JP" sz="105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販売業者</a:t>
                      </a:r>
                      <a:endParaRPr lang="en-US" altLang="ja-JP" sz="105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en-US" altLang="ja-JP" sz="1050" b="0" i="0" u="none" strike="noStrike" dirty="0">
                          <a:solidFill>
                            <a:schemeClr val="tx1"/>
                          </a:solidFill>
                          <a:effectLst/>
                          <a:latin typeface="Meiryo UI"/>
                          <a:ea typeface="Meiryo UI"/>
                        </a:rPr>
                        <a:t>（</a:t>
                      </a:r>
                      <a:r>
                        <a:rPr lang="en-US" altLang="ja-JP" sz="1050" b="0" i="0" u="none" strike="noStrike" dirty="0" err="1">
                          <a:solidFill>
                            <a:schemeClr val="tx1"/>
                          </a:solidFill>
                          <a:effectLst/>
                          <a:latin typeface="Meiryo UI"/>
                          <a:ea typeface="Meiryo UI"/>
                        </a:rPr>
                        <a:t>法定代理人</a:t>
                      </a:r>
                      <a:r>
                        <a:rPr lang="ja-JP" altLang="en-US" sz="1050" b="0" i="0" u="none" strike="noStrike">
                          <a:solidFill>
                            <a:schemeClr val="tx1"/>
                          </a:solidFill>
                          <a:effectLst/>
                          <a:latin typeface="Meiryo UI"/>
                          <a:ea typeface="Meiryo UI"/>
                        </a:rPr>
                        <a:t>と同義</a:t>
                      </a:r>
                      <a:r>
                        <a:rPr lang="en-US" altLang="ja-JP" sz="1050" b="0" i="0" u="none" strike="noStrike" dirty="0">
                          <a:solidFill>
                            <a:schemeClr val="tx1"/>
                          </a:solidFill>
                          <a:effectLst/>
                          <a:latin typeface="Meiryo UI"/>
                          <a:ea typeface="Meiryo UI"/>
                        </a:rPr>
                        <a:t>）</a:t>
                      </a:r>
                      <a:endParaRPr lang="ja-JP" altLang="en-US" sz="1050" b="0" i="0" u="none" strike="noStrike" dirty="0">
                        <a:solidFill>
                          <a:schemeClr val="tx1"/>
                        </a:solidFill>
                        <a:effectLst/>
                        <a:latin typeface="Meiryo UI"/>
                        <a:ea typeface="Meiryo UI"/>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法定代理人</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Authorized Representative)</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輸入者</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Importer)</a:t>
                      </a:r>
                    </a:p>
                    <a:p>
                      <a:pPr algn="ctr" rtl="0" fontAlgn="ctr"/>
                      <a:r>
                        <a:rPr lang="en-US" sz="1050" b="0" i="0" u="none" strike="noStrike" dirty="0">
                          <a:solidFill>
                            <a:schemeClr val="tx1"/>
                          </a:solidFill>
                          <a:effectLst/>
                          <a:latin typeface="Meiryo UI" panose="020B0604030504040204" pitchFamily="34" charset="-128"/>
                          <a:ea typeface="Meiryo UI" panose="020B0604030504040204" pitchFamily="34" charset="-128"/>
                        </a:rPr>
                        <a:t>（</a:t>
                      </a:r>
                      <a:r>
                        <a:rPr lang="en-US" sz="1050" b="0" i="0" u="none" strike="noStrike" dirty="0" err="1">
                          <a:solidFill>
                            <a:schemeClr val="tx1"/>
                          </a:solidFill>
                          <a:effectLst/>
                          <a:latin typeface="Meiryo UI" panose="020B0604030504040204" pitchFamily="34" charset="-128"/>
                          <a:ea typeface="Meiryo UI" panose="020B0604030504040204" pitchFamily="34" charset="-128"/>
                        </a:rPr>
                        <a:t>法定代理人を兼ねる</a:t>
                      </a:r>
                      <a:r>
                        <a:rPr lang="en-US" sz="1050" b="0" i="0" u="none" strike="noStrike" dirty="0">
                          <a:solidFill>
                            <a:schemeClr val="tx1"/>
                          </a:solidFill>
                          <a:effectLst/>
                          <a:latin typeface="Meiryo UI" panose="020B0604030504040204" pitchFamily="34" charset="-128"/>
                          <a:ea typeface="Meiryo UI" panose="020B0604030504040204" pitchFamily="34" charset="-128"/>
                        </a:rPr>
                        <a:t>）</a:t>
                      </a: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輸入者</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Importer)</a:t>
                      </a: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（法定代理人を兼ねる）</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法定代理人、又はディストリビューター</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Authorized Representative or Distributor)</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輸入者</a:t>
                      </a:r>
                      <a:br>
                        <a:rPr lang="ja-JP" altLang="en-US" sz="1050" u="none" strike="noStrike" dirty="0">
                          <a:solidFill>
                            <a:schemeClr val="tx1"/>
                          </a:solidFill>
                          <a:effectLst/>
                          <a:latin typeface="Meiryo UI" panose="020B0604030504040204" pitchFamily="34" charset="-128"/>
                          <a:ea typeface="Meiryo UI" panose="020B0604030504040204" pitchFamily="34" charset="-128"/>
                        </a:rPr>
                      </a:br>
                      <a:r>
                        <a:rPr lang="en-US" altLang="ja-JP" sz="1050" u="none" strike="noStrike" dirty="0">
                          <a:solidFill>
                            <a:schemeClr val="tx1"/>
                          </a:solidFill>
                          <a:effectLst/>
                          <a:latin typeface="Meiryo UI" panose="020B0604030504040204" pitchFamily="34" charset="-128"/>
                          <a:ea typeface="Meiryo UI" panose="020B0604030504040204" pitchFamily="34" charset="-128"/>
                        </a:rPr>
                        <a:t>(</a:t>
                      </a:r>
                      <a:r>
                        <a:rPr lang="en-US" sz="1050" u="none" strike="noStrike" dirty="0">
                          <a:solidFill>
                            <a:schemeClr val="tx1"/>
                          </a:solidFill>
                          <a:effectLst/>
                          <a:latin typeface="Meiryo UI" panose="020B0604030504040204" pitchFamily="34" charset="-128"/>
                          <a:ea typeface="Meiryo UI" panose="020B0604030504040204" pitchFamily="34" charset="-128"/>
                        </a:rPr>
                        <a:t>Importer)</a:t>
                      </a:r>
                    </a:p>
                    <a:p>
                      <a:pPr algn="ctr" rtl="0" fontAlgn="ctr"/>
                      <a:r>
                        <a:rPr lang="en-US" altLang="ja-JP" sz="1050" b="0" i="0" u="none" strike="noStrike" dirty="0">
                          <a:solidFill>
                            <a:schemeClr val="tx1"/>
                          </a:solidFill>
                          <a:effectLst/>
                          <a:latin typeface="Meiryo UI" panose="020B0604030504040204" pitchFamily="34" charset="-128"/>
                          <a:ea typeface="Meiryo UI" panose="020B0604030504040204" pitchFamily="34" charset="-128"/>
                        </a:rPr>
                        <a:t>（法定代理人を兼ねる）</a:t>
                      </a:r>
                      <a:endParaRPr 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ja-JP" altLang="en-US" sz="1050" u="none" strike="noStrike" dirty="0">
                          <a:solidFill>
                            <a:schemeClr val="tx1"/>
                          </a:solidFill>
                          <a:effectLst/>
                          <a:latin typeface="Meiryo UI" panose="020B0604030504040204" pitchFamily="34" charset="-128"/>
                          <a:ea typeface="Meiryo UI" panose="020B0604030504040204" pitchFamily="34" charset="-128"/>
                        </a:rPr>
                        <a:t>外国の製造業者、但し、中国に代理人を任命しなければならない</a:t>
                      </a:r>
                      <a:endParaRPr lang="ja-JP" altLang="en-US" sz="1050" b="0" i="0" u="none" strike="noStrike" dirty="0">
                        <a:solidFill>
                          <a:schemeClr val="tx1"/>
                        </a:solidFill>
                        <a:effectLst/>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496234"/>
                  </a:ext>
                </a:extLst>
              </a:tr>
            </a:tbl>
          </a:graphicData>
        </a:graphic>
      </p:graphicFrame>
    </p:spTree>
    <p:extLst>
      <p:ext uri="{BB962C8B-B14F-4D97-AF65-F5344CB8AC3E}">
        <p14:creationId xmlns:p14="http://schemas.microsoft.com/office/powerpoint/2010/main" val="329381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dirty="0">
                <a:latin typeface="Meiryo UI" panose="020B0604030504040204" pitchFamily="34" charset="-128"/>
                <a:ea typeface="Meiryo UI" panose="020B0604030504040204" pitchFamily="34" charset="-128"/>
              </a:rPr>
              <a:t>及び中国における規制情報一覧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dirty="0">
                <a:latin typeface="Meiryo UI" panose="020B0604030504040204" pitchFamily="34" charset="-128"/>
                <a:ea typeface="Meiryo UI" panose="020B0604030504040204" pitchFamily="34" charset="-128"/>
              </a:rPr>
              <a:t>カ国と中国の医療機器規制の比較</a:t>
            </a:r>
            <a:r>
              <a:rPr lang="en-US" altLang="ja-JP" b="1" dirty="0">
                <a:latin typeface="Meiryo UI" panose="020B0604030504040204" pitchFamily="34" charset="-128"/>
                <a:ea typeface="Meiryo UI" panose="020B0604030504040204" pitchFamily="34" charset="-128"/>
              </a:rPr>
              <a:t>(3/3)</a:t>
            </a:r>
            <a:endParaRPr lang="ja-JP" altLang="en-US" b="1" dirty="0">
              <a:latin typeface="Meiryo UI" panose="020B0604030504040204" pitchFamily="34" charset="-128"/>
              <a:ea typeface="Meiryo UI" panose="020B0604030504040204" pitchFamily="34" charset="-128"/>
            </a:endParaRP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7" name="表 6">
            <a:extLst>
              <a:ext uri="{FF2B5EF4-FFF2-40B4-BE49-F238E27FC236}">
                <a16:creationId xmlns:a16="http://schemas.microsoft.com/office/drawing/2014/main" id="{1E3AA9B4-DDDC-FC4E-932B-C1969433413B}"/>
              </a:ext>
            </a:extLst>
          </p:cNvPr>
          <p:cNvGraphicFramePr>
            <a:graphicFrameLocks noGrp="1"/>
          </p:cNvGraphicFramePr>
          <p:nvPr>
            <p:extLst>
              <p:ext uri="{D42A27DB-BD31-4B8C-83A1-F6EECF244321}">
                <p14:modId xmlns:p14="http://schemas.microsoft.com/office/powerpoint/2010/main" val="1951588303"/>
              </p:ext>
            </p:extLst>
          </p:nvPr>
        </p:nvGraphicFramePr>
        <p:xfrm>
          <a:off x="200025" y="972214"/>
          <a:ext cx="9505053" cy="5532120"/>
        </p:xfrm>
        <a:graphic>
          <a:graphicData uri="http://schemas.openxmlformats.org/drawingml/2006/table">
            <a:tbl>
              <a:tblPr firstRow="1" bandRow="1">
                <a:tableStyleId>{2D5ABB26-0587-4C30-8999-92F81FD0307C}</a:tableStyleId>
              </a:tblPr>
              <a:tblGrid>
                <a:gridCol w="938550">
                  <a:extLst>
                    <a:ext uri="{9D8B030D-6E8A-4147-A177-3AD203B41FA5}">
                      <a16:colId xmlns:a16="http://schemas.microsoft.com/office/drawing/2014/main" val="20000"/>
                    </a:ext>
                  </a:extLst>
                </a:gridCol>
                <a:gridCol w="8566503">
                  <a:extLst>
                    <a:ext uri="{9D8B030D-6E8A-4147-A177-3AD203B41FA5}">
                      <a16:colId xmlns:a16="http://schemas.microsoft.com/office/drawing/2014/main" val="20002"/>
                    </a:ext>
                  </a:extLst>
                </a:gridCol>
              </a:tblGrid>
              <a:tr h="5508455">
                <a:tc>
                  <a:txBody>
                    <a:bodyPr/>
                    <a:lstStyle/>
                    <a:p>
                      <a:pPr algn="ctr" fontAlgn="ctr"/>
                      <a:r>
                        <a:rPr kumimoji="1" lang="ja-JP" altLang="en-US" sz="1050" b="1" dirty="0">
                          <a:solidFill>
                            <a:schemeClr val="bg1"/>
                          </a:solidFill>
                          <a:latin typeface="Meiryo UI" panose="020B0604030504040204" pitchFamily="50" charset="-128"/>
                          <a:ea typeface="Meiryo UI" panose="020B0604030504040204" pitchFamily="50" charset="-128"/>
                          <a:cs typeface="Arial" panose="020B0604020202020204" pitchFamily="34" charset="0"/>
                        </a:rPr>
                        <a:t>各国申請に</a:t>
                      </a:r>
                      <a:endParaRPr kumimoji="1" lang="en-US" altLang="ja-JP" sz="1050" b="1"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a:p>
                      <a:pPr algn="ctr" fontAlgn="ctr"/>
                      <a:r>
                        <a:rPr kumimoji="1" lang="ja-JP" altLang="en-US" sz="1050" b="1" dirty="0">
                          <a:solidFill>
                            <a:schemeClr val="bg1"/>
                          </a:solidFill>
                          <a:latin typeface="Meiryo UI" panose="020B0604030504040204" pitchFamily="50" charset="-128"/>
                          <a:ea typeface="Meiryo UI" panose="020B0604030504040204" pitchFamily="50" charset="-128"/>
                          <a:cs typeface="Arial" panose="020B0604020202020204" pitchFamily="34" charset="0"/>
                        </a:rPr>
                        <a:t>おける留意点</a:t>
                      </a:r>
                    </a:p>
                  </a:txBody>
                  <a:tcPr marL="0" marR="0" marT="0" marB="0" anchor="ctr">
                    <a:lnL w="12700" cap="flat" cmpd="sng" algn="ctr">
                      <a:solidFill>
                        <a:schemeClr val="tx2">
                          <a:lumMod val="90000"/>
                        </a:schemeClr>
                      </a:solidFill>
                      <a:prstDash val="solid"/>
                      <a:round/>
                      <a:headEnd type="none" w="med" len="med"/>
                      <a:tailEnd type="none" w="med" len="med"/>
                    </a:lnL>
                    <a:lnR>
                      <a:noFill/>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fontAlgn="ctr">
                        <a:buFont typeface="Wingdings" pitchFamily="2" charset="2"/>
                        <a:buChar char="n"/>
                      </a:pPr>
                      <a:r>
                        <a:rPr lang="en-US" altLang="ja-JP" sz="1100" dirty="0">
                          <a:solidFill>
                            <a:schemeClr val="tx1"/>
                          </a:solidFill>
                          <a:effectLst/>
                          <a:latin typeface="Meiryo UI"/>
                          <a:ea typeface="Meiryo UI"/>
                          <a:cs typeface="Times New Roman"/>
                        </a:rPr>
                        <a:t>AMDD</a:t>
                      </a:r>
                      <a:r>
                        <a:rPr lang="ja-JP" altLang="en-US" sz="1100" dirty="0" err="1">
                          <a:solidFill>
                            <a:schemeClr val="tx1"/>
                          </a:solidFill>
                          <a:effectLst/>
                          <a:latin typeface="Meiryo UI"/>
                          <a:ea typeface="Meiryo UI"/>
                          <a:cs typeface="Times New Roman"/>
                        </a:rPr>
                        <a:t>への</a:t>
                      </a:r>
                      <a:r>
                        <a:rPr lang="ja-JP" altLang="en-US" sz="1100" dirty="0">
                          <a:solidFill>
                            <a:schemeClr val="tx1"/>
                          </a:solidFill>
                          <a:effectLst/>
                          <a:latin typeface="Meiryo UI"/>
                          <a:ea typeface="Meiryo UI"/>
                          <a:cs typeface="Times New Roman"/>
                        </a:rPr>
                        <a:t>整合化により共通申請様式</a:t>
                      </a:r>
                      <a:r>
                        <a:rPr lang="en-US" altLang="ja-JP" sz="1100" dirty="0">
                          <a:solidFill>
                            <a:schemeClr val="tx1"/>
                          </a:solidFill>
                          <a:effectLst/>
                          <a:latin typeface="Meiryo UI"/>
                          <a:ea typeface="Meiryo UI"/>
                          <a:cs typeface="Times New Roman"/>
                        </a:rPr>
                        <a:t>(CSDT)</a:t>
                      </a:r>
                      <a:r>
                        <a:rPr lang="ja-JP" altLang="en-US" sz="1100" dirty="0">
                          <a:solidFill>
                            <a:schemeClr val="tx1"/>
                          </a:solidFill>
                          <a:effectLst/>
                          <a:latin typeface="Meiryo UI"/>
                          <a:ea typeface="Meiryo UI"/>
                          <a:cs typeface="Times New Roman"/>
                        </a:rPr>
                        <a:t>の採用による申請書類の効率化が図られる中、医療機器のクラス分類は国によって、その新規性や効果効能等により異なるケースがある</a:t>
                      </a:r>
                      <a:r>
                        <a:rPr lang="en-US" altLang="ja-JP" sz="1100" dirty="0">
                          <a:solidFill>
                            <a:schemeClr val="tx1"/>
                          </a:solidFill>
                          <a:effectLst/>
                          <a:latin typeface="Meiryo UI"/>
                          <a:ea typeface="Meiryo UI"/>
                          <a:cs typeface="Times New Roman"/>
                        </a:rPr>
                        <a:t>(</a:t>
                      </a:r>
                      <a:r>
                        <a:rPr lang="ja-JP" altLang="en-US" sz="1100" dirty="0">
                          <a:solidFill>
                            <a:schemeClr val="tx1"/>
                          </a:solidFill>
                          <a:effectLst/>
                          <a:latin typeface="Meiryo UI"/>
                          <a:ea typeface="Meiryo UI"/>
                          <a:cs typeface="Times New Roman"/>
                        </a:rPr>
                        <a:t>例：東洋医学に関連する治療器など</a:t>
                      </a:r>
                      <a:r>
                        <a:rPr lang="en-US" altLang="ja-JP" sz="1100" dirty="0">
                          <a:solidFill>
                            <a:schemeClr val="tx1"/>
                          </a:solidFill>
                          <a:effectLst/>
                          <a:latin typeface="Meiryo UI"/>
                          <a:ea typeface="Meiryo UI"/>
                          <a:cs typeface="Times New Roman"/>
                        </a:rPr>
                        <a:t>)</a:t>
                      </a:r>
                    </a:p>
                    <a:p>
                      <a:pPr marL="171450" lvl="1" indent="-171450" fontAlgn="ctr">
                        <a:buFont typeface="Wingdings" pitchFamily="2" charset="2"/>
                        <a:buChar char="n"/>
                      </a:pPr>
                      <a:endPar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1450" lvl="1" indent="-171450" fontAlgn="ctr">
                        <a:buFont typeface="Wingdings" pitchFamily="2" charset="2"/>
                        <a:buChar char="n"/>
                      </a:pPr>
                      <a:r>
                        <a:rPr lang="ja-JP" altLang="en-US" sz="1100" dirty="0">
                          <a:solidFill>
                            <a:schemeClr val="tx1"/>
                          </a:solidFill>
                          <a:effectLst/>
                          <a:latin typeface="Meiryo UI"/>
                          <a:ea typeface="Meiryo UI"/>
                          <a:cs typeface="Times New Roman"/>
                        </a:rPr>
                        <a:t>品質システムの要求について、マレーシアとインドネシアのみ、クラス</a:t>
                      </a:r>
                      <a:r>
                        <a:rPr lang="en-US" altLang="ja-JP" sz="1100" dirty="0">
                          <a:solidFill>
                            <a:schemeClr val="tx1"/>
                          </a:solidFill>
                          <a:effectLst/>
                          <a:latin typeface="Meiryo UI"/>
                          <a:ea typeface="Meiryo UI"/>
                          <a:cs typeface="Times New Roman"/>
                        </a:rPr>
                        <a:t>A</a:t>
                      </a:r>
                      <a:r>
                        <a:rPr lang="ja-JP" altLang="en-US" sz="1100" dirty="0">
                          <a:solidFill>
                            <a:schemeClr val="tx1"/>
                          </a:solidFill>
                          <a:effectLst/>
                          <a:latin typeface="Meiryo UI"/>
                          <a:ea typeface="Meiryo UI"/>
                          <a:cs typeface="Times New Roman"/>
                        </a:rPr>
                        <a:t>の医療機器に限り</a:t>
                      </a:r>
                      <a:r>
                        <a:rPr lang="en-US" altLang="ja-JP" sz="1100" dirty="0">
                          <a:solidFill>
                            <a:schemeClr val="tx1"/>
                          </a:solidFill>
                          <a:effectLst/>
                          <a:latin typeface="Meiryo UI"/>
                          <a:ea typeface="Meiryo UI"/>
                          <a:cs typeface="Times New Roman"/>
                        </a:rPr>
                        <a:t>ISO9001</a:t>
                      </a:r>
                      <a:r>
                        <a:rPr lang="ja-JP" altLang="en-US" sz="1100" dirty="0" err="1">
                          <a:solidFill>
                            <a:schemeClr val="tx1"/>
                          </a:solidFill>
                          <a:effectLst/>
                          <a:latin typeface="Meiryo UI"/>
                          <a:ea typeface="Meiryo UI"/>
                          <a:cs typeface="Times New Roman"/>
                        </a:rPr>
                        <a:t>での</a:t>
                      </a:r>
                      <a:r>
                        <a:rPr lang="ja-JP" altLang="en-US" sz="1100" dirty="0">
                          <a:solidFill>
                            <a:schemeClr val="tx1"/>
                          </a:solidFill>
                          <a:effectLst/>
                          <a:latin typeface="Meiryo UI"/>
                          <a:ea typeface="Meiryo UI"/>
                          <a:cs typeface="Times New Roman"/>
                        </a:rPr>
                        <a:t>申請も可能。</a:t>
                      </a:r>
                      <a:endParaRPr lang="en-US" altLang="ja-JP" sz="1100" dirty="0">
                        <a:solidFill>
                          <a:schemeClr val="tx1"/>
                        </a:solidFill>
                        <a:effectLst/>
                        <a:latin typeface="Meiryo UI"/>
                        <a:ea typeface="Meiryo UI"/>
                        <a:cs typeface="Times New Roman"/>
                      </a:endParaRPr>
                    </a:p>
                    <a:p>
                      <a:pPr marL="0" lvl="1" indent="0" fontAlgn="ctr">
                        <a:buFont typeface="Wingdings" pitchFamily="2" charset="2"/>
                        <a:buNone/>
                      </a:pPr>
                      <a:r>
                        <a:rPr lang="ja-JP" altLang="en-US" sz="1100" dirty="0">
                          <a:solidFill>
                            <a:schemeClr val="tx1"/>
                          </a:solidFill>
                          <a:effectLst/>
                          <a:latin typeface="Meiryo UI"/>
                          <a:ea typeface="Meiryo UI"/>
                          <a:cs typeface="Times New Roman"/>
                        </a:rPr>
                        <a:t>　　また、中国では</a:t>
                      </a:r>
                      <a:r>
                        <a:rPr lang="en-US" altLang="ja-JP" sz="1100" dirty="0">
                          <a:solidFill>
                            <a:schemeClr val="tx1"/>
                          </a:solidFill>
                          <a:effectLst/>
                          <a:latin typeface="Meiryo UI"/>
                          <a:ea typeface="Meiryo UI"/>
                          <a:cs typeface="Times New Roman"/>
                        </a:rPr>
                        <a:t>ISO13485</a:t>
                      </a:r>
                      <a:r>
                        <a:rPr lang="ja-JP" altLang="en-US" sz="1100" dirty="0" err="1">
                          <a:solidFill>
                            <a:schemeClr val="tx1"/>
                          </a:solidFill>
                          <a:effectLst/>
                          <a:latin typeface="Meiryo UI"/>
                          <a:ea typeface="Meiryo UI"/>
                          <a:cs typeface="Times New Roman"/>
                        </a:rPr>
                        <a:t>の認</a:t>
                      </a:r>
                      <a:r>
                        <a:rPr lang="ja-JP" altLang="en-US" sz="1100" dirty="0">
                          <a:solidFill>
                            <a:schemeClr val="tx1"/>
                          </a:solidFill>
                          <a:effectLst/>
                          <a:latin typeface="Meiryo UI"/>
                          <a:ea typeface="Meiryo UI"/>
                          <a:cs typeface="Times New Roman"/>
                        </a:rPr>
                        <a:t>証書の代わりに製造業登録証での申請も可能となる。</a:t>
                      </a:r>
                      <a:endParaRPr lang="en-US" altLang="ja-JP" sz="1100" dirty="0">
                        <a:solidFill>
                          <a:schemeClr val="tx1"/>
                        </a:solidFill>
                        <a:effectLst/>
                        <a:latin typeface="Meiryo UI"/>
                        <a:ea typeface="Meiryo UI"/>
                        <a:cs typeface="Times New Roman"/>
                      </a:endParaRPr>
                    </a:p>
                    <a:p>
                      <a:pPr marL="0" lvl="1" indent="0" fontAlgn="ctr">
                        <a:buFont typeface="Wingdings" pitchFamily="2" charset="2"/>
                        <a:buNone/>
                      </a:pPr>
                      <a:endPar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1450" lvl="1" indent="-171450" fontAlgn="ctr">
                        <a:buFont typeface="Wingdings" pitchFamily="2" charset="2"/>
                        <a:buChar char="n"/>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医療機器登録の申請者は申請国の法人（必要に応じ当局の許認可が求められる）である事が求められる。</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コンサルティング会社を申請者に任命した場合、インドネシア、フィリピン、ベトナム</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輸入許可</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、タイではコンサルティング会社が輸入者となり輸入手続きを対応する必要があるため、ディストリビューターと</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者の役割分担を明確にする必要がある。</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a:ea typeface="Meiryo UI"/>
                          <a:cs typeface="Arial"/>
                        </a:rPr>
                        <a:t>また、インドネシアのみ、通関後に申請者</a:t>
                      </a:r>
                      <a:r>
                        <a:rPr kumimoji="1" lang="en-US" altLang="ja-JP" sz="1100" dirty="0">
                          <a:solidFill>
                            <a:schemeClr val="tx1"/>
                          </a:solidFill>
                          <a:latin typeface="Meiryo UI"/>
                          <a:ea typeface="Meiryo UI"/>
                          <a:cs typeface="Arial"/>
                        </a:rPr>
                        <a:t>(</a:t>
                      </a:r>
                      <a:r>
                        <a:rPr kumimoji="1" lang="ja-JP" altLang="en-US" sz="1100" dirty="0">
                          <a:solidFill>
                            <a:schemeClr val="tx1"/>
                          </a:solidFill>
                          <a:latin typeface="Meiryo UI"/>
                          <a:ea typeface="Meiryo UI"/>
                          <a:cs typeface="Arial"/>
                        </a:rPr>
                        <a:t>コンサルティング会社</a:t>
                      </a:r>
                      <a:r>
                        <a:rPr kumimoji="1" lang="en-US" altLang="ja-JP" sz="1100" dirty="0">
                          <a:solidFill>
                            <a:schemeClr val="tx1"/>
                          </a:solidFill>
                          <a:latin typeface="Meiryo UI"/>
                          <a:ea typeface="Meiryo UI"/>
                          <a:cs typeface="Arial"/>
                        </a:rPr>
                        <a:t>)</a:t>
                      </a:r>
                      <a:r>
                        <a:rPr kumimoji="1" lang="ja-JP" altLang="en-US" sz="1100" dirty="0">
                          <a:solidFill>
                            <a:schemeClr val="tx1"/>
                          </a:solidFill>
                          <a:latin typeface="Meiryo UI"/>
                          <a:ea typeface="Meiryo UI"/>
                          <a:cs typeface="Arial"/>
                        </a:rPr>
                        <a:t>の倉庫に商品が物理的に入る必要があるため、破損時の海上保険対応、インドネシア国内デリバリ</a:t>
                      </a:r>
                      <a:r>
                        <a:rPr lang="ja-JP" altLang="en-US" sz="1100" dirty="0">
                          <a:solidFill>
                            <a:schemeClr val="tx1"/>
                          </a:solidFill>
                          <a:latin typeface="Meiryo UI"/>
                          <a:ea typeface="Meiryo UI"/>
                          <a:cs typeface="Arial"/>
                        </a:rPr>
                        <a:t>ー</a:t>
                      </a:r>
                      <a:r>
                        <a:rPr kumimoji="1" lang="ja-JP" altLang="en-US" sz="1100" dirty="0">
                          <a:solidFill>
                            <a:schemeClr val="tx1"/>
                          </a:solidFill>
                          <a:latin typeface="Meiryo UI"/>
                          <a:ea typeface="Meiryo UI"/>
                          <a:cs typeface="Arial"/>
                        </a:rPr>
                        <a:t>手配やディストリビューターとの納期調整等が必要となる。</a:t>
                      </a:r>
                      <a:endParaRPr kumimoji="1" lang="en-US" altLang="ja-JP" sz="1100" dirty="0">
                        <a:solidFill>
                          <a:schemeClr val="tx1"/>
                        </a:solidFill>
                        <a:latin typeface="Meiryo UI"/>
                        <a:ea typeface="Meiryo UI"/>
                        <a:cs typeface="Arial"/>
                      </a:endParaRPr>
                    </a:p>
                    <a:p>
                      <a:pPr marL="0" lvl="1" indent="0" fontAlgn="ctr">
                        <a:buFont typeface="Wingdings" pitchFamily="2" charset="2"/>
                        <a:buNone/>
                      </a:pP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171450" lvl="1" indent="-171450" fontAlgn="ctr">
                        <a:buFont typeface="Wingdings" pitchFamily="2" charset="2"/>
                        <a:buChar char="n"/>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当局の審査期間は目安である。申請から登録までの期間は指摘事項に対する回答準備期間を考慮しなければならない。</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例：中国はコロナの影響もその一因として、申請後にまず行政審査を実施し無償で不足資料や照会事項を提示する。行政審査をクリアしないと技術審査（本審査）へ進むことが出来ないため、注意が必要である。行政審査をクリアすると審査費用の支払い通知が発行される。技術審査の指摘事項に対する回答期限は</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回限り、</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年以内となる。（回答期限に関してはコロナ禍で追加</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年の猶予措置が設けられ、合計</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年間が回答期間となるが猶予措置の終了時期は不明であるため、</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年以内の回答に向け準備するのが望ましい）</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クラス</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II</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機器申請の場合、審査</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 60</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営業日、照会事項への回答　最長</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年、回答内容に対する再審査（</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ヶ月</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）、登録証発行までの事務処理期間（</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ヶ月）を想定すると最長</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18〜19</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ヶ月程度を見込む必要がある。</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また、申請前には現地試験所での型式試験も必要となるため、申請前の試験期間を含むと、最低でも</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年の期間を想定するのが一般的である。</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2021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年に自己検査による申請も可能とするガイダンスが発行されたため、外部の民間の試験所を活用することも可能となった。</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シンガポール</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HSA</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は</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回目の指摘事項に回答後、新たな指摘事項を発行する。複数回指摘が発行されるため、登録日の予想は困難である。インドネシアは指摘事項に回答するチャンスは一回のみ、回答期間も短いが申請書類の完成度を上げることで</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ヶ月前後での登録も可能である。</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171450" lvl="1" indent="-171450" fontAlgn="ctr">
                        <a:buFont typeface="Wingdings" pitchFamily="2" charset="2"/>
                        <a:buChar char="n"/>
                      </a:pPr>
                      <a:r>
                        <a:rPr kumimoji="1" lang="en-US" altLang="ja-JP" sz="1100" dirty="0">
                          <a:solidFill>
                            <a:schemeClr val="tx1"/>
                          </a:solidFill>
                          <a:latin typeface="Meiryo UI"/>
                          <a:ea typeface="Meiryo UI"/>
                          <a:cs typeface="Arial"/>
                        </a:rPr>
                        <a:t>ASEAN6</a:t>
                      </a:r>
                      <a:r>
                        <a:rPr kumimoji="1" lang="ja-JP" altLang="en-US" sz="1100" dirty="0">
                          <a:solidFill>
                            <a:schemeClr val="tx1"/>
                          </a:solidFill>
                          <a:latin typeface="Meiryo UI"/>
                          <a:ea typeface="Meiryo UI"/>
                          <a:cs typeface="Arial"/>
                        </a:rPr>
                        <a:t>カ国については、申請書類の殆どが英語（ラベルや取扱説明書は国により現地語対応が必要）であるため、申請国を</a:t>
                      </a:r>
                      <a:r>
                        <a:rPr kumimoji="1" lang="en-US" altLang="ja-JP" sz="1100" dirty="0">
                          <a:solidFill>
                            <a:schemeClr val="tx1"/>
                          </a:solidFill>
                          <a:latin typeface="Meiryo UI"/>
                          <a:ea typeface="Meiryo UI"/>
                          <a:cs typeface="Arial"/>
                        </a:rPr>
                        <a:t>1</a:t>
                      </a:r>
                      <a:r>
                        <a:rPr kumimoji="1" lang="ja-JP" altLang="en-US" sz="1100" dirty="0">
                          <a:solidFill>
                            <a:schemeClr val="tx1"/>
                          </a:solidFill>
                          <a:latin typeface="Meiryo UI"/>
                          <a:ea typeface="Meiryo UI"/>
                          <a:cs typeface="Arial"/>
                        </a:rPr>
                        <a:t>カ国に絞らず、複数国同時申請を視野に入れ申請準備を効率的に進める事が可能である。また、審査期間が長いため登録を先に取得しておくことで販売機会の可能性を広げる事ができる。また、ベトナムを除き単体ソフトウェアも医療機器として登録が必須となっている。</a:t>
                      </a:r>
                      <a:endParaRPr kumimoji="1" lang="en-US" altLang="ja-JP" sz="1100" dirty="0">
                        <a:solidFill>
                          <a:schemeClr val="tx1"/>
                        </a:solidFill>
                        <a:latin typeface="Meiryo UI"/>
                        <a:ea typeface="Meiryo UI"/>
                        <a:cs typeface="Arial"/>
                      </a:endParaRPr>
                    </a:p>
                    <a:p>
                      <a:pPr marL="0" lvl="1" indent="0" fontAlgn="ctr">
                        <a:buFont typeface="Wingdings" pitchFamily="2" charset="2"/>
                        <a:buNone/>
                      </a:pP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171450" lvl="1" indent="-171450" fontAlgn="ctr">
                        <a:buFont typeface="Wingdings" pitchFamily="2" charset="2"/>
                        <a:buChar char="n"/>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中国では</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2022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年６月</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日以降、全てのクラス</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III</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機器は</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UDI(</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機器固有識別子</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登録が強制となる。</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ASEAN</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においては、シンガポールが</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2022</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年から特定のハイリスク機器</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冠動脈ステント、整形外科用人工関節、眼内レンズ</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より</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UDI</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が導入され、他の</a:t>
                      </a: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ASEAN</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加盟国も順次導入するであろう。</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171450" lvl="1" indent="-171450" fontAlgn="ctr">
                        <a:buFont typeface="Wingdings" pitchFamily="2" charset="2"/>
                        <a:buChar char="n"/>
                      </a:pP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インドネシア、タイ、ベトナムでは薬事登録の承継ができないため、法定代理人を変える場合には、再度新規申請が必要となる。</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lvl="1" indent="0" fontAlgn="ctr">
                        <a:buFont typeface="Wingdings" pitchFamily="2" charset="2"/>
                        <a:buNone/>
                      </a:pPr>
                      <a:r>
                        <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「承継」とは薬事登録の法定代理人を変更する手続きを指す</a:t>
                      </a:r>
                      <a:endParaRPr kumimoji="1"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90000" marR="90000" marT="0" marB="0" anchor="ctr">
                    <a:lnL>
                      <a:noFill/>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5221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a:latin typeface="Meiryo UI" panose="020B0604030504040204" pitchFamily="34" charset="-128"/>
                <a:ea typeface="Meiryo UI" panose="020B0604030504040204" pitchFamily="34" charset="-128"/>
              </a:rPr>
              <a:t>及び台湾、中国における規制情報一覧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a:latin typeface="Meiryo UI" panose="020B0604030504040204" pitchFamily="34" charset="-128"/>
                <a:ea typeface="Meiryo UI" panose="020B0604030504040204" pitchFamily="34" charset="-128"/>
              </a:rPr>
              <a:t>カ国と台湾、中国におけるプログラム医療機器の規制</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4" name="表 3">
            <a:extLst>
              <a:ext uri="{FF2B5EF4-FFF2-40B4-BE49-F238E27FC236}">
                <a16:creationId xmlns:a16="http://schemas.microsoft.com/office/drawing/2014/main" id="{A296CEC6-2F17-4C4A-8A38-7D05F6F13312}"/>
              </a:ext>
            </a:extLst>
          </p:cNvPr>
          <p:cNvGraphicFramePr>
            <a:graphicFrameLocks noGrp="1"/>
          </p:cNvGraphicFramePr>
          <p:nvPr>
            <p:extLst>
              <p:ext uri="{D42A27DB-BD31-4B8C-83A1-F6EECF244321}">
                <p14:modId xmlns:p14="http://schemas.microsoft.com/office/powerpoint/2010/main" val="2929998305"/>
              </p:ext>
            </p:extLst>
          </p:nvPr>
        </p:nvGraphicFramePr>
        <p:xfrm>
          <a:off x="235844" y="976680"/>
          <a:ext cx="9505056" cy="5481149"/>
        </p:xfrm>
        <a:graphic>
          <a:graphicData uri="http://schemas.openxmlformats.org/drawingml/2006/table">
            <a:tbl>
              <a:tblPr>
                <a:tableStyleId>{5C22544A-7EE6-4342-B048-85BDC9FD1C3A}</a:tableStyleId>
              </a:tblPr>
              <a:tblGrid>
                <a:gridCol w="913478">
                  <a:extLst>
                    <a:ext uri="{9D8B030D-6E8A-4147-A177-3AD203B41FA5}">
                      <a16:colId xmlns:a16="http://schemas.microsoft.com/office/drawing/2014/main" val="957064133"/>
                    </a:ext>
                  </a:extLst>
                </a:gridCol>
                <a:gridCol w="8591578">
                  <a:extLst>
                    <a:ext uri="{9D8B030D-6E8A-4147-A177-3AD203B41FA5}">
                      <a16:colId xmlns:a16="http://schemas.microsoft.com/office/drawing/2014/main" val="1118732589"/>
                    </a:ext>
                  </a:extLst>
                </a:gridCol>
              </a:tblGrid>
              <a:tr h="291844">
                <a:tc>
                  <a:txBody>
                    <a:bodyPr/>
                    <a:lstStyle/>
                    <a:p>
                      <a:pPr algn="ctr" fontAlgn="ctr"/>
                      <a:r>
                        <a:rPr lang="ja-JP" altLang="en-US" sz="800" b="1" u="none" strike="noStrike" dirty="0">
                          <a:solidFill>
                            <a:schemeClr val="bg1"/>
                          </a:solidFill>
                          <a:effectLst/>
                          <a:latin typeface="Meiryo UI"/>
                          <a:ea typeface="Meiryo UI"/>
                        </a:rPr>
                        <a:t>　</a:t>
                      </a:r>
                      <a:endParaRPr lang="ja-JP" altLang="en-US" sz="800" b="1" i="0" u="none" strike="noStrike" dirty="0">
                        <a:solidFill>
                          <a:schemeClr val="bg1"/>
                        </a:solidFill>
                        <a:effectLst/>
                        <a:latin typeface="Meiryo UI"/>
                        <a:ea typeface="Meiryo UI"/>
                      </a:endParaRPr>
                    </a:p>
                  </a:txBody>
                  <a:tcPr marL="3287" marR="3287" marT="3287" marB="0" anchor="ctr">
                    <a:lnL w="12700" cap="flat" cmpd="sng" algn="ctr">
                      <a:noFill/>
                      <a:prstDash val="solid"/>
                      <a:round/>
                      <a:headEnd type="none" w="med" len="med"/>
                      <a:tailEnd type="none" w="med" len="med"/>
                    </a:lnL>
                    <a:lnR w="12700" cap="flat" cmpd="sng" algn="ctr">
                      <a:solidFill>
                        <a:srgbClr val="E8EAE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rtl="0" fontAlgn="ctr"/>
                      <a:r>
                        <a:rPr lang="en-US" altLang="ja-JP" sz="1200" b="1" u="none" strike="noStrike" dirty="0">
                          <a:solidFill>
                            <a:schemeClr val="bg1"/>
                          </a:solidFill>
                          <a:effectLst/>
                          <a:latin typeface="Meiryo UI" panose="020B0604030504040204" pitchFamily="34" charset="-128"/>
                          <a:ea typeface="Meiryo UI" panose="020B0604030504040204" pitchFamily="34" charset="-128"/>
                        </a:rPr>
                        <a:t>ASEAN (</a:t>
                      </a:r>
                      <a:r>
                        <a:rPr lang="ja-JP" altLang="en-US" sz="1200" b="1" u="none" strike="noStrike" dirty="0">
                          <a:solidFill>
                            <a:schemeClr val="bg1"/>
                          </a:solidFill>
                          <a:effectLst/>
                          <a:latin typeface="Meiryo UI" panose="020B0604030504040204" pitchFamily="34" charset="-128"/>
                          <a:ea typeface="Meiryo UI" panose="020B0604030504040204" pitchFamily="34" charset="-128"/>
                        </a:rPr>
                        <a:t>シンガポール、マレーシア、インドネシア、フィリピン、ベトナム、タイ）および台湾、中国</a:t>
                      </a:r>
                      <a:endParaRPr lang="ja-JP" altLang="en-US" sz="12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rgbClr val="E8EAE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666003345"/>
                  </a:ext>
                </a:extLst>
              </a:tr>
              <a:tr h="992654">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プログラム医療機器の規制</a:t>
                      </a:r>
                    </a:p>
                  </a:txBody>
                  <a:tcPr marL="3287" marR="3287" marT="328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rtl="0" fontAlgn="ctr"/>
                      <a:r>
                        <a:rPr lang="en-US" sz="1200" b="0" i="0" u="none" strike="noStrike" dirty="0" err="1">
                          <a:solidFill>
                            <a:schemeClr val="tx1"/>
                          </a:solidFill>
                          <a:effectLst/>
                          <a:latin typeface="Meiryo UI" panose="020B0604030504040204" pitchFamily="34" charset="-128"/>
                          <a:ea typeface="Meiryo UI" panose="020B0604030504040204" pitchFamily="34" charset="-128"/>
                        </a:rPr>
                        <a:t>プログラム医療機器は</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a:t>
                      </a:r>
                      <a:r>
                        <a:rPr lang="en-US" sz="1200" b="0" i="0" u="none" strike="noStrike" dirty="0" err="1">
                          <a:solidFill>
                            <a:schemeClr val="tx1"/>
                          </a:solidFill>
                          <a:effectLst/>
                          <a:latin typeface="Meiryo UI" panose="020B0604030504040204" pitchFamily="34" charset="-128"/>
                          <a:ea typeface="Meiryo UI" panose="020B0604030504040204" pitchFamily="34" charset="-128"/>
                        </a:rPr>
                        <a:t>通常の医療機器と同様に能動医療機器として規制されている</a:t>
                      </a:r>
                      <a:r>
                        <a:rPr lang="en-US" sz="1200" b="0" i="0" u="none" strike="noStrike" dirty="0">
                          <a:solidFill>
                            <a:schemeClr val="tx1"/>
                          </a:solidFill>
                          <a:effectLst/>
                          <a:latin typeface="Meiryo UI" panose="020B0604030504040204" pitchFamily="34" charset="-128"/>
                          <a:ea typeface="Meiryo UI" panose="020B0604030504040204" pitchFamily="34" charset="-128"/>
                        </a:rPr>
                        <a:t>。</a:t>
                      </a:r>
                    </a:p>
                    <a:p>
                      <a:pPr algn="ctr" rtl="0" fontAlgn="ctr"/>
                      <a:r>
                        <a:rPr lang="en-US" sz="1200" b="0" i="0" u="none" strike="noStrike" dirty="0">
                          <a:solidFill>
                            <a:schemeClr val="tx1"/>
                          </a:solidFill>
                          <a:effectLst/>
                          <a:latin typeface="Meiryo UI" panose="020B0604030504040204" pitchFamily="34" charset="-128"/>
                          <a:ea typeface="Meiryo UI" panose="020B0604030504040204" pitchFamily="34" charset="-128"/>
                        </a:rPr>
                        <a:t>但し、ベトナムのみ登録を強制化していない(2023年1月現在)</a:t>
                      </a:r>
                    </a:p>
                    <a:p>
                      <a:pPr algn="ctr" rtl="0" fontAlgn="ctr"/>
                      <a:endParaRPr lang="en-US" sz="1200" b="0" i="0" u="none" strike="noStrike" dirty="0">
                        <a:solidFill>
                          <a:schemeClr val="tx1"/>
                        </a:solidFill>
                        <a:effectLst/>
                        <a:latin typeface="Meiryo UI" panose="020B0604030504040204" pitchFamily="34" charset="-128"/>
                        <a:ea typeface="Meiryo UI" panose="020B0604030504040204" pitchFamily="34" charset="-128"/>
                      </a:endParaRPr>
                    </a:p>
                    <a:p>
                      <a:pPr algn="ctr" rtl="0" fontAlgn="ctr"/>
                      <a:r>
                        <a:rPr lang="ja-JP" altLang="en-US" sz="1200" dirty="0">
                          <a:solidFill>
                            <a:schemeClr val="tx1"/>
                          </a:solidFill>
                          <a:latin typeface="Meiryo UI" panose="020B0604030504040204" pitchFamily="34" charset="-128"/>
                          <a:ea typeface="Meiryo UI" panose="020B0604030504040204" pitchFamily="34" charset="-128"/>
                          <a:cs typeface="Arial"/>
                        </a:rPr>
                        <a:t>プログラム医療機器に対する定義、適用範囲やクラス分類は</a:t>
                      </a:r>
                      <a:r>
                        <a:rPr lang="en-US" altLang="ja-JP" sz="1200" dirty="0">
                          <a:solidFill>
                            <a:schemeClr val="tx1"/>
                          </a:solidFill>
                          <a:latin typeface="Meiryo UI" panose="020B0604030504040204" pitchFamily="34" charset="-128"/>
                          <a:ea typeface="Meiryo UI" panose="020B0604030504040204" pitchFamily="34" charset="-128"/>
                          <a:cs typeface="Arial"/>
                        </a:rPr>
                        <a:t>ASEAN</a:t>
                      </a:r>
                      <a:r>
                        <a:rPr lang="ja-JP" altLang="en-US" sz="1200" dirty="0">
                          <a:solidFill>
                            <a:schemeClr val="tx1"/>
                          </a:solidFill>
                          <a:latin typeface="Meiryo UI" panose="020B0604030504040204" pitchFamily="34" charset="-128"/>
                          <a:ea typeface="Meiryo UI" panose="020B0604030504040204" pitchFamily="34" charset="-128"/>
                          <a:cs typeface="Arial"/>
                        </a:rPr>
                        <a:t>加盟国は非常に類似している。</a:t>
                      </a:r>
                      <a:endParaRPr lang="en-US" altLang="ja-JP" sz="1200" dirty="0">
                        <a:solidFill>
                          <a:schemeClr val="tx1"/>
                        </a:solidFill>
                        <a:latin typeface="Meiryo UI" panose="020B0604030504040204" pitchFamily="34" charset="-128"/>
                        <a:ea typeface="Meiryo UI" panose="020B0604030504040204" pitchFamily="34" charset="-128"/>
                        <a:cs typeface="Arial"/>
                      </a:endParaRPr>
                    </a:p>
                    <a:p>
                      <a:pPr algn="ctr" rtl="0" fontAlgn="ctr"/>
                      <a:r>
                        <a:rPr lang="ja-JP" altLang="en-US" sz="1200" dirty="0">
                          <a:solidFill>
                            <a:schemeClr val="tx1"/>
                          </a:solidFill>
                          <a:latin typeface="Meiryo UI" panose="020B0604030504040204" pitchFamily="34" charset="-128"/>
                          <a:ea typeface="Meiryo UI" panose="020B0604030504040204" pitchFamily="34" charset="-128"/>
                          <a:cs typeface="Arial"/>
                        </a:rPr>
                        <a:t>ただし審査基準は規制当局毎に異なり、通常の医療機器と同様に申請・審査が必要である。</a:t>
                      </a:r>
                      <a:endParaRPr lang="en-US" altLang="ja-JP" sz="1200" dirty="0">
                        <a:solidFill>
                          <a:schemeClr val="tx1"/>
                        </a:solidFill>
                        <a:latin typeface="Meiryo UI" panose="020B0604030504040204" pitchFamily="34" charset="-128"/>
                        <a:ea typeface="Meiryo UI" panose="020B0604030504040204" pitchFamily="34" charset="-128"/>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082932"/>
                  </a:ext>
                </a:extLst>
              </a:tr>
              <a:tr h="2436515">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プログラム医療機器の定義</a:t>
                      </a:r>
                      <a:endParaRPr lang="en-US" altLang="ja-JP" sz="110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シンガポールを例に</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a:t>
                      </a:r>
                    </a:p>
                  </a:txBody>
                  <a:tcPr marL="3287" marR="3287" marT="328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rtl="0" fontAlgn="ctr"/>
                      <a:r>
                        <a:rPr lang="en" altLang="ja-JP" sz="1200" dirty="0">
                          <a:latin typeface="Meiryo UI" panose="020B0604030504040204" pitchFamily="34" charset="-128"/>
                          <a:ea typeface="Meiryo UI" panose="020B0604030504040204" pitchFamily="34" charset="-128"/>
                        </a:rPr>
                        <a:t>This will include software which is</a:t>
                      </a:r>
                      <a:r>
                        <a:rPr lang="en-US" altLang="ja-JP" sz="1200" dirty="0">
                          <a:latin typeface="Meiryo UI" panose="020B0604030504040204" pitchFamily="34" charset="-128"/>
                          <a:ea typeface="Meiryo UI" panose="020B0604030504040204" pitchFamily="34" charset="-128"/>
                        </a:rPr>
                        <a:t> </a:t>
                      </a:r>
                      <a:r>
                        <a:rPr lang="en" altLang="ja-JP" sz="1200" dirty="0">
                          <a:latin typeface="Meiryo UI" panose="020B0604030504040204" pitchFamily="34" charset="-128"/>
                          <a:ea typeface="Meiryo UI" panose="020B0604030504040204" pitchFamily="34" charset="-128"/>
                        </a:rPr>
                        <a:t>intended for medical purposes such as investigating, detecting, diagnosing, monitoring, treating or managing of any medical condition, disease, anatomy or physiological process. </a:t>
                      </a:r>
                      <a:r>
                        <a:rPr lang="en-US" altLang="ja-JP" sz="1200" dirty="0">
                          <a:latin typeface="Meiryo UI" panose="020B0604030504040204" pitchFamily="34" charset="-128"/>
                          <a:ea typeface="Meiryo UI" panose="020B0604030504040204" pitchFamily="34" charset="-128"/>
                        </a:rPr>
                        <a:t>Forms of Software as below:</a:t>
                      </a:r>
                    </a:p>
                    <a:p>
                      <a:pPr marL="0" lvl="0" indent="0">
                        <a:buFont typeface="Wingdings" panose="05000000000000000000" pitchFamily="2" charset="2"/>
                        <a:buNone/>
                      </a:pPr>
                      <a:r>
                        <a:rPr lang="en-US" altLang="ja-JP" sz="1200" dirty="0">
                          <a:latin typeface="Meiryo UI" panose="020B0604030504040204" pitchFamily="34" charset="-128"/>
                          <a:ea typeface="Meiryo UI" panose="020B0604030504040204" pitchFamily="34" charset="-128"/>
                        </a:rPr>
                        <a:t>Software embedded in Medical Device, Standalone software, Standalone mobile applications, Web-based Software.</a:t>
                      </a:r>
                    </a:p>
                    <a:p>
                      <a:pPr marL="0" lvl="0" indent="0">
                        <a:buFont typeface="Wingdings" panose="05000000000000000000" pitchFamily="2" charset="2"/>
                        <a:buNone/>
                      </a:pPr>
                      <a:endParaRPr lang="en" altLang="ja-JP" sz="1200" dirty="0">
                        <a:latin typeface="Meiryo UI" panose="020B0604030504040204" pitchFamily="34" charset="-128"/>
                        <a:ea typeface="Meiryo UI" panose="020B0604030504040204" pitchFamily="34" charset="-128"/>
                      </a:endParaRPr>
                    </a:p>
                    <a:p>
                      <a:pPr algn="l" rtl="0" fontAlgn="ctr"/>
                      <a:r>
                        <a:rPr lang="en-US" altLang="ja-JP" sz="1200" dirty="0">
                          <a:latin typeface="Meiryo UI" panose="020B0604030504040204" pitchFamily="34" charset="-128"/>
                          <a:ea typeface="Meiryo UI" panose="020B0604030504040204" pitchFamily="34" charset="-128"/>
                        </a:rPr>
                        <a:t>(</a:t>
                      </a:r>
                      <a:r>
                        <a:rPr lang="ja-JP" altLang="en-US" sz="1200" dirty="0">
                          <a:latin typeface="Meiryo UI" panose="020B0604030504040204" pitchFamily="34" charset="-128"/>
                          <a:ea typeface="Meiryo UI" panose="020B0604030504040204" pitchFamily="34" charset="-128"/>
                        </a:rPr>
                        <a:t>参考訳</a:t>
                      </a:r>
                      <a:r>
                        <a:rPr lang="en-US" altLang="ja-JP" sz="1200" dirty="0">
                          <a:latin typeface="Meiryo UI" panose="020B0604030504040204" pitchFamily="34" charset="-128"/>
                          <a:ea typeface="Meiryo UI" panose="020B0604030504040204" pitchFamily="34" charset="-128"/>
                        </a:rPr>
                        <a:t>)</a:t>
                      </a:r>
                    </a:p>
                    <a:p>
                      <a:pPr algn="l" rtl="0" fontAlgn="ctr"/>
                      <a:r>
                        <a:rPr kumimoji="1" lang="ja-JP" altLang="en-US" sz="1200" b="0" i="0" kern="1200" dirty="0">
                          <a:solidFill>
                            <a:schemeClr val="dk1"/>
                          </a:solidFill>
                          <a:effectLst/>
                          <a:latin typeface="Meiryo UI" panose="020B0604030504040204" pitchFamily="34" charset="-128"/>
                          <a:ea typeface="Meiryo UI" panose="020B0604030504040204" pitchFamily="34" charset="-128"/>
                          <a:cs typeface="+mn-cs"/>
                        </a:rPr>
                        <a:t>これには、あらゆる医学的状態、疾患、解剖学的構造または生理学的なプロセスの調査、検出、診断、モニタリング、治療または管理などの医療目的に意図された</a:t>
                      </a:r>
                      <a:r>
                        <a:rPr kumimoji="1" lang="en-US" altLang="ja-JP" sz="1200" b="0" i="0" kern="1200" dirty="0">
                          <a:solidFill>
                            <a:schemeClr val="dk1"/>
                          </a:solidFill>
                          <a:effectLst/>
                          <a:latin typeface="Meiryo UI" panose="020B0604030504040204" pitchFamily="34" charset="-128"/>
                          <a:ea typeface="Meiryo UI" panose="020B0604030504040204" pitchFamily="34" charset="-128"/>
                          <a:cs typeface="+mn-cs"/>
                        </a:rPr>
                        <a:t> </a:t>
                      </a:r>
                      <a:r>
                        <a:rPr kumimoji="1" lang="ja-JP" altLang="en-US" sz="1200" b="0" i="0" kern="1200" dirty="0">
                          <a:solidFill>
                            <a:schemeClr val="dk1"/>
                          </a:solidFill>
                          <a:effectLst/>
                          <a:latin typeface="Meiryo UI" panose="020B0604030504040204" pitchFamily="34" charset="-128"/>
                          <a:ea typeface="Meiryo UI" panose="020B0604030504040204" pitchFamily="34" charset="-128"/>
                          <a:cs typeface="+mn-cs"/>
                        </a:rPr>
                        <a:t>ソフトウェアが含まれる。</a:t>
                      </a:r>
                      <a:endParaRPr lang="en" altLang="ja-JP" sz="1200" dirty="0">
                        <a:latin typeface="Meiryo UI" panose="020B0604030504040204" pitchFamily="34" charset="-128"/>
                        <a:ea typeface="Meiryo UI" panose="020B0604030504040204" pitchFamily="34" charset="-128"/>
                      </a:endParaRPr>
                    </a:p>
                    <a:p>
                      <a:pPr algn="l" rtl="0" fontAlgn="ct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ソフトウェアの形式：医療機器に埋め込まれたソフトウェア、スタンドアロンソフトウェア、スタンドアロンモバイルソフトウェア、ウェブベースソフトウェア</a:t>
                      </a:r>
                      <a:endParaRPr lang="en" altLang="ja-JP" sz="12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altLang="ja-JP" sz="120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シンガポールの</a:t>
                      </a:r>
                      <a:r>
                        <a:rPr lang="en-US" altLang="ja-JP" sz="1200" b="0" i="0" u="none" strike="noStrike" dirty="0">
                          <a:solidFill>
                            <a:schemeClr val="tx1"/>
                          </a:solidFill>
                          <a:effectLst/>
                          <a:latin typeface="Meiryo UI" panose="020B0604030504040204" pitchFamily="34" charset="-128"/>
                          <a:ea typeface="Meiryo UI" panose="020B0604030504040204" pitchFamily="34" charset="-128"/>
                        </a:rPr>
                        <a:t>Regulatory Guidelines for Software Medical Devices – A Life Cycle Approach</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より。定義や適用範囲は各国の規制を参照のこと。</a:t>
                      </a: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93608"/>
                  </a:ext>
                </a:extLst>
              </a:tr>
              <a:tr h="1714585">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クラス分類</a:t>
                      </a:r>
                    </a:p>
                  </a:txBody>
                  <a:tcPr marL="3287" marR="3287" marT="328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228600" indent="-228600" algn="l" rtl="0" fontAlgn="ctr">
                        <a:buAutoNum type="arabicPeriod"/>
                      </a:pP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他の医療機器の動作、または影響を与えるソフトウェア：医療機器とソフトウェアを合わせた使用目的により決定</a:t>
                      </a: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p>
                      <a:pPr marL="0" indent="0" algn="l" rtl="0" fontAlgn="ctr">
                        <a:buNone/>
                      </a:pP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Font typeface="+mj-lt"/>
                        <a:buAutoNum type="arabicPeriod" startAt="2"/>
                      </a:pP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スタンドアロンソフトウェア：ソフトウェア単体の使用目的により決定</a:t>
                      </a: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startAt="2"/>
                      </a:pP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altLang="ja-JP"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スタンドアロンソフトウェアは能動医療機器であり、多くのスタンドアロンソフトウェアはクラス</a:t>
                      </a:r>
                      <a:r>
                        <a:rPr lang="en-US" altLang="ja-JP" sz="1200" b="0" i="0" u="none" strike="noStrike" dirty="0">
                          <a:solidFill>
                            <a:schemeClr val="tx1"/>
                          </a:solidFill>
                          <a:effectLst/>
                          <a:latin typeface="Meiryo UI"/>
                          <a:ea typeface="Meiryo UI"/>
                        </a:rPr>
                        <a:t>B</a:t>
                      </a:r>
                      <a:r>
                        <a:rPr lang="ja-JP" altLang="en-US" sz="1200" b="0" i="0" u="none" strike="noStrike" dirty="0">
                          <a:solidFill>
                            <a:schemeClr val="tx1"/>
                          </a:solidFill>
                          <a:effectLst/>
                          <a:latin typeface="Meiryo UI"/>
                          <a:ea typeface="Meiryo UI"/>
                        </a:rPr>
                        <a:t>または</a:t>
                      </a:r>
                      <a:r>
                        <a:rPr lang="en-US" altLang="ja-JP" sz="1200" b="0" i="0" u="none" strike="noStrike" dirty="0">
                          <a:solidFill>
                            <a:schemeClr val="tx1"/>
                          </a:solidFill>
                          <a:effectLst/>
                          <a:latin typeface="Meiryo UI"/>
                          <a:ea typeface="Meiryo UI"/>
                        </a:rPr>
                        <a:t>C</a:t>
                      </a:r>
                      <a:r>
                        <a:rPr lang="ja-JP" altLang="en-US" sz="1200" b="0" i="0" u="none" strike="noStrike" dirty="0">
                          <a:solidFill>
                            <a:schemeClr val="tx1"/>
                          </a:solidFill>
                          <a:effectLst/>
                          <a:latin typeface="Meiryo UI"/>
                          <a:ea typeface="Meiryo UI"/>
                        </a:rPr>
                        <a:t>と分類され、登録されている。</a:t>
                      </a:r>
                      <a:endParaRPr lang="en-US" altLang="ja-JP" sz="1200" b="0" i="0" u="none" strike="noStrike" dirty="0">
                        <a:solidFill>
                          <a:schemeClr val="tx1"/>
                        </a:solidFill>
                        <a:effectLst/>
                        <a:latin typeface="Meiryo UI"/>
                        <a:ea typeface="Meiryo UI"/>
                      </a:endParaRPr>
                    </a:p>
                    <a:p>
                      <a:pPr algn="l" rtl="0" fontAlgn="ctr"/>
                      <a:r>
                        <a:rPr lang="ja-JP" altLang="en-US" sz="1200" b="0" i="0" u="none" strike="noStrike" dirty="0">
                          <a:solidFill>
                            <a:schemeClr val="tx1"/>
                          </a:solidFill>
                          <a:effectLst/>
                          <a:latin typeface="Meiryo UI"/>
                          <a:ea typeface="Meiryo UI"/>
                        </a:rPr>
                        <a:t>（</a:t>
                      </a:r>
                      <a:r>
                        <a:rPr lang="en-US" altLang="ja-JP" sz="1200" dirty="0">
                          <a:solidFill>
                            <a:schemeClr val="tx1"/>
                          </a:solidFill>
                          <a:latin typeface="Meiryo UI" panose="020B0604030504040204" pitchFamily="34" charset="-128"/>
                          <a:ea typeface="Meiryo UI" panose="020B0604030504040204" pitchFamily="34" charset="-128"/>
                          <a:cs typeface="Arial"/>
                        </a:rPr>
                        <a:t>ASEAN</a:t>
                      </a:r>
                      <a:r>
                        <a:rPr lang="ja-JP" altLang="en-US" sz="1200" b="0" i="0" u="none" strike="noStrike" dirty="0">
                          <a:solidFill>
                            <a:schemeClr val="tx1"/>
                          </a:solidFill>
                          <a:effectLst/>
                          <a:latin typeface="Meiryo UI"/>
                          <a:ea typeface="Meiryo UI"/>
                        </a:rPr>
                        <a:t>医療機器指令</a:t>
                      </a:r>
                      <a:r>
                        <a:rPr lang="en-US" altLang="ja-JP" sz="1200" b="0" i="0" u="none" strike="noStrike" dirty="0">
                          <a:solidFill>
                            <a:schemeClr val="tx1"/>
                          </a:solidFill>
                          <a:effectLst/>
                          <a:latin typeface="Meiryo UI"/>
                          <a:ea typeface="Meiryo UI"/>
                        </a:rPr>
                        <a:t>(AMDD</a:t>
                      </a:r>
                      <a:r>
                        <a:rPr lang="ja-JP" altLang="en-US" sz="1200" b="0" i="0" u="none" strike="noStrike" dirty="0">
                          <a:solidFill>
                            <a:schemeClr val="tx1"/>
                          </a:solidFill>
                          <a:effectLst/>
                          <a:latin typeface="Meiryo UI"/>
                          <a:ea typeface="Meiryo UI"/>
                        </a:rPr>
                        <a:t>）のルール</a:t>
                      </a:r>
                      <a:r>
                        <a:rPr lang="en-US" altLang="ja-JP" sz="1200" b="0" i="0" u="none" strike="noStrike" dirty="0">
                          <a:solidFill>
                            <a:schemeClr val="tx1"/>
                          </a:solidFill>
                          <a:effectLst/>
                          <a:latin typeface="Meiryo UI"/>
                          <a:ea typeface="Meiryo UI"/>
                        </a:rPr>
                        <a:t>9(</a:t>
                      </a:r>
                      <a:r>
                        <a:rPr lang="en-US" altLang="ja-JP" sz="1200" b="0" i="0" u="none" strike="noStrike" dirty="0" err="1">
                          <a:solidFill>
                            <a:schemeClr val="tx1"/>
                          </a:solidFill>
                          <a:effectLst/>
                          <a:latin typeface="Meiryo UI"/>
                          <a:ea typeface="Meiryo UI"/>
                        </a:rPr>
                        <a:t>i</a:t>
                      </a:r>
                      <a:r>
                        <a:rPr lang="en-US" altLang="ja-JP" sz="1200" b="0" i="0" u="none" strike="noStrike" dirty="0">
                          <a:solidFill>
                            <a:schemeClr val="tx1"/>
                          </a:solidFill>
                          <a:effectLst/>
                          <a:latin typeface="Meiryo UI"/>
                          <a:ea typeface="Meiryo UI"/>
                        </a:rPr>
                        <a:t>)</a:t>
                      </a:r>
                      <a:r>
                        <a:rPr lang="ja-JP" altLang="en-US" sz="1200" b="0" i="0" u="none" strike="noStrike" dirty="0" err="1">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ルール</a:t>
                      </a:r>
                      <a:r>
                        <a:rPr lang="en-US" altLang="ja-JP" sz="1200" b="0" i="0" u="none" strike="noStrike" dirty="0">
                          <a:solidFill>
                            <a:schemeClr val="tx1"/>
                          </a:solidFill>
                          <a:effectLst/>
                          <a:latin typeface="Meiryo UI"/>
                          <a:ea typeface="Meiryo UI"/>
                        </a:rPr>
                        <a:t>10(</a:t>
                      </a:r>
                      <a:r>
                        <a:rPr lang="en-US" altLang="ja-JP" sz="1200" b="0" i="0" u="none" strike="noStrike" dirty="0" err="1">
                          <a:solidFill>
                            <a:schemeClr val="tx1"/>
                          </a:solidFill>
                          <a:effectLst/>
                          <a:latin typeface="Meiryo UI"/>
                          <a:ea typeface="Meiryo UI"/>
                        </a:rPr>
                        <a:t>i</a:t>
                      </a:r>
                      <a:r>
                        <a:rPr lang="en-US" altLang="ja-JP"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より</a:t>
                      </a:r>
                      <a:endParaRPr lang="en-US" altLang="ja-JP" sz="1200" b="0" i="0" u="none" strike="noStrike" dirty="0">
                        <a:solidFill>
                          <a:schemeClr val="tx1"/>
                        </a:solidFill>
                        <a:effectLst/>
                        <a:latin typeface="Meiryo UI"/>
                        <a:ea typeface="Meiryo UI"/>
                      </a:endParaRPr>
                    </a:p>
                    <a:p>
                      <a:pPr algn="l" rtl="0" fontAlgn="ctr"/>
                      <a:endParaRPr lang="en-US" altLang="ja-JP" sz="1200" b="0" i="0" u="none" strike="noStrike" dirty="0">
                        <a:solidFill>
                          <a:schemeClr val="tx1"/>
                        </a:solidFill>
                        <a:effectLst/>
                        <a:latin typeface="Meiryo UI"/>
                        <a:ea typeface="Meiryo UI"/>
                      </a:endParaRPr>
                    </a:p>
                    <a:p>
                      <a:pPr algn="l" rtl="0" fontAlgn="ctr"/>
                      <a:r>
                        <a:rPr lang="en-US" altLang="ja-JP" sz="120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台湾では多くのプログラム医療機器はクラス２相当の製品で登録されており、中国ではクラス</a:t>
                      </a:r>
                      <a:r>
                        <a:rPr lang="en-US" altLang="ja-JP" sz="1200" b="0" i="0" u="none" strike="noStrike" dirty="0">
                          <a:solidFill>
                            <a:schemeClr val="tx1"/>
                          </a:solidFill>
                          <a:effectLst/>
                          <a:latin typeface="Meiryo UI" panose="020B0604030504040204" pitchFamily="34" charset="-128"/>
                          <a:ea typeface="Meiryo UI" panose="020B0604030504040204" pitchFamily="34" charset="-128"/>
                        </a:rPr>
                        <a:t>2</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または</a:t>
                      </a:r>
                      <a:r>
                        <a:rPr lang="en-US" altLang="ja-JP" sz="1200" b="0" i="0" u="none" strike="noStrike" dirty="0">
                          <a:solidFill>
                            <a:schemeClr val="tx1"/>
                          </a:solidFill>
                          <a:effectLst/>
                          <a:latin typeface="Meiryo UI" panose="020B0604030504040204" pitchFamily="34" charset="-128"/>
                          <a:ea typeface="Meiryo UI" panose="020B0604030504040204" pitchFamily="34" charset="-128"/>
                        </a:rPr>
                        <a:t>3</a:t>
                      </a:r>
                      <a:r>
                        <a:rPr lang="ja-JP" altLang="en-US" sz="1200" b="0" i="0" u="none" strike="noStrike" dirty="0">
                          <a:solidFill>
                            <a:schemeClr val="tx1"/>
                          </a:solidFill>
                          <a:effectLst/>
                          <a:latin typeface="Meiryo UI" panose="020B0604030504040204" pitchFamily="34" charset="-128"/>
                          <a:ea typeface="Meiryo UI" panose="020B0604030504040204" pitchFamily="34" charset="-128"/>
                        </a:rPr>
                        <a:t>に分類されている。</a:t>
                      </a:r>
                      <a:endParaRPr lang="en-US" altLang="ja-JP" sz="1200" b="0" i="0" u="none" strike="noStrike" dirty="0">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62595"/>
                  </a:ext>
                </a:extLst>
              </a:tr>
            </a:tbl>
          </a:graphicData>
        </a:graphic>
      </p:graphicFrame>
    </p:spTree>
    <p:extLst>
      <p:ext uri="{BB962C8B-B14F-4D97-AF65-F5344CB8AC3E}">
        <p14:creationId xmlns:p14="http://schemas.microsoft.com/office/powerpoint/2010/main" val="160365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a:latin typeface="Meiryo UI" panose="020B0604030504040204" pitchFamily="34" charset="-128"/>
                <a:ea typeface="Meiryo UI" panose="020B0604030504040204" pitchFamily="34" charset="-128"/>
              </a:rPr>
              <a:t>及び台湾、中国における規制情報一覧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a:latin typeface="Meiryo UI" panose="020B0604030504040204" pitchFamily="34" charset="-128"/>
                <a:ea typeface="Meiryo UI" panose="020B0604030504040204" pitchFamily="34" charset="-128"/>
              </a:rPr>
              <a:t>カ国と台湾、中国におけるプログラム医療機器の規制</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4" name="表 3">
            <a:extLst>
              <a:ext uri="{FF2B5EF4-FFF2-40B4-BE49-F238E27FC236}">
                <a16:creationId xmlns:a16="http://schemas.microsoft.com/office/drawing/2014/main" id="{A296CEC6-2F17-4C4A-8A38-7D05F6F13312}"/>
              </a:ext>
            </a:extLst>
          </p:cNvPr>
          <p:cNvGraphicFramePr>
            <a:graphicFrameLocks noGrp="1"/>
          </p:cNvGraphicFramePr>
          <p:nvPr>
            <p:extLst>
              <p:ext uri="{D42A27DB-BD31-4B8C-83A1-F6EECF244321}">
                <p14:modId xmlns:p14="http://schemas.microsoft.com/office/powerpoint/2010/main" val="1157813578"/>
              </p:ext>
            </p:extLst>
          </p:nvPr>
        </p:nvGraphicFramePr>
        <p:xfrm>
          <a:off x="200918" y="866945"/>
          <a:ext cx="9539981" cy="5752007"/>
        </p:xfrm>
        <a:graphic>
          <a:graphicData uri="http://schemas.openxmlformats.org/drawingml/2006/table">
            <a:tbl>
              <a:tblPr>
                <a:tableStyleId>{5C22544A-7EE6-4342-B048-85BDC9FD1C3A}</a:tableStyleId>
              </a:tblPr>
              <a:tblGrid>
                <a:gridCol w="287917">
                  <a:extLst>
                    <a:ext uri="{9D8B030D-6E8A-4147-A177-3AD203B41FA5}">
                      <a16:colId xmlns:a16="http://schemas.microsoft.com/office/drawing/2014/main" val="957064133"/>
                    </a:ext>
                  </a:extLst>
                </a:gridCol>
                <a:gridCol w="628917">
                  <a:extLst>
                    <a:ext uri="{9D8B030D-6E8A-4147-A177-3AD203B41FA5}">
                      <a16:colId xmlns:a16="http://schemas.microsoft.com/office/drawing/2014/main" val="1719499514"/>
                    </a:ext>
                  </a:extLst>
                </a:gridCol>
                <a:gridCol w="8623147">
                  <a:extLst>
                    <a:ext uri="{9D8B030D-6E8A-4147-A177-3AD203B41FA5}">
                      <a16:colId xmlns:a16="http://schemas.microsoft.com/office/drawing/2014/main" val="1118732589"/>
                    </a:ext>
                  </a:extLst>
                </a:gridCol>
              </a:tblGrid>
              <a:tr h="289214">
                <a:tc gridSpan="2">
                  <a:txBody>
                    <a:bodyPr/>
                    <a:lstStyle/>
                    <a:p>
                      <a:pPr algn="ctr" fontAlgn="ctr"/>
                      <a:r>
                        <a:rPr lang="ja-JP" altLang="en-US" sz="800" b="1" u="none" strike="noStrike" dirty="0">
                          <a:solidFill>
                            <a:schemeClr val="bg1"/>
                          </a:solidFill>
                          <a:effectLst/>
                          <a:latin typeface="Meiryo UI"/>
                          <a:ea typeface="Meiryo UI"/>
                        </a:rPr>
                        <a:t>　</a:t>
                      </a:r>
                      <a:endParaRPr lang="ja-JP" altLang="en-US" sz="800" b="1" i="0" u="none" strike="noStrike" dirty="0">
                        <a:solidFill>
                          <a:schemeClr val="bg1"/>
                        </a:solidFill>
                        <a:effectLst/>
                        <a:latin typeface="Meiryo UI"/>
                        <a:ea typeface="Meiryo UI"/>
                      </a:endParaRPr>
                    </a:p>
                  </a:txBody>
                  <a:tcPr marL="3287" marR="3287" marT="3287"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algn="ctr" rtl="0" fontAlgn="ctr"/>
                      <a:r>
                        <a:rPr lang="en-US" altLang="ja-JP" sz="1200" b="1" u="none" strike="noStrike" dirty="0">
                          <a:solidFill>
                            <a:schemeClr val="bg1"/>
                          </a:solidFill>
                          <a:effectLst/>
                          <a:latin typeface="Meiryo UI" panose="020B0604030504040204" pitchFamily="34" charset="-128"/>
                          <a:ea typeface="Meiryo UI" panose="020B0604030504040204" pitchFamily="34" charset="-128"/>
                        </a:rPr>
                        <a:t>ASEAN (</a:t>
                      </a:r>
                      <a:r>
                        <a:rPr lang="ja-JP" altLang="en-US" sz="1200" b="1" u="none" strike="noStrike" dirty="0">
                          <a:solidFill>
                            <a:schemeClr val="bg1"/>
                          </a:solidFill>
                          <a:effectLst/>
                          <a:latin typeface="Meiryo UI" panose="020B0604030504040204" pitchFamily="34" charset="-128"/>
                          <a:ea typeface="Meiryo UI" panose="020B0604030504040204" pitchFamily="34" charset="-128"/>
                        </a:rPr>
                        <a:t>シンガポール、マレーシア、インドネシア、フィリピン、ベトナム、タイ）および台湾、中国</a:t>
                      </a:r>
                      <a:endParaRPr lang="ja-JP" altLang="en-US" sz="12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3666003345"/>
                  </a:ext>
                </a:extLst>
              </a:tr>
              <a:tr h="1271186">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審査基準</a:t>
                      </a:r>
                    </a:p>
                    <a:p>
                      <a:pPr algn="ctr" rtl="0" fontAlgn="ct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各国、審査基準は異なるがプログラム医療機器の登録審査では、</a:t>
                      </a:r>
                      <a:r>
                        <a:rPr lang="en-US" altLang="ja-JP"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IEC 62304(JIS T2304</a:t>
                      </a: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に相当</a:t>
                      </a:r>
                      <a:r>
                        <a:rPr lang="en-US" altLang="ja-JP"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 Medical device software – Software life cycle processes (</a:t>
                      </a:r>
                      <a:r>
                        <a:rPr kumimoji="1" lang="en" altLang="ja-JP" sz="1100" b="0" i="0" kern="1200" dirty="0">
                          <a:solidFill>
                            <a:schemeClr val="tx1"/>
                          </a:solidFill>
                          <a:effectLst/>
                          <a:latin typeface="Meiryo UI" panose="020B0604030504040204" pitchFamily="34" charset="-128"/>
                          <a:ea typeface="Meiryo UI" panose="020B0604030504040204" pitchFamily="34" charset="-128"/>
                          <a:cs typeface="+mn-cs"/>
                        </a:rPr>
                        <a:t>JIS T 2304</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　医療機器ソフトウェア</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 </a:t>
                      </a:r>
                      <a:r>
                        <a:rPr kumimoji="1" lang="ja-JP" altLang="en-US" sz="1100" b="0" i="0" kern="1200" dirty="0" err="1">
                          <a:solidFill>
                            <a:schemeClr val="tx1"/>
                          </a:solidFill>
                          <a:effectLst/>
                          <a:latin typeface="Meiryo UI" panose="020B0604030504040204" pitchFamily="34" charset="-128"/>
                          <a:ea typeface="Meiryo UI" panose="020B0604030504040204" pitchFamily="34" charset="-128"/>
                          <a:cs typeface="+mn-cs"/>
                        </a:rPr>
                        <a:t>ー</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 </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ソフトウェアライフサイクルプロセス</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a:t>
                      </a:r>
                      <a:r>
                        <a:rPr kumimoji="1" lang="ja-JP" altLang="en-US" sz="1100" b="0" i="0" kern="1200" dirty="0" err="1">
                          <a:solidFill>
                            <a:schemeClr val="tx1"/>
                          </a:solidFill>
                          <a:effectLst/>
                          <a:latin typeface="Meiryo UI" panose="020B0604030504040204" pitchFamily="34" charset="-128"/>
                          <a:ea typeface="Meiryo UI" panose="020B0604030504040204" pitchFamily="34" charset="-128"/>
                          <a:cs typeface="+mn-cs"/>
                        </a:rPr>
                        <a:t>への</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適合性が審査が中心となる。</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IEC62304</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とは</a:t>
                      </a: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ソフトウェアのライフサイクルに焦点を置き、</a:t>
                      </a:r>
                      <a:r>
                        <a:rPr lang="en-US" altLang="ja-JP"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ISO13485</a:t>
                      </a: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および</a:t>
                      </a:r>
                      <a:r>
                        <a:rPr lang="en-US" altLang="ja-JP"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ISO14971</a:t>
                      </a: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の要素を取り込み、リスクマネジメント、品質マネジメントシステム、ソフトウェアエンジニアリングの組み合わせにより安全性への適合を示す規格である。</a:t>
                      </a:r>
                      <a:endParaRPr lang="en-US" altLang="ja-JP"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また、許可取得後、</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ソフトウェアのアップデート等による変更申請の管理が重要である。ソフトウェアの変更が安全性、有効性に影響を与えるかどうかが変更申請要否の判断に影響を与える。ただし、登録の仕方によって、マイナーなバグ修正等も変更申請の対象となる可能性があるため、初回登録時に検討が必要である。</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604390"/>
                  </a:ext>
                </a:extLst>
              </a:tr>
              <a:tr h="1901701">
                <a:tc>
                  <a:txBody>
                    <a:bodyPr/>
                    <a:lstStyle/>
                    <a:p>
                      <a:pPr algn="ctr" rtl="0" fontAlgn="ct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tx2"/>
                      </a:solidFill>
                      <a:prstDash val="solid"/>
                      <a:round/>
                      <a:headEnd type="none" w="med" len="med"/>
                      <a:tailEnd type="none" w="med" len="med"/>
                    </a:lnL>
                    <a:lnR w="12700" cap="flat" cmpd="sng" algn="ctr">
                      <a:solidFill>
                        <a:srgbClr val="3D6AA7"/>
                      </a:solidFill>
                      <a:prstDash val="solid"/>
                      <a:round/>
                      <a:headEnd type="none" w="med" len="med"/>
                      <a:tailEnd type="none" w="med" len="med"/>
                    </a:lnR>
                    <a:lnT w="1270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各国の</a:t>
                      </a:r>
                      <a:endParaRPr lang="en-US" altLang="ja-JP" sz="110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特徴</a:t>
                      </a:r>
                      <a:endParaRPr lang="en-US" altLang="ja-JP" sz="1100" b="1" i="0" u="none" strike="noStrike" dirty="0">
                        <a:solidFill>
                          <a:schemeClr val="bg1"/>
                        </a:solidFill>
                        <a:effectLst/>
                        <a:latin typeface="Meiryo UI" panose="020B0604030504040204" pitchFamily="34" charset="-128"/>
                        <a:ea typeface="Meiryo UI" panose="020B0604030504040204" pitchFamily="34" charset="-128"/>
                      </a:endParaRPr>
                    </a:p>
                    <a:p>
                      <a:pPr algn="ctr" rtl="0" fontAlgn="ctr"/>
                      <a:r>
                        <a:rPr lang="en-US" altLang="ja-JP" sz="110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1100" b="1" i="0" u="none" strike="noStrike">
                          <a:solidFill>
                            <a:schemeClr val="bg1"/>
                          </a:solidFill>
                          <a:effectLst/>
                          <a:latin typeface="Meiryo UI" panose="020B0604030504040204" pitchFamily="34" charset="-128"/>
                          <a:ea typeface="Meiryo UI" panose="020B0604030504040204" pitchFamily="34" charset="-128"/>
                        </a:rPr>
                        <a:t>例</a:t>
                      </a:r>
                      <a:r>
                        <a:rPr lang="en-US" altLang="ja-JP" sz="1100" b="1" i="0" u="none" strike="noStrike" dirty="0">
                          <a:solidFill>
                            <a:schemeClr val="bg1"/>
                          </a:solidFill>
                          <a:effectLst/>
                          <a:latin typeface="Meiryo UI" panose="020B0604030504040204" pitchFamily="34" charset="-128"/>
                          <a:ea typeface="Meiryo UI" panose="020B0604030504040204" pitchFamily="34" charset="-128"/>
                        </a:rPr>
                        <a:t>)</a:t>
                      </a:r>
                      <a:endParaRPr lang="ja-JP" altLang="en-US" sz="11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rgbClr val="3D6AA7"/>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8AC3"/>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noProof="0" dirty="0">
                          <a:solidFill>
                            <a:schemeClr val="tx1"/>
                          </a:solidFill>
                          <a:effectLst/>
                          <a:latin typeface="Meiryo UI" panose="020B0604030504040204" pitchFamily="34" charset="-128"/>
                          <a:ea typeface="Meiryo UI" panose="020B0604030504040204" pitchFamily="34" charset="-128"/>
                          <a:cs typeface="+mn-cs"/>
                        </a:rPr>
                        <a:t>マレーシアやインドネシアはソフトウェアに関連する審査用文書として</a:t>
                      </a:r>
                      <a:r>
                        <a:rPr kumimoji="1" lang="en-US" altLang="ja-JP" sz="1100" b="0" i="0" kern="1200" noProof="0" dirty="0">
                          <a:solidFill>
                            <a:schemeClr val="tx1"/>
                          </a:solidFill>
                          <a:effectLst/>
                          <a:latin typeface="Meiryo UI" panose="020B0604030504040204" pitchFamily="34" charset="-128"/>
                          <a:ea typeface="Meiryo UI" panose="020B0604030504040204" pitchFamily="34" charset="-128"/>
                          <a:cs typeface="+mn-cs"/>
                        </a:rPr>
                        <a:t>IEC62304</a:t>
                      </a:r>
                      <a:r>
                        <a:rPr kumimoji="1" lang="ja-JP" altLang="en-US" sz="1100" b="0" i="0" kern="1200" noProof="0" dirty="0">
                          <a:solidFill>
                            <a:schemeClr val="tx1"/>
                          </a:solidFill>
                          <a:effectLst/>
                          <a:latin typeface="Meiryo UI" panose="020B0604030504040204" pitchFamily="34" charset="-128"/>
                          <a:ea typeface="Meiryo UI" panose="020B0604030504040204" pitchFamily="34" charset="-128"/>
                          <a:cs typeface="+mn-cs"/>
                        </a:rPr>
                        <a:t>の報告書を提出する必要がある。加えて、シンガポール、マレーシア、インドネシアではソフトウェアの製造フローチャートの提出が必要となる。</a:t>
                      </a:r>
                      <a:endParaRPr kumimoji="1" lang="en-US" altLang="ja-JP" sz="1100" b="0" i="0" kern="1200" noProof="0" dirty="0">
                        <a:solidFill>
                          <a:schemeClr val="tx1"/>
                        </a:solidFill>
                        <a:effectLst/>
                        <a:latin typeface="Meiryo UI" panose="020B0604030504040204" pitchFamily="34" charset="-128"/>
                        <a:ea typeface="Meiryo UI" panose="020B060403050404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シンガポール、マレーシア、インドネシアの</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3</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カ国ではユーザーへの取扱説明書の提供方法の説明が求められる。なお、審査時に説明した媒体の提供方法（</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CD-ROM</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やウェブ・ダウンロード等）に関わらず紙の取説をユーザーに提供しなければならない。</a:t>
                      </a:r>
                      <a:endPar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フィリピンでは取説を電子媒体で提供する場合、「ユーザーの依頼があった場合には紙の取説を提供する」という誓約書が必要となる。</a:t>
                      </a:r>
                      <a:endPar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タイではソフトウェアの検証とバリデーションの審査に重点が置かれる。</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台湾では米国</a:t>
                      </a:r>
                      <a:r>
                        <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rPr>
                        <a:t>FDA</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のソフトウェア文書のガイダンスを参照しているため、追加情報の提出が求められている。</a:t>
                      </a:r>
                      <a:endPar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1" lang="ja-JP" altLang="en-US" sz="1100" b="0" i="0" kern="1200" dirty="0">
                          <a:solidFill>
                            <a:schemeClr val="tx1"/>
                          </a:solidFill>
                          <a:effectLst/>
                          <a:latin typeface="Meiryo UI"/>
                          <a:ea typeface="Meiryo UI"/>
                          <a:cs typeface="+mn-cs"/>
                        </a:rPr>
                        <a:t>中国におけるプログラム医療機器は</a:t>
                      </a:r>
                      <a:r>
                        <a:rPr kumimoji="1" lang="en-US" altLang="ja-JP" sz="1100" b="0" i="0" kern="1200" dirty="0">
                          <a:solidFill>
                            <a:schemeClr val="tx1"/>
                          </a:solidFill>
                          <a:effectLst/>
                          <a:latin typeface="Meiryo UI"/>
                          <a:ea typeface="Meiryo UI"/>
                          <a:cs typeface="+mn-cs"/>
                        </a:rPr>
                        <a:t>GB/T 25000.51-2016</a:t>
                      </a:r>
                      <a:r>
                        <a:rPr kumimoji="1" lang="ja-JP" altLang="en-US" sz="1100" b="0" i="0" kern="1200" dirty="0">
                          <a:solidFill>
                            <a:schemeClr val="dk1"/>
                          </a:solidFill>
                          <a:effectLst/>
                          <a:latin typeface="Meiryo UI"/>
                          <a:ea typeface="Meiryo UI"/>
                          <a:cs typeface="+mn-cs"/>
                        </a:rPr>
                        <a:t>の要求を満たす必要があり、中国国内の試験所にて試験を実施する必要がある。（製造業者の自社試験報告書での申請は可能）</a:t>
                      </a:r>
                      <a:endParaRPr kumimoji="1" lang="en-US" altLang="ja-JP" sz="1100" b="0" i="0" kern="1200" dirty="0">
                        <a:solidFill>
                          <a:schemeClr val="dk1"/>
                        </a:solidFill>
                        <a:effectLst/>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kern="1200" dirty="0">
                        <a:solidFill>
                          <a:schemeClr val="dk1"/>
                        </a:solidFill>
                        <a:effectLst/>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kern="1200" dirty="0">
                          <a:solidFill>
                            <a:schemeClr val="tx1"/>
                          </a:solidFill>
                          <a:effectLst/>
                          <a:latin typeface="Meiryo UI"/>
                          <a:ea typeface="Meiryo UI"/>
                          <a:cs typeface="+mn-cs"/>
                        </a:rPr>
                        <a:t>※</a:t>
                      </a:r>
                      <a:r>
                        <a:rPr kumimoji="1" lang="ja-JP" altLang="en-US" sz="1100" b="0" i="0" kern="1200" dirty="0">
                          <a:solidFill>
                            <a:schemeClr val="tx1"/>
                          </a:solidFill>
                          <a:effectLst/>
                          <a:latin typeface="Meiryo UI"/>
                          <a:ea typeface="Meiryo UI"/>
                          <a:cs typeface="+mn-cs"/>
                        </a:rPr>
                        <a:t>審査基準や各国の特徴は一般例であり、ソフトウェアのクラス分類や使用目的等により要求される文書が異なる場合もある。</a:t>
                      </a:r>
                      <a:endParaRPr kumimoji="1" lang="en-US" altLang="ja-JP" sz="1100" b="0" i="0" kern="1200" dirty="0">
                        <a:solidFill>
                          <a:schemeClr val="tx1"/>
                        </a:solidFill>
                        <a:effectLst/>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kern="1200" dirty="0">
                          <a:solidFill>
                            <a:schemeClr val="tx1"/>
                          </a:solidFill>
                          <a:effectLst/>
                          <a:latin typeface="Meiryo UI"/>
                          <a:ea typeface="Meiryo UI"/>
                          <a:cs typeface="+mn-cs"/>
                        </a:rPr>
                        <a:t>※</a:t>
                      </a:r>
                      <a:r>
                        <a:rPr kumimoji="1" lang="ja-JP" altLang="en-US" sz="1100" b="0" i="0" kern="1200" dirty="0">
                          <a:solidFill>
                            <a:schemeClr val="tx1"/>
                          </a:solidFill>
                          <a:effectLst/>
                          <a:latin typeface="Meiryo UI"/>
                          <a:ea typeface="Meiryo UI"/>
                          <a:cs typeface="+mn-cs"/>
                        </a:rPr>
                        <a:t>ベトナムではプログラム医療機器の医療機器登録は強制されていないため申請は不要</a:t>
                      </a:r>
                      <a:r>
                        <a:rPr kumimoji="1" lang="en-US" altLang="ja-JP" sz="1100" b="0" i="0" kern="1200" dirty="0">
                          <a:solidFill>
                            <a:schemeClr val="tx1"/>
                          </a:solidFill>
                          <a:effectLst/>
                          <a:latin typeface="Meiryo UI"/>
                          <a:ea typeface="Meiryo UI"/>
                          <a:cs typeface="+mn-cs"/>
                        </a:rPr>
                        <a:t>(2023</a:t>
                      </a:r>
                      <a:r>
                        <a:rPr kumimoji="1" lang="ja-JP" altLang="en-US" sz="1100" b="0" i="0" kern="1200" dirty="0">
                          <a:solidFill>
                            <a:schemeClr val="tx1"/>
                          </a:solidFill>
                          <a:effectLst/>
                          <a:latin typeface="Meiryo UI"/>
                          <a:ea typeface="Meiryo UI"/>
                          <a:cs typeface="+mn-cs"/>
                        </a:rPr>
                        <a:t>年</a:t>
                      </a:r>
                      <a:r>
                        <a:rPr kumimoji="1" lang="en-US" altLang="ja-JP" sz="1100" b="0" i="0" kern="1200" dirty="0">
                          <a:solidFill>
                            <a:schemeClr val="tx1"/>
                          </a:solidFill>
                          <a:effectLst/>
                          <a:latin typeface="Meiryo UI"/>
                          <a:ea typeface="Meiryo UI"/>
                          <a:cs typeface="+mn-cs"/>
                        </a:rPr>
                        <a:t>1</a:t>
                      </a:r>
                      <a:r>
                        <a:rPr kumimoji="1" lang="ja-JP" altLang="en-US" sz="1100" b="0" i="0" kern="1200" dirty="0">
                          <a:solidFill>
                            <a:schemeClr val="tx1"/>
                          </a:solidFill>
                          <a:effectLst/>
                          <a:latin typeface="Meiryo UI"/>
                          <a:ea typeface="Meiryo UI"/>
                          <a:cs typeface="+mn-cs"/>
                        </a:rPr>
                        <a:t>月現在</a:t>
                      </a:r>
                      <a:r>
                        <a:rPr kumimoji="1" lang="en-US" altLang="ja-JP" sz="1100" b="0" i="0" kern="1200" dirty="0">
                          <a:solidFill>
                            <a:schemeClr val="tx1"/>
                          </a:solidFill>
                          <a:effectLst/>
                          <a:latin typeface="Meiryo UI"/>
                          <a:ea typeface="Meiryo UI"/>
                          <a:cs typeface="+mn-cs"/>
                        </a:rPr>
                        <a:t>)</a:t>
                      </a:r>
                      <a:r>
                        <a:rPr kumimoji="1" lang="ja-JP" altLang="en-US" sz="1100" b="0" i="0" kern="1200" dirty="0">
                          <a:solidFill>
                            <a:schemeClr val="tx1"/>
                          </a:solidFill>
                          <a:effectLst/>
                          <a:latin typeface="Meiryo UI"/>
                          <a:ea typeface="Meiryo UI"/>
                          <a:cs typeface="+mn-cs"/>
                        </a:rPr>
                        <a:t>。</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429494"/>
                  </a:ext>
                </a:extLst>
              </a:tr>
              <a:tr h="2088487">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申請で求められる主な文書</a:t>
                      </a:r>
                    </a:p>
                    <a:p>
                      <a:pPr algn="ctr" rtl="0" fontAlgn="ct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hMerge="1">
                  <a:txBody>
                    <a:bodyPr/>
                    <a:lstStyle/>
                    <a:p>
                      <a:pPr algn="ctr" rtl="0" fontAlgn="ctr"/>
                      <a:endParaRPr lang="ja-JP" altLang="en-US" sz="105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rgbClr val="5F8AC3"/>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5F8AC3"/>
                    </a:solidFill>
                  </a:tcPr>
                </a:tc>
                <a:tc>
                  <a:txBody>
                    <a:bodyPr/>
                    <a:lstStyle/>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Essential Principles for safety and performance of medical devices</a:t>
                      </a:r>
                      <a:r>
                        <a:rPr lang="ja-JP" altLang="en-US" sz="1100" dirty="0">
                          <a:latin typeface="Meiryo UI" panose="020B0604030504040204" pitchFamily="34" charset="-128"/>
                          <a:ea typeface="Meiryo UI" panose="020B0604030504040204" pitchFamily="34" charset="-128"/>
                        </a:rPr>
                        <a:t>　医療機器の安全性、性能に対する基本的要求事項</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Labelling requirements</a:t>
                      </a:r>
                      <a:r>
                        <a:rPr lang="ja-JP" altLang="en-US" sz="1100" dirty="0">
                          <a:latin typeface="Meiryo UI" panose="020B0604030504040204" pitchFamily="34" charset="-128"/>
                          <a:ea typeface="Meiryo UI" panose="020B0604030504040204" pitchFamily="34" charset="-128"/>
                        </a:rPr>
                        <a:t>　ラベリング要求</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Software versioning and traceability </a:t>
                      </a:r>
                      <a:r>
                        <a:rPr lang="ja-JP" altLang="en-US" sz="1100" dirty="0">
                          <a:latin typeface="Meiryo UI" panose="020B0604030504040204" pitchFamily="34" charset="-128"/>
                          <a:ea typeface="Meiryo UI" panose="020B0604030504040204" pitchFamily="34" charset="-128"/>
                        </a:rPr>
                        <a:t>ソフトウェアの版（バージョン）管理、トレーサビリティ</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Software verification and validation</a:t>
                      </a:r>
                      <a:r>
                        <a:rPr lang="ja-JP" altLang="en-US" sz="1100" dirty="0">
                          <a:latin typeface="Meiryo UI" panose="020B0604030504040204" pitchFamily="34" charset="-128"/>
                          <a:ea typeface="Meiryo UI" panose="020B0604030504040204" pitchFamily="34" charset="-128"/>
                        </a:rPr>
                        <a:t>　ソフトウェア検証、妥当性確認</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Clinical evidence </a:t>
                      </a:r>
                      <a:r>
                        <a:rPr lang="ja-JP" altLang="en-US" sz="1100" dirty="0">
                          <a:latin typeface="Meiryo UI" panose="020B0604030504040204" pitchFamily="34" charset="-128"/>
                          <a:ea typeface="Meiryo UI" panose="020B0604030504040204" pitchFamily="34" charset="-128"/>
                        </a:rPr>
                        <a:t>臨床上の有効性エビデンス</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Risk management </a:t>
                      </a:r>
                      <a:r>
                        <a:rPr lang="ja-JP" altLang="en-US" sz="1100" dirty="0">
                          <a:latin typeface="Meiryo UI" panose="020B0604030504040204" pitchFamily="34" charset="-128"/>
                          <a:ea typeface="Meiryo UI" panose="020B0604030504040204" pitchFamily="34" charset="-128"/>
                        </a:rPr>
                        <a:t>リスクマネジメント</a:t>
                      </a:r>
                      <a:endParaRPr lang="en-US" altLang="ja-JP" sz="1100" dirty="0">
                        <a:latin typeface="Meiryo UI" panose="020B0604030504040204" pitchFamily="34" charset="-128"/>
                        <a:ea typeface="Meiryo UI" panose="020B0604030504040204" pitchFamily="34" charset="-128"/>
                      </a:endParaRPr>
                    </a:p>
                    <a:p>
                      <a:pPr lvl="0"/>
                      <a:r>
                        <a:rPr lang="ja-JP" altLang="en-US" sz="1100" dirty="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Supporting documents for cybersecurity </a:t>
                      </a:r>
                      <a:r>
                        <a:rPr lang="ja-JP" altLang="en-US" sz="1100" dirty="0">
                          <a:latin typeface="Meiryo UI" panose="020B0604030504040204" pitchFamily="34" charset="-128"/>
                          <a:ea typeface="Meiryo UI" panose="020B0604030504040204" pitchFamily="34" charset="-128"/>
                        </a:rPr>
                        <a:t>サイバーセキュリティに対する文書</a:t>
                      </a:r>
                      <a:endParaRPr lang="en-US" altLang="ja-JP" sz="1100" dirty="0">
                        <a:latin typeface="Meiryo UI" panose="020B0604030504040204" pitchFamily="34" charset="-128"/>
                        <a:ea typeface="Meiryo UI" panose="020B0604030504040204" pitchFamily="34" charset="-128"/>
                      </a:endParaRPr>
                    </a:p>
                    <a:p>
                      <a:pPr lvl="0"/>
                      <a:endParaRPr kumimoji="1" lang="en-US" altLang="ja-JP" sz="1100" dirty="0">
                        <a:latin typeface="Meiryo UI" panose="020B0604030504040204" pitchFamily="34" charset="-128"/>
                        <a:ea typeface="Meiryo UI" panose="020B0604030504040204" pitchFamily="34" charset="-128"/>
                      </a:endParaRPr>
                    </a:p>
                    <a:p>
                      <a:pPr lvl="0"/>
                      <a:r>
                        <a:rPr kumimoji="1" lang="ja-JP" altLang="en-US" sz="1100" dirty="0">
                          <a:solidFill>
                            <a:schemeClr val="tx1"/>
                          </a:solidFill>
                          <a:latin typeface="Meiryo UI" panose="020B0604030504040204" pitchFamily="34" charset="-128"/>
                          <a:ea typeface="Meiryo UI" panose="020B0604030504040204" pitchFamily="34" charset="-128"/>
                        </a:rPr>
                        <a:t>申請に必要となる書類は</a:t>
                      </a:r>
                      <a:r>
                        <a:rPr kumimoji="1" lang="en-US" altLang="ja-JP" sz="1100" dirty="0">
                          <a:solidFill>
                            <a:schemeClr val="tx1"/>
                          </a:solidFill>
                          <a:latin typeface="Meiryo UI" panose="020B0604030504040204" pitchFamily="34" charset="-128"/>
                          <a:ea typeface="Meiryo UI" panose="020B0604030504040204" pitchFamily="34" charset="-128"/>
                        </a:rPr>
                        <a:t>ASEAN</a:t>
                      </a:r>
                      <a:r>
                        <a:rPr kumimoji="1" lang="ja-JP" altLang="en-US" sz="1100" dirty="0" err="1">
                          <a:solidFill>
                            <a:schemeClr val="tx1"/>
                          </a:solidFill>
                          <a:latin typeface="Meiryo UI" panose="020B0604030504040204" pitchFamily="34" charset="-128"/>
                          <a:ea typeface="Meiryo UI" panose="020B0604030504040204" pitchFamily="34" charset="-128"/>
                        </a:rPr>
                        <a:t>、</a:t>
                      </a:r>
                      <a:r>
                        <a:rPr kumimoji="1" lang="ja-JP" altLang="en-US" sz="1100" dirty="0">
                          <a:solidFill>
                            <a:schemeClr val="tx1"/>
                          </a:solidFill>
                          <a:latin typeface="Meiryo UI" panose="020B0604030504040204" pitchFamily="34" charset="-128"/>
                          <a:ea typeface="Meiryo UI" panose="020B0604030504040204" pitchFamily="34" charset="-128"/>
                        </a:rPr>
                        <a:t>台湾、中国ともに大きな差はない。</a:t>
                      </a:r>
                      <a:r>
                        <a:rPr kumimoji="1" lang="ja-JP" altLang="en-US" sz="1100" b="0" i="0" kern="1200" dirty="0">
                          <a:solidFill>
                            <a:schemeClr val="tx1"/>
                          </a:solidFill>
                          <a:effectLst/>
                          <a:latin typeface="Meiryo UI" panose="020B0604030504040204" pitchFamily="34" charset="-128"/>
                          <a:ea typeface="Meiryo UI" panose="020B0604030504040204" pitchFamily="34" charset="-128"/>
                          <a:cs typeface="+mn-cs"/>
                        </a:rPr>
                        <a:t>中国以外は上記の文書は基本英語で問題ない（中国は申請に提出する文書は基本全て中文への翻訳が必要）。但し、ラベルは現地語対応が必要な国もある。</a:t>
                      </a:r>
                      <a:endParaRPr kumimoji="1" lang="en-US" altLang="ja-JP" sz="1100" b="0" i="0" kern="1200" dirty="0">
                        <a:solidFill>
                          <a:schemeClr val="tx1"/>
                        </a:solidFill>
                        <a:effectLst/>
                        <a:latin typeface="Meiryo UI" panose="020B0604030504040204" pitchFamily="34" charset="-128"/>
                        <a:ea typeface="Meiryo UI" panose="020B0604030504040204" pitchFamily="34" charset="-128"/>
                        <a:cs typeface="+mn-cs"/>
                      </a:endParaRPr>
                    </a:p>
                    <a:p>
                      <a:pPr lvl="0"/>
                      <a:r>
                        <a:rPr kumimoji="1" lang="ja-JP" altLang="en-US" sz="1100" dirty="0">
                          <a:solidFill>
                            <a:schemeClr val="tx1"/>
                          </a:solidFill>
                          <a:latin typeface="Meiryo UI" panose="020B0604030504040204" pitchFamily="34" charset="-128"/>
                          <a:ea typeface="Meiryo UI" panose="020B0604030504040204" pitchFamily="34" charset="-128"/>
                        </a:rPr>
                        <a:t>台湾では品質システムに対する許可（</a:t>
                      </a:r>
                      <a:r>
                        <a:rPr kumimoji="1" lang="en-US" altLang="ja-JP" sz="1100" dirty="0">
                          <a:solidFill>
                            <a:schemeClr val="tx1"/>
                          </a:solidFill>
                          <a:latin typeface="Meiryo UI" panose="020B0604030504040204" pitchFamily="34" charset="-128"/>
                          <a:ea typeface="Meiryo UI" panose="020B0604030504040204" pitchFamily="34" charset="-128"/>
                        </a:rPr>
                        <a:t>QSD</a:t>
                      </a:r>
                      <a:r>
                        <a:rPr kumimoji="1" lang="ja-JP" altLang="en-US" sz="1100" dirty="0">
                          <a:solidFill>
                            <a:schemeClr val="tx1"/>
                          </a:solidFill>
                          <a:latin typeface="Meiryo UI" panose="020B0604030504040204" pitchFamily="34" charset="-128"/>
                          <a:ea typeface="Meiryo UI" panose="020B0604030504040204" pitchFamily="34" charset="-128"/>
                        </a:rPr>
                        <a:t>許可）が別途必要となるが、他の国では</a:t>
                      </a:r>
                      <a:r>
                        <a:rPr kumimoji="1" lang="en-US" altLang="ja-JP" sz="1100" dirty="0">
                          <a:solidFill>
                            <a:schemeClr val="tx1"/>
                          </a:solidFill>
                          <a:latin typeface="Meiryo UI" panose="020B0604030504040204" pitchFamily="34" charset="-128"/>
                          <a:ea typeface="Meiryo UI" panose="020B0604030504040204" pitchFamily="34" charset="-128"/>
                        </a:rPr>
                        <a:t>ISO13485</a:t>
                      </a:r>
                      <a:r>
                        <a:rPr kumimoji="1" lang="ja-JP" altLang="en-US" sz="1100" dirty="0" err="1">
                          <a:solidFill>
                            <a:schemeClr val="tx1"/>
                          </a:solidFill>
                          <a:latin typeface="Meiryo UI" panose="020B0604030504040204" pitchFamily="34" charset="-128"/>
                          <a:ea typeface="Meiryo UI" panose="020B0604030504040204" pitchFamily="34" charset="-128"/>
                        </a:rPr>
                        <a:t>の認</a:t>
                      </a:r>
                      <a:r>
                        <a:rPr kumimoji="1" lang="ja-JP" altLang="en-US" sz="1100" dirty="0">
                          <a:solidFill>
                            <a:schemeClr val="tx1"/>
                          </a:solidFill>
                          <a:latin typeface="Meiryo UI" panose="020B0604030504040204" pitchFamily="34" charset="-128"/>
                          <a:ea typeface="Meiryo UI" panose="020B0604030504040204" pitchFamily="34" charset="-128"/>
                        </a:rPr>
                        <a:t>証書を申請文書として活用できる。</a:t>
                      </a:r>
                    </a:p>
                  </a:txBody>
                  <a:tcPr anchor="ctr">
                    <a:lnL w="317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27572499"/>
                  </a:ext>
                </a:extLst>
              </a:tr>
            </a:tbl>
          </a:graphicData>
        </a:graphic>
      </p:graphicFrame>
    </p:spTree>
    <p:extLst>
      <p:ext uri="{BB962C8B-B14F-4D97-AF65-F5344CB8AC3E}">
        <p14:creationId xmlns:p14="http://schemas.microsoft.com/office/powerpoint/2010/main" val="226186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b="1" dirty="0">
                <a:latin typeface="Meiryo UI" panose="020B0604030504040204" pitchFamily="34" charset="-128"/>
                <a:ea typeface="Meiryo UI" panose="020B0604030504040204" pitchFamily="34" charset="-128"/>
              </a:rPr>
              <a:t>ASEAN</a:t>
            </a:r>
            <a:r>
              <a:rPr lang="ja-JP" altLang="en-US" b="1">
                <a:latin typeface="Meiryo UI" panose="020B0604030504040204" pitchFamily="34" charset="-128"/>
                <a:ea typeface="Meiryo UI" panose="020B0604030504040204" pitchFamily="34" charset="-128"/>
              </a:rPr>
              <a:t>及び台湾、中国における規制情報一覧</a:t>
            </a:r>
          </a:p>
        </p:txBody>
      </p:sp>
      <p:sp>
        <p:nvSpPr>
          <p:cNvPr id="9" name="テキスト プレースホルダー 8"/>
          <p:cNvSpPr>
            <a:spLocks noGrp="1"/>
          </p:cNvSpPr>
          <p:nvPr>
            <p:ph type="body" sz="quarter" idx="15"/>
          </p:nvPr>
        </p:nvSpPr>
        <p:spPr/>
        <p:txBody>
          <a:bodyPr/>
          <a:lstStyle/>
          <a:p>
            <a:r>
              <a:rPr lang="en-US" altLang="ja-JP" b="1" dirty="0">
                <a:latin typeface="Meiryo UI" panose="020B0604030504040204" pitchFamily="34" charset="-128"/>
                <a:ea typeface="Meiryo UI" panose="020B0604030504040204" pitchFamily="34" charset="-128"/>
              </a:rPr>
              <a:t>ASEAN6</a:t>
            </a:r>
            <a:r>
              <a:rPr lang="ja-JP" altLang="en-US" b="1">
                <a:latin typeface="Meiryo UI" panose="020B0604030504040204" pitchFamily="34" charset="-128"/>
                <a:ea typeface="Meiryo UI" panose="020B0604030504040204" pitchFamily="34" charset="-128"/>
              </a:rPr>
              <a:t>カ国と台湾、中国におけるプログラム医療機器の規制</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4" name="表 3">
            <a:extLst>
              <a:ext uri="{FF2B5EF4-FFF2-40B4-BE49-F238E27FC236}">
                <a16:creationId xmlns:a16="http://schemas.microsoft.com/office/drawing/2014/main" id="{A296CEC6-2F17-4C4A-8A38-7D05F6F13312}"/>
              </a:ext>
            </a:extLst>
          </p:cNvPr>
          <p:cNvGraphicFramePr>
            <a:graphicFrameLocks noGrp="1"/>
          </p:cNvGraphicFramePr>
          <p:nvPr>
            <p:extLst>
              <p:ext uri="{D42A27DB-BD31-4B8C-83A1-F6EECF244321}">
                <p14:modId xmlns:p14="http://schemas.microsoft.com/office/powerpoint/2010/main" val="1925703740"/>
              </p:ext>
            </p:extLst>
          </p:nvPr>
        </p:nvGraphicFramePr>
        <p:xfrm>
          <a:off x="200023" y="975653"/>
          <a:ext cx="9505502" cy="5659660"/>
        </p:xfrm>
        <a:graphic>
          <a:graphicData uri="http://schemas.openxmlformats.org/drawingml/2006/table">
            <a:tbl>
              <a:tblPr>
                <a:tableStyleId>{5C22544A-7EE6-4342-B048-85BDC9FD1C3A}</a:tableStyleId>
              </a:tblPr>
              <a:tblGrid>
                <a:gridCol w="1299168">
                  <a:extLst>
                    <a:ext uri="{9D8B030D-6E8A-4147-A177-3AD203B41FA5}">
                      <a16:colId xmlns:a16="http://schemas.microsoft.com/office/drawing/2014/main" val="957064133"/>
                    </a:ext>
                  </a:extLst>
                </a:gridCol>
                <a:gridCol w="2953066">
                  <a:extLst>
                    <a:ext uri="{9D8B030D-6E8A-4147-A177-3AD203B41FA5}">
                      <a16:colId xmlns:a16="http://schemas.microsoft.com/office/drawing/2014/main" val="1118732589"/>
                    </a:ext>
                  </a:extLst>
                </a:gridCol>
                <a:gridCol w="5253268">
                  <a:extLst>
                    <a:ext uri="{9D8B030D-6E8A-4147-A177-3AD203B41FA5}">
                      <a16:colId xmlns:a16="http://schemas.microsoft.com/office/drawing/2014/main" val="312827326"/>
                    </a:ext>
                  </a:extLst>
                </a:gridCol>
              </a:tblGrid>
              <a:tr h="288000">
                <a:tc>
                  <a:txBody>
                    <a:bodyPr/>
                    <a:lstStyle/>
                    <a:p>
                      <a:pPr algn="ctr" fontAlgn="ctr"/>
                      <a:r>
                        <a:rPr lang="ja-JP" altLang="en-US" sz="800" b="1" u="none" strike="noStrike" dirty="0">
                          <a:solidFill>
                            <a:schemeClr val="bg1"/>
                          </a:solidFill>
                          <a:effectLst/>
                          <a:latin typeface="Meiryo UI"/>
                          <a:ea typeface="Meiryo UI"/>
                        </a:rPr>
                        <a:t>　</a:t>
                      </a:r>
                      <a:endParaRPr lang="ja-JP" altLang="en-US" sz="800" b="1" i="0" u="none" strike="noStrike" dirty="0">
                        <a:solidFill>
                          <a:schemeClr val="bg1"/>
                        </a:solidFill>
                        <a:effectLst/>
                        <a:latin typeface="Meiryo UI"/>
                        <a:ea typeface="Meiryo UI"/>
                      </a:endParaRPr>
                    </a:p>
                  </a:txBody>
                  <a:tcPr marL="3287" marR="3287" marT="3287"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gridSpan="2">
                  <a:txBody>
                    <a:bodyPr/>
                    <a:lstStyle/>
                    <a:p>
                      <a:pPr algn="ctr" rtl="0" fontAlgn="ctr"/>
                      <a:r>
                        <a:rPr lang="en-US" altLang="ja-JP" sz="1200" b="1" u="none" strike="noStrike" dirty="0">
                          <a:solidFill>
                            <a:schemeClr val="bg1"/>
                          </a:solidFill>
                          <a:effectLst/>
                          <a:latin typeface="Meiryo UI" panose="020B0604030504040204" pitchFamily="34" charset="-128"/>
                          <a:ea typeface="Meiryo UI" panose="020B0604030504040204" pitchFamily="34" charset="-128"/>
                        </a:rPr>
                        <a:t>ASEAN (</a:t>
                      </a:r>
                      <a:r>
                        <a:rPr lang="ja-JP" altLang="en-US" sz="1200" b="1" u="none" strike="noStrike" dirty="0">
                          <a:solidFill>
                            <a:schemeClr val="bg1"/>
                          </a:solidFill>
                          <a:effectLst/>
                          <a:latin typeface="Meiryo UI" panose="020B0604030504040204" pitchFamily="34" charset="-128"/>
                          <a:ea typeface="Meiryo UI" panose="020B0604030504040204" pitchFamily="34" charset="-128"/>
                        </a:rPr>
                        <a:t>シンガポール、マレーシア、インドネシア、フィリピン、ベトナム、タイ）および台湾、中国</a:t>
                      </a:r>
                      <a:endParaRPr lang="ja-JP" altLang="en-US" sz="12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3666003345"/>
                  </a:ext>
                </a:extLst>
              </a:tr>
              <a:tr h="28855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登録済みのソフトウェア製品の検索方法</a:t>
                      </a:r>
                      <a:endParaRPr lang="en-US" altLang="ja-JP" sz="1100" b="1" i="0" u="none" strike="noStrike" dirty="0">
                        <a:solidFill>
                          <a:schemeClr val="bg1"/>
                        </a:solidFill>
                        <a:effectLst/>
                        <a:latin typeface="Meiryo UI" panose="020B0604030504040204" pitchFamily="34" charset="-128"/>
                        <a:ea typeface="Meiryo UI"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a:solidFill>
                            <a:schemeClr val="bg1"/>
                          </a:solidFill>
                          <a:effectLst/>
                          <a:latin typeface="Meiryo UI" panose="020B0604030504040204" pitchFamily="34" charset="-128"/>
                          <a:ea typeface="Meiryo UI" panose="020B0604030504040204" pitchFamily="34" charset="-128"/>
                        </a:rPr>
                        <a:t>（</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シンガポール</a:t>
                      </a:r>
                      <a:r>
                        <a:rPr lang="en-US" altLang="ja-JP" sz="800" b="1" i="0" u="none" strike="noStrike" dirty="0">
                          <a:solidFill>
                            <a:schemeClr val="bg1"/>
                          </a:solidFill>
                          <a:effectLst/>
                          <a:latin typeface="Meiryo UI" panose="020B0604030504040204" pitchFamily="34" charset="-128"/>
                          <a:ea typeface="Meiryo UI" panose="020B0604030504040204" pitchFamily="34" charset="-128"/>
                        </a:rPr>
                        <a:t>HSA</a:t>
                      </a:r>
                      <a:r>
                        <a:rPr lang="ja-JP" altLang="en-US" sz="800" b="1" i="0" u="none" strike="noStrike" dirty="0">
                          <a:solidFill>
                            <a:schemeClr val="bg1"/>
                          </a:solidFill>
                          <a:effectLst/>
                          <a:latin typeface="Meiryo UI" panose="020B0604030504040204" pitchFamily="34" charset="-128"/>
                          <a:ea typeface="Meiryo UI" panose="020B0604030504040204" pitchFamily="34" charset="-128"/>
                        </a:rPr>
                        <a:t>を例示）</a:t>
                      </a:r>
                    </a:p>
                  </a:txBody>
                  <a:tcPr marL="3287" marR="3287" marT="3287" marB="0" anchor="b">
                    <a:lnL w="127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D6AA7"/>
                      </a:solidFill>
                      <a:prstDash val="solid"/>
                      <a:round/>
                      <a:headEnd type="none" w="med" len="med"/>
                      <a:tailEnd type="none" w="med" len="med"/>
                    </a:lnB>
                    <a:solidFill>
                      <a:srgbClr val="3D6AA7"/>
                    </a:solidFill>
                  </a:tcPr>
                </a:tc>
                <a:tc gridSpan="2">
                  <a:txBody>
                    <a:bodyPr/>
                    <a:lstStyle/>
                    <a:p>
                      <a:pPr algn="l"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シンガポールでは登録済み医療機器の検索ができるため、類似品、競合他社品、登録済みプログラム医療機器のクラス分類調査などが可能である。</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＜検索方法＞</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a:pP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Singapore Medical Device Register (SMDR)</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へアクセス　</a:t>
                      </a:r>
                      <a:r>
                        <a:rPr lang="en" altLang="ja-JP" sz="1100" b="0" i="0" u="none" strike="noStrike" dirty="0">
                          <a:solidFill>
                            <a:schemeClr val="tx1"/>
                          </a:solidFill>
                          <a:effectLst/>
                          <a:latin typeface="Meiryo UI" panose="020B0604030504040204" pitchFamily="34" charset="-128"/>
                          <a:ea typeface="Meiryo UI" panose="020B0604030504040204" pitchFamily="34" charset="-128"/>
                          <a:hlinkClick r:id="rId2"/>
                        </a:rPr>
                        <a:t>https://eservice.hsa.gov.sg/medics/md/mdEnquiry.do?action=getAllDevices</a:t>
                      </a:r>
                      <a:endParaRPr lang="en"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0" indent="0" algn="l" rtl="0" fontAlgn="ctr">
                        <a:buNone/>
                      </a:pPr>
                      <a:endParaRPr lang="en"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startAt="2"/>
                      </a:pPr>
                      <a:r>
                        <a:rPr lang="en-US" altLang="ja-JP" sz="1100" b="0" i="0" u="none" strike="noStrike" dirty="0">
                          <a:solidFill>
                            <a:schemeClr val="tx1"/>
                          </a:solidFill>
                          <a:effectLst/>
                          <a:latin typeface="Meiryo UI"/>
                          <a:ea typeface="Meiryo UI"/>
                        </a:rPr>
                        <a:t>Advanced Search</a:t>
                      </a:r>
                      <a:r>
                        <a:rPr lang="ja-JP" altLang="en-US" sz="1100" b="0" i="0" u="none" strike="noStrike" dirty="0">
                          <a:solidFill>
                            <a:schemeClr val="tx1"/>
                          </a:solidFill>
                          <a:effectLst/>
                          <a:latin typeface="Meiryo UI"/>
                          <a:ea typeface="Meiryo UI"/>
                        </a:rPr>
                        <a:t>をクリック</a:t>
                      </a:r>
                      <a:endParaRPr lang="en-US" altLang="ja-JP" sz="1100" b="0" i="0" u="none" strike="noStrike" dirty="0">
                        <a:solidFill>
                          <a:schemeClr val="tx1"/>
                        </a:solidFill>
                        <a:effectLst/>
                        <a:latin typeface="Meiryo UI"/>
                        <a:ea typeface="Meiryo UI"/>
                      </a:endParaRPr>
                    </a:p>
                    <a:p>
                      <a:pPr marL="0" indent="0" algn="l" rtl="0" fontAlgn="ctr">
                        <a:buNone/>
                      </a:pPr>
                      <a:endParaRPr lang="en-US" altLang="ja-JP" sz="1100" b="0" i="0" u="none" strike="noStrike" dirty="0">
                        <a:solidFill>
                          <a:schemeClr val="tx1"/>
                        </a:solidFill>
                        <a:effectLst/>
                        <a:latin typeface="Meiryo UI"/>
                        <a:ea typeface="Meiryo UI"/>
                      </a:endParaRPr>
                    </a:p>
                    <a:p>
                      <a:pPr marL="228600" indent="-228600" algn="l" rtl="0" fontAlgn="ctr">
                        <a:buAutoNum type="arabicPeriod" startAt="3"/>
                      </a:pP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検索したいフィールドへキーワードを入力。</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0" indent="0" algn="l" rtl="0" fontAlgn="ctr">
                        <a:buNone/>
                      </a:pP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startAt="3"/>
                      </a:pP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”Search Mode”</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を</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”Contains”</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へ変更。</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0" indent="0" algn="l" rtl="0" fontAlgn="ctr">
                        <a:buNone/>
                      </a:pP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startAt="3"/>
                      </a:pP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画面下部の</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”Security Check”</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に表示された文字を入力し</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”Search”</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をクリック</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228600" indent="-228600" algn="l" rtl="0" fontAlgn="ctr">
                        <a:buAutoNum type="arabicPeriod" startAt="3"/>
                      </a:pP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marL="0" indent="0" algn="l" rtl="0" fontAlgn="ctr">
                        <a:buFontTx/>
                        <a:buNone/>
                      </a:pP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公開されている情報：デバイス名称、機器概要、クラス分類（シンガポール）、　登録番号、登録日、ブランドオーナー、シンガポール現地の登録者とモデル一覧</a:t>
                      </a:r>
                      <a:endParaRPr kumimoji="1" lang="ja-JP" altLang="en-US" sz="1100" dirty="0">
                        <a:latin typeface="Meiryo UI" panose="020B0604030504040204" pitchFamily="34" charset="-128"/>
                        <a:ea typeface="Meiryo UI" panose="020B0604030504040204" pitchFamily="34" charset="-128"/>
                      </a:endParaRPr>
                    </a:p>
                  </a:txBody>
                  <a:tcPr anchor="ctr">
                    <a:lnL w="317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lvl="0"/>
                      <a:endParaRPr kumimoji="1" lang="ja-JP" altLang="en-US" sz="1050" dirty="0">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7190921"/>
                  </a:ext>
                </a:extLst>
              </a:tr>
              <a:tr h="24860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chemeClr val="bg1"/>
                        </a:solidFill>
                        <a:effectLst/>
                        <a:latin typeface="Meiryo UI" panose="020B0604030504040204" pitchFamily="34" charset="-128"/>
                        <a:ea typeface="Meiryo UI" panose="020B0604030504040204" pitchFamily="34" charset="-128"/>
                      </a:endParaRPr>
                    </a:p>
                  </a:txBody>
                  <a:tcPr marL="3287" marR="3287" marT="3287" marB="0" anchor="ctr">
                    <a:lnL w="127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3D6AA7"/>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algn="l" rtl="0" fontAlgn="ct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＜検索事例＞</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“Device Proprietary/Brand Name”</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へ</a:t>
                      </a:r>
                      <a:r>
                        <a:rPr lang="en-US" altLang="ja-JP" sz="1100" b="1" i="0" u="none" strike="noStrike" dirty="0">
                          <a:solidFill>
                            <a:schemeClr val="tx1"/>
                          </a:solidFill>
                          <a:effectLst/>
                          <a:latin typeface="Meiryo UI" panose="020B0604030504040204" pitchFamily="34" charset="-128"/>
                          <a:ea typeface="Meiryo UI" panose="020B0604030504040204" pitchFamily="34" charset="-128"/>
                        </a:rPr>
                        <a:t>”software”</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と入力した際に表示される登録済みソフトウェアのリスト</a:t>
                      </a:r>
                      <a:endParaRPr lang="en-US" altLang="ja-JP" sz="1100" b="0" i="0" u="none" strike="noStrike" dirty="0">
                        <a:solidFill>
                          <a:schemeClr val="tx1"/>
                        </a:solidFill>
                        <a:effectLst/>
                        <a:latin typeface="Meiryo UI" panose="020B0604030504040204" pitchFamily="34" charset="-128"/>
                        <a:ea typeface="Meiryo UI" panose="020B0604030504040204" pitchFamily="34" charset="-128"/>
                      </a:endParaRPr>
                    </a:p>
                    <a:p>
                      <a:pPr algn="l" rtl="0" fontAlgn="ct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合計</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77</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の登録あり。</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2023</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年</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1</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月</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19</a:t>
                      </a:r>
                      <a:r>
                        <a:rPr lang="ja-JP" altLang="en-US" sz="1100" b="0" i="0" u="none" strike="noStrike" dirty="0">
                          <a:solidFill>
                            <a:schemeClr val="tx1"/>
                          </a:solidFill>
                          <a:effectLst/>
                          <a:latin typeface="Meiryo UI" panose="020B0604030504040204" pitchFamily="34" charset="-128"/>
                          <a:ea typeface="Meiryo UI" panose="020B0604030504040204" pitchFamily="34" charset="-128"/>
                        </a:rPr>
                        <a:t>日現在</a:t>
                      </a:r>
                      <a:r>
                        <a:rPr lang="en-US" altLang="ja-JP" sz="1100" b="0" i="0" u="none" strike="noStrike" dirty="0">
                          <a:solidFill>
                            <a:schemeClr val="tx1"/>
                          </a:solidFill>
                          <a:effectLst/>
                          <a:latin typeface="Meiryo UI" panose="020B0604030504040204" pitchFamily="34" charset="-128"/>
                          <a:ea typeface="Meiryo UI" panose="020B0604030504040204" pitchFamily="34"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lvl="0"/>
                      <a:endParaRPr kumimoji="1" lang="ja-JP" altLang="en-US" sz="1050" dirty="0">
                        <a:latin typeface="Meiryo UI" panose="020B0604030504040204" pitchFamily="34" charset="-128"/>
                        <a:ea typeface="Meiryo UI" panose="020B0604030504040204" pitchFamily="34" charset="-128"/>
                      </a:endParaRPr>
                    </a:p>
                  </a:txBody>
                  <a:tcPr marL="3287" marR="3287" marT="3287" marB="0" anchor="ctr">
                    <a:lnL w="3175"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66774271"/>
                  </a:ext>
                </a:extLst>
              </a:tr>
            </a:tbl>
          </a:graphicData>
        </a:graphic>
      </p:graphicFrame>
      <p:pic>
        <p:nvPicPr>
          <p:cNvPr id="6" name="図 5" descr="グラフィカル ユーザー インターフェイス, アプリケーション&#10;&#10;自動的に生成された説明">
            <a:extLst>
              <a:ext uri="{FF2B5EF4-FFF2-40B4-BE49-F238E27FC236}">
                <a16:creationId xmlns:a16="http://schemas.microsoft.com/office/drawing/2014/main" id="{1867101F-1F73-054D-88B3-6483A002F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502" y="2924997"/>
            <a:ext cx="696986" cy="367502"/>
          </a:xfrm>
          <a:prstGeom prst="rect">
            <a:avLst/>
          </a:prstGeom>
        </p:spPr>
      </p:pic>
      <p:pic>
        <p:nvPicPr>
          <p:cNvPr id="5" name="図 4" descr="テキスト が含まれている画像&#10;&#10;自動的に生成された説明">
            <a:extLst>
              <a:ext uri="{FF2B5EF4-FFF2-40B4-BE49-F238E27FC236}">
                <a16:creationId xmlns:a16="http://schemas.microsoft.com/office/drawing/2014/main" id="{7399EA06-1090-F7AF-38E5-022FE3CDB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672" y="4169164"/>
            <a:ext cx="5187954" cy="2452018"/>
          </a:xfrm>
          <a:prstGeom prst="rect">
            <a:avLst/>
          </a:prstGeom>
        </p:spPr>
      </p:pic>
      <p:pic>
        <p:nvPicPr>
          <p:cNvPr id="10" name="図 9" descr="テキスト&#10;&#10;中程度の精度で自動的に生成された説明">
            <a:extLst>
              <a:ext uri="{FF2B5EF4-FFF2-40B4-BE49-F238E27FC236}">
                <a16:creationId xmlns:a16="http://schemas.microsoft.com/office/drawing/2014/main" id="{1CDA9C3D-698E-DB40-AB8B-0C4B28399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8072" y="2249959"/>
            <a:ext cx="859843" cy="302898"/>
          </a:xfrm>
          <a:prstGeom prst="rect">
            <a:avLst/>
          </a:prstGeom>
        </p:spPr>
      </p:pic>
    </p:spTree>
    <p:extLst>
      <p:ext uri="{BB962C8B-B14F-4D97-AF65-F5344CB8AC3E}">
        <p14:creationId xmlns:p14="http://schemas.microsoft.com/office/powerpoint/2010/main" val="50354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a:t>
            </a:r>
            <a:r>
              <a:rPr lang="ja-JP" altLang="en-US" b="1">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199821" y="126779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インドネシアの医療機器に対する規制概要</a:t>
            </a:r>
            <a:endParaRPr lang="en-US" altLang="ko-KR" sz="1400" b="1" dirty="0">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nvGraphicFramePr>
        <p:xfrm>
          <a:off x="200025" y="1483605"/>
          <a:ext cx="9504852" cy="513024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08708">
                  <a:extLst>
                    <a:ext uri="{9D8B030D-6E8A-4147-A177-3AD203B41FA5}">
                      <a16:colId xmlns:a16="http://schemas.microsoft.com/office/drawing/2014/main" val="20002"/>
                    </a:ext>
                  </a:extLst>
                </a:gridCol>
              </a:tblGrid>
              <a:tr h="45704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根拠法</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「医療機器、体外診断用医療機器と家庭用器具の流通許可に関する保健大臣規定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 62/2017</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「医療機器の流通に関する保健大臣規定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No.1191/MENKES/PER/VIII/2010</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」により、医療機器が定義されている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of Health</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3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solidFill>
                            <a:schemeClr val="tx1"/>
                          </a:solidFill>
                          <a:latin typeface="Meiryo UI"/>
                          <a:ea typeface="Meiryo UI"/>
                          <a:cs typeface="Arial"/>
                        </a:rPr>
                        <a:t>医療機器を輸入・販売するためには、輸入者は一般製品の輸入に必要な輸入ライセンス（</a:t>
                      </a:r>
                      <a:r>
                        <a:rPr kumimoji="1" lang="en-US" altLang="ja-JP" sz="1050" dirty="0">
                          <a:solidFill>
                            <a:schemeClr val="tx1"/>
                          </a:solidFill>
                          <a:latin typeface="Meiryo UI"/>
                          <a:ea typeface="Meiryo UI"/>
                          <a:cs typeface="Arial"/>
                        </a:rPr>
                        <a:t>API</a:t>
                      </a:r>
                      <a:r>
                        <a:rPr kumimoji="1" lang="ja-JP" altLang="en-US" sz="1050" dirty="0">
                          <a:solidFill>
                            <a:schemeClr val="tx1"/>
                          </a:solidFill>
                          <a:latin typeface="Meiryo UI"/>
                          <a:ea typeface="Meiryo UI"/>
                          <a:cs typeface="Arial"/>
                        </a:rPr>
                        <a:t>）、</a:t>
                      </a:r>
                      <a:r>
                        <a:rPr kumimoji="1" lang="ja-JP" altLang="en-US" sz="1050" kern="1200" dirty="0">
                          <a:solidFill>
                            <a:schemeClr val="tx1"/>
                          </a:solidFill>
                          <a:latin typeface="Meiryo UI"/>
                          <a:ea typeface="Meiryo UI"/>
                          <a:cs typeface="Arial"/>
                        </a:rPr>
                        <a:t>単一商業番号（</a:t>
                      </a:r>
                      <a:r>
                        <a:rPr kumimoji="1" lang="en-US" altLang="ja-JP" sz="1050" kern="1200" dirty="0">
                          <a:solidFill>
                            <a:schemeClr val="tx1"/>
                          </a:solidFill>
                          <a:latin typeface="Meiryo UI"/>
                          <a:ea typeface="Meiryo UI"/>
                          <a:cs typeface="Arial"/>
                        </a:rPr>
                        <a:t>NIB</a:t>
                      </a:r>
                      <a:r>
                        <a:rPr kumimoji="1" lang="ja-JP" altLang="en-US" sz="1050" kern="1200" dirty="0">
                          <a:solidFill>
                            <a:schemeClr val="tx1"/>
                          </a:solidFill>
                          <a:latin typeface="Meiryo UI"/>
                          <a:ea typeface="Meiryo UI"/>
                          <a:cs typeface="Arial"/>
                        </a:rPr>
                        <a:t>） や通関基本番号（</a:t>
                      </a:r>
                      <a:r>
                        <a:rPr kumimoji="1" lang="en-US" altLang="ja-JP" sz="1050" kern="1200" dirty="0">
                          <a:solidFill>
                            <a:schemeClr val="tx1"/>
                          </a:solidFill>
                          <a:latin typeface="Meiryo UI"/>
                          <a:ea typeface="Meiryo UI"/>
                          <a:cs typeface="Arial"/>
                        </a:rPr>
                        <a:t>NIK</a:t>
                      </a:r>
                      <a:r>
                        <a:rPr kumimoji="1" lang="ja-JP" altLang="en-US" sz="1050" kern="120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だけでなく、</a:t>
                      </a:r>
                      <a:r>
                        <a:rPr kumimoji="1" lang="ja-JP" altLang="en-US" sz="1050" kern="1200" dirty="0">
                          <a:solidFill>
                            <a:schemeClr val="tx1"/>
                          </a:solidFill>
                          <a:latin typeface="Meiryo UI"/>
                          <a:ea typeface="Meiryo UI"/>
                          <a:cs typeface="Arial"/>
                        </a:rPr>
                        <a:t>医療機器流通業者許可（</a:t>
                      </a:r>
                      <a:r>
                        <a:rPr kumimoji="1" lang="en-US" altLang="ja-JP" sz="1050" kern="1200" dirty="0">
                          <a:solidFill>
                            <a:schemeClr val="tx1"/>
                          </a:solidFill>
                          <a:latin typeface="Meiryo UI"/>
                          <a:ea typeface="Meiryo UI"/>
                          <a:cs typeface="Arial"/>
                        </a:rPr>
                        <a:t>IDAK</a:t>
                      </a:r>
                      <a:r>
                        <a:rPr kumimoji="1" lang="ja-JP" altLang="en-US" sz="1050" kern="120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と、</a:t>
                      </a:r>
                      <a:r>
                        <a:rPr kumimoji="1" lang="ja-JP" altLang="en-US" sz="1050" kern="1200" dirty="0">
                          <a:solidFill>
                            <a:schemeClr val="tx1"/>
                          </a:solidFill>
                          <a:latin typeface="Meiryo UI"/>
                          <a:ea typeface="Meiryo UI"/>
                          <a:cs typeface="Arial"/>
                        </a:rPr>
                        <a:t>医療機器流通製品ライセンス（</a:t>
                      </a:r>
                      <a:r>
                        <a:rPr kumimoji="1" lang="en-US" altLang="ja-JP" sz="1050" kern="1200" dirty="0" err="1">
                          <a:solidFill>
                            <a:schemeClr val="tx1"/>
                          </a:solidFill>
                          <a:latin typeface="Meiryo UI"/>
                          <a:ea typeface="Meiryo UI"/>
                          <a:cs typeface="Arial"/>
                        </a:rPr>
                        <a:t>Izin</a:t>
                      </a:r>
                      <a:r>
                        <a:rPr kumimoji="1" lang="en-US" altLang="ja-JP" sz="1050" kern="1200" dirty="0">
                          <a:solidFill>
                            <a:schemeClr val="tx1"/>
                          </a:solidFill>
                          <a:latin typeface="Meiryo UI"/>
                          <a:ea typeface="Meiryo UI"/>
                          <a:cs typeface="Arial"/>
                        </a:rPr>
                        <a:t> Edar</a:t>
                      </a:r>
                      <a:r>
                        <a:rPr kumimoji="1" lang="ja-JP" altLang="en-US" sz="1050" kern="120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を取得する必要がある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gridSpan="2">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rPr>
                        <a:t>医療機器流通業者</a:t>
                      </a:r>
                      <a:r>
                        <a:rPr kumimoji="1" lang="en-US" altLang="zh-TW" sz="1100" b="1" dirty="0">
                          <a:solidFill>
                            <a:schemeClr val="bg1"/>
                          </a:solidFill>
                          <a:latin typeface="Meiryo UI" panose="020B0604030504040204" pitchFamily="34" charset="-128"/>
                          <a:ea typeface="Meiryo UI" panose="020B0604030504040204" pitchFamily="34" charset="-128"/>
                        </a:rPr>
                        <a:t> </a:t>
                      </a:r>
                      <a:r>
                        <a:rPr kumimoji="1" lang="zh-TW" altLang="en-US" sz="1100" b="1" dirty="0">
                          <a:solidFill>
                            <a:schemeClr val="bg1"/>
                          </a:solidFill>
                          <a:latin typeface="Meiryo UI" panose="020B0604030504040204" pitchFamily="34" charset="-128"/>
                          <a:ea typeface="Meiryo UI" panose="020B0604030504040204" pitchFamily="34" charset="-128"/>
                        </a:rPr>
                        <a:t>許可（</a:t>
                      </a:r>
                      <a:r>
                        <a:rPr kumimoji="1" lang="en-US" altLang="zh-TW" sz="1100" b="1" dirty="0">
                          <a:solidFill>
                            <a:schemeClr val="bg1"/>
                          </a:solidFill>
                          <a:latin typeface="Meiryo UI" panose="020B0604030504040204" pitchFamily="34" charset="-128"/>
                          <a:ea typeface="Meiryo UI" panose="020B0604030504040204" pitchFamily="34" charset="-128"/>
                        </a:rPr>
                        <a:t>IDAK</a:t>
                      </a:r>
                      <a:r>
                        <a:rPr kumimoji="1" lang="zh-TW" altLang="en-US" sz="1100" b="1" dirty="0">
                          <a:solidFill>
                            <a:schemeClr val="bg1"/>
                          </a:solidFill>
                          <a:latin typeface="Meiryo UI" panose="020B0604030504040204" pitchFamily="34" charset="-128"/>
                          <a:ea typeface="Meiryo UI" panose="020B0604030504040204" pitchFamily="34" charset="-128"/>
                        </a:rPr>
                        <a:t>）</a:t>
                      </a:r>
                      <a:endParaRPr kumimoji="1" lang="en-US" altLang="zh-TW" sz="1100" b="1" dirty="0">
                        <a:solidFill>
                          <a:schemeClr val="bg1"/>
                        </a:solidFill>
                        <a:latin typeface="Meiryo UI" panose="020B0604030504040204" pitchFamily="34" charset="-128"/>
                        <a:ea typeface="Meiryo UI" panose="020B0604030504040204" pitchFamily="34" charset="-128"/>
                        <a:cs typeface="+mn-cs"/>
                      </a:endParaRPr>
                    </a:p>
                    <a:p>
                      <a:pPr algn="ctr" fontAlgn="ctr"/>
                      <a:r>
                        <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800" b="1">
                          <a:solidFill>
                            <a:schemeClr val="bg1"/>
                          </a:solidFill>
                          <a:latin typeface="Meiryo UI" panose="020B0604030504040204" pitchFamily="34" charset="-128"/>
                          <a:ea typeface="Meiryo UI" panose="020B0604030504040204" pitchFamily="34" charset="-128"/>
                          <a:cs typeface="Arial" panose="020B0604020202020204" pitchFamily="34" charset="0"/>
                        </a:rPr>
                        <a:t>年の有効期間</a:t>
                      </a:r>
                      <a:endPar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※2021</a:t>
                      </a:r>
                      <a:r>
                        <a:rPr kumimoji="1" lang="ja-JP" altLang="en-US" sz="800" b="1">
                          <a:solidFill>
                            <a:schemeClr val="bg1"/>
                          </a:solidFill>
                          <a:latin typeface="Meiryo UI" panose="020B0604030504040204" pitchFamily="34" charset="-128"/>
                          <a:ea typeface="Meiryo UI" panose="020B0604030504040204" pitchFamily="34" charset="-128"/>
                          <a:cs typeface="Arial" panose="020B0604020202020204" pitchFamily="34" charset="0"/>
                        </a:rPr>
                        <a:t>年</a:t>
                      </a:r>
                      <a:r>
                        <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8</a:t>
                      </a:r>
                      <a:r>
                        <a:rPr kumimoji="1" lang="ja-JP" altLang="en-US" sz="800" b="1">
                          <a:solidFill>
                            <a:schemeClr val="bg1"/>
                          </a:solidFill>
                          <a:latin typeface="Meiryo UI" panose="020B0604030504040204" pitchFamily="34" charset="-128"/>
                          <a:ea typeface="Meiryo UI" panose="020B0604030504040204" pitchFamily="34" charset="-128"/>
                          <a:cs typeface="Arial" panose="020B0604020202020204" pitchFamily="34" charset="0"/>
                        </a:rPr>
                        <a:t>月、旧</a:t>
                      </a:r>
                      <a:r>
                        <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IPAK</a:t>
                      </a:r>
                      <a:r>
                        <a:rPr kumimoji="1" lang="ja-JP" altLang="en-US" sz="800" b="1">
                          <a:solidFill>
                            <a:schemeClr val="bg1"/>
                          </a:solidFill>
                          <a:latin typeface="Meiryo UI" panose="020B0604030504040204" pitchFamily="34" charset="-128"/>
                          <a:ea typeface="Meiryo UI" panose="020B0604030504040204" pitchFamily="34" charset="-128"/>
                          <a:cs typeface="Arial" panose="020B0604020202020204" pitchFamily="34" charset="0"/>
                        </a:rPr>
                        <a:t>に</a:t>
                      </a:r>
                      <a:endParaRPr kumimoji="1"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ja-JP" altLang="en-US" sz="800" b="1">
                          <a:solidFill>
                            <a:schemeClr val="bg1"/>
                          </a:solidFill>
                          <a:latin typeface="Meiryo UI" panose="020B0604030504040204" pitchFamily="34" charset="-128"/>
                          <a:ea typeface="Meiryo UI" panose="020B0604030504040204" pitchFamily="34" charset="-128"/>
                          <a:cs typeface="Arial" panose="020B0604020202020204" pitchFamily="34" charset="0"/>
                        </a:rPr>
                        <a:t>置き換わる</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7470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医療機器流通</a:t>
                      </a:r>
                      <a:endParaRPr kumimoji="1" lang="en-US" altLang="ja-JP" sz="1100" b="1" dirty="0">
                        <a:solidFill>
                          <a:schemeClr val="bg1"/>
                        </a:solidFill>
                        <a:latin typeface="Meiryo UI" panose="020B0604030504040204" pitchFamily="34" charset="-128"/>
                        <a:ea typeface="Meiryo UI" panose="020B0604030504040204" pitchFamily="34" charset="-128"/>
                      </a:endParaRPr>
                    </a:p>
                    <a:p>
                      <a:pPr algn="ctr" fontAlgn="ctr"/>
                      <a:r>
                        <a:rPr kumimoji="1" lang="ja-JP" altLang="en-US" sz="1100" b="1" dirty="0">
                          <a:solidFill>
                            <a:schemeClr val="bg1"/>
                          </a:solidFill>
                          <a:latin typeface="Meiryo UI"/>
                          <a:ea typeface="Meiryo UI"/>
                        </a:rPr>
                        <a:t>製品ライセンス</a:t>
                      </a:r>
                      <a:r>
                        <a:rPr kumimoji="1" lang="en-US" altLang="ja-JP" sz="1100" b="1" dirty="0">
                          <a:solidFill>
                            <a:schemeClr val="bg1"/>
                          </a:solidFill>
                          <a:latin typeface="Meiryo UI"/>
                          <a:ea typeface="Meiryo UI"/>
                        </a:rPr>
                        <a:t> </a:t>
                      </a:r>
                      <a:r>
                        <a:rPr kumimoji="1" lang="ja-JP" altLang="en-US" sz="1100" b="1" dirty="0">
                          <a:solidFill>
                            <a:schemeClr val="bg1"/>
                          </a:solidFill>
                          <a:latin typeface="Meiryo UI"/>
                          <a:ea typeface="Meiryo UI"/>
                        </a:rPr>
                        <a:t>（</a:t>
                      </a:r>
                      <a:r>
                        <a:rPr kumimoji="1" lang="en-US" altLang="ja-JP" sz="1100" b="1" dirty="0" err="1">
                          <a:solidFill>
                            <a:schemeClr val="bg1"/>
                          </a:solidFill>
                          <a:latin typeface="Meiryo UI"/>
                          <a:ea typeface="Meiryo UI"/>
                        </a:rPr>
                        <a:t>Izin</a:t>
                      </a:r>
                      <a:r>
                        <a:rPr kumimoji="1" lang="en-US" altLang="ja-JP" sz="1100" b="1" dirty="0">
                          <a:solidFill>
                            <a:schemeClr val="bg1"/>
                          </a:solidFill>
                          <a:latin typeface="Meiryo UI"/>
                          <a:ea typeface="Meiryo UI"/>
                        </a:rPr>
                        <a:t> Edar</a:t>
                      </a:r>
                      <a:r>
                        <a:rPr kumimoji="1" lang="ja-JP" altLang="en-US" sz="1100" b="1" dirty="0">
                          <a:solidFill>
                            <a:schemeClr val="bg1"/>
                          </a:solidFill>
                          <a:latin typeface="Meiryo UI"/>
                          <a:ea typeface="Meiryo UI"/>
                        </a:rPr>
                        <a:t>）</a:t>
                      </a:r>
                      <a:endParaRPr kumimoji="1" lang="ja-JP" altLang="en-US" sz="1100" b="1" dirty="0">
                        <a:solidFill>
                          <a:schemeClr val="bg1"/>
                        </a:solidFill>
                        <a:latin typeface="Meiryo UI"/>
                        <a:ea typeface="Meiryo UI"/>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12700" cap="flat" cmpd="sng" algn="ctr">
                      <a:no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B, C, D</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分類を採用している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登録手数料</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1,500,000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 3,000,000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5,000,000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ルピア</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6066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審査期間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11125" marR="0" lvl="0" indent="-111125"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dirty="0">
                          <a:solidFill>
                            <a:schemeClr val="tx1"/>
                          </a:solidFill>
                          <a:latin typeface="Meiryo UI"/>
                          <a:ea typeface="Meiryo UI"/>
                          <a:cs typeface="Arial"/>
                        </a:rPr>
                        <a:t>照会対応は１回のみ。２回目の審査は</a:t>
                      </a:r>
                      <a:r>
                        <a:rPr kumimoji="1" lang="en-US" altLang="ja-JP" sz="1050" dirty="0">
                          <a:solidFill>
                            <a:schemeClr val="tx1"/>
                          </a:solidFill>
                          <a:latin typeface="Meiryo UI"/>
                          <a:ea typeface="Meiryo UI"/>
                          <a:cs typeface="Arial"/>
                        </a:rPr>
                        <a:t>10</a:t>
                      </a:r>
                      <a:r>
                        <a:rPr kumimoji="1" lang="ja-JP" altLang="en-US" sz="1050" dirty="0">
                          <a:solidFill>
                            <a:schemeClr val="tx1"/>
                          </a:solidFill>
                          <a:latin typeface="Meiryo UI"/>
                          <a:ea typeface="Meiryo UI"/>
                          <a:cs typeface="Arial"/>
                        </a:rPr>
                        <a:t>営業日で完了</a:t>
                      </a:r>
                      <a:endParaRPr kumimoji="1" lang="ja-JP" altLang="en-US" sz="1050" strike="dblStrike" baseline="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流通許可登録の有効期限は最低</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年から最長</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gridSpan="2">
                  <a:txBody>
                    <a:bodyPr/>
                    <a:lstStyle/>
                    <a:p>
                      <a:pPr algn="ctr"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有り。</a:t>
                      </a:r>
                      <a:r>
                        <a:rPr kumimoji="1" lang="en-US" altLang="ja-JP" sz="1050" strike="noStrike" baseline="0" dirty="0" err="1">
                          <a:solidFill>
                            <a:schemeClr val="tx1"/>
                          </a:solidFill>
                          <a:latin typeface="Meiryo UI" panose="020B0604030504040204" pitchFamily="34" charset="-128"/>
                          <a:ea typeface="Meiryo UI" panose="020B0604030504040204" pitchFamily="34" charset="-128"/>
                          <a:cs typeface="Arial" panose="020B0604020202020204" pitchFamily="34" charset="0"/>
                        </a:rPr>
                        <a:t>Permenkes</a:t>
                      </a: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No. 26/2018 Good Distribution Practices of Medical Device</a:t>
                      </a: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により規定されている。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144698609"/>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価格に関する規制</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Healthcare and Social Security Agency</a:t>
                      </a: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により価格の上限が決められた医療機器がある（例：メガネ、補聴器など）</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199821" y="1048993"/>
            <a:ext cx="9505056" cy="21339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医療機器の</a:t>
            </a:r>
            <a:r>
              <a:rPr lang="ja-JP" altLang="en-US" sz="1400">
                <a:latin typeface="Meiryo UI" panose="020B0604030504040204" pitchFamily="34" charset="-128"/>
                <a:ea typeface="Meiryo UI" panose="020B0604030504040204" pitchFamily="34" charset="-128"/>
                <a:cs typeface="Arial" panose="020B0604020202020204" pitchFamily="34" charset="0"/>
              </a:rPr>
              <a:t>輸出</a:t>
            </a:r>
            <a:r>
              <a:rPr kumimoji="1" lang="ja-JP" altLang="en-US" sz="1400">
                <a:latin typeface="Meiryo UI" panose="020B0604030504040204" pitchFamily="34" charset="-128"/>
                <a:ea typeface="Meiryo UI" panose="020B0604030504040204" pitchFamily="34" charset="-128"/>
                <a:cs typeface="Arial" panose="020B0604020202020204" pitchFamily="34" charset="0"/>
              </a:rPr>
              <a:t>・販売には、</a:t>
            </a:r>
            <a:r>
              <a:rPr lang="ja-JP" altLang="en-US" sz="1400">
                <a:latin typeface="Meiryo UI" panose="020B0604030504040204" pitchFamily="34" charset="-128"/>
                <a:ea typeface="Meiryo UI" panose="020B0604030504040204" pitchFamily="34" charset="-128"/>
                <a:cs typeface="Arial" panose="020B0604020202020204" pitchFamily="34" charset="0"/>
              </a:rPr>
              <a:t>医療機器流通業者許可（</a:t>
            </a:r>
            <a:r>
              <a:rPr lang="en-US" altLang="ja-JP" sz="1400" dirty="0">
                <a:latin typeface="Meiryo UI" panose="020B0604030504040204" pitchFamily="34" charset="-128"/>
                <a:ea typeface="Meiryo UI" panose="020B0604030504040204" pitchFamily="34" charset="-128"/>
                <a:cs typeface="Arial" panose="020B0604020202020204" pitchFamily="34" charset="0"/>
              </a:rPr>
              <a:t>IDAK</a:t>
            </a:r>
            <a:r>
              <a:rPr lang="ja-JP" altLang="en-US" sz="1400">
                <a:latin typeface="Meiryo UI" panose="020B0604030504040204" pitchFamily="34" charset="-128"/>
                <a:ea typeface="Meiryo UI" panose="020B0604030504040204" pitchFamily="34" charset="-128"/>
                <a:cs typeface="Arial" panose="020B0604020202020204" pitchFamily="34" charset="0"/>
              </a:rPr>
              <a:t>）や、医療機器流通製品ライセンス（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a:latin typeface="Meiryo UI" panose="020B0604030504040204" pitchFamily="34" charset="-128"/>
                <a:ea typeface="Meiryo UI" panose="020B0604030504040204" pitchFamily="34" charset="-128"/>
                <a:cs typeface="Arial" panose="020B0604020202020204" pitchFamily="34" charset="0"/>
              </a:rPr>
              <a:t>）などが必要となる。</a:t>
            </a:r>
          </a:p>
        </p:txBody>
      </p:sp>
      <p:sp>
        <p:nvSpPr>
          <p:cNvPr id="26" name="正方形/長方形 25"/>
          <p:cNvSpPr/>
          <p:nvPr/>
        </p:nvSpPr>
        <p:spPr>
          <a:xfrm>
            <a:off x="1496615" y="2996299"/>
            <a:ext cx="8208261" cy="1089583"/>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事業許可を取得した法人であること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フルタイムの技術責任者がいること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事務所や倉庫に適した施設、設備を有すること</a:t>
            </a:r>
            <a:br>
              <a:rPr lang="en-US" altLang="ja-JP" sz="1050" dirty="0">
                <a:latin typeface="Meiryo UI" panose="020B0604030504040204" pitchFamily="34" charset="-128"/>
                <a:ea typeface="Meiryo UI" panose="020B0604030504040204" pitchFamily="34" charset="-128"/>
                <a:cs typeface="Arial" panose="020B0604020202020204" pitchFamily="34" charset="0"/>
              </a:rPr>
            </a:br>
            <a:r>
              <a:rPr lang="ja-JP" altLang="en-US" sz="1050" dirty="0">
                <a:latin typeface="Meiryo UI" panose="020B0604030504040204" pitchFamily="34" charset="-128"/>
                <a:ea typeface="Meiryo UI" panose="020B0604030504040204" pitchFamily="34" charset="-128"/>
                <a:cs typeface="Arial" panose="020B0604020202020204" pitchFamily="34" charset="0"/>
              </a:rPr>
              <a:t>自己所有あるいは賃貸でもよいが、賃貸の場合は最低</a:t>
            </a:r>
            <a:r>
              <a:rPr lang="en-US" altLang="ja-JP" sz="1050" dirty="0">
                <a:latin typeface="Meiryo UI" panose="020B0604030504040204" pitchFamily="34" charset="-128"/>
                <a:ea typeface="Meiryo UI" panose="020B0604030504040204" pitchFamily="34" charset="-128"/>
                <a:cs typeface="Arial" panose="020B0604020202020204" pitchFamily="34" charset="0"/>
              </a:rPr>
              <a:t>2</a:t>
            </a:r>
            <a:r>
              <a:rPr lang="ja-JP" altLang="en-US" sz="1050" dirty="0">
                <a:latin typeface="Meiryo UI" panose="020B0604030504040204" pitchFamily="34" charset="-128"/>
                <a:ea typeface="Meiryo UI" panose="020B0604030504040204" pitchFamily="34" charset="-128"/>
                <a:cs typeface="Arial" panose="020B0604020202020204" pitchFamily="34" charset="0"/>
              </a:rPr>
              <a:t>年間の</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　賃貸契約を締結していること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アフターサービスに対応するための修理施設を有する、あるいは他の会社と提携していること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医療機器優良流通手順（</a:t>
            </a:r>
            <a:r>
              <a:rPr lang="en-US" altLang="ja-JP" sz="1050" dirty="0">
                <a:latin typeface="Meiryo UI" panose="020B0604030504040204" pitchFamily="34" charset="-128"/>
                <a:ea typeface="Meiryo UI" panose="020B0604030504040204" pitchFamily="34" charset="-128"/>
                <a:cs typeface="Arial" panose="020B0604020202020204" pitchFamily="34" charset="0"/>
              </a:rPr>
              <a:t>Cara Distribusi Alat Kesehatan yang Baik</a:t>
            </a:r>
            <a:r>
              <a:rPr lang="ja-JP" altLang="en-US" sz="1050" dirty="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CDAKB</a:t>
            </a:r>
            <a:r>
              <a:rPr lang="ja-JP" altLang="en-US" sz="1050" dirty="0">
                <a:latin typeface="Meiryo UI" panose="020B0604030504040204" pitchFamily="34" charset="-128"/>
                <a:ea typeface="Meiryo UI" panose="020B0604030504040204" pitchFamily="34" charset="-128"/>
                <a:cs typeface="Arial" panose="020B0604020202020204" pitchFamily="34" charset="0"/>
              </a:rPr>
              <a:t>）を遵守していること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技術責任者</a:t>
            </a:r>
            <a:r>
              <a:rPr lang="en-US" altLang="ja-JP" sz="1050" dirty="0">
                <a:latin typeface="Meiryo UI" panose="020B0604030504040204" pitchFamily="34" charset="-128"/>
                <a:ea typeface="Meiryo UI" panose="020B0604030504040204" pitchFamily="34" charset="-128"/>
                <a:cs typeface="Arial" panose="020B0604020202020204" pitchFamily="34" charset="0"/>
              </a:rPr>
              <a:t>(Penanggung Jawab Teknis)</a:t>
            </a:r>
            <a:r>
              <a:rPr lang="ja-JP" altLang="en-US" sz="1050" dirty="0">
                <a:latin typeface="Meiryo UI" panose="020B0604030504040204" pitchFamily="34" charset="-128"/>
                <a:ea typeface="Meiryo UI" panose="020B0604030504040204" pitchFamily="34" charset="-128"/>
                <a:cs typeface="Arial" panose="020B0604020202020204" pitchFamily="34" charset="0"/>
              </a:rPr>
              <a:t>　</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取り扱う製品の技術的な知識を有し、</a:t>
            </a:r>
            <a:r>
              <a:rPr lang="en-US" altLang="ja-JP" sz="800" dirty="0">
                <a:latin typeface="Meiryo UI" panose="020B0604030504040204" pitchFamily="34" charset="-128"/>
                <a:ea typeface="Meiryo UI" panose="020B0604030504040204" pitchFamily="34" charset="-128"/>
                <a:cs typeface="Arial" panose="020B0604020202020204" pitchFamily="34" charset="0"/>
              </a:rPr>
              <a:t> CDAKB</a:t>
            </a:r>
            <a:r>
              <a:rPr lang="ja-JP" altLang="en-US" sz="800" dirty="0">
                <a:latin typeface="Meiryo UI" panose="020B0604030504040204" pitchFamily="34" charset="-128"/>
                <a:ea typeface="Meiryo UI" panose="020B0604030504040204" pitchFamily="34" charset="-128"/>
                <a:cs typeface="Arial" panose="020B0604020202020204" pitchFamily="34" charset="0"/>
              </a:rPr>
              <a:t>トレーニング修了証を保持する者</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27" name="正方形/長方形 26"/>
          <p:cNvSpPr/>
          <p:nvPr/>
        </p:nvSpPr>
        <p:spPr>
          <a:xfrm>
            <a:off x="1496615" y="2699637"/>
            <a:ext cx="4783682" cy="216024"/>
          </a:xfrm>
          <a:prstGeom prst="rect">
            <a:avLst/>
          </a:prstGeom>
        </p:spPr>
        <p:txBody>
          <a:bodyPr wrap="none" lIns="90000" tIns="0" rIns="90000" bIns="0" anchor="ctr" anchorCtr="0">
            <a:noAutofit/>
          </a:bodyPr>
          <a:lstStyle/>
          <a:p>
            <a:pPr lvl="0" fontAlgn="ctr"/>
            <a:r>
              <a:rPr lang="ja-JP" altLang="en-US" sz="1050" dirty="0">
                <a:latin typeface="Meiryo UI" panose="020B0604030504040204" pitchFamily="34" charset="-128"/>
                <a:ea typeface="Meiryo UI" panose="020B0604030504040204" pitchFamily="34" charset="-128"/>
              </a:rPr>
              <a:t>申請者の所在する州の保健局に認可申請を行う。</a:t>
            </a:r>
            <a:r>
              <a:rPr lang="en-US" altLang="ja-JP" sz="1050" dirty="0">
                <a:latin typeface="Meiryo UI" panose="020B0604030504040204" pitchFamily="34" charset="-128"/>
                <a:ea typeface="Meiryo UI" panose="020B0604030504040204" pitchFamily="34" charset="-128"/>
              </a:rPr>
              <a:t> </a:t>
            </a:r>
            <a:r>
              <a:rPr lang="ja-JP" altLang="en-US" sz="1050" dirty="0">
                <a:latin typeface="Meiryo UI" panose="020B0604030504040204" pitchFamily="34" charset="-128"/>
                <a:ea typeface="Meiryo UI" panose="020B0604030504040204" pitchFamily="34" charset="-128"/>
              </a:rPr>
              <a:t>申請先リンク</a:t>
            </a:r>
            <a:r>
              <a:rPr lang="en-US" altLang="ja-JP" sz="1050" dirty="0">
                <a:latin typeface="Meiryo UI" panose="020B0604030504040204" pitchFamily="34" charset="-128"/>
                <a:ea typeface="Meiryo UI" panose="020B0604030504040204" pitchFamily="34" charset="-128"/>
              </a:rPr>
              <a:t> </a:t>
            </a:r>
            <a:r>
              <a:rPr lang="en-US" altLang="ja-JP" sz="1050" dirty="0">
                <a:solidFill>
                  <a:schemeClr val="accent4"/>
                </a:solidFill>
                <a:latin typeface="Meiryo UI" panose="020B0604030504040204" pitchFamily="34" charset="-128"/>
                <a:ea typeface="Meiryo UI" panose="020B0604030504040204" pitchFamily="34" charset="-128"/>
                <a:hlinkClick r:id="rId2">
                  <a:extLst>
                    <a:ext uri="{A12FA001-AC4F-418D-AE19-62706E023703}">
                      <ahyp:hlinkClr xmlns:ahyp="http://schemas.microsoft.com/office/drawing/2018/hyperlinkcolor" val="tx"/>
                    </a:ext>
                  </a:extLst>
                </a:hlinkClick>
              </a:rPr>
              <a:t>www.oss.go.id</a:t>
            </a:r>
            <a:endParaRPr lang="en-US" altLang="zh-TW" sz="1050" dirty="0">
              <a:solidFill>
                <a:schemeClr val="accent4"/>
              </a:solidFill>
              <a:latin typeface="Meiryo UI" panose="020B0604030504040204" pitchFamily="34" charset="-128"/>
              <a:ea typeface="Meiryo UI" panose="020B0604030504040204" pitchFamily="34" charset="-128"/>
            </a:endParaRPr>
          </a:p>
          <a:p>
            <a:pPr lvl="0" fontAlgn="ctr"/>
            <a:r>
              <a:rPr lang="ja-JP" altLang="en-US" sz="1050" dirty="0">
                <a:latin typeface="Meiryo UI" panose="020B0604030504040204" pitchFamily="34" charset="-128"/>
                <a:ea typeface="Meiryo UI" panose="020B0604030504040204" pitchFamily="34" charset="-128"/>
              </a:rPr>
              <a:t>申請条件は以下のとおり：</a:t>
            </a:r>
            <a:endParaRPr lang="en-US" altLang="ja-JP" sz="1050" dirty="0">
              <a:latin typeface="Meiryo UI" panose="020B0604030504040204" pitchFamily="34" charset="-128"/>
              <a:ea typeface="Meiryo UI" panose="020B0604030504040204" pitchFamily="34" charset="-128"/>
            </a:endParaRPr>
          </a:p>
        </p:txBody>
      </p:sp>
      <p:sp>
        <p:nvSpPr>
          <p:cNvPr id="10" name="正方形/長方形 9"/>
          <p:cNvSpPr/>
          <p:nvPr/>
        </p:nvSpPr>
        <p:spPr>
          <a:xfrm>
            <a:off x="1496616" y="4287780"/>
            <a:ext cx="8064896" cy="435541"/>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海外製造元より販売総代理店に指名された、あるいは製造元などからの委任状を有する、</a:t>
            </a:r>
            <a:r>
              <a:rPr lang="en-US" altLang="ja-JP" sz="1050" dirty="0">
                <a:latin typeface="Meiryo UI" panose="020B0604030504040204" pitchFamily="34" charset="-128"/>
                <a:ea typeface="Meiryo UI" panose="020B0604030504040204" pitchFamily="34" charset="-128"/>
                <a:cs typeface="Arial" panose="020B0604020202020204" pitchFamily="34" charset="0"/>
              </a:rPr>
              <a:t>IDAK</a:t>
            </a:r>
            <a:r>
              <a:rPr lang="ja-JP" altLang="en-US" sz="1050" dirty="0">
                <a:latin typeface="Meiryo UI" panose="020B0604030504040204" pitchFamily="34" charset="-128"/>
                <a:ea typeface="Meiryo UI" panose="020B0604030504040204" pitchFamily="34" charset="-128"/>
                <a:cs typeface="Arial" panose="020B0604020202020204" pitchFamily="34" charset="0"/>
              </a:rPr>
              <a:t>を有している企業</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輸入品をインドネシア国内で組み立て・据え付けを行うための製造証明書を有している企業</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正方形/長方形 10"/>
          <p:cNvSpPr/>
          <p:nvPr/>
        </p:nvSpPr>
        <p:spPr>
          <a:xfrm>
            <a:off x="1496616" y="4120917"/>
            <a:ext cx="5400600" cy="216024"/>
          </a:xfrm>
          <a:prstGeom prst="rect">
            <a:avLst/>
          </a:prstGeom>
        </p:spPr>
        <p:txBody>
          <a:bodyPr wrap="none" lIns="90000" tIns="0" rIns="90000" bIns="0" anchor="ctr" anchorCtr="0">
            <a:noAutofit/>
          </a:bodyPr>
          <a:lstStyle/>
          <a:p>
            <a:pPr lvl="0" fontAlgn="ctr"/>
            <a:r>
              <a:rPr lang="en-US" altLang="ja-JP" sz="1050" b="1" dirty="0">
                <a:latin typeface="Meiryo UI" panose="020B0604030504040204" pitchFamily="34" charset="-128"/>
                <a:ea typeface="Meiryo UI" panose="020B0604030504040204" pitchFamily="34" charset="-128"/>
              </a:rPr>
              <a:t>IDAK(</a:t>
            </a:r>
            <a:r>
              <a:rPr lang="ja-JP" altLang="en-US" sz="1050" b="1">
                <a:latin typeface="Meiryo UI" panose="020B0604030504040204" pitchFamily="34" charset="-128"/>
                <a:ea typeface="Meiryo UI" panose="020B0604030504040204" pitchFamily="34" charset="-128"/>
              </a:rPr>
              <a:t>旧</a:t>
            </a:r>
            <a:r>
              <a:rPr lang="en-US" altLang="ja-JP" sz="1050" b="1" dirty="0">
                <a:latin typeface="Meiryo UI" panose="020B0604030504040204" pitchFamily="34" charset="-128"/>
                <a:ea typeface="Meiryo UI" panose="020B0604030504040204" pitchFamily="34" charset="-128"/>
              </a:rPr>
              <a:t>IPAK)</a:t>
            </a:r>
            <a:r>
              <a:rPr lang="ja-JP" altLang="en-US" sz="1050" b="1">
                <a:latin typeface="Meiryo UI" panose="020B0604030504040204" pitchFamily="34" charset="-128"/>
                <a:ea typeface="Meiryo UI" panose="020B0604030504040204" pitchFamily="34" charset="-128"/>
              </a:rPr>
              <a:t>許可取得後に、輸入・販売製品の品目登録を行う。</a:t>
            </a:r>
            <a:r>
              <a:rPr lang="ja-JP" altLang="en-US" sz="1050">
                <a:latin typeface="Meiryo UI" panose="020B0604030504040204" pitchFamily="34" charset="-128"/>
                <a:ea typeface="Meiryo UI" panose="020B0604030504040204" pitchFamily="34" charset="-128"/>
              </a:rPr>
              <a:t>申請は以下のいずれかの企業が行う：</a:t>
            </a:r>
          </a:p>
        </p:txBody>
      </p:sp>
      <p:sp>
        <p:nvSpPr>
          <p:cNvPr id="12" name="正方形/長方形 11"/>
          <p:cNvSpPr/>
          <p:nvPr/>
        </p:nvSpPr>
        <p:spPr>
          <a:xfrm>
            <a:off x="1496616" y="4631562"/>
            <a:ext cx="5400600" cy="216024"/>
          </a:xfrm>
          <a:prstGeom prst="rect">
            <a:avLst/>
          </a:prstGeom>
        </p:spPr>
        <p:txBody>
          <a:bodyPr wrap="none" lIns="90000" tIns="0" rIns="90000" bIns="0" anchor="ctr" anchorCtr="0">
            <a:noAutofit/>
          </a:bodyPr>
          <a:lstStyle/>
          <a:p>
            <a:pPr lvl="0" fontAlgn="ctr"/>
            <a:r>
              <a:rPr lang="ja-JP" altLang="en-US" sz="1050">
                <a:solidFill>
                  <a:srgbClr val="000000"/>
                </a:solidFill>
                <a:latin typeface="Meiryo UI" panose="020B0604030504040204" pitchFamily="34" charset="-128"/>
                <a:ea typeface="Meiryo UI" panose="020B0604030504040204" pitchFamily="34" charset="-128"/>
              </a:rPr>
              <a:t>申請のプロセスおよび必要書類は次ページに記載</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267995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 </a:t>
            </a:r>
            <a:r>
              <a:rPr lang="ja-JP" altLang="en-US" b="1">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dirty="0">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475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a:latin typeface="Meiryo UI" panose="020B0604030504040204" pitchFamily="34" charset="-128"/>
                <a:ea typeface="Meiryo UI" panose="020B0604030504040204" pitchFamily="34" charset="-128"/>
                <a:cs typeface="Arial" panose="020B0604020202020204" pitchFamily="34" charset="0"/>
              </a:rPr>
              <a:t>）取得のためには、保健省への申請が必要となる。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登録までの審査期間は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2018</a:t>
            </a:r>
            <a:r>
              <a:rPr lang="ja-JP" altLang="en-US" sz="1400">
                <a:latin typeface="Meiryo UI" panose="020B0604030504040204" pitchFamily="34" charset="-128"/>
                <a:ea typeface="Meiryo UI" panose="020B0604030504040204" pitchFamily="34" charset="-128"/>
                <a:cs typeface="Arial" panose="020B0604020202020204" pitchFamily="34" charset="0"/>
              </a:rPr>
              <a:t>年の規制改正で大幅に短縮された。</a:t>
            </a:r>
            <a:endParaRPr lang="en-US" altLang="ja-JP" sz="1400" strike="dblStrike"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548372"/>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a:latin typeface="Meiryo UI" panose="020B0604030504040204" pitchFamily="34" charset="-128"/>
                  <a:ea typeface="Meiryo UI" panose="020B0604030504040204" pitchFamily="34" charset="-128"/>
                </a:rPr>
                <a:t>）取得プロセス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893065"/>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1873286" y="3094231"/>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追加データの提出命令</a:t>
            </a:r>
          </a:p>
        </p:txBody>
      </p:sp>
      <p:sp>
        <p:nvSpPr>
          <p:cNvPr id="10" name="角丸四角形 9"/>
          <p:cNvSpPr/>
          <p:nvPr/>
        </p:nvSpPr>
        <p:spPr>
          <a:xfrm>
            <a:off x="920552" y="3957159"/>
            <a:ext cx="1440160" cy="53303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回目の審査</a:t>
            </a:r>
          </a:p>
        </p:txBody>
      </p:sp>
      <p:sp>
        <p:nvSpPr>
          <p:cNvPr id="11" name="角丸四角形 10"/>
          <p:cNvSpPr/>
          <p:nvPr/>
        </p:nvSpPr>
        <p:spPr>
          <a:xfrm>
            <a:off x="3166488" y="3961174"/>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申請拒否</a:t>
            </a:r>
          </a:p>
        </p:txBody>
      </p:sp>
      <p:sp>
        <p:nvSpPr>
          <p:cNvPr id="12" name="角丸四角形 11"/>
          <p:cNvSpPr/>
          <p:nvPr/>
        </p:nvSpPr>
        <p:spPr>
          <a:xfrm>
            <a:off x="920552" y="5038775"/>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決　定</a:t>
            </a:r>
          </a:p>
        </p:txBody>
      </p:sp>
      <p:sp>
        <p:nvSpPr>
          <p:cNvPr id="13" name="角丸四角形 12"/>
          <p:cNvSpPr/>
          <p:nvPr/>
        </p:nvSpPr>
        <p:spPr>
          <a:xfrm>
            <a:off x="920552" y="5570469"/>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流通許可番号の付与</a:t>
            </a:r>
          </a:p>
        </p:txBody>
      </p:sp>
      <p:cxnSp>
        <p:nvCxnSpPr>
          <p:cNvPr id="16" name="直線矢印コネクタ 15"/>
          <p:cNvCxnSpPr>
            <a:cxnSpLocks/>
            <a:stCxn id="8" idx="2"/>
          </p:cNvCxnSpPr>
          <p:nvPr/>
        </p:nvCxnSpPr>
        <p:spPr>
          <a:xfrm>
            <a:off x="2576736" y="2217065"/>
            <a:ext cx="0" cy="87716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p:cNvCxnSpPr>
          <p:nvPr/>
        </p:nvCxnSpPr>
        <p:spPr>
          <a:xfrm rot="5400000">
            <a:off x="1838684" y="3259059"/>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970471" y="3061625"/>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03814" y="3483481"/>
            <a:ext cx="1598551"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期限内に提出できない場合</a:t>
            </a:r>
            <a:endParaRPr lang="en-US" altLang="ja-JP" sz="900" dirty="0">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12982" y="3253576"/>
            <a:ext cx="2259420" cy="545748"/>
          </a:xfrm>
          <a:prstGeom prst="rect">
            <a:avLst/>
          </a:prstGeom>
          <a:noFill/>
        </p:spPr>
        <p:txBody>
          <a:bodyPr wrap="square" lIns="0" tIns="36000" rIns="0" bIns="36000" rtlCol="0" anchor="t" anchorCtr="0">
            <a:noAutofit/>
          </a:bodyPr>
          <a:lstStyle/>
          <a:p>
            <a:pPr algn="ctr"/>
            <a:r>
              <a:rPr lang="ja-JP" altLang="en-US" sz="900" dirty="0">
                <a:latin typeface="Meiryo UI" panose="020B0604030504040204" pitchFamily="34" charset="-128"/>
                <a:ea typeface="Meiryo UI" panose="020B0604030504040204" pitchFamily="34" charset="-128"/>
              </a:rPr>
              <a:t>照会事項に対する回答期限</a:t>
            </a:r>
            <a:endParaRPr lang="en-US" altLang="ja-JP" sz="900" dirty="0">
              <a:latin typeface="Meiryo UI" panose="020B0604030504040204" pitchFamily="34" charset="-128"/>
              <a:ea typeface="Meiryo UI" panose="020B0604030504040204" pitchFamily="34" charset="-128"/>
            </a:endParaRPr>
          </a:p>
          <a:p>
            <a:pPr algn="ctr"/>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B, C: 10</a:t>
            </a:r>
            <a:r>
              <a:rPr lang="ja-JP" altLang="en-US" sz="900" dirty="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ctr"/>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15</a:t>
            </a:r>
            <a:r>
              <a:rPr lang="ja-JP" altLang="en-US" sz="900" dirty="0">
                <a:latin typeface="Meiryo UI" panose="020B0604030504040204" pitchFamily="34" charset="-128"/>
                <a:ea typeface="Meiryo UI" panose="020B0604030504040204" pitchFamily="34" charset="-128"/>
              </a:rPr>
              <a:t>日以内に揃えて提出</a:t>
            </a:r>
            <a:endParaRPr lang="en-US" altLang="ja-JP" sz="900" dirty="0">
              <a:latin typeface="Meiryo UI" panose="020B0604030504040204" pitchFamily="34" charset="-128"/>
              <a:ea typeface="Meiryo UI" panose="020B0604030504040204" pitchFamily="34" charset="-128"/>
            </a:endParaRPr>
          </a:p>
        </p:txBody>
      </p:sp>
      <p:cxnSp>
        <p:nvCxnSpPr>
          <p:cNvPr id="25" name="直線矢印コネクタ 24"/>
          <p:cNvCxnSpPr>
            <a:cxnSpLocks/>
            <a:stCxn id="10" idx="2"/>
            <a:endCxn id="12" idx="0"/>
          </p:cNvCxnSpPr>
          <p:nvPr/>
        </p:nvCxnSpPr>
        <p:spPr>
          <a:xfrm>
            <a:off x="1640632" y="4490189"/>
            <a:ext cx="0" cy="5485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2" idx="2"/>
          </p:cNvCxnSpPr>
          <p:nvPr/>
        </p:nvCxnSpPr>
        <p:spPr>
          <a:xfrm>
            <a:off x="1640632" y="5326807"/>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81246" y="5369320"/>
            <a:ext cx="1080120" cy="216024"/>
          </a:xfrm>
          <a:prstGeom prst="rect">
            <a:avLst/>
          </a:prstGeom>
          <a:noFill/>
        </p:spPr>
        <p:txBody>
          <a:bodyPr wrap="square" lIns="0" tIns="36000" rIns="0" bIns="36000" rtlCol="0" anchor="t" anchorCtr="0">
            <a:noAutofit/>
          </a:bodyPr>
          <a:lstStyle/>
          <a:p>
            <a:pPr algn="r"/>
            <a:r>
              <a:rPr lang="ja-JP" altLang="en-US" sz="900">
                <a:latin typeface="Meiryo UI" panose="020B0604030504040204" pitchFamily="34" charset="-128"/>
                <a:ea typeface="Meiryo UI" panose="020B0604030504040204" pitchFamily="34" charset="-128"/>
              </a:rPr>
              <a:t>申請受入の場合</a:t>
            </a:r>
            <a:endParaRPr lang="en-US" altLang="ja-JP" sz="900" dirty="0">
              <a:latin typeface="Meiryo UI" panose="020B0604030504040204" pitchFamily="34" charset="-128"/>
              <a:ea typeface="Meiryo UI" panose="020B0604030504040204" pitchFamily="34" charset="-128"/>
            </a:endParaRPr>
          </a:p>
        </p:txBody>
      </p:sp>
      <p:sp>
        <p:nvSpPr>
          <p:cNvPr id="38" name="角丸四角形 37"/>
          <p:cNvSpPr/>
          <p:nvPr/>
        </p:nvSpPr>
        <p:spPr>
          <a:xfrm>
            <a:off x="4040194" y="2541819"/>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新規申請</a:t>
            </a:r>
          </a:p>
        </p:txBody>
      </p:sp>
      <p:sp>
        <p:nvSpPr>
          <p:cNvPr id="39" name="正方形/長方形 38"/>
          <p:cNvSpPr/>
          <p:nvPr/>
        </p:nvSpPr>
        <p:spPr>
          <a:xfrm>
            <a:off x="260663" y="5901014"/>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登録内容に変更があった場合、変更届を提出する。サイズ、梱包、表示、納税者番号（</a:t>
            </a:r>
            <a:r>
              <a:rPr lang="en-US" altLang="ja-JP" sz="1000" dirty="0">
                <a:latin typeface="Meiryo UI" panose="020B0604030504040204" pitchFamily="34" charset="-128"/>
                <a:ea typeface="Meiryo UI" panose="020B0604030504040204" pitchFamily="34" charset="-128"/>
              </a:rPr>
              <a:t>NPWP</a:t>
            </a:r>
            <a:r>
              <a:rPr lang="ja-JP" altLang="en-US" sz="1000" dirty="0">
                <a:latin typeface="Meiryo UI" panose="020B0604030504040204" pitchFamily="34" charset="-128"/>
                <a:ea typeface="Meiryo UI" panose="020B0604030504040204" pitchFamily="34" charset="-128"/>
              </a:rPr>
              <a:t>）の変更の場合、流通許可番号の変更なく許可内容を変更できるが、それ以外の場合、流通許可番号の変更を伴う許可内容変更となる。</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なお、インドネシア国内におけるクリニック検査目的等の見本の輸入は、上記手続きは不要。</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審査期間は目安であり記載の期間より時間がかかる場合もある。</a:t>
            </a:r>
          </a:p>
          <a:p>
            <a:pPr marL="0" lvl="1" algn="just" fontAlgn="ctr">
              <a:lnSpc>
                <a:spcPct val="110000"/>
              </a:lnSpc>
              <a:spcAft>
                <a:spcPts val="300"/>
              </a:spcAft>
              <a:buClr>
                <a:srgbClr val="5F8AC3"/>
              </a:buClr>
              <a:buSzPct val="80000"/>
            </a:pPr>
            <a:endParaRPr lang="ja-JP" altLang="en-US" sz="1000" dirty="0">
              <a:solidFill>
                <a:srgbClr val="000000"/>
              </a:solidFill>
              <a:latin typeface="Meiryo UI" panose="020B0604030504040204" pitchFamily="34" charset="-128"/>
              <a:ea typeface="Meiryo UI" panose="020B0604030504040204" pitchFamily="34" charset="-128"/>
            </a:endParaRPr>
          </a:p>
        </p:txBody>
      </p:sp>
      <p:grpSp>
        <p:nvGrpSpPr>
          <p:cNvPr id="40" name="グループ化 7"/>
          <p:cNvGrpSpPr/>
          <p:nvPr/>
        </p:nvGrpSpPr>
        <p:grpSpPr>
          <a:xfrm>
            <a:off x="5169024" y="159923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a:latin typeface="Meiryo UI" panose="020B0604030504040204" pitchFamily="34" charset="-128"/>
                  <a:ea typeface="Meiryo UI" panose="020B0604030504040204" pitchFamily="34" charset="-128"/>
                </a:rPr>
                <a:t>申請に必要な書類</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991587"/>
            <a:ext cx="4419476" cy="4570575"/>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保健省が発行した医療機器製品証明のコピー　自由販売証明書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同</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IDAK</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許可のコピー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製造元から医療機器の登録を委任された総代理店あるいは総ディストリビューターとしての委任状のコピー（製造元所在国のインドネシア大使館での承認が必要）</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医療機器についての説明</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エグゼクティブサマリー ：ディスクリプション、販売歴、ラベルに表示される効用、など</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デザイン設計と製造工程における製品基準、安全条件、効用、品質システムの適正さを表した証明書類のコピー</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品質システムの認証書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採用された基準・規格とそれに準拠したことを証明する書類 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研究段階のレポート 前臨床試験報告書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クリニック検査／テストの結果 体外診断用試薬の場合、分析結果のデータ等</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スペックや原材料などのリスト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梱包スペック</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ラベリング、カタログ（能動機器）、取扱説明書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インドネシア語、英語</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や表示の見本 ラベルやシンボルマークの説明</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製品コードとその意味 　ロット番号の定義</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上記は代表例です。</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このほか、海外からの輸入品の場合、当該の医療機器が製造国で既に流通していることを証明する書類、当局による安全性や品質に関する書類、などの提出が必要である。</a:t>
            </a:r>
          </a:p>
        </p:txBody>
      </p:sp>
      <p:sp>
        <p:nvSpPr>
          <p:cNvPr id="33" name="テキスト ボックス 32">
            <a:extLst>
              <a:ext uri="{FF2B5EF4-FFF2-40B4-BE49-F238E27FC236}">
                <a16:creationId xmlns:a16="http://schemas.microsoft.com/office/drawing/2014/main" id="{45A6F98D-9E15-A14E-B461-6580875D447A}"/>
              </a:ext>
            </a:extLst>
          </p:cNvPr>
          <p:cNvSpPr txBox="1"/>
          <p:nvPr/>
        </p:nvSpPr>
        <p:spPr>
          <a:xfrm>
            <a:off x="468864" y="2480599"/>
            <a:ext cx="2765650" cy="648072"/>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15</a:t>
            </a:r>
            <a:r>
              <a:rPr lang="ja-JP" altLang="en-US" sz="90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B/C</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45</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回目の審査で登録まで済む場合もある</a:t>
            </a:r>
            <a:endParaRPr lang="en-US" altLang="ja-JP" sz="900" dirty="0">
              <a:latin typeface="Meiryo UI" panose="020B0604030504040204" pitchFamily="34" charset="-128"/>
              <a:ea typeface="Meiryo UI" panose="020B0604030504040204" pitchFamily="34" charset="-128"/>
            </a:endParaRPr>
          </a:p>
        </p:txBody>
      </p:sp>
      <p:cxnSp>
        <p:nvCxnSpPr>
          <p:cNvPr id="34" name="直線矢印コネクタ 33">
            <a:extLst>
              <a:ext uri="{FF2B5EF4-FFF2-40B4-BE49-F238E27FC236}">
                <a16:creationId xmlns:a16="http://schemas.microsoft.com/office/drawing/2014/main" id="{4E83B03A-5EA9-8F4E-85BB-A93B871D1D2A}"/>
              </a:ext>
            </a:extLst>
          </p:cNvPr>
          <p:cNvCxnSpPr>
            <a:cxnSpLocks/>
          </p:cNvCxnSpPr>
          <p:nvPr/>
        </p:nvCxnSpPr>
        <p:spPr>
          <a:xfrm flipV="1">
            <a:off x="4399445" y="2876045"/>
            <a:ext cx="0" cy="110155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8E24C57-0317-8040-BB0E-DAA061B0F448}"/>
              </a:ext>
            </a:extLst>
          </p:cNvPr>
          <p:cNvSpPr txBox="1"/>
          <p:nvPr/>
        </p:nvSpPr>
        <p:spPr>
          <a:xfrm>
            <a:off x="217933" y="4581135"/>
            <a:ext cx="1576593" cy="469840"/>
          </a:xfrm>
          <a:prstGeom prst="rect">
            <a:avLst/>
          </a:prstGeom>
          <a:noFill/>
        </p:spPr>
        <p:txBody>
          <a:bodyPr wrap="square" lIns="0" tIns="36000" rIns="0" bIns="36000" rtlCol="0" anchor="t" anchorCtr="0">
            <a:noAutofit/>
          </a:bodyPr>
          <a:lstStyle/>
          <a:p>
            <a:pPr algn="just"/>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回目の審査期間</a:t>
            </a:r>
            <a:endParaRPr lang="en-US" altLang="ja-JP" sz="900" strike="sngStrike"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A/B/C/D  10</a:t>
            </a:r>
            <a:r>
              <a:rPr lang="ja-JP" altLang="en-US" sz="900" dirty="0">
                <a:latin typeface="Meiryo UI" panose="020B0604030504040204" pitchFamily="34" charset="-128"/>
                <a:ea typeface="Meiryo UI" panose="020B0604030504040204" pitchFamily="34" charset="-128"/>
              </a:rPr>
              <a:t>日以内</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p>
        </p:txBody>
      </p:sp>
      <p:cxnSp>
        <p:nvCxnSpPr>
          <p:cNvPr id="45" name="直線矢印コネクタ 44">
            <a:extLst>
              <a:ext uri="{FF2B5EF4-FFF2-40B4-BE49-F238E27FC236}">
                <a16:creationId xmlns:a16="http://schemas.microsoft.com/office/drawing/2014/main" id="{FDF3BD25-36BF-9545-8FC0-CDCAD83E2002}"/>
              </a:ext>
            </a:extLst>
          </p:cNvPr>
          <p:cNvCxnSpPr>
            <a:cxnSpLocks/>
          </p:cNvCxnSpPr>
          <p:nvPr/>
        </p:nvCxnSpPr>
        <p:spPr>
          <a:xfrm flipV="1">
            <a:off x="2383342" y="4216475"/>
            <a:ext cx="720000" cy="1"/>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502389" y="6655878"/>
            <a:ext cx="432000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4" name="角丸四角形 43">
            <a:extLst>
              <a:ext uri="{FF2B5EF4-FFF2-40B4-BE49-F238E27FC236}">
                <a16:creationId xmlns:a16="http://schemas.microsoft.com/office/drawing/2014/main" id="{8879B2DA-D5DE-524C-8BDC-871EE5CE2B33}"/>
              </a:ext>
            </a:extLst>
          </p:cNvPr>
          <p:cNvSpPr/>
          <p:nvPr/>
        </p:nvSpPr>
        <p:spPr>
          <a:xfrm>
            <a:off x="1851689" y="231666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
        <p:nvSpPr>
          <p:cNvPr id="46" name="テキスト ボックス 45">
            <a:extLst>
              <a:ext uri="{FF2B5EF4-FFF2-40B4-BE49-F238E27FC236}">
                <a16:creationId xmlns:a16="http://schemas.microsoft.com/office/drawing/2014/main" id="{1EFCE57A-3584-674F-B597-0D786377AB9B}"/>
              </a:ext>
            </a:extLst>
          </p:cNvPr>
          <p:cNvSpPr txBox="1"/>
          <p:nvPr/>
        </p:nvSpPr>
        <p:spPr>
          <a:xfrm>
            <a:off x="1873286" y="4490758"/>
            <a:ext cx="2331008"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期限内に提出できない場合、</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または照会事項を満たす回答ができなかった場合</a:t>
            </a:r>
            <a:endParaRPr lang="en-US" altLang="ja-JP" sz="9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28589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5"/>
          </p:nvPr>
        </p:nvSpPr>
        <p:spPr>
          <a:xfrm>
            <a:off x="568150" y="448380"/>
            <a:ext cx="8774723" cy="485433"/>
          </a:xfrm>
        </p:spPr>
        <p:txBody>
          <a:bodyPr/>
          <a:lstStyle/>
          <a:p>
            <a:r>
              <a:rPr kumimoji="1" lang="ja-JP" altLang="en-US" b="1" dirty="0">
                <a:latin typeface="Meiryo UI" panose="020B0604030504040204" pitchFamily="50" charset="-128"/>
                <a:ea typeface="Meiryo UI" panose="020B0604030504040204" pitchFamily="50" charset="-128"/>
              </a:rPr>
              <a:t>目次</a:t>
            </a:r>
            <a:endParaRPr lang="ja-JP" altLang="en-US"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42628179"/>
              </p:ext>
            </p:extLst>
          </p:nvPr>
        </p:nvGraphicFramePr>
        <p:xfrm>
          <a:off x="1107165" y="1633038"/>
          <a:ext cx="5181600" cy="3771906"/>
        </p:xfrm>
        <a:graphic>
          <a:graphicData uri="http://schemas.openxmlformats.org/drawingml/2006/table">
            <a:tbl>
              <a:tblPr/>
              <a:tblGrid>
                <a:gridCol w="377855">
                  <a:extLst>
                    <a:ext uri="{9D8B030D-6E8A-4147-A177-3AD203B41FA5}">
                      <a16:colId xmlns:a16="http://schemas.microsoft.com/office/drawing/2014/main" val="1819180101"/>
                    </a:ext>
                  </a:extLst>
                </a:gridCol>
                <a:gridCol w="4077325">
                  <a:extLst>
                    <a:ext uri="{9D8B030D-6E8A-4147-A177-3AD203B41FA5}">
                      <a16:colId xmlns:a16="http://schemas.microsoft.com/office/drawing/2014/main" val="3989061000"/>
                    </a:ext>
                  </a:extLst>
                </a:gridCol>
                <a:gridCol w="386643">
                  <a:extLst>
                    <a:ext uri="{9D8B030D-6E8A-4147-A177-3AD203B41FA5}">
                      <a16:colId xmlns:a16="http://schemas.microsoft.com/office/drawing/2014/main" val="252489384"/>
                    </a:ext>
                  </a:extLst>
                </a:gridCol>
                <a:gridCol w="339777">
                  <a:extLst>
                    <a:ext uri="{9D8B030D-6E8A-4147-A177-3AD203B41FA5}">
                      <a16:colId xmlns:a16="http://schemas.microsoft.com/office/drawing/2014/main" val="1028792807"/>
                    </a:ext>
                  </a:extLst>
                </a:gridCol>
              </a:tblGrid>
              <a:tr h="272562">
                <a:tc gridSpan="2">
                  <a:txBody>
                    <a:bodyPr/>
                    <a:lstStyle/>
                    <a:p>
                      <a:pPr algn="l" fontAlgn="ct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医療機器規制</a:t>
                      </a:r>
                    </a:p>
                  </a:txBody>
                  <a:tcPr marL="8792" marR="8792" marT="8792"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extLst>
                  <a:ext uri="{0D108BD9-81ED-4DB2-BD59-A6C34878D82A}">
                    <a16:rowId xmlns:a16="http://schemas.microsoft.com/office/drawing/2014/main" val="3878347589"/>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米国（</a:t>
                      </a:r>
                      <a:r>
                        <a:rPr lang="en-US" sz="1300" b="0" i="0" u="none" strike="noStrike" dirty="0">
                          <a:solidFill>
                            <a:srgbClr val="000000"/>
                          </a:solidFill>
                          <a:effectLst/>
                          <a:latin typeface="Meiryo UI" panose="020B0604030504040204" pitchFamily="50" charset="-128"/>
                          <a:ea typeface="Meiryo UI" panose="020B0604030504040204" pitchFamily="50" charset="-128"/>
                        </a:rPr>
                        <a:t>USA）</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a:t>
                      </a:r>
                    </a:p>
                  </a:txBody>
                  <a:tcPr marL="8792" marR="8792" marT="8792" marB="0" anchor="ctr">
                    <a:lnL>
                      <a:noFill/>
                    </a:lnL>
                    <a:lnR>
                      <a:noFill/>
                    </a:lnR>
                    <a:lnT>
                      <a:noFill/>
                    </a:lnT>
                    <a:lnB>
                      <a:noFill/>
                    </a:lnB>
                  </a:tcPr>
                </a:tc>
                <a:extLst>
                  <a:ext uri="{0D108BD9-81ED-4DB2-BD59-A6C34878D82A}">
                    <a16:rowId xmlns:a16="http://schemas.microsoft.com/office/drawing/2014/main" val="4013488202"/>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欧州（</a:t>
                      </a:r>
                      <a:r>
                        <a:rPr lang="en-US" sz="1300" b="0" i="0" u="none" strike="noStrike" dirty="0">
                          <a:solidFill>
                            <a:srgbClr val="000000"/>
                          </a:solidFill>
                          <a:effectLst/>
                          <a:latin typeface="Meiryo UI" panose="020B0604030504040204" pitchFamily="50" charset="-128"/>
                          <a:ea typeface="Meiryo UI" panose="020B0604030504040204" pitchFamily="50" charset="-128"/>
                        </a:rPr>
                        <a:t>EU）</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7</a:t>
                      </a:r>
                    </a:p>
                  </a:txBody>
                  <a:tcPr marL="8792" marR="8792" marT="8792" marB="0" anchor="ctr">
                    <a:lnL>
                      <a:noFill/>
                    </a:lnL>
                    <a:lnR>
                      <a:noFill/>
                    </a:lnR>
                    <a:lnT>
                      <a:noFill/>
                    </a:lnT>
                    <a:lnB>
                      <a:noFill/>
                    </a:lnB>
                  </a:tcPr>
                </a:tc>
                <a:extLst>
                  <a:ext uri="{0D108BD9-81ED-4DB2-BD59-A6C34878D82A}">
                    <a16:rowId xmlns:a16="http://schemas.microsoft.com/office/drawing/2014/main" val="1604454755"/>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en-US" sz="1300" b="0" i="0" u="none" strike="noStrike">
                          <a:solidFill>
                            <a:srgbClr val="000000"/>
                          </a:solidFill>
                          <a:effectLst/>
                          <a:latin typeface="Meiryo UI" panose="020B0604030504040204" pitchFamily="50" charset="-128"/>
                          <a:ea typeface="Meiryo UI" panose="020B0604030504040204" pitchFamily="50" charset="-128"/>
                        </a:rPr>
                        <a:t>ASEAN6</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カ国＋中国　医療機器規制比較</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11</a:t>
                      </a:r>
                    </a:p>
                  </a:txBody>
                  <a:tcPr marL="8792" marR="8792" marT="8792" marB="0" anchor="ctr">
                    <a:lnL>
                      <a:noFill/>
                    </a:lnL>
                    <a:lnR>
                      <a:noFill/>
                    </a:lnR>
                    <a:lnT>
                      <a:noFill/>
                    </a:lnT>
                    <a:lnB>
                      <a:noFill/>
                    </a:lnB>
                  </a:tcPr>
                </a:tc>
                <a:extLst>
                  <a:ext uri="{0D108BD9-81ED-4DB2-BD59-A6C34878D82A}">
                    <a16:rowId xmlns:a16="http://schemas.microsoft.com/office/drawing/2014/main" val="2874045724"/>
                  </a:ext>
                </a:extLst>
              </a:tr>
              <a:tr h="228600">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ASEAN6</a:t>
                      </a:r>
                      <a:r>
                        <a:rPr lang="ja-JP" altLang="en-US" sz="1300" b="0" i="0" u="none" strike="noStrike">
                          <a:solidFill>
                            <a:srgbClr val="000000"/>
                          </a:solidFill>
                          <a:effectLst/>
                          <a:latin typeface="Meiryo UI" panose="020B0604030504040204" pitchFamily="50" charset="-128"/>
                          <a:ea typeface="Meiryo UI" panose="020B0604030504040204" pitchFamily="50" charset="-128"/>
                        </a:rPr>
                        <a:t>カ国＋中国、台湾　プログラム医療機器規制</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14</a:t>
                      </a:r>
                    </a:p>
                  </a:txBody>
                  <a:tcPr marL="8792" marR="8792" marT="8792" marB="0" anchor="ctr">
                    <a:lnL>
                      <a:noFill/>
                    </a:lnL>
                    <a:lnR>
                      <a:noFill/>
                    </a:lnR>
                    <a:lnT>
                      <a:noFill/>
                    </a:lnT>
                    <a:lnB>
                      <a:noFill/>
                    </a:lnB>
                  </a:tcPr>
                </a:tc>
                <a:extLst>
                  <a:ext uri="{0D108BD9-81ED-4DB2-BD59-A6C34878D82A}">
                    <a16:rowId xmlns:a16="http://schemas.microsoft.com/office/drawing/2014/main" val="2355542422"/>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インドネシア（</a:t>
                      </a:r>
                      <a:r>
                        <a:rPr lang="en-US" altLang="ja-JP" sz="1300" b="0" i="0" u="none" strike="noStrike">
                          <a:solidFill>
                            <a:srgbClr val="000000"/>
                          </a:solidFill>
                          <a:effectLst/>
                          <a:latin typeface="Meiryo UI" panose="020B0604030504040204" pitchFamily="50" charset="-128"/>
                          <a:ea typeface="Meiryo UI" panose="020B0604030504040204" pitchFamily="50" charset="-128"/>
                        </a:rPr>
                        <a:t>Indonesia</a:t>
                      </a: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17</a:t>
                      </a:r>
                    </a:p>
                  </a:txBody>
                  <a:tcPr marL="8792" marR="8792" marT="8792" marB="0" anchor="ctr">
                    <a:lnL>
                      <a:noFill/>
                    </a:lnL>
                    <a:lnR>
                      <a:noFill/>
                    </a:lnR>
                    <a:lnT>
                      <a:noFill/>
                    </a:lnT>
                    <a:lnB>
                      <a:noFill/>
                    </a:lnB>
                  </a:tcPr>
                </a:tc>
                <a:extLst>
                  <a:ext uri="{0D108BD9-81ED-4DB2-BD59-A6C34878D82A}">
                    <a16:rowId xmlns:a16="http://schemas.microsoft.com/office/drawing/2014/main" val="2442610564"/>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シンガポール（</a:t>
                      </a:r>
                      <a:r>
                        <a:rPr lang="en-US" altLang="ja-JP" sz="1300" b="0" i="0" u="none" strike="noStrike">
                          <a:solidFill>
                            <a:srgbClr val="000000"/>
                          </a:solidFill>
                          <a:effectLst/>
                          <a:latin typeface="Meiryo UI" panose="020B0604030504040204" pitchFamily="50" charset="-128"/>
                          <a:ea typeface="Meiryo UI" panose="020B0604030504040204" pitchFamily="50" charset="-128"/>
                        </a:rPr>
                        <a:t>Singapore</a:t>
                      </a: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22</a:t>
                      </a:r>
                    </a:p>
                  </a:txBody>
                  <a:tcPr marL="8792" marR="8792" marT="8792" marB="0" anchor="ctr">
                    <a:lnL>
                      <a:noFill/>
                    </a:lnL>
                    <a:lnR>
                      <a:noFill/>
                    </a:lnR>
                    <a:lnT>
                      <a:noFill/>
                    </a:lnT>
                    <a:lnB>
                      <a:noFill/>
                    </a:lnB>
                  </a:tcPr>
                </a:tc>
                <a:extLst>
                  <a:ext uri="{0D108BD9-81ED-4DB2-BD59-A6C34878D82A}">
                    <a16:rowId xmlns:a16="http://schemas.microsoft.com/office/drawing/2014/main" val="511379942"/>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タイ（</a:t>
                      </a:r>
                      <a:r>
                        <a:rPr lang="en-US" sz="1300" b="0" i="0" u="none" strike="noStrike" dirty="0">
                          <a:solidFill>
                            <a:srgbClr val="000000"/>
                          </a:solidFill>
                          <a:effectLst/>
                          <a:latin typeface="Meiryo UI" panose="020B0604030504040204" pitchFamily="50" charset="-128"/>
                          <a:ea typeface="Meiryo UI" panose="020B0604030504040204" pitchFamily="50" charset="-128"/>
                        </a:rPr>
                        <a:t>Thailand）</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26</a:t>
                      </a:r>
                    </a:p>
                  </a:txBody>
                  <a:tcPr marL="8792" marR="8792" marT="8792" marB="0" anchor="ctr">
                    <a:lnL>
                      <a:noFill/>
                    </a:lnL>
                    <a:lnR>
                      <a:noFill/>
                    </a:lnR>
                    <a:lnT>
                      <a:noFill/>
                    </a:lnT>
                    <a:lnB>
                      <a:noFill/>
                    </a:lnB>
                  </a:tcPr>
                </a:tc>
                <a:extLst>
                  <a:ext uri="{0D108BD9-81ED-4DB2-BD59-A6C34878D82A}">
                    <a16:rowId xmlns:a16="http://schemas.microsoft.com/office/drawing/2014/main" val="1528928726"/>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フィリピン（</a:t>
                      </a:r>
                      <a:r>
                        <a:rPr lang="en-US" altLang="ja-JP" sz="1300" b="0" i="0" u="none" strike="noStrike">
                          <a:solidFill>
                            <a:srgbClr val="000000"/>
                          </a:solidFill>
                          <a:effectLst/>
                          <a:latin typeface="Meiryo UI" panose="020B0604030504040204" pitchFamily="50" charset="-128"/>
                          <a:ea typeface="Meiryo UI" panose="020B0604030504040204" pitchFamily="50" charset="-128"/>
                        </a:rPr>
                        <a:t>Philippines</a:t>
                      </a: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30</a:t>
                      </a:r>
                    </a:p>
                  </a:txBody>
                  <a:tcPr marL="8792" marR="8792" marT="8792" marB="0" anchor="ctr">
                    <a:lnL>
                      <a:noFill/>
                    </a:lnL>
                    <a:lnR>
                      <a:noFill/>
                    </a:lnR>
                    <a:lnT>
                      <a:noFill/>
                    </a:lnT>
                    <a:lnB>
                      <a:noFill/>
                    </a:lnB>
                  </a:tcPr>
                </a:tc>
                <a:extLst>
                  <a:ext uri="{0D108BD9-81ED-4DB2-BD59-A6C34878D82A}">
                    <a16:rowId xmlns:a16="http://schemas.microsoft.com/office/drawing/2014/main" val="2818825339"/>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ベトナム（</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Vietnam</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35</a:t>
                      </a:r>
                    </a:p>
                  </a:txBody>
                  <a:tcPr marL="8792" marR="8792" marT="8792" marB="0" anchor="ctr">
                    <a:lnL>
                      <a:noFill/>
                    </a:lnL>
                    <a:lnR>
                      <a:noFill/>
                    </a:lnR>
                    <a:lnT>
                      <a:noFill/>
                    </a:lnT>
                    <a:lnB>
                      <a:noFill/>
                    </a:lnB>
                  </a:tcPr>
                </a:tc>
                <a:extLst>
                  <a:ext uri="{0D108BD9-81ED-4DB2-BD59-A6C34878D82A}">
                    <a16:rowId xmlns:a16="http://schemas.microsoft.com/office/drawing/2014/main" val="1504042889"/>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マレーシア（</a:t>
                      </a:r>
                      <a:r>
                        <a:rPr lang="en-US" altLang="ja-JP" sz="1300" b="0" i="0" u="none" strike="noStrike">
                          <a:solidFill>
                            <a:srgbClr val="000000"/>
                          </a:solidFill>
                          <a:effectLst/>
                          <a:latin typeface="Meiryo UI" panose="020B0604030504040204" pitchFamily="50" charset="-128"/>
                          <a:ea typeface="Meiryo UI" panose="020B0604030504040204" pitchFamily="50" charset="-128"/>
                        </a:rPr>
                        <a:t>Malaysia</a:t>
                      </a: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39</a:t>
                      </a:r>
                    </a:p>
                  </a:txBody>
                  <a:tcPr marL="8792" marR="8792" marT="8792" marB="0" anchor="ctr">
                    <a:lnL>
                      <a:noFill/>
                    </a:lnL>
                    <a:lnR>
                      <a:noFill/>
                    </a:lnR>
                    <a:lnT>
                      <a:noFill/>
                    </a:lnT>
                    <a:lnB>
                      <a:noFill/>
                    </a:lnB>
                  </a:tcPr>
                </a:tc>
                <a:extLst>
                  <a:ext uri="{0D108BD9-81ED-4DB2-BD59-A6C34878D82A}">
                    <a16:rowId xmlns:a16="http://schemas.microsoft.com/office/drawing/2014/main" val="1793587901"/>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中国（</a:t>
                      </a:r>
                      <a:r>
                        <a:rPr lang="en-US" sz="1300" b="0" i="0" u="none" strike="noStrike">
                          <a:solidFill>
                            <a:srgbClr val="000000"/>
                          </a:solidFill>
                          <a:effectLst/>
                          <a:latin typeface="Meiryo UI" panose="020B0604030504040204" pitchFamily="50" charset="-128"/>
                          <a:ea typeface="Meiryo UI" panose="020B0604030504040204" pitchFamily="50" charset="-128"/>
                        </a:rPr>
                        <a:t>China）</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43</a:t>
                      </a:r>
                    </a:p>
                  </a:txBody>
                  <a:tcPr marL="8792" marR="8792" marT="8792" marB="0" anchor="ctr">
                    <a:lnL>
                      <a:noFill/>
                    </a:lnL>
                    <a:lnR>
                      <a:noFill/>
                    </a:lnR>
                    <a:lnT>
                      <a:noFill/>
                    </a:lnT>
                    <a:lnB>
                      <a:noFill/>
                    </a:lnB>
                  </a:tcPr>
                </a:tc>
                <a:extLst>
                  <a:ext uri="{0D108BD9-81ED-4DB2-BD59-A6C34878D82A}">
                    <a16:rowId xmlns:a16="http://schemas.microsoft.com/office/drawing/2014/main" val="1752136024"/>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台湾（</a:t>
                      </a:r>
                      <a:r>
                        <a:rPr lang="en-US" sz="1300" b="0" i="0" u="none" strike="noStrike" dirty="0">
                          <a:solidFill>
                            <a:srgbClr val="000000"/>
                          </a:solidFill>
                          <a:effectLst/>
                          <a:latin typeface="Meiryo UI" panose="020B0604030504040204" pitchFamily="50" charset="-128"/>
                          <a:ea typeface="Meiryo UI" panose="020B0604030504040204" pitchFamily="50" charset="-128"/>
                        </a:rPr>
                        <a:t>Taiwan）</a:t>
                      </a: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47</a:t>
                      </a:r>
                    </a:p>
                  </a:txBody>
                  <a:tcPr marL="8792" marR="8792" marT="8792" marB="0" anchor="ctr">
                    <a:lnL>
                      <a:noFill/>
                    </a:lnL>
                    <a:lnR>
                      <a:noFill/>
                    </a:lnR>
                    <a:lnT>
                      <a:noFill/>
                    </a:lnT>
                    <a:lnB>
                      <a:noFill/>
                    </a:lnB>
                  </a:tcPr>
                </a:tc>
                <a:extLst>
                  <a:ext uri="{0D108BD9-81ED-4DB2-BD59-A6C34878D82A}">
                    <a16:rowId xmlns:a16="http://schemas.microsoft.com/office/drawing/2014/main" val="3972567656"/>
                  </a:ext>
                </a:extLst>
              </a:tr>
              <a:tr h="272562">
                <a:tc>
                  <a:txBody>
                    <a:bodyPr/>
                    <a:lstStyle/>
                    <a:p>
                      <a:pPr algn="l" fontAlgn="ctr"/>
                      <a:endParaRPr lang="ja-JP" altLang="en-US" sz="1700" b="0" i="0" u="none" strike="noStrike">
                        <a:solidFill>
                          <a:srgbClr val="000000"/>
                        </a:solidFill>
                        <a:effectLst/>
                        <a:latin typeface="Arial" panose="020B0604020202020204" pitchFamily="34" charset="0"/>
                        <a:ea typeface="游ゴシック" panose="020B0400000000000000"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ロシア（</a:t>
                      </a:r>
                      <a:r>
                        <a:rPr lang="en-US" sz="1300" b="0" i="0" u="none" strike="noStrike" dirty="0">
                          <a:solidFill>
                            <a:srgbClr val="000000"/>
                          </a:solidFill>
                          <a:effectLst/>
                          <a:latin typeface="Meiryo UI" panose="020B0604030504040204" pitchFamily="50" charset="-128"/>
                          <a:ea typeface="Meiryo UI" panose="020B0604030504040204" pitchFamily="50" charset="-128"/>
                        </a:rPr>
                        <a:t>Russia）</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年時点の情報です</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a:t>
                      </a:r>
                    </a:p>
                  </a:txBody>
                  <a:tcPr marL="8792" marR="8792" marT="8792" marB="0" anchor="ctr">
                    <a:lnL>
                      <a:noFill/>
                    </a:lnL>
                    <a:lnR>
                      <a:noFill/>
                    </a:lnR>
                    <a:lnT>
                      <a:noFill/>
                    </a:lnT>
                    <a:lnB>
                      <a:noFill/>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52</a:t>
                      </a:r>
                    </a:p>
                  </a:txBody>
                  <a:tcPr marL="8792" marR="8792" marT="8792" marB="0" anchor="ctr">
                    <a:lnL>
                      <a:noFill/>
                    </a:lnL>
                    <a:lnR>
                      <a:noFill/>
                    </a:lnR>
                    <a:lnT>
                      <a:noFill/>
                    </a:lnT>
                    <a:lnB>
                      <a:noFill/>
                    </a:lnB>
                  </a:tcPr>
                </a:tc>
                <a:extLst>
                  <a:ext uri="{0D108BD9-81ED-4DB2-BD59-A6C34878D82A}">
                    <a16:rowId xmlns:a16="http://schemas.microsoft.com/office/drawing/2014/main" val="4220687934"/>
                  </a:ext>
                </a:extLst>
              </a:tr>
            </a:tbl>
          </a:graphicData>
        </a:graphic>
      </p:graphicFrame>
    </p:spTree>
    <p:extLst>
      <p:ext uri="{BB962C8B-B14F-4D97-AF65-F5344CB8AC3E}">
        <p14:creationId xmlns:p14="http://schemas.microsoft.com/office/powerpoint/2010/main" val="46185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中古の医療機器に対する規制</a:t>
            </a:r>
          </a:p>
        </p:txBody>
      </p:sp>
      <p:grpSp>
        <p:nvGrpSpPr>
          <p:cNvPr id="4" name="グループ化 3"/>
          <p:cNvGrpSpPr/>
          <p:nvPr/>
        </p:nvGrpSpPr>
        <p:grpSpPr>
          <a:xfrm>
            <a:off x="6583057" y="3553902"/>
            <a:ext cx="3098303" cy="1684687"/>
            <a:chOff x="5599113" y="2939794"/>
            <a:chExt cx="4032251" cy="2217993"/>
          </a:xfrm>
        </p:grpSpPr>
        <p:grpSp>
          <p:nvGrpSpPr>
            <p:cNvPr id="5" name="Group 5"/>
            <p:cNvGrpSpPr>
              <a:grpSpLocks noChangeAspect="1"/>
            </p:cNvGrpSpPr>
            <p:nvPr/>
          </p:nvGrpSpPr>
          <p:grpSpPr bwMode="auto">
            <a:xfrm>
              <a:off x="5599113" y="2998787"/>
              <a:ext cx="4032251" cy="2159000"/>
              <a:chOff x="3527" y="1889"/>
              <a:chExt cx="2540" cy="1360"/>
            </a:xfrm>
          </p:grpSpPr>
          <p:sp>
            <p:nvSpPr>
              <p:cNvPr id="29"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5599113" y="2939794"/>
              <a:ext cx="4032251" cy="2159000"/>
              <a:chOff x="3527" y="1889"/>
              <a:chExt cx="2540" cy="1360"/>
            </a:xfrm>
          </p:grpSpPr>
          <p:sp>
            <p:nvSpPr>
              <p:cNvPr id="7"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1" name="台形 50"/>
          <p:cNvSpPr/>
          <p:nvPr/>
        </p:nvSpPr>
        <p:spPr>
          <a:xfrm rot="16200000">
            <a:off x="4998881" y="3193862"/>
            <a:ext cx="3816424" cy="648072"/>
          </a:xfrm>
          <a:prstGeom prst="trapezoid">
            <a:avLst>
              <a:gd name="adj" fmla="val 43518"/>
            </a:avLst>
          </a:prstGeom>
          <a:solidFill>
            <a:srgbClr val="86868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231129" y="1609686"/>
            <a:ext cx="288032" cy="3816424"/>
          </a:xfrm>
          <a:prstGeom prst="rect">
            <a:avLst/>
          </a:prstGeom>
          <a:solidFill>
            <a:srgbClr val="BEBEB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400" dirty="0">
                <a:latin typeface="Meiryo UI" panose="020B0604030504040204" pitchFamily="34" charset="-128"/>
                <a:ea typeface="Meiryo UI" panose="020B0604030504040204" pitchFamily="34" charset="-128"/>
                <a:cs typeface="Arial" panose="020B0604020202020204" pitchFamily="34" charset="0"/>
              </a:rPr>
              <a:t>No.62/2017</a:t>
            </a:r>
            <a:r>
              <a:rPr lang="ja-JP" altLang="en-US" sz="1400" err="1">
                <a:latin typeface="Meiryo UI" panose="020B0604030504040204" pitchFamily="34" charset="-128"/>
                <a:ea typeface="Meiryo UI" panose="020B0604030504040204" pitchFamily="34" charset="-128"/>
                <a:cs typeface="Arial" panose="020B0604020202020204" pitchFamily="34" charset="0"/>
              </a:rPr>
              <a:t>、</a:t>
            </a:r>
            <a:r>
              <a:rPr lang="ja-JP" altLang="en-US" sz="1400">
                <a:latin typeface="Meiryo UI" panose="020B0604030504040204" pitchFamily="34" charset="-128"/>
                <a:ea typeface="Meiryo UI" panose="020B0604030504040204" pitchFamily="34" charset="-128"/>
                <a:cs typeface="Arial" panose="020B0604020202020204" pitchFamily="34" charset="0"/>
              </a:rPr>
              <a:t>第</a:t>
            </a:r>
            <a:r>
              <a:rPr lang="en-US" altLang="ja-JP" sz="1400" dirty="0">
                <a:latin typeface="Meiryo UI" panose="020B0604030504040204" pitchFamily="34" charset="-128"/>
                <a:ea typeface="Meiryo UI" panose="020B0604030504040204" pitchFamily="34" charset="-128"/>
                <a:cs typeface="Arial" panose="020B0604020202020204" pitchFamily="34" charset="0"/>
              </a:rPr>
              <a:t>48</a:t>
            </a:r>
            <a:r>
              <a:rPr lang="ja-JP" altLang="en-US" sz="1400">
                <a:latin typeface="Meiryo UI" panose="020B0604030504040204" pitchFamily="34" charset="-128"/>
                <a:ea typeface="Meiryo UI" panose="020B0604030504040204" pitchFamily="34" charset="-128"/>
                <a:cs typeface="Arial" panose="020B0604020202020204" pitchFamily="34" charset="0"/>
              </a:rPr>
              <a:t>条では、大臣の特別承認なく、中古の医療機器を輸入、流通、および使用することはできないと規定している。</a:t>
            </a:r>
          </a:p>
        </p:txBody>
      </p:sp>
      <p:sp>
        <p:nvSpPr>
          <p:cNvPr id="57" name="フリーフォーム 56"/>
          <p:cNvSpPr/>
          <p:nvPr/>
        </p:nvSpPr>
        <p:spPr>
          <a:xfrm>
            <a:off x="6212748" y="2399095"/>
            <a:ext cx="504825" cy="1038225"/>
          </a:xfrm>
          <a:custGeom>
            <a:avLst/>
            <a:gdLst>
              <a:gd name="connsiteX0" fmla="*/ 209550 w 504825"/>
              <a:gd name="connsiteY0" fmla="*/ 0 h 1038225"/>
              <a:gd name="connsiteX1" fmla="*/ 504825 w 504825"/>
              <a:gd name="connsiteY1" fmla="*/ 1038225 h 1038225"/>
              <a:gd name="connsiteX2" fmla="*/ 0 w 504825"/>
              <a:gd name="connsiteY2" fmla="*/ 885825 h 1038225"/>
              <a:gd name="connsiteX3" fmla="*/ 209550 w 504825"/>
              <a:gd name="connsiteY3" fmla="*/ 0 h 1038225"/>
            </a:gdLst>
            <a:ahLst/>
            <a:cxnLst>
              <a:cxn ang="0">
                <a:pos x="connsiteX0" y="connsiteY0"/>
              </a:cxn>
              <a:cxn ang="0">
                <a:pos x="connsiteX1" y="connsiteY1"/>
              </a:cxn>
              <a:cxn ang="0">
                <a:pos x="connsiteX2" y="connsiteY2"/>
              </a:cxn>
              <a:cxn ang="0">
                <a:pos x="connsiteX3" y="connsiteY3"/>
              </a:cxn>
            </a:cxnLst>
            <a:rect l="l" t="t" r="r" b="b"/>
            <a:pathLst>
              <a:path w="504825" h="1038225">
                <a:moveTo>
                  <a:pt x="209550" y="0"/>
                </a:moveTo>
                <a:lnTo>
                  <a:pt x="504825" y="1038225"/>
                </a:lnTo>
                <a:lnTo>
                  <a:pt x="0" y="885825"/>
                </a:lnTo>
                <a:lnTo>
                  <a:pt x="209550" y="0"/>
                </a:lnTo>
                <a:close/>
              </a:path>
            </a:pathLst>
          </a:custGeom>
          <a:solidFill>
            <a:srgbClr val="6A6A6A"/>
          </a:solidFill>
          <a:ln w="9525">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Freeform 7"/>
          <p:cNvSpPr>
            <a:spLocks/>
          </p:cNvSpPr>
          <p:nvPr/>
        </p:nvSpPr>
        <p:spPr bwMode="auto">
          <a:xfrm>
            <a:off x="1038441" y="1772752"/>
            <a:ext cx="5688632" cy="1692331"/>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50609" y="1609686"/>
            <a:ext cx="2176264" cy="1008112"/>
          </a:xfrm>
          <a:prstGeom prst="roundRect">
            <a:avLst>
              <a:gd name="adj" fmla="val 9824"/>
            </a:avLst>
          </a:prstGeom>
          <a:solidFill>
            <a:srgbClr val="F24A38"/>
          </a:solidFill>
        </p:spPr>
        <p:txBody>
          <a:bodyPr wrap="none" anchor="ctr" anchorCtr="0">
            <a:noAutofit/>
          </a:bodyPr>
          <a:lstStyle/>
          <a:p>
            <a:pPr algn="ctr" fontAlgn="ctr"/>
            <a:r>
              <a:rPr lang="ja-JP" altLang="ja-JP" sz="1600" b="1">
                <a:solidFill>
                  <a:schemeClr val="bg1"/>
                </a:solidFill>
                <a:latin typeface="Meiryo UI" panose="020B0604030504040204" pitchFamily="34" charset="-128"/>
                <a:ea typeface="Meiryo UI" panose="020B0604030504040204" pitchFamily="34" charset="-128"/>
              </a:rPr>
              <a:t>中古医療機器の輸入</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58" name="正方形/長方形 57"/>
          <p:cNvSpPr/>
          <p:nvPr/>
        </p:nvSpPr>
        <p:spPr>
          <a:xfrm>
            <a:off x="6799081" y="2905830"/>
            <a:ext cx="1179362" cy="461665"/>
          </a:xfrm>
          <a:prstGeom prst="rect">
            <a:avLst/>
          </a:prstGeom>
        </p:spPr>
        <p:txBody>
          <a:bodyPr wrap="none">
            <a:spAutoFit/>
          </a:bodyPr>
          <a:lstStyle/>
          <a:p>
            <a:r>
              <a:rPr lang="ja-JP" altLang="en-US" sz="1200" b="1">
                <a:latin typeface="Meiryo UI" panose="020B0604030504040204" pitchFamily="34" charset="-128"/>
                <a:ea typeface="Meiryo UI" panose="020B0604030504040204" pitchFamily="34" charset="-128"/>
                <a:cs typeface="Arial" panose="020B0604020202020204" pitchFamily="34" charset="0"/>
              </a:rPr>
              <a:t>保健大臣規則</a:t>
            </a:r>
            <a:br>
              <a:rPr lang="en-US" altLang="ja-JP" sz="1200" b="1" dirty="0">
                <a:latin typeface="Meiryo UI" panose="020B0604030504040204" pitchFamily="34" charset="-128"/>
                <a:ea typeface="Meiryo UI" panose="020B0604030504040204" pitchFamily="34" charset="-128"/>
                <a:cs typeface="Arial" panose="020B0604020202020204" pitchFamily="34" charset="0"/>
              </a:rPr>
            </a:br>
            <a:r>
              <a:rPr lang="en-US" altLang="ja-JP" sz="1200" b="1" dirty="0">
                <a:latin typeface="Meiryo UI" panose="020B0604030504040204" pitchFamily="34" charset="-128"/>
                <a:ea typeface="Meiryo UI" panose="020B0604030504040204" pitchFamily="34" charset="-128"/>
                <a:cs typeface="Arial" panose="020B0604020202020204" pitchFamily="34" charset="0"/>
              </a:rPr>
              <a:t>No.62/2017</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59" name="正方形/長方形 58"/>
          <p:cNvSpPr/>
          <p:nvPr/>
        </p:nvSpPr>
        <p:spPr>
          <a:xfrm>
            <a:off x="6799081" y="3265870"/>
            <a:ext cx="2448272" cy="553998"/>
          </a:xfrm>
          <a:prstGeom prst="rect">
            <a:avLst/>
          </a:prstGeom>
        </p:spPr>
        <p:txBody>
          <a:bodyPr wrap="square">
            <a:spAutoFit/>
          </a:bodyPr>
          <a:lstStyle/>
          <a:p>
            <a:pPr algn="just"/>
            <a:r>
              <a:rPr lang="ja-JP" altLang="en-US" sz="1000" dirty="0">
                <a:latin typeface="Meiryo UI" panose="020B0604030504040204" pitchFamily="34" charset="-128"/>
                <a:ea typeface="Meiryo UI" panose="020B0604030504040204" pitchFamily="34" charset="-128"/>
              </a:rPr>
              <a:t>大臣の特別承認なく中古の医療機器を</a:t>
            </a:r>
            <a:br>
              <a:rPr lang="en-US" altLang="ja-JP" sz="1000" dirty="0">
                <a:latin typeface="Meiryo UI" panose="020B0604030504040204" pitchFamily="34" charset="-128"/>
                <a:ea typeface="Meiryo UI" panose="020B0604030504040204" pitchFamily="34" charset="-128"/>
              </a:rPr>
            </a:br>
            <a:r>
              <a:rPr lang="ja-JP" altLang="en-US" sz="1000" dirty="0">
                <a:latin typeface="Meiryo UI" panose="020B0604030504040204" pitchFamily="34" charset="-128"/>
                <a:ea typeface="Meiryo UI" panose="020B0604030504040204" pitchFamily="34" charset="-128"/>
              </a:rPr>
              <a:t>輸入、国内で使用、および流通させることはできない</a:t>
            </a:r>
          </a:p>
        </p:txBody>
      </p:sp>
      <p:sp>
        <p:nvSpPr>
          <p:cNvPr id="60" name="片側の 2 つの角を丸めた四角形 59"/>
          <p:cNvSpPr/>
          <p:nvPr/>
        </p:nvSpPr>
        <p:spPr>
          <a:xfrm>
            <a:off x="534385" y="2761814"/>
            <a:ext cx="5184576" cy="504056"/>
          </a:xfrm>
          <a:prstGeom prst="round2SameRect">
            <a:avLst>
              <a:gd name="adj1" fmla="val 12450"/>
              <a:gd name="adj2" fmla="val 0"/>
            </a:avLst>
          </a:prstGeom>
          <a:solidFill>
            <a:srgbClr val="3D6AA7"/>
          </a:solidFill>
        </p:spPr>
        <p:txBody>
          <a:bodyPr>
            <a:noAutofit/>
          </a:bodyPr>
          <a:lstStyle/>
          <a:p>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2011</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12</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日付け商業大臣規則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No.118/2018, No.76/2019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及び</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No.37/2020</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「中古資本財の輸入規制について」</a:t>
            </a:r>
          </a:p>
        </p:txBody>
      </p:sp>
      <p:sp>
        <p:nvSpPr>
          <p:cNvPr id="61" name="片側の 2 つの角を丸めた四角形 60"/>
          <p:cNvSpPr/>
          <p:nvPr/>
        </p:nvSpPr>
        <p:spPr>
          <a:xfrm>
            <a:off x="534385" y="3265870"/>
            <a:ext cx="5184576" cy="1643890"/>
          </a:xfrm>
          <a:prstGeom prst="round2SameRect">
            <a:avLst>
              <a:gd name="adj1" fmla="val 0"/>
              <a:gd name="adj2" fmla="val 3488"/>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医療分野などで使用されるエックス線、アルファ線、ベータ線、ガンマ線を使用した機器が含まれる中古品の輸入が認められており、これらを輸入する者として病院設備供給会社を挙げている。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ja-JP" altLang="en-US" sz="1000" b="1">
                <a:solidFill>
                  <a:schemeClr val="tx1"/>
                </a:solidFill>
                <a:latin typeface="Meiryo UI" panose="020B0604030504040204" pitchFamily="34" charset="-128"/>
                <a:ea typeface="Meiryo UI" panose="020B0604030504040204" pitchFamily="34" charset="-128"/>
                <a:cs typeface="Arial" panose="020B0604020202020204" pitchFamily="34" charset="0"/>
              </a:rPr>
              <a:t>輸入に際して</a:t>
            </a:r>
            <a:endParaRPr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同大臣令は</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年にも改定が行われ、毎年見直されるため、今後も注意が必要である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コロナパンデミックにより、当局は中古の人工呼吸器の一時的な輸入を認めたが</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日で本特例は終了となっている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7" name="角丸四角形 66"/>
          <p:cNvSpPr/>
          <p:nvPr/>
        </p:nvSpPr>
        <p:spPr>
          <a:xfrm>
            <a:off x="678401" y="3893107"/>
            <a:ext cx="4896544" cy="432048"/>
          </a:xfrm>
          <a:prstGeom prst="roundRect">
            <a:avLst>
              <a:gd name="adj" fmla="val 13624"/>
            </a:avLst>
          </a:prstGeom>
          <a:solidFill>
            <a:srgbClr val="A2BBDC"/>
          </a:solidFill>
          <a:ln cmpd="sng">
            <a:noFill/>
          </a:ln>
          <a:extLst>
            <a:ext uri="{91240B29-F687-4F45-9708-019B960494DF}">
              <a14:hiddenLine xmlns:a14="http://schemas.microsoft.com/office/drawing/2010/main" cmpd="sng">
                <a:solidFill>
                  <a:srgbClr val="5F8AC3"/>
                </a:solidFill>
              </a14:hiddenLine>
            </a:ext>
          </a:extLst>
        </p:spPr>
        <p:txBody>
          <a:bodyPr lIns="72000" rIns="72000" anchor="ctr" anchorCtr="0">
            <a:noAutofit/>
          </a:bodyPr>
          <a:lstStyle/>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spc="-40">
                <a:solidFill>
                  <a:srgbClr val="000000"/>
                </a:solidFill>
                <a:latin typeface="Meiryo UI" panose="020B0604030504040204" pitchFamily="34" charset="-128"/>
                <a:ea typeface="Meiryo UI" panose="020B0604030504040204" pitchFamily="34" charset="-128"/>
                <a:cs typeface="Arial" panose="020B0604020202020204" pitchFamily="34" charset="0"/>
              </a:rPr>
              <a:t>事前に、商業省国際貿易総局輸入局長からの輸入承認の取得や船積み前検査を受ける必要がある</a:t>
            </a:r>
            <a:endParaRPr lang="en-US" altLang="ja-JP" sz="900" spc="-4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インドネシア原子力監督庁（</a:t>
            </a:r>
            <a:r>
              <a:rPr lang="en-US" altLang="ja-JP" sz="900" dirty="0">
                <a:solidFill>
                  <a:srgbClr val="000000"/>
                </a:solidFill>
                <a:latin typeface="Meiryo UI" panose="020B0604030504040204" pitchFamily="34" charset="-128"/>
                <a:ea typeface="Meiryo UI" panose="020B0604030504040204" pitchFamily="34" charset="-128"/>
                <a:cs typeface="Arial" panose="020B0604020202020204" pitchFamily="34" charset="0"/>
              </a:rPr>
              <a:t>BAPETEN</a:t>
            </a: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）より推薦状を取得することも義務付けられている</a:t>
            </a:r>
            <a:endParaRPr lang="ja-JP" altLang="en-US" sz="900">
              <a:latin typeface="Meiryo UI" panose="020B0604030504040204" pitchFamily="34" charset="-128"/>
              <a:ea typeface="Meiryo UI" panose="020B0604030504040204" pitchFamily="34" charset="-128"/>
            </a:endParaRPr>
          </a:p>
        </p:txBody>
      </p:sp>
      <p:sp>
        <p:nvSpPr>
          <p:cNvPr id="69" name="片側の 2 つの角を丸めた四角形 68"/>
          <p:cNvSpPr/>
          <p:nvPr/>
        </p:nvSpPr>
        <p:spPr>
          <a:xfrm>
            <a:off x="534385" y="4917581"/>
            <a:ext cx="5184576" cy="288032"/>
          </a:xfrm>
          <a:prstGeom prst="round2SameRect">
            <a:avLst>
              <a:gd name="adj1" fmla="val 12450"/>
              <a:gd name="adj2" fmla="val 0"/>
            </a:avLst>
          </a:prstGeom>
          <a:solidFill>
            <a:srgbClr val="3D6AA7"/>
          </a:solidFill>
        </p:spPr>
        <p:txBody>
          <a:bodyPr>
            <a:noAutofit/>
          </a:bodyPr>
          <a:lstStyle/>
          <a:p>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No.62/2017</a:t>
            </a:r>
            <a:endPar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0" name="片側の 2 つの角を丸めた四角形 69"/>
          <p:cNvSpPr/>
          <p:nvPr/>
        </p:nvSpPr>
        <p:spPr>
          <a:xfrm>
            <a:off x="534385" y="5194974"/>
            <a:ext cx="5184576" cy="519104"/>
          </a:xfrm>
          <a:prstGeom prst="round2SameRect">
            <a:avLst>
              <a:gd name="adj1" fmla="val 0"/>
              <a:gd name="adj2" fmla="val 466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現在は、リコンディショニングあるいはリマニュファクチャリングを含む中古医療機器は全て、輸入、国内で使用、および流通できない。</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52" name="テキスト ボックス 51">
            <a:extLst>
              <a:ext uri="{FF2B5EF4-FFF2-40B4-BE49-F238E27FC236}">
                <a16:creationId xmlns:a16="http://schemas.microsoft.com/office/drawing/2014/main" id="{4E0561F7-781F-0572-4486-A2943F6B122B}"/>
              </a:ext>
            </a:extLst>
          </p:cNvPr>
          <p:cNvSpPr txBox="1"/>
          <p:nvPr/>
        </p:nvSpPr>
        <p:spPr>
          <a:xfrm>
            <a:off x="479450" y="5767242"/>
            <a:ext cx="12070732" cy="892552"/>
          </a:xfrm>
          <a:prstGeom prst="rect">
            <a:avLst/>
          </a:prstGeom>
          <a:noFill/>
        </p:spPr>
        <p:txBody>
          <a:bodyPr wrap="square" rtlCol="0">
            <a:spAutoFit/>
          </a:bodyPr>
          <a:lstStyle/>
          <a:p>
            <a:pPr marL="0" algn="l" rtl="0" eaLnBrk="1" fontAlgn="ctr" latinLnBrk="0" hangingPunct="1">
              <a:spcBef>
                <a:spcPts val="0"/>
              </a:spcBef>
              <a:spcAft>
                <a:spcPts val="0"/>
              </a:spcAft>
            </a:pPr>
            <a:r>
              <a:rPr kumimoji="1" lang="zh-TW" altLang="ja-JP"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kumimoji="1" lang="zh-TW" altLang="en-US"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90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hlinkClick r:id="rId2">
                  <a:extLst>
                    <a:ext uri="{A12FA001-AC4F-418D-AE19-62706E023703}">
                      <ahyp:hlinkClr xmlns:ahyp="http://schemas.microsoft.com/office/drawing/2018/hyperlinkcolor" val="tx"/>
                    </a:ext>
                  </a:extLst>
                </a:hlinkClick>
              </a:rPr>
              <a:t>Regulation Trade Minister No. 118/2018 "Regarding Import Regulations for Used Capital Goods“</a:t>
            </a:r>
            <a:endParaRPr lang="ja-JP" altLang="ja-JP" sz="9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zh-TW" altLang="ja-JP"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kumimoji="1" lang="en-US" altLang="ja-JP"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zh-TW" altLang="ja-JP"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改定１</a:t>
            </a:r>
            <a:r>
              <a:rPr kumimoji="1" lang="zh-TW" altLang="en-US" sz="900" b="1"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900" b="1"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900" b="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hlinkClick r:id="rId3">
                  <a:extLst>
                    <a:ext uri="{A12FA001-AC4F-418D-AE19-62706E023703}">
                      <ahyp:hlinkClr xmlns:ahyp="http://schemas.microsoft.com/office/drawing/2018/hyperlinkcolor" val="tx"/>
                    </a:ext>
                  </a:extLst>
                </a:hlinkClick>
              </a:rPr>
              <a:t>First amendment Regulation Trade Minister No. 76/2019 of Regulation Trade Minister No. 118/2018 "Regarding Import Regulations for Used Capital Goods“</a:t>
            </a:r>
            <a:endParaRPr lang="ja-JP" altLang="ja-JP" sz="900" b="0" i="0" u="none" strike="noStrike" dirty="0">
              <a:effectLst/>
              <a:latin typeface="Arial" panose="020B0604020202020204" pitchFamily="34" charset="0"/>
            </a:endParaRPr>
          </a:p>
          <a:p>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4968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738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Special Access Scheme(SAS)</a:t>
            </a:r>
            <a:r>
              <a:rPr lang="ja-JP" altLang="en-US" sz="1400">
                <a:latin typeface="Meiryo UI" panose="020B0604030504040204" pitchFamily="34" charset="-128"/>
                <a:ea typeface="Meiryo UI" panose="020B0604030504040204" pitchFamily="34" charset="-128"/>
                <a:cs typeface="Arial" panose="020B0604020202020204" pitchFamily="34" charset="0"/>
              </a:rPr>
              <a:t>を利用することで未登録の医療機器をインドネシアへ輸入することができる。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r>
              <a:rPr lang="ja-JP" altLang="en-US" sz="1400">
                <a:latin typeface="Meiryo UI" panose="020B0604030504040204" pitchFamily="34" charset="-128"/>
                <a:ea typeface="Meiryo UI" panose="020B0604030504040204" pitchFamily="34" charset="-128"/>
                <a:cs typeface="Arial" panose="020B0604020202020204" pitchFamily="34" charset="0"/>
              </a:rPr>
              <a:t>また、</a:t>
            </a:r>
            <a:r>
              <a:rPr lang="en-US" altLang="ja-JP" sz="1400" dirty="0">
                <a:latin typeface="Meiryo UI" panose="020B0604030504040204" pitchFamily="34" charset="-128"/>
                <a:ea typeface="Meiryo UI" panose="020B0604030504040204" pitchFamily="34" charset="-128"/>
                <a:cs typeface="Arial" panose="020B0604020202020204" pitchFamily="34" charset="0"/>
              </a:rPr>
              <a:t>SAS</a:t>
            </a:r>
            <a:r>
              <a:rPr lang="ja-JP" altLang="en-US" sz="1400">
                <a:latin typeface="Meiryo UI" panose="020B0604030504040204" pitchFamily="34" charset="-128"/>
                <a:ea typeface="Meiryo UI" panose="020B0604030504040204" pitchFamily="34" charset="-128"/>
                <a:cs typeface="Arial" panose="020B0604020202020204" pitchFamily="34" charset="0"/>
              </a:rPr>
              <a:t>以外では医療機器許可を取得する目的でインドネシア現地試験所において試験が求められる未登録医療機器の</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r>
              <a:rPr lang="ja-JP" altLang="en-US" sz="1400">
                <a:latin typeface="Meiryo UI" panose="020B0604030504040204" pitchFamily="34" charset="-128"/>
                <a:ea typeface="Meiryo UI" panose="020B0604030504040204" pitchFamily="34" charset="-128"/>
                <a:cs typeface="Arial" panose="020B0604020202020204" pitchFamily="34" charset="0"/>
              </a:rPr>
              <a:t>試験サンプル輸入が認められているが、ディスポーザブルのシリンジ、コンドーム、ナプキン、おむつ、</a:t>
            </a:r>
            <a:r>
              <a:rPr lang="en-US" altLang="ja-JP" sz="1400" dirty="0">
                <a:latin typeface="Meiryo UI" panose="020B0604030504040204" pitchFamily="34" charset="-128"/>
                <a:ea typeface="Meiryo UI" panose="020B0604030504040204" pitchFamily="34" charset="-128"/>
                <a:cs typeface="Arial" panose="020B0604020202020204" pitchFamily="34" charset="0"/>
              </a:rPr>
              <a:t>HIV</a:t>
            </a:r>
            <a:r>
              <a:rPr lang="ja-JP" altLang="en-US" sz="1400">
                <a:latin typeface="Meiryo UI" panose="020B0604030504040204" pitchFamily="34" charset="-128"/>
                <a:ea typeface="Meiryo UI" panose="020B0604030504040204" pitchFamily="34" charset="-128"/>
                <a:cs typeface="Arial" panose="020B0604020202020204" pitchFamily="34" charset="0"/>
              </a:rPr>
              <a:t>試薬等の製品に限定される。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extLst>
              <p:ext uri="{D42A27DB-BD31-4B8C-83A1-F6EECF244321}">
                <p14:modId xmlns:p14="http://schemas.microsoft.com/office/powerpoint/2010/main" val="230824029"/>
              </p:ext>
            </p:extLst>
          </p:nvPr>
        </p:nvGraphicFramePr>
        <p:xfrm>
          <a:off x="200025" y="1961325"/>
          <a:ext cx="9504852" cy="3075859"/>
        </p:xfrm>
        <a:graphic>
          <a:graphicData uri="http://schemas.openxmlformats.org/drawingml/2006/table">
            <a:tbl>
              <a:tblPr firstRow="1" bandRow="1">
                <a:tableStyleId>{2D5ABB26-0587-4C30-8999-92F81FD0307C}</a:tableStyleId>
              </a:tblPr>
              <a:tblGrid>
                <a:gridCol w="1469287">
                  <a:extLst>
                    <a:ext uri="{9D8B030D-6E8A-4147-A177-3AD203B41FA5}">
                      <a16:colId xmlns:a16="http://schemas.microsoft.com/office/drawing/2014/main" val="20000"/>
                    </a:ext>
                  </a:extLst>
                </a:gridCol>
                <a:gridCol w="8035565">
                  <a:extLst>
                    <a:ext uri="{9D8B030D-6E8A-4147-A177-3AD203B41FA5}">
                      <a16:colId xmlns:a16="http://schemas.microsoft.com/office/drawing/2014/main" val="20002"/>
                    </a:ext>
                  </a:extLst>
                </a:gridCol>
              </a:tblGrid>
              <a:tr h="667622">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SAS</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保健省規則</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No. 51/2014 “Importation of Medical Devices through Special Access Scheme” </a:t>
                      </a:r>
                    </a:p>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保健省規則</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No. 7/2020 “Amendment to Ministry of Health Regulation No 51/2014 Concerning Importation of Medical Devices Through Special Access Scheme”</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rPr>
                        <a:t>SAS</a:t>
                      </a:r>
                      <a:r>
                        <a:rPr kumimoji="1" lang="ja-JP" altLang="en-US" sz="1200" b="1" dirty="0">
                          <a:solidFill>
                            <a:schemeClr val="bg1"/>
                          </a:solidFill>
                          <a:latin typeface="Meiryo UI" panose="020B0604030504040204" pitchFamily="34" charset="-128"/>
                          <a:ea typeface="Meiryo UI" panose="020B0604030504040204" pitchFamily="34" charset="-128"/>
                        </a:rPr>
                        <a:t>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fontAlgn="ctr"/>
                      <a:r>
                        <a:rPr kumimoji="1" lang="en-US" altLang="ja-JP" sz="1200" dirty="0">
                          <a:solidFill>
                            <a:schemeClr val="tx1"/>
                          </a:solidFill>
                          <a:latin typeface="Meiryo UI" panose="020B0604030504040204" pitchFamily="34" charset="-128"/>
                          <a:ea typeface="Meiryo UI" panose="020B0604030504040204" pitchFamily="34" charset="-128"/>
                          <a:cs typeface="Arial"/>
                        </a:rPr>
                        <a:t>1. Donation</a:t>
                      </a:r>
                    </a:p>
                    <a:p>
                      <a:pPr fontAlgn="ctr"/>
                      <a:r>
                        <a:rPr kumimoji="1" lang="ja-JP" altLang="en-US" sz="1200" dirty="0">
                          <a:solidFill>
                            <a:schemeClr val="tx1"/>
                          </a:solidFill>
                          <a:latin typeface="Meiryo UI" panose="020B0604030504040204" pitchFamily="34" charset="-128"/>
                          <a:ea typeface="Meiryo UI" panose="020B0604030504040204" pitchFamily="34" charset="-128"/>
                          <a:cs typeface="Arial"/>
                        </a:rPr>
                        <a:t>政府の健康プログラムや研究開発、伝染病や災害を目的とした寄付</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fontAlgn="ct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fontAlgn="ctr"/>
                      <a:r>
                        <a:rPr kumimoji="1" lang="en-US" altLang="ja-JP" sz="1200" dirty="0">
                          <a:solidFill>
                            <a:schemeClr val="tx1"/>
                          </a:solidFill>
                          <a:latin typeface="Meiryo UI" panose="020B0604030504040204" pitchFamily="34" charset="-128"/>
                          <a:ea typeface="Meiryo UI" panose="020B0604030504040204" pitchFamily="34" charset="-128"/>
                          <a:cs typeface="Arial"/>
                        </a:rPr>
                        <a:t>2. Non-Donation</a:t>
                      </a:r>
                    </a:p>
                    <a:p>
                      <a:pPr fontAlgn="ctr"/>
                      <a:r>
                        <a:rPr kumimoji="1" lang="en-US" altLang="ja-JP" sz="1200" dirty="0">
                          <a:solidFill>
                            <a:schemeClr val="tx1"/>
                          </a:solidFill>
                          <a:latin typeface="Meiryo UI" panose="020B0604030504040204" pitchFamily="34" charset="-128"/>
                          <a:ea typeface="Meiryo UI" panose="020B0604030504040204" pitchFamily="34" charset="-128"/>
                          <a:cs typeface="Arial"/>
                        </a:rPr>
                        <a:t>Donation</a:t>
                      </a:r>
                      <a:r>
                        <a:rPr kumimoji="1" lang="ja-JP" altLang="en-US" sz="1200" dirty="0">
                          <a:solidFill>
                            <a:schemeClr val="tx1"/>
                          </a:solidFill>
                          <a:latin typeface="Meiryo UI" panose="020B0604030504040204" pitchFamily="34" charset="-128"/>
                          <a:ea typeface="Meiryo UI" panose="020B0604030504040204" pitchFamily="34" charset="-128"/>
                          <a:cs typeface="Arial"/>
                        </a:rPr>
                        <a:t>以外の目的であり、医師、政府健康プログラム、研究開発、教育、トレーニングや展示会を目的とするもの</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SAS</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申請で求められる代表的な資料・情報等</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申請書</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製品名称、原産国、使用目的、意図した用途、取扱説明書等の基本情報</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、委任状、インボイス、</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AWB/B/L</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パッキングリスト、受け取り機関の証明、製品カタログ、非販売目的の宣言書、</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GMP/ISO13485</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認証書</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工場</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、原産国での医療機器許可証明等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費用：</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1,000,000</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ルピア</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申請期間：約</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営業日</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SAS</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有効期間：</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SAS</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発行から</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ヶ月</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5085952"/>
            <a:ext cx="9504852" cy="1200329"/>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■保健省規則</a:t>
            </a:r>
            <a:r>
              <a:rPr kumimoji="1" lang="ja-JP" altLang="en-US" sz="1200" i="0" u="none" strike="noStrike" kern="1200">
                <a:effectLst/>
                <a:latin typeface="Meiryo UI" panose="020B0604030504040204" pitchFamily="34" charset="-128"/>
                <a:ea typeface="Meiryo UI" panose="020B0604030504040204" pitchFamily="34" charset="-128"/>
                <a:cs typeface="Times New Roman" panose="02020603050405020304" pitchFamily="18" charset="0"/>
              </a:rPr>
              <a:t>　</a:t>
            </a:r>
            <a:r>
              <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No 51/2014</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a:effectLst/>
              <a:latin typeface="Arial" panose="020B0604020202020204" pitchFamily="34" charset="0"/>
            </a:endParaRPr>
          </a:p>
          <a:p>
            <a:pPr marL="0" algn="l" rtl="0" eaLnBrk="1" fontAlgn="t" latinLnBrk="0" hangingPunct="1">
              <a:spcBef>
                <a:spcPts val="0"/>
              </a:spcBef>
              <a:spcAft>
                <a:spcPts val="0"/>
              </a:spcAft>
            </a:pPr>
            <a:r>
              <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hlinkClick r:id="rId2">
                  <a:extLst>
                    <a:ext uri="{A12FA001-AC4F-418D-AE19-62706E023703}">
                      <ahyp:hlinkClr xmlns:ahyp="http://schemas.microsoft.com/office/drawing/2018/hyperlinkcolor" val="tx"/>
                    </a:ext>
                  </a:extLst>
                </a:hlinkClick>
              </a:rPr>
              <a:t>Ministry of Health Regulation No 51/2014 “Importation of Medical Devices through Special Access Scheme”</a:t>
            </a:r>
            <a:endPar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endPar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保健省規則</a:t>
            </a:r>
            <a:r>
              <a:rPr kumimoji="1" lang="ja-JP" altLang="en-US" sz="1200" i="0" u="none" strike="noStrike" kern="1200">
                <a:effectLst/>
                <a:latin typeface="Meiryo UI" panose="020B0604030504040204" pitchFamily="34" charset="-128"/>
                <a:ea typeface="Meiryo UI" panose="020B0604030504040204" pitchFamily="34" charset="-128"/>
                <a:cs typeface="Times New Roman" panose="02020603050405020304" pitchFamily="18" charset="0"/>
              </a:rPr>
              <a:t>　</a:t>
            </a:r>
            <a:r>
              <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No.7/2020</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a:effectLst/>
              <a:latin typeface="Arial" panose="020B0604020202020204" pitchFamily="34" charset="0"/>
            </a:endParaRPr>
          </a:p>
          <a:p>
            <a:pPr marL="0" algn="l" rtl="0" eaLnBrk="1" fontAlgn="t" latinLnBrk="0" hangingPunct="1">
              <a:spcBef>
                <a:spcPts val="0"/>
              </a:spcBef>
              <a:spcAft>
                <a:spcPts val="0"/>
              </a:spcAft>
            </a:pPr>
            <a:r>
              <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hlinkClick r:id="rId3">
                  <a:extLst>
                    <a:ext uri="{A12FA001-AC4F-418D-AE19-62706E023703}">
                      <ahyp:hlinkClr xmlns:ahyp="http://schemas.microsoft.com/office/drawing/2018/hyperlinkcolor" val="tx"/>
                    </a:ext>
                  </a:extLst>
                </a:hlinkClick>
              </a:rPr>
              <a:t>Ministry of Health Regulation No 7/2020 “Amendment to Ministry of Health Regulation No 51/204 Concerning Importation of Medical Devices Through Special Access Scheme”</a:t>
            </a:r>
            <a:endParaRPr lang="ja-JP" altLang="ja-JP" sz="1200" i="0" u="none" strike="noStrike">
              <a:effectLst/>
              <a:latin typeface="Arial" panose="020B0604020202020204" pitchFamily="34" charset="0"/>
            </a:endParaRPr>
          </a:p>
        </p:txBody>
      </p:sp>
    </p:spTree>
    <p:extLst>
      <p:ext uri="{BB962C8B-B14F-4D97-AF65-F5344CB8AC3E}">
        <p14:creationId xmlns:p14="http://schemas.microsoft.com/office/powerpoint/2010/main" val="355602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2448598322"/>
              </p:ext>
            </p:extLst>
          </p:nvPr>
        </p:nvGraphicFramePr>
        <p:xfrm>
          <a:off x="272845" y="1340494"/>
          <a:ext cx="9253292" cy="4861342"/>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医療機器、体外診断用医療機器、家庭用器具の製品ライセンスに関する規制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2"/>
                        </a:rPr>
                        <a:t>Regulation of the Minister of Health of the Republic of Indonesia Number 62 of 2017 on Product License Of Medical Devices, In Vitro Diagnostic Medical Devices and Household Health Products</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医療機器流通業者許可に関する規制</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TW" sz="1100" dirty="0">
                          <a:latin typeface="Meiryo UI" panose="020B0604030504040204" pitchFamily="34" charset="-128"/>
                          <a:ea typeface="Meiryo UI" panose="020B0604030504040204" pitchFamily="34" charset="-128"/>
                          <a:cs typeface="Times New Roman" panose="02020603050405020304" pitchFamily="18" charset="0"/>
                          <a:hlinkClick r:id="rId3"/>
                        </a:rPr>
                        <a:t>Regulation of Minister of Health No.1191/MENKES/PER/VIII/2010</a:t>
                      </a:r>
                      <a:endParaRPr kumimoji="1" lang="en-US" altLang="ja-JP" sz="1100" b="0" u="sng" kern="1200" dirty="0">
                        <a:solidFill>
                          <a:srgbClr val="FF0000"/>
                        </a:solidFill>
                        <a:effectLst/>
                        <a:latin typeface="Meiryo" panose="020B0604030504040204" pitchFamily="34" charset="-128"/>
                        <a:ea typeface="Meiryo" panose="020B0604030504040204" pitchFamily="34" charset="-128"/>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u="sng" kern="1200" dirty="0">
                        <a:solidFill>
                          <a:srgbClr val="FF0000"/>
                        </a:solidFill>
                        <a:effectLst/>
                        <a:latin typeface="Meiryo" panose="020B0604030504040204" pitchFamily="34" charset="-128"/>
                        <a:ea typeface="Meiryo" panose="020B0604030504040204" pitchFamily="34" charset="-128"/>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u="sng" kern="1200" dirty="0">
                          <a:solidFill>
                            <a:schemeClr val="accent4"/>
                          </a:solidFill>
                          <a:effectLst/>
                          <a:latin typeface="Meiryo" panose="020B0604030504040204" pitchFamily="34" charset="-128"/>
                          <a:ea typeface="Meiryo" panose="020B0604030504040204" pitchFamily="34" charset="-128"/>
                          <a:cs typeface="+mn-cs"/>
                          <a:hlinkClick r:id="" action="ppaction://noaction">
                            <a:extLst>
                              <a:ext uri="{A12FA001-AC4F-418D-AE19-62706E023703}">
                                <ahyp:hlinkClr xmlns:ahyp="http://schemas.microsoft.com/office/drawing/2018/hyperlinkcolor" val="tx"/>
                              </a:ext>
                            </a:extLst>
                          </a:hlinkClick>
                        </a:rPr>
                        <a:t>Standards of Business Activities and Products on the Implementation of Health Risk-Based Business Licenses</a:t>
                      </a:r>
                      <a:endParaRPr lang="zh-TW" altLang="en-US" sz="1100" b="0" dirty="0">
                        <a:solidFill>
                          <a:schemeClr val="accent4"/>
                        </a:solidFill>
                        <a:latin typeface="Meiryo" panose="020B0604030504040204" pitchFamily="34" charset="-128"/>
                        <a:ea typeface="Meiryo"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医療機器流通業者許可申請ガイド</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solidFill>
                            <a:srgbClr val="E57E17"/>
                          </a:solidFill>
                          <a:latin typeface="Meiryo UI" panose="020B0604030504040204" pitchFamily="34" charset="-128"/>
                          <a:ea typeface="Meiryo UI" panose="020B0604030504040204" pitchFamily="34" charset="-128"/>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Brochure Licensing Service Certificate for Production and Distribution of Medical Devices</a:t>
                      </a:r>
                    </a:p>
                    <a:p>
                      <a:endParaRPr lang="en-US" altLang="zh-TW" sz="1100" dirty="0">
                        <a:solidFill>
                          <a:schemeClr val="accent4"/>
                        </a:solidFill>
                        <a:latin typeface="Meiryo UI" panose="020B0604030504040204" pitchFamily="34" charset="-128"/>
                        <a:ea typeface="Meiryo UI" panose="020B0604030504040204" pitchFamily="34" charset="-128"/>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accent4"/>
                          </a:solidFill>
                          <a:latin typeface="Meiryo UI" panose="020B0604030504040204" pitchFamily="34" charset="-128"/>
                          <a:ea typeface="Meiryo UI" panose="020B0604030504040204" pitchFamily="34" charset="-128"/>
                          <a:cs typeface="Times New Roman" panose="02020603050405020304" pitchFamily="18" charset="0"/>
                          <a:hlinkClick r:id="rId4">
                            <a:extLst>
                              <a:ext uri="{A12FA001-AC4F-418D-AE19-62706E023703}">
                                <ahyp:hlinkClr xmlns:ahyp="http://schemas.microsoft.com/office/drawing/2018/hyperlinkcolor" val="tx"/>
                              </a:ext>
                            </a:extLst>
                          </a:hlinkClick>
                        </a:rPr>
                        <a:t>Socialization of Licensing Policy Through OSS RBA</a:t>
                      </a:r>
                      <a:r>
                        <a:rPr lang="en-US" altLang="zh-TW" sz="1100" dirty="0">
                          <a:solidFill>
                            <a:schemeClr val="accent4"/>
                          </a:solidFill>
                          <a:latin typeface="Meiryo UI" panose="020B0604030504040204" pitchFamily="34" charset="-128"/>
                          <a:ea typeface="Meiryo UI" panose="020B0604030504040204" pitchFamily="34" charset="-128"/>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en-US" altLang="zh-TW" sz="1100" dirty="0">
                        <a:solidFill>
                          <a:schemeClr val="accent4"/>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GDP</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とその実施手順に関するガイダンス</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https://peraturan.go.id/common/dokumen/bn/2018/bn887-2018.pdf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16050214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医療機器、体外診断用医療機器、家庭用器具の申請に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Guidelines for Technical Guidance of Medical Device Licensing </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 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医療機器、体外診断用医療機器、家庭用器具の輸出入に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Guidelines Export And Import Provisions Medical Device, Diagnostics In Vitro and Health Supplies Household</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国家健康保険プログラムに関する規制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Regulation of the Minister of Health of the Republic of Indonesia Number 28 of 2014 concerning Guidelines for Implementing the National Health Insurance Program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健康保険プログラムの基本サービス費用に関する規制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0"/>
                        </a:rPr>
                        <a:t>Regulation of the Minister of Health of the Republic of Indonesia Number 59 of 2014 concerning Standard Health Service Rates in the Implementation of the Health Insurance Program</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841741623"/>
                  </a:ext>
                </a:extLst>
              </a:tr>
            </a:tbl>
          </a:graphicData>
        </a:graphic>
      </p:graphicFrame>
      <p:sp>
        <p:nvSpPr>
          <p:cNvPr id="5" name="テキスト ボックス 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b="1">
                <a:latin typeface="Meiryo UI" panose="020B0604030504040204" pitchFamily="34" charset="-128"/>
                <a:ea typeface="Meiryo UI" panose="020B0604030504040204" pitchFamily="34" charset="-128"/>
              </a:rPr>
              <a:t>インドネシア</a:t>
            </a:r>
            <a:r>
              <a:rPr lang="en-US" altLang="ja-JP" b="1" dirty="0">
                <a:latin typeface="Meiryo UI" panose="020B0604030504040204" pitchFamily="34" charset="-128"/>
                <a:ea typeface="Meiryo UI" panose="020B0604030504040204" pitchFamily="34" charset="-128"/>
              </a:rPr>
              <a:t>(Indonesia)</a:t>
            </a:r>
            <a:r>
              <a:rPr lang="ja-JP" altLang="en-US" b="1">
                <a:latin typeface="Meiryo UI" panose="020B0604030504040204" pitchFamily="34" charset="-128"/>
                <a:ea typeface="Meiryo UI" panose="020B0604030504040204" pitchFamily="34" charset="-128"/>
              </a:rPr>
              <a:t>／医療関連／制度</a:t>
            </a:r>
          </a:p>
        </p:txBody>
      </p:sp>
      <p:sp>
        <p:nvSpPr>
          <p:cNvPr id="7" name="テキスト プレースホルダー 8"/>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ほとんどがインドネシア語のみであるが、本カントリーレポートに関連する規制を知ることができる重要な情報源であるため、掲載する。</a:t>
            </a:r>
          </a:p>
        </p:txBody>
      </p:sp>
    </p:spTree>
    <p:extLst>
      <p:ext uri="{BB962C8B-B14F-4D97-AF65-F5344CB8AC3E}">
        <p14:creationId xmlns:p14="http://schemas.microsoft.com/office/powerpoint/2010/main" val="233070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シンガポール </a:t>
            </a:r>
            <a:r>
              <a:rPr lang="en-US" altLang="ja-JP" b="1" dirty="0">
                <a:latin typeface="Meiryo UI" panose="020B0604030504040204" pitchFamily="34" charset="-128"/>
                <a:ea typeface="Meiryo UI" panose="020B0604030504040204" pitchFamily="34" charset="-128"/>
              </a:rPr>
              <a:t>(Singapore)</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125679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Meiryo UI" panose="020B0604030504040204" pitchFamily="34" charset="-128"/>
                <a:ea typeface="Meiryo UI" panose="020B0604030504040204" pitchFamily="34" charset="-128"/>
              </a:rPr>
              <a:t> </a:t>
            </a:r>
            <a:r>
              <a:rPr lang="ja-JP" altLang="en-US" sz="1400" b="1" dirty="0">
                <a:solidFill>
                  <a:srgbClr val="000000"/>
                </a:solidFill>
                <a:latin typeface="Meiryo UI" panose="020B0604030504040204" pitchFamily="34" charset="-128"/>
                <a:ea typeface="Meiryo UI" panose="020B0604030504040204" pitchFamily="34" charset="-128"/>
              </a:rPr>
              <a:t>シンガポールの医療機器に対する規制概要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709798575"/>
              </p:ext>
            </p:extLst>
          </p:nvPr>
        </p:nvGraphicFramePr>
        <p:xfrm>
          <a:off x="200026" y="1482791"/>
          <a:ext cx="9505950" cy="5205017"/>
        </p:xfrm>
        <a:graphic>
          <a:graphicData uri="http://schemas.openxmlformats.org/drawingml/2006/table">
            <a:tbl>
              <a:tblPr firstRow="1" bandRow="1">
                <a:tableStyleId>{2D5ABB26-0587-4C30-8999-92F81FD0307C}</a:tableStyleId>
              </a:tblPr>
              <a:tblGrid>
                <a:gridCol w="358693">
                  <a:extLst>
                    <a:ext uri="{9D8B030D-6E8A-4147-A177-3AD203B41FA5}">
                      <a16:colId xmlns:a16="http://schemas.microsoft.com/office/drawing/2014/main" val="20000"/>
                    </a:ext>
                  </a:extLst>
                </a:gridCol>
                <a:gridCol w="932603">
                  <a:extLst>
                    <a:ext uri="{9D8B030D-6E8A-4147-A177-3AD203B41FA5}">
                      <a16:colId xmlns:a16="http://schemas.microsoft.com/office/drawing/2014/main" val="20001"/>
                    </a:ext>
                  </a:extLst>
                </a:gridCol>
                <a:gridCol w="8214654">
                  <a:extLst>
                    <a:ext uri="{9D8B030D-6E8A-4147-A177-3AD203B41FA5}">
                      <a16:colId xmlns:a16="http://schemas.microsoft.com/office/drawing/2014/main" val="20002"/>
                    </a:ext>
                  </a:extLst>
                </a:gridCol>
              </a:tblGrid>
              <a:tr h="327372">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lvl="0" indent="0">
                        <a:lnSpc>
                          <a:spcPct val="107000"/>
                        </a:lnSpc>
                        <a:buFont typeface="Arial" panose="020B0604020202020204" pitchFamily="34" charset="0"/>
                        <a:buNone/>
                      </a:pPr>
                      <a:r>
                        <a:rPr lang="ja-JP" altLang="en-US" sz="1050" kern="1200" dirty="0">
                          <a:solidFill>
                            <a:schemeClr val="tx1"/>
                          </a:solidFill>
                          <a:effectLst/>
                          <a:latin typeface="Meiryo UI"/>
                          <a:ea typeface="Meiryo UI"/>
                          <a:cs typeface="Arial"/>
                        </a:rPr>
                        <a:t>健康機器法</a:t>
                      </a:r>
                      <a:r>
                        <a:rPr lang="en-US" altLang="ja-JP" sz="1050" kern="1200" dirty="0">
                          <a:solidFill>
                            <a:schemeClr val="tx1"/>
                          </a:solidFill>
                          <a:effectLst/>
                          <a:latin typeface="Meiryo UI"/>
                          <a:ea typeface="Meiryo UI"/>
                          <a:cs typeface="Arial"/>
                        </a:rPr>
                        <a:t>(Health Products Act 2007) </a:t>
                      </a:r>
                      <a:r>
                        <a:rPr lang="ja-JP" altLang="en-US" sz="1050" kern="1200" dirty="0">
                          <a:solidFill>
                            <a:schemeClr val="tx1"/>
                          </a:solidFill>
                          <a:effectLst/>
                          <a:latin typeface="Meiryo UI"/>
                          <a:ea typeface="Meiryo UI"/>
                          <a:cs typeface="Arial"/>
                        </a:rPr>
                        <a:t>及び</a:t>
                      </a:r>
                      <a:r>
                        <a:rPr lang="ja-JP" altLang="en-US" sz="1100" kern="1200" dirty="0">
                          <a:solidFill>
                            <a:schemeClr val="tx1"/>
                          </a:solidFill>
                          <a:effectLst/>
                          <a:latin typeface="Meiryo UI"/>
                          <a:ea typeface="Meiryo UI"/>
                          <a:cs typeface="Arial"/>
                        </a:rPr>
                        <a:t>健康機器</a:t>
                      </a:r>
                      <a:r>
                        <a:rPr lang="en-US" altLang="ja-JP" sz="1100" kern="1200" dirty="0">
                          <a:solidFill>
                            <a:schemeClr val="tx1"/>
                          </a:solidFill>
                          <a:effectLst/>
                          <a:latin typeface="Meiryo UI"/>
                          <a:ea typeface="Meiryo UI"/>
                          <a:cs typeface="Arial"/>
                        </a:rPr>
                        <a:t>(</a:t>
                      </a:r>
                      <a:r>
                        <a:rPr lang="ja-JP" altLang="en-US" sz="1100" kern="1200" dirty="0">
                          <a:solidFill>
                            <a:schemeClr val="tx1"/>
                          </a:solidFill>
                          <a:effectLst/>
                          <a:latin typeface="Meiryo UI"/>
                          <a:ea typeface="Meiryo UI"/>
                          <a:cs typeface="Arial"/>
                        </a:rPr>
                        <a:t>医療機器</a:t>
                      </a:r>
                      <a:r>
                        <a:rPr lang="en-US" altLang="ja-JP" sz="1100" kern="1200" dirty="0">
                          <a:solidFill>
                            <a:schemeClr val="tx1"/>
                          </a:solidFill>
                          <a:effectLst/>
                          <a:latin typeface="Meiryo UI"/>
                          <a:ea typeface="Meiryo UI"/>
                          <a:cs typeface="Arial"/>
                        </a:rPr>
                        <a:t>)</a:t>
                      </a:r>
                      <a:r>
                        <a:rPr lang="ja-JP" altLang="en-US" sz="1100" kern="1200" dirty="0">
                          <a:solidFill>
                            <a:schemeClr val="tx1"/>
                          </a:solidFill>
                          <a:effectLst/>
                          <a:latin typeface="Meiryo UI"/>
                          <a:ea typeface="Meiryo UI"/>
                          <a:cs typeface="Arial"/>
                        </a:rPr>
                        <a:t>規制</a:t>
                      </a:r>
                      <a:r>
                        <a:rPr lang="en-US" altLang="ja-JP" sz="1100" kern="1200" dirty="0">
                          <a:solidFill>
                            <a:schemeClr val="tx1"/>
                          </a:solidFill>
                          <a:effectLst/>
                          <a:latin typeface="Meiryo UI"/>
                          <a:ea typeface="Meiryo UI"/>
                          <a:cs typeface="Arial"/>
                        </a:rPr>
                        <a:t>(Health Products (Medical Devices)</a:t>
                      </a:r>
                      <a:r>
                        <a:rPr lang="en-US" altLang="ja-JP" sz="1050" kern="1200" dirty="0">
                          <a:solidFill>
                            <a:schemeClr val="tx1"/>
                          </a:solidFill>
                          <a:effectLst/>
                          <a:latin typeface="Meiryo UI"/>
                          <a:ea typeface="Meiryo UI"/>
                          <a:cs typeface="Arial"/>
                        </a:rPr>
                        <a:t>2010）</a:t>
                      </a:r>
                      <a:r>
                        <a:rPr lang="ja-JP" altLang="en-US" sz="1050" dirty="0">
                          <a:solidFill>
                            <a:schemeClr val="tx1"/>
                          </a:solidFill>
                          <a:latin typeface="Meiryo UI"/>
                          <a:ea typeface="Meiryo UI"/>
                          <a:cs typeface="Arial"/>
                        </a:rPr>
                        <a:t>により、医療機器が規制されている。</a:t>
                      </a:r>
                      <a:endParaRPr lang="en-US" altLang="ja-JP" sz="90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64184">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健康科学庁（</a:t>
                      </a:r>
                      <a:r>
                        <a:rPr lang="en-US" altLang="ja-JP" sz="1050" dirty="0">
                          <a:latin typeface="Meiryo UI" panose="020B0604030504040204" pitchFamily="34" charset="-128"/>
                          <a:ea typeface="Meiryo UI" panose="020B0604030504040204" pitchFamily="34" charset="-128"/>
                          <a:cs typeface="Arial" panose="020B0604020202020204" pitchFamily="34" charset="0"/>
                        </a:rPr>
                        <a:t>Health Sciences Authorit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y</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以下、「当局」　</a:t>
                      </a:r>
                      <a:r>
                        <a:rPr lang="en-MY" altLang="ja-JP" sz="1050" u="sng" dirty="0">
                          <a:solidFill>
                            <a:srgbClr val="FF0000"/>
                          </a:solidFill>
                          <a:effectLst/>
                          <a:latin typeface="Meiryo UI" panose="020B0604030504040204" pitchFamily="34" charset="-128"/>
                          <a:ea typeface="Meiryo UI" panose="020B0604030504040204" pitchFamily="34" charset="-128"/>
                          <a:cs typeface="Times New Roman" panose="02020603050405020304" pitchFamily="18" charset="0"/>
                          <a:hlinkClick r:id="rId2"/>
                        </a:rPr>
                        <a:t>https://www.hsa.gov.sg/medical-devices</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626883">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医療機器を製造・輸入・販売するためには、販売業者</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(Dealer’s License)</a:t>
                      </a: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を取得する必要があり、以下の３種類がある</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p>
                      <a:pPr fontAlgn="ctr"/>
                      <a:r>
                        <a:rPr kumimoji="1" lang="en-US" altLang="ja-JP" sz="1050" dirty="0">
                          <a:latin typeface="Meiryo UI"/>
                          <a:ea typeface="Meiryo UI"/>
                          <a:cs typeface="Arial"/>
                        </a:rPr>
                        <a:t>1)</a:t>
                      </a:r>
                      <a:r>
                        <a:rPr kumimoji="1" lang="ja-JP" altLang="en-US" sz="1050" dirty="0">
                          <a:latin typeface="Meiryo UI"/>
                          <a:ea typeface="Meiryo UI"/>
                          <a:cs typeface="Arial"/>
                        </a:rPr>
                        <a:t>輸入者ライセンス</a:t>
                      </a:r>
                      <a:r>
                        <a:rPr kumimoji="1" lang="en-US" altLang="ja-JP" sz="1050" dirty="0">
                          <a:latin typeface="Meiryo UI"/>
                          <a:ea typeface="Meiryo UI"/>
                          <a:cs typeface="Arial"/>
                        </a:rPr>
                        <a:t>(Importer’s </a:t>
                      </a:r>
                      <a:r>
                        <a:rPr kumimoji="1" lang="en-US" altLang="ja-JP" sz="1050" dirty="0">
                          <a:solidFill>
                            <a:schemeClr val="tx1"/>
                          </a:solidFill>
                          <a:latin typeface="Meiryo UI"/>
                          <a:ea typeface="Meiryo UI"/>
                          <a:cs typeface="Arial"/>
                        </a:rPr>
                        <a:t>License)</a:t>
                      </a:r>
                      <a:r>
                        <a:rPr kumimoji="1" lang="ja-JP" altLang="en-US" sz="1050" dirty="0">
                          <a:solidFill>
                            <a:schemeClr val="tx1"/>
                          </a:solidFill>
                          <a:latin typeface="Meiryo UI"/>
                          <a:ea typeface="Meiryo UI"/>
                          <a:cs typeface="Arial"/>
                        </a:rPr>
                        <a:t>・・・医療機器の輸入行為に対する許可</a:t>
                      </a:r>
                      <a:endParaRPr kumimoji="1" lang="en-US" altLang="ja-JP" sz="1050" dirty="0">
                        <a:solidFill>
                          <a:schemeClr val="tx1"/>
                        </a:solidFill>
                        <a:latin typeface="Meiryo UI"/>
                        <a:ea typeface="Meiryo UI"/>
                        <a:cs typeface="Arial"/>
                      </a:endParaRPr>
                    </a:p>
                    <a:p>
                      <a:pPr fontAlgn="ctr"/>
                      <a:r>
                        <a:rPr kumimoji="1" lang="en-US" altLang="ja-JP" sz="1050" dirty="0">
                          <a:latin typeface="Meiryo UI"/>
                          <a:ea typeface="Meiryo UI"/>
                          <a:cs typeface="Arial"/>
                        </a:rPr>
                        <a:t>2)</a:t>
                      </a:r>
                      <a:r>
                        <a:rPr kumimoji="1" lang="ja-JP" altLang="en-US" sz="1050" dirty="0">
                          <a:latin typeface="Meiryo UI"/>
                          <a:ea typeface="Meiryo UI"/>
                          <a:cs typeface="Arial"/>
                        </a:rPr>
                        <a:t>卸売業者ライセンス</a:t>
                      </a:r>
                      <a:r>
                        <a:rPr kumimoji="1" lang="en-US" altLang="ja-JP" sz="1050" dirty="0">
                          <a:latin typeface="Meiryo UI"/>
                          <a:ea typeface="Meiryo UI"/>
                          <a:cs typeface="Arial"/>
                        </a:rPr>
                        <a:t>(Wholesaler’s </a:t>
                      </a:r>
                      <a:r>
                        <a:rPr kumimoji="1" lang="en-US" altLang="ja-JP" sz="1050" dirty="0">
                          <a:solidFill>
                            <a:schemeClr val="tx1"/>
                          </a:solidFill>
                          <a:latin typeface="Meiryo UI"/>
                          <a:ea typeface="Meiryo UI"/>
                          <a:cs typeface="Arial"/>
                        </a:rPr>
                        <a:t>License)</a:t>
                      </a:r>
                      <a:r>
                        <a:rPr kumimoji="1" lang="ja-JP" altLang="en-US" sz="1050" dirty="0">
                          <a:solidFill>
                            <a:schemeClr val="tx1"/>
                          </a:solidFill>
                          <a:latin typeface="Meiryo UI"/>
                          <a:ea typeface="Meiryo UI"/>
                          <a:cs typeface="Arial"/>
                        </a:rPr>
                        <a:t>・・・国内の卸売（輸出を含む）に対する許可</a:t>
                      </a:r>
                      <a:endParaRPr kumimoji="1" lang="en-US" altLang="ja-JP" sz="1050" dirty="0">
                        <a:solidFill>
                          <a:schemeClr val="tx1"/>
                        </a:solidFill>
                        <a:latin typeface="Meiryo UI"/>
                        <a:ea typeface="Meiryo UI"/>
                        <a:cs typeface="Arial"/>
                      </a:endParaRPr>
                    </a:p>
                    <a:p>
                      <a:pPr fontAlgn="ctr"/>
                      <a:r>
                        <a:rPr kumimoji="1" lang="en-US" altLang="ja-JP" sz="1050" dirty="0">
                          <a:solidFill>
                            <a:schemeClr val="tx1"/>
                          </a:solidFill>
                          <a:latin typeface="Meiryo UI"/>
                          <a:ea typeface="Meiryo UI"/>
                          <a:cs typeface="Arial"/>
                        </a:rPr>
                        <a:t>3)</a:t>
                      </a:r>
                      <a:r>
                        <a:rPr kumimoji="1" lang="ja-JP" altLang="en-US" sz="1050" dirty="0">
                          <a:solidFill>
                            <a:schemeClr val="tx1"/>
                          </a:solidFill>
                          <a:latin typeface="Meiryo UI"/>
                          <a:ea typeface="Meiryo UI"/>
                          <a:cs typeface="Arial"/>
                        </a:rPr>
                        <a:t>製造業者ライセンス</a:t>
                      </a:r>
                      <a:r>
                        <a:rPr kumimoji="1" lang="en-US" altLang="ja-JP" sz="1050" dirty="0">
                          <a:solidFill>
                            <a:schemeClr val="tx1"/>
                          </a:solidFill>
                          <a:latin typeface="Meiryo UI"/>
                          <a:ea typeface="Meiryo UI"/>
                          <a:cs typeface="Arial"/>
                        </a:rPr>
                        <a:t>(Manufacturer’s License)</a:t>
                      </a:r>
                      <a:r>
                        <a:rPr kumimoji="1" lang="ja-JP" altLang="en-US" sz="1050" dirty="0">
                          <a:solidFill>
                            <a:schemeClr val="tx1"/>
                          </a:solidFill>
                          <a:latin typeface="Meiryo UI"/>
                          <a:ea typeface="Meiryo UI"/>
                          <a:cs typeface="Arial"/>
                        </a:rPr>
                        <a:t>・・・医療機器の製造や処理、市場へ供給する前の包装やラベリング活動に対する許可</a:t>
                      </a:r>
                      <a:endParaRPr kumimoji="1" lang="en-US" altLang="ja-JP" sz="105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8367">
                <a:tc gridSpan="2">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登録者</a:t>
                      </a:r>
                      <a:endParaRPr kumimoji="1" lang="en-US" altLang="zh-TW"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Registrant</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登録者とは当局へ医療機器の登録申請を行い、登録証を保持する責任をもつ者をいう。外国の製造業者はシンガポール国内に登録者</a:t>
                      </a:r>
                      <a:r>
                        <a:rPr kumimoji="1" lang="en-US" altLang="ja-JP"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(Registrant)</a:t>
                      </a:r>
                      <a:r>
                        <a:rPr kumimoji="1" lang="ja-JP" altLang="en-US"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を指定し、その登録者が外国の製造業者に代わり当局へ製品登録をしなければならない。</a:t>
                      </a:r>
                      <a:endParaRPr kumimoji="1" lang="en-US" altLang="ja-JP"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26883">
                <a:tc>
                  <a:txBody>
                    <a:bodyPr/>
                    <a:lstStyle/>
                    <a:p>
                      <a:pPr fontAlgn="ctr"/>
                      <a:endPar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機器の分類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a:ea typeface="Meiryo UI"/>
                          <a:cs typeface="Arial"/>
                        </a:rPr>
                        <a:t>クラス</a:t>
                      </a:r>
                      <a:r>
                        <a:rPr lang="en-US" altLang="ja-JP" sz="1050" dirty="0">
                          <a:latin typeface="Meiryo UI"/>
                          <a:ea typeface="Meiryo UI"/>
                          <a:cs typeface="Arial"/>
                        </a:rPr>
                        <a:t>A, B, C, D</a:t>
                      </a:r>
                      <a:r>
                        <a:rPr lang="ja-JP" altLang="en-US" sz="1050" dirty="0">
                          <a:latin typeface="Meiryo UI"/>
                          <a:ea typeface="Meiryo UI"/>
                          <a:cs typeface="Arial"/>
                        </a:rPr>
                        <a:t>の４分類（クラス</a:t>
                      </a:r>
                      <a:r>
                        <a:rPr lang="en-US" altLang="ja-JP" sz="1050" dirty="0">
                          <a:latin typeface="Meiryo UI"/>
                          <a:ea typeface="Meiryo UI"/>
                          <a:cs typeface="Arial"/>
                        </a:rPr>
                        <a:t>A</a:t>
                      </a:r>
                      <a:r>
                        <a:rPr lang="ja-JP" altLang="en-US" sz="1050" dirty="0">
                          <a:latin typeface="Meiryo UI"/>
                          <a:ea typeface="Meiryo UI"/>
                          <a:cs typeface="Arial"/>
                        </a:rPr>
                        <a:t>の医療機器は登録が免除されており、</a:t>
                      </a:r>
                      <a:r>
                        <a:rPr lang="ja-JP" altLang="en-US" sz="1050" dirty="0">
                          <a:solidFill>
                            <a:schemeClr val="tx1"/>
                          </a:solidFill>
                          <a:latin typeface="Meiryo UI"/>
                          <a:ea typeface="Meiryo UI"/>
                          <a:cs typeface="Arial"/>
                        </a:rPr>
                        <a:t>現地販売業者が</a:t>
                      </a:r>
                      <a:r>
                        <a:rPr lang="en-US" altLang="ja-JP" sz="1050" dirty="0">
                          <a:solidFill>
                            <a:schemeClr val="tx1"/>
                          </a:solidFill>
                          <a:latin typeface="Meiryo UI"/>
                          <a:ea typeface="Meiryo UI"/>
                          <a:cs typeface="Arial"/>
                        </a:rPr>
                        <a:t>MEDICS ”Medical Device Information Communication System”</a:t>
                      </a:r>
                      <a:r>
                        <a:rPr lang="ja-JP" altLang="en-US" sz="1050" dirty="0">
                          <a:solidFill>
                            <a:schemeClr val="tx1"/>
                          </a:solidFill>
                          <a:latin typeface="Meiryo UI"/>
                          <a:ea typeface="Meiryo UI"/>
                          <a:cs typeface="Arial"/>
                        </a:rPr>
                        <a:t>から輸入する製品をリスティングする。</a:t>
                      </a:r>
                      <a:r>
                        <a:rPr lang="en-US" altLang="ja-JP" sz="1050" dirty="0">
                          <a:solidFill>
                            <a:schemeClr val="tx1"/>
                          </a:solidFill>
                          <a:latin typeface="Meiryo UI"/>
                          <a:ea typeface="Meiryo UI"/>
                          <a:cs typeface="Arial"/>
                        </a:rPr>
                        <a:t>”Class A Medical Device Register”</a:t>
                      </a:r>
                      <a:r>
                        <a:rPr lang="ja-JP" altLang="en-US" sz="1050" dirty="0">
                          <a:solidFill>
                            <a:schemeClr val="tx1"/>
                          </a:solidFill>
                          <a:latin typeface="Meiryo UI"/>
                          <a:ea typeface="Meiryo UI"/>
                          <a:cs typeface="Arial"/>
                        </a:rPr>
                        <a:t>のデータベースから輸入する製品をリスティングする。</a:t>
                      </a:r>
                      <a:r>
                        <a:rPr lang="en-US" altLang="ja-JP" sz="1050" dirty="0">
                          <a:solidFill>
                            <a:schemeClr val="tx1"/>
                          </a:solidFill>
                          <a:latin typeface="Meiryo UI"/>
                          <a:ea typeface="Meiryo UI"/>
                          <a:cs typeface="Arial"/>
                        </a:rPr>
                        <a:t>) </a:t>
                      </a:r>
                      <a:r>
                        <a:rPr lang="en-US" altLang="ja-JP" sz="900" dirty="0">
                          <a:latin typeface="Meiryo UI"/>
                          <a:ea typeface="Meiryo UI"/>
                          <a:cs typeface="Arial"/>
                          <a:hlinkClick r:id="rId3"/>
                        </a:rPr>
                        <a:t>https://www.hsa.gov.sg/e-services/medics</a:t>
                      </a:r>
                      <a:endParaRPr lang="en-US" altLang="ja-JP" sz="900" dirty="0">
                        <a:latin typeface="Meiryo UI"/>
                        <a:ea typeface="Meiryo UI"/>
                        <a:cs typeface="Arial"/>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当局はクラス分類を製造業者が自ら行うことができるツールも公開している。　</a:t>
                      </a:r>
                      <a:r>
                        <a:rPr lang="en-US" altLang="ja-JP" sz="900" dirty="0">
                          <a:latin typeface="Meiryo UI" panose="020B0604030504040204" pitchFamily="34" charset="-128"/>
                          <a:ea typeface="Meiryo UI" panose="020B0604030504040204" pitchFamily="34" charset="-128"/>
                          <a:cs typeface="Arial" panose="020B0604020202020204" pitchFamily="34" charset="0"/>
                          <a:hlinkClick r:id="rId4"/>
                        </a:rPr>
                        <a:t>https://www.hsa.gov.sg/medical-devices/registration/risk-classification</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8367">
                <a:tc>
                  <a:txBody>
                    <a:bodyPr/>
                    <a:lstStyle/>
                    <a:p>
                      <a:pPr fontAlgn="ctr"/>
                      <a:endPar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審査費用</a:t>
                      </a:r>
                      <a:endPar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l" fontAlgn="ctr"/>
                      <a:r>
                        <a:rPr kumimoji="1" lang="en-US" altLang="ja-JP" sz="1100" b="1" dirty="0">
                          <a:solidFill>
                            <a:schemeClr val="bg1"/>
                          </a:solidFill>
                          <a:latin typeface="Meiryo UI"/>
                          <a:ea typeface="Meiryo UI"/>
                          <a:cs typeface="Arial"/>
                        </a:rPr>
                        <a:t>(</a:t>
                      </a:r>
                      <a:r>
                        <a:rPr lang="en-US" altLang="ja-JP" sz="1100" b="1" dirty="0" err="1">
                          <a:solidFill>
                            <a:schemeClr val="bg1"/>
                          </a:solidFill>
                          <a:latin typeface="Meiryo UI"/>
                          <a:ea typeface="Meiryo UI"/>
                          <a:cs typeface="Arial"/>
                        </a:rPr>
                        <a:t>通貨：</a:t>
                      </a:r>
                      <a:r>
                        <a:rPr kumimoji="1" lang="en-US" altLang="ja-JP" sz="1100" b="1" dirty="0" err="1">
                          <a:solidFill>
                            <a:schemeClr val="bg1"/>
                          </a:solidFill>
                          <a:latin typeface="Meiryo UI"/>
                          <a:ea typeface="Meiryo UI"/>
                          <a:cs typeface="Arial"/>
                        </a:rPr>
                        <a:t>SGD</a:t>
                      </a:r>
                      <a:r>
                        <a:rPr kumimoji="1" lang="en-US" altLang="ja-JP" sz="1100" b="1" dirty="0">
                          <a:solidFill>
                            <a:schemeClr val="bg1"/>
                          </a:solidFill>
                          <a:latin typeface="Meiryo UI"/>
                          <a:ea typeface="Meiryo UI"/>
                          <a:cs typeface="Arial"/>
                        </a:rPr>
                        <a:t>)</a:t>
                      </a:r>
                      <a:endParaRPr kumimoji="1" lang="ja-JP" altLang="en-US" sz="1100" b="1" dirty="0">
                        <a:solidFill>
                          <a:schemeClr val="bg1"/>
                        </a:solidFill>
                        <a:latin typeface="Meiryo UI"/>
                        <a:ea typeface="Meiryo UI"/>
                        <a:cs typeface="Arial"/>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950〜5,460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3,180〜8,800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5,730〜17,300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費用は条件によって変わる。下記、適合性評価参照</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年間登録維持費用：クラス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37</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64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128</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773823757"/>
                  </a:ext>
                </a:extLst>
              </a:tr>
              <a:tr h="164184">
                <a:tc>
                  <a:txBody>
                    <a:bodyPr/>
                    <a:lstStyle/>
                    <a:p>
                      <a:pPr fontAlgn="ctr"/>
                      <a:endPar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即時</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〜160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即時</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〜220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180〜310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14589199"/>
                  </a:ext>
                </a:extLst>
              </a:tr>
              <a:tr h="164184">
                <a:tc>
                  <a:txBody>
                    <a:bodyPr/>
                    <a:lstStyle/>
                    <a:p>
                      <a:pPr fontAlgn="ctr"/>
                      <a:endPar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毎年更新（年間登録維持費用を支払うことで登録を維持するシステム。市販後監視の仕組みを維持すること。）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3442">
                <a:tc>
                  <a:txBody>
                    <a:bodyPr/>
                    <a:lstStyle/>
                    <a:p>
                      <a:pPr fontAlgn="ctr"/>
                      <a:endPar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en-US" altLang="ja-JP" sz="11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の要求</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有り。</a:t>
                      </a:r>
                      <a:r>
                        <a:rPr kumimoji="1" lang="en-US" altLang="ja-JP" sz="1050" noProof="0" dirty="0">
                          <a:solidFill>
                            <a:schemeClr val="tx1"/>
                          </a:solidFill>
                          <a:latin typeface="Meiryo UI" panose="020B0604030504040204" pitchFamily="34" charset="-128"/>
                          <a:ea typeface="Meiryo UI" panose="020B0604030504040204" pitchFamily="34" charset="-128"/>
                          <a:cs typeface="Arial" panose="020B0604020202020204" pitchFamily="34" charset="0"/>
                        </a:rPr>
                        <a:t>GN-33: Guidance on the Application of Singapore Standard Good Distribution Practice for Medical Devices (July 2018)</a:t>
                      </a:r>
                      <a:r>
                        <a:rPr kumimoji="1" lang="ja-JP" altLang="en-US" sz="1050" noProof="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により規定されている。</a:t>
                      </a:r>
                      <a:endPar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594140782"/>
                  </a:ext>
                </a:extLst>
              </a:tr>
              <a:tr h="2097073">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適合性評価</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機器の適合性評価について、当局は様々な簡易申請のルートを設けている</a:t>
                      </a:r>
                      <a:r>
                        <a:rPr kumimoji="1" lang="ja-JP" altLang="en-US" sz="1000" b="0" u="none" dirty="0">
                          <a:latin typeface="Meiryo UI" panose="020B0604030504040204" pitchFamily="34" charset="-128"/>
                          <a:ea typeface="Meiryo UI" panose="020B0604030504040204" pitchFamily="34" charset="-128"/>
                          <a:cs typeface="Arial" panose="020B0604020202020204" pitchFamily="34" charset="0"/>
                        </a:rPr>
                        <a:t>。製造業者は登録申請する医療機器のクラス分類毎にどの簡易ルートが適用できるか下記の基準で判断</a:t>
                      </a:r>
                      <a:r>
                        <a:rPr kumimoji="1" lang="ja-JP" altLang="en-US" sz="1000" b="0" u="none" dirty="0">
                          <a:solidFill>
                            <a:schemeClr val="tx1"/>
                          </a:solidFill>
                          <a:latin typeface="Meiryo UI" panose="020B0604030504040204" pitchFamily="34" charset="-128"/>
                          <a:ea typeface="Meiryo UI" panose="020B0604030504040204" pitchFamily="34" charset="-128"/>
                          <a:cs typeface="Arial" panose="020B0604020202020204" pitchFamily="34" charset="0"/>
                        </a:rPr>
                        <a:t>し、各ルートによって求められる書類をオンラインで申請する。</a:t>
                      </a:r>
                      <a:endParaRPr kumimoji="1" lang="en-US" altLang="ja-JP" sz="1000" b="0" u="none"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fontAlgn="ctr">
                        <a:buFont typeface="Arial" pitchFamily="34" charset="0"/>
                        <a:buNone/>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＜基準＞</a:t>
                      </a:r>
                      <a:endPar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71755" lvl="1" indent="-171450" fontAlgn="ctr">
                        <a:buFont typeface="Wingdings" pitchFamily="2" charset="2"/>
                        <a:buChar char="n"/>
                      </a:pPr>
                      <a:r>
                        <a:rPr lang="ja-JP" altLang="en-US" sz="1000" dirty="0">
                          <a:effectLst/>
                          <a:latin typeface="Meiryo UI"/>
                          <a:ea typeface="Meiryo UI"/>
                          <a:cs typeface="Times New Roman"/>
                        </a:rPr>
                        <a:t>旧</a:t>
                      </a:r>
                      <a:r>
                        <a:rPr lang="en-US" altLang="ja-JP" sz="1000" dirty="0">
                          <a:effectLst/>
                          <a:latin typeface="Meiryo UI"/>
                          <a:ea typeface="Meiryo UI"/>
                          <a:cs typeface="Times New Roman"/>
                        </a:rPr>
                        <a:t>GHTF</a:t>
                      </a:r>
                      <a:r>
                        <a:rPr lang="ja-JP" altLang="en-US" sz="1000" dirty="0">
                          <a:effectLst/>
                          <a:latin typeface="Meiryo UI"/>
                          <a:ea typeface="Meiryo UI"/>
                          <a:cs typeface="Times New Roman"/>
                        </a:rPr>
                        <a:t>加盟国の許認可の有無とその数（旧</a:t>
                      </a:r>
                      <a:r>
                        <a:rPr lang="en-US" altLang="ja-JP" sz="1000" dirty="0">
                          <a:effectLst/>
                          <a:latin typeface="Meiryo UI"/>
                          <a:ea typeface="Meiryo UI"/>
                          <a:cs typeface="Times New Roman"/>
                        </a:rPr>
                        <a:t>GHTF</a:t>
                      </a:r>
                      <a:r>
                        <a:rPr lang="ja-JP" altLang="en-US" sz="1000" dirty="0">
                          <a:effectLst/>
                          <a:latin typeface="Meiryo UI"/>
                          <a:ea typeface="Meiryo UI"/>
                          <a:cs typeface="Times New Roman"/>
                        </a:rPr>
                        <a:t>加盟国：</a:t>
                      </a:r>
                      <a:r>
                        <a:rPr lang="ja-JP" altLang="en-US" sz="1000" dirty="0">
                          <a:solidFill>
                            <a:schemeClr val="tx1"/>
                          </a:solidFill>
                          <a:effectLst/>
                          <a:latin typeface="Meiryo UI"/>
                          <a:ea typeface="Meiryo UI"/>
                          <a:cs typeface="Times New Roman"/>
                        </a:rPr>
                        <a:t>オーストラリア（</a:t>
                      </a:r>
                      <a:r>
                        <a:rPr lang="en-US" altLang="ja-JP" sz="1000" dirty="0">
                          <a:solidFill>
                            <a:schemeClr val="tx1"/>
                          </a:solidFill>
                          <a:effectLst/>
                          <a:latin typeface="Meiryo UI"/>
                          <a:ea typeface="Meiryo UI"/>
                          <a:cs typeface="Times New Roman"/>
                        </a:rPr>
                        <a:t>TGA</a:t>
                      </a:r>
                      <a:r>
                        <a:rPr lang="ja-JP" altLang="en-US" sz="1000" dirty="0">
                          <a:solidFill>
                            <a:schemeClr val="tx1"/>
                          </a:solidFill>
                          <a:effectLst/>
                          <a:latin typeface="Meiryo UI"/>
                          <a:ea typeface="Meiryo UI"/>
                          <a:cs typeface="Times New Roman"/>
                        </a:rPr>
                        <a:t>）、カナダ</a:t>
                      </a:r>
                      <a:r>
                        <a:rPr lang="en-MY" altLang="ja-JP" sz="1000" dirty="0">
                          <a:solidFill>
                            <a:schemeClr val="tx1"/>
                          </a:solidFill>
                          <a:latin typeface="Meiryo UI"/>
                          <a:ea typeface="Meiryo UI"/>
                          <a:cs typeface="Times New Roman"/>
                        </a:rPr>
                        <a:t> </a:t>
                      </a:r>
                      <a:r>
                        <a:rPr lang="en-MY" altLang="ja-JP" sz="1000" dirty="0">
                          <a:solidFill>
                            <a:schemeClr val="tx1"/>
                          </a:solidFill>
                          <a:effectLst/>
                          <a:latin typeface="Meiryo UI"/>
                          <a:ea typeface="Meiryo UI"/>
                          <a:cs typeface="Times New Roman"/>
                        </a:rPr>
                        <a:t>(HC</a:t>
                      </a:r>
                      <a:r>
                        <a:rPr lang="en-MY" altLang="ja-JP" sz="1000" dirty="0">
                          <a:effectLst/>
                          <a:latin typeface="Meiryo UI"/>
                          <a:ea typeface="Meiryo UI"/>
                          <a:cs typeface="Times New Roman"/>
                        </a:rPr>
                        <a:t>)</a:t>
                      </a:r>
                      <a:r>
                        <a:rPr lang="ja-JP" altLang="en-US" sz="1000" dirty="0" err="1">
                          <a:effectLst/>
                          <a:latin typeface="Meiryo UI"/>
                          <a:ea typeface="Meiryo UI"/>
                          <a:cs typeface="Times New Roman"/>
                        </a:rPr>
                        <a:t>、</a:t>
                      </a:r>
                      <a:r>
                        <a:rPr lang="ja-JP" altLang="en-US" sz="1000" dirty="0">
                          <a:effectLst/>
                          <a:latin typeface="Meiryo UI"/>
                          <a:ea typeface="Meiryo UI"/>
                          <a:cs typeface="Times New Roman"/>
                        </a:rPr>
                        <a:t>日本、アメリカ</a:t>
                      </a:r>
                      <a:r>
                        <a:rPr lang="en-MY" altLang="ja-JP" sz="1000" dirty="0">
                          <a:effectLst/>
                          <a:latin typeface="Meiryo UI"/>
                          <a:ea typeface="Meiryo UI"/>
                          <a:cs typeface="Times New Roman"/>
                        </a:rPr>
                        <a:t> (US FDA)</a:t>
                      </a:r>
                      <a:r>
                        <a:rPr lang="ja-JP" altLang="en-US" sz="1000" dirty="0" err="1">
                          <a:effectLst/>
                          <a:latin typeface="Meiryo UI"/>
                          <a:ea typeface="Meiryo UI"/>
                          <a:cs typeface="Times New Roman"/>
                        </a:rPr>
                        <a:t>、</a:t>
                      </a:r>
                      <a:r>
                        <a:rPr lang="ja-JP" altLang="en-US" sz="1000" dirty="0">
                          <a:effectLst/>
                          <a:latin typeface="Meiryo UI"/>
                          <a:ea typeface="Meiryo UI"/>
                          <a:cs typeface="Times New Roman"/>
                        </a:rPr>
                        <a:t>及び欧州</a:t>
                      </a:r>
                      <a:r>
                        <a:rPr lang="en-MY" altLang="ja-JP" sz="1000" dirty="0">
                          <a:effectLst/>
                          <a:latin typeface="Meiryo UI"/>
                          <a:ea typeface="Meiryo UI"/>
                          <a:cs typeface="Times New Roman"/>
                        </a:rPr>
                        <a:t>(EU)）</a:t>
                      </a:r>
                      <a:endParaRPr kumimoji="1" lang="en-US" altLang="ja-JP" sz="1000" dirty="0">
                        <a:effectLst/>
                        <a:latin typeface="Meiryo UI"/>
                        <a:ea typeface="Meiryo UI"/>
                        <a:cs typeface="Times New Roman"/>
                      </a:endParaRPr>
                    </a:p>
                    <a:p>
                      <a:pPr marL="72000" lvl="1" indent="-171450" fontAlgn="ctr">
                        <a:buFont typeface="Wingdings" pitchFamily="2" charset="2"/>
                        <a:buChar char="n"/>
                      </a:pP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シンガポールで製造販売する医療機器のラベルが旧</a:t>
                      </a: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加盟国で許可されたものと同一の内容かどうか</a:t>
                      </a:r>
                      <a:endParaRPr kumimoji="1"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72000" lvl="1" indent="-171450" fontAlgn="ctr">
                        <a:buFont typeface="Wingdings" pitchFamily="2" charset="2"/>
                        <a:buChar char="n"/>
                      </a:pP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旧</a:t>
                      </a: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加盟国での製造販売実績が最低３年以上あるかどうか</a:t>
                      </a:r>
                      <a:endParaRPr kumimoji="1"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72000" lvl="1" indent="-171450" fontAlgn="ctr">
                        <a:buFont typeface="Wingdings" pitchFamily="2" charset="2"/>
                        <a:buChar char="n"/>
                      </a:pP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製造販売</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する医療機器の安全有害事象が過去３年以内で無いかどうか（国は問わない</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72000" lvl="1" indent="-171450" fontAlgn="ctr">
                        <a:buFont typeface="Wingdings" pitchFamily="2" charset="2"/>
                        <a:buChar char="n"/>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当局（</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HSA)</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又は旧</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加盟国において過去に登録却下、又は登録を取り下げていないかどうか</a:t>
                      </a:r>
                      <a:endPar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lvl="1" indent="0" fontAlgn="ctr">
                        <a:buFont typeface="Wingdings" pitchFamily="2" charset="2"/>
                        <a:buNone/>
                      </a:pP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簡易申請の</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適用ができない機器</a:t>
                      </a:r>
                      <a:endParaRPr kumimoji="1"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72000" lvl="1" indent="0" fontAlgn="ctr">
                        <a:buFont typeface="Wingdings" pitchFamily="2" charset="2"/>
                        <a:buNone/>
                      </a:pP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C: </a:t>
                      </a:r>
                      <a:r>
                        <a:rPr lang="ja-JP" altLang="en-US" sz="1000" dirty="0">
                          <a:effectLst/>
                          <a:latin typeface="Meiryo UI" panose="020B0604030504040204" pitchFamily="34" charset="-128"/>
                          <a:ea typeface="Meiryo UI" panose="020B0604030504040204" pitchFamily="34" charset="-128"/>
                          <a:cs typeface="Times New Roman" panose="02020603050405020304" pitchFamily="18" charset="0"/>
                        </a:rPr>
                        <a:t>股関節、膝関節、肩関節のインプラント（例：非生物活性金属</a:t>
                      </a:r>
                      <a:r>
                        <a:rPr lang="en-US" altLang="ja-JP" sz="1000" dirty="0">
                          <a:effectLst/>
                          <a:latin typeface="Meiryo UI" panose="020B0604030504040204" pitchFamily="34" charset="-128"/>
                          <a:ea typeface="Meiryo UI" panose="020B0604030504040204" pitchFamily="34" charset="-128"/>
                          <a:cs typeface="Times New Roman" panose="02020603050405020304" pitchFamily="18" charset="0"/>
                        </a:rPr>
                        <a:t>/</a:t>
                      </a:r>
                      <a:r>
                        <a:rPr lang="ja-JP" altLang="en-US" sz="1000" dirty="0">
                          <a:effectLst/>
                          <a:latin typeface="Meiryo UI" panose="020B0604030504040204" pitchFamily="34" charset="-128"/>
                          <a:ea typeface="Meiryo UI" panose="020B0604030504040204" pitchFamily="34" charset="-128"/>
                          <a:cs typeface="Times New Roman" panose="02020603050405020304" pitchFamily="18" charset="0"/>
                        </a:rPr>
                        <a:t>ポリマーインプラント）</a:t>
                      </a:r>
                      <a:endParaRPr kumimoji="1"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71755" lvl="1" indent="0" fontAlgn="ctr">
                        <a:buFont typeface="Wingdings" pitchFamily="2" charset="2"/>
                        <a:buNone/>
                      </a:pPr>
                      <a:r>
                        <a:rPr kumimoji="1" lang="ja-JP" altLang="en-US" sz="1000" dirty="0">
                          <a:latin typeface="Meiryo UI"/>
                          <a:ea typeface="Meiryo UI"/>
                          <a:cs typeface="Arial"/>
                        </a:rPr>
                        <a:t>クラス</a:t>
                      </a:r>
                      <a:r>
                        <a:rPr kumimoji="1" lang="en-US" altLang="ja-JP" sz="1000" dirty="0">
                          <a:latin typeface="Meiryo UI"/>
                          <a:ea typeface="Meiryo UI"/>
                          <a:cs typeface="Arial"/>
                        </a:rPr>
                        <a:t>D: </a:t>
                      </a:r>
                      <a:r>
                        <a:rPr lang="ja-JP" altLang="en-US" sz="1000" dirty="0">
                          <a:effectLst/>
                          <a:latin typeface="Meiryo UI"/>
                          <a:ea typeface="Meiryo UI"/>
                          <a:cs typeface="Times New Roman"/>
                        </a:rPr>
                        <a:t>股関節、膝関節、肩関節のインプラント（例：生物活性インプラント</a:t>
                      </a:r>
                      <a:r>
                        <a:rPr lang="ja-JP" altLang="en-US" sz="1000" dirty="0">
                          <a:solidFill>
                            <a:schemeClr val="tx1"/>
                          </a:solidFill>
                          <a:effectLst/>
                          <a:latin typeface="Meiryo UI"/>
                          <a:ea typeface="Meiryo UI"/>
                          <a:cs typeface="Times New Roman"/>
                        </a:rPr>
                        <a:t>等）</a:t>
                      </a:r>
                      <a:r>
                        <a:rPr lang="ja-JP" altLang="en-US" sz="1000" dirty="0">
                          <a:effectLst/>
                          <a:latin typeface="Meiryo UI"/>
                          <a:ea typeface="Meiryo UI"/>
                          <a:cs typeface="Times New Roman"/>
                        </a:rPr>
                        <a:t>、能動体内埋め込み機器</a:t>
                      </a:r>
                      <a:r>
                        <a:rPr lang="en-US" altLang="ja-JP" sz="1000" dirty="0">
                          <a:effectLst/>
                          <a:latin typeface="Meiryo UI"/>
                          <a:ea typeface="Meiryo UI"/>
                          <a:cs typeface="Times New Roman"/>
                        </a:rPr>
                        <a:t>(</a:t>
                      </a:r>
                      <a:r>
                        <a:rPr lang="ja-JP" altLang="en-US" sz="1000" dirty="0">
                          <a:effectLst/>
                          <a:latin typeface="Meiryo UI"/>
                          <a:ea typeface="Meiryo UI"/>
                          <a:cs typeface="Times New Roman"/>
                        </a:rPr>
                        <a:t>ペースメーカー</a:t>
                      </a:r>
                      <a:r>
                        <a:rPr lang="en-US" altLang="ja-JP" sz="1000" dirty="0">
                          <a:effectLst/>
                          <a:latin typeface="Meiryo UI"/>
                          <a:ea typeface="Meiryo UI"/>
                          <a:cs typeface="Times New Roman"/>
                        </a:rPr>
                        <a:t>)</a:t>
                      </a:r>
                      <a:r>
                        <a:rPr lang="ja-JP" altLang="en-US" sz="1000" dirty="0" err="1">
                          <a:effectLst/>
                          <a:latin typeface="Meiryo UI"/>
                          <a:ea typeface="Meiryo UI"/>
                          <a:cs typeface="Times New Roman"/>
                        </a:rPr>
                        <a:t>、</a:t>
                      </a:r>
                      <a:r>
                        <a:rPr lang="ja-JP" altLang="en-US" sz="1000" dirty="0">
                          <a:effectLst/>
                          <a:latin typeface="Meiryo UI"/>
                          <a:ea typeface="Meiryo UI"/>
                          <a:cs typeface="Times New Roman"/>
                        </a:rPr>
                        <a:t>中枢循環又は中枢神経と直接接触するインプラント機器、医薬品組み込み機器、</a:t>
                      </a:r>
                      <a:r>
                        <a:rPr lang="en-US" altLang="ja-JP" sz="1000" dirty="0">
                          <a:effectLst/>
                          <a:latin typeface="Meiryo UI"/>
                          <a:ea typeface="Meiryo UI"/>
                          <a:cs typeface="Times New Roman"/>
                        </a:rPr>
                        <a:t>HIV</a:t>
                      </a:r>
                      <a:r>
                        <a:rPr lang="ja-JP" altLang="en-US" sz="1000" dirty="0">
                          <a:effectLst/>
                          <a:latin typeface="Meiryo UI"/>
                          <a:ea typeface="Meiryo UI"/>
                          <a:cs typeface="Times New Roman"/>
                        </a:rPr>
                        <a:t>検査</a:t>
                      </a:r>
                      <a:r>
                        <a:rPr lang="en-US" altLang="ja-JP" sz="1000" dirty="0">
                          <a:effectLst/>
                          <a:latin typeface="Meiryo UI"/>
                          <a:ea typeface="Meiryo UI"/>
                          <a:cs typeface="Times New Roman"/>
                        </a:rPr>
                        <a:t>(</a:t>
                      </a:r>
                      <a:r>
                        <a:rPr lang="ja-JP" altLang="en-US" sz="1000" dirty="0">
                          <a:effectLst/>
                          <a:latin typeface="Meiryo UI"/>
                          <a:ea typeface="Meiryo UI"/>
                          <a:cs typeface="Times New Roman"/>
                        </a:rPr>
                        <a:t>スクリーニング、診断</a:t>
                      </a:r>
                      <a:r>
                        <a:rPr lang="en-US" altLang="ja-JP" sz="1000" dirty="0">
                          <a:effectLst/>
                          <a:latin typeface="Meiryo UI"/>
                          <a:ea typeface="Meiryo UI"/>
                          <a:cs typeface="Times New Roman"/>
                        </a:rPr>
                        <a:t>)</a:t>
                      </a:r>
                      <a:r>
                        <a:rPr lang="ja-JP" altLang="en-US" sz="1000" dirty="0">
                          <a:effectLst/>
                          <a:latin typeface="Meiryo UI"/>
                          <a:ea typeface="Meiryo UI"/>
                          <a:cs typeface="Times New Roman"/>
                        </a:rPr>
                        <a:t>、血液・組織ドナー適合性試験</a:t>
                      </a:r>
                      <a:endParaRPr kumimoji="1" lang="en-US" altLang="ja-JP" sz="1000" dirty="0">
                        <a:effectLst/>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 typeface="Wingdings" pitchFamily="2" charset="2"/>
                        <a:buNone/>
                        <a:tabLst/>
                        <a:defRPr/>
                      </a:pP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適合性評価のルートによって審査費用、審査期間が異なる。詳細は当局のホームページを参照。</a:t>
                      </a:r>
                      <a:r>
                        <a:rPr kumimoji="1" lang="en-US" altLang="ja-JP" sz="1000" dirty="0">
                          <a:latin typeface="Meiryo UI" panose="020B0604030504040204" pitchFamily="34" charset="-128"/>
                          <a:ea typeface="Meiryo UI" panose="020B0604030504040204" pitchFamily="34" charset="-128"/>
                          <a:cs typeface="Arial" panose="020B0604020202020204" pitchFamily="34" charset="0"/>
                          <a:hlinkClick r:id="rId5"/>
                        </a:rPr>
                        <a:t>https://www.hsa.gov.sg/medical-devices/fees</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470" y="1045087"/>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シンガポールへの医療機器の輸入・販売には、健康科学庁</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(HSA: Health Sciences Authority)</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の許可が</a:t>
            </a:r>
            <a:r>
              <a:rPr lang="ja-JP" altLang="en-US" sz="1400" dirty="0">
                <a:latin typeface="Meiryo UI" panose="020B0604030504040204" pitchFamily="34" charset="-128"/>
                <a:ea typeface="Meiryo UI" panose="020B0604030504040204" pitchFamily="34" charset="-128"/>
                <a:cs typeface="Arial" panose="020B0604020202020204" pitchFamily="34" charset="0"/>
              </a:rPr>
              <a:t>必要となる。</a:t>
            </a:r>
          </a:p>
        </p:txBody>
      </p:sp>
      <p:sp>
        <p:nvSpPr>
          <p:cNvPr id="7" name="テキスト ボックス 6"/>
          <p:cNvSpPr txBox="1"/>
          <p:nvPr/>
        </p:nvSpPr>
        <p:spPr>
          <a:xfrm>
            <a:off x="386458" y="671398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Meiryo UI" panose="020B0604030504040204" pitchFamily="50" charset="-128"/>
                <a:ea typeface="Meiryo UI" panose="020B0604030504040204" pitchFamily="50"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75990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シンガポール </a:t>
            </a:r>
            <a:r>
              <a:rPr lang="en-US" altLang="ja-JP" b="1" dirty="0">
                <a:latin typeface="Meiryo UI" panose="020B0604030504040204" pitchFamily="34" charset="-128"/>
                <a:ea typeface="Meiryo UI" panose="020B0604030504040204" pitchFamily="34" charset="-128"/>
              </a:rPr>
              <a:t>(Singapore)</a:t>
            </a:r>
            <a:r>
              <a:rPr lang="ja-JP" altLang="en-US" b="1">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B</a:t>
            </a:r>
            <a:r>
              <a:rPr lang="ja-JP" altLang="en-US" sz="140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C</a:t>
            </a:r>
            <a:r>
              <a:rPr lang="ja-JP" altLang="en-US" sz="140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a:t>
            </a:r>
            <a:r>
              <a:rPr lang="ja-JP" altLang="en-US" sz="1400">
                <a:latin typeface="Meiryo UI" panose="020B0604030504040204" pitchFamily="34" charset="-128"/>
                <a:ea typeface="Meiryo UI" panose="020B0604030504040204" pitchFamily="34" charset="-128"/>
                <a:cs typeface="Arial" panose="020B0604020202020204" pitchFamily="34" charset="0"/>
              </a:rPr>
              <a:t>の申請には簡易審査ルートが設けられている。ここでは本邦の薬事許認可を有する場合</a:t>
            </a:r>
            <a:r>
              <a:rPr lang="en-US" altLang="ja-JP" sz="1400" dirty="0">
                <a:latin typeface="Meiryo UI" panose="020B0604030504040204" pitchFamily="34" charset="-128"/>
                <a:ea typeface="Meiryo UI" panose="020B0604030504040204" pitchFamily="34" charset="-128"/>
                <a:cs typeface="Arial" panose="020B0604020202020204" pitchFamily="34" charset="0"/>
              </a:rPr>
              <a:t>(Abridged</a:t>
            </a:r>
            <a:r>
              <a:rPr lang="ja-JP" altLang="en-US" sz="1400">
                <a:latin typeface="Meiryo UI" panose="020B0604030504040204" pitchFamily="34" charset="-128"/>
                <a:ea typeface="Meiryo UI" panose="020B0604030504040204" pitchFamily="34" charset="-128"/>
                <a:cs typeface="Arial" panose="020B0604020202020204" pitchFamily="34" charset="0"/>
              </a:rPr>
              <a:t>審査</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a:latin typeface="Meiryo UI" panose="020B0604030504040204" pitchFamily="34" charset="-128"/>
                <a:ea typeface="Meiryo UI" panose="020B0604030504040204" pitchFamily="34" charset="-128"/>
                <a:cs typeface="Arial" panose="020B0604020202020204" pitchFamily="34" charset="0"/>
              </a:rPr>
              <a:t>を例に示す。</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375987"/>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医療機器登録プロセス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720680"/>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へ</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200026" y="2624384"/>
            <a:ext cx="2107736" cy="91037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販売業者ライセンス</a:t>
            </a:r>
            <a:endParaRPr lang="en-US" altLang="ja-JP" sz="1000" b="1" dirty="0">
              <a:solidFill>
                <a:srgbClr val="FFFFFF"/>
              </a:solidFill>
              <a:latin typeface="Meiryo UI" panose="020B0604030504040204" pitchFamily="34" charset="-128"/>
              <a:ea typeface="Meiryo UI" panose="020B0604030504040204" pitchFamily="34" charset="-128"/>
              <a:cs typeface="Arial" panose="020B0604020202020204" pitchFamily="34" charset="0"/>
            </a:endParaRPr>
          </a:p>
          <a:p>
            <a:pPr algn="ctr"/>
            <a:r>
              <a:rPr lang="en-US" altLang="ja-JP"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(Dealer’s License)</a:t>
            </a:r>
            <a:r>
              <a:rPr lang="ja-JP" altLang="en-US"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を持つ</a:t>
            </a:r>
            <a:endParaRPr lang="en-US" altLang="ja-JP" sz="1000" b="1" dirty="0">
              <a:solidFill>
                <a:srgbClr val="FFFFFF"/>
              </a:solidFill>
              <a:latin typeface="Meiryo UI" panose="020B0604030504040204" pitchFamily="34" charset="-128"/>
              <a:ea typeface="Meiryo UI" panose="020B0604030504040204" pitchFamily="34" charset="-128"/>
              <a:cs typeface="Arial" panose="020B0604020202020204" pitchFamily="34" charset="0"/>
            </a:endParaRPr>
          </a:p>
          <a:p>
            <a:pPr algn="ctr"/>
            <a:r>
              <a:rPr lang="en-US" altLang="ja-JP"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Manufacturer</a:t>
            </a:r>
            <a:r>
              <a:rPr lang="ja-JP" altLang="en-US"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又は</a:t>
            </a:r>
            <a:r>
              <a:rPr lang="en-US" altLang="ja-JP" sz="10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Importer</a:t>
            </a:r>
          </a:p>
          <a:p>
            <a:pPr algn="ct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が</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へ製品をリスティング</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製品登録不要</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角丸四角形 10"/>
          <p:cNvSpPr/>
          <p:nvPr/>
        </p:nvSpPr>
        <p:spPr>
          <a:xfrm>
            <a:off x="2471325" y="3264289"/>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クラス分類の確定</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Abridged(</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簡易</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審査</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 name="角丸四角形 11"/>
          <p:cNvSpPr/>
          <p:nvPr/>
        </p:nvSpPr>
        <p:spPr>
          <a:xfrm>
            <a:off x="2470163" y="459983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却下　または　登録</a:t>
            </a:r>
          </a:p>
        </p:txBody>
      </p:sp>
      <p:cxnSp>
        <p:nvCxnSpPr>
          <p:cNvPr id="18" name="カギ線コネクタ 17"/>
          <p:cNvCxnSpPr>
            <a:cxnSpLocks/>
          </p:cNvCxnSpPr>
          <p:nvPr/>
        </p:nvCxnSpPr>
        <p:spPr>
          <a:xfrm rot="5400000">
            <a:off x="1614449" y="1625826"/>
            <a:ext cx="540000" cy="137054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610711" y="2000370"/>
            <a:ext cx="540000" cy="621387"/>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723025" y="2603581"/>
            <a:ext cx="951541"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リスク分類申請</a:t>
            </a:r>
          </a:p>
        </p:txBody>
      </p:sp>
      <p:sp>
        <p:nvSpPr>
          <p:cNvPr id="39" name="正方形/長方形 38"/>
          <p:cNvSpPr/>
          <p:nvPr/>
        </p:nvSpPr>
        <p:spPr>
          <a:xfrm>
            <a:off x="432914" y="5041858"/>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en-US" altLang="ja-JP" sz="1000" dirty="0">
                <a:latin typeface="Meiryo UI" panose="020B0604030504040204" pitchFamily="34" charset="-128"/>
                <a:ea typeface="Meiryo UI" panose="020B0604030504040204" pitchFamily="34" charset="-128"/>
              </a:rPr>
              <a:t>HSA</a:t>
            </a:r>
            <a:r>
              <a:rPr lang="ja-JP" altLang="en-US" sz="1000" dirty="0">
                <a:latin typeface="Meiryo UI" panose="020B0604030504040204" pitchFamily="34" charset="-128"/>
                <a:ea typeface="Meiryo UI" panose="020B0604030504040204" pitchFamily="34" charset="-128"/>
              </a:rPr>
              <a:t>の審査では、</a:t>
            </a:r>
            <a:r>
              <a:rPr lang="en-US" altLang="ja-JP" sz="1000" dirty="0">
                <a:latin typeface="Meiryo UI" panose="020B0604030504040204" pitchFamily="34" charset="-128"/>
                <a:ea typeface="Meiryo UI" panose="020B0604030504040204" pitchFamily="34" charset="-128"/>
              </a:rPr>
              <a:t>1</a:t>
            </a:r>
            <a:r>
              <a:rPr lang="ja-JP" altLang="en-US" sz="1000" dirty="0">
                <a:latin typeface="Meiryo UI" panose="020B0604030504040204" pitchFamily="34" charset="-128"/>
                <a:ea typeface="Meiryo UI" panose="020B0604030504040204" pitchFamily="34" charset="-128"/>
              </a:rPr>
              <a:t>回目の指摘事項へ回答後、</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回目の指摘事項では新たな指摘が</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出される為、審査完了時期を予想するのが困難である。</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また、回答までの期間は</a:t>
            </a:r>
            <a:r>
              <a:rPr lang="en-US" altLang="ja-JP" sz="1000" dirty="0">
                <a:latin typeface="Meiryo UI" panose="020B0604030504040204" pitchFamily="34" charset="-128"/>
                <a:ea typeface="Meiryo UI" panose="020B0604030504040204" pitchFamily="34" charset="-128"/>
              </a:rPr>
              <a:t>1〜2</a:t>
            </a:r>
            <a:r>
              <a:rPr lang="ja-JP" altLang="en-US" sz="1000" dirty="0">
                <a:latin typeface="Meiryo UI" panose="020B0604030504040204" pitchFamily="34" charset="-128"/>
                <a:ea typeface="Meiryo UI" panose="020B0604030504040204" pitchFamily="34" charset="-128"/>
              </a:rPr>
              <a:t>ヶ月程度を設定されることが一般的である。</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上記の審査期間は申請者の回答に要する期間は含まれていない。</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審査期間は目安であり記載の期間より時間がかかる場合も</a:t>
            </a:r>
            <a:r>
              <a:rPr lang="ja-JP" altLang="en-US" sz="1000">
                <a:latin typeface="Meiryo UI" panose="020B0604030504040204" pitchFamily="34" charset="-128"/>
                <a:ea typeface="Meiryo UI" panose="020B0604030504040204" pitchFamily="34" charset="-128"/>
              </a:rPr>
              <a:t>ある。</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中古品の医療機器はシンガポールへの輸入は禁止されている。</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ja-JP" altLang="en-US" sz="1000">
                <a:latin typeface="Meiryo UI" panose="020B0604030504040204" pitchFamily="34" charset="-128"/>
                <a:ea typeface="Meiryo UI" panose="020B0604030504040204" pitchFamily="34" charset="-128"/>
              </a:rPr>
              <a:t>但し、改装された医療機器の流通は可能だが、民間の病院、クリニックに限定されている。</a:t>
            </a:r>
          </a:p>
        </p:txBody>
      </p:sp>
      <p:grpSp>
        <p:nvGrpSpPr>
          <p:cNvPr id="40" name="グループ化 7"/>
          <p:cNvGrpSpPr/>
          <p:nvPr/>
        </p:nvGrpSpPr>
        <p:grpSpPr>
          <a:xfrm>
            <a:off x="5169024" y="135939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医療機器登録申請に必要な書類</a:t>
              </a:r>
              <a:r>
                <a:rPr lang="en-US" altLang="ja-JP" sz="1000" b="1" dirty="0">
                  <a:latin typeface="Meiryo UI" panose="020B0604030504040204" pitchFamily="34" charset="-128"/>
                  <a:ea typeface="Meiryo UI" panose="020B0604030504040204" pitchFamily="34" charset="-128"/>
                </a:rPr>
                <a:t>(ASEAN</a:t>
              </a:r>
              <a:r>
                <a:rPr lang="ja-JP" altLang="en-US" sz="1000" b="1" dirty="0">
                  <a:latin typeface="Meiryo UI" panose="020B0604030504040204" pitchFamily="34" charset="-128"/>
                  <a:ea typeface="Meiryo UI" panose="020B0604030504040204" pitchFamily="34" charset="-128"/>
                </a:rPr>
                <a:t>共通申請様式</a:t>
              </a:r>
              <a:r>
                <a:rPr lang="en-US" altLang="ja-JP" sz="1000" b="1" dirty="0">
                  <a:latin typeface="Meiryo UI" panose="020B0604030504040204" pitchFamily="34" charset="-128"/>
                  <a:ea typeface="Meiryo UI" panose="020B0604030504040204" pitchFamily="34" charset="-128"/>
                </a:rPr>
                <a:t>CSDT</a:t>
              </a:r>
              <a:r>
                <a:rPr lang="ja-JP" altLang="en-US" sz="1000" b="1" dirty="0">
                  <a:latin typeface="Meiryo UI" panose="020B0604030504040204" pitchFamily="34" charset="-128"/>
                  <a:ea typeface="Meiryo UI" panose="020B0604030504040204" pitchFamily="34" charset="-128"/>
                </a:rPr>
                <a:t>に基づく</a:t>
              </a:r>
              <a:r>
                <a:rPr lang="en-US" altLang="ja-JP" sz="1000" b="1" dirty="0">
                  <a:latin typeface="Meiryo UI" panose="020B0604030504040204" pitchFamily="34" charset="-128"/>
                  <a:ea typeface="Meiryo UI" panose="020B0604030504040204" pitchFamily="34" charset="-128"/>
                </a:rPr>
                <a:t>)</a:t>
              </a:r>
              <a:endParaRPr lang="ja-JP" altLang="en-US" sz="1000" b="1" dirty="0">
                <a:latin typeface="Meiryo UI" panose="020B0604030504040204" pitchFamily="34" charset="-128"/>
                <a:ea typeface="Meiryo UI" panose="020B0604030504040204" pitchFamily="34" charset="-128"/>
              </a:endParaRP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819203"/>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エグザクティブサマリー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基本要件のチェックリスト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機器概要、設計検証、妥当性確認のサマリー文書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前臨床試験情報（滅菌バリデーション、製品寿命に関する試験等）</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設計検証、妥当性確認の詳細情報</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前臨床試験に関連する試験報告書一式（例：物性試験、化学性試験、生体適合性試験、動物試験、ソフトウェアバリデーション等）</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滅菌バリデーション（該当する場合）</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製品寿命に関する試験データ</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臨床評価報告書（参照した文献一式を含む）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委任状、機器のラベル、リスク分析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製造業者と滅菌製造者（該当する場合）の名称と住所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品質マネジメントシステムの証明（少なくとも下記から一つ）　　　　　　</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ISO13485</a:t>
            </a:r>
            <a:r>
              <a:rPr lang="ja-JP" altLang="en-US" sz="800" dirty="0" err="1">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アメリカ</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FDA Quality System Regulations</a:t>
            </a:r>
            <a:r>
              <a:rPr lang="ja-JP" altLang="en-US" sz="800" dirty="0" err="1">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日本　</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QMS</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省令</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169</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号）</a:t>
            </a:r>
            <a:endPar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製造プロセスを含む製造フローチャート</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登録申請する医療機器のリスト（複数品目）</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参照国の薬事登録のエビデンス（日本の場合：届出、認証書、承認書）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製造販売実績の証明（インボイス等）、安全有害事象が無いことの宣言書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p:cNvSpPr txBox="1"/>
          <p:nvPr/>
        </p:nvSpPr>
        <p:spPr>
          <a:xfrm>
            <a:off x="6502389" y="6691046"/>
            <a:ext cx="432000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6" name="テキスト ボックス 45">
            <a:extLst>
              <a:ext uri="{FF2B5EF4-FFF2-40B4-BE49-F238E27FC236}">
                <a16:creationId xmlns:a16="http://schemas.microsoft.com/office/drawing/2014/main" id="{659E1DCF-ECD0-3941-B287-65592CE37610}"/>
              </a:ext>
            </a:extLst>
          </p:cNvPr>
          <p:cNvSpPr txBox="1"/>
          <p:nvPr/>
        </p:nvSpPr>
        <p:spPr>
          <a:xfrm>
            <a:off x="840025" y="2096044"/>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a:t>
            </a:r>
          </a:p>
        </p:txBody>
      </p:sp>
      <p:sp>
        <p:nvSpPr>
          <p:cNvPr id="47" name="テキスト ボックス 46">
            <a:extLst>
              <a:ext uri="{FF2B5EF4-FFF2-40B4-BE49-F238E27FC236}">
                <a16:creationId xmlns:a16="http://schemas.microsoft.com/office/drawing/2014/main" id="{A980144E-6D12-4442-8D50-3496E4C7EBC8}"/>
              </a:ext>
            </a:extLst>
          </p:cNvPr>
          <p:cNvSpPr txBox="1"/>
          <p:nvPr/>
        </p:nvSpPr>
        <p:spPr>
          <a:xfrm>
            <a:off x="2836211" y="2091049"/>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C, D</a:t>
            </a:r>
          </a:p>
        </p:txBody>
      </p:sp>
      <p:sp>
        <p:nvSpPr>
          <p:cNvPr id="48" name="テキスト ボックス 47">
            <a:extLst>
              <a:ext uri="{FF2B5EF4-FFF2-40B4-BE49-F238E27FC236}">
                <a16:creationId xmlns:a16="http://schemas.microsoft.com/office/drawing/2014/main" id="{63A94EDA-B638-C242-827D-26316C48572D}"/>
              </a:ext>
            </a:extLst>
          </p:cNvPr>
          <p:cNvSpPr txBox="1"/>
          <p:nvPr/>
        </p:nvSpPr>
        <p:spPr>
          <a:xfrm>
            <a:off x="3920079" y="3352455"/>
            <a:ext cx="1069189" cy="324000"/>
          </a:xfrm>
          <a:prstGeom prst="rect">
            <a:avLst/>
          </a:prstGeom>
          <a:noFill/>
        </p:spPr>
        <p:txBody>
          <a:bodyPr wrap="square" lIns="0" tIns="36000" rIns="0" bIns="36000" rtlCol="0" anchor="t" anchorCtr="0">
            <a:noAutofit/>
          </a:bodyPr>
          <a:lstStyle/>
          <a:p>
            <a:pPr algn="ct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日本の許認可を</a:t>
            </a:r>
            <a:endParaRPr lang="en-US" altLang="ja-JP" sz="900" dirty="0">
              <a:latin typeface="Meiryo UI" panose="020B0604030504040204" pitchFamily="34" charset="-128"/>
              <a:ea typeface="Meiryo UI" panose="020B0604030504040204" pitchFamily="34" charset="-128"/>
            </a:endParaRPr>
          </a:p>
          <a:p>
            <a:pPr algn="ctr"/>
            <a:r>
              <a:rPr lang="ja-JP" altLang="en-US" sz="900" dirty="0">
                <a:latin typeface="Meiryo UI" panose="020B0604030504040204" pitchFamily="34" charset="-128"/>
                <a:ea typeface="Meiryo UI" panose="020B0604030504040204" pitchFamily="34" charset="-128"/>
              </a:rPr>
              <a:t>有する医療機器申請を想定</a:t>
            </a:r>
            <a:endParaRPr lang="en-US" altLang="ja-JP" sz="900" dirty="0">
              <a:latin typeface="Meiryo UI" panose="020B0604030504040204" pitchFamily="34" charset="-128"/>
              <a:ea typeface="Meiryo UI" panose="020B0604030504040204" pitchFamily="34" charset="-128"/>
            </a:endParaRPr>
          </a:p>
        </p:txBody>
      </p:sp>
      <p:cxnSp>
        <p:nvCxnSpPr>
          <p:cNvPr id="49" name="直線矢印コネクタ 48">
            <a:extLst>
              <a:ext uri="{FF2B5EF4-FFF2-40B4-BE49-F238E27FC236}">
                <a16:creationId xmlns:a16="http://schemas.microsoft.com/office/drawing/2014/main" id="{08E09372-C8BF-1A49-BF2F-4FFD620D20FE}"/>
              </a:ext>
            </a:extLst>
          </p:cNvPr>
          <p:cNvCxnSpPr/>
          <p:nvPr/>
        </p:nvCxnSpPr>
        <p:spPr>
          <a:xfrm>
            <a:off x="3193113" y="2945153"/>
            <a:ext cx="0" cy="2783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A201A55-820B-C84E-BCF8-7D3888CA01E1}"/>
              </a:ext>
            </a:extLst>
          </p:cNvPr>
          <p:cNvSpPr txBox="1"/>
          <p:nvPr/>
        </p:nvSpPr>
        <p:spPr>
          <a:xfrm>
            <a:off x="1392957" y="3900385"/>
            <a:ext cx="2154411" cy="619815"/>
          </a:xfrm>
          <a:prstGeom prst="rect">
            <a:avLst/>
          </a:prstGeom>
          <a:noFill/>
        </p:spPr>
        <p:txBody>
          <a:bodyPr wrap="square" lIns="0" tIns="36000" rIns="0" bIns="36000" rtlCol="0" anchor="t" anchorCtr="0">
            <a:noAutofit/>
          </a:bodyPr>
          <a:lstStyle/>
          <a:p>
            <a:r>
              <a:rPr lang="ja-JP" altLang="en-US" sz="900">
                <a:latin typeface="Meiryo UI" panose="020B0604030504040204" pitchFamily="34" charset="-128"/>
                <a:ea typeface="Meiryo UI" panose="020B0604030504040204" pitchFamily="34" charset="-128"/>
              </a:rPr>
              <a:t>審査期間（完全審査の場合）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100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160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C: 160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220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220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310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p:txBody>
      </p:sp>
      <p:cxnSp>
        <p:nvCxnSpPr>
          <p:cNvPr id="51" name="直線矢印コネクタ 50">
            <a:extLst>
              <a:ext uri="{FF2B5EF4-FFF2-40B4-BE49-F238E27FC236}">
                <a16:creationId xmlns:a16="http://schemas.microsoft.com/office/drawing/2014/main" id="{D4D7DD78-FD0D-DB4E-B231-10A6F21C5228}"/>
              </a:ext>
            </a:extLst>
          </p:cNvPr>
          <p:cNvCxnSpPr/>
          <p:nvPr/>
        </p:nvCxnSpPr>
        <p:spPr>
          <a:xfrm>
            <a:off x="3190243" y="3794271"/>
            <a:ext cx="0" cy="7941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2C05031-08FC-9447-BC87-714E7FE0BA9C}"/>
              </a:ext>
            </a:extLst>
          </p:cNvPr>
          <p:cNvSpPr txBox="1"/>
          <p:nvPr/>
        </p:nvSpPr>
        <p:spPr>
          <a:xfrm>
            <a:off x="3419754" y="3904408"/>
            <a:ext cx="2154411" cy="619815"/>
          </a:xfrm>
          <a:prstGeom prst="rect">
            <a:avLst/>
          </a:prstGeom>
          <a:noFill/>
        </p:spPr>
        <p:txBody>
          <a:bodyPr wrap="square" lIns="0" tIns="36000" rIns="0" bIns="36000" rtlCol="0" anchor="t" anchorCtr="0">
            <a:noAutofit/>
          </a:bodyPr>
          <a:lstStyle/>
          <a:p>
            <a:r>
              <a:rPr lang="ja-JP" altLang="en-US" sz="900" dirty="0">
                <a:latin typeface="Meiryo UI" panose="020B0604030504040204" pitchFamily="34" charset="-128"/>
                <a:ea typeface="Meiryo UI" panose="020B0604030504040204" pitchFamily="34" charset="-128"/>
              </a:rPr>
              <a:t>審査費用（完全審査の場合）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a:ea typeface="Meiryo UI"/>
              </a:rPr>
              <a:t>クラス</a:t>
            </a:r>
            <a:r>
              <a:rPr lang="en-US" altLang="ja-JP" sz="900" dirty="0">
                <a:latin typeface="Meiryo UI"/>
                <a:ea typeface="Meiryo UI"/>
              </a:rPr>
              <a:t>B: $1,910</a:t>
            </a:r>
            <a:r>
              <a:rPr lang="ja-JP" altLang="en-US" sz="900">
                <a:latin typeface="Meiryo UI"/>
                <a:ea typeface="Meiryo UI"/>
              </a:rPr>
              <a:t>（</a:t>
            </a:r>
            <a:r>
              <a:rPr lang="en-US" altLang="ja-JP" sz="900" dirty="0">
                <a:latin typeface="Meiryo UI"/>
                <a:ea typeface="Meiryo UI"/>
              </a:rPr>
              <a:t>$3,710</a:t>
            </a:r>
            <a:r>
              <a:rPr lang="ja-JP" altLang="en-US" sz="90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a:ea typeface="Meiryo UI"/>
              </a:rPr>
              <a:t>クラス</a:t>
            </a:r>
            <a:r>
              <a:rPr lang="en-US" altLang="ja-JP" sz="900" dirty="0">
                <a:latin typeface="Meiryo UI"/>
                <a:ea typeface="Meiryo UI"/>
              </a:rPr>
              <a:t>C: $3,710</a:t>
            </a:r>
            <a:r>
              <a:rPr lang="ja-JP" altLang="en-US" sz="900">
                <a:latin typeface="Meiryo UI"/>
                <a:ea typeface="Meiryo UI"/>
              </a:rPr>
              <a:t>（</a:t>
            </a:r>
            <a:r>
              <a:rPr lang="en-US" altLang="ja-JP" sz="900" dirty="0">
                <a:latin typeface="Meiryo UI"/>
                <a:ea typeface="Meiryo UI"/>
              </a:rPr>
              <a:t>$6,050</a:t>
            </a:r>
            <a:r>
              <a:rPr lang="ja-JP" altLang="en-US" sz="900" dirty="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a:ea typeface="Meiryo UI"/>
              </a:rPr>
              <a:t>クラス</a:t>
            </a:r>
            <a:r>
              <a:rPr lang="en-US" altLang="ja-JP" sz="900" dirty="0">
                <a:latin typeface="Meiryo UI"/>
                <a:ea typeface="Meiryo UI"/>
              </a:rPr>
              <a:t>D: $6,050</a:t>
            </a:r>
            <a:r>
              <a:rPr lang="ja-JP" altLang="en-US" sz="900">
                <a:latin typeface="Meiryo UI"/>
                <a:ea typeface="Meiryo UI"/>
              </a:rPr>
              <a:t>（</a:t>
            </a:r>
            <a:r>
              <a:rPr lang="en-US" altLang="ja-JP" sz="900" dirty="0">
                <a:latin typeface="Meiryo UI"/>
                <a:ea typeface="Meiryo UI"/>
              </a:rPr>
              <a:t>$11,800</a:t>
            </a:r>
            <a:r>
              <a:rPr lang="ja-JP" altLang="en-US" sz="900" dirty="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54500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シンガポール </a:t>
            </a:r>
            <a:r>
              <a:rPr lang="en-US" altLang="ja-JP" b="1" dirty="0">
                <a:latin typeface="Meiryo UI" panose="020B0604030504040204" pitchFamily="34" charset="-128"/>
                <a:ea typeface="Meiryo UI" panose="020B0604030504040204" pitchFamily="34" charset="-128"/>
              </a:rPr>
              <a:t>(Singapore)</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4760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Special Access Route (SAR)</a:t>
            </a:r>
            <a:r>
              <a:rPr lang="ja-JP" altLang="en-US" sz="1400" dirty="0">
                <a:latin typeface="Meiryo UI" panose="020B0604030504040204" pitchFamily="34" charset="-128"/>
                <a:ea typeface="Meiryo UI" panose="020B0604030504040204" pitchFamily="34" charset="-128"/>
                <a:cs typeface="Arial" panose="020B0604020202020204" pitchFamily="34" charset="0"/>
              </a:rPr>
              <a:t>を利用することで未登録の医療機器をシンガポールへ輸出することができる。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r>
              <a:rPr lang="ja-JP" altLang="en-US" sz="1400" dirty="0">
                <a:latin typeface="Meiryo UI" panose="020B0604030504040204" pitchFamily="34" charset="-128"/>
                <a:ea typeface="Meiryo UI" panose="020B0604030504040204" pitchFamily="34" charset="-128"/>
                <a:cs typeface="Arial" panose="020B0604020202020204" pitchFamily="34" charset="0"/>
              </a:rPr>
              <a:t>また、</a:t>
            </a:r>
            <a:r>
              <a:rPr lang="en-US" altLang="ja-JP" sz="1400" dirty="0">
                <a:latin typeface="Meiryo UI" panose="020B0604030504040204" pitchFamily="34" charset="-128"/>
                <a:ea typeface="Meiryo UI" panose="020B0604030504040204" pitchFamily="34" charset="-128"/>
                <a:cs typeface="Arial" panose="020B0604020202020204" pitchFamily="34" charset="0"/>
              </a:rPr>
              <a:t>SAR</a:t>
            </a:r>
            <a:r>
              <a:rPr lang="ja-JP" altLang="en-US" sz="1400" dirty="0">
                <a:latin typeface="Meiryo UI" panose="020B0604030504040204" pitchFamily="34" charset="-128"/>
                <a:ea typeface="Meiryo UI" panose="020B0604030504040204" pitchFamily="34" charset="-128"/>
                <a:cs typeface="Arial" panose="020B0604020202020204" pitchFamily="34" charset="0"/>
              </a:rPr>
              <a:t>以外では</a:t>
            </a:r>
            <a:r>
              <a:rPr lang="en-US" altLang="ja-JP" sz="1400" dirty="0">
                <a:latin typeface="Meiryo UI" panose="020B0604030504040204" pitchFamily="34" charset="-128"/>
                <a:ea typeface="Meiryo UI" panose="020B0604030504040204" pitchFamily="34" charset="-128"/>
                <a:cs typeface="Arial" panose="020B0604020202020204" pitchFamily="34" charset="0"/>
              </a:rPr>
              <a:t>Exhibition Purposes Route(</a:t>
            </a:r>
            <a:r>
              <a:rPr lang="ja-JP" altLang="en-US" sz="1400" dirty="0">
                <a:latin typeface="Meiryo UI" panose="020B0604030504040204" pitchFamily="34" charset="-128"/>
                <a:ea typeface="Meiryo UI" panose="020B0604030504040204" pitchFamily="34" charset="-128"/>
                <a:cs typeface="Arial" panose="020B0604020202020204" pitchFamily="34" charset="0"/>
              </a:rPr>
              <a:t>展示会目的ルート</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Meiryo UI" panose="020B0604030504040204" pitchFamily="34" charset="-128"/>
                <a:ea typeface="Meiryo UI" panose="020B0604030504040204" pitchFamily="34" charset="-128"/>
                <a:cs typeface="Arial" panose="020B0604020202020204" pitchFamily="34" charset="0"/>
              </a:rPr>
              <a:t> も存在する。</a:t>
            </a: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nvGraphicFramePr>
        <p:xfrm>
          <a:off x="200025" y="1656522"/>
          <a:ext cx="9504852" cy="3456542"/>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667622">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SAR</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保健省規則</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No. 51/2014 “Importation of Medical Devices through Special Access Scheme” </a:t>
                      </a:r>
                    </a:p>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保健省規則</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No. 7/2020 “Amendment to Ministry of Health Regulation No 51/2014 Concerning Importation of Medical Devices Through Special Access Scheme”</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rPr>
                        <a:t>SAR</a:t>
                      </a:r>
                      <a:r>
                        <a:rPr kumimoji="1" lang="ja-JP" altLang="en-US" sz="1200" b="1" dirty="0">
                          <a:solidFill>
                            <a:schemeClr val="bg1"/>
                          </a:solidFill>
                          <a:latin typeface="Meiryo UI" panose="020B0604030504040204" pitchFamily="34" charset="-128"/>
                          <a:ea typeface="Meiryo UI" panose="020B0604030504040204" pitchFamily="34" charset="-128"/>
                        </a:rPr>
                        <a:t>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fontAlgn="ctr">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a:rPr>
                        <a:t>GN-26 </a:t>
                      </a:r>
                      <a:r>
                        <a:rPr kumimoji="1" lang="ja-JP" altLang="en-US" sz="1200" dirty="0">
                          <a:solidFill>
                            <a:schemeClr val="tx1"/>
                          </a:solidFill>
                          <a:latin typeface="Meiryo UI" panose="020B0604030504040204" pitchFamily="34" charset="-128"/>
                          <a:ea typeface="Meiryo UI" panose="020B0604030504040204" pitchFamily="34" charset="-128"/>
                          <a:cs typeface="Arial"/>
                        </a:rPr>
                        <a:t>医師が自身の患者に対し未登録医療機器の輸入・供給を求める場合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a:rPr>
                        <a:t>GN-27 Private Hospitals and Medical Clinics Act (PHMCA) </a:t>
                      </a:r>
                      <a:r>
                        <a:rPr kumimoji="1" lang="ja-JP" altLang="en-US" sz="1200" dirty="0">
                          <a:solidFill>
                            <a:schemeClr val="tx1"/>
                          </a:solidFill>
                          <a:latin typeface="Meiryo UI" panose="020B0604030504040204" pitchFamily="34" charset="-128"/>
                          <a:ea typeface="Meiryo UI" panose="020B0604030504040204" pitchFamily="34" charset="-128"/>
                          <a:cs typeface="Arial"/>
                        </a:rPr>
                        <a:t>または</a:t>
                      </a:r>
                      <a:r>
                        <a:rPr kumimoji="1" lang="en-US" altLang="ja-JP" sz="1200" dirty="0">
                          <a:solidFill>
                            <a:schemeClr val="tx1"/>
                          </a:solidFill>
                          <a:latin typeface="Meiryo UI" panose="020B0604030504040204" pitchFamily="34" charset="-128"/>
                          <a:ea typeface="Meiryo UI" panose="020B0604030504040204" pitchFamily="34" charset="-128"/>
                          <a:cs typeface="Arial"/>
                        </a:rPr>
                        <a:t> Healthcare Services Act (HCSA) </a:t>
                      </a:r>
                      <a:r>
                        <a:rPr kumimoji="1" lang="ja-JP" altLang="en-US" sz="1200" dirty="0">
                          <a:solidFill>
                            <a:schemeClr val="tx1"/>
                          </a:solidFill>
                          <a:latin typeface="Meiryo UI" panose="020B0604030504040204" pitchFamily="34" charset="-128"/>
                          <a:ea typeface="Meiryo UI" panose="020B0604030504040204" pitchFamily="34" charset="-128"/>
                          <a:cs typeface="Arial"/>
                        </a:rPr>
                        <a:t>の許可を有する医療施設が患者に対し未登録医療機器の輸入・供給を求める場合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a:rPr>
                        <a:t>GN-28 </a:t>
                      </a:r>
                      <a:r>
                        <a:rPr kumimoji="1" lang="ja-JP" altLang="en-US" sz="1200" dirty="0">
                          <a:solidFill>
                            <a:schemeClr val="tx1"/>
                          </a:solidFill>
                          <a:latin typeface="Meiryo UI" panose="020B0604030504040204" pitchFamily="34" charset="-128"/>
                          <a:ea typeface="Meiryo UI" panose="020B0604030504040204" pitchFamily="34" charset="-128"/>
                          <a:cs typeface="Arial"/>
                        </a:rPr>
                        <a:t>輸出、または再輸出目的で未登録医療機器の輸入を求める場合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a:rPr>
                        <a:t>GN-29 </a:t>
                      </a:r>
                      <a:r>
                        <a:rPr kumimoji="1" lang="ja-JP" altLang="en-US" sz="1200" dirty="0">
                          <a:solidFill>
                            <a:schemeClr val="tx1"/>
                          </a:solidFill>
                          <a:latin typeface="Meiryo UI" panose="020B0604030504040204" pitchFamily="34" charset="-128"/>
                          <a:ea typeface="Meiryo UI" panose="020B0604030504040204" pitchFamily="34" charset="-128"/>
                          <a:cs typeface="Arial"/>
                        </a:rPr>
                        <a:t>非臨床目的で未登録医療機器の輸入を求める場合（例：トレーニング、動物実験、</a:t>
                      </a:r>
                      <a:r>
                        <a:rPr kumimoji="1" lang="en-US" altLang="ja-JP" sz="1200" dirty="0">
                          <a:solidFill>
                            <a:schemeClr val="tx1"/>
                          </a:solidFill>
                          <a:latin typeface="Meiryo UI" panose="020B0604030504040204" pitchFamily="34" charset="-128"/>
                          <a:ea typeface="Meiryo UI" panose="020B0604030504040204" pitchFamily="34" charset="-128"/>
                          <a:cs typeface="Arial"/>
                        </a:rPr>
                        <a:t>IVD</a:t>
                      </a:r>
                      <a:r>
                        <a:rPr kumimoji="1" lang="ja-JP" altLang="en-US" sz="1200" dirty="0">
                          <a:solidFill>
                            <a:schemeClr val="tx1"/>
                          </a:solidFill>
                          <a:latin typeface="Meiryo UI" panose="020B0604030504040204" pitchFamily="34" charset="-128"/>
                          <a:ea typeface="Meiryo UI" panose="020B0604030504040204" pitchFamily="34" charset="-128"/>
                          <a:cs typeface="Arial"/>
                        </a:rPr>
                        <a:t>の研究使用目的等）</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※GN</a:t>
                      </a:r>
                      <a:r>
                        <a:rPr kumimoji="1" lang="ja-JP" altLang="en-US" sz="1200" dirty="0">
                          <a:solidFill>
                            <a:schemeClr val="tx1"/>
                          </a:solidFill>
                          <a:latin typeface="Meiryo UI" panose="020B0604030504040204" pitchFamily="34" charset="-128"/>
                          <a:ea typeface="Meiryo UI" panose="020B0604030504040204" pitchFamily="34" charset="-128"/>
                          <a:cs typeface="Arial"/>
                        </a:rPr>
                        <a:t>は</a:t>
                      </a:r>
                      <a:r>
                        <a:rPr kumimoji="1" lang="en-US" altLang="ja-JP" sz="1200" dirty="0">
                          <a:solidFill>
                            <a:schemeClr val="tx1"/>
                          </a:solidFill>
                          <a:latin typeface="Meiryo UI" panose="020B0604030504040204" pitchFamily="34" charset="-128"/>
                          <a:ea typeface="Meiryo UI" panose="020B0604030504040204" pitchFamily="34" charset="-128"/>
                          <a:cs typeface="Arial"/>
                        </a:rPr>
                        <a:t>HSA</a:t>
                      </a:r>
                      <a:r>
                        <a:rPr kumimoji="1" lang="ja-JP" altLang="en-US" sz="1200" dirty="0">
                          <a:solidFill>
                            <a:schemeClr val="tx1"/>
                          </a:solidFill>
                          <a:latin typeface="Meiryo UI" panose="020B0604030504040204" pitchFamily="34" charset="-128"/>
                          <a:ea typeface="Meiryo UI" panose="020B0604030504040204" pitchFamily="34" charset="-128"/>
                          <a:cs typeface="Arial"/>
                        </a:rPr>
                        <a:t>が発行するガイダンスを指す</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SAR</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申請で求められる代表的な資料・情報等</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HSA</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が提供する申請様式に従った申請書、取扱説明書、添付文書、オペレーションマニュアル、ラベル、</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GN-26</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については医師免許のコピー、</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GN-27</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については医療機関の</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PHMCA</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または</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HSCA</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許可証のコピー等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※GN-26, 27</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を利用する場合には、少なくともカナダ、日本、アメリカ、オーストラリア、</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EU</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の中で一つ以上の許可を有していること</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※GN-26, 27</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を利用する場合には、シンガポールの輸入者は品質管理システム</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(GDPMDS)</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の認証を有すること</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費用：</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160〜370SGD</a:t>
                      </a: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申請期間：</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14</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営業日</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SAR</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有効期間：</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12</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ヶ月</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5135112"/>
            <a:ext cx="9504852" cy="1015663"/>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Special Access Routes(SAR)</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ガイダンスのリンク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lang="en" altLang="ja-JP" sz="1200" dirty="0">
                <a:hlinkClick r:id="rId2"/>
              </a:rPr>
              <a:t>GN-35: Guidance on Special Access Routes (SAR)</a:t>
            </a:r>
            <a:endPar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endPar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a:t>
            </a:r>
            <a:r>
              <a:rPr lang="en-US" altLang="zh-TW" sz="1200" dirty="0">
                <a:latin typeface="Meiryo UI" panose="020B0604030504040204" pitchFamily="34" charset="-128"/>
                <a:ea typeface="Meiryo UI" panose="020B0604030504040204" pitchFamily="34" charset="-128"/>
                <a:cs typeface="Times New Roman" panose="02020603050405020304" pitchFamily="18" charset="0"/>
              </a:rPr>
              <a:t>Exhibition</a:t>
            </a: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目的で未登録医療機器の輸入に関するガイダンス</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lang="en" altLang="ja-JP" sz="1200" dirty="0">
                <a:hlinkClick r:id="rId3"/>
              </a:rPr>
              <a:t>GN-32: Guidance for Importation of Unregistered Medical Devices for Exhibition in Singapore</a:t>
            </a:r>
            <a:endParaRPr lang="ja-JP" altLang="ja-JP" sz="1200" i="0" u="none" strike="noStrike" dirty="0">
              <a:effectLst/>
              <a:latin typeface="Arial" panose="020B0604020202020204" pitchFamily="34" charset="0"/>
            </a:endParaRPr>
          </a:p>
        </p:txBody>
      </p:sp>
    </p:spTree>
    <p:extLst>
      <p:ext uri="{BB962C8B-B14F-4D97-AF65-F5344CB8AC3E}">
        <p14:creationId xmlns:p14="http://schemas.microsoft.com/office/powerpoint/2010/main" val="678423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4101274380"/>
              </p:ext>
            </p:extLst>
          </p:nvPr>
        </p:nvGraphicFramePr>
        <p:xfrm>
          <a:off x="288416" y="1340494"/>
          <a:ext cx="9248231" cy="4067625"/>
        </p:xfrm>
        <a:graphic>
          <a:graphicData uri="http://schemas.openxmlformats.org/drawingml/2006/table">
            <a:tbl>
              <a:tblPr firstRow="1" bandRow="1">
                <a:tableStyleId>{5C22544A-7EE6-4342-B048-85BDC9FD1C3A}</a:tableStyleId>
              </a:tblPr>
              <a:tblGrid>
                <a:gridCol w="2554941">
                  <a:extLst>
                    <a:ext uri="{9D8B030D-6E8A-4147-A177-3AD203B41FA5}">
                      <a16:colId xmlns:a16="http://schemas.microsoft.com/office/drawing/2014/main" val="155921798"/>
                    </a:ext>
                  </a:extLst>
                </a:gridCol>
                <a:gridCol w="5559715">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pPr algn="l" fontAlgn="t"/>
                      <a:r>
                        <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en-US" sz="1100" kern="1200" dirty="0" err="1">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健康機器法</a:t>
                      </a:r>
                      <a:r>
                        <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2007</a:t>
                      </a:r>
                    </a:p>
                  </a:txBody>
                  <a:tcPr marL="9525" marR="9525" marT="9525" marB="0"/>
                </a:tc>
                <a:tc>
                  <a:txBody>
                    <a:bodyPr/>
                    <a:lstStyle/>
                    <a:p>
                      <a:r>
                        <a:rPr kumimoji="1" lang="en-US" altLang="ja-JP" sz="1100" dirty="0">
                          <a:solidFill>
                            <a:srgbClr val="00B050"/>
                          </a:solidFill>
                          <a:latin typeface="Meiryo UI" panose="020B0604030504040204" pitchFamily="50" charset="-128"/>
                          <a:ea typeface="Meiryo UI" panose="020B0604030504040204" pitchFamily="50" charset="-128"/>
                          <a:cs typeface="Arial" panose="020B0604020202020204" pitchFamily="34" charset="0"/>
                          <a:hlinkClick r:id="rId3"/>
                        </a:rPr>
                        <a:t>Health Products Act 2007</a:t>
                      </a:r>
                      <a:endParaRPr kumimoji="1" lang="en-US" altLang="ja-JP" sz="1100" dirty="0">
                        <a:solidFill>
                          <a:srgbClr val="00B050"/>
                        </a:solidFill>
                        <a:latin typeface="Meiryo UI" panose="020B0604030504040204" pitchFamily="50" charset="-128"/>
                        <a:ea typeface="Meiryo UI" panose="020B0604030504040204" pitchFamily="50" charset="-128"/>
                        <a:cs typeface="Arial" panose="020B0604020202020204" pitchFamily="34"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59902888"/>
                  </a:ext>
                </a:extLst>
              </a:tr>
              <a:tr h="475078">
                <a:tc>
                  <a:txBody>
                    <a:bodyPr/>
                    <a:lstStyle/>
                    <a:p>
                      <a:pPr algn="l" fontAlgn="t"/>
                      <a:r>
                        <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en-US" sz="1100" kern="1200" dirty="0" err="1">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健康機器</a:t>
                      </a:r>
                      <a:r>
                        <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en-US" sz="1100" kern="1200" dirty="0" err="1">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医療機器</a:t>
                      </a:r>
                      <a:r>
                        <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en-US" sz="1100" kern="1200" dirty="0" err="1">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規制</a:t>
                      </a:r>
                      <a:r>
                        <a:rPr kumimoji="1" lang="ja-JP"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en-US" altLang="ja-JP"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2010</a:t>
                      </a:r>
                      <a:endPar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marL="9525" marR="9525" marT="9525" marB="0"/>
                </a:tc>
                <a:tc>
                  <a:txBody>
                    <a:bodyPr/>
                    <a:lstStyle/>
                    <a:p>
                      <a:r>
                        <a:rPr kumimoji="1" lang="en-US" altLang="ja-JP" sz="1100" dirty="0">
                          <a:solidFill>
                            <a:srgbClr val="00B050"/>
                          </a:solidFill>
                          <a:latin typeface="Meiryo UI" panose="020B0604030504040204" pitchFamily="50" charset="-128"/>
                          <a:ea typeface="Meiryo UI" panose="020B0604030504040204" pitchFamily="50" charset="-128"/>
                          <a:cs typeface="Arial" panose="020B0604020202020204" pitchFamily="34" charset="0"/>
                          <a:hlinkClick r:id="rId4"/>
                        </a:rPr>
                        <a:t>Health Products (Medical Devices) Regulations 2010</a:t>
                      </a:r>
                      <a:endParaRPr lang="zh-TW" altLang="en-US"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70963598"/>
                  </a:ext>
                </a:extLst>
              </a:tr>
              <a:tr h="475078">
                <a:tc>
                  <a:txBody>
                    <a:bodyPr/>
                    <a:lstStyle/>
                    <a:p>
                      <a:pPr algn="l" fontAlgn="t"/>
                      <a:r>
                        <a:rPr kumimoji="1" lang="ja-JP" altLang="en-US" sz="1100" kern="120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医療機器の製品登録に関するガイダンス</a:t>
                      </a:r>
                      <a:endPar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marL="9525" marR="9525" marT="9525" marB="0"/>
                </a:tc>
                <a:tc>
                  <a:txBody>
                    <a:bodyPr/>
                    <a:lstStyle/>
                    <a:p>
                      <a:r>
                        <a:rPr lang="en-US" sz="1100" dirty="0">
                          <a:latin typeface="Arial" panose="020B0604020202020204" pitchFamily="34" charset="0"/>
                          <a:cs typeface="Arial" panose="020B0604020202020204" pitchFamily="34" charset="0"/>
                          <a:hlinkClick r:id="rId5"/>
                        </a:rPr>
                        <a:t>Guidance on Medical Device Product Registration</a:t>
                      </a:r>
                      <a:endParaRPr lang="zh-TW" altLang="en-US"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470429">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医療機器のクラス分類に関するガイド</a:t>
                      </a:r>
                    </a:p>
                  </a:txBody>
                  <a:tcPr anchor="ctr"/>
                </a:tc>
                <a:tc>
                  <a:txBody>
                    <a:bodyPr/>
                    <a:lstStyle/>
                    <a:p>
                      <a:r>
                        <a:rPr lang="en-MY" altLang="zh-TW" sz="1100" dirty="0">
                          <a:latin typeface="Arial" panose="020B0604020202020204" pitchFamily="34" charset="0"/>
                          <a:ea typeface="Meiryo UI" panose="020B0604030504040204" pitchFamily="34" charset="-128"/>
                          <a:cs typeface="Arial" panose="020B0604020202020204" pitchFamily="34" charset="0"/>
                          <a:hlinkClick r:id="rId6"/>
                        </a:rPr>
                        <a:t>Medical Devices Product Classification Guide</a:t>
                      </a:r>
                      <a:endParaRPr lang="zh-TW" altLang="en-US"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80540">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アセアン共通申請様式</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(CSDT)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に基づく製品登録申請の準備に関するガイダンス</a:t>
                      </a:r>
                      <a:endPar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anchor="ctr"/>
                </a:tc>
                <a:tc>
                  <a:txBody>
                    <a:bodyPr/>
                    <a:lstStyle/>
                    <a:p>
                      <a:r>
                        <a:rPr lang="en-US" altLang="zh-TW" sz="1100" dirty="0">
                          <a:latin typeface="Arial" panose="020B0604020202020204" pitchFamily="34" charset="0"/>
                          <a:ea typeface="Meiryo UI" panose="020B0604030504040204" pitchFamily="34" charset="-128"/>
                          <a:cs typeface="Arial" panose="020B0604020202020204" pitchFamily="34" charset="0"/>
                          <a:hlinkClick r:id="rId7"/>
                        </a:rPr>
                        <a:t>Guidance on Preparation of a Product Registration Submission for General Medical Devices using the ASEAN CSDT</a:t>
                      </a:r>
                      <a:endParaRPr lang="en-US" altLang="zh-TW"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261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医療機器のグルーピングに関するガイダンス</a:t>
                      </a:r>
                    </a:p>
                  </a:txBody>
                  <a:tcPr anchor="ctr"/>
                </a:tc>
                <a:tc>
                  <a:txBody>
                    <a:bodyPr/>
                    <a:lstStyle/>
                    <a:p>
                      <a:r>
                        <a:rPr lang="en-US" altLang="zh-TW" sz="1100" dirty="0">
                          <a:latin typeface="Arial" panose="020B0604020202020204" pitchFamily="34" charset="0"/>
                          <a:ea typeface="Meiryo UI" panose="020B0604030504040204" pitchFamily="34" charset="-128"/>
                          <a:cs typeface="Arial" panose="020B0604020202020204" pitchFamily="34" charset="0"/>
                          <a:hlinkClick r:id="rId8"/>
                        </a:rPr>
                        <a:t>Guidance on Grouping of medical devices for Product Registration</a:t>
                      </a:r>
                      <a:endParaRPr lang="en-US" altLang="zh-TW"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販売業ライセンス（製造業、輸入、卸売）に関するガイダンス</a:t>
                      </a:r>
                    </a:p>
                  </a:txBody>
                  <a:tcPr anchor="ctr"/>
                </a:tc>
                <a:tc>
                  <a:txBody>
                    <a:bodyPr/>
                    <a:lstStyle/>
                    <a:p>
                      <a:r>
                        <a:rPr lang="en-US" altLang="zh-TW" sz="1100" dirty="0">
                          <a:latin typeface="Arial" panose="020B0604020202020204" pitchFamily="34" charset="0"/>
                          <a:ea typeface="Meiryo UI" panose="020B0604030504040204" pitchFamily="34" charset="-128"/>
                          <a:cs typeface="Arial" panose="020B0604020202020204" pitchFamily="34" charset="0"/>
                          <a:hlinkClick r:id="rId9"/>
                        </a:rPr>
                        <a:t>Guidance on Licensing of Manufacturers Importers and Wholesalers of Medical devices</a:t>
                      </a:r>
                      <a:endParaRPr lang="zh-TW" altLang="en-US"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審査費用、審査期間に関する情報</a:t>
                      </a:r>
                    </a:p>
                  </a:txBody>
                  <a:tcPr anchor="ctr"/>
                </a:tc>
                <a:tc>
                  <a:txBody>
                    <a:bodyPr/>
                    <a:lstStyle/>
                    <a:p>
                      <a:r>
                        <a:rPr lang="en" altLang="zh-TW" sz="1100" dirty="0">
                          <a:latin typeface="Arial" panose="020B0604020202020204" pitchFamily="34" charset="0"/>
                          <a:ea typeface="Meiryo UI" panose="020B0604030504040204" pitchFamily="34" charset="-128"/>
                          <a:cs typeface="Arial" panose="020B0604020202020204" pitchFamily="34" charset="0"/>
                          <a:hlinkClick r:id="rId10"/>
                        </a:rPr>
                        <a:t>https://</a:t>
                      </a:r>
                      <a:r>
                        <a:rPr lang="en" altLang="zh-TW" sz="1100" dirty="0" err="1">
                          <a:latin typeface="Arial" panose="020B0604020202020204" pitchFamily="34" charset="0"/>
                          <a:ea typeface="Meiryo UI" panose="020B0604030504040204" pitchFamily="34" charset="-128"/>
                          <a:cs typeface="Arial" panose="020B0604020202020204" pitchFamily="34" charset="0"/>
                          <a:hlinkClick r:id="rId10"/>
                        </a:rPr>
                        <a:t>www.hsa.gov.sg</a:t>
                      </a:r>
                      <a:r>
                        <a:rPr lang="en" altLang="zh-TW" sz="1100" dirty="0">
                          <a:latin typeface="Arial" panose="020B0604020202020204" pitchFamily="34" charset="0"/>
                          <a:ea typeface="Meiryo UI" panose="020B0604030504040204" pitchFamily="34" charset="-128"/>
                          <a:cs typeface="Arial" panose="020B0604020202020204" pitchFamily="34" charset="0"/>
                          <a:hlinkClick r:id="rId10"/>
                        </a:rPr>
                        <a:t>/medical-devices/fees</a:t>
                      </a:r>
                      <a:endParaRPr lang="zh-TW" altLang="en-US" sz="1100" dirty="0">
                        <a:latin typeface="Arial" panose="020B0604020202020204" pitchFamily="34" charset="0"/>
                        <a:ea typeface="Meiryo UI" panose="020B0604030504040204" pitchFamily="34" charset="-128"/>
                        <a:cs typeface="Arial" panose="020B0604020202020204" pitchFamily="34"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886958552"/>
                  </a:ext>
                </a:extLst>
              </a:tr>
            </a:tbl>
          </a:graphicData>
        </a:graphic>
      </p:graphicFrame>
      <p:sp>
        <p:nvSpPr>
          <p:cNvPr id="9" name="タイトル 1">
            <a:extLst>
              <a:ext uri="{FF2B5EF4-FFF2-40B4-BE49-F238E27FC236}">
                <a16:creationId xmlns:a16="http://schemas.microsoft.com/office/drawing/2014/main" id="{5C67F94A-096E-8540-8FBD-01F4F5720629}"/>
              </a:ext>
            </a:extLst>
          </p:cNvPr>
          <p:cNvSpPr>
            <a:spLocks noGrp="1"/>
          </p:cNvSpPr>
          <p:nvPr>
            <p:ph type="title"/>
          </p:nvPr>
        </p:nvSpPr>
        <p:spPr>
          <a:xfrm>
            <a:off x="200471" y="188550"/>
            <a:ext cx="9505055" cy="360050"/>
          </a:xfrm>
        </p:spPr>
        <p:txBody>
          <a:bodyPr/>
          <a:lstStyle/>
          <a:p>
            <a:r>
              <a:rPr lang="ja-JP" altLang="en-US" b="1">
                <a:latin typeface="Meiryo UI" panose="020B0604030504040204" pitchFamily="34" charset="-128"/>
                <a:ea typeface="Meiryo UI" panose="020B0604030504040204" pitchFamily="34" charset="-128"/>
              </a:rPr>
              <a:t>シンガポール </a:t>
            </a:r>
            <a:r>
              <a:rPr lang="en-US" altLang="zh-TW" b="1" dirty="0">
                <a:latin typeface="Meiryo UI" panose="020B0604030504040204" pitchFamily="34" charset="-128"/>
                <a:ea typeface="Meiryo UI" panose="020B0604030504040204" pitchFamily="34" charset="-128"/>
              </a:rPr>
              <a:t>(Singapore)</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11" name="テキスト プレースホルダー 8">
            <a:extLst>
              <a:ext uri="{FF2B5EF4-FFF2-40B4-BE49-F238E27FC236}">
                <a16:creationId xmlns:a16="http://schemas.microsoft.com/office/drawing/2014/main" id="{13C68E48-4BB4-324B-B9EB-C4265C8C4500}"/>
              </a:ext>
            </a:extLst>
          </p:cNvPr>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12" name="テキスト ボックス 11">
            <a:extLst>
              <a:ext uri="{FF2B5EF4-FFF2-40B4-BE49-F238E27FC236}">
                <a16:creationId xmlns:a16="http://schemas.microsoft.com/office/drawing/2014/main" id="{2F35F290-6486-9046-BE52-434F75FCDB6E}"/>
              </a:ext>
            </a:extLst>
          </p:cNvPr>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本カントリーレポートに関連する規制を知ることができる重要な情報源であるため、掲載する。</a:t>
            </a:r>
          </a:p>
        </p:txBody>
      </p:sp>
      <p:sp>
        <p:nvSpPr>
          <p:cNvPr id="2" name="テキスト ボックス 1">
            <a:extLst>
              <a:ext uri="{FF2B5EF4-FFF2-40B4-BE49-F238E27FC236}">
                <a16:creationId xmlns:a16="http://schemas.microsoft.com/office/drawing/2014/main" id="{DD5359C1-2A9F-7FAD-36B8-7864E7C8D80C}"/>
              </a:ext>
            </a:extLst>
          </p:cNvPr>
          <p:cNvSpPr txBox="1"/>
          <p:nvPr/>
        </p:nvSpPr>
        <p:spPr>
          <a:xfrm>
            <a:off x="393689" y="6648604"/>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258636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タイ</a:t>
            </a:r>
            <a:r>
              <a:rPr lang="en-US" altLang="zh-TW" b="1" dirty="0">
                <a:latin typeface="Meiryo UI" panose="020B0604030504040204" pitchFamily="34" charset="-128"/>
                <a:ea typeface="Meiryo UI" panose="020B0604030504040204" pitchFamily="34" charset="-128"/>
              </a:rPr>
              <a:t>(Thailand)</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a:t>
            </a:r>
            <a:r>
              <a:rPr lang="ja-JP" altLang="en-US" b="1">
                <a:latin typeface="Meiryo UI" panose="020B0604030504040204" pitchFamily="34" charset="-128"/>
                <a:ea typeface="Meiryo UI" panose="020B0604030504040204" pitchFamily="34" charset="-128"/>
              </a:rPr>
              <a:t>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endParaRPr lang="ja-JP" altLang="en-US" b="1" dirty="0">
              <a:latin typeface="Meiryo UI" panose="020B0604030504040204" pitchFamily="34" charset="-128"/>
              <a:ea typeface="Meiryo UI" panose="020B0604030504040204" pitchFamily="34" charset="-128"/>
            </a:endParaRPr>
          </a:p>
        </p:txBody>
      </p:sp>
      <p:sp>
        <p:nvSpPr>
          <p:cNvPr id="4" name="テキスト ボックス 3"/>
          <p:cNvSpPr txBox="1"/>
          <p:nvPr/>
        </p:nvSpPr>
        <p:spPr>
          <a:xfrm>
            <a:off x="200470" y="1007410"/>
            <a:ext cx="9505056" cy="122802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タイで医療機器を販売するには、タイ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傘下の医療機器管理局から販売前許可を取得する必要がある。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lang="ja-JP" altLang="en-US" sz="1400" dirty="0">
                <a:latin typeface="Meiryo UI" panose="020B0604030504040204" pitchFamily="34" charset="-128"/>
                <a:ea typeface="Meiryo UI" panose="020B0604030504040204" pitchFamily="34" charset="-128"/>
                <a:cs typeface="Arial" panose="020B0604020202020204" pitchFamily="34" charset="0"/>
              </a:rPr>
              <a:t>年</a:t>
            </a:r>
            <a:r>
              <a:rPr lang="en-US" altLang="ja-JP" sz="1400" dirty="0">
                <a:latin typeface="Meiryo UI" panose="020B0604030504040204" pitchFamily="34" charset="-128"/>
                <a:ea typeface="Meiryo UI" panose="020B0604030504040204" pitchFamily="34" charset="-128"/>
                <a:cs typeface="Arial" panose="020B0604020202020204" pitchFamily="34" charset="0"/>
              </a:rPr>
              <a:t>2</a:t>
            </a:r>
            <a:r>
              <a:rPr lang="ja-JP" altLang="en-US" sz="1400" dirty="0">
                <a:latin typeface="Meiryo UI" panose="020B0604030504040204" pitchFamily="34" charset="-128"/>
                <a:ea typeface="Meiryo UI" panose="020B0604030504040204" pitchFamily="34" charset="-128"/>
                <a:cs typeface="Arial" panose="020B0604020202020204" pitchFamily="34" charset="0"/>
              </a:rPr>
              <a:t>月に新法による医療機器規制を正式に開始した。これまでの</a:t>
            </a:r>
            <a:r>
              <a:rPr lang="en-US" altLang="ja-JP" sz="1400" dirty="0">
                <a:latin typeface="Meiryo UI" panose="020B0604030504040204" pitchFamily="34" charset="-128"/>
                <a:ea typeface="Meiryo UI" panose="020B0604030504040204" pitchFamily="34" charset="-128"/>
                <a:cs typeface="Arial" panose="020B0604020202020204" pitchFamily="34" charset="0"/>
              </a:rPr>
              <a:t>3</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分類の医療機器カテゴリーから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　　　　　　（リスクの低いもの（クラス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1</a:t>
            </a:r>
            <a:r>
              <a:rPr lang="ja-JP" altLang="en-US" sz="1400" dirty="0">
                <a:latin typeface="Meiryo UI" panose="020B0604030504040204" pitchFamily="34" charset="-128"/>
                <a:ea typeface="Meiryo UI" panose="020B0604030504040204" pitchFamily="34" charset="-128"/>
                <a:cs typeface="Arial" panose="020B0604020202020204" pitchFamily="34" charset="0"/>
              </a:rPr>
              <a:t>）から高いもの（クラス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））となった。</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rPr>
              <a:t>自社製品がどのクラス分類に該当するかは、タイ</a:t>
            </a:r>
            <a:r>
              <a:rPr lang="en-US" altLang="ja-JP" sz="1400" dirty="0">
                <a:latin typeface="Meiryo UI" panose="020B0604030504040204" pitchFamily="34" charset="-128"/>
                <a:ea typeface="Meiryo UI" panose="020B0604030504040204" pitchFamily="34" charset="-128"/>
              </a:rPr>
              <a:t>FDA</a:t>
            </a:r>
            <a:r>
              <a:rPr lang="ja-JP" altLang="en-US" sz="1400" dirty="0">
                <a:latin typeface="Meiryo UI" panose="020B0604030504040204" pitchFamily="34" charset="-128"/>
                <a:ea typeface="Meiryo UI" panose="020B0604030504040204" pitchFamily="34" charset="-128"/>
              </a:rPr>
              <a:t>が運営する下記のクラス分類ツールから確認できる（但しタイ語）。</a:t>
            </a:r>
          </a:p>
          <a:p>
            <a:pPr fontAlgn="ctr">
              <a:lnSpc>
                <a:spcPct val="110000"/>
              </a:lnSpc>
              <a:spcAft>
                <a:spcPts val="200"/>
              </a:spcAft>
              <a:buClr>
                <a:srgbClr val="5F8AC3"/>
              </a:buClr>
            </a:pPr>
            <a:r>
              <a:rPr lang="en-US" altLang="ja-JP" sz="1100" dirty="0">
                <a:solidFill>
                  <a:srgbClr val="FF0000"/>
                </a:solidFill>
                <a:latin typeface="Meiryo UI" panose="020B0604030504040204" pitchFamily="34" charset="-128"/>
                <a:ea typeface="Meiryo UI" panose="020B0604030504040204" pitchFamily="34" charset="-128"/>
                <a:hlinkClick r:id="rId3"/>
              </a:rPr>
              <a:t>http://medeva.fda.moph.go.th/FDA_MDC_AGLJS/LISTING/QUESTION</a:t>
            </a:r>
            <a:endParaRPr lang="en-US" altLang="ja-JP" sz="1100" dirty="0">
              <a:solidFill>
                <a:srgbClr val="FF0000"/>
              </a:solidFill>
              <a:latin typeface="Meiryo UI" panose="020B0604030504040204" pitchFamily="34" charset="-128"/>
              <a:ea typeface="Meiryo UI" panose="020B0604030504040204" pitchFamily="34" charset="-128"/>
            </a:endParaRPr>
          </a:p>
        </p:txBody>
      </p:sp>
      <p:sp>
        <p:nvSpPr>
          <p:cNvPr id="9" name="テキスト ボックス 8"/>
          <p:cNvSpPr txBox="1"/>
          <p:nvPr/>
        </p:nvSpPr>
        <p:spPr>
          <a:xfrm>
            <a:off x="200025" y="6725552"/>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1" name="Rectangle 6">
            <a:extLst>
              <a:ext uri="{FF2B5EF4-FFF2-40B4-BE49-F238E27FC236}">
                <a16:creationId xmlns:a16="http://schemas.microsoft.com/office/drawing/2014/main" id="{4D9BABB5-5747-2240-AA27-42C8525C1DEF}"/>
              </a:ext>
            </a:extLst>
          </p:cNvPr>
          <p:cNvSpPr>
            <a:spLocks noChangeArrowheads="1"/>
          </p:cNvSpPr>
          <p:nvPr/>
        </p:nvSpPr>
        <p:spPr bwMode="auto">
          <a:xfrm>
            <a:off x="199821" y="226388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タイの医療機器に対する規制概要</a:t>
            </a:r>
            <a:endParaRPr lang="en-US" altLang="ko-KR" sz="1400" b="1" dirty="0">
              <a:latin typeface="Meiryo UI" panose="020B0604030504040204" pitchFamily="34" charset="-128"/>
              <a:ea typeface="Meiryo UI" panose="020B0604030504040204" pitchFamily="34" charset="-128"/>
            </a:endParaRPr>
          </a:p>
        </p:txBody>
      </p:sp>
      <p:graphicFrame>
        <p:nvGraphicFramePr>
          <p:cNvPr id="12" name="表 11">
            <a:extLst>
              <a:ext uri="{FF2B5EF4-FFF2-40B4-BE49-F238E27FC236}">
                <a16:creationId xmlns:a16="http://schemas.microsoft.com/office/drawing/2014/main" id="{101A67E7-5D9A-DE44-B1F5-1305EC5AA62C}"/>
              </a:ext>
            </a:extLst>
          </p:cNvPr>
          <p:cNvGraphicFramePr>
            <a:graphicFrameLocks noGrp="1"/>
          </p:cNvGraphicFramePr>
          <p:nvPr>
            <p:extLst>
              <p:ext uri="{D42A27DB-BD31-4B8C-83A1-F6EECF244321}">
                <p14:modId xmlns:p14="http://schemas.microsoft.com/office/powerpoint/2010/main" val="434093246"/>
              </p:ext>
            </p:extLst>
          </p:nvPr>
        </p:nvGraphicFramePr>
        <p:xfrm>
          <a:off x="199821" y="2513519"/>
          <a:ext cx="9504852" cy="4186280"/>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1220171">
                  <a:extLst>
                    <a:ext uri="{9D8B030D-6E8A-4147-A177-3AD203B41FA5}">
                      <a16:colId xmlns:a16="http://schemas.microsoft.com/office/drawing/2014/main" val="20001"/>
                    </a:ext>
                  </a:extLst>
                </a:gridCol>
                <a:gridCol w="7924641">
                  <a:extLst>
                    <a:ext uri="{9D8B030D-6E8A-4147-A177-3AD203B41FA5}">
                      <a16:colId xmlns:a16="http://schemas.microsoft.com/office/drawing/2014/main" val="20002"/>
                    </a:ext>
                  </a:extLst>
                </a:gridCol>
              </a:tblGrid>
              <a:tr h="26283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根拠法</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34" charset="-128"/>
                          <a:ea typeface="Meiryo UI" panose="020B0604030504040204" pitchFamily="34" charset="-128"/>
                        </a:rPr>
                        <a:t>医療機器法　</a:t>
                      </a:r>
                      <a:r>
                        <a:rPr lang="en-US" altLang="ja-JP" sz="1050" dirty="0">
                          <a:solidFill>
                            <a:schemeClr val="tx1"/>
                          </a:solidFill>
                          <a:latin typeface="Meiryo UI" panose="020B0604030504040204" pitchFamily="34" charset="-128"/>
                          <a:ea typeface="Meiryo UI" panose="020B0604030504040204" pitchFamily="34" charset="-128"/>
                        </a:rPr>
                        <a:t>2008 (MEDICAL DEVICES ACT, B.E. 2551 (2008))</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34" charset="-128"/>
                          <a:ea typeface="Meiryo UI" panose="020B0604030504040204" pitchFamily="34" charset="-128"/>
                        </a:rPr>
                        <a:t>医療機器法　</a:t>
                      </a:r>
                      <a:r>
                        <a:rPr lang="en-US" altLang="ja-JP" sz="1050" dirty="0">
                          <a:solidFill>
                            <a:schemeClr val="tx1"/>
                          </a:solidFill>
                          <a:latin typeface="Meiryo UI" panose="020B0604030504040204" pitchFamily="34" charset="-128"/>
                          <a:ea typeface="Meiryo UI" panose="020B0604030504040204" pitchFamily="34" charset="-128"/>
                        </a:rPr>
                        <a:t>2019</a:t>
                      </a:r>
                      <a:r>
                        <a:rPr lang="ja-JP" altLang="en-US" sz="1050" dirty="0">
                          <a:solidFill>
                            <a:schemeClr val="tx1"/>
                          </a:solidFill>
                          <a:latin typeface="Meiryo UI" panose="020B0604030504040204" pitchFamily="34" charset="-128"/>
                          <a:ea typeface="Meiryo UI" panose="020B0604030504040204" pitchFamily="34" charset="-128"/>
                        </a:rPr>
                        <a:t> </a:t>
                      </a:r>
                      <a:r>
                        <a:rPr lang="en-US" altLang="ja-JP" sz="1050" dirty="0">
                          <a:solidFill>
                            <a:schemeClr val="tx1"/>
                          </a:solidFill>
                          <a:latin typeface="Meiryo UI" panose="020B0604030504040204" pitchFamily="34" charset="-128"/>
                          <a:ea typeface="Meiryo UI" panose="020B0604030504040204" pitchFamily="34" charset="-128"/>
                        </a:rPr>
                        <a:t>(MEDICAL DEVICES ACT, B.E. 2562 (2019))</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of Health – Food and Drug Administration</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3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lnSpc>
                          <a:spcPts val="1560"/>
                        </a:lnSpc>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医療機器を輸入・販売するためには、医療機器管理局へ</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Pre-Submission</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の後</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E-Submission</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により許可を取得しなければならない。インプラント・デバイスや放射線医療機器などは原産国における品質管理の許可（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GMP</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ISO13485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）が必要となる。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55675" rtl="0" eaLnBrk="1" fontAlgn="auto" latinLnBrk="0" hangingPunct="1">
                        <a:lnSpc>
                          <a:spcPts val="1560"/>
                        </a:lnSpc>
                        <a:spcBef>
                          <a:spcPts val="0"/>
                        </a:spcBef>
                        <a:spcAft>
                          <a:spcPts val="0"/>
                        </a:spcAft>
                        <a:buClr>
                          <a:schemeClr val="bg2"/>
                        </a:buClr>
                        <a:buSzPct val="100000"/>
                        <a:buFontTx/>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chemeClr val="tx1"/>
                          </a:solidFill>
                          <a:latin typeface="Meiryo UI" panose="020B0604030504040204" pitchFamily="34" charset="-128"/>
                          <a:ea typeface="Meiryo UI" panose="020B0604030504040204" pitchFamily="34" charset="-128"/>
                        </a:rPr>
                        <a:t>当該クラスの医療機器をリスティング制</a:t>
                      </a:r>
                      <a:r>
                        <a:rPr lang="en-US" altLang="ja-JP" sz="1050" dirty="0">
                          <a:solidFill>
                            <a:schemeClr val="tx1"/>
                          </a:solidFill>
                          <a:latin typeface="Meiryo UI" panose="020B0604030504040204" pitchFamily="34" charset="-128"/>
                          <a:ea typeface="Meiryo UI" panose="020B0604030504040204" pitchFamily="34" charset="-128"/>
                        </a:rPr>
                        <a:t>(Listing)</a:t>
                      </a:r>
                      <a:r>
                        <a:rPr lang="ja-JP" altLang="en-US" sz="1050">
                          <a:solidFill>
                            <a:schemeClr val="tx1"/>
                          </a:solidFill>
                          <a:latin typeface="Meiryo UI" panose="020B0604030504040204" pitchFamily="34" charset="-128"/>
                          <a:ea typeface="Meiryo UI" panose="020B0604030504040204" pitchFamily="34" charset="-128"/>
                        </a:rPr>
                        <a:t>医療機器と呼ぶ</a:t>
                      </a:r>
                      <a:r>
                        <a:rPr lang="en-US" altLang="ja-JP" sz="1000" dirty="0">
                          <a:solidFill>
                            <a:schemeClr val="tx1"/>
                          </a:solidFill>
                          <a:latin typeface="Meiryo UI" panose="020B0604030504040204" pitchFamily="34" charset="-128"/>
                          <a:ea typeface="Meiryo UI" panose="020B0604030504040204" pitchFamily="34" charset="-128"/>
                        </a:rPr>
                        <a:t>(</a:t>
                      </a:r>
                      <a:r>
                        <a:rPr lang="ja-JP" altLang="en-US" sz="1000">
                          <a:solidFill>
                            <a:schemeClr val="tx1"/>
                          </a:solidFill>
                          <a:latin typeface="Meiryo UI" panose="020B0604030504040204" pitchFamily="34" charset="-128"/>
                          <a:ea typeface="Meiryo UI" panose="020B0604030504040204" pitchFamily="34" charset="-128"/>
                        </a:rPr>
                        <a:t>測定、滅菌以外のクラス</a:t>
                      </a:r>
                      <a:r>
                        <a:rPr lang="en-US" altLang="ja-JP" sz="1000" dirty="0">
                          <a:solidFill>
                            <a:schemeClr val="tx1"/>
                          </a:solidFill>
                          <a:latin typeface="Meiryo UI" panose="020B0604030504040204" pitchFamily="34" charset="-128"/>
                          <a:ea typeface="Meiryo UI" panose="020B0604030504040204" pitchFamily="34" charset="-128"/>
                        </a:rPr>
                        <a:t>1)</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55675" rtl="0" eaLnBrk="1" fontAlgn="auto" latinLnBrk="0" hangingPunct="1">
                        <a:lnSpc>
                          <a:spcPts val="1560"/>
                        </a:lnSpc>
                        <a:spcBef>
                          <a:spcPts val="0"/>
                        </a:spcBef>
                        <a:spcAft>
                          <a:spcPts val="0"/>
                        </a:spcAft>
                        <a:buClr>
                          <a:schemeClr val="bg2"/>
                        </a:buClr>
                        <a:buSzPct val="100000"/>
                        <a:buFontTx/>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 3:</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chemeClr val="tx1"/>
                          </a:solidFill>
                          <a:latin typeface="Meiryo UI" panose="020B0604030504040204" pitchFamily="34" charset="-128"/>
                          <a:ea typeface="Meiryo UI" panose="020B0604030504040204" pitchFamily="34" charset="-128"/>
                        </a:rPr>
                        <a:t>当該クラスの医療機器を通知制</a:t>
                      </a:r>
                      <a:r>
                        <a:rPr lang="en-US" altLang="ja-JP" sz="1050" dirty="0">
                          <a:solidFill>
                            <a:schemeClr val="tx1"/>
                          </a:solidFill>
                          <a:latin typeface="Meiryo UI" panose="020B0604030504040204" pitchFamily="34" charset="-128"/>
                          <a:ea typeface="Meiryo UI" panose="020B0604030504040204" pitchFamily="34" charset="-128"/>
                        </a:rPr>
                        <a:t>(Notified)</a:t>
                      </a:r>
                      <a:r>
                        <a:rPr lang="ja-JP" altLang="en-US" sz="1050">
                          <a:solidFill>
                            <a:schemeClr val="tx1"/>
                          </a:solidFill>
                          <a:latin typeface="Meiryo UI" panose="020B0604030504040204" pitchFamily="34" charset="-128"/>
                          <a:ea typeface="Meiryo UI" panose="020B0604030504040204" pitchFamily="34" charset="-128"/>
                        </a:rPr>
                        <a:t>医療機器と呼ぶ</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55675" rtl="0" eaLnBrk="1" fontAlgn="auto" latinLnBrk="0" hangingPunct="1">
                        <a:lnSpc>
                          <a:spcPts val="1560"/>
                        </a:lnSpc>
                        <a:spcBef>
                          <a:spcPts val="0"/>
                        </a:spcBef>
                        <a:spcAft>
                          <a:spcPts val="0"/>
                        </a:spcAft>
                        <a:buClr>
                          <a:schemeClr val="bg2"/>
                        </a:buClr>
                        <a:buSzPct val="100000"/>
                        <a:buFontTx/>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chemeClr val="tx1"/>
                          </a:solidFill>
                          <a:latin typeface="Meiryo UI" panose="020B0604030504040204" pitchFamily="34" charset="-128"/>
                          <a:ea typeface="Meiryo UI" panose="020B0604030504040204" pitchFamily="34" charset="-128"/>
                        </a:rPr>
                        <a:t>当該クラスの医療機器を免許制</a:t>
                      </a:r>
                      <a:r>
                        <a:rPr lang="en-US" altLang="ja-JP" sz="1050" dirty="0">
                          <a:solidFill>
                            <a:schemeClr val="tx1"/>
                          </a:solidFill>
                          <a:latin typeface="Meiryo UI" panose="020B0604030504040204" pitchFamily="34" charset="-128"/>
                          <a:ea typeface="Meiryo UI" panose="020B0604030504040204" pitchFamily="34" charset="-128"/>
                        </a:rPr>
                        <a:t>(Licensed)</a:t>
                      </a:r>
                      <a:r>
                        <a:rPr lang="ja-JP" altLang="en-US" sz="1050">
                          <a:solidFill>
                            <a:schemeClr val="tx1"/>
                          </a:solidFill>
                          <a:latin typeface="Meiryo UI" panose="020B0604030504040204" pitchFamily="34" charset="-128"/>
                          <a:ea typeface="Meiryo UI" panose="020B0604030504040204" pitchFamily="34" charset="-128"/>
                        </a:rPr>
                        <a:t>医療機器と呼ぶ</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登録手数料</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lnSpc>
                          <a:spcPts val="1560"/>
                        </a:lnSpc>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申請費用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審査費用なし、許可証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測定、滅菌製品および測定、滅菌以外の医療機器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0" indent="0" fontAlgn="ctr">
                        <a:lnSpc>
                          <a:spcPts val="1560"/>
                        </a:lnSpc>
                        <a:buFont typeface="Arial" panose="020B0604020202020204" pitchFamily="34" charset="0"/>
                        <a:buNone/>
                      </a:pP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 3:</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申請費用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審査費用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38,000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タイバーツ、許可証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10,000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fontAlgn="ctr">
                        <a:lnSpc>
                          <a:spcPts val="1560"/>
                        </a:lnSpc>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申請費用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審査費用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53,000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タイバーツ、許可証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20,000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タイバーツ</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60660">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審査期間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lnSpc>
                          <a:spcPts val="1560"/>
                        </a:lnSpc>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自動登録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測定、滅菌以外の医療機器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0" indent="0" fontAlgn="ctr">
                        <a:lnSpc>
                          <a:spcPts val="1560"/>
                        </a:lnSpc>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 200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測定、滅菌の医療機器</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0" indent="0" fontAlgn="ctr">
                        <a:lnSpc>
                          <a:spcPts val="1560"/>
                        </a:lnSpc>
                        <a:buFont typeface="Arial" panose="020B0604020202020204" pitchFamily="34" charset="0"/>
                        <a:buNone/>
                      </a:pP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 3:</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250</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fontAlgn="ctr">
                        <a:lnSpc>
                          <a:spcPts val="1560"/>
                        </a:lnSpc>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無し。</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83405706"/>
                  </a:ext>
                </a:extLst>
              </a:tr>
              <a:tr h="125698">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1" dirty="0">
                          <a:solidFill>
                            <a:schemeClr val="bg1"/>
                          </a:solidFill>
                          <a:latin typeface="Meiryo UI" panose="020B0604030504040204" pitchFamily="34" charset="-128"/>
                          <a:ea typeface="Meiryo UI" panose="020B0604030504040204" pitchFamily="34" charset="-128"/>
                        </a:rPr>
                        <a:t>Specialist </a:t>
                      </a:r>
                      <a:r>
                        <a:rPr lang="ja-JP" altLang="en-US" sz="1100" b="1">
                          <a:solidFill>
                            <a:schemeClr val="bg1"/>
                          </a:solidFill>
                          <a:latin typeface="Meiryo UI" panose="020B0604030504040204" pitchFamily="34" charset="-128"/>
                          <a:ea typeface="Meiryo UI" panose="020B0604030504040204" pitchFamily="34" charset="-128"/>
                        </a:rPr>
                        <a:t>による技術文書の審査</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kern="1200">
                          <a:solidFill>
                            <a:schemeClr val="tx1"/>
                          </a:solidFill>
                          <a:effectLst/>
                          <a:latin typeface="Meiryo UI" panose="020B0604030504040204" pitchFamily="34" charset="-128"/>
                          <a:ea typeface="Meiryo UI" panose="020B0604030504040204" pitchFamily="34" charset="-128"/>
                          <a:cs typeface="+mn-cs"/>
                        </a:rPr>
                        <a:t>新規性の高い医療機器などタイ</a:t>
                      </a:r>
                      <a:r>
                        <a:rPr kumimoji="1" lang="en-US" altLang="ja-JP" sz="1050" kern="1200" dirty="0">
                          <a:solidFill>
                            <a:schemeClr val="tx1"/>
                          </a:solidFill>
                          <a:effectLst/>
                          <a:latin typeface="Meiryo UI" panose="020B0604030504040204" pitchFamily="34" charset="-128"/>
                          <a:ea typeface="Meiryo UI" panose="020B0604030504040204" pitchFamily="34" charset="-128"/>
                          <a:cs typeface="+mn-cs"/>
                        </a:rPr>
                        <a:t>FDA</a:t>
                      </a:r>
                      <a:r>
                        <a:rPr kumimoji="1" lang="ja-JP" altLang="en-US" sz="1050" kern="1200">
                          <a:solidFill>
                            <a:schemeClr val="tx1"/>
                          </a:solidFill>
                          <a:effectLst/>
                          <a:latin typeface="Meiryo UI" panose="020B0604030504040204" pitchFamily="34" charset="-128"/>
                          <a:ea typeface="Meiryo UI" panose="020B0604030504040204" pitchFamily="34" charset="-128"/>
                          <a:cs typeface="+mn-cs"/>
                        </a:rPr>
                        <a:t>により判断される（ただし費用含む条件等は不明確）</a:t>
                      </a:r>
                      <a:endParaRPr lang="ja-JP" altLang="en-US" sz="1600">
                        <a:solidFill>
                          <a:schemeClr val="tx1"/>
                        </a:solidFill>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629785346"/>
                  </a:ext>
                </a:extLst>
              </a:tr>
              <a:tr h="18111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中古品の医療機器に関する規制</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タイへの中古品の医療機器の輸入は禁止されている。但し、タイ</a:t>
                      </a: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はその根拠となる法令等は発表していない。</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2708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タイ</a:t>
            </a:r>
            <a:r>
              <a:rPr lang="en-US" altLang="zh-TW" b="1" dirty="0">
                <a:latin typeface="Meiryo UI" panose="020B0604030504040204" pitchFamily="34" charset="-128"/>
                <a:ea typeface="Meiryo UI" panose="020B0604030504040204" pitchFamily="34" charset="-128"/>
              </a:rPr>
              <a:t>(Thailand)</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a:t>
            </a:r>
            <a:r>
              <a:rPr lang="ja-JP" altLang="en-US" b="1">
                <a:latin typeface="Meiryo UI" panose="020B0604030504040204" pitchFamily="34" charset="-128"/>
                <a:ea typeface="Meiryo UI" panose="020B0604030504040204" pitchFamily="34" charset="-128"/>
              </a:rPr>
              <a:t>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endParaRPr lang="ja-JP" altLang="en-US" b="1" dirty="0">
              <a:latin typeface="Meiryo UI" panose="020B0604030504040204" pitchFamily="34" charset="-128"/>
              <a:ea typeface="Meiryo UI" panose="020B0604030504040204" pitchFamily="34" charset="-128"/>
            </a:endParaRPr>
          </a:p>
        </p:txBody>
      </p:sp>
      <p:sp>
        <p:nvSpPr>
          <p:cNvPr id="9" name="テキスト ボックス 8"/>
          <p:cNvSpPr txBox="1"/>
          <p:nvPr/>
        </p:nvSpPr>
        <p:spPr>
          <a:xfrm>
            <a:off x="191712" y="6667361"/>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2" name="テキスト ボックス 11">
            <a:extLst>
              <a:ext uri="{FF2B5EF4-FFF2-40B4-BE49-F238E27FC236}">
                <a16:creationId xmlns:a16="http://schemas.microsoft.com/office/drawing/2014/main" id="{EB0E2C42-2278-BC4F-9855-556901C6340E}"/>
              </a:ext>
            </a:extLst>
          </p:cNvPr>
          <p:cNvSpPr txBox="1"/>
          <p:nvPr/>
        </p:nvSpPr>
        <p:spPr>
          <a:xfrm>
            <a:off x="200472" y="991961"/>
            <a:ext cx="9505056" cy="45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全ての医療機器は</a:t>
            </a:r>
            <a:r>
              <a:rPr lang="en-US" altLang="ja-JP" sz="1400" dirty="0">
                <a:latin typeface="Meiryo UI" panose="020B0604030504040204" pitchFamily="34" charset="-128"/>
                <a:ea typeface="Meiryo UI" panose="020B0604030504040204" pitchFamily="34" charset="-128"/>
                <a:cs typeface="Arial" panose="020B0604020202020204" pitchFamily="34" charset="0"/>
              </a:rPr>
              <a:t>E-Submission</a:t>
            </a:r>
            <a:r>
              <a:rPr lang="ja-JP" altLang="en-US" sz="1400" dirty="0">
                <a:latin typeface="Meiryo UI" panose="020B0604030504040204" pitchFamily="34" charset="-128"/>
                <a:ea typeface="Meiryo UI" panose="020B0604030504040204" pitchFamily="34" charset="-128"/>
                <a:cs typeface="Arial" panose="020B0604020202020204" pitchFamily="34" charset="0"/>
              </a:rPr>
              <a:t>申請が必要となる。</a:t>
            </a:r>
            <a:r>
              <a:rPr lang="en-US" altLang="ja-JP" sz="1400" dirty="0">
                <a:latin typeface="Meiryo UI" panose="020B0604030504040204" pitchFamily="34" charset="-128"/>
                <a:ea typeface="Meiryo UI" panose="020B0604030504040204" pitchFamily="34" charset="-128"/>
                <a:cs typeface="Arial" panose="020B0604020202020204" pitchFamily="34" charset="0"/>
              </a:rPr>
              <a:t>Pre-Submission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2022</a:t>
            </a:r>
            <a:r>
              <a:rPr lang="ja-JP" altLang="en-US" sz="1400" dirty="0">
                <a:latin typeface="Meiryo UI" panose="020B0604030504040204" pitchFamily="34" charset="-128"/>
                <a:ea typeface="Meiryo UI" panose="020B0604030504040204" pitchFamily="34" charset="-128"/>
                <a:cs typeface="Arial" panose="020B0604020202020204" pitchFamily="34" charset="0"/>
              </a:rPr>
              <a:t>年８月１日に廃止された。尚、</a:t>
            </a:r>
            <a:r>
              <a:rPr lang="en-US" altLang="ja-JP" sz="1400" dirty="0">
                <a:latin typeface="Meiryo UI" panose="020B0604030504040204" pitchFamily="34" charset="-128"/>
                <a:ea typeface="Meiryo UI" panose="020B0604030504040204" pitchFamily="34" charset="-128"/>
                <a:cs typeface="Arial" panose="020B0604020202020204" pitchFamily="34" charset="0"/>
              </a:rPr>
              <a:t>Pre-Submission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はタイ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へクラス分類調査のみを実施する場合に活用できる。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13" name="グループ化 7">
            <a:extLst>
              <a:ext uri="{FF2B5EF4-FFF2-40B4-BE49-F238E27FC236}">
                <a16:creationId xmlns:a16="http://schemas.microsoft.com/office/drawing/2014/main" id="{DB8CBD9D-D8CB-A647-BFD1-E94535FE50DB}"/>
              </a:ext>
            </a:extLst>
          </p:cNvPr>
          <p:cNvGrpSpPr/>
          <p:nvPr/>
        </p:nvGrpSpPr>
        <p:grpSpPr>
          <a:xfrm>
            <a:off x="411439" y="1666084"/>
            <a:ext cx="4320480" cy="273511"/>
            <a:chOff x="4803500" y="2193312"/>
            <a:chExt cx="5626916" cy="288032"/>
          </a:xfrm>
        </p:grpSpPr>
        <p:sp>
          <p:nvSpPr>
            <p:cNvPr id="14" name="Rectangle 6">
              <a:extLst>
                <a:ext uri="{FF2B5EF4-FFF2-40B4-BE49-F238E27FC236}">
                  <a16:creationId xmlns:a16="http://schemas.microsoft.com/office/drawing/2014/main" id="{E8385F91-DA04-FB4D-AD36-393DAF854562}"/>
                </a:ext>
              </a:extLst>
            </p:cNvPr>
            <p:cNvSpPr>
              <a:spLocks noChangeArrowheads="1"/>
            </p:cNvSpPr>
            <p:nvPr/>
          </p:nvSpPr>
          <p:spPr bwMode="auto">
            <a:xfrm>
              <a:off x="4803500" y="2193312"/>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医療機器許可取得プロセス</a:t>
              </a:r>
            </a:p>
          </p:txBody>
        </p:sp>
        <p:cxnSp>
          <p:nvCxnSpPr>
            <p:cNvPr id="15" name="直線コネクタ 14">
              <a:extLst>
                <a:ext uri="{FF2B5EF4-FFF2-40B4-BE49-F238E27FC236}">
                  <a16:creationId xmlns:a16="http://schemas.microsoft.com/office/drawing/2014/main" id="{F02FFBD8-4486-E249-BEAB-30C7F8F919E3}"/>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角丸四角形 15">
            <a:extLst>
              <a:ext uri="{FF2B5EF4-FFF2-40B4-BE49-F238E27FC236}">
                <a16:creationId xmlns:a16="http://schemas.microsoft.com/office/drawing/2014/main" id="{D796230D-ED54-DB48-8C6F-EF05F8A2CA53}"/>
              </a:ext>
            </a:extLst>
          </p:cNvPr>
          <p:cNvSpPr/>
          <p:nvPr/>
        </p:nvSpPr>
        <p:spPr>
          <a:xfrm>
            <a:off x="2325788" y="1893065"/>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E-Submission</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で</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p>
        </p:txBody>
      </p:sp>
      <p:sp>
        <p:nvSpPr>
          <p:cNvPr id="17" name="角丸四角形 16">
            <a:extLst>
              <a:ext uri="{FF2B5EF4-FFF2-40B4-BE49-F238E27FC236}">
                <a16:creationId xmlns:a16="http://schemas.microsoft.com/office/drawing/2014/main" id="{CE2888AB-3718-D840-9E95-8AA9F72DF0CC}"/>
              </a:ext>
            </a:extLst>
          </p:cNvPr>
          <p:cNvSpPr/>
          <p:nvPr/>
        </p:nvSpPr>
        <p:spPr>
          <a:xfrm>
            <a:off x="1371687" y="3962139"/>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追加データの提出命令</a:t>
            </a:r>
          </a:p>
        </p:txBody>
      </p:sp>
      <p:sp>
        <p:nvSpPr>
          <p:cNvPr id="20" name="角丸四角形 19">
            <a:extLst>
              <a:ext uri="{FF2B5EF4-FFF2-40B4-BE49-F238E27FC236}">
                <a16:creationId xmlns:a16="http://schemas.microsoft.com/office/drawing/2014/main" id="{C1695C2A-EFD3-4948-9765-92EBFD250FE1}"/>
              </a:ext>
            </a:extLst>
          </p:cNvPr>
          <p:cNvSpPr/>
          <p:nvPr/>
        </p:nvSpPr>
        <p:spPr>
          <a:xfrm>
            <a:off x="264518" y="3975130"/>
            <a:ext cx="612085" cy="383009"/>
          </a:xfrm>
          <a:prstGeom prst="roundRect">
            <a:avLst>
              <a:gd name="adj" fmla="val 16784"/>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却下</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23" name="カギ線コネクタ 22">
            <a:extLst>
              <a:ext uri="{FF2B5EF4-FFF2-40B4-BE49-F238E27FC236}">
                <a16:creationId xmlns:a16="http://schemas.microsoft.com/office/drawing/2014/main" id="{EB87D612-7868-BE46-82B9-A0BC9861C27F}"/>
              </a:ext>
            </a:extLst>
          </p:cNvPr>
          <p:cNvCxnSpPr>
            <a:cxnSpLocks/>
          </p:cNvCxnSpPr>
          <p:nvPr/>
        </p:nvCxnSpPr>
        <p:spPr>
          <a:xfrm rot="5400000">
            <a:off x="2301679" y="2019404"/>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a:extLst>
              <a:ext uri="{FF2B5EF4-FFF2-40B4-BE49-F238E27FC236}">
                <a16:creationId xmlns:a16="http://schemas.microsoft.com/office/drawing/2014/main" id="{A2D3DA8C-A271-EF4B-92B6-4FF0E4D4D7A4}"/>
              </a:ext>
            </a:extLst>
          </p:cNvPr>
          <p:cNvCxnSpPr/>
          <p:nvPr/>
        </p:nvCxnSpPr>
        <p:spPr>
          <a:xfrm rot="16200000" flipH="1">
            <a:off x="3439603" y="1821968"/>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D1BA300-4431-4A4E-A5EC-C49661A77EEC}"/>
              </a:ext>
            </a:extLst>
          </p:cNvPr>
          <p:cNvSpPr txBox="1"/>
          <p:nvPr/>
        </p:nvSpPr>
        <p:spPr>
          <a:xfrm>
            <a:off x="3264683" y="5704115"/>
            <a:ext cx="1997903" cy="1669437"/>
          </a:xfrm>
          <a:prstGeom prst="rect">
            <a:avLst/>
          </a:prstGeom>
          <a:noFill/>
        </p:spPr>
        <p:txBody>
          <a:bodyPr wrap="square" lIns="0" tIns="36000" rIns="0" bIns="36000" rtlCol="0" anchor="t" anchorCtr="0">
            <a:noAutofit/>
          </a:bodyPr>
          <a:lstStyle/>
          <a:p>
            <a:r>
              <a:rPr lang="en-US" altLang="ja-JP" sz="900" dirty="0">
                <a:latin typeface="Meiryo UI" panose="020B0604030504040204" pitchFamily="34" charset="-128"/>
                <a:ea typeface="Meiryo UI" panose="020B0604030504040204" pitchFamily="34" charset="-128"/>
              </a:rPr>
              <a:t>Concise Evaluation:</a:t>
            </a:r>
          </a:p>
          <a:p>
            <a:pPr marL="228600" indent="-228600">
              <a:buAutoNum type="arabicParenR"/>
            </a:pPr>
            <a:r>
              <a:rPr lang="ja-JP" altLang="en-US" sz="900">
                <a:latin typeface="Meiryo UI" panose="020B0604030504040204" pitchFamily="34" charset="-128"/>
                <a:ea typeface="Meiryo UI" panose="020B0604030504040204" pitchFamily="34" charset="-128"/>
              </a:rPr>
              <a:t>少なくとも</a:t>
            </a:r>
            <a:r>
              <a:rPr lang="en-TH" altLang="ja-JP" sz="90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つの参照国・地域における製造販売実績が</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年以上有り</a:t>
            </a:r>
            <a:endParaRPr lang="en-US" altLang="ja-JP" sz="900" dirty="0">
              <a:latin typeface="Meiryo UI" panose="020B0604030504040204" pitchFamily="34" charset="-128"/>
              <a:ea typeface="Meiryo UI" panose="020B0604030504040204" pitchFamily="34" charset="-128"/>
            </a:endParaRPr>
          </a:p>
          <a:p>
            <a:pPr marL="228600" indent="-228600">
              <a:buAutoNum type="arabicParenR"/>
            </a:pPr>
            <a:r>
              <a:rPr lang="ja-JP" altLang="en-US" sz="900">
                <a:latin typeface="Meiryo UI" panose="020B0604030504040204" pitchFamily="34" charset="-128"/>
                <a:ea typeface="Meiryo UI" panose="020B0604030504040204" pitchFamily="34" charset="-128"/>
              </a:rPr>
              <a:t>少なくとも</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つの参照国・地域における製造販売実績が</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年以上有り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参照国</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オーストラリア、カナダ、欧州、日本、アメリカ</a:t>
            </a:r>
            <a:r>
              <a:rPr lang="en-US" altLang="ja-JP" sz="900" dirty="0">
                <a:latin typeface="Meiryo UI" panose="020B0604030504040204" pitchFamily="34" charset="-128"/>
                <a:ea typeface="Meiryo UI" panose="020B0604030504040204" pitchFamily="34" charset="-128"/>
              </a:rPr>
              <a:t>)</a:t>
            </a:r>
          </a:p>
          <a:p>
            <a:pPr marL="228600" indent="-228600">
              <a:buAutoNum type="arabicPeriod"/>
            </a:pPr>
            <a:endParaRPr lang="en-US" altLang="ja-JP" sz="900" dirty="0">
              <a:latin typeface="Meiryo UI" panose="020B0604030504040204" pitchFamily="34" charset="-128"/>
              <a:ea typeface="Meiryo UI" panose="020B0604030504040204" pitchFamily="34" charset="-128"/>
            </a:endParaRPr>
          </a:p>
        </p:txBody>
      </p:sp>
      <p:grpSp>
        <p:nvGrpSpPr>
          <p:cNvPr id="31" name="グループ化 7">
            <a:extLst>
              <a:ext uri="{FF2B5EF4-FFF2-40B4-BE49-F238E27FC236}">
                <a16:creationId xmlns:a16="http://schemas.microsoft.com/office/drawing/2014/main" id="{4E15597E-1C8D-4541-8CF3-2102FC7C1D17}"/>
              </a:ext>
            </a:extLst>
          </p:cNvPr>
          <p:cNvGrpSpPr/>
          <p:nvPr/>
        </p:nvGrpSpPr>
        <p:grpSpPr>
          <a:xfrm>
            <a:off x="5278354" y="1529661"/>
            <a:ext cx="4736976" cy="288032"/>
            <a:chOff x="4803500" y="2113806"/>
            <a:chExt cx="6169353" cy="288032"/>
          </a:xfrm>
        </p:grpSpPr>
        <p:sp>
          <p:nvSpPr>
            <p:cNvPr id="32" name="Rectangle 6">
              <a:extLst>
                <a:ext uri="{FF2B5EF4-FFF2-40B4-BE49-F238E27FC236}">
                  <a16:creationId xmlns:a16="http://schemas.microsoft.com/office/drawing/2014/main" id="{984DE0E1-B47C-DB43-875D-796C80A0AE23}"/>
                </a:ext>
              </a:extLst>
            </p:cNvPr>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医療機器許可申請に必要な書類（代表的なもの）</a:t>
              </a:r>
            </a:p>
          </p:txBody>
        </p:sp>
        <p:cxnSp>
          <p:nvCxnSpPr>
            <p:cNvPr id="33" name="直線コネクタ 32">
              <a:extLst>
                <a:ext uri="{FF2B5EF4-FFF2-40B4-BE49-F238E27FC236}">
                  <a16:creationId xmlns:a16="http://schemas.microsoft.com/office/drawing/2014/main" id="{3B32A85C-3400-F340-B57E-2085B144B98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4" name="角丸四角形 33">
            <a:extLst>
              <a:ext uri="{FF2B5EF4-FFF2-40B4-BE49-F238E27FC236}">
                <a16:creationId xmlns:a16="http://schemas.microsoft.com/office/drawing/2014/main" id="{A8C94AAD-FEB0-C648-9038-BDC863C52170}"/>
              </a:ext>
            </a:extLst>
          </p:cNvPr>
          <p:cNvSpPr/>
          <p:nvPr/>
        </p:nvSpPr>
        <p:spPr>
          <a:xfrm>
            <a:off x="5286050" y="1991588"/>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bIns="4572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委任状（タイ国内の法定代理人を任命し申請を進める為の委任状）</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機器概要</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製品仕様</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デバイスラベリング</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タイ以外の諸外国・地域における製造販売実績</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滅菌試験報告書（滅菌製品の場合）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キャリブレーション試験報告書（測定機能付き製品の場合）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医療申請におけるグルーピングの宣言書（複数の医療機器をまとめて１登録として申請する場合）</a:t>
            </a:r>
          </a:p>
          <a:p>
            <a:pPr algn="just" fontAlgn="ctr">
              <a:lnSpc>
                <a:spcPct val="114000"/>
              </a:lnSpc>
              <a:spcAft>
                <a:spcPts val="400"/>
              </a:spcAft>
              <a:buClr>
                <a:srgbClr val="5F8AC3"/>
              </a:buClr>
              <a:buSzPct val="80000"/>
            </a:pPr>
            <a:r>
              <a:rPr lang="ja-JP" altLang="en-US" sz="1000" dirty="0">
                <a:solidFill>
                  <a:schemeClr val="tx1"/>
                </a:solidFill>
                <a:latin typeface="Meiryo UI"/>
                <a:ea typeface="Meiryo UI"/>
                <a:cs typeface="Arial"/>
              </a:rPr>
              <a:t>以下はクラス２、３、４の申請に追加で提出が必要な書類</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エグゼクティブサマリー</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安全性に対する基本要件および適合宣言</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設計検証、妥当性確認のサマリー</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リスク分析</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使用後の廃棄に関する情報</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品質システムの認証書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4000"/>
              </a:lnSpc>
              <a:spcAft>
                <a:spcPts val="400"/>
              </a:spcAft>
              <a:buClr>
                <a:srgbClr val="5F8AC3"/>
              </a:buClr>
              <a:buSzPct val="80000"/>
            </a:pP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タイではこれまで求められていた厚生労働省証明（自由販売証明書）は不要となった。</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5339568B-50CE-2641-9E71-A3FF75CFCC9C}"/>
              </a:ext>
            </a:extLst>
          </p:cNvPr>
          <p:cNvSpPr txBox="1"/>
          <p:nvPr/>
        </p:nvSpPr>
        <p:spPr>
          <a:xfrm>
            <a:off x="3620034" y="2260892"/>
            <a:ext cx="1598551"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測定・滅菌以外</a:t>
            </a:r>
            <a:r>
              <a:rPr lang="en-US" altLang="ja-JP" sz="900" dirty="0">
                <a:latin typeface="Meiryo UI" panose="020B0604030504040204" pitchFamily="34" charset="-128"/>
                <a:ea typeface="Meiryo UI" panose="020B0604030504040204" pitchFamily="34" charset="-128"/>
              </a:rPr>
              <a:t>)</a:t>
            </a:r>
          </a:p>
        </p:txBody>
      </p:sp>
      <p:sp>
        <p:nvSpPr>
          <p:cNvPr id="41" name="角丸四角形 40">
            <a:extLst>
              <a:ext uri="{FF2B5EF4-FFF2-40B4-BE49-F238E27FC236}">
                <a16:creationId xmlns:a16="http://schemas.microsoft.com/office/drawing/2014/main" id="{6A180C6D-6493-8248-B9B4-F0580F224AE9}"/>
              </a:ext>
            </a:extLst>
          </p:cNvPr>
          <p:cNvSpPr/>
          <p:nvPr/>
        </p:nvSpPr>
        <p:spPr>
          <a:xfrm>
            <a:off x="3673460" y="2769787"/>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Screening</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42" name="直線矢印コネクタ 41">
            <a:extLst>
              <a:ext uri="{FF2B5EF4-FFF2-40B4-BE49-F238E27FC236}">
                <a16:creationId xmlns:a16="http://schemas.microsoft.com/office/drawing/2014/main" id="{E01F2D94-F98D-2F42-931C-350E4A614A04}"/>
              </a:ext>
            </a:extLst>
          </p:cNvPr>
          <p:cNvCxnSpPr>
            <a:cxnSpLocks/>
          </p:cNvCxnSpPr>
          <p:nvPr/>
        </p:nvCxnSpPr>
        <p:spPr>
          <a:xfrm>
            <a:off x="4369847" y="3070553"/>
            <a:ext cx="0" cy="34062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角丸四角形 42">
            <a:extLst>
              <a:ext uri="{FF2B5EF4-FFF2-40B4-BE49-F238E27FC236}">
                <a16:creationId xmlns:a16="http://schemas.microsoft.com/office/drawing/2014/main" id="{7A9F0F5D-8512-A040-BA20-0A3FF1E15045}"/>
              </a:ext>
            </a:extLst>
          </p:cNvPr>
          <p:cNvSpPr/>
          <p:nvPr/>
        </p:nvSpPr>
        <p:spPr>
          <a:xfrm>
            <a:off x="3653645" y="4002029"/>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許可</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4" name="テキスト ボックス 43">
            <a:extLst>
              <a:ext uri="{FF2B5EF4-FFF2-40B4-BE49-F238E27FC236}">
                <a16:creationId xmlns:a16="http://schemas.microsoft.com/office/drawing/2014/main" id="{D2D2C9C4-4F43-6C46-9E17-3616AD3C6BA8}"/>
              </a:ext>
            </a:extLst>
          </p:cNvPr>
          <p:cNvSpPr txBox="1"/>
          <p:nvPr/>
        </p:nvSpPr>
        <p:spPr>
          <a:xfrm>
            <a:off x="1259436" y="2263407"/>
            <a:ext cx="1729708" cy="324000"/>
          </a:xfrm>
          <a:prstGeom prst="rect">
            <a:avLst/>
          </a:prstGeom>
          <a:noFill/>
        </p:spPr>
        <p:txBody>
          <a:bodyPr wrap="square" lIns="0" tIns="36000" rIns="0" bIns="36000" rtlCol="0" anchor="t" anchorCtr="0">
            <a:noAutofit/>
          </a:bodyPr>
          <a:lstStyle/>
          <a:p>
            <a:pPr algn="ctr"/>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測定・滅菌</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a:t>
            </a:r>
          </a:p>
        </p:txBody>
      </p:sp>
      <p:sp>
        <p:nvSpPr>
          <p:cNvPr id="45" name="角丸四角形 44">
            <a:extLst>
              <a:ext uri="{FF2B5EF4-FFF2-40B4-BE49-F238E27FC236}">
                <a16:creationId xmlns:a16="http://schemas.microsoft.com/office/drawing/2014/main" id="{07E9219B-D4A5-604B-908F-D617EDF18073}"/>
              </a:ext>
            </a:extLst>
          </p:cNvPr>
          <p:cNvSpPr/>
          <p:nvPr/>
        </p:nvSpPr>
        <p:spPr>
          <a:xfrm>
            <a:off x="1381992" y="277592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Screening </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角丸四角形 45">
            <a:extLst>
              <a:ext uri="{FF2B5EF4-FFF2-40B4-BE49-F238E27FC236}">
                <a16:creationId xmlns:a16="http://schemas.microsoft.com/office/drawing/2014/main" id="{5C0A2070-870D-5640-B361-0367E9E4DB2E}"/>
              </a:ext>
            </a:extLst>
          </p:cNvPr>
          <p:cNvSpPr/>
          <p:nvPr/>
        </p:nvSpPr>
        <p:spPr>
          <a:xfrm>
            <a:off x="1383989" y="3431361"/>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技術書類審査</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(CSDT</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に基づく</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47" name="直線矢印コネクタ 46">
            <a:extLst>
              <a:ext uri="{FF2B5EF4-FFF2-40B4-BE49-F238E27FC236}">
                <a16:creationId xmlns:a16="http://schemas.microsoft.com/office/drawing/2014/main" id="{13589F10-5E0B-0140-8F60-E704768497A5}"/>
              </a:ext>
            </a:extLst>
          </p:cNvPr>
          <p:cNvCxnSpPr>
            <a:cxnSpLocks/>
          </p:cNvCxnSpPr>
          <p:nvPr/>
        </p:nvCxnSpPr>
        <p:spPr>
          <a:xfrm>
            <a:off x="2103924" y="3074855"/>
            <a:ext cx="0" cy="34062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E04A9DBF-9EC9-C344-95C6-07C5A2FF2FBF}"/>
              </a:ext>
            </a:extLst>
          </p:cNvPr>
          <p:cNvSpPr/>
          <p:nvPr/>
        </p:nvSpPr>
        <p:spPr>
          <a:xfrm>
            <a:off x="3653645" y="3434775"/>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E-Submission</a:t>
            </a: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自動登録</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 name="TextBox 139">
            <a:extLst>
              <a:ext uri="{FF2B5EF4-FFF2-40B4-BE49-F238E27FC236}">
                <a16:creationId xmlns:a16="http://schemas.microsoft.com/office/drawing/2014/main" id="{B0678DEC-B05F-3AFC-93D8-B153F5A43E49}"/>
              </a:ext>
            </a:extLst>
          </p:cNvPr>
          <p:cNvSpPr txBox="1"/>
          <p:nvPr/>
        </p:nvSpPr>
        <p:spPr>
          <a:xfrm>
            <a:off x="2124290" y="3140038"/>
            <a:ext cx="2113079" cy="230832"/>
          </a:xfrm>
          <a:prstGeom prst="rect">
            <a:avLst/>
          </a:prstGeom>
          <a:noFill/>
        </p:spPr>
        <p:txBody>
          <a:bodyPr wrap="none" rtlCol="0">
            <a:spAutoFit/>
          </a:bodyPr>
          <a:lstStyle/>
          <a:p>
            <a:r>
              <a:rPr lang="en-US" sz="900" dirty="0">
                <a:latin typeface="Meiryo UI" panose="020B0604030504040204" pitchFamily="34" charset="-128"/>
                <a:ea typeface="Meiryo UI" panose="020B0604030504040204" pitchFamily="34" charset="-128"/>
              </a:rPr>
              <a:t>Screening</a:t>
            </a:r>
            <a:r>
              <a:rPr lang="ja-JP" altLang="en-US" sz="900" dirty="0">
                <a:latin typeface="Meiryo UI" panose="020B0604030504040204" pitchFamily="34" charset="-128"/>
                <a:ea typeface="Meiryo UI" panose="020B0604030504040204" pitchFamily="34" charset="-128"/>
              </a:rPr>
              <a:t>で合格後、</a:t>
            </a:r>
            <a:r>
              <a:rPr lang="ja-JP" altLang="en-US" sz="900">
                <a:latin typeface="Meiryo UI" panose="020B0604030504040204" pitchFamily="34" charset="-128"/>
                <a:ea typeface="Meiryo UI" panose="020B0604030504040204" pitchFamily="34" charset="-128"/>
              </a:rPr>
              <a:t>申請費用を支払う</a:t>
            </a:r>
            <a:endParaRPr lang="en-TH" sz="900" dirty="0">
              <a:latin typeface="Meiryo UI" panose="020B0604030504040204" pitchFamily="34" charset="-128"/>
              <a:ea typeface="Meiryo UI" panose="020B0604030504040204" pitchFamily="34" charset="-128"/>
            </a:endParaRPr>
          </a:p>
        </p:txBody>
      </p:sp>
      <p:sp>
        <p:nvSpPr>
          <p:cNvPr id="5" name="TextBox 139">
            <a:extLst>
              <a:ext uri="{FF2B5EF4-FFF2-40B4-BE49-F238E27FC236}">
                <a16:creationId xmlns:a16="http://schemas.microsoft.com/office/drawing/2014/main" id="{6455A972-3F4E-5F10-EE44-F65F7087124D}"/>
              </a:ext>
            </a:extLst>
          </p:cNvPr>
          <p:cNvSpPr txBox="1"/>
          <p:nvPr/>
        </p:nvSpPr>
        <p:spPr>
          <a:xfrm>
            <a:off x="461466" y="4308028"/>
            <a:ext cx="1369286" cy="369332"/>
          </a:xfrm>
          <a:prstGeom prst="rect">
            <a:avLst/>
          </a:prstGeom>
          <a:noFill/>
        </p:spPr>
        <p:txBody>
          <a:bodyPr wrap="none" rtlCol="0">
            <a:spAutoFit/>
          </a:bodyPr>
          <a:lstStyle/>
          <a:p>
            <a:r>
              <a:rPr lang="ja-JP" altLang="en-US" sz="900" dirty="0">
                <a:latin typeface="Meiryo UI" panose="020B0604030504040204" pitchFamily="34" charset="-128"/>
                <a:ea typeface="Meiryo UI" panose="020B0604030504040204" pitchFamily="34" charset="-128"/>
              </a:rPr>
              <a:t>指摘に対する回答期限は</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営業日以内となる。</a:t>
            </a:r>
            <a:endParaRPr lang="en-US" altLang="ja-JP" sz="900" dirty="0">
              <a:latin typeface="Meiryo UI" panose="020B0604030504040204" pitchFamily="34" charset="-128"/>
              <a:ea typeface="Meiryo UI" panose="020B0604030504040204" pitchFamily="34" charset="-128"/>
            </a:endParaRPr>
          </a:p>
        </p:txBody>
      </p:sp>
      <p:cxnSp>
        <p:nvCxnSpPr>
          <p:cNvPr id="7" name="直線矢印コネクタ 6">
            <a:extLst>
              <a:ext uri="{FF2B5EF4-FFF2-40B4-BE49-F238E27FC236}">
                <a16:creationId xmlns:a16="http://schemas.microsoft.com/office/drawing/2014/main" id="{77CAD624-DECC-C544-66A2-CB957763CA16}"/>
              </a:ext>
            </a:extLst>
          </p:cNvPr>
          <p:cNvCxnSpPr>
            <a:cxnSpLocks/>
          </p:cNvCxnSpPr>
          <p:nvPr/>
        </p:nvCxnSpPr>
        <p:spPr>
          <a:xfrm>
            <a:off x="2087185" y="3727344"/>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57C6F26-CFE9-8F9A-C040-1E94849F0DCF}"/>
              </a:ext>
            </a:extLst>
          </p:cNvPr>
          <p:cNvCxnSpPr>
            <a:cxnSpLocks/>
            <a:endCxn id="43" idx="0"/>
          </p:cNvCxnSpPr>
          <p:nvPr/>
        </p:nvCxnSpPr>
        <p:spPr>
          <a:xfrm>
            <a:off x="4369847" y="3727344"/>
            <a:ext cx="3878" cy="274685"/>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22">
            <a:extLst>
              <a:ext uri="{FF2B5EF4-FFF2-40B4-BE49-F238E27FC236}">
                <a16:creationId xmlns:a16="http://schemas.microsoft.com/office/drawing/2014/main" id="{C06D2364-15D4-77FA-DD28-B06926585851}"/>
              </a:ext>
            </a:extLst>
          </p:cNvPr>
          <p:cNvCxnSpPr>
            <a:cxnSpLocks/>
          </p:cNvCxnSpPr>
          <p:nvPr/>
        </p:nvCxnSpPr>
        <p:spPr>
          <a:xfrm rot="5400000">
            <a:off x="1327599" y="4184504"/>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カギ線コネクタ 23">
            <a:extLst>
              <a:ext uri="{FF2B5EF4-FFF2-40B4-BE49-F238E27FC236}">
                <a16:creationId xmlns:a16="http://schemas.microsoft.com/office/drawing/2014/main" id="{84818711-7947-9323-A4E1-5D74181BD722}"/>
              </a:ext>
            </a:extLst>
          </p:cNvPr>
          <p:cNvCxnSpPr/>
          <p:nvPr/>
        </p:nvCxnSpPr>
        <p:spPr>
          <a:xfrm rot="16200000" flipH="1">
            <a:off x="2465523" y="3987068"/>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角丸四角形 16">
            <a:extLst>
              <a:ext uri="{FF2B5EF4-FFF2-40B4-BE49-F238E27FC236}">
                <a16:creationId xmlns:a16="http://schemas.microsoft.com/office/drawing/2014/main" id="{99B02B9D-A082-2027-DB5F-E2A729789813}"/>
              </a:ext>
            </a:extLst>
          </p:cNvPr>
          <p:cNvSpPr/>
          <p:nvPr/>
        </p:nvSpPr>
        <p:spPr>
          <a:xfrm>
            <a:off x="461466" y="4922556"/>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Full Evaluation</a:t>
            </a:r>
          </a:p>
          <a:p>
            <a:pPr algn="ctr"/>
            <a:r>
              <a:rPr lang="en-TH"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3rd party specialist</a:t>
            </a:r>
            <a:r>
              <a:rPr lang="en-US"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t>
            </a:r>
            <a:r>
              <a:rPr lang="ja-JP" altLang="en-US" sz="8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a:t>
            </a:r>
            <a:endParaRPr lang="en-TH" altLang="ja-JP" sz="8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6" name="角丸四角形 16">
            <a:extLst>
              <a:ext uri="{FF2B5EF4-FFF2-40B4-BE49-F238E27FC236}">
                <a16:creationId xmlns:a16="http://schemas.microsoft.com/office/drawing/2014/main" id="{35C1CFF9-166B-CF7E-CA5E-FDCF9F2ABD18}"/>
              </a:ext>
            </a:extLst>
          </p:cNvPr>
          <p:cNvSpPr/>
          <p:nvPr/>
        </p:nvSpPr>
        <p:spPr>
          <a:xfrm>
            <a:off x="2654476" y="4931394"/>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Concise Evaluation</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specialist</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s</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審査なし</a:t>
            </a:r>
            <a:endPar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9" name="角丸四角形 42">
            <a:extLst>
              <a:ext uri="{FF2B5EF4-FFF2-40B4-BE49-F238E27FC236}">
                <a16:creationId xmlns:a16="http://schemas.microsoft.com/office/drawing/2014/main" id="{01778090-D7F8-4926-464C-1CBF658CC7B0}"/>
              </a:ext>
            </a:extLst>
          </p:cNvPr>
          <p:cNvSpPr/>
          <p:nvPr/>
        </p:nvSpPr>
        <p:spPr>
          <a:xfrm>
            <a:off x="1404210" y="5539200"/>
            <a:ext cx="1440160" cy="37744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Authority approval</a:t>
            </a:r>
            <a:endPar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0" name="角丸四角形 42">
            <a:extLst>
              <a:ext uri="{FF2B5EF4-FFF2-40B4-BE49-F238E27FC236}">
                <a16:creationId xmlns:a16="http://schemas.microsoft.com/office/drawing/2014/main" id="{F5E3BE61-8685-7875-23C1-B87D27736EE8}"/>
              </a:ext>
            </a:extLst>
          </p:cNvPr>
          <p:cNvSpPr/>
          <p:nvPr/>
        </p:nvSpPr>
        <p:spPr>
          <a:xfrm>
            <a:off x="1404210" y="6257426"/>
            <a:ext cx="1440160" cy="33706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TH"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E-certificate</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　許可</a:t>
            </a:r>
          </a:p>
        </p:txBody>
      </p:sp>
      <p:cxnSp>
        <p:nvCxnSpPr>
          <p:cNvPr id="38" name="直線矢印コネクタ 37">
            <a:extLst>
              <a:ext uri="{FF2B5EF4-FFF2-40B4-BE49-F238E27FC236}">
                <a16:creationId xmlns:a16="http://schemas.microsoft.com/office/drawing/2014/main" id="{2A947B91-2DC0-EAAC-DA81-1533C3D1D123}"/>
              </a:ext>
            </a:extLst>
          </p:cNvPr>
          <p:cNvCxnSpPr>
            <a:cxnSpLocks/>
          </p:cNvCxnSpPr>
          <p:nvPr/>
        </p:nvCxnSpPr>
        <p:spPr>
          <a:xfrm>
            <a:off x="2065651" y="5916642"/>
            <a:ext cx="0" cy="30681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139">
            <a:extLst>
              <a:ext uri="{FF2B5EF4-FFF2-40B4-BE49-F238E27FC236}">
                <a16:creationId xmlns:a16="http://schemas.microsoft.com/office/drawing/2014/main" id="{048E7811-7ABB-DF8D-E5C1-26979ED97E33}"/>
              </a:ext>
            </a:extLst>
          </p:cNvPr>
          <p:cNvSpPr txBox="1"/>
          <p:nvPr/>
        </p:nvSpPr>
        <p:spPr>
          <a:xfrm>
            <a:off x="500731" y="5992626"/>
            <a:ext cx="1527982" cy="230832"/>
          </a:xfrm>
          <a:prstGeom prst="rect">
            <a:avLst/>
          </a:prstGeom>
          <a:noFill/>
        </p:spPr>
        <p:txBody>
          <a:bodyPr wrap="none" rtlCol="0">
            <a:spAutoFit/>
          </a:bodyPr>
          <a:lstStyle/>
          <a:p>
            <a:r>
              <a:rPr kumimoji="1" lang="ja-JP" altLang="en-US" sz="900" dirty="0">
                <a:latin typeface="Meiryo UI" panose="020B0604030504040204" pitchFamily="34" charset="-128"/>
                <a:ea typeface="Meiryo UI" panose="020B0604030504040204" pitchFamily="34" charset="-128"/>
                <a:cs typeface="Arial" panose="020B0604020202020204" pitchFamily="34" charset="0"/>
              </a:rPr>
              <a:t>許可証発行</a:t>
            </a:r>
            <a:r>
              <a:rPr kumimoji="1" lang="ja-JP" altLang="en-US" sz="900">
                <a:latin typeface="Meiryo UI" panose="020B0604030504040204" pitchFamily="34" charset="-128"/>
                <a:ea typeface="Meiryo UI" panose="020B0604030504040204" pitchFamily="34" charset="-128"/>
                <a:cs typeface="Arial" panose="020B0604020202020204" pitchFamily="34" charset="0"/>
              </a:rPr>
              <a:t>費用</a:t>
            </a:r>
            <a:r>
              <a:rPr lang="ja-JP" altLang="en-US" sz="900">
                <a:latin typeface="Meiryo UI" panose="020B0604030504040204" pitchFamily="34" charset="-128"/>
                <a:ea typeface="Meiryo UI" panose="020B0604030504040204" pitchFamily="34" charset="-128"/>
              </a:rPr>
              <a:t>への支払い</a:t>
            </a:r>
            <a:endParaRPr lang="en-TH" sz="900" dirty="0">
              <a:latin typeface="Meiryo UI" panose="020B0604030504040204" pitchFamily="34" charset="-128"/>
              <a:ea typeface="Meiryo UI" panose="020B0604030504040204" pitchFamily="34" charset="-128"/>
            </a:endParaRPr>
          </a:p>
        </p:txBody>
      </p:sp>
      <p:cxnSp>
        <p:nvCxnSpPr>
          <p:cNvPr id="52" name="コネクタ: カギ線 51">
            <a:extLst>
              <a:ext uri="{FF2B5EF4-FFF2-40B4-BE49-F238E27FC236}">
                <a16:creationId xmlns:a16="http://schemas.microsoft.com/office/drawing/2014/main" id="{52A87D89-3AB9-A4CB-D575-650A279E2E85}"/>
              </a:ext>
            </a:extLst>
          </p:cNvPr>
          <p:cNvCxnSpPr>
            <a:endCxn id="29" idx="1"/>
          </p:cNvCxnSpPr>
          <p:nvPr/>
        </p:nvCxnSpPr>
        <p:spPr>
          <a:xfrm rot="16200000" flipH="1">
            <a:off x="1062196" y="5385906"/>
            <a:ext cx="409365" cy="274663"/>
          </a:xfrm>
          <a:prstGeom prst="bentConnector2">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コネクタ: カギ線 53">
            <a:extLst>
              <a:ext uri="{FF2B5EF4-FFF2-40B4-BE49-F238E27FC236}">
                <a16:creationId xmlns:a16="http://schemas.microsoft.com/office/drawing/2014/main" id="{B6A4C123-216E-8C72-4092-AE56CC70F70B}"/>
              </a:ext>
            </a:extLst>
          </p:cNvPr>
          <p:cNvCxnSpPr>
            <a:stCxn id="26" idx="2"/>
            <a:endCxn id="29" idx="3"/>
          </p:cNvCxnSpPr>
          <p:nvPr/>
        </p:nvCxnSpPr>
        <p:spPr>
          <a:xfrm rot="5400000">
            <a:off x="2909200" y="5262564"/>
            <a:ext cx="400527" cy="530186"/>
          </a:xfrm>
          <a:prstGeom prst="bentConnector2">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83C66F27-7448-B75E-7594-F3A26C066FE7}"/>
              </a:ext>
            </a:extLst>
          </p:cNvPr>
          <p:cNvCxnSpPr>
            <a:stCxn id="17" idx="1"/>
            <a:endCxn id="20" idx="3"/>
          </p:cNvCxnSpPr>
          <p:nvPr/>
        </p:nvCxnSpPr>
        <p:spPr>
          <a:xfrm flipH="1">
            <a:off x="876603" y="4160139"/>
            <a:ext cx="495084" cy="649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A6C5A1FE-45AE-7E72-F948-97D73F15B1F0}"/>
              </a:ext>
            </a:extLst>
          </p:cNvPr>
          <p:cNvSpPr txBox="1"/>
          <p:nvPr/>
        </p:nvSpPr>
        <p:spPr>
          <a:xfrm>
            <a:off x="122937" y="5392019"/>
            <a:ext cx="1006609" cy="573288"/>
          </a:xfrm>
          <a:prstGeom prst="rect">
            <a:avLst/>
          </a:prstGeom>
          <a:noFill/>
        </p:spPr>
        <p:txBody>
          <a:bodyPr wrap="square" lIns="0" tIns="36000" rIns="0" bIns="36000" rtlCol="0" anchor="t" anchorCtr="0">
            <a:noAutofit/>
          </a:bodyPr>
          <a:lstStyle/>
          <a:p>
            <a:r>
              <a:rPr lang="en-US" altLang="zh-TW" sz="900" dirty="0">
                <a:latin typeface="Meiryo UI" panose="020B0604030504040204" pitchFamily="34" charset="-128"/>
                <a:ea typeface="Meiryo UI" panose="020B0604030504040204" pitchFamily="34" charset="-128"/>
              </a:rPr>
              <a:t>Full Evaluation</a:t>
            </a:r>
            <a:r>
              <a:rPr lang="ja-JP" altLang="en-US" sz="900" dirty="0">
                <a:latin typeface="Meiryo UI" panose="020B0604030504040204" pitchFamily="34" charset="-128"/>
                <a:ea typeface="Meiryo UI" panose="020B0604030504040204" pitchFamily="34" charset="-128"/>
              </a:rPr>
              <a:t>は書類のプリントが必要です。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6" name="TextBox 139">
            <a:extLst>
              <a:ext uri="{FF2B5EF4-FFF2-40B4-BE49-F238E27FC236}">
                <a16:creationId xmlns:a16="http://schemas.microsoft.com/office/drawing/2014/main" id="{CE1D8D80-CF3E-CB76-2209-7F42A292301F}"/>
              </a:ext>
            </a:extLst>
          </p:cNvPr>
          <p:cNvSpPr txBox="1"/>
          <p:nvPr/>
        </p:nvSpPr>
        <p:spPr>
          <a:xfrm>
            <a:off x="2041049" y="4309605"/>
            <a:ext cx="1440160" cy="369332"/>
          </a:xfrm>
          <a:prstGeom prst="rect">
            <a:avLst/>
          </a:prstGeom>
          <a:noFill/>
        </p:spPr>
        <p:txBody>
          <a:bodyPr wrap="square" rtlCol="0">
            <a:spAutoFit/>
          </a:bodyPr>
          <a:lstStyle/>
          <a:p>
            <a:r>
              <a:rPr lang="en-US" altLang="ja-JP" sz="900" dirty="0">
                <a:latin typeface="Meiryo UI" panose="020B0604030504040204" pitchFamily="34" charset="-128"/>
                <a:ea typeface="Meiryo UI" panose="020B0604030504040204" pitchFamily="34" charset="-128"/>
              </a:rPr>
              <a:t>Specialist </a:t>
            </a:r>
            <a:r>
              <a:rPr lang="ja-JP" altLang="en-US" sz="900" dirty="0">
                <a:latin typeface="Meiryo UI" panose="020B0604030504040204" pitchFamily="34" charset="-128"/>
                <a:ea typeface="Meiryo UI" panose="020B0604030504040204" pitchFamily="34" charset="-128"/>
              </a:rPr>
              <a:t>の審査必要か</a:t>
            </a:r>
            <a:r>
              <a:rPr lang="ja-JP" altLang="en-US" sz="900" dirty="0">
                <a:latin typeface="Meiryo UI" panose="020B0604030504040204" pitchFamily="34" charset="-128"/>
                <a:ea typeface="Meiryo UI" panose="020B0604030504040204" pitchFamily="34" charset="-128"/>
                <a:cs typeface="Arial" panose="020B0604020202020204" pitchFamily="34" charset="0"/>
              </a:rPr>
              <a:t>タイ</a:t>
            </a:r>
            <a:r>
              <a:rPr lang="en-US" altLang="ja-JP" sz="900" dirty="0">
                <a:latin typeface="Meiryo UI" panose="020B0604030504040204" pitchFamily="34" charset="-128"/>
                <a:ea typeface="Meiryo UI" panose="020B0604030504040204" pitchFamily="34" charset="-128"/>
                <a:cs typeface="Arial" panose="020B0604020202020204" pitchFamily="34" charset="0"/>
              </a:rPr>
              <a:t>FDA</a:t>
            </a:r>
            <a:r>
              <a:rPr lang="ja-JP" altLang="en-US" sz="900" dirty="0">
                <a:latin typeface="Meiryo UI" panose="020B0604030504040204" pitchFamily="34" charset="-128"/>
                <a:ea typeface="Meiryo UI" panose="020B0604030504040204" pitchFamily="34" charset="-128"/>
                <a:cs typeface="Arial" panose="020B0604020202020204" pitchFamily="34" charset="0"/>
              </a:rPr>
              <a:t>に判断される</a:t>
            </a:r>
            <a:endParaRPr lang="en-US" altLang="ja-JP" sz="9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5911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タイ</a:t>
            </a:r>
            <a:r>
              <a:rPr lang="en-US" altLang="zh-TW" b="1" dirty="0">
                <a:latin typeface="Meiryo UI" panose="020B0604030504040204" pitchFamily="34" charset="-128"/>
                <a:ea typeface="Meiryo UI" panose="020B0604030504040204" pitchFamily="34" charset="-128"/>
              </a:rPr>
              <a:t>(Thailand)</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71295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“Rules, Methods and Conditions for Manufacturing or Importing Medical Devices which are exempt under section 27 (5), (6) and (7) of the Medical Device Act B.E. 2551”</a:t>
            </a:r>
            <a:r>
              <a:rPr lang="ja-JP" altLang="en-US" sz="1400" dirty="0">
                <a:latin typeface="Meiryo UI" panose="020B0604030504040204" pitchFamily="34" charset="-128"/>
                <a:ea typeface="Meiryo UI" panose="020B0604030504040204" pitchFamily="34" charset="-128"/>
                <a:cs typeface="Arial" panose="020B0604020202020204" pitchFamily="34" charset="0"/>
              </a:rPr>
              <a:t>の通知に基づく申請を行うことで未登録医療機器の製造・輸入が可能となる。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nvGraphicFramePr>
        <p:xfrm>
          <a:off x="200025" y="1859725"/>
          <a:ext cx="9504852" cy="3482340"/>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334835">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関連通知</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buNone/>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“Rules, Methods and Conditions for Manufacturing or Importing Medical Devices which are exempt under section 27 (5), (6) and (7) of the Medical Device Act B.E. 2551”</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rPr>
                        <a:t>免除申請の種類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サンプルとしての製造・輸入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現地試験を目的とした試験サンプルとしての製造・輸入、または技術評価及びその他の類似目的として認められたもの</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展示会目的として製造・輸入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機器の設計に関する歴史的革新、医療技術の研究向けの展示目的の輸入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特定の機関にて実施される教育目的での製造・輸入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臨床試験を目的とした製造・輸入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臨床試験以外の目的でタイ国内における研究を目的とした製造・輸入</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品質試験及びその分析目的で輸入される場合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免除申請で求められる代表的な資料・情報等</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オンライン申請フォーム、宣誓書（製造・輸入の目的、販売目的でないこと、目的完了後のサンプルのハンドリングに関する情報</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返却、廃棄等</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、製品仕様等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展示会の場合には展示会終了後</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30</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日以内に輸入した機器名称、製造日、輸入日等の情報を製造業者または輸入者が当局へ報告が必要</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教育目的での製造、輸入の場合には教育機関が発行した教育・学習目的を示す文書</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臨床試験の場合には臨床試験プロコール、</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IRB</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の承認書などの治験に関連する文書</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注</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免除申請の種類によって異なるため、申請ごとに確認が必要</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5453744"/>
            <a:ext cx="9504852" cy="830997"/>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lang="en-US" altLang="ja-JP" sz="1200" dirty="0">
                <a:latin typeface="Meiryo UI" panose="020B0604030504040204" pitchFamily="34" charset="-128"/>
                <a:ea typeface="Meiryo UI" panose="020B0604030504040204" pitchFamily="34" charset="-128"/>
                <a:cs typeface="Arial" panose="020B0604020202020204" pitchFamily="34" charset="0"/>
              </a:rPr>
              <a:t> Rules, Methods and Conditions for Manufacturing or Importing Medical Devices which are exempt under section 27 (5), (6) and (7) of the Medical Device Act B.E. 2551 </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“Rules, Methods and Conditions for Manufacturing or Importing Medical Devices which are exempt under section 27 (5), (6) and (7) of the Medical Device Act B.E. </a:t>
            </a:r>
            <a:r>
              <a:rPr lang="en-US" altLang="ja-JP" sz="1200" dirty="0">
                <a:solidFill>
                  <a:schemeClr val="accent4"/>
                </a:solidFill>
                <a:latin typeface="Meiryo UI" panose="020B0604030504040204" pitchFamily="34" charset="-128"/>
                <a:ea typeface="Meiryo UI" panose="020B0604030504040204" pitchFamily="34" charset="-128"/>
                <a:cs typeface="Arial" panose="020B0604020202020204" pitchFamily="34" charset="0"/>
                <a:hlinkClick r:id="rId2"/>
              </a:rPr>
              <a:t>2</a:t>
            </a:r>
            <a:r>
              <a:rPr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551”</a:t>
            </a:r>
            <a:endParaRPr kumimoji="1" lang="en-US" altLang="ja-JP"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374550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4005837861"/>
              </p:ext>
            </p:extLst>
          </p:nvPr>
        </p:nvGraphicFramePr>
        <p:xfrm>
          <a:off x="200025" y="1843755"/>
          <a:ext cx="9504852" cy="4545683"/>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1079198">
                  <a:extLst>
                    <a:ext uri="{9D8B030D-6E8A-4147-A177-3AD203B41FA5}">
                      <a16:colId xmlns:a16="http://schemas.microsoft.com/office/drawing/2014/main" val="20002"/>
                    </a:ext>
                  </a:extLst>
                </a:gridCol>
                <a:gridCol w="2728153">
                  <a:extLst>
                    <a:ext uri="{9D8B030D-6E8A-4147-A177-3AD203B41FA5}">
                      <a16:colId xmlns:a16="http://schemas.microsoft.com/office/drawing/2014/main" val="2736510983"/>
                    </a:ext>
                  </a:extLst>
                </a:gridCol>
                <a:gridCol w="4401357">
                  <a:extLst>
                    <a:ext uri="{9D8B030D-6E8A-4147-A177-3AD203B41FA5}">
                      <a16:colId xmlns:a16="http://schemas.microsoft.com/office/drawing/2014/main" val="3798432225"/>
                    </a:ext>
                  </a:extLst>
                </a:gridCol>
              </a:tblGrid>
              <a:tr h="372024">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3">
                  <a:txBody>
                    <a:bodyPr/>
                    <a:lstStyle/>
                    <a:p>
                      <a:pPr fontAlgn="ctr"/>
                      <a:r>
                        <a:rPr lang="ja-JP" altLang="en-US" sz="1050" dirty="0">
                          <a:latin typeface="Meiryo UI" panose="020B0604030504040204" pitchFamily="34" charset="-128"/>
                          <a:ea typeface="Meiryo UI" panose="020B0604030504040204" pitchFamily="34" charset="-128"/>
                          <a:cs typeface="Arial" panose="020B0604020202020204" pitchFamily="34" charset="0"/>
                        </a:rPr>
                        <a:t>食品・医薬品・化粧品法 </a:t>
                      </a:r>
                      <a:r>
                        <a:rPr lang="en-US" altLang="ja-JP" sz="1050" dirty="0">
                          <a:latin typeface="Meiryo UI" panose="020B0604030504040204" pitchFamily="34" charset="-128"/>
                          <a:ea typeface="Meiryo UI" panose="020B0604030504040204" pitchFamily="34" charset="-128"/>
                          <a:cs typeface="Arial" panose="020B0604020202020204" pitchFamily="34" charset="0"/>
                        </a:rPr>
                        <a:t>(Federal Food, Drug, and Cosmetic Act /FDC</a:t>
                      </a:r>
                      <a:r>
                        <a:rPr lang="ja-JP" altLang="en-US" sz="1050" dirty="0">
                          <a:latin typeface="Meiryo UI" panose="020B0604030504040204" pitchFamily="34" charset="-128"/>
                          <a:ea typeface="Meiryo UI" panose="020B0604030504040204" pitchFamily="34" charset="-128"/>
                          <a:cs typeface="Arial" panose="020B0604020202020204" pitchFamily="34" charset="0"/>
                        </a:rPr>
                        <a:t>法）</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dirty="0">
                          <a:latin typeface="Meiryo UI" panose="020B0604030504040204" pitchFamily="34" charset="-128"/>
                          <a:ea typeface="Meiryo UI" panose="020B0604030504040204" pitchFamily="34" charset="-128"/>
                          <a:hlinkClick r:id="rId2"/>
                        </a:rPr>
                        <a:t>https://www.fda.gov/regulatory-information/laws-enforced-fda/federal-food-drug-and-cosmetic-act-fdc-act</a:t>
                      </a:r>
                      <a:endParaRPr lang="en-US" altLang="zh-TW" sz="80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5021">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規制所管主体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米国食品医薬品局　医療機器・放射線保健センター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Food and Drug Administration</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dirty="0">
                          <a:latin typeface="Meiryo UI" panose="020B0604030504040204" pitchFamily="34" charset="-128"/>
                          <a:ea typeface="Meiryo UI" panose="020B0604030504040204" pitchFamily="34" charset="-128"/>
                          <a:cs typeface="Arial" panose="020B0604020202020204" pitchFamily="34" charset="0"/>
                        </a:rPr>
                        <a:t>　</a:t>
                      </a:r>
                      <a:r>
                        <a:rPr lang="en-US" altLang="ja-JP" sz="1050" dirty="0">
                          <a:latin typeface="Meiryo UI" panose="020B0604030504040204" pitchFamily="34" charset="-128"/>
                          <a:ea typeface="Meiryo UI" panose="020B0604030504040204" pitchFamily="34" charset="-128"/>
                          <a:cs typeface="Arial" panose="020B0604020202020204" pitchFamily="34" charset="0"/>
                        </a:rPr>
                        <a:t>CDRH</a:t>
                      </a:r>
                      <a:r>
                        <a:rPr lang="ja-JP" altLang="en-US" sz="900" dirty="0">
                          <a:latin typeface="Meiryo UI" panose="020B0604030504040204" pitchFamily="34" charset="-128"/>
                          <a:ea typeface="Meiryo UI" panose="020B0604030504040204" pitchFamily="34" charset="-128"/>
                          <a:cs typeface="Arial" panose="020B0604020202020204" pitchFamily="34" charset="0"/>
                        </a:rPr>
                        <a:t>）</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en-US" altLang="ja-JP" sz="900" dirty="0">
                          <a:latin typeface="Meiryo UI" panose="020B0604030504040204" pitchFamily="34" charset="-128"/>
                          <a:ea typeface="Meiryo UI" panose="020B0604030504040204" pitchFamily="34" charset="-128"/>
                          <a:cs typeface="Arial" panose="020B0604020202020204" pitchFamily="34" charset="0"/>
                          <a:hlinkClick r:id="rId3"/>
                        </a:rPr>
                        <a:t>https://www.fda.gov/about-fda/fda-organization/center-devices-and-radiological-health</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13360">
                <a:tc>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機器のクラス分類</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3</a:t>
                      </a:r>
                      <a:r>
                        <a:rPr lang="ja-JP" altLang="en-US" sz="1050" dirty="0">
                          <a:latin typeface="Meiryo UI" panose="020B0604030504040204" pitchFamily="34" charset="-128"/>
                          <a:ea typeface="Meiryo UI" panose="020B0604030504040204" pitchFamily="34" charset="-128"/>
                          <a:cs typeface="Arial" panose="020B0604020202020204" pitchFamily="34" charset="0"/>
                        </a:rPr>
                        <a:t>段階（クラス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a:t>
                      </a:r>
                      <a:r>
                        <a:rPr lang="ja-JP" altLang="en-US" sz="1050" dirty="0" err="1">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II</a:t>
                      </a:r>
                      <a:r>
                        <a:rPr lang="ja-JP" altLang="en-US" sz="1050" dirty="0" err="1">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III</a:t>
                      </a:r>
                      <a:r>
                        <a:rPr lang="ja-JP" altLang="en-US" sz="1050" dirty="0">
                          <a:latin typeface="Meiryo UI" panose="020B0604030504040204" pitchFamily="34" charset="-128"/>
                          <a:ea typeface="Meiryo UI" panose="020B0604030504040204" pitchFamily="34" charset="-128"/>
                          <a:cs typeface="Arial" panose="020B0604020202020204" pitchFamily="34" charset="0"/>
                        </a:rPr>
                        <a:t>）の分類を採用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07110477"/>
                  </a:ext>
                </a:extLst>
              </a:tr>
              <a:tr h="36000">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販売承認ルート</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510(k)</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gridSpan="2">
                  <a:txBody>
                    <a:bodyPr/>
                    <a:lstStyle/>
                    <a:p>
                      <a:r>
                        <a:rPr kumimoji="1" lang="ja-JP" altLang="en-US" sz="1050">
                          <a:latin typeface="Meiryo UI" panose="020B0604030504040204" pitchFamily="34" charset="-128"/>
                          <a:ea typeface="Meiryo UI" panose="020B0604030504040204" pitchFamily="34" charset="-128"/>
                        </a:rPr>
                        <a:t>一部のクラス</a:t>
                      </a:r>
                      <a:r>
                        <a:rPr kumimoji="1" lang="en-US" altLang="ja-JP" sz="1050" dirty="0">
                          <a:latin typeface="Meiryo UI" panose="020B0604030504040204" pitchFamily="34" charset="-128"/>
                          <a:ea typeface="Meiryo UI" panose="020B0604030504040204" pitchFamily="34" charset="-128"/>
                        </a:rPr>
                        <a:t>I </a:t>
                      </a:r>
                      <a:r>
                        <a:rPr kumimoji="1" lang="ja-JP" altLang="en-US" sz="1050">
                          <a:latin typeface="Meiryo UI" panose="020B0604030504040204" pitchFamily="34" charset="-128"/>
                          <a:ea typeface="Meiryo UI" panose="020B0604030504040204" pitchFamily="34" charset="-128"/>
                        </a:rPr>
                        <a:t>機器と多くのクラス</a:t>
                      </a:r>
                      <a:r>
                        <a:rPr kumimoji="1" lang="en-US" altLang="ja-JP" sz="1050" dirty="0">
                          <a:latin typeface="Meiryo UI" panose="020B0604030504040204" pitchFamily="34" charset="-128"/>
                          <a:ea typeface="Meiryo UI" panose="020B0604030504040204" pitchFamily="34" charset="-128"/>
                        </a:rPr>
                        <a:t>II </a:t>
                      </a:r>
                      <a:r>
                        <a:rPr kumimoji="1" lang="ja-JP" altLang="en-US" sz="1050">
                          <a:latin typeface="Meiryo UI" panose="020B0604030504040204" pitchFamily="34" charset="-128"/>
                          <a:ea typeface="Meiryo UI" panose="020B0604030504040204" pitchFamily="34" charset="-128"/>
                        </a:rPr>
                        <a:t>機器が対象</a:t>
                      </a:r>
                    </a:p>
                    <a:p>
                      <a:r>
                        <a:rPr kumimoji="1" lang="ja-JP" altLang="en-US" sz="1050">
                          <a:latin typeface="Meiryo UI" panose="020B0604030504040204" pitchFamily="34" charset="-128"/>
                          <a:ea typeface="Meiryo UI" panose="020B0604030504040204" pitchFamily="34" charset="-128"/>
                        </a:rPr>
                        <a:t>対象機器が、使用目的、技術的特性、および性能試験の点で、既販機器と「実質的に同等」であることを証明</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97931062"/>
                  </a:ext>
                </a:extLst>
              </a:tr>
              <a:tr h="44196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PMA</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latin typeface="Meiryo UI" panose="020B0604030504040204" pitchFamily="34" charset="-128"/>
                          <a:ea typeface="Meiryo UI" panose="020B0604030504040204" pitchFamily="34" charset="-128"/>
                          <a:cs typeface="Arial" panose="020B0604020202020204" pitchFamily="34" charset="0"/>
                        </a:rPr>
                        <a:t>III </a:t>
                      </a:r>
                      <a:r>
                        <a:rPr lang="ja-JP" altLang="en-US" sz="1050" dirty="0">
                          <a:latin typeface="Meiryo UI" panose="020B0604030504040204" pitchFamily="34" charset="-128"/>
                          <a:ea typeface="Meiryo UI" panose="020B0604030504040204" pitchFamily="34" charset="-128"/>
                          <a:cs typeface="Arial" panose="020B0604020202020204" pitchFamily="34" charset="0"/>
                        </a:rPr>
                        <a:t>機器が対象。</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PMA</a:t>
                      </a:r>
                      <a:r>
                        <a:rPr lang="ja-JP" altLang="en-US" sz="1050" dirty="0">
                          <a:latin typeface="Meiryo UI" panose="020B0604030504040204" pitchFamily="34" charset="-128"/>
                          <a:ea typeface="Meiryo UI" panose="020B0604030504040204" pitchFamily="34" charset="-128"/>
                          <a:cs typeface="Arial" panose="020B0604020202020204" pitchFamily="34" charset="0"/>
                        </a:rPr>
                        <a:t>は、市販前申請の中で最も厳しく、米国での治験の実施を要求される場合が多い。</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機器の使用目的に対する安全性と有効性が合理的に保証されていることを示す有効な科学的証拠を提出。</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456711330"/>
                  </a:ext>
                </a:extLst>
              </a:tr>
              <a:tr h="31750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De Novo</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De Novo</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プロセスは、意図された使用に対する安全性と有効性が合理的に保証されているが、法的に販売されている先行機種が　存在しない新規医療機器を分類するための承認ルート。</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042561120"/>
                  </a:ext>
                </a:extLst>
              </a:tr>
              <a:tr h="36322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HDE</a:t>
                      </a:r>
                      <a:endParaRPr kumimoji="1" lang="ja-JP" altLang="en-US" sz="105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050">
                          <a:latin typeface="Meiryo UI" panose="020B0604030504040204" pitchFamily="34" charset="-128"/>
                          <a:ea typeface="Meiryo UI" panose="020B0604030504040204" pitchFamily="34" charset="-128"/>
                          <a:cs typeface="Arial" panose="020B0604020202020204" pitchFamily="34" charset="0"/>
                        </a:rPr>
                        <a:t>希少疾患や疾患を持つ患者の利益を目的としたクラス</a:t>
                      </a:r>
                      <a:r>
                        <a:rPr lang="en-US" altLang="ja-JP" sz="1050" dirty="0">
                          <a:latin typeface="Meiryo UI" panose="020B0604030504040204" pitchFamily="34" charset="-128"/>
                          <a:ea typeface="Meiryo UI" panose="020B0604030504040204" pitchFamily="34" charset="-128"/>
                          <a:cs typeface="Arial" panose="020B0604020202020204" pitchFamily="34" charset="0"/>
                        </a:rPr>
                        <a:t>III</a:t>
                      </a:r>
                      <a:r>
                        <a:rPr lang="ja-JP" altLang="en-US" sz="1050">
                          <a:latin typeface="Meiryo UI" panose="020B0604030504040204" pitchFamily="34" charset="-128"/>
                          <a:ea typeface="Meiryo UI" panose="020B0604030504040204" pitchFamily="34" charset="-128"/>
                          <a:cs typeface="Arial" panose="020B0604020202020204" pitchFamily="34" charset="0"/>
                        </a:rPr>
                        <a:t>機器が対象</a:t>
                      </a:r>
                    </a:p>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050">
                          <a:latin typeface="Meiryo UI" panose="020B0604030504040204" pitchFamily="34" charset="-128"/>
                          <a:ea typeface="Meiryo UI" panose="020B0604030504040204" pitchFamily="34" charset="-128"/>
                          <a:cs typeface="Arial" panose="020B0604020202020204" pitchFamily="34" charset="0"/>
                        </a:rPr>
                        <a:t>人道的使用装置（</a:t>
                      </a:r>
                      <a:r>
                        <a:rPr lang="en-US" altLang="ja-JP" sz="1050" dirty="0">
                          <a:latin typeface="Meiryo UI" panose="020B0604030504040204" pitchFamily="34" charset="-128"/>
                          <a:ea typeface="Meiryo UI" panose="020B0604030504040204" pitchFamily="34" charset="-128"/>
                          <a:cs typeface="Arial" panose="020B0604020202020204" pitchFamily="34" charset="0"/>
                        </a:rPr>
                        <a:t>HUD</a:t>
                      </a:r>
                      <a:r>
                        <a:rPr lang="ja-JP" altLang="en-US" sz="1050">
                          <a:latin typeface="Meiryo UI" panose="020B0604030504040204" pitchFamily="34" charset="-128"/>
                          <a:ea typeface="Meiryo UI" panose="020B0604030504040204" pitchFamily="34" charset="-128"/>
                          <a:cs typeface="Arial" panose="020B0604020202020204" pitchFamily="34" charset="0"/>
                        </a:rPr>
                        <a:t>）の指定が必要</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32626350"/>
                  </a:ext>
                </a:extLst>
              </a:tr>
              <a:tr h="233562">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施設登録</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latin typeface="Meiryo UI" panose="020B0604030504040204" pitchFamily="34" charset="-128"/>
                          <a:ea typeface="Meiryo UI" panose="020B0604030504040204" pitchFamily="34" charset="-128"/>
                        </a:rPr>
                        <a:t>下記の施設が</a:t>
                      </a:r>
                      <a:r>
                        <a:rPr kumimoji="1" lang="en-US" altLang="ja-JP" sz="1050" dirty="0">
                          <a:latin typeface="Meiryo UI" panose="020B0604030504040204" pitchFamily="34" charset="-128"/>
                          <a:ea typeface="Meiryo UI" panose="020B0604030504040204" pitchFamily="34" charset="-128"/>
                        </a:rPr>
                        <a:t>FDA</a:t>
                      </a:r>
                      <a:r>
                        <a:rPr kumimoji="1" lang="ja-JP" altLang="en-US" sz="1050" dirty="0">
                          <a:latin typeface="Meiryo UI" panose="020B0604030504040204" pitchFamily="34" charset="-128"/>
                          <a:ea typeface="Meiryo UI" panose="020B0604030504040204" pitchFamily="34" charset="-128"/>
                        </a:rPr>
                        <a:t>への登録を要求される。登録は毎年</a:t>
                      </a:r>
                      <a:r>
                        <a:rPr kumimoji="1" lang="en-US" altLang="ja-JP" sz="1050" dirty="0">
                          <a:latin typeface="Meiryo UI" panose="020B0604030504040204" pitchFamily="34" charset="-128"/>
                          <a:ea typeface="Meiryo UI" panose="020B0604030504040204" pitchFamily="34" charset="-128"/>
                        </a:rPr>
                        <a:t>10-12</a:t>
                      </a:r>
                      <a:r>
                        <a:rPr kumimoji="1" lang="ja-JP" altLang="en-US" sz="1050" dirty="0">
                          <a:latin typeface="Meiryo UI" panose="020B0604030504040204" pitchFamily="34" charset="-128"/>
                          <a:ea typeface="Meiryo UI" panose="020B0604030504040204" pitchFamily="34" charset="-128"/>
                        </a:rPr>
                        <a:t>月に更新が必要。初回は</a:t>
                      </a:r>
                      <a:r>
                        <a:rPr kumimoji="1" lang="zh-TW" altLang="en-US" sz="1050" dirty="0">
                          <a:latin typeface="Meiryo UI" panose="020B0604030504040204" pitchFamily="34" charset="-128"/>
                          <a:ea typeface="Meiryo UI" panose="020B0604030504040204" pitchFamily="34" charset="-128"/>
                        </a:rPr>
                        <a:t>販売開始後</a:t>
                      </a:r>
                      <a:r>
                        <a:rPr kumimoji="1" lang="en-US" altLang="zh-TW" sz="1050" dirty="0">
                          <a:latin typeface="Meiryo UI" panose="020B0604030504040204" pitchFamily="34" charset="-128"/>
                          <a:ea typeface="Meiryo UI" panose="020B0604030504040204" pitchFamily="34" charset="-128"/>
                        </a:rPr>
                        <a:t>30</a:t>
                      </a:r>
                      <a:r>
                        <a:rPr kumimoji="1" lang="zh-TW" altLang="en-US" sz="1050" dirty="0">
                          <a:latin typeface="Meiryo UI" panose="020B0604030504040204" pitchFamily="34" charset="-128"/>
                          <a:ea typeface="Meiryo UI" panose="020B0604030504040204" pitchFamily="34" charset="-128"/>
                        </a:rPr>
                        <a:t>日以内</a:t>
                      </a:r>
                      <a:r>
                        <a:rPr kumimoji="1" lang="ja-JP" altLang="en-US" sz="1050" dirty="0">
                          <a:latin typeface="Meiryo UI" panose="020B0604030504040204" pitchFamily="34" charset="-128"/>
                          <a:ea typeface="Meiryo UI" panose="020B0604030504040204" pitchFamily="34" charset="-128"/>
                        </a:rPr>
                        <a:t>に登録が必要</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9815790"/>
                  </a:ext>
                </a:extLst>
              </a:tr>
              <a:tr h="28800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100"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Manufacturer (</a:t>
                      </a:r>
                      <a:r>
                        <a:rPr kumimoji="1" lang="ja-JP" altLang="en-US" sz="1050">
                          <a:latin typeface="Meiryo UI" panose="020B0604030504040204" pitchFamily="34" charset="-128"/>
                          <a:ea typeface="Meiryo UI" panose="020B0604030504040204" pitchFamily="34" charset="-128"/>
                        </a:rPr>
                        <a:t>製造業者</a:t>
                      </a:r>
                      <a:r>
                        <a:rPr kumimoji="1" lang="en-US" altLang="ja-JP" sz="1050" dirty="0">
                          <a:latin typeface="Meiryo UI" panose="020B0604030504040204" pitchFamily="34" charset="-128"/>
                          <a:ea typeface="Meiryo UI" panose="020B0604030504040204" pitchFamily="34" charset="-128"/>
                        </a:rPr>
                        <a:t>)</a:t>
                      </a:r>
                      <a:endParaRPr kumimoji="1" lang="ja-JP" altLang="en-US" sz="105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dirty="0">
                          <a:latin typeface="Meiryo UI" panose="020B0604030504040204" pitchFamily="34" charset="-128"/>
                          <a:ea typeface="Meiryo UI" panose="020B0604030504040204" pitchFamily="34" charset="-128"/>
                        </a:rPr>
                        <a:t>製品の責任を負う施設</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91203730"/>
                  </a:ext>
                </a:extLst>
              </a:tr>
              <a:tr h="28800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Specification Developer (</a:t>
                      </a:r>
                      <a:r>
                        <a:rPr kumimoji="1" lang="ja-JP" altLang="en-US" sz="1050" dirty="0">
                          <a:latin typeface="Meiryo UI" panose="020B0604030504040204" pitchFamily="34" charset="-128"/>
                          <a:ea typeface="Meiryo UI" panose="020B0604030504040204" pitchFamily="34" charset="-128"/>
                        </a:rPr>
                        <a:t>製品仕様開発業者</a:t>
                      </a:r>
                      <a:r>
                        <a:rPr kumimoji="1" lang="en-US" altLang="ja-JP" sz="1050" dirty="0">
                          <a:latin typeface="Meiryo UI" panose="020B0604030504040204" pitchFamily="34" charset="-128"/>
                          <a:ea typeface="Meiryo UI" panose="020B0604030504040204" pitchFamily="34" charset="-128"/>
                        </a:rPr>
                        <a:t>)</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dirty="0">
                          <a:latin typeface="Meiryo UI" panose="020B0604030504040204" pitchFamily="34" charset="-128"/>
                          <a:ea typeface="Meiryo UI" panose="020B0604030504040204" pitchFamily="34" charset="-128"/>
                        </a:rPr>
                        <a:t>製品の仕様を考案した施設</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990972103"/>
                  </a:ext>
                </a:extLst>
              </a:tr>
              <a:tr h="28800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Contract Manufacturer/Sterilizer (</a:t>
                      </a:r>
                      <a:r>
                        <a:rPr kumimoji="1" lang="ja-JP" altLang="en-US" sz="1050" dirty="0">
                          <a:latin typeface="Meiryo UI" panose="020B0604030504040204" pitchFamily="34" charset="-128"/>
                          <a:ea typeface="Meiryo UI" panose="020B0604030504040204" pitchFamily="34" charset="-128"/>
                        </a:rPr>
                        <a:t>契約製造者</a:t>
                      </a:r>
                      <a:r>
                        <a:rPr kumimoji="1" lang="en-US" altLang="ja-JP" sz="1050" dirty="0">
                          <a:latin typeface="Meiryo UI" panose="020B0604030504040204" pitchFamily="34" charset="-128"/>
                          <a:ea typeface="Meiryo UI" panose="020B0604030504040204" pitchFamily="34" charset="-128"/>
                        </a:rPr>
                        <a:t>/</a:t>
                      </a:r>
                      <a:r>
                        <a:rPr kumimoji="1" lang="ja-JP" altLang="en-US" sz="1050" dirty="0">
                          <a:latin typeface="Meiryo UI" panose="020B0604030504040204" pitchFamily="34" charset="-128"/>
                          <a:ea typeface="Meiryo UI" panose="020B0604030504040204" pitchFamily="34" charset="-128"/>
                        </a:rPr>
                        <a:t>滅菌業者</a:t>
                      </a:r>
                      <a:r>
                        <a:rPr kumimoji="1" lang="en-US" altLang="ja-JP" sz="1050" dirty="0">
                          <a:latin typeface="Meiryo UI" panose="020B0604030504040204" pitchFamily="34" charset="-128"/>
                          <a:ea typeface="Meiryo UI" panose="020B0604030504040204" pitchFamily="34" charset="-128"/>
                        </a:rPr>
                        <a:t>)</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dirty="0">
                          <a:latin typeface="Meiryo UI" panose="020B0604030504040204" pitchFamily="34" charset="-128"/>
                          <a:ea typeface="Meiryo UI" panose="020B0604030504040204" pitchFamily="34" charset="-128"/>
                        </a:rPr>
                        <a:t>製造を行った施設および滅菌を実施した施設</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029506073"/>
                  </a:ext>
                </a:extLst>
              </a:tr>
              <a:tr h="288000">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Foreign Exporter of devices (</a:t>
                      </a:r>
                      <a:r>
                        <a:rPr kumimoji="1" lang="ja-JP" altLang="en-US" sz="1050" dirty="0">
                          <a:latin typeface="Meiryo UI" panose="020B0604030504040204" pitchFamily="34" charset="-128"/>
                          <a:ea typeface="Meiryo UI" panose="020B0604030504040204" pitchFamily="34" charset="-128"/>
                        </a:rPr>
                        <a:t>機器輸出業者</a:t>
                      </a:r>
                      <a:r>
                        <a:rPr kumimoji="1" lang="en-US" altLang="ja-JP" sz="1050" dirty="0">
                          <a:latin typeface="Meiryo UI" panose="020B0604030504040204" pitchFamily="34" charset="-128"/>
                          <a:ea typeface="Meiryo UI" panose="020B0604030504040204" pitchFamily="34" charset="-128"/>
                        </a:rPr>
                        <a:t>)</a:t>
                      </a:r>
                      <a:endParaRPr kumimoji="1" lang="ja-JP" altLang="en-US" sz="105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dirty="0">
                          <a:latin typeface="Meiryo UI" panose="020B0604030504040204" pitchFamily="34" charset="-128"/>
                          <a:ea typeface="Meiryo UI" panose="020B0604030504040204" pitchFamily="34" charset="-128"/>
                        </a:rPr>
                        <a:t>米国へ機器輸出を行う米国外の施設</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68266108"/>
                  </a:ext>
                </a:extLst>
              </a:tr>
              <a:tr h="358178">
                <a:tc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1050" dirty="0">
                          <a:latin typeface="Meiryo UI" panose="020B0604030504040204" pitchFamily="34" charset="-128"/>
                          <a:ea typeface="Meiryo UI" panose="020B0604030504040204" pitchFamily="34" charset="-128"/>
                        </a:rPr>
                        <a:t>Manufacturer of accessories or components(</a:t>
                      </a:r>
                      <a:r>
                        <a:rPr kumimoji="1" lang="ja-JP" altLang="en-US" sz="1050" dirty="0">
                          <a:latin typeface="Meiryo UI" panose="020B0604030504040204" pitchFamily="34" charset="-128"/>
                          <a:ea typeface="Meiryo UI" panose="020B0604030504040204" pitchFamily="34" charset="-128"/>
                        </a:rPr>
                        <a:t>アクセサリー　および部品の製造業者</a:t>
                      </a:r>
                      <a:r>
                        <a:rPr kumimoji="1" lang="en-US" altLang="ja-JP" sz="1050" dirty="0">
                          <a:latin typeface="Meiryo UI" panose="020B0604030504040204" pitchFamily="34" charset="-128"/>
                          <a:ea typeface="Meiryo UI" panose="020B0604030504040204" pitchFamily="34" charset="-128"/>
                        </a:rPr>
                        <a:t>)</a:t>
                      </a:r>
                      <a:endParaRPr kumimoji="1" lang="ja-JP" altLang="en-US" sz="105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dirty="0">
                          <a:latin typeface="Meiryo UI" panose="020B0604030504040204" pitchFamily="34" charset="-128"/>
                          <a:ea typeface="Meiryo UI" panose="020B0604030504040204" pitchFamily="34" charset="-128"/>
                        </a:rPr>
                        <a:t>市場流通させるための包装・ラベル表示をしたアクセサリー・</a:t>
                      </a:r>
                      <a:r>
                        <a:rPr kumimoji="1" lang="ja-JP" altLang="en-US" sz="1050">
                          <a:latin typeface="Meiryo UI" panose="020B0604030504040204" pitchFamily="34" charset="-128"/>
                          <a:ea typeface="Meiryo UI" panose="020B0604030504040204" pitchFamily="34" charset="-128"/>
                        </a:rPr>
                        <a:t>部品の製造業者</a:t>
                      </a:r>
                      <a:endParaRPr kumimoji="1" lang="ja-JP" altLang="en-US" sz="105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613389068"/>
                  </a:ext>
                </a:extLst>
              </a:tr>
              <a:tr h="3581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3">
                  <a:txBody>
                    <a:bodyPr/>
                    <a:lstStyle/>
                    <a:p>
                      <a:pPr fontAlgn="base"/>
                      <a:r>
                        <a:rPr kumimoji="1" lang="ja-JP" altLang="en-US" sz="1050" dirty="0">
                          <a:solidFill>
                            <a:schemeClr val="tx1"/>
                          </a:solidFill>
                          <a:latin typeface="Meiryo UI" panose="020B0604030504040204" pitchFamily="34" charset="-128"/>
                          <a:ea typeface="Meiryo UI" panose="020B0604030504040204" pitchFamily="34" charset="-128"/>
                        </a:rPr>
                        <a:t>有り。</a:t>
                      </a:r>
                      <a:r>
                        <a:rPr kumimoji="1" lang="en-US" altLang="ja-JP" sz="1050" dirty="0">
                          <a:solidFill>
                            <a:schemeClr val="tx1"/>
                          </a:solidFill>
                          <a:latin typeface="Meiryo UI" panose="020B0604030504040204" pitchFamily="34" charset="-128"/>
                          <a:ea typeface="Meiryo UI" panose="020B0604030504040204" pitchFamily="34" charset="-128"/>
                        </a:rPr>
                        <a:t>21 CFR Part 820</a:t>
                      </a:r>
                      <a:r>
                        <a:rPr kumimoji="1" lang="ja-JP" altLang="en-US" sz="1050" dirty="0">
                          <a:solidFill>
                            <a:schemeClr val="tx1"/>
                          </a:solidFill>
                          <a:latin typeface="Meiryo UI" panose="020B0604030504040204" pitchFamily="34" charset="-128"/>
                          <a:ea typeface="Meiryo UI" panose="020B0604030504040204" pitchFamily="34" charset="-128"/>
                        </a:rPr>
                        <a:t>、</a:t>
                      </a:r>
                      <a:r>
                        <a:rPr kumimoji="1" lang="en-US" altLang="ja-JP" sz="1050" dirty="0">
                          <a:solidFill>
                            <a:schemeClr val="tx1"/>
                          </a:solidFill>
                          <a:latin typeface="Meiryo UI" panose="020B0604030504040204" pitchFamily="34" charset="-128"/>
                          <a:ea typeface="Meiryo UI" panose="020B0604030504040204" pitchFamily="34" charset="-128"/>
                        </a:rPr>
                        <a:t>Section 820.160</a:t>
                      </a:r>
                    </a:p>
                    <a:p>
                      <a:pPr fontAlgn="base"/>
                      <a:r>
                        <a:rPr kumimoji="1" lang="en-US" altLang="ja-JP" sz="1050" dirty="0">
                          <a:solidFill>
                            <a:srgbClr val="FF0000"/>
                          </a:solidFill>
                          <a:latin typeface="Meiryo UI" panose="020B0604030504040204" pitchFamily="34" charset="-128"/>
                          <a:ea typeface="Meiryo UI" panose="020B0604030504040204" pitchFamily="34" charset="-128"/>
                          <a:hlinkClick r:id="rId4"/>
                        </a:rPr>
                        <a:t>21 CFR Part 820</a:t>
                      </a:r>
                      <a:r>
                        <a:rPr kumimoji="1" lang="ja-JP" altLang="en-US" sz="1050" dirty="0">
                          <a:solidFill>
                            <a:srgbClr val="FF0000"/>
                          </a:solidFill>
                          <a:latin typeface="Meiryo UI" panose="020B0604030504040204" pitchFamily="34" charset="-128"/>
                          <a:ea typeface="Meiryo UI" panose="020B0604030504040204" pitchFamily="34" charset="-128"/>
                          <a:hlinkClick r:id="rId4"/>
                        </a:rPr>
                        <a:t>のリンク</a:t>
                      </a:r>
                      <a:endParaRPr kumimoji="1" lang="en-US" altLang="ja-JP" sz="1050" dirty="0">
                        <a:solidFill>
                          <a:srgbClr val="FF0000"/>
                        </a:solidFill>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endParaRPr kumimoji="1" lang="ja-JP" altLang="en-US" sz="105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27001864"/>
                  </a:ext>
                </a:extLst>
              </a:tr>
            </a:tbl>
          </a:graphicData>
        </a:graphic>
      </p:graphicFrame>
      <p:sp>
        <p:nvSpPr>
          <p:cNvPr id="8" name="タイトル 7"/>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米国</a:t>
            </a:r>
            <a:r>
              <a:rPr lang="en-US" altLang="ja-JP" b="1" dirty="0">
                <a:latin typeface="Meiryo UI" panose="020B0604030504040204" pitchFamily="34" charset="-128"/>
                <a:ea typeface="Meiryo UI" panose="020B0604030504040204" pitchFamily="34" charset="-128"/>
              </a:rPr>
              <a:t>(USA)</a:t>
            </a:r>
            <a:r>
              <a:rPr lang="ja-JP" altLang="en-US" b="1">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1593991"/>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米国</a:t>
            </a:r>
            <a:r>
              <a:rPr lang="ja-JP" altLang="en-US" sz="1400" b="1">
                <a:solidFill>
                  <a:srgbClr val="000000"/>
                </a:solidFill>
                <a:latin typeface="Meiryo UI" panose="020B0604030504040204" pitchFamily="34" charset="-128"/>
                <a:ea typeface="Meiryo UI" panose="020B0604030504040204" pitchFamily="34" charset="-128"/>
              </a:rPr>
              <a:t>の医療機器規則の規制概要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199821" y="103839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米国に医療機器を輸入・販売するためには、</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による申請書の審査</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r>
              <a:rPr kumimoji="1" lang="ja-JP" altLang="en-US" sz="1400">
                <a:latin typeface="Meiryo UI" panose="020B0604030504040204" pitchFamily="34" charset="-128"/>
                <a:ea typeface="Meiryo UI" panose="020B0604030504040204" pitchFamily="34" charset="-128"/>
                <a:cs typeface="Arial" panose="020B0604020202020204" pitchFamily="34" charset="0"/>
              </a:rPr>
              <a:t>一部の低リスク製品は審査免除の制度あり</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r>
              <a:rPr kumimoji="1" lang="ja-JP" altLang="en-US" sz="1400">
                <a:latin typeface="Meiryo UI" panose="020B0604030504040204" pitchFamily="34" charset="-128"/>
                <a:ea typeface="Meiryo UI" panose="020B0604030504040204" pitchFamily="34" charset="-128"/>
                <a:cs typeface="Arial" panose="020B0604020202020204" pitchFamily="34" charset="0"/>
              </a:rPr>
              <a:t>終了後、企業　および該当する医療機器を</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のデータベース上に登録する必要がある。</a:t>
            </a:r>
            <a:endParaRPr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DC7A69C9-4501-A94E-9BBE-2092E1A0AEE9}"/>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81567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3592036800"/>
              </p:ext>
            </p:extLst>
          </p:nvPr>
        </p:nvGraphicFramePr>
        <p:xfrm>
          <a:off x="288416" y="1340494"/>
          <a:ext cx="9248231" cy="4296271"/>
        </p:xfrm>
        <a:graphic>
          <a:graphicData uri="http://schemas.openxmlformats.org/drawingml/2006/table">
            <a:tbl>
              <a:tblPr firstRow="1" bandRow="1">
                <a:tableStyleId>{5C22544A-7EE6-4342-B048-85BDC9FD1C3A}</a:tableStyleId>
              </a:tblPr>
              <a:tblGrid>
                <a:gridCol w="2554941">
                  <a:extLst>
                    <a:ext uri="{9D8B030D-6E8A-4147-A177-3AD203B41FA5}">
                      <a16:colId xmlns:a16="http://schemas.microsoft.com/office/drawing/2014/main" val="155921798"/>
                    </a:ext>
                  </a:extLst>
                </a:gridCol>
                <a:gridCol w="5559715">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pPr algn="l" fontAlgn="t"/>
                      <a:r>
                        <a:rPr kumimoji="1" lang="ja-JP" altLang="en-US" sz="1100" kern="120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医療機器のリスク分類とそのルール</a:t>
                      </a:r>
                      <a:endParaRPr kumimoji="1" 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marL="9525" marR="9525" marT="9525" marB="0"/>
                </a:tc>
                <a:tc>
                  <a:txBody>
                    <a:bodyPr/>
                    <a:lstStyle/>
                    <a:p>
                      <a:pPr algn="l" fontAlgn="t"/>
                      <a:r>
                        <a:rPr kumimoji="1" lang="en-US" sz="1100" b="0" i="0" u="none" strike="noStrike" kern="1200" baseline="0" dirty="0">
                          <a:solidFill>
                            <a:schemeClr val="accent4"/>
                          </a:solidFill>
                          <a:effectLst/>
                          <a:latin typeface="Meiryo UI" panose="020B0604030504040204" pitchFamily="34" charset="-128"/>
                          <a:ea typeface="Meiryo UI" panose="020B0604030504040204" pitchFamily="34" charset="-128"/>
                          <a:cs typeface="+mn-cs"/>
                          <a:hlinkClick r:id="rId3">
                            <a:extLst>
                              <a:ext uri="{A12FA001-AC4F-418D-AE19-62706E023703}">
                                <ahyp:hlinkClr xmlns:ahyp="http://schemas.microsoft.com/office/drawing/2018/hyperlinkcolor" val="tx"/>
                              </a:ext>
                            </a:extLst>
                          </a:hlinkClick>
                        </a:rPr>
                        <a:t>Risk based classification of medical devices</a:t>
                      </a:r>
                      <a:endParaRPr kumimoji="1" lang="en-US" sz="1100" b="0" i="0" u="none" strike="noStrike" kern="1200" baseline="0" dirty="0">
                        <a:solidFill>
                          <a:schemeClr val="accent4"/>
                        </a:solidFill>
                        <a:effectLst/>
                        <a:latin typeface="Meiryo UI" panose="020B0604030504040204" pitchFamily="34" charset="-128"/>
                        <a:ea typeface="Meiryo UI" panose="020B0604030504040204" pitchFamily="34" charset="-128"/>
                        <a:cs typeface="+mn-cs"/>
                      </a:endParaRPr>
                    </a:p>
                  </a:txBody>
                  <a:tcPr marL="9525" marR="9525" marT="9525" marB="0"/>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470429">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クラス４</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(Licensed)</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機器の登録に関するガイダンス</a:t>
                      </a:r>
                    </a:p>
                  </a:txBody>
                  <a:tcPr anchor="ctr"/>
                </a:tc>
                <a:tc>
                  <a:txBody>
                    <a:bodyPr/>
                    <a:lstStyle/>
                    <a:p>
                      <a:r>
                        <a:rPr kumimoji="1" lang="en-US" altLang="zh-TW"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4">
                            <a:extLst>
                              <a:ext uri="{A12FA001-AC4F-418D-AE19-62706E023703}">
                                <ahyp:hlinkClr xmlns:ahyp="http://schemas.microsoft.com/office/drawing/2018/hyperlinkcolor" val="tx"/>
                              </a:ext>
                            </a:extLst>
                          </a:hlinkClick>
                        </a:rPr>
                        <a:t>New medical device registration guidance under the Ministerial Regulations for licensed medical device </a:t>
                      </a:r>
                      <a:endParaRPr kumimoji="1" lang="zh-TW" alt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80540">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クラス２、３</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(Notified)</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機器の登録に関するガイダンス</a:t>
                      </a:r>
                      <a:endPar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5">
                            <a:extLst>
                              <a:ext uri="{A12FA001-AC4F-418D-AE19-62706E023703}">
                                <ahyp:hlinkClr xmlns:ahyp="http://schemas.microsoft.com/office/drawing/2018/hyperlinkcolor" val="tx"/>
                              </a:ext>
                            </a:extLst>
                          </a:hlinkClick>
                        </a:rPr>
                        <a:t>New medical device registration guidance under the Ministerial Regulations for notified medical device</a:t>
                      </a:r>
                      <a:endParaRPr kumimoji="1" lang="en-US" altLang="zh-TW"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261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クラス１</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(Listing)</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機器の登録に関するガイダンス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6">
                            <a:extLst>
                              <a:ext uri="{A12FA001-AC4F-418D-AE19-62706E023703}">
                                <ahyp:hlinkClr xmlns:ahyp="http://schemas.microsoft.com/office/drawing/2018/hyperlinkcolor" val="tx"/>
                              </a:ext>
                            </a:extLst>
                          </a:hlinkClick>
                        </a:rPr>
                        <a:t>New medical device registration guidance under the Ministerial Regulations for listing medical device</a:t>
                      </a:r>
                      <a:endParaRPr kumimoji="1" lang="zh-TW" alt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販売ライセンスの許可・発行に関する規制</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7">
                            <a:extLst>
                              <a:ext uri="{A12FA001-AC4F-418D-AE19-62706E023703}">
                                <ahyp:hlinkClr xmlns:ahyp="http://schemas.microsoft.com/office/drawing/2018/hyperlinkcolor" val="tx"/>
                              </a:ext>
                            </a:extLst>
                          </a:hlinkClick>
                        </a:rPr>
                        <a:t>New regulation under the Ministerial Regulations for Permission and Issuance of sales license</a:t>
                      </a:r>
                      <a:endParaRPr kumimoji="1" lang="zh-TW" alt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p>
                      <a:endParaRPr kumimoji="1" lang="zh-TW" altLang="en-US" sz="1100" b="0" i="0" u="none" strike="noStrike" kern="1200" dirty="0">
                        <a:solidFill>
                          <a:srgbClr val="000000"/>
                        </a:solidFill>
                        <a:effectLst/>
                        <a:latin typeface="Meiryo UI" panose="020B0604030504040204" pitchFamily="34" charset="-128"/>
                        <a:ea typeface="Meiryo UI" panose="020B0604030504040204" pitchFamily="34"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高リスクの医療機器</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クラス４</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の登録申請に関する情報</a:t>
                      </a:r>
                    </a:p>
                  </a:txBody>
                  <a:tcPr anchor="ctr"/>
                </a:tc>
                <a:tc>
                  <a:txBody>
                    <a:bodyPr/>
                    <a:lstStyle/>
                    <a:p>
                      <a:pPr algn="l" fontAlgn="t"/>
                      <a:r>
                        <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8">
                            <a:extLst>
                              <a:ext uri="{A12FA001-AC4F-418D-AE19-62706E023703}">
                                <ahyp:hlinkClr xmlns:ahyp="http://schemas.microsoft.com/office/drawing/2018/hyperlinkcolor" val="tx"/>
                              </a:ext>
                            </a:extLst>
                          </a:hlinkClick>
                        </a:rPr>
                        <a:t>High risk medical device (Class 4) must be proceeded to be Licensed Registration</a:t>
                      </a:r>
                      <a:endPar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237558136"/>
                  </a:ext>
                </a:extLst>
              </a:tr>
              <a:tr h="337457">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低</a:t>
                      </a:r>
                      <a:r>
                        <a:rPr kumimoji="1" lang="en-US" altLang="ja-JP"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ja-JP" altLang="en-US" sz="1100" kern="120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中リスクの医療機器</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クラス２</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および</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中</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高リスクの医療機器</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クラス３</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の登録申請に関する情報</a:t>
                      </a:r>
                      <a:endPar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endParaRPr>
                    </a:p>
                  </a:txBody>
                  <a:tcPr anchor="ctr"/>
                </a:tc>
                <a:tc>
                  <a:txBody>
                    <a:bodyPr/>
                    <a:lstStyle/>
                    <a:p>
                      <a:pPr algn="l" fontAlgn="t"/>
                      <a:r>
                        <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9">
                            <a:extLst>
                              <a:ext uri="{A12FA001-AC4F-418D-AE19-62706E023703}">
                                <ahyp:hlinkClr xmlns:ahyp="http://schemas.microsoft.com/office/drawing/2018/hyperlinkcolor" val="tx"/>
                              </a:ext>
                            </a:extLst>
                          </a:hlinkClick>
                        </a:rPr>
                        <a:t>Medical device group or medical device that manufacturer and importer must proceed with Notified Registration (No.2), 2020</a:t>
                      </a:r>
                      <a:endPar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marL="9525" marR="9525" marT="9525" marB="0"/>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038280763"/>
                  </a:ext>
                </a:extLst>
              </a:tr>
              <a:tr h="462522">
                <a:tc>
                  <a:txBody>
                    <a:bodyPr/>
                    <a:lstStyle/>
                    <a:p>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低リスクの医療機器</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 (</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クラス１</a:t>
                      </a:r>
                      <a:r>
                        <a:rPr kumimoji="1" lang="en-US" altLang="zh-TW"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a:t>
                      </a:r>
                      <a:r>
                        <a:rPr kumimoji="1" lang="zh-TW" altLang="en-US" sz="1100" kern="1200" dirty="0">
                          <a:solidFill>
                            <a:schemeClr val="tx1"/>
                          </a:solidFill>
                          <a:effectLst/>
                          <a:latin typeface="Meiryo UI" panose="020B0604030504040204" pitchFamily="34" charset="-128"/>
                          <a:ea typeface="Meiryo UI" panose="020B0604030504040204" pitchFamily="34" charset="-128"/>
                          <a:cs typeface="Cordia New" panose="020B0304020202020204" pitchFamily="34" charset="-34"/>
                        </a:rPr>
                        <a:t>の登録申請に関する情報</a:t>
                      </a:r>
                    </a:p>
                  </a:txBody>
                  <a:tcPr anchor="ctr"/>
                </a:tc>
                <a:tc>
                  <a:txBody>
                    <a:bodyPr/>
                    <a:lstStyle/>
                    <a:p>
                      <a:pPr algn="l" fontAlgn="t"/>
                      <a:r>
                        <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hlinkClick r:id="rId10">
                            <a:extLst>
                              <a:ext uri="{A12FA001-AC4F-418D-AE19-62706E023703}">
                                <ahyp:hlinkClr xmlns:ahyp="http://schemas.microsoft.com/office/drawing/2018/hyperlinkcolor" val="tx"/>
                              </a:ext>
                            </a:extLst>
                          </a:hlinkClick>
                        </a:rPr>
                        <a:t>Medical device group or medical device that manufacturer and importer must proceed with Listing Registration, 2020</a:t>
                      </a:r>
                      <a:endParaRPr kumimoji="1" lang="en-US" sz="1100" b="0" i="0" u="none" strike="noStrike" kern="1200" dirty="0">
                        <a:solidFill>
                          <a:schemeClr val="accent4"/>
                        </a:solidFill>
                        <a:effectLst/>
                        <a:latin typeface="Meiryo UI" panose="020B0604030504040204" pitchFamily="34" charset="-128"/>
                        <a:ea typeface="Meiryo UI" panose="020B0604030504040204" pitchFamily="34" charset="-128"/>
                        <a:cs typeface="+mn-cs"/>
                      </a:endParaRPr>
                    </a:p>
                  </a:txBody>
                  <a:tcPr marL="9525" marR="9525" marT="9525" marB="0"/>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Thai</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453991755"/>
                  </a:ext>
                </a:extLst>
              </a:tr>
            </a:tbl>
          </a:graphicData>
        </a:graphic>
      </p:graphicFrame>
      <p:sp>
        <p:nvSpPr>
          <p:cNvPr id="9" name="タイトル 1">
            <a:extLst>
              <a:ext uri="{FF2B5EF4-FFF2-40B4-BE49-F238E27FC236}">
                <a16:creationId xmlns:a16="http://schemas.microsoft.com/office/drawing/2014/main" id="{5C67F94A-096E-8540-8FBD-01F4F5720629}"/>
              </a:ext>
            </a:extLst>
          </p:cNvPr>
          <p:cNvSpPr>
            <a:spLocks noGrp="1"/>
          </p:cNvSpPr>
          <p:nvPr>
            <p:ph type="title"/>
          </p:nvPr>
        </p:nvSpPr>
        <p:spPr>
          <a:xfrm>
            <a:off x="200471" y="188550"/>
            <a:ext cx="9505055" cy="360050"/>
          </a:xfrm>
        </p:spPr>
        <p:txBody>
          <a:bodyPr/>
          <a:lstStyle/>
          <a:p>
            <a:r>
              <a:rPr lang="ja-JP" altLang="en-US" b="1" dirty="0">
                <a:latin typeface="Meiryo UI" panose="020B0604030504040204" pitchFamily="34" charset="-128"/>
                <a:ea typeface="Meiryo UI" panose="020B0604030504040204" pitchFamily="34" charset="-128"/>
              </a:rPr>
              <a:t>タイ</a:t>
            </a:r>
            <a:r>
              <a:rPr lang="en-US" altLang="zh-TW" b="1" dirty="0">
                <a:latin typeface="Meiryo UI" panose="020B0604030504040204" pitchFamily="34" charset="-128"/>
                <a:ea typeface="Meiryo UI" panose="020B0604030504040204" pitchFamily="34" charset="-128"/>
              </a:rPr>
              <a:t>(Thailand)</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11" name="テキスト プレースホルダー 8">
            <a:extLst>
              <a:ext uri="{FF2B5EF4-FFF2-40B4-BE49-F238E27FC236}">
                <a16:creationId xmlns:a16="http://schemas.microsoft.com/office/drawing/2014/main" id="{13C68E48-4BB4-324B-B9EB-C4265C8C4500}"/>
              </a:ext>
            </a:extLst>
          </p:cNvPr>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12" name="テキスト ボックス 11">
            <a:extLst>
              <a:ext uri="{FF2B5EF4-FFF2-40B4-BE49-F238E27FC236}">
                <a16:creationId xmlns:a16="http://schemas.microsoft.com/office/drawing/2014/main" id="{2F35F290-6486-9046-BE52-434F75FCDB6E}"/>
              </a:ext>
            </a:extLst>
          </p:cNvPr>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全てタイ語であるが、本カントリーレポートに関連する規制を知ることができる重要な情報源であるため、掲載する。</a:t>
            </a:r>
          </a:p>
        </p:txBody>
      </p:sp>
      <p:sp>
        <p:nvSpPr>
          <p:cNvPr id="2" name="テキスト ボックス 1">
            <a:extLst>
              <a:ext uri="{FF2B5EF4-FFF2-40B4-BE49-F238E27FC236}">
                <a16:creationId xmlns:a16="http://schemas.microsoft.com/office/drawing/2014/main" id="{95910994-20EB-96B2-B44E-B78EB7DD4B6A}"/>
              </a:ext>
            </a:extLst>
          </p:cNvPr>
          <p:cNvSpPr txBox="1"/>
          <p:nvPr/>
        </p:nvSpPr>
        <p:spPr>
          <a:xfrm>
            <a:off x="385376" y="6641603"/>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47383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graphicFrame>
        <p:nvGraphicFramePr>
          <p:cNvPr id="7" name="表 6"/>
          <p:cNvGraphicFramePr>
            <a:graphicFrameLocks noGrp="1"/>
          </p:cNvGraphicFramePr>
          <p:nvPr/>
        </p:nvGraphicFramePr>
        <p:xfrm>
          <a:off x="272480" y="1945290"/>
          <a:ext cx="9252524" cy="4679173"/>
        </p:xfrm>
        <a:graphic>
          <a:graphicData uri="http://schemas.openxmlformats.org/drawingml/2006/table">
            <a:tbl>
              <a:tblPr firstRow="1" bandRow="1">
                <a:tableStyleId>{2D5ABB26-0587-4C30-8999-92F81FD0307C}</a:tableStyleId>
              </a:tblPr>
              <a:tblGrid>
                <a:gridCol w="1399566">
                  <a:extLst>
                    <a:ext uri="{9D8B030D-6E8A-4147-A177-3AD203B41FA5}">
                      <a16:colId xmlns:a16="http://schemas.microsoft.com/office/drawing/2014/main" val="20000"/>
                    </a:ext>
                  </a:extLst>
                </a:gridCol>
                <a:gridCol w="7852958">
                  <a:extLst>
                    <a:ext uri="{9D8B030D-6E8A-4147-A177-3AD203B41FA5}">
                      <a16:colId xmlns:a16="http://schemas.microsoft.com/office/drawing/2014/main" val="20001"/>
                    </a:ext>
                  </a:extLst>
                </a:gridCol>
              </a:tblGrid>
              <a:tr h="584745">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食品・医薬品・化粧品法</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(RA 3720: Food, Drug and Cosmetic Act</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(RA 9711: Food and Drug Administration Act of 2009)</a:t>
                      </a:r>
                    </a:p>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保健省行政命令</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(Department of Health (DOH) Administrative Order 2018-0002)</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により医療機器の登録制度が運用されている</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6218">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 (FDA(</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保健省食品薬品管理局</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の下部組織</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37815">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但し、インビトロ診断（</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IVD)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および修理品を除く</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37815">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フィリピンでは輸入業者の販売ライセンス </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(License to Operate: LTO)</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を持つ輸入業者が外国の医療機器メーカーの製品登録を行う。</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LTO</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Web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サイトから申請し許可を取得し、輸入の際に提示が求められる。</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834418458"/>
                  </a:ext>
                </a:extLst>
              </a:tr>
              <a:tr h="738364">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r>
                        <a:rPr kumimoji="1"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endPar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B, C, D: FDA Circular 2020-001-A</a:t>
                      </a:r>
                      <a:r>
                        <a:rPr kumimoji="1" lang="ja-JP" altLang="en-US" sz="1050" dirty="0">
                          <a:solidFill>
                            <a:schemeClr val="tx1"/>
                          </a:solidFill>
                          <a:latin typeface="Meiryo UI"/>
                          <a:ea typeface="Meiryo UI"/>
                          <a:cs typeface="Arial"/>
                        </a:rPr>
                        <a:t>　該当製品ー＞医療機器登録証</a:t>
                      </a:r>
                      <a:r>
                        <a:rPr kumimoji="1" lang="en-US" altLang="ja-JP" sz="1050" dirty="0">
                          <a:solidFill>
                            <a:schemeClr val="tx1"/>
                          </a:solidFill>
                          <a:latin typeface="Meiryo UI"/>
                          <a:ea typeface="Meiryo UI"/>
                          <a:cs typeface="Arial"/>
                        </a:rPr>
                        <a:t>CMDR</a:t>
                      </a:r>
                      <a:r>
                        <a:rPr kumimoji="1" lang="en-US" altLang="ja-JP" sz="800" dirty="0">
                          <a:solidFill>
                            <a:schemeClr val="tx1"/>
                          </a:solidFill>
                          <a:latin typeface="Meiryo UI"/>
                          <a:ea typeface="Meiryo UI"/>
                          <a:cs typeface="Arial"/>
                        </a:rPr>
                        <a:t>(Certificate of Medical Device Registration)</a:t>
                      </a:r>
                    </a:p>
                    <a:p>
                      <a:pPr marL="0" indent="0" algn="l" fontAlgn="ctr" hangingPunct="0">
                        <a:buFont typeface="Arial" panose="020B0604020202020204" pitchFamily="34" charset="0"/>
                        <a:buNone/>
                      </a:pP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B, C, D: FDA Circular 2020-001-A</a:t>
                      </a:r>
                      <a:r>
                        <a:rPr kumimoji="1" lang="ja-JP" altLang="en-US" sz="1050" dirty="0">
                          <a:solidFill>
                            <a:schemeClr val="tx1"/>
                          </a:solidFill>
                          <a:latin typeface="Meiryo UI"/>
                          <a:ea typeface="Meiryo UI"/>
                          <a:cs typeface="Arial"/>
                        </a:rPr>
                        <a:t>　非該当製品</a:t>
                      </a:r>
                      <a:r>
                        <a:rPr kumimoji="1" lang="en-US" altLang="ja-JP" sz="105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ー＞医療機器通知証</a:t>
                      </a:r>
                      <a:r>
                        <a:rPr kumimoji="1" lang="en-US" altLang="ja-JP" sz="1050" dirty="0">
                          <a:solidFill>
                            <a:schemeClr val="tx1"/>
                          </a:solidFill>
                          <a:latin typeface="Meiryo UI"/>
                          <a:ea typeface="Meiryo UI"/>
                          <a:cs typeface="Arial"/>
                        </a:rPr>
                        <a:t>CMDN</a:t>
                      </a:r>
                      <a:r>
                        <a:rPr kumimoji="1" lang="en-US" altLang="ja-JP" sz="800" dirty="0">
                          <a:solidFill>
                            <a:schemeClr val="tx1"/>
                          </a:solidFill>
                          <a:latin typeface="Meiryo UI"/>
                          <a:ea typeface="Meiryo UI"/>
                          <a:cs typeface="Arial"/>
                        </a:rPr>
                        <a:t>(Certificate of Medical Device Notification)</a:t>
                      </a: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但し、</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2023</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31</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日までに</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を申請すること</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en-US" altLang="ja-JP" sz="105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特定の目的</a:t>
                      </a:r>
                      <a:r>
                        <a:rPr kumimoji="1" lang="en-US" altLang="ja-JP" sz="1050" dirty="0">
                          <a:solidFill>
                            <a:schemeClr val="tx1"/>
                          </a:solidFill>
                          <a:latin typeface="Meiryo UI"/>
                          <a:ea typeface="Meiryo UI"/>
                          <a:cs typeface="Arial"/>
                        </a:rPr>
                        <a:t>(</a:t>
                      </a:r>
                      <a:r>
                        <a:rPr kumimoji="1" lang="ja-JP" altLang="en-US" sz="1050" dirty="0">
                          <a:solidFill>
                            <a:schemeClr val="tx1"/>
                          </a:solidFill>
                          <a:latin typeface="Meiryo UI" panose="020B0604030504040204" pitchFamily="34" charset="-128"/>
                          <a:ea typeface="Meiryo UI" panose="020B0604030504040204" pitchFamily="34" charset="-128"/>
                          <a:cs typeface="Arial"/>
                        </a:rPr>
                        <a:t>研究、臨床試験、展示、個人使用、寄附</a:t>
                      </a:r>
                      <a:r>
                        <a:rPr kumimoji="1" lang="en-US" altLang="ja-JP" sz="105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 ー＞医療機器リスティング証</a:t>
                      </a:r>
                      <a:r>
                        <a:rPr kumimoji="1" lang="en-US" altLang="ja-JP" sz="1050" dirty="0">
                          <a:solidFill>
                            <a:schemeClr val="tx1"/>
                          </a:solidFill>
                          <a:latin typeface="Meiryo UI"/>
                          <a:ea typeface="Meiryo UI"/>
                          <a:cs typeface="Arial"/>
                        </a:rPr>
                        <a:t>CMDL</a:t>
                      </a:r>
                      <a:r>
                        <a:rPr kumimoji="1" lang="en-US" altLang="ja-JP" sz="800" dirty="0">
                          <a:solidFill>
                            <a:schemeClr val="tx1"/>
                          </a:solidFill>
                          <a:latin typeface="Meiryo UI"/>
                          <a:ea typeface="Meiryo UI"/>
                          <a:cs typeface="Arial"/>
                        </a:rPr>
                        <a:t>(Certificate of Medical Device Listing)</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r h="247367">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機器の分類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A(Low Risk), B (Low to Moderate Risk), C(Moderate to High Risk), D(High Risk)</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の４分類を採用している</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30233694"/>
                  </a:ext>
                </a:extLst>
              </a:tr>
              <a:tr h="256672">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B, C, D CMDR: 7,575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フィリピンペソ、</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A CMDN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B, C, D CMDN: 3,030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フィリピンペソ</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561805709"/>
                  </a:ext>
                </a:extLst>
              </a:tr>
              <a:tr h="273232">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en-US" altLang="ja-JP" sz="1050" dirty="0">
                          <a:solidFill>
                            <a:schemeClr val="tx1"/>
                          </a:solidFill>
                          <a:latin typeface="Meiryo UI"/>
                          <a:ea typeface="Meiryo UI"/>
                          <a:cs typeface="Arial"/>
                        </a:rPr>
                        <a:t>CMDN</a:t>
                      </a:r>
                      <a:r>
                        <a:rPr kumimoji="1" lang="ja-JP" altLang="en-US" sz="1050">
                          <a:solidFill>
                            <a:schemeClr val="tx1"/>
                          </a:solidFill>
                          <a:latin typeface="Meiryo UI"/>
                          <a:ea typeface="Meiryo UI"/>
                          <a:cs typeface="Arial"/>
                        </a:rPr>
                        <a:t>は約</a:t>
                      </a:r>
                      <a:r>
                        <a:rPr kumimoji="1" lang="en-US" altLang="ja-JP" sz="1050" dirty="0">
                          <a:solidFill>
                            <a:schemeClr val="tx1"/>
                          </a:solidFill>
                          <a:latin typeface="Meiryo UI"/>
                          <a:ea typeface="Meiryo UI"/>
                          <a:cs typeface="Arial"/>
                        </a:rPr>
                        <a:t>4</a:t>
                      </a:r>
                      <a:r>
                        <a:rPr kumimoji="1" lang="ja-JP" altLang="en-US" sz="1050">
                          <a:solidFill>
                            <a:schemeClr val="tx1"/>
                          </a:solidFill>
                          <a:latin typeface="Meiryo UI"/>
                          <a:ea typeface="Meiryo UI"/>
                          <a:cs typeface="Arial"/>
                        </a:rPr>
                        <a:t>ヶ月、</a:t>
                      </a:r>
                      <a:r>
                        <a:rPr kumimoji="1" lang="en-US" altLang="ja-JP" sz="1050" dirty="0">
                          <a:solidFill>
                            <a:schemeClr val="tx1"/>
                          </a:solidFill>
                          <a:latin typeface="Meiryo UI"/>
                          <a:ea typeface="Meiryo UI"/>
                          <a:cs typeface="Arial"/>
                        </a:rPr>
                        <a:t>CMDR</a:t>
                      </a:r>
                      <a:r>
                        <a:rPr kumimoji="1" lang="ja-JP" altLang="en-US" sz="1050">
                          <a:solidFill>
                            <a:schemeClr val="tx1"/>
                          </a:solidFill>
                          <a:latin typeface="Meiryo UI"/>
                          <a:ea typeface="Meiryo UI"/>
                          <a:cs typeface="Arial"/>
                        </a:rPr>
                        <a:t>は約</a:t>
                      </a:r>
                      <a:r>
                        <a:rPr lang="en-US" altLang="ja-JP" sz="1050" dirty="0">
                          <a:solidFill>
                            <a:schemeClr val="tx1"/>
                          </a:solidFill>
                          <a:latin typeface="Meiryo UI"/>
                          <a:ea typeface="Meiryo UI"/>
                          <a:cs typeface="Arial"/>
                        </a:rPr>
                        <a:t>9～12</a:t>
                      </a:r>
                      <a:r>
                        <a:rPr kumimoji="1" lang="ja-JP" altLang="en-US" sz="1050">
                          <a:solidFill>
                            <a:schemeClr val="tx1"/>
                          </a:solidFill>
                          <a:latin typeface="Meiryo UI"/>
                          <a:ea typeface="Meiryo UI"/>
                          <a:cs typeface="Arial"/>
                        </a:rPr>
                        <a:t>ヶ月</a:t>
                      </a:r>
                      <a:endParaRPr kumimoji="1" lang="en-US" altLang="ja-JP" sz="1050" dirty="0">
                        <a:solidFill>
                          <a:schemeClr val="tx1"/>
                        </a:solidFill>
                        <a:latin typeface="Meiryo UI"/>
                        <a:ea typeface="Meiryo UI"/>
                        <a:cs typeface="Arial"/>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42301919"/>
                  </a:ext>
                </a:extLst>
              </a:tr>
              <a:tr h="264952">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有効期間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A CMDN </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Class B, C, D CMDR: 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年間、</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Class B, C, D CMDN: </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２年間</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866790545"/>
                  </a:ext>
                </a:extLst>
              </a:tr>
              <a:tr h="264952">
                <a:tc>
                  <a:txBody>
                    <a:bodyPr/>
                    <a:lstStyle/>
                    <a:p>
                      <a:pPr algn="ctr" fontAlgn="ctr" hangingPunct="0"/>
                      <a:r>
                        <a:rPr kumimoji="1" lang="en-US" altLang="ja-JP" sz="1050" b="1" dirty="0">
                          <a:solidFill>
                            <a:srgbClr val="FFFFFF"/>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050" b="1" dirty="0">
                          <a:solidFill>
                            <a:srgbClr val="FFFFFF"/>
                          </a:solidFill>
                          <a:latin typeface="Meiryo UI" panose="020B0604030504040204" pitchFamily="34" charset="-128"/>
                          <a:ea typeface="Meiryo UI" panose="020B0604030504040204" pitchFamily="34" charset="-128"/>
                          <a:cs typeface="Arial" panose="020B0604020202020204" pitchFamily="34" charset="0"/>
                        </a:rPr>
                        <a:t>の要求</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無し。</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72548166"/>
                  </a:ext>
                </a:extLst>
              </a:tr>
              <a:tr h="855305">
                <a:tc>
                  <a:txBody>
                    <a:bodyPr/>
                    <a:lstStyle/>
                    <a:p>
                      <a:pPr algn="ctr"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価格に関する規制</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lang="ja-JP" altLang="en-US" sz="1050" dirty="0">
                          <a:latin typeface="Meiryo UI"/>
                          <a:ea typeface="Meiryo UI"/>
                          <a:cs typeface="Arial"/>
                        </a:rPr>
                        <a:t>公立病院の場合は公的医療保険において使用が認められた医療機器のリストがあり、医療</a:t>
                      </a:r>
                      <a:r>
                        <a:rPr lang="ja-JP" altLang="en-US" sz="1050" dirty="0">
                          <a:solidFill>
                            <a:schemeClr val="tx1"/>
                          </a:solidFill>
                          <a:latin typeface="Meiryo UI"/>
                          <a:ea typeface="Meiryo UI"/>
                          <a:cs typeface="Arial"/>
                        </a:rPr>
                        <a:t>機器</a:t>
                      </a:r>
                      <a:r>
                        <a:rPr lang="en-US" altLang="ja-JP" sz="1050" dirty="0">
                          <a:solidFill>
                            <a:schemeClr val="tx1"/>
                          </a:solidFill>
                          <a:latin typeface="Meiryo UI"/>
                          <a:ea typeface="Meiryo UI"/>
                          <a:cs typeface="Arial"/>
                        </a:rPr>
                        <a:t>1</a:t>
                      </a:r>
                      <a:r>
                        <a:rPr lang="ja-JP" altLang="en-US" sz="1050" dirty="0">
                          <a:solidFill>
                            <a:schemeClr val="tx1"/>
                          </a:solidFill>
                          <a:latin typeface="Meiryo UI"/>
                          <a:ea typeface="Meiryo UI"/>
                          <a:cs typeface="Arial"/>
                        </a:rPr>
                        <a:t>製品当たり</a:t>
                      </a:r>
                      <a:r>
                        <a:rPr lang="ja-JP" altLang="en-US" sz="1050" dirty="0">
                          <a:latin typeface="Meiryo UI"/>
                          <a:ea typeface="Meiryo UI"/>
                          <a:cs typeface="Arial"/>
                        </a:rPr>
                        <a:t>の価格を政府が規制している。</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lang="ja-JP" altLang="en-US" sz="1050" dirty="0">
                          <a:latin typeface="Meiryo UI"/>
                          <a:ea typeface="Meiryo UI"/>
                          <a:cs typeface="Arial"/>
                        </a:rPr>
                        <a:t>民間病院の場合は独自に価格を設定することができるが、その価格は公立病院における価格から大きく乖離することは認められていない。</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094832732"/>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フィリピンの医療機器に関する規制は「食品・医薬品・化粧品法」および「</a:t>
            </a:r>
            <a:r>
              <a:rPr lang="ja-JP" altLang="en-US" sz="1400">
                <a:latin typeface="Meiryo UI" panose="020B0604030504040204" pitchFamily="34" charset="-128"/>
                <a:ea typeface="Meiryo UI" panose="020B0604030504040204" pitchFamily="34" charset="-128"/>
              </a:rPr>
              <a:t>食品医薬品局法 </a:t>
            </a:r>
            <a:r>
              <a:rPr lang="en-US" altLang="ja-JP" sz="1400" dirty="0">
                <a:latin typeface="Meiryo UI" panose="020B0604030504040204" pitchFamily="34" charset="-128"/>
                <a:ea typeface="Meiryo UI" panose="020B0604030504040204" pitchFamily="34" charset="-128"/>
                <a:cs typeface="Arial" panose="020B0604020202020204" pitchFamily="34" charset="0"/>
              </a:rPr>
              <a:t>(Food and Drug Administration Act of 2009) </a:t>
            </a:r>
            <a:r>
              <a:rPr lang="ja-JP" altLang="en-US" sz="1400">
                <a:latin typeface="Meiryo UI" panose="020B0604030504040204" pitchFamily="34" charset="-128"/>
                <a:ea typeface="Meiryo UI" panose="020B0604030504040204" pitchFamily="34" charset="-128"/>
                <a:cs typeface="Arial" panose="020B0604020202020204" pitchFamily="34" charset="0"/>
              </a:rPr>
              <a:t>」に定められており、</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118647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矢印コネクタ 113">
            <a:extLst>
              <a:ext uri="{FF2B5EF4-FFF2-40B4-BE49-F238E27FC236}">
                <a16:creationId xmlns:a16="http://schemas.microsoft.com/office/drawing/2014/main" id="{B25221D3-8436-2D4D-B02F-1B5C33C75090}"/>
              </a:ext>
            </a:extLst>
          </p:cNvPr>
          <p:cNvCxnSpPr>
            <a:cxnSpLocks/>
          </p:cNvCxnSpPr>
          <p:nvPr/>
        </p:nvCxnSpPr>
        <p:spPr>
          <a:xfrm>
            <a:off x="3484672" y="2556026"/>
            <a:ext cx="0" cy="603445"/>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2" name="テキスト ボックス 61">
            <a:extLst>
              <a:ext uri="{FF2B5EF4-FFF2-40B4-BE49-F238E27FC236}">
                <a16:creationId xmlns:a16="http://schemas.microsoft.com/office/drawing/2014/main" id="{B3354E63-0BC8-A043-9A06-6D2601746B85}"/>
              </a:ext>
            </a:extLst>
          </p:cNvPr>
          <p:cNvSpPr txBox="1"/>
          <p:nvPr/>
        </p:nvSpPr>
        <p:spPr>
          <a:xfrm>
            <a:off x="200471" y="1008739"/>
            <a:ext cx="10875695" cy="445507"/>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ASEAN</a:t>
            </a:r>
            <a:r>
              <a:rPr lang="ja-JP" altLang="en-US" sz="1400" dirty="0">
                <a:latin typeface="Meiryo UI" panose="020B0604030504040204" pitchFamily="34" charset="-128"/>
                <a:ea typeface="Meiryo UI" panose="020B0604030504040204" pitchFamily="34" charset="-128"/>
                <a:cs typeface="Arial" panose="020B0604020202020204" pitchFamily="34" charset="0"/>
              </a:rPr>
              <a:t>加盟国の許可があれば審査期間の短縮が見込める。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200" dirty="0">
                <a:latin typeface="Meiryo UI" panose="020B0604030504040204" pitchFamily="34" charset="-128"/>
                <a:ea typeface="Meiryo UI" panose="020B0604030504040204" pitchFamily="34" charset="-128"/>
                <a:cs typeface="Arial" panose="020B0604020202020204" pitchFamily="34" charset="0"/>
              </a:rPr>
              <a:t>(FDA Advisory No. 2021-3084</a:t>
            </a:r>
            <a:r>
              <a:rPr lang="ja-JP" altLang="en-US" sz="1200" dirty="0">
                <a:latin typeface="Meiryo UI" panose="020B0604030504040204" pitchFamily="34" charset="-128"/>
                <a:ea typeface="Meiryo UI" panose="020B0604030504040204" pitchFamily="34" charset="-128"/>
                <a:cs typeface="Arial" panose="020B0604020202020204" pitchFamily="34" charset="0"/>
              </a:rPr>
              <a:t>および</a:t>
            </a:r>
            <a:r>
              <a:rPr lang="en-US" altLang="ja-JP" sz="1200" dirty="0">
                <a:latin typeface="Meiryo UI" panose="020B0604030504040204" pitchFamily="34" charset="-128"/>
                <a:ea typeface="Meiryo UI" panose="020B0604030504040204" pitchFamily="34" charset="-128"/>
                <a:cs typeface="Arial" panose="020B0604020202020204" pitchFamily="34" charset="0"/>
              </a:rPr>
              <a:t>FDA</a:t>
            </a:r>
            <a:r>
              <a:rPr lang="zh-TW" altLang="en-US" sz="1200" dirty="0">
                <a:latin typeface="Meiryo UI" panose="020B0604030504040204" pitchFamily="34" charset="-128"/>
                <a:ea typeface="Meiryo UI" panose="020B0604030504040204" pitchFamily="34" charset="-128"/>
                <a:cs typeface="Arial" panose="020B0604020202020204" pitchFamily="34" charset="0"/>
              </a:rPr>
              <a:t> </a:t>
            </a:r>
            <a:r>
              <a:rPr lang="en-US" altLang="zh-TW" sz="1200" dirty="0">
                <a:latin typeface="Meiryo UI" panose="020B0604030504040204" pitchFamily="34" charset="-128"/>
                <a:ea typeface="Meiryo UI" panose="020B0604030504040204" pitchFamily="34" charset="-128"/>
                <a:cs typeface="Arial" panose="020B0604020202020204" pitchFamily="34" charset="0"/>
              </a:rPr>
              <a:t>CIRCULAR No. 2022-008</a:t>
            </a:r>
            <a:r>
              <a:rPr lang="ja-JP" altLang="en-US" sz="1200" dirty="0">
                <a:latin typeface="Meiryo UI" panose="020B0604030504040204" pitchFamily="34" charset="-128"/>
                <a:ea typeface="Meiryo UI" panose="020B0604030504040204" pitchFamily="34" charset="-128"/>
                <a:cs typeface="Arial" panose="020B0604020202020204" pitchFamily="34" charset="0"/>
              </a:rPr>
              <a:t>より</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endParaRPr lang="en-US" altLang="ja-JP" sz="1200" strike="dblStrike"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63" name="グループ化 7">
            <a:extLst>
              <a:ext uri="{FF2B5EF4-FFF2-40B4-BE49-F238E27FC236}">
                <a16:creationId xmlns:a16="http://schemas.microsoft.com/office/drawing/2014/main" id="{A73F085B-EB25-D44E-8819-AB5ABC29B604}"/>
              </a:ext>
            </a:extLst>
          </p:cNvPr>
          <p:cNvGrpSpPr/>
          <p:nvPr/>
        </p:nvGrpSpPr>
        <p:grpSpPr>
          <a:xfrm>
            <a:off x="411459" y="1502434"/>
            <a:ext cx="4320480" cy="273511"/>
            <a:chOff x="4803500" y="2113806"/>
            <a:chExt cx="5626916" cy="288032"/>
          </a:xfrm>
        </p:grpSpPr>
        <p:sp>
          <p:nvSpPr>
            <p:cNvPr id="64" name="Rectangle 6">
              <a:extLst>
                <a:ext uri="{FF2B5EF4-FFF2-40B4-BE49-F238E27FC236}">
                  <a16:creationId xmlns:a16="http://schemas.microsoft.com/office/drawing/2014/main" id="{BEE4D22B-407D-5A45-9582-A78F46B0379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医療機器許可取得プロセス</a:t>
              </a:r>
              <a:r>
                <a:rPr lang="en-US" altLang="ja-JP" sz="1400" b="1" dirty="0">
                  <a:latin typeface="Meiryo UI" panose="020B0604030504040204" pitchFamily="34" charset="-128"/>
                  <a:ea typeface="Meiryo UI" panose="020B0604030504040204" pitchFamily="34" charset="-128"/>
                </a:rPr>
                <a:t>(</a:t>
              </a:r>
              <a:r>
                <a:rPr lang="ja-JP" altLang="en-US" sz="1400" b="1">
                  <a:latin typeface="Meiryo UI" panose="020B0604030504040204" pitchFamily="34" charset="-128"/>
                  <a:ea typeface="Meiryo UI" panose="020B0604030504040204" pitchFamily="34" charset="-128"/>
                </a:rPr>
                <a:t>新規登録</a:t>
              </a:r>
              <a:r>
                <a:rPr lang="en-US" altLang="ja-JP" sz="1400" b="1" dirty="0">
                  <a:latin typeface="Meiryo UI" panose="020B0604030504040204" pitchFamily="34" charset="-128"/>
                  <a:ea typeface="Meiryo UI" panose="020B0604030504040204" pitchFamily="34" charset="-128"/>
                </a:rPr>
                <a:t>)</a:t>
              </a:r>
              <a:endParaRPr lang="ja-JP" altLang="en-US" sz="1400" b="1">
                <a:latin typeface="Meiryo UI" panose="020B0604030504040204" pitchFamily="34" charset="-128"/>
                <a:ea typeface="Meiryo UI" panose="020B0604030504040204" pitchFamily="34" charset="-128"/>
              </a:endParaRPr>
            </a:p>
          </p:txBody>
        </p:sp>
        <p:cxnSp>
          <p:nvCxnSpPr>
            <p:cNvPr id="66" name="直線コネクタ 65">
              <a:extLst>
                <a:ext uri="{FF2B5EF4-FFF2-40B4-BE49-F238E27FC236}">
                  <a16:creationId xmlns:a16="http://schemas.microsoft.com/office/drawing/2014/main" id="{B949CA3B-F31D-4741-8B00-014A3FB04DB3}"/>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7">
            <a:extLst>
              <a:ext uri="{FF2B5EF4-FFF2-40B4-BE49-F238E27FC236}">
                <a16:creationId xmlns:a16="http://schemas.microsoft.com/office/drawing/2014/main" id="{8608C066-B5B2-964D-9F5D-8D5EEDADF80F}"/>
              </a:ext>
            </a:extLst>
          </p:cNvPr>
          <p:cNvGrpSpPr/>
          <p:nvPr/>
        </p:nvGrpSpPr>
        <p:grpSpPr>
          <a:xfrm>
            <a:off x="5169024" y="1482228"/>
            <a:ext cx="4736976" cy="288032"/>
            <a:chOff x="4803500" y="2113806"/>
            <a:chExt cx="6169353" cy="288032"/>
          </a:xfrm>
        </p:grpSpPr>
        <p:sp>
          <p:nvSpPr>
            <p:cNvPr id="68" name="Rectangle 6">
              <a:extLst>
                <a:ext uri="{FF2B5EF4-FFF2-40B4-BE49-F238E27FC236}">
                  <a16:creationId xmlns:a16="http://schemas.microsoft.com/office/drawing/2014/main" id="{A03FFE30-E7FB-1B40-9F9E-928220441EE6}"/>
                </a:ext>
              </a:extLst>
            </p:cNvPr>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医療機器許可申請に必要な書類</a:t>
              </a:r>
            </a:p>
          </p:txBody>
        </p:sp>
        <p:cxnSp>
          <p:nvCxnSpPr>
            <p:cNvPr id="69" name="直線コネクタ 68">
              <a:extLst>
                <a:ext uri="{FF2B5EF4-FFF2-40B4-BE49-F238E27FC236}">
                  <a16:creationId xmlns:a16="http://schemas.microsoft.com/office/drawing/2014/main" id="{839BD408-C139-8F4B-A466-7B32D424312E}"/>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70" name="角丸四角形 69">
            <a:extLst>
              <a:ext uri="{FF2B5EF4-FFF2-40B4-BE49-F238E27FC236}">
                <a16:creationId xmlns:a16="http://schemas.microsoft.com/office/drawing/2014/main" id="{023B7654-36CE-1B44-A392-C048287F80FE}"/>
              </a:ext>
            </a:extLst>
          </p:cNvPr>
          <p:cNvSpPr/>
          <p:nvPr/>
        </p:nvSpPr>
        <p:spPr>
          <a:xfrm>
            <a:off x="5160320" y="1868279"/>
            <a:ext cx="4419476" cy="3600461"/>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委任状、</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ISO13485</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認証書、フィリピン以外の登録証</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許可・認証・承認など</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登録する医療機器のカラー写真</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機器概要、技術仕様</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基本要件のチェックリスト</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原材料のリスト、および分析証明書（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COA</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化学物質等安全データシート</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(MSDS)</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設計検証、妥当性確認のサマリー</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設計検証、妥当性確認で採用された試験報告書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臨床評価報告書、採用された文献</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取扱説明書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(Information for Use: IFU)</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およびラベル</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リスクマネジメントの報告書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製造フローチャート、滅菌活動を含む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有効期間の宣言書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上記は代表的な書類であり、クラス分類によって提出する書類は異なる。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申請書類は英語が受け入れられる。</a:t>
            </a:r>
          </a:p>
        </p:txBody>
      </p:sp>
      <p:sp>
        <p:nvSpPr>
          <p:cNvPr id="71" name="角丸四角形 70">
            <a:extLst>
              <a:ext uri="{FF2B5EF4-FFF2-40B4-BE49-F238E27FC236}">
                <a16:creationId xmlns:a16="http://schemas.microsoft.com/office/drawing/2014/main" id="{0CB6C672-2E8F-A545-8A52-581F79405D1A}"/>
              </a:ext>
            </a:extLst>
          </p:cNvPr>
          <p:cNvSpPr/>
          <p:nvPr/>
        </p:nvSpPr>
        <p:spPr>
          <a:xfrm>
            <a:off x="1856656" y="1810051"/>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オンラインで申請</a:t>
            </a:r>
          </a:p>
        </p:txBody>
      </p:sp>
      <p:sp>
        <p:nvSpPr>
          <p:cNvPr id="76" name="角丸四角形 75">
            <a:extLst>
              <a:ext uri="{FF2B5EF4-FFF2-40B4-BE49-F238E27FC236}">
                <a16:creationId xmlns:a16="http://schemas.microsoft.com/office/drawing/2014/main" id="{297AC9F6-B28F-3449-BB1D-6F99EA9D4DAA}"/>
              </a:ext>
            </a:extLst>
          </p:cNvPr>
          <p:cNvSpPr/>
          <p:nvPr/>
        </p:nvSpPr>
        <p:spPr>
          <a:xfrm>
            <a:off x="635915" y="3620037"/>
            <a:ext cx="855654"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登録</a:t>
            </a:r>
          </a:p>
        </p:txBody>
      </p:sp>
      <p:cxnSp>
        <p:nvCxnSpPr>
          <p:cNvPr id="78" name="カギ線コネクタ 77">
            <a:extLst>
              <a:ext uri="{FF2B5EF4-FFF2-40B4-BE49-F238E27FC236}">
                <a16:creationId xmlns:a16="http://schemas.microsoft.com/office/drawing/2014/main" id="{B270653B-654E-F646-BFAC-E3EB34BCA286}"/>
              </a:ext>
            </a:extLst>
          </p:cNvPr>
          <p:cNvCxnSpPr>
            <a:cxnSpLocks/>
          </p:cNvCxnSpPr>
          <p:nvPr/>
        </p:nvCxnSpPr>
        <p:spPr>
          <a:xfrm rot="5400000">
            <a:off x="1682751" y="1538917"/>
            <a:ext cx="277105" cy="15076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カギ線コネクタ 78">
            <a:extLst>
              <a:ext uri="{FF2B5EF4-FFF2-40B4-BE49-F238E27FC236}">
                <a16:creationId xmlns:a16="http://schemas.microsoft.com/office/drawing/2014/main" id="{CC4A4054-E561-1F4E-A6DD-D4D0B835566F}"/>
              </a:ext>
            </a:extLst>
          </p:cNvPr>
          <p:cNvCxnSpPr/>
          <p:nvPr/>
        </p:nvCxnSpPr>
        <p:spPr>
          <a:xfrm rot="16200000" flipH="1">
            <a:off x="2903059" y="1834290"/>
            <a:ext cx="251914" cy="909774"/>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74D425D9-BAB3-484A-9BF9-E21EC2E720BD}"/>
              </a:ext>
            </a:extLst>
          </p:cNvPr>
          <p:cNvCxnSpPr>
            <a:cxnSpLocks/>
          </p:cNvCxnSpPr>
          <p:nvPr/>
        </p:nvCxnSpPr>
        <p:spPr>
          <a:xfrm>
            <a:off x="1069132" y="2703651"/>
            <a:ext cx="0" cy="883505"/>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角丸四角形 84">
            <a:extLst>
              <a:ext uri="{FF2B5EF4-FFF2-40B4-BE49-F238E27FC236}">
                <a16:creationId xmlns:a16="http://schemas.microsoft.com/office/drawing/2014/main" id="{9BD91E81-C3B7-2142-81DB-FCD378246B5B}"/>
              </a:ext>
            </a:extLst>
          </p:cNvPr>
          <p:cNvSpPr/>
          <p:nvPr/>
        </p:nvSpPr>
        <p:spPr>
          <a:xfrm>
            <a:off x="707481" y="2447376"/>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90" name="角丸四角形 89">
            <a:extLst>
              <a:ext uri="{FF2B5EF4-FFF2-40B4-BE49-F238E27FC236}">
                <a16:creationId xmlns:a16="http://schemas.microsoft.com/office/drawing/2014/main" id="{E5697B91-B295-C143-8B94-5F094A019447}"/>
              </a:ext>
            </a:extLst>
          </p:cNvPr>
          <p:cNvSpPr/>
          <p:nvPr/>
        </p:nvSpPr>
        <p:spPr>
          <a:xfrm>
            <a:off x="336046" y="2935472"/>
            <a:ext cx="1440160" cy="3357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CMDN</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
        <p:nvSpPr>
          <p:cNvPr id="111" name="角丸四角形 110">
            <a:extLst>
              <a:ext uri="{FF2B5EF4-FFF2-40B4-BE49-F238E27FC236}">
                <a16:creationId xmlns:a16="http://schemas.microsoft.com/office/drawing/2014/main" id="{9E5CAAB4-F77A-0E42-A8B8-8A3115D42A49}"/>
              </a:ext>
            </a:extLst>
          </p:cNvPr>
          <p:cNvSpPr/>
          <p:nvPr/>
        </p:nvSpPr>
        <p:spPr>
          <a:xfrm>
            <a:off x="2993136" y="2447226"/>
            <a:ext cx="977759"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B, C, D</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2" name="テキスト ボックス 111">
            <a:extLst>
              <a:ext uri="{FF2B5EF4-FFF2-40B4-BE49-F238E27FC236}">
                <a16:creationId xmlns:a16="http://schemas.microsoft.com/office/drawing/2014/main" id="{45725B50-6E67-F34B-9F69-3AE6DE907A07}"/>
              </a:ext>
            </a:extLst>
          </p:cNvPr>
          <p:cNvSpPr txBox="1"/>
          <p:nvPr/>
        </p:nvSpPr>
        <p:spPr>
          <a:xfrm>
            <a:off x="1113264" y="3298372"/>
            <a:ext cx="936638" cy="216790"/>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　約</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ヶ月</a:t>
            </a:r>
            <a:endParaRPr lang="en-US" altLang="ja-JP" sz="900" dirty="0">
              <a:latin typeface="Meiryo UI" panose="020B0604030504040204" pitchFamily="34" charset="-128"/>
              <a:ea typeface="Meiryo UI" panose="020B0604030504040204" pitchFamily="34" charset="-128"/>
            </a:endParaRPr>
          </a:p>
        </p:txBody>
      </p:sp>
      <p:sp>
        <p:nvSpPr>
          <p:cNvPr id="113" name="角丸四角形 112">
            <a:extLst>
              <a:ext uri="{FF2B5EF4-FFF2-40B4-BE49-F238E27FC236}">
                <a16:creationId xmlns:a16="http://schemas.microsoft.com/office/drawing/2014/main" id="{593D8A27-F440-8D45-B3C7-EB345DB85299}"/>
              </a:ext>
            </a:extLst>
          </p:cNvPr>
          <p:cNvSpPr/>
          <p:nvPr/>
        </p:nvSpPr>
        <p:spPr>
          <a:xfrm>
            <a:off x="2638011" y="2934434"/>
            <a:ext cx="1685991" cy="357526"/>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FDA Circular 2021-001</a:t>
            </a:r>
          </a:p>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該当機器</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15" name="カギ線コネクタ 114">
            <a:extLst>
              <a:ext uri="{FF2B5EF4-FFF2-40B4-BE49-F238E27FC236}">
                <a16:creationId xmlns:a16="http://schemas.microsoft.com/office/drawing/2014/main" id="{8034518A-78C9-CE4D-B1DF-22B1FF8D81E9}"/>
              </a:ext>
            </a:extLst>
          </p:cNvPr>
          <p:cNvCxnSpPr>
            <a:cxnSpLocks/>
          </p:cNvCxnSpPr>
          <p:nvPr/>
        </p:nvCxnSpPr>
        <p:spPr>
          <a:xfrm rot="5400000">
            <a:off x="2966200" y="3086605"/>
            <a:ext cx="335297" cy="70330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カギ線コネクタ 115">
            <a:extLst>
              <a:ext uri="{FF2B5EF4-FFF2-40B4-BE49-F238E27FC236}">
                <a16:creationId xmlns:a16="http://schemas.microsoft.com/office/drawing/2014/main" id="{3E07559E-E3FB-CD46-871B-FC25D4C0E298}"/>
              </a:ext>
            </a:extLst>
          </p:cNvPr>
          <p:cNvCxnSpPr/>
          <p:nvPr/>
        </p:nvCxnSpPr>
        <p:spPr>
          <a:xfrm rot="16200000" flipH="1">
            <a:off x="3709094" y="3062842"/>
            <a:ext cx="304815" cy="751879"/>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08A5E1C9-96B5-9F41-B28C-09181021194B}"/>
              </a:ext>
            </a:extLst>
          </p:cNvPr>
          <p:cNvSpPr txBox="1"/>
          <p:nvPr/>
        </p:nvSpPr>
        <p:spPr>
          <a:xfrm>
            <a:off x="2384080" y="3339390"/>
            <a:ext cx="413639" cy="216790"/>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非該当</a:t>
            </a:r>
            <a:endParaRPr lang="en-US" altLang="ja-JP" sz="900" dirty="0">
              <a:latin typeface="Meiryo UI" panose="020B0604030504040204" pitchFamily="34" charset="-128"/>
              <a:ea typeface="Meiryo UI" panose="020B0604030504040204" pitchFamily="34" charset="-128"/>
            </a:endParaRPr>
          </a:p>
        </p:txBody>
      </p:sp>
      <p:sp>
        <p:nvSpPr>
          <p:cNvPr id="118" name="テキスト ボックス 117">
            <a:extLst>
              <a:ext uri="{FF2B5EF4-FFF2-40B4-BE49-F238E27FC236}">
                <a16:creationId xmlns:a16="http://schemas.microsoft.com/office/drawing/2014/main" id="{5FC4DF4C-154E-104E-A917-4FFF35203C05}"/>
              </a:ext>
            </a:extLst>
          </p:cNvPr>
          <p:cNvSpPr txBox="1"/>
          <p:nvPr/>
        </p:nvSpPr>
        <p:spPr>
          <a:xfrm>
            <a:off x="4330871" y="3336323"/>
            <a:ext cx="413639" cy="216790"/>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該当</a:t>
            </a:r>
            <a:endParaRPr lang="en-US" altLang="ja-JP" sz="900" dirty="0">
              <a:latin typeface="Meiryo UI" panose="020B0604030504040204" pitchFamily="34" charset="-128"/>
              <a:ea typeface="Meiryo UI" panose="020B0604030504040204" pitchFamily="34" charset="-128"/>
            </a:endParaRPr>
          </a:p>
        </p:txBody>
      </p:sp>
      <p:sp>
        <p:nvSpPr>
          <p:cNvPr id="119" name="角丸四角形 118">
            <a:extLst>
              <a:ext uri="{FF2B5EF4-FFF2-40B4-BE49-F238E27FC236}">
                <a16:creationId xmlns:a16="http://schemas.microsoft.com/office/drawing/2014/main" id="{435E77A9-6052-0E46-8DD6-33D9413D9925}"/>
              </a:ext>
            </a:extLst>
          </p:cNvPr>
          <p:cNvSpPr/>
          <p:nvPr/>
        </p:nvSpPr>
        <p:spPr>
          <a:xfrm>
            <a:off x="2045373" y="3612094"/>
            <a:ext cx="1440160" cy="3357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CMDN</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
        <p:nvSpPr>
          <p:cNvPr id="120" name="角丸四角形 119">
            <a:extLst>
              <a:ext uri="{FF2B5EF4-FFF2-40B4-BE49-F238E27FC236}">
                <a16:creationId xmlns:a16="http://schemas.microsoft.com/office/drawing/2014/main" id="{0522206D-F9E4-C24F-A54E-E429ACB0F5CC}"/>
              </a:ext>
            </a:extLst>
          </p:cNvPr>
          <p:cNvSpPr/>
          <p:nvPr/>
        </p:nvSpPr>
        <p:spPr>
          <a:xfrm>
            <a:off x="3497715" y="3618294"/>
            <a:ext cx="1440160" cy="3357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CMDR</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
        <p:nvSpPr>
          <p:cNvPr id="121" name="テキスト ボックス 120">
            <a:extLst>
              <a:ext uri="{FF2B5EF4-FFF2-40B4-BE49-F238E27FC236}">
                <a16:creationId xmlns:a16="http://schemas.microsoft.com/office/drawing/2014/main" id="{8798678E-8E0C-A94D-8157-918ACC3DD615}"/>
              </a:ext>
            </a:extLst>
          </p:cNvPr>
          <p:cNvSpPr txBox="1"/>
          <p:nvPr/>
        </p:nvSpPr>
        <p:spPr>
          <a:xfrm>
            <a:off x="1888738" y="4483133"/>
            <a:ext cx="1786911" cy="519807"/>
          </a:xfrm>
          <a:prstGeom prst="rect">
            <a:avLst/>
          </a:prstGeom>
          <a:noFill/>
        </p:spPr>
        <p:txBody>
          <a:bodyPr wrap="square" lIns="0" tIns="36000" rIns="0" bIns="36000" rtlCol="0" anchor="t" anchorCtr="0">
            <a:noAutofit/>
          </a:bodyPr>
          <a:lstStyle/>
          <a:p>
            <a:r>
              <a:rPr lang="en-US" altLang="ja-JP" sz="900" dirty="0">
                <a:latin typeface="Meiryo UI" panose="020B0604030504040204" pitchFamily="34" charset="-128"/>
                <a:ea typeface="Meiryo UI" panose="020B0604030504040204" pitchFamily="34" charset="-128"/>
              </a:rPr>
              <a:t>※2023</a:t>
            </a:r>
            <a:r>
              <a:rPr lang="ja-JP" altLang="en-US" sz="90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月</a:t>
            </a:r>
            <a:r>
              <a:rPr lang="en-US" altLang="ja-JP" sz="900" dirty="0">
                <a:latin typeface="Meiryo UI" panose="020B0604030504040204" pitchFamily="34" charset="-128"/>
                <a:ea typeface="Meiryo UI" panose="020B0604030504040204" pitchFamily="34" charset="-128"/>
              </a:rPr>
              <a:t>31</a:t>
            </a:r>
            <a:r>
              <a:rPr lang="ja-JP" altLang="en-US" sz="900">
                <a:latin typeface="Meiryo UI" panose="020B0604030504040204" pitchFamily="34" charset="-128"/>
                <a:ea typeface="Meiryo UI" panose="020B0604030504040204" pitchFamily="34" charset="-128"/>
              </a:rPr>
              <a:t>日までに申請が必要</a:t>
            </a:r>
            <a:r>
              <a:rPr lang="en-US" altLang="ja-JP" sz="900" dirty="0">
                <a:latin typeface="Meiryo UI" panose="020B0604030504040204" pitchFamily="34" charset="-128"/>
                <a:ea typeface="Meiryo UI" panose="020B0604030504040204" pitchFamily="34" charset="-128"/>
              </a:rPr>
              <a:t>※CMDN</a:t>
            </a:r>
            <a:r>
              <a:rPr lang="ja-JP" altLang="en-US" sz="900">
                <a:latin typeface="Meiryo UI" panose="020B0604030504040204" pitchFamily="34" charset="-128"/>
                <a:ea typeface="Meiryo UI" panose="020B0604030504040204" pitchFamily="34" charset="-128"/>
              </a:rPr>
              <a:t>許可の失効</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ヶ月前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までに</a:t>
            </a:r>
            <a:r>
              <a:rPr lang="en-US" altLang="ja-JP" sz="900" dirty="0">
                <a:latin typeface="Meiryo UI" panose="020B0604030504040204" pitchFamily="34" charset="-128"/>
                <a:ea typeface="Meiryo UI" panose="020B0604030504040204" pitchFamily="34" charset="-128"/>
              </a:rPr>
              <a:t>CMDR</a:t>
            </a:r>
            <a:r>
              <a:rPr lang="ja-JP" altLang="en-US" sz="900">
                <a:latin typeface="Meiryo UI" panose="020B0604030504040204" pitchFamily="34" charset="-128"/>
                <a:ea typeface="Meiryo UI" panose="020B0604030504040204" pitchFamily="34" charset="-128"/>
              </a:rPr>
              <a:t>を申請</a:t>
            </a:r>
            <a:endParaRPr lang="en-US" altLang="ja-JP" sz="900" dirty="0">
              <a:latin typeface="Meiryo UI" panose="020B0604030504040204" pitchFamily="34" charset="-128"/>
              <a:ea typeface="Meiryo UI" panose="020B0604030504040204" pitchFamily="34" charset="-128"/>
            </a:endParaRPr>
          </a:p>
        </p:txBody>
      </p:sp>
      <p:sp>
        <p:nvSpPr>
          <p:cNvPr id="122" name="角丸四角形 121">
            <a:extLst>
              <a:ext uri="{FF2B5EF4-FFF2-40B4-BE49-F238E27FC236}">
                <a16:creationId xmlns:a16="http://schemas.microsoft.com/office/drawing/2014/main" id="{D7176CBE-16A6-954E-958C-3DB6B8A01B2C}"/>
              </a:ext>
            </a:extLst>
          </p:cNvPr>
          <p:cNvSpPr/>
          <p:nvPr/>
        </p:nvSpPr>
        <p:spPr>
          <a:xfrm>
            <a:off x="2346726" y="4209973"/>
            <a:ext cx="855654"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登録</a:t>
            </a:r>
          </a:p>
        </p:txBody>
      </p:sp>
      <p:cxnSp>
        <p:nvCxnSpPr>
          <p:cNvPr id="123" name="直線矢印コネクタ 122">
            <a:extLst>
              <a:ext uri="{FF2B5EF4-FFF2-40B4-BE49-F238E27FC236}">
                <a16:creationId xmlns:a16="http://schemas.microsoft.com/office/drawing/2014/main" id="{ABCDDEB6-DA60-A144-BA99-7F9384A1B9B0}"/>
              </a:ext>
            </a:extLst>
          </p:cNvPr>
          <p:cNvCxnSpPr/>
          <p:nvPr/>
        </p:nvCxnSpPr>
        <p:spPr>
          <a:xfrm>
            <a:off x="2776757" y="3960268"/>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角丸四角形 123">
            <a:extLst>
              <a:ext uri="{FF2B5EF4-FFF2-40B4-BE49-F238E27FC236}">
                <a16:creationId xmlns:a16="http://schemas.microsoft.com/office/drawing/2014/main" id="{D96E90A5-6E84-9543-B3C1-D035BA7FAB91}"/>
              </a:ext>
            </a:extLst>
          </p:cNvPr>
          <p:cNvSpPr/>
          <p:nvPr/>
        </p:nvSpPr>
        <p:spPr>
          <a:xfrm>
            <a:off x="2040846" y="4970488"/>
            <a:ext cx="1440160" cy="3357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CMDR</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
        <p:nvSpPr>
          <p:cNvPr id="125" name="テキスト ボックス 124">
            <a:extLst>
              <a:ext uri="{FF2B5EF4-FFF2-40B4-BE49-F238E27FC236}">
                <a16:creationId xmlns:a16="http://schemas.microsoft.com/office/drawing/2014/main" id="{528D6D25-D849-8D46-AD16-338E29FEDBDB}"/>
              </a:ext>
            </a:extLst>
          </p:cNvPr>
          <p:cNvSpPr txBox="1"/>
          <p:nvPr/>
        </p:nvSpPr>
        <p:spPr>
          <a:xfrm>
            <a:off x="2828497" y="3975357"/>
            <a:ext cx="936638" cy="216790"/>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　約</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ヶ月</a:t>
            </a:r>
            <a:endParaRPr lang="en-US" altLang="ja-JP" sz="900" dirty="0">
              <a:latin typeface="Meiryo UI" panose="020B0604030504040204" pitchFamily="34" charset="-128"/>
              <a:ea typeface="Meiryo UI" panose="020B0604030504040204" pitchFamily="34" charset="-128"/>
            </a:endParaRPr>
          </a:p>
        </p:txBody>
      </p:sp>
      <p:cxnSp>
        <p:nvCxnSpPr>
          <p:cNvPr id="126" name="直線矢印コネクタ 125">
            <a:extLst>
              <a:ext uri="{FF2B5EF4-FFF2-40B4-BE49-F238E27FC236}">
                <a16:creationId xmlns:a16="http://schemas.microsoft.com/office/drawing/2014/main" id="{8D8A5E1E-065F-AB4A-AAEC-67C5DFDCB327}"/>
              </a:ext>
            </a:extLst>
          </p:cNvPr>
          <p:cNvCxnSpPr/>
          <p:nvPr/>
        </p:nvCxnSpPr>
        <p:spPr>
          <a:xfrm>
            <a:off x="4234392" y="3972560"/>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角丸四角形 126">
            <a:extLst>
              <a:ext uri="{FF2B5EF4-FFF2-40B4-BE49-F238E27FC236}">
                <a16:creationId xmlns:a16="http://schemas.microsoft.com/office/drawing/2014/main" id="{C758D98D-CC42-F94A-ADBA-AE514BDE30D0}"/>
              </a:ext>
            </a:extLst>
          </p:cNvPr>
          <p:cNvSpPr/>
          <p:nvPr/>
        </p:nvSpPr>
        <p:spPr>
          <a:xfrm>
            <a:off x="3819106" y="4222266"/>
            <a:ext cx="855654"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登録</a:t>
            </a:r>
          </a:p>
        </p:txBody>
      </p:sp>
      <p:sp>
        <p:nvSpPr>
          <p:cNvPr id="128" name="テキスト ボックス 127">
            <a:extLst>
              <a:ext uri="{FF2B5EF4-FFF2-40B4-BE49-F238E27FC236}">
                <a16:creationId xmlns:a16="http://schemas.microsoft.com/office/drawing/2014/main" id="{50A9C0EA-4759-8440-85D8-65DFF6127476}"/>
              </a:ext>
            </a:extLst>
          </p:cNvPr>
          <p:cNvSpPr txBox="1"/>
          <p:nvPr/>
        </p:nvSpPr>
        <p:spPr>
          <a:xfrm>
            <a:off x="4286131" y="3917774"/>
            <a:ext cx="936638" cy="406811"/>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　</a:t>
            </a:r>
            <a:endParaRPr lang="en-US" altLang="ja-JP" sz="900" dirty="0">
              <a:latin typeface="Meiryo UI" panose="020B0604030504040204" pitchFamily="34" charset="-128"/>
              <a:ea typeface="Meiryo UI" panose="020B0604030504040204" pitchFamily="34" charset="-128"/>
            </a:endParaRPr>
          </a:p>
          <a:p>
            <a:pPr algn="just"/>
            <a:r>
              <a:rPr lang="ja-JP" altLang="en-US" sz="900">
                <a:latin typeface="Meiryo UI"/>
                <a:ea typeface="Meiryo UI"/>
              </a:rPr>
              <a:t>約</a:t>
            </a:r>
            <a:r>
              <a:rPr lang="en-US" altLang="ja-JP" sz="900" dirty="0">
                <a:latin typeface="Meiryo UI"/>
                <a:ea typeface="Meiryo UI"/>
              </a:rPr>
              <a:t>9～12</a:t>
            </a:r>
            <a:r>
              <a:rPr lang="ja-JP" altLang="en-US" sz="900">
                <a:latin typeface="Meiryo UI"/>
                <a:ea typeface="Meiryo UI"/>
              </a:rPr>
              <a:t>ヶ月</a:t>
            </a:r>
            <a:endParaRPr lang="en-US" altLang="ja-JP" sz="900" dirty="0">
              <a:latin typeface="Meiryo UI"/>
              <a:ea typeface="Meiryo UI"/>
            </a:endParaRPr>
          </a:p>
        </p:txBody>
      </p:sp>
      <p:cxnSp>
        <p:nvCxnSpPr>
          <p:cNvPr id="129" name="直線矢印コネクタ 128">
            <a:extLst>
              <a:ext uri="{FF2B5EF4-FFF2-40B4-BE49-F238E27FC236}">
                <a16:creationId xmlns:a16="http://schemas.microsoft.com/office/drawing/2014/main" id="{906C4081-803B-0F4A-BDE9-06CB5F7A7683}"/>
              </a:ext>
            </a:extLst>
          </p:cNvPr>
          <p:cNvCxnSpPr/>
          <p:nvPr/>
        </p:nvCxnSpPr>
        <p:spPr>
          <a:xfrm>
            <a:off x="2781675" y="5336472"/>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角丸四角形 130">
            <a:extLst>
              <a:ext uri="{FF2B5EF4-FFF2-40B4-BE49-F238E27FC236}">
                <a16:creationId xmlns:a16="http://schemas.microsoft.com/office/drawing/2014/main" id="{DEB4A81F-EB23-904D-9132-9DAA3D901A9C}"/>
              </a:ext>
            </a:extLst>
          </p:cNvPr>
          <p:cNvSpPr/>
          <p:nvPr/>
        </p:nvSpPr>
        <p:spPr>
          <a:xfrm>
            <a:off x="2359017" y="5586180"/>
            <a:ext cx="855654"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登録</a:t>
            </a:r>
          </a:p>
        </p:txBody>
      </p:sp>
      <p:sp>
        <p:nvSpPr>
          <p:cNvPr id="132" name="テキスト ボックス 131">
            <a:extLst>
              <a:ext uri="{FF2B5EF4-FFF2-40B4-BE49-F238E27FC236}">
                <a16:creationId xmlns:a16="http://schemas.microsoft.com/office/drawing/2014/main" id="{EF1F2B99-1639-1445-AB89-6720F1B2C3F9}"/>
              </a:ext>
            </a:extLst>
          </p:cNvPr>
          <p:cNvSpPr txBox="1"/>
          <p:nvPr/>
        </p:nvSpPr>
        <p:spPr>
          <a:xfrm>
            <a:off x="2845704" y="5266779"/>
            <a:ext cx="936638" cy="406811"/>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　</a:t>
            </a:r>
            <a:endParaRPr lang="en-US" altLang="ja-JP" sz="900" dirty="0">
              <a:latin typeface="Meiryo UI" panose="020B0604030504040204" pitchFamily="34" charset="-128"/>
              <a:ea typeface="Meiryo UI" panose="020B0604030504040204" pitchFamily="34" charset="-128"/>
            </a:endParaRPr>
          </a:p>
          <a:p>
            <a:pPr algn="just"/>
            <a:r>
              <a:rPr lang="ja-JP" altLang="en-US" sz="900">
                <a:latin typeface="Meiryo UI"/>
                <a:ea typeface="Meiryo UI"/>
              </a:rPr>
              <a:t>約</a:t>
            </a:r>
            <a:r>
              <a:rPr lang="en-US" altLang="ja-JP" sz="900" dirty="0">
                <a:latin typeface="Meiryo UI"/>
                <a:ea typeface="Meiryo UI"/>
              </a:rPr>
              <a:t>9～12</a:t>
            </a:r>
            <a:r>
              <a:rPr lang="ja-JP" altLang="en-US" sz="900">
                <a:latin typeface="Meiryo UI"/>
                <a:ea typeface="Meiryo UI"/>
              </a:rPr>
              <a:t>ヶ月</a:t>
            </a:r>
            <a:endParaRPr lang="en-US" altLang="ja-JP" sz="900" dirty="0">
              <a:latin typeface="Meiryo UI"/>
              <a:ea typeface="Meiryo UI"/>
            </a:endParaRPr>
          </a:p>
        </p:txBody>
      </p:sp>
      <p:sp>
        <p:nvSpPr>
          <p:cNvPr id="133" name="正方形/長方形 132">
            <a:extLst>
              <a:ext uri="{FF2B5EF4-FFF2-40B4-BE49-F238E27FC236}">
                <a16:creationId xmlns:a16="http://schemas.microsoft.com/office/drawing/2014/main" id="{2E95DCFD-C53E-EB4D-8571-C4B26A75A462}"/>
              </a:ext>
            </a:extLst>
          </p:cNvPr>
          <p:cNvSpPr/>
          <p:nvPr/>
        </p:nvSpPr>
        <p:spPr>
          <a:xfrm>
            <a:off x="260663" y="5857598"/>
            <a:ext cx="5444398" cy="658737"/>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登録内容に変更があった場合、変更届を提出する。</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上記の医療機器許可は、販売目的でない研究、臨床試験、展示会、寄附の場合には適用されない。</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審査期間は目安であり、審査員によって審査期間は異なる。また、指摘事項に対し一般的には２</a:t>
            </a:r>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３ヶ月の回答期日が設定される。</a:t>
            </a:r>
          </a:p>
        </p:txBody>
      </p:sp>
    </p:spTree>
    <p:extLst>
      <p:ext uri="{BB962C8B-B14F-4D97-AF65-F5344CB8AC3E}">
        <p14:creationId xmlns:p14="http://schemas.microsoft.com/office/powerpoint/2010/main" val="1145116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中古の医療機器に対する規制</a:t>
            </a:r>
          </a:p>
        </p:txBody>
      </p:sp>
      <p:sp>
        <p:nvSpPr>
          <p:cNvPr id="4" name="角丸四角形 3"/>
          <p:cNvSpPr/>
          <p:nvPr/>
        </p:nvSpPr>
        <p:spPr>
          <a:xfrm>
            <a:off x="992560" y="2335240"/>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a:latin typeface="Meiryo UI" panose="020B0604030504040204" pitchFamily="34" charset="-128"/>
                <a:ea typeface="Meiryo UI" panose="020B0604030504040204" pitchFamily="34" charset="-128"/>
              </a:rPr>
              <a:t>日本国内の病院や医院で</a:t>
            </a:r>
            <a:br>
              <a:rPr lang="en-US" altLang="ja-JP" sz="1400" dirty="0">
                <a:latin typeface="Meiryo UI" panose="020B0604030504040204" pitchFamily="34" charset="-128"/>
                <a:ea typeface="Meiryo UI" panose="020B0604030504040204" pitchFamily="34" charset="-128"/>
              </a:rPr>
            </a:br>
            <a:r>
              <a:rPr lang="ja-JP" altLang="en-US" sz="1400">
                <a:latin typeface="Meiryo UI" panose="020B0604030504040204" pitchFamily="34" charset="-128"/>
                <a:ea typeface="Meiryo UI" panose="020B0604030504040204" pitchFamily="34" charset="-128"/>
              </a:rPr>
              <a:t>使用されていた</a:t>
            </a:r>
            <a:br>
              <a:rPr lang="en-US" altLang="ja-JP" sz="1600"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中古医療機器</a:t>
            </a:r>
          </a:p>
        </p:txBody>
      </p:sp>
      <p:sp>
        <p:nvSpPr>
          <p:cNvPr id="5" name="テキスト ボックス 4"/>
          <p:cNvSpPr txBox="1"/>
          <p:nvPr/>
        </p:nvSpPr>
        <p:spPr>
          <a:xfrm>
            <a:off x="200472" y="1077295"/>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a:latin typeface="Meiryo UI" panose="020B0604030504040204" pitchFamily="34" charset="-128"/>
                <a:ea typeface="Meiryo UI" panose="020B0604030504040204" pitchFamily="34" charset="-128"/>
                <a:cs typeface="Arial" panose="020B0604020202020204" pitchFamily="34" charset="0"/>
              </a:rPr>
              <a:t>は中古品を取り扱う事業者には販売ライセンス </a:t>
            </a:r>
            <a:r>
              <a:rPr lang="en-US" altLang="ja-JP" sz="1400" dirty="0">
                <a:latin typeface="Meiryo UI" panose="020B0604030504040204" pitchFamily="34" charset="-128"/>
                <a:ea typeface="Meiryo UI" panose="020B0604030504040204" pitchFamily="34" charset="-128"/>
                <a:cs typeface="Arial" panose="020B0604020202020204" pitchFamily="34" charset="0"/>
              </a:rPr>
              <a:t>(License to Operate: LTO)</a:t>
            </a:r>
            <a:r>
              <a:rPr lang="ja-JP" altLang="en-US" sz="1400">
                <a:latin typeface="Meiryo UI" panose="020B0604030504040204" pitchFamily="34" charset="-128"/>
                <a:ea typeface="Meiryo UI" panose="020B0604030504040204" pitchFamily="34" charset="-128"/>
                <a:cs typeface="Arial" panose="020B0604020202020204" pitchFamily="34" charset="0"/>
              </a:rPr>
              <a:t>を持つことを求めている。</a:t>
            </a:r>
          </a:p>
        </p:txBody>
      </p:sp>
      <p:sp>
        <p:nvSpPr>
          <p:cNvPr id="6" name="円/楕円 5"/>
          <p:cNvSpPr/>
          <p:nvPr/>
        </p:nvSpPr>
        <p:spPr>
          <a:xfrm>
            <a:off x="3728864" y="2260029"/>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a:latin typeface="Meiryo UI" panose="020B0604030504040204" pitchFamily="34" charset="-128"/>
                <a:ea typeface="Meiryo UI" panose="020B0604030504040204" pitchFamily="34" charset="-128"/>
              </a:rPr>
              <a:t>薬事法の</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規制なしに</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輸出可能</a:t>
            </a:r>
          </a:p>
        </p:txBody>
      </p:sp>
      <p:sp>
        <p:nvSpPr>
          <p:cNvPr id="7" name="正方形/長方形 6"/>
          <p:cNvSpPr/>
          <p:nvPr/>
        </p:nvSpPr>
        <p:spPr>
          <a:xfrm>
            <a:off x="5745088" y="2350782"/>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フィリピンでは中古医療機器に関する規制はないが、輸入者は医療機器販売ライセンス（</a:t>
            </a:r>
            <a:r>
              <a:rPr lang="en-US" altLang="ja-JP" sz="1000" dirty="0">
                <a:latin typeface="Meiryo UI" panose="020B0604030504040204" pitchFamily="34" charset="-128"/>
                <a:ea typeface="Meiryo UI" panose="020B0604030504040204" pitchFamily="34" charset="-128"/>
                <a:cs typeface="Arial" panose="020B0604020202020204" pitchFamily="34" charset="0"/>
              </a:rPr>
              <a:t>LTO</a:t>
            </a:r>
            <a:r>
              <a:rPr lang="ja-JP" altLang="en-US" sz="1000">
                <a:latin typeface="Meiryo UI" panose="020B0604030504040204" pitchFamily="34" charset="-128"/>
                <a:ea typeface="Meiryo UI" panose="020B0604030504040204" pitchFamily="34" charset="-128"/>
                <a:cs typeface="Arial" panose="020B0604020202020204" pitchFamily="34" charset="0"/>
              </a:rPr>
              <a:t>）を取得しなければならない。</a:t>
            </a:r>
            <a:endParaRPr lang="en-US" altLang="ja-JP" sz="1000" strike="dblStrike" dirty="0">
              <a:latin typeface="Meiryo UI" panose="020B0604030504040204" pitchFamily="34" charset="-128"/>
              <a:ea typeface="Meiryo UI" panose="020B0604030504040204" pitchFamily="34" charset="-128"/>
              <a:cs typeface="Arial" panose="020B0604020202020204" pitchFamily="34" charset="0"/>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放射線を発する医療機器は中古医療機器でも関税局</a:t>
            </a:r>
            <a:r>
              <a:rPr lang="en-US" altLang="ja-JP" sz="1000" dirty="0">
                <a:latin typeface="Meiryo UI" panose="020B0604030504040204" pitchFamily="34" charset="-128"/>
                <a:ea typeface="Meiryo UI" panose="020B0604030504040204" pitchFamily="34" charset="-128"/>
                <a:cs typeface="Arial" panose="020B0604020202020204" pitchFamily="34" charset="0"/>
              </a:rPr>
              <a:t>Bureau of Customs (BoC)</a:t>
            </a:r>
            <a:r>
              <a:rPr lang="ja-JP" altLang="en-US" sz="1000">
                <a:latin typeface="Meiryo UI" panose="020B0604030504040204" pitchFamily="34" charset="-128"/>
                <a:ea typeface="Meiryo UI" panose="020B0604030504040204" pitchFamily="34" charset="-128"/>
                <a:cs typeface="Arial" panose="020B0604020202020204" pitchFamily="34" charset="0"/>
              </a:rPr>
              <a:t>の許可が</a:t>
            </a:r>
            <a:r>
              <a:rPr lang="en-US" altLang="ja-JP" sz="1000" dirty="0">
                <a:latin typeface="Meiryo UI" panose="020B0604030504040204" pitchFamily="34" charset="-128"/>
                <a:ea typeface="Meiryo UI" panose="020B0604030504040204" pitchFamily="34" charset="-128"/>
                <a:cs typeface="Arial" panose="020B0604020202020204" pitchFamily="34" charset="0"/>
              </a:rPr>
              <a:t>CDRRHR</a:t>
            </a:r>
            <a:r>
              <a:rPr lang="ja-JP" altLang="en-US" sz="1000">
                <a:latin typeface="Meiryo UI" panose="020B0604030504040204" pitchFamily="34" charset="-128"/>
                <a:ea typeface="Meiryo UI" panose="020B0604030504040204" pitchFamily="34" charset="-128"/>
                <a:cs typeface="Arial" panose="020B0604020202020204" pitchFamily="34" charset="0"/>
              </a:rPr>
              <a:t>（保健省の下部組織）の許可の前に必要</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8" name="角丸四角形 7"/>
          <p:cNvSpPr/>
          <p:nvPr/>
        </p:nvSpPr>
        <p:spPr>
          <a:xfrm>
            <a:off x="992560" y="3528703"/>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400">
                <a:latin typeface="Meiryo UI" panose="020B0604030504040204" pitchFamily="34" charset="-128"/>
                <a:ea typeface="Meiryo UI" panose="020B0604030504040204" pitchFamily="34" charset="-128"/>
                <a:cs typeface="Arial" panose="020B0604020202020204" pitchFamily="34" charset="0"/>
              </a:rPr>
              <a:t>中古医療機器に対する規制はまだ発表されていないが、実際の輸出契約締結には留意が必要</a:t>
            </a:r>
          </a:p>
        </p:txBody>
      </p:sp>
      <p:sp>
        <p:nvSpPr>
          <p:cNvPr id="12" name="二等辺三角形 11"/>
          <p:cNvSpPr/>
          <p:nvPr/>
        </p:nvSpPr>
        <p:spPr>
          <a:xfrm rot="5400000">
            <a:off x="3188804" y="2672916"/>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992560" y="4101339"/>
            <a:ext cx="7920880" cy="2354505"/>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医療機器について統計品目番号上は中古と新品の区別はなく、</a:t>
            </a:r>
            <a:r>
              <a:rPr lang="en-US" altLang="ja-JP" sz="1400" dirty="0">
                <a:solidFill>
                  <a:schemeClr val="tx1"/>
                </a:solidFill>
                <a:latin typeface="Meiryo UI" panose="020B0604030504040204" pitchFamily="34" charset="-128"/>
                <a:ea typeface="Meiryo UI" panose="020B0604030504040204" pitchFamily="34" charset="-128"/>
              </a:rPr>
              <a:t>HS</a:t>
            </a:r>
            <a:r>
              <a:rPr lang="ja-JP" altLang="en-US" sz="1400">
                <a:solidFill>
                  <a:schemeClr val="tx1"/>
                </a:solidFill>
                <a:latin typeface="Meiryo UI" panose="020B0604030504040204" pitchFamily="34" charset="-128"/>
                <a:ea typeface="Meiryo UI" panose="020B0604030504040204" pitchFamily="34" charset="-128"/>
              </a:rPr>
              <a:t>コードの</a:t>
            </a:r>
            <a:r>
              <a:rPr lang="en-US" altLang="ja-JP" sz="1400" dirty="0">
                <a:solidFill>
                  <a:schemeClr val="tx1"/>
                </a:solidFill>
                <a:latin typeface="Meiryo UI" panose="020B0604030504040204" pitchFamily="34" charset="-128"/>
                <a:ea typeface="Meiryo UI" panose="020B0604030504040204" pitchFamily="34" charset="-128"/>
              </a:rPr>
              <a:t>No.9018</a:t>
            </a:r>
            <a:r>
              <a:rPr lang="ja-JP" altLang="en-US" sz="1400">
                <a:solidFill>
                  <a:schemeClr val="tx1"/>
                </a:solidFill>
                <a:latin typeface="Meiryo UI" panose="020B0604030504040204" pitchFamily="34" charset="-128"/>
                <a:ea typeface="Meiryo UI" panose="020B0604030504040204" pitchFamily="34" charset="-128"/>
              </a:rPr>
              <a:t>から</a:t>
            </a:r>
            <a:r>
              <a:rPr lang="en-US" altLang="ja-JP" sz="1400" dirty="0">
                <a:solidFill>
                  <a:schemeClr val="tx1"/>
                </a:solidFill>
                <a:latin typeface="Meiryo UI" panose="020B0604030504040204" pitchFamily="34" charset="-128"/>
                <a:ea typeface="Meiryo UI" panose="020B0604030504040204" pitchFamily="34" charset="-128"/>
              </a:rPr>
              <a:t>9022</a:t>
            </a:r>
            <a:r>
              <a:rPr lang="ja-JP" altLang="en-US" sz="1400">
                <a:solidFill>
                  <a:schemeClr val="tx1"/>
                </a:solidFill>
                <a:latin typeface="Meiryo UI" panose="020B0604030504040204" pitchFamily="34" charset="-128"/>
                <a:ea typeface="Meiryo UI" panose="020B0604030504040204" pitchFamily="34" charset="-128"/>
              </a:rPr>
              <a:t>および</a:t>
            </a:r>
            <a:r>
              <a:rPr lang="en-US" altLang="ja-JP" sz="1400" dirty="0">
                <a:solidFill>
                  <a:schemeClr val="tx1"/>
                </a:solidFill>
                <a:latin typeface="Meiryo UI" panose="020B0604030504040204" pitchFamily="34" charset="-128"/>
                <a:ea typeface="Meiryo UI" panose="020B0604030504040204" pitchFamily="34" charset="-128"/>
              </a:rPr>
              <a:t>9027</a:t>
            </a:r>
            <a:r>
              <a:rPr lang="ja-JP" altLang="en-US" sz="1400">
                <a:solidFill>
                  <a:schemeClr val="tx1"/>
                </a:solidFill>
                <a:latin typeface="Meiryo UI" panose="020B0604030504040204" pitchFamily="34" charset="-128"/>
                <a:ea typeface="Meiryo UI" panose="020B0604030504040204" pitchFamily="34" charset="-128"/>
              </a:rPr>
              <a:t>、</a:t>
            </a:r>
            <a:r>
              <a:rPr lang="en-US" altLang="ja-JP" sz="1400" dirty="0">
                <a:solidFill>
                  <a:schemeClr val="tx1"/>
                </a:solidFill>
                <a:latin typeface="Meiryo UI" panose="020B0604030504040204" pitchFamily="34" charset="-128"/>
                <a:ea typeface="Meiryo UI" panose="020B0604030504040204" pitchFamily="34" charset="-128"/>
              </a:rPr>
              <a:t>9033</a:t>
            </a:r>
            <a:r>
              <a:rPr lang="ja-JP" altLang="en-US" sz="1400">
                <a:solidFill>
                  <a:schemeClr val="tx1"/>
                </a:solidFill>
                <a:latin typeface="Meiryo UI" panose="020B0604030504040204" pitchFamily="34" charset="-128"/>
                <a:ea typeface="Meiryo UI" panose="020B0604030504040204" pitchFamily="34" charset="-128"/>
              </a:rPr>
              <a:t>に分類される。</a:t>
            </a:r>
            <a:endParaRPr lang="en-US" altLang="ja-JP" sz="1400" dirty="0">
              <a:solidFill>
                <a:schemeClr val="tx1"/>
              </a:solidFill>
              <a:latin typeface="Meiryo UI" panose="020B0604030504040204" pitchFamily="34" charset="-128"/>
              <a:ea typeface="Meiryo UI" panose="020B0604030504040204" pitchFamily="34" charset="-128"/>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医療機器の一般輸入関税率は</a:t>
            </a:r>
            <a:r>
              <a:rPr lang="en-US" altLang="ja-JP" sz="1400" dirty="0">
                <a:solidFill>
                  <a:schemeClr val="tx1"/>
                </a:solidFill>
                <a:latin typeface="Meiryo UI" panose="020B0604030504040204" pitchFamily="34" charset="-128"/>
                <a:ea typeface="Meiryo UI" panose="020B0604030504040204" pitchFamily="34" charset="-128"/>
              </a:rPr>
              <a:t>3%</a:t>
            </a:r>
            <a:r>
              <a:rPr lang="ja-JP" altLang="en-US" sz="1400">
                <a:solidFill>
                  <a:schemeClr val="tx1"/>
                </a:solidFill>
                <a:latin typeface="Meiryo UI" panose="020B0604030504040204" pitchFamily="34" charset="-128"/>
                <a:ea typeface="Meiryo UI" panose="020B0604030504040204" pitchFamily="34" charset="-128"/>
              </a:rPr>
              <a:t>、また、別途内国税（</a:t>
            </a:r>
            <a:r>
              <a:rPr lang="en-US" altLang="ja-JP" sz="1400" dirty="0">
                <a:solidFill>
                  <a:schemeClr val="tx1"/>
                </a:solidFill>
                <a:latin typeface="Meiryo UI" panose="020B0604030504040204" pitchFamily="34" charset="-128"/>
                <a:ea typeface="Meiryo UI" panose="020B0604030504040204" pitchFamily="34" charset="-128"/>
              </a:rPr>
              <a:t>VAT</a:t>
            </a:r>
            <a:r>
              <a:rPr lang="ja-JP" altLang="en-US" sz="1400">
                <a:solidFill>
                  <a:schemeClr val="tx1"/>
                </a:solidFill>
                <a:latin typeface="Meiryo UI" panose="020B0604030504040204" pitchFamily="34" charset="-128"/>
                <a:ea typeface="Meiryo UI" panose="020B0604030504040204" pitchFamily="34" charset="-128"/>
              </a:rPr>
              <a:t>）として</a:t>
            </a:r>
            <a:r>
              <a:rPr lang="en-US" altLang="ja-JP" sz="1400" dirty="0">
                <a:solidFill>
                  <a:schemeClr val="tx1"/>
                </a:solidFill>
                <a:latin typeface="Meiryo UI" panose="020B0604030504040204" pitchFamily="34" charset="-128"/>
                <a:ea typeface="Meiryo UI" panose="020B0604030504040204" pitchFamily="34" charset="-128"/>
              </a:rPr>
              <a:t>12%</a:t>
            </a:r>
            <a:r>
              <a:rPr lang="ja-JP" altLang="en-US" sz="1400">
                <a:solidFill>
                  <a:schemeClr val="tx1"/>
                </a:solidFill>
                <a:latin typeface="Meiryo UI" panose="020B0604030504040204" pitchFamily="34" charset="-128"/>
                <a:ea typeface="Meiryo UI" panose="020B0604030504040204" pitchFamily="34" charset="-128"/>
              </a:rPr>
              <a:t>が課される。関税は関税局</a:t>
            </a:r>
            <a:r>
              <a:rPr lang="en-US" altLang="ja-JP" sz="1400" dirty="0">
                <a:solidFill>
                  <a:schemeClr val="tx1"/>
                </a:solidFill>
                <a:latin typeface="Meiryo UI" panose="020B0604030504040204" pitchFamily="34" charset="-128"/>
                <a:ea typeface="Meiryo UI" panose="020B0604030504040204" pitchFamily="34" charset="-128"/>
              </a:rPr>
              <a:t> Bureau of Customs(BoC)</a:t>
            </a:r>
            <a:r>
              <a:rPr lang="ja-JP" altLang="en-US" sz="1400">
                <a:solidFill>
                  <a:schemeClr val="tx1"/>
                </a:solidFill>
                <a:latin typeface="Meiryo UI" panose="020B0604030504040204" pitchFamily="34" charset="-128"/>
                <a:ea typeface="Meiryo UI" panose="020B0604030504040204" pitchFamily="34" charset="-128"/>
              </a:rPr>
              <a:t>が決定する商品の価値に対し課税される。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eiryo UI" panose="020B0604030504040204" pitchFamily="34" charset="-128"/>
                <a:ea typeface="Meiryo UI" panose="020B0604030504040204" pitchFamily="34" charset="-128"/>
              </a:rPr>
              <a:t>(LTO)</a:t>
            </a:r>
            <a:r>
              <a:rPr lang="ja-JP" altLang="en-US" sz="1400">
                <a:solidFill>
                  <a:schemeClr val="tx1"/>
                </a:solidFill>
                <a:latin typeface="Meiryo UI" panose="020B0604030504040204" pitchFamily="34" charset="-128"/>
                <a:ea typeface="Meiryo UI" panose="020B0604030504040204" pitchFamily="34" charset="-128"/>
              </a:rPr>
              <a:t>とともに医療機器許可</a:t>
            </a:r>
            <a:r>
              <a:rPr lang="en-US" altLang="ja-JP" sz="1400" dirty="0">
                <a:solidFill>
                  <a:schemeClr val="tx1"/>
                </a:solidFill>
                <a:latin typeface="Meiryo UI" panose="020B0604030504040204" pitchFamily="34" charset="-128"/>
                <a:ea typeface="Meiryo UI" panose="020B0604030504040204" pitchFamily="34" charset="-128"/>
              </a:rPr>
              <a:t>(CMDN/CMDR)</a:t>
            </a:r>
            <a:r>
              <a:rPr lang="ja-JP" altLang="en-US" sz="1400">
                <a:solidFill>
                  <a:schemeClr val="tx1"/>
                </a:solidFill>
                <a:latin typeface="Meiryo UI" panose="020B0604030504040204" pitchFamily="34" charset="-128"/>
                <a:ea typeface="Meiryo UI" panose="020B0604030504040204" pitchFamily="34" charset="-128"/>
              </a:rPr>
              <a:t>と合わせて輸出通関の際に提出する必要がある。</a:t>
            </a:r>
          </a:p>
        </p:txBody>
      </p:sp>
      <p:grpSp>
        <p:nvGrpSpPr>
          <p:cNvPr id="15" name="グループ化 7"/>
          <p:cNvGrpSpPr/>
          <p:nvPr/>
        </p:nvGrpSpPr>
        <p:grpSpPr>
          <a:xfrm>
            <a:off x="632521" y="1903192"/>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フィリピンに輸出する際の規制</a:t>
              </a:r>
              <a:endParaRPr lang="en-US" altLang="ko-KR" sz="1400" b="1" dirty="0">
                <a:solidFill>
                  <a:srgbClr val="000000"/>
                </a:solidFill>
                <a:latin typeface="Meiryo UI" panose="020B0604030504040204" pitchFamily="34" charset="-128"/>
                <a:ea typeface="Meiryo UI" panose="020B0604030504040204" pitchFamily="34" charset="-128"/>
              </a:endParaRPr>
            </a:p>
          </p:txBody>
        </p:sp>
      </p:gr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2558024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94994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行政命令</a:t>
            </a:r>
            <a:r>
              <a:rPr lang="en-US" altLang="ja-JP" sz="1400" dirty="0">
                <a:latin typeface="Meiryo UI" panose="020B0604030504040204" pitchFamily="34" charset="-128"/>
                <a:ea typeface="Meiryo UI" panose="020B0604030504040204" pitchFamily="34" charset="-128"/>
                <a:cs typeface="Arial" panose="020B0604020202020204" pitchFamily="34" charset="0"/>
              </a:rPr>
              <a:t>2020-001, FDA Circular 2020-001: Initial Implementation of Administrative Order No. 2018-0002</a:t>
            </a:r>
            <a:r>
              <a:rPr lang="ja-JP" altLang="en-US" sz="1400" dirty="0">
                <a:latin typeface="Meiryo UI" panose="020B0604030504040204" pitchFamily="34" charset="-128"/>
                <a:ea typeface="Meiryo UI" panose="020B0604030504040204" pitchFamily="34" charset="-128"/>
                <a:cs typeface="Arial" panose="020B0604020202020204" pitchFamily="34" charset="0"/>
              </a:rPr>
              <a:t>の</a:t>
            </a:r>
            <a:r>
              <a:rPr lang="en-US" altLang="ja-JP" sz="1400" dirty="0">
                <a:latin typeface="Meiryo UI" panose="020B0604030504040204" pitchFamily="34" charset="-128"/>
                <a:ea typeface="Meiryo UI" panose="020B0604030504040204" pitchFamily="34" charset="-128"/>
                <a:cs typeface="Arial" panose="020B0604020202020204" pitchFamily="34" charset="0"/>
              </a:rPr>
              <a:t>III. POLICIES AND GUIDELINES, c. </a:t>
            </a:r>
            <a:r>
              <a:rPr lang="ja-JP" altLang="en-US" sz="1400" dirty="0">
                <a:latin typeface="Meiryo UI" panose="020B0604030504040204" pitchFamily="34" charset="-128"/>
                <a:ea typeface="Meiryo UI" panose="020B0604030504040204" pitchFamily="34" charset="-128"/>
                <a:cs typeface="Arial" panose="020B0604020202020204" pitchFamily="34" charset="0"/>
              </a:rPr>
              <a:t>より、医療機器リスティング証：</a:t>
            </a:r>
            <a:r>
              <a:rPr lang="en-US" altLang="ja-JP" sz="1400" dirty="0">
                <a:latin typeface="Meiryo UI" panose="020B0604030504040204" pitchFamily="34" charset="-128"/>
                <a:ea typeface="Meiryo UI" panose="020B0604030504040204" pitchFamily="34" charset="-128"/>
                <a:cs typeface="Arial" panose="020B0604020202020204" pitchFamily="34" charset="0"/>
              </a:rPr>
              <a:t>CMDL(Certificate of Medical Device Listing)</a:t>
            </a:r>
            <a:r>
              <a:rPr lang="ja-JP" altLang="en-US" sz="1400" dirty="0">
                <a:latin typeface="Meiryo UI" panose="020B0604030504040204" pitchFamily="34" charset="-128"/>
                <a:ea typeface="Meiryo UI" panose="020B0604030504040204" pitchFamily="34" charset="-128"/>
                <a:cs typeface="Arial" panose="020B0604020202020204" pitchFamily="34" charset="0"/>
              </a:rPr>
              <a:t>が求められる。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endParaRPr lang="ja-JP" altLang="en-US"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nvGraphicFramePr>
        <p:xfrm>
          <a:off x="200025" y="1961325"/>
          <a:ext cx="9504852" cy="2956877"/>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604121">
                <a:tc>
                  <a:txBody>
                    <a:bodyPr/>
                    <a:lstStyle/>
                    <a:p>
                      <a:pPr algn="ctr" fontAlgn="ctr"/>
                      <a:r>
                        <a:rPr kumimoji="1" lang="ja-JP" altLang="en-US" sz="12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行政命令</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2020-001, </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 Circular 2020-001: Initial Implementation of Administrative Order No. 2018-0002</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行政命令</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2018-0002, “</a:t>
                      </a:r>
                      <a:r>
                        <a:rPr lang="en" altLang="ja-JP" sz="1200" dirty="0">
                          <a:solidFill>
                            <a:schemeClr val="tx1"/>
                          </a:solidFill>
                          <a:latin typeface="Meiryo UI" panose="020B0604030504040204" pitchFamily="34" charset="-128"/>
                          <a:ea typeface="Meiryo UI" panose="020B0604030504040204" pitchFamily="34" charset="-128"/>
                        </a:rPr>
                        <a:t>Guidelines Governing the Issuance of an Authorization for a Medical Device based on the ASEAN Harmonized Technical Requirements"</a:t>
                      </a:r>
                      <a:endPar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73211">
                <a:tc>
                  <a:txBody>
                    <a:bodyPr/>
                    <a:lstStyle/>
                    <a:p>
                      <a:pPr algn="ctr" fontAlgn="ctr"/>
                      <a:r>
                        <a:rPr kumimoji="1" lang="ja-JP" altLang="en-US" sz="1200" b="1" dirty="0">
                          <a:solidFill>
                            <a:srgbClr val="FFFFFF"/>
                          </a:solidFill>
                          <a:latin typeface="Meiryo UI" panose="020B0604030504040204" pitchFamily="34" charset="-128"/>
                          <a:ea typeface="Meiryo UI" panose="020B0604030504040204" pitchFamily="34" charset="-128"/>
                        </a:rPr>
                        <a:t>特定の目的の種類</a:t>
                      </a:r>
                      <a:endParaRPr kumimoji="1" lang="ja-JP" altLang="en-US" sz="1200" b="1" dirty="0">
                        <a:solidFill>
                          <a:srgbClr val="FFFFFF"/>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fontAlgn="ctr"/>
                      <a:r>
                        <a:rPr kumimoji="1" lang="ja-JP" altLang="en-US" sz="1200" dirty="0">
                          <a:solidFill>
                            <a:schemeClr val="tx1"/>
                          </a:solidFill>
                          <a:latin typeface="Meiryo UI" panose="020B0604030504040204" pitchFamily="34" charset="-128"/>
                          <a:ea typeface="Meiryo UI" panose="020B0604030504040204" pitchFamily="34" charset="-128"/>
                          <a:cs typeface="Arial"/>
                        </a:rPr>
                        <a:t>研究</a:t>
                      </a:r>
                      <a:r>
                        <a:rPr kumimoji="1" lang="en-US" altLang="ja-JP" sz="1200" dirty="0">
                          <a:solidFill>
                            <a:schemeClr val="tx1"/>
                          </a:solidFill>
                          <a:latin typeface="Meiryo UI" panose="020B0604030504040204" pitchFamily="34" charset="-128"/>
                          <a:ea typeface="Meiryo UI" panose="020B0604030504040204" pitchFamily="34" charset="-128"/>
                          <a:cs typeface="Arial"/>
                        </a:rPr>
                        <a:t>(Research)</a:t>
                      </a:r>
                      <a:r>
                        <a:rPr kumimoji="1" lang="ja-JP" altLang="en-US" sz="1200" dirty="0">
                          <a:solidFill>
                            <a:schemeClr val="tx1"/>
                          </a:solidFill>
                          <a:latin typeface="Meiryo UI" panose="020B0604030504040204" pitchFamily="34" charset="-128"/>
                          <a:ea typeface="Meiryo UI" panose="020B0604030504040204" pitchFamily="34" charset="-128"/>
                          <a:cs typeface="Arial"/>
                        </a:rPr>
                        <a:t>、臨床試験</a:t>
                      </a:r>
                      <a:r>
                        <a:rPr kumimoji="1" lang="en-US" altLang="ja-JP" sz="1200" dirty="0">
                          <a:solidFill>
                            <a:schemeClr val="tx1"/>
                          </a:solidFill>
                          <a:latin typeface="Meiryo UI" panose="020B0604030504040204" pitchFamily="34" charset="-128"/>
                          <a:ea typeface="Meiryo UI" panose="020B0604030504040204" pitchFamily="34" charset="-128"/>
                          <a:cs typeface="Arial"/>
                        </a:rPr>
                        <a:t>(Clinical Trial)</a:t>
                      </a:r>
                      <a:r>
                        <a:rPr kumimoji="1" lang="ja-JP" altLang="en-US" sz="1200" dirty="0">
                          <a:solidFill>
                            <a:schemeClr val="tx1"/>
                          </a:solidFill>
                          <a:latin typeface="Meiryo UI" panose="020B0604030504040204" pitchFamily="34" charset="-128"/>
                          <a:ea typeface="Meiryo UI" panose="020B0604030504040204" pitchFamily="34" charset="-128"/>
                          <a:cs typeface="Arial"/>
                        </a:rPr>
                        <a:t>、展示</a:t>
                      </a:r>
                      <a:r>
                        <a:rPr kumimoji="1" lang="en-US" altLang="ja-JP" sz="1200" dirty="0">
                          <a:solidFill>
                            <a:schemeClr val="tx1"/>
                          </a:solidFill>
                          <a:latin typeface="Meiryo UI" panose="020B0604030504040204" pitchFamily="34" charset="-128"/>
                          <a:ea typeface="Meiryo UI" panose="020B0604030504040204" pitchFamily="34" charset="-128"/>
                          <a:cs typeface="Arial"/>
                        </a:rPr>
                        <a:t>(Exhibit)</a:t>
                      </a:r>
                      <a:r>
                        <a:rPr kumimoji="1" lang="ja-JP" altLang="en-US" sz="1200" dirty="0">
                          <a:solidFill>
                            <a:schemeClr val="tx1"/>
                          </a:solidFill>
                          <a:latin typeface="Meiryo UI" panose="020B0604030504040204" pitchFamily="34" charset="-128"/>
                          <a:ea typeface="Meiryo UI" panose="020B0604030504040204" pitchFamily="34" charset="-128"/>
                          <a:cs typeface="Arial"/>
                        </a:rPr>
                        <a:t>、個人使用</a:t>
                      </a:r>
                      <a:r>
                        <a:rPr kumimoji="1" lang="en-US" altLang="ja-JP" sz="1200" dirty="0">
                          <a:solidFill>
                            <a:schemeClr val="tx1"/>
                          </a:solidFill>
                          <a:latin typeface="Meiryo UI" panose="020B0604030504040204" pitchFamily="34" charset="-128"/>
                          <a:ea typeface="Meiryo UI" panose="020B0604030504040204" pitchFamily="34" charset="-128"/>
                          <a:cs typeface="Arial"/>
                        </a:rPr>
                        <a:t>(Personal Use)</a:t>
                      </a:r>
                      <a:r>
                        <a:rPr kumimoji="1" lang="ja-JP" altLang="en-US" sz="1200" dirty="0">
                          <a:solidFill>
                            <a:schemeClr val="tx1"/>
                          </a:solidFill>
                          <a:latin typeface="Meiryo UI" panose="020B0604030504040204" pitchFamily="34" charset="-128"/>
                          <a:ea typeface="Meiryo UI" panose="020B0604030504040204" pitchFamily="34" charset="-128"/>
                          <a:cs typeface="Arial"/>
                        </a:rPr>
                        <a:t>、寄附</a:t>
                      </a:r>
                      <a:r>
                        <a:rPr kumimoji="1" lang="en-US" altLang="ja-JP" sz="1200" dirty="0">
                          <a:solidFill>
                            <a:schemeClr val="tx1"/>
                          </a:solidFill>
                          <a:latin typeface="Meiryo UI" panose="020B0604030504040204" pitchFamily="34" charset="-128"/>
                          <a:ea typeface="Meiryo UI" panose="020B0604030504040204" pitchFamily="34" charset="-128"/>
                          <a:cs typeface="Arial"/>
                        </a:rPr>
                        <a:t>(Donation)</a:t>
                      </a:r>
                    </a:p>
                    <a:p>
                      <a:pPr fontAlgn="ct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fontAlgn="ctr"/>
                      <a:r>
                        <a:rPr kumimoji="1" lang="ja-JP" altLang="en-US" sz="1200" dirty="0">
                          <a:solidFill>
                            <a:schemeClr val="tx1"/>
                          </a:solidFill>
                          <a:latin typeface="Meiryo UI" panose="020B0604030504040204" pitchFamily="34" charset="-128"/>
                          <a:ea typeface="Meiryo UI" panose="020B0604030504040204" pitchFamily="34" charset="-128"/>
                          <a:cs typeface="Arial"/>
                        </a:rPr>
                        <a:t>その他、フィリピン市場において登録済みの類似品がなく生命の危機が迫った患者への使用を目的とした場合の</a:t>
                      </a:r>
                      <a:r>
                        <a:rPr kumimoji="1" lang="en-US" altLang="ja-JP" sz="1200" dirty="0">
                          <a:solidFill>
                            <a:schemeClr val="tx1"/>
                          </a:solidFill>
                          <a:latin typeface="Meiryo UI" panose="020B0604030504040204" pitchFamily="34" charset="-128"/>
                          <a:ea typeface="Meiryo UI" panose="020B0604030504040204" pitchFamily="34" charset="-128"/>
                          <a:cs typeface="Arial"/>
                        </a:rPr>
                        <a:t>Compassionate Special Permit (CSP)</a:t>
                      </a:r>
                      <a:r>
                        <a:rPr kumimoji="1" lang="ja-JP" altLang="en-US" sz="1200" dirty="0">
                          <a:solidFill>
                            <a:schemeClr val="tx1"/>
                          </a:solidFill>
                          <a:latin typeface="Meiryo UI" panose="020B0604030504040204" pitchFamily="34" charset="-128"/>
                          <a:ea typeface="Meiryo UI" panose="020B0604030504040204" pitchFamily="34" charset="-128"/>
                          <a:cs typeface="Arial"/>
                        </a:rPr>
                        <a:t>申請がある。</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a:txBody>
                    <a:bodyPr/>
                    <a:lstStyle/>
                    <a:p>
                      <a:pPr algn="ctr" fontAlgn="ctr"/>
                      <a:r>
                        <a:rPr kumimoji="1" lang="ja-JP" altLang="en-US" sz="1200" b="1" dirty="0">
                          <a:solidFill>
                            <a:srgbClr val="FFFFFF"/>
                          </a:solidFill>
                          <a:latin typeface="Meiryo UI" panose="020B0604030504040204" pitchFamily="34" charset="-128"/>
                          <a:ea typeface="Meiryo UI" panose="020B0604030504040204" pitchFamily="34" charset="-128"/>
                          <a:cs typeface="Arial" panose="020B0604020202020204" pitchFamily="34" charset="0"/>
                        </a:rPr>
                        <a:t>申請で求められる代表的な資料・情報等</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申請書、公証されたレター</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特定の目的を示し、販売目的でないことを明記。医療機器のリスト、数量、ブランド、製造業者名等</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、輸出国において発行された製品登録に関する文書のコピー、船荷証券、臨床試験の場合には治験プロトコールと倫理委員会の承認書等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費用：</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510</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フィリピンペソ</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/CMDL</a:t>
                      </a: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期間：提出から</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10</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営業日前後</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注：パッキングリスト、インボイスが分かれる場合にはそれぞれに</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CMDL</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が必要となるため注意が必要</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4914502"/>
            <a:ext cx="9504852" cy="1754326"/>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■行政命令</a:t>
            </a:r>
            <a:r>
              <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2020-001</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a:t>
            </a:r>
            <a:r>
              <a:rPr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FDA Circular 2020-001: Initial Implementation of Administrative Order No. 2018-0002</a:t>
            </a:r>
            <a:r>
              <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a:t>
            </a:r>
            <a:endPar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endParaRPr lang="en" altLang="ja-JP" sz="1200" i="0" u="none" strike="noStrike" kern="1200" dirty="0">
              <a:solidFill>
                <a:srgbClr val="FF0000"/>
              </a:solidFill>
              <a:effectLst/>
              <a:latin typeface="Meiryo UI" panose="020B0604030504040204" pitchFamily="34" charset="-128"/>
              <a:ea typeface="Meiryo UI" panose="020B0604030504040204" pitchFamily="34" charset="-128"/>
              <a:cs typeface="Arial" panose="020B0604020202020204" pitchFamily="34" charset="0"/>
            </a:endParaRPr>
          </a:p>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■行政命令</a:t>
            </a:r>
            <a:r>
              <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2018-0002</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r>
              <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 (Annex G</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参照）</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a:t>
            </a:r>
            <a:r>
              <a:rPr lang="en" altLang="ja-JP" sz="1200" dirty="0">
                <a:solidFill>
                  <a:srgbClr val="FF0000"/>
                </a:solidFill>
                <a:latin typeface="Meiryo UI" panose="020B0604030504040204" pitchFamily="34" charset="-128"/>
                <a:ea typeface="Meiryo UI" panose="020B0604030504040204" pitchFamily="34" charset="-128"/>
                <a:hlinkClick r:id="rId3"/>
              </a:rPr>
              <a:t>Guidelines Governing the Issuance of an Authorization for a Medical Device based on the ASEAN Harmonized Technical Requirements”</a:t>
            </a:r>
            <a:endParaRPr lang="en" altLang="ja-JP" sz="1200" dirty="0">
              <a:solidFill>
                <a:srgbClr val="FF0000"/>
              </a:solidFill>
              <a:latin typeface="Meiryo UI" panose="020B0604030504040204" pitchFamily="34" charset="-128"/>
              <a:ea typeface="Meiryo UI" panose="020B0604030504040204" pitchFamily="34" charset="-128"/>
            </a:endParaRPr>
          </a:p>
          <a:p>
            <a:pPr marL="0" algn="l" rtl="0" eaLnBrk="1" fontAlgn="t" latinLnBrk="0" hangingPunct="1">
              <a:spcBef>
                <a:spcPts val="0"/>
              </a:spcBef>
              <a:spcAft>
                <a:spcPts val="0"/>
              </a:spcAft>
            </a:pPr>
            <a:endPar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a:t>
            </a:r>
            <a:r>
              <a:rPr lang="en-US" altLang="zh-TW" sz="1200" dirty="0">
                <a:latin typeface="Meiryo UI" panose="020B0604030504040204" pitchFamily="34" charset="-128"/>
                <a:ea typeface="Meiryo UI" panose="020B0604030504040204" pitchFamily="34" charset="-128"/>
                <a:cs typeface="Times New Roman" panose="02020603050405020304" pitchFamily="18" charset="0"/>
              </a:rPr>
              <a:t>Compassionate Special Permit (CSP)</a:t>
            </a: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申請の必要資料、費用</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lang="en" altLang="ja-JP" sz="1200" dirty="0">
                <a:hlinkClick r:id="rId4"/>
              </a:rPr>
              <a:t>“CENTER FOR DRUG REGULATION AND RESEARCH</a:t>
            </a:r>
            <a:r>
              <a:rPr lang="ja-JP" altLang="en-US" sz="1200" dirty="0">
                <a:hlinkClick r:id="rId4"/>
              </a:rPr>
              <a:t>　</a:t>
            </a:r>
            <a:r>
              <a:rPr lang="en" altLang="ja-JP" sz="1200" dirty="0">
                <a:hlinkClick r:id="rId4"/>
              </a:rPr>
              <a:t>COMPASSIONATE SPECIAL PERMIT (CSP) APPLICATION”</a:t>
            </a:r>
            <a:endParaRPr lang="ja-JP" altLang="ja-JP" sz="1200" i="0" u="none" strike="noStrike" dirty="0">
              <a:effectLst/>
              <a:latin typeface="Arial" panose="020B0604020202020204" pitchFamily="34" charset="0"/>
            </a:endParaRPr>
          </a:p>
        </p:txBody>
      </p:sp>
    </p:spTree>
    <p:extLst>
      <p:ext uri="{BB962C8B-B14F-4D97-AF65-F5344CB8AC3E}">
        <p14:creationId xmlns:p14="http://schemas.microsoft.com/office/powerpoint/2010/main" val="171583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2417302872"/>
              </p:ext>
            </p:extLst>
          </p:nvPr>
        </p:nvGraphicFramePr>
        <p:xfrm>
          <a:off x="272845" y="1340494"/>
          <a:ext cx="9253292" cy="5150902"/>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食品、医薬品、化粧品の製造、販売、流通に関する安全性、品質を確保する法律</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2"/>
                        </a:rPr>
                        <a:t>https://lawphil.net/statutes/repacts/ra1963/ra_3720_1963.html - :~:text=Republic Act No.,3720&amp;text=AN ACT TO ENSURE THE,ENFORCE THE LAWS PERTAINING THERETO.</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2569690221"/>
                  </a:ext>
                </a:extLst>
              </a:tr>
              <a:tr h="304800">
                <a:tc>
                  <a:txBody>
                    <a:bodyPr/>
                    <a:lstStyle/>
                    <a:p>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フィリピン</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の規制に関連する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キャパシティ（試験所、窓口、機器、人材）確保強化を目的とした法律</a:t>
                      </a:r>
                      <a:endPar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it-IT" altLang="zh-TW" sz="1100" dirty="0">
                          <a:latin typeface="Meiryo UI" panose="020B0604030504040204" pitchFamily="34" charset="-128"/>
                          <a:ea typeface="Meiryo UI" panose="020B0604030504040204" pitchFamily="34" charset="-128"/>
                          <a:cs typeface="Times New Roman" panose="02020603050405020304" pitchFamily="18" charset="0"/>
                          <a:hlinkClick r:id="rId3"/>
                        </a:rPr>
                        <a:t>https://www.officialgazette.gov.ph/2009/08/18/republic-act-no-9711/</a:t>
                      </a:r>
                      <a:endParaRPr lang="it-IT"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457357681"/>
                  </a:ext>
                </a:extLst>
              </a:tr>
              <a:tr h="304800">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アセアン</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MDD</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に基づく医療機器登録の要求に関する行政命令</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it-IT" altLang="zh-TW" sz="1100" b="0" i="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Administrative Order No. 2018-002-Medical-Device-Registration-Requirement- update 15Apr20.pdf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208833271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行政命令</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2018-002</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に対する第一段階のガイドライン</a:t>
                      </a: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4"/>
                        </a:rPr>
                        <a:t>https://www.fda.gov.ph/wp-content/uploads/2020/01/FDA-CIRCULAR-NO.2020-001.pdf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行政命令</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2020-001</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に対する規制対象となる医療機器の明確化、及び更新</a:t>
                      </a: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5"/>
                        </a:rPr>
                        <a:t>https://www.fda.gov.ph/wp-content/uploads/2021/01/FDA-Circular-No.2021-001-A.pdf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3909974198"/>
                  </a:ext>
                </a:extLst>
              </a:tr>
              <a:tr h="304800">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国家健康保険プログラムに関する規制</a:t>
                      </a: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https://www.fda.gov.ph/wp-content/uploads/2021/01/FDA-Circular-No.2021-002.pdf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657241909"/>
                  </a:ext>
                </a:extLst>
              </a:tr>
              <a:tr h="304800">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アセアンの許認可を有する医療機器に対する迅速審査に関する通知</a:t>
                      </a: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https://www.fda.gov.ph/wp-content/uploads/2021/11/FDA-Advisory-No.2021-3084.pdf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3841741623"/>
                  </a:ext>
                </a:extLst>
              </a:tr>
              <a:tr h="304800">
                <a:tc>
                  <a:txBody>
                    <a:bodyPr/>
                    <a:lstStyle/>
                    <a:p>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LTO</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を含む業者ライセンスの要求に関する行政命令</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https://www.fda.gov.ph/wp-content/uploads/2020/05/Administrative-Order-No.2020-0017.pdf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extLst>
                  <a:ext uri="{0D108BD9-81ED-4DB2-BD59-A6C34878D82A}">
                    <a16:rowId xmlns:a16="http://schemas.microsoft.com/office/drawing/2014/main" val="1237558136"/>
                  </a:ext>
                </a:extLst>
              </a:tr>
              <a:tr h="337457">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放射線機器の通関に関する通達</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https://www.fda.gov.ph/wp-content/uploads/2021/04/FDA-Circular-No.-2017-013.pdf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p>
                  </a:txBody>
                  <a:tcPr anchor="ctr"/>
                </a:tc>
                <a:extLst>
                  <a:ext uri="{0D108BD9-81ED-4DB2-BD59-A6C34878D82A}">
                    <a16:rowId xmlns:a16="http://schemas.microsoft.com/office/drawing/2014/main" val="1038280763"/>
                  </a:ext>
                </a:extLst>
              </a:tr>
              <a:tr h="337457">
                <a:tc>
                  <a:txBody>
                    <a:bodyPr/>
                    <a:lstStyle/>
                    <a:p>
                      <a:r>
                        <a:rPr lang="en-US" altLang="ja-JP"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ASEAN</a:t>
                      </a:r>
                      <a:r>
                        <a:rPr lang="ja-JP"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において承認済み医療機器の登録手続きの簡略化</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0"/>
                        </a:rPr>
                        <a:t>https://www.fda.gov.ph/wp-content/uploads/2022/09/FDA-Circular-No.2022-008.pdf</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p>
                  </a:txBody>
                  <a:tcPr anchor="ctr"/>
                </a:tc>
                <a:extLst>
                  <a:ext uri="{0D108BD9-81ED-4DB2-BD59-A6C34878D82A}">
                    <a16:rowId xmlns:a16="http://schemas.microsoft.com/office/drawing/2014/main" val="959275963"/>
                  </a:ext>
                </a:extLst>
              </a:tr>
            </a:tbl>
          </a:graphicData>
        </a:graphic>
      </p:graphicFrame>
      <p:sp>
        <p:nvSpPr>
          <p:cNvPr id="5" name="テキスト ボックス 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 </a:t>
            </a:r>
            <a:r>
              <a:rPr lang="ja-JP" altLang="en-US" b="1">
                <a:latin typeface="Meiryo UI" panose="020B0604030504040204" pitchFamily="34" charset="-128"/>
                <a:ea typeface="Meiryo UI" panose="020B0604030504040204" pitchFamily="34" charset="-128"/>
              </a:rPr>
              <a:t>／医療関連／制度</a:t>
            </a:r>
          </a:p>
        </p:txBody>
      </p:sp>
      <p:sp>
        <p:nvSpPr>
          <p:cNvPr id="7" name="テキスト プレースホルダー 8"/>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74400" y="1069792"/>
            <a:ext cx="9251737" cy="21339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全て英語で確認することができる重要な規制を掲載する。</a:t>
            </a:r>
          </a:p>
        </p:txBody>
      </p:sp>
    </p:spTree>
    <p:extLst>
      <p:ext uri="{BB962C8B-B14F-4D97-AF65-F5344CB8AC3E}">
        <p14:creationId xmlns:p14="http://schemas.microsoft.com/office/powerpoint/2010/main" val="1180521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90119" y="243574"/>
            <a:ext cx="8773897" cy="332354"/>
          </a:xfrm>
        </p:spPr>
        <p:txBody>
          <a:bodyPr/>
          <a:lstStyle/>
          <a:p>
            <a:r>
              <a:rPr lang="ja-JP" altLang="en-US" b="1" dirty="0">
                <a:latin typeface="Meiryo UI" panose="020B0604030504040204" pitchFamily="34" charset="-128"/>
                <a:ea typeface="Meiryo UI" panose="020B0604030504040204" pitchFamily="34" charset="-128"/>
              </a:rPr>
              <a:t>ベトナム </a:t>
            </a:r>
            <a:r>
              <a:rPr lang="en-US" altLang="ja-JP" b="1" dirty="0">
                <a:latin typeface="Meiryo UI" panose="020B0604030504040204" pitchFamily="34" charset="-128"/>
                <a:ea typeface="Meiryo UI" panose="020B0604030504040204" pitchFamily="34" charset="-128"/>
              </a:rPr>
              <a:t>(Vietnam)</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a:xfrm>
            <a:off x="289293" y="497547"/>
            <a:ext cx="8774723" cy="415691"/>
          </a:xfrm>
        </p:spPr>
        <p:txBody>
          <a:bodyPr>
            <a:normAutofit/>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565638" y="1540936"/>
            <a:ext cx="7444519" cy="265876"/>
          </a:xfrm>
          <a:prstGeom prst="rect">
            <a:avLst/>
          </a:prstGeom>
          <a:noFill/>
          <a:ln w="9525">
            <a:noFill/>
            <a:miter lim="800000"/>
            <a:headEnd/>
            <a:tailEnd/>
          </a:ln>
        </p:spPr>
        <p:txBody>
          <a:bodyPr wrap="square" lIns="0" tIns="43200" rIns="0" bIns="66462"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882184">
              <a:buSzPct val="120000"/>
            </a:pPr>
            <a:r>
              <a:rPr lang="ja-JP" altLang="en-US" sz="1292" b="1" dirty="0">
                <a:latin typeface="Meiryo UI" panose="020B0604030504040204" pitchFamily="34" charset="-128"/>
                <a:ea typeface="Meiryo UI" panose="020B0604030504040204" pitchFamily="34" charset="-128"/>
              </a:rPr>
              <a:t>ベトナムの医療機器に対する規制概要</a:t>
            </a:r>
            <a:endParaRPr lang="en-US" altLang="ko-KR" sz="1292" b="1" dirty="0">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543338128"/>
              </p:ext>
            </p:extLst>
          </p:nvPr>
        </p:nvGraphicFramePr>
        <p:xfrm>
          <a:off x="565637" y="1826169"/>
          <a:ext cx="8773710" cy="4766172"/>
        </p:xfrm>
        <a:graphic>
          <a:graphicData uri="http://schemas.openxmlformats.org/drawingml/2006/table">
            <a:tbl>
              <a:tblPr firstRow="1" bandRow="1">
                <a:tableStyleId>{2D5ABB26-0587-4C30-8999-92F81FD0307C}</a:tableStyleId>
              </a:tblPr>
              <a:tblGrid>
                <a:gridCol w="33234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577269">
                  <a:extLst>
                    <a:ext uri="{9D8B030D-6E8A-4147-A177-3AD203B41FA5}">
                      <a16:colId xmlns:a16="http://schemas.microsoft.com/office/drawing/2014/main" val="20002"/>
                    </a:ext>
                  </a:extLst>
                </a:gridCol>
              </a:tblGrid>
              <a:tr h="297940">
                <a:tc gridSpan="2">
                  <a:txBody>
                    <a:bodyPr/>
                    <a:lstStyle/>
                    <a:p>
                      <a:pPr algn="ctr" fontAlgn="ctr"/>
                      <a:r>
                        <a:rPr kumimoji="1" lang="ja-JP" altLang="en-US" sz="1000" b="1">
                          <a:solidFill>
                            <a:schemeClr val="bg1"/>
                          </a:solidFill>
                          <a:latin typeface="Meiryo UI" panose="020B0604030504040204" pitchFamily="34" charset="-128"/>
                          <a:ea typeface="Meiryo UI" panose="020B0604030504040204" pitchFamily="34" charset="-128"/>
                        </a:rPr>
                        <a:t>根拠法</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Decree 98/2021/ND-CP</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Decree 07/2023/ND-CP</a:t>
                      </a:r>
                    </a:p>
                    <a:p>
                      <a:pPr fontAlgn="ctr"/>
                      <a:r>
                        <a:rPr lang="en-US" altLang="ja-JP" sz="1000" dirty="0">
                          <a:solidFill>
                            <a:schemeClr val="tx1"/>
                          </a:solidFill>
                          <a:latin typeface="Meiryo UI"/>
                          <a:ea typeface="Meiryo UI"/>
                          <a:cs typeface="Arial"/>
                        </a:rPr>
                        <a:t>※2023</a:t>
                      </a:r>
                      <a:r>
                        <a:rPr lang="ja-JP" altLang="en-US" sz="1000" dirty="0">
                          <a:solidFill>
                            <a:schemeClr val="tx1"/>
                          </a:solidFill>
                          <a:latin typeface="Meiryo UI"/>
                          <a:ea typeface="Meiryo UI"/>
                          <a:cs typeface="Arial"/>
                        </a:rPr>
                        <a:t>年</a:t>
                      </a:r>
                      <a:r>
                        <a:rPr lang="en-US" altLang="ja-JP" sz="1000" dirty="0">
                          <a:solidFill>
                            <a:schemeClr val="tx1"/>
                          </a:solidFill>
                          <a:latin typeface="Meiryo UI"/>
                          <a:ea typeface="Meiryo UI"/>
                          <a:cs typeface="Arial"/>
                        </a:rPr>
                        <a:t>3</a:t>
                      </a:r>
                      <a:r>
                        <a:rPr lang="ja-JP" altLang="en-US" sz="1000" dirty="0">
                          <a:solidFill>
                            <a:schemeClr val="tx1"/>
                          </a:solidFill>
                          <a:latin typeface="Meiryo UI"/>
                          <a:ea typeface="Meiryo UI"/>
                          <a:cs typeface="Arial"/>
                        </a:rPr>
                        <a:t>月</a:t>
                      </a:r>
                      <a:r>
                        <a:rPr lang="en-US" altLang="ja-JP" sz="1000" dirty="0">
                          <a:solidFill>
                            <a:schemeClr val="tx1"/>
                          </a:solidFill>
                          <a:latin typeface="Meiryo UI"/>
                          <a:ea typeface="Meiryo UI"/>
                          <a:cs typeface="Arial"/>
                        </a:rPr>
                        <a:t>3</a:t>
                      </a:r>
                      <a:r>
                        <a:rPr lang="ja-JP" altLang="en-US" sz="1000" dirty="0">
                          <a:solidFill>
                            <a:schemeClr val="tx1"/>
                          </a:solidFill>
                          <a:latin typeface="Meiryo UI"/>
                          <a:ea typeface="Meiryo UI"/>
                          <a:cs typeface="Arial"/>
                        </a:rPr>
                        <a:t>日施行の医療機器管理規制</a:t>
                      </a:r>
                      <a:r>
                        <a:rPr lang="en-US" altLang="ja-JP" sz="1000" dirty="0">
                          <a:solidFill>
                            <a:schemeClr val="tx1"/>
                          </a:solidFill>
                          <a:latin typeface="Meiryo UI"/>
                          <a:ea typeface="Meiryo UI"/>
                          <a:cs typeface="Arial"/>
                        </a:rPr>
                        <a:t>Decree 07/2023/ND-CP</a:t>
                      </a:r>
                      <a:r>
                        <a:rPr lang="ja-JP" altLang="en-US" sz="1000" dirty="0">
                          <a:solidFill>
                            <a:schemeClr val="tx1"/>
                          </a:solidFill>
                          <a:latin typeface="Meiryo UI"/>
                          <a:ea typeface="Meiryo UI"/>
                          <a:cs typeface="Arial"/>
                        </a:rPr>
                        <a:t>が</a:t>
                      </a:r>
                      <a:r>
                        <a:rPr lang="en-US" altLang="ja-JP" sz="1000" dirty="0">
                          <a:solidFill>
                            <a:schemeClr val="tx1"/>
                          </a:solidFill>
                          <a:latin typeface="Meiryo UI"/>
                          <a:ea typeface="Meiryo UI"/>
                          <a:cs typeface="Arial"/>
                        </a:rPr>
                        <a:t>Decree 98/2021/ND-CP </a:t>
                      </a:r>
                      <a:r>
                        <a:rPr lang="ja-JP" altLang="en-US" sz="1000" dirty="0">
                          <a:solidFill>
                            <a:schemeClr val="tx1"/>
                          </a:solidFill>
                          <a:latin typeface="Meiryo UI"/>
                          <a:ea typeface="Meiryo UI"/>
                          <a:cs typeface="Arial"/>
                        </a:rPr>
                        <a:t>の一部を改正。</a:t>
                      </a:r>
                      <a:endParaRPr lang="en-US" altLang="ja-JP" sz="1000" dirty="0">
                        <a:solidFill>
                          <a:schemeClr val="tx1"/>
                        </a:solidFill>
                        <a:latin typeface="Meiryo UI"/>
                        <a:ea typeface="Meiryo UI"/>
                        <a:cs typeface="Arial"/>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21051">
                <a:tc gridSpan="2">
                  <a:txBody>
                    <a:bodyPr/>
                    <a:lstStyle/>
                    <a:p>
                      <a:pPr algn="ctr" fontAlgn="ctr"/>
                      <a:r>
                        <a:rPr kumimoji="1" lang="ja-JP" altLang="en-US" sz="1000" b="1">
                          <a:solidFill>
                            <a:schemeClr val="bg1"/>
                          </a:solidFill>
                          <a:latin typeface="Meiryo UI" panose="020B0604030504040204" pitchFamily="34" charset="-128"/>
                          <a:ea typeface="Meiryo UI" panose="020B0604030504040204" pitchFamily="34" charset="-128"/>
                        </a:rPr>
                        <a:t>規制所管主体</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0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of Health</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78946">
                <a:tc gridSpan="2">
                  <a:txBody>
                    <a:bodyPr/>
                    <a:lstStyle/>
                    <a:p>
                      <a:pPr algn="ctr" fontAlgn="ctr"/>
                      <a:r>
                        <a:rPr kumimoji="1" lang="ja-JP" altLang="en-US" sz="10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医療機器を輸入・販売するためには、</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Circulation Number (</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A〜D</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の医療機器</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Declaration of Eligibility to Trade Medical Devices (</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の医療機器</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が必要となる。</a:t>
                      </a: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05548">
                <a:tc gridSpan="2">
                  <a:txBody>
                    <a:bodyPr/>
                    <a:lstStyle/>
                    <a:p>
                      <a:pPr algn="ctr" fontAlgn="ctr"/>
                      <a:r>
                        <a:rPr kumimoji="1" lang="en-US" altLang="zh-TW" sz="1000" b="1" dirty="0">
                          <a:solidFill>
                            <a:schemeClr val="bg1"/>
                          </a:solidFill>
                          <a:latin typeface="Meiryo UI" panose="020B0604030504040204" pitchFamily="34" charset="-128"/>
                          <a:ea typeface="Meiryo UI" panose="020B0604030504040204" pitchFamily="34" charset="-128"/>
                        </a:rPr>
                        <a:t>Declaration of Eligibility to Trade Medical Devices</a:t>
                      </a:r>
                    </a:p>
                    <a:p>
                      <a:pPr algn="ctr" font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B, C, D)</a:t>
                      </a:r>
                      <a:endParaRPr kumimoji="1" lang="ja-JP" altLang="en-US" sz="700" b="1">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lvl="0" indent="-171450" algn="l" defTabSz="914400" rtl="0" eaLnBrk="1" fontAlgn="ctr" latinLnBrk="0" hangingPunct="1">
                        <a:lnSpc>
                          <a:spcPct val="100000"/>
                        </a:lnSpc>
                        <a:spcBef>
                          <a:spcPts val="300"/>
                        </a:spcBef>
                        <a:spcAft>
                          <a:spcPts val="0"/>
                        </a:spcAft>
                        <a:buClr>
                          <a:srgbClr val="83A4D1"/>
                        </a:buClr>
                        <a:buSzPct val="80000"/>
                        <a:buFont typeface="Wingdings" pitchFamily="2" charset="2"/>
                        <a:buChar char="l"/>
                        <a:tabLst/>
                        <a:defRPr/>
                      </a:pPr>
                      <a:r>
                        <a:rPr lang="en-US" altLang="ja-JP" sz="1000" dirty="0">
                          <a:latin typeface="Meiryo UI" panose="020B0604030504040204" pitchFamily="34" charset="-128"/>
                          <a:ea typeface="Meiryo UI" panose="020B0604030504040204" pitchFamily="34" charset="-128"/>
                          <a:hlinkClick r:id="rId2"/>
                        </a:rPr>
                        <a:t>http://dmec.moh.gov.vn</a:t>
                      </a:r>
                      <a:r>
                        <a:rPr lang="ja-JP" altLang="en-US" sz="1000" dirty="0">
                          <a:latin typeface="Meiryo UI" panose="020B0604030504040204" pitchFamily="34" charset="-128"/>
                          <a:ea typeface="Meiryo UI" panose="020B0604030504040204" pitchFamily="34" charset="-128"/>
                        </a:rPr>
                        <a:t>　の手順に従い保健省へ申請を行う。</a:t>
                      </a:r>
                      <a:endParaRPr lang="en-US" altLang="ja-JP" sz="1000" dirty="0">
                        <a:latin typeface="Meiryo UI" panose="020B0604030504040204" pitchFamily="34" charset="-128"/>
                        <a:ea typeface="Meiryo UI" panose="020B0604030504040204" pitchFamily="34" charset="-128"/>
                      </a:endParaRPr>
                    </a:p>
                    <a:p>
                      <a:pPr marL="171450" marR="0" lvl="0" indent="-171450" algn="l" defTabSz="914400" rtl="0" eaLnBrk="1" fontAlgn="ctr" latinLnBrk="0" hangingPunct="1">
                        <a:lnSpc>
                          <a:spcPct val="100000"/>
                        </a:lnSpc>
                        <a:spcBef>
                          <a:spcPts val="300"/>
                        </a:spcBef>
                        <a:spcAft>
                          <a:spcPts val="0"/>
                        </a:spcAft>
                        <a:buClr>
                          <a:srgbClr val="83A4D1"/>
                        </a:buClr>
                        <a:buSzPct val="80000"/>
                        <a:buFont typeface="Wingdings" pitchFamily="2" charset="2"/>
                        <a:buChar char="l"/>
                        <a:tabLst/>
                        <a:defRPr/>
                      </a:pPr>
                      <a:r>
                        <a:rPr lang="ja-JP" altLang="en-US" sz="1000" dirty="0">
                          <a:latin typeface="Meiryo UI" panose="020B0604030504040204" pitchFamily="34" charset="-128"/>
                          <a:ea typeface="Meiryo UI" panose="020B0604030504040204" pitchFamily="34" charset="-128"/>
                        </a:rPr>
                        <a:t>主な要求事項とその内容</a:t>
                      </a:r>
                      <a:endParaRPr lang="en-US" altLang="ja-JP" sz="1000" dirty="0">
                        <a:latin typeface="Meiryo UI" panose="020B0604030504040204" pitchFamily="34" charset="-128"/>
                        <a:ea typeface="Meiryo UI" panose="020B0604030504040204" pitchFamily="34" charset="-128"/>
                      </a:endParaRPr>
                    </a:p>
                    <a:p>
                      <a:pPr marL="0" marR="0" lvl="0" indent="0" algn="l" defTabSz="914400" rtl="0" eaLnBrk="1" fontAlgn="ctr" latinLnBrk="0" hangingPunct="1">
                        <a:lnSpc>
                          <a:spcPct val="100000"/>
                        </a:lnSpc>
                        <a:spcBef>
                          <a:spcPts val="300"/>
                        </a:spcBef>
                        <a:spcAft>
                          <a:spcPts val="0"/>
                        </a:spcAft>
                        <a:buClr>
                          <a:srgbClr val="83A4D1"/>
                        </a:buClr>
                        <a:buSzPct val="80000"/>
                        <a:buFontTx/>
                        <a:buNone/>
                        <a:tabLst/>
                        <a:defRPr/>
                      </a:pP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申請書（所定の様式に従う）、人員のリスト（少なくとも１名以上の大学の学位を有する者：エンジニアリング、医薬・薬学、化学または同等の学位）、</a:t>
                      </a:r>
                      <a:endParaRPr lang="en-US" altLang="ja-JP" sz="1000" dirty="0">
                        <a:latin typeface="Meiryo UI" panose="020B0604030504040204" pitchFamily="34" charset="-128"/>
                        <a:ea typeface="Meiryo UI" panose="020B0604030504040204" pitchFamily="34" charset="-128"/>
                      </a:endParaRPr>
                    </a:p>
                    <a:p>
                      <a:pPr marL="0" marR="0" lvl="0" indent="0" algn="l" defTabSz="914400" rtl="0" eaLnBrk="1" fontAlgn="ctr" latinLnBrk="0" hangingPunct="1">
                        <a:lnSpc>
                          <a:spcPct val="100000"/>
                        </a:lnSpc>
                        <a:spcBef>
                          <a:spcPts val="300"/>
                        </a:spcBef>
                        <a:spcAft>
                          <a:spcPts val="0"/>
                        </a:spcAft>
                        <a:buClr>
                          <a:srgbClr val="83A4D1"/>
                        </a:buClr>
                        <a:buSzPct val="80000"/>
                        <a:buFontTx/>
                        <a:buNone/>
                        <a:tabLst/>
                        <a:defRPr/>
                      </a:pPr>
                      <a:r>
                        <a:rPr lang="ja-JP" altLang="en-US" sz="1000" dirty="0">
                          <a:latin typeface="Meiryo UI" panose="020B0604030504040204" pitchFamily="34" charset="-128"/>
                          <a:ea typeface="Meiryo UI" panose="020B0604030504040204" pitchFamily="34" charset="-128"/>
                        </a:rPr>
                        <a:t>事業を行う施設に関する情報（倉庫、輸送等の手段（車両情報等）、保管条件等）、医薬品等を含む医療機器の輸出入、在庫を監視する倉庫とそのシステムが要件を満たしていることを証明する文書</a:t>
                      </a:r>
                      <a:endParaRPr lang="en-US" altLang="ja-JP" sz="1000" dirty="0">
                        <a:latin typeface="Meiryo UI" panose="020B0604030504040204" pitchFamily="34" charset="-128"/>
                        <a:ea typeface="Meiryo UI" panose="020B0604030504040204" pitchFamily="34" charset="-128"/>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893820">
                <a:tc gridSpan="2">
                  <a:txBody>
                    <a:bodyPr/>
                    <a:lstStyle/>
                    <a:p>
                      <a:pPr algn="ctr" fontAlgn="ctr"/>
                      <a:r>
                        <a:rPr kumimoji="1" lang="en-US" altLang="ja-JP" sz="1000" b="1" dirty="0">
                          <a:solidFill>
                            <a:schemeClr val="bg1"/>
                          </a:solidFill>
                          <a:latin typeface="Meiryo UI" panose="020B0604030504040204" pitchFamily="34" charset="-128"/>
                          <a:ea typeface="Meiryo UI" panose="020B0604030504040204" pitchFamily="34" charset="-128"/>
                        </a:rPr>
                        <a:t>Circulation Number</a:t>
                      </a:r>
                    </a:p>
                  </a:txBody>
                  <a:tcPr marL="0" marR="0" marT="0" marB="0" anchor="ct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itchFamily="2" charset="2"/>
                        <a:buChar char="l"/>
                        <a:tabLst/>
                        <a:defRPr/>
                      </a:pP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Circulation Number(</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医療機器の許可番号</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を取得する医療機器のクラス分類毎に定められた方法にて申請を行う。</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Wingdings" pitchFamily="2" charset="2"/>
                        <a:buChar char="l"/>
                        <a:tabLst/>
                        <a:defRPr/>
                      </a:pP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Circulation Number </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の保持者は以下のいずれかとなる。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医療機器のオーナー（自らの名前で市場に流通させる者）、医療機器のオーナーから委任を受けたベトナム国内の法人、外国の医療機器オーナーの</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　　ベトナム法人または委任を受けた者</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※Circulation Number</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の保持者になる者は　</a:t>
                      </a:r>
                      <a:r>
                        <a:rPr lang="en-US" altLang="ja-JP" sz="1000" dirty="0">
                          <a:latin typeface="Meiryo UI" panose="020B0604030504040204" pitchFamily="34" charset="-128"/>
                          <a:ea typeface="Meiryo UI" panose="020B0604030504040204" pitchFamily="34" charset="-128"/>
                          <a:hlinkClick r:id="rId2"/>
                        </a:rPr>
                        <a:t>http://dmec.moh.gov.vn</a:t>
                      </a:r>
                      <a:r>
                        <a:rPr lang="ja-JP" altLang="en-US" sz="1000" dirty="0">
                          <a:latin typeface="Meiryo UI" panose="020B0604030504040204" pitchFamily="34" charset="-128"/>
                          <a:ea typeface="Meiryo UI" panose="020B0604030504040204" pitchFamily="34" charset="-128"/>
                        </a:rPr>
                        <a:t>　の手順に従い保健省へオンラインアカウントを作成する必要がある。</a:t>
                      </a:r>
                      <a:endParaRPr lang="en-US" altLang="ja-JP" sz="1000" dirty="0">
                        <a:latin typeface="Meiryo UI" panose="020B0604030504040204" pitchFamily="34" charset="-128"/>
                        <a:ea typeface="Meiryo UI" panose="020B0604030504040204" pitchFamily="34" charset="-128"/>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21051">
                <a:tc>
                  <a:txBody>
                    <a:bodyPr/>
                    <a:lstStyle/>
                    <a:p>
                      <a:pPr fontAlgn="ctr"/>
                      <a:endParaRPr lang="ja-JP" altLang="en-US" sz="10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12700" cap="flat" cmpd="sng" algn="ctr">
                      <a:noFill/>
                      <a:prstDash val="solid"/>
                      <a:round/>
                      <a:headEnd type="none" w="med" len="med"/>
                      <a:tailEnd type="none" w="med" len="med"/>
                    </a:lnT>
                    <a:solidFill>
                      <a:srgbClr val="3D6AA7"/>
                    </a:solidFill>
                  </a:tcPr>
                </a:tc>
                <a:tc>
                  <a:txBody>
                    <a:bodyPr/>
                    <a:lstStyle/>
                    <a:p>
                      <a:pPr algn="l" fontAlgn="ctr"/>
                      <a:r>
                        <a:rPr kumimoji="1" lang="ja-JP" altLang="en-US" sz="1000" b="1">
                          <a:solidFill>
                            <a:schemeClr val="bg1"/>
                          </a:solidFill>
                          <a:latin typeface="Meiryo UI" panose="020B0604030504040204" pitchFamily="34" charset="-128"/>
                          <a:ea typeface="Meiryo UI" panose="020B0604030504040204" pitchFamily="34" charset="-128"/>
                        </a:rPr>
                        <a:t>機器の分類</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3231"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 B, C, D</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分類を採用している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21051">
                <a:tc>
                  <a:txBody>
                    <a:bodyPr/>
                    <a:lstStyle/>
                    <a:p>
                      <a:pPr fontAlgn="ctr"/>
                      <a:endParaRPr lang="ja-JP" altLang="en-US" sz="10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000" b="1">
                          <a:solidFill>
                            <a:schemeClr val="bg1"/>
                          </a:solidFill>
                          <a:latin typeface="Meiryo UI" panose="020B0604030504040204" pitchFamily="34" charset="-128"/>
                          <a:ea typeface="Meiryo UI" panose="020B0604030504040204" pitchFamily="34" charset="-128"/>
                        </a:rPr>
                        <a:t>登録手数料</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3231"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buFont typeface="Arial" panose="020B0604020202020204" pitchFamily="34" charset="0"/>
                        <a:buNone/>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A:1,000,000</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ドン、クラス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B:3,000,000</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ドン、クラス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D:5,000,000</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ドン</a:t>
                      </a:r>
                      <a:endParaRPr kumimoji="1" lang="ja-JP" altLang="en-US" sz="100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04087">
                <a:tc>
                  <a:txBody>
                    <a:bodyPr/>
                    <a:lstStyle/>
                    <a:p>
                      <a:pPr fontAlgn="ctr"/>
                      <a:endParaRPr lang="ja-JP" altLang="en-US" sz="10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000" b="1">
                          <a:solidFill>
                            <a:schemeClr val="bg1"/>
                          </a:solidFill>
                          <a:latin typeface="Meiryo UI" panose="020B0604030504040204" pitchFamily="34" charset="-128"/>
                          <a:ea typeface="Meiryo UI" panose="020B0604030504040204" pitchFamily="34" charset="-128"/>
                        </a:rPr>
                        <a:t>審査期間</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3231"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：即時</a:t>
                      </a:r>
                      <a:endParaRPr kumimoji="1"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11125" marR="0" lvl="0" indent="-111125"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00" dirty="0">
                          <a:solidFill>
                            <a:schemeClr val="tx1"/>
                          </a:solidFill>
                          <a:latin typeface="Meiryo UI"/>
                          <a:ea typeface="Meiryo UI"/>
                          <a:cs typeface="Arial"/>
                        </a:rPr>
                        <a:t>クラス</a:t>
                      </a:r>
                      <a:r>
                        <a:rPr kumimoji="1" lang="en-US" altLang="ja-JP" sz="1000" dirty="0">
                          <a:solidFill>
                            <a:schemeClr val="tx1"/>
                          </a:solidFill>
                          <a:latin typeface="Meiryo UI"/>
                          <a:ea typeface="Meiryo UI"/>
                          <a:cs typeface="Arial"/>
                        </a:rPr>
                        <a:t>C</a:t>
                      </a:r>
                      <a:r>
                        <a:rPr kumimoji="1" lang="ja-JP" altLang="en-US" sz="1000" dirty="0">
                          <a:solidFill>
                            <a:schemeClr val="tx1"/>
                          </a:solidFill>
                          <a:latin typeface="Meiryo UI"/>
                          <a:ea typeface="Meiryo UI"/>
                          <a:cs typeface="Arial"/>
                        </a:rPr>
                        <a:t>、</a:t>
                      </a:r>
                      <a:r>
                        <a:rPr kumimoji="1" lang="en-US" altLang="ja-JP" sz="1000" dirty="0">
                          <a:solidFill>
                            <a:schemeClr val="tx1"/>
                          </a:solidFill>
                          <a:latin typeface="Meiryo UI"/>
                          <a:ea typeface="Meiryo UI"/>
                          <a:cs typeface="Arial"/>
                        </a:rPr>
                        <a:t>D</a:t>
                      </a:r>
                      <a:r>
                        <a:rPr kumimoji="1" lang="ja-JP" altLang="en-US" sz="1000" dirty="0">
                          <a:solidFill>
                            <a:schemeClr val="tx1"/>
                          </a:solidFill>
                          <a:latin typeface="Meiryo UI"/>
                          <a:ea typeface="Meiryo UI"/>
                          <a:cs typeface="Arial"/>
                        </a:rPr>
                        <a:t>：</a:t>
                      </a:r>
                      <a:r>
                        <a:rPr kumimoji="1" lang="en-US" altLang="ja-JP" sz="1000" dirty="0">
                          <a:solidFill>
                            <a:schemeClr val="tx1"/>
                          </a:solidFill>
                          <a:latin typeface="Meiryo UI"/>
                          <a:ea typeface="Meiryo UI"/>
                          <a:cs typeface="Arial"/>
                        </a:rPr>
                        <a:t>60〜90</a:t>
                      </a:r>
                      <a:r>
                        <a:rPr kumimoji="1" lang="ja-JP" altLang="en-US" sz="1000" dirty="0">
                          <a:solidFill>
                            <a:schemeClr val="tx1"/>
                          </a:solidFill>
                          <a:latin typeface="Meiryo UI"/>
                          <a:ea typeface="Meiryo UI"/>
                          <a:cs typeface="Arial"/>
                        </a:rPr>
                        <a:t>営業日、但し</a:t>
                      </a:r>
                      <a:r>
                        <a:rPr kumimoji="1" lang="en-US" altLang="ja-JP" sz="1000" dirty="0">
                          <a:solidFill>
                            <a:schemeClr val="tx1"/>
                          </a:solidFill>
                          <a:latin typeface="Meiryo UI"/>
                          <a:ea typeface="Meiryo UI"/>
                          <a:cs typeface="Arial"/>
                        </a:rPr>
                        <a:t>Fast Approval</a:t>
                      </a:r>
                      <a:r>
                        <a:rPr kumimoji="1" lang="ja-JP" altLang="en-US" sz="1000" dirty="0">
                          <a:solidFill>
                            <a:schemeClr val="tx1"/>
                          </a:solidFill>
                          <a:latin typeface="Meiryo UI"/>
                          <a:ea typeface="Meiryo UI"/>
                          <a:cs typeface="Arial"/>
                        </a:rPr>
                        <a:t>申請では</a:t>
                      </a:r>
                      <a:r>
                        <a:rPr kumimoji="1" lang="en-US" altLang="ja-JP" sz="1000" dirty="0">
                          <a:solidFill>
                            <a:schemeClr val="tx1"/>
                          </a:solidFill>
                          <a:latin typeface="Meiryo UI"/>
                          <a:ea typeface="Meiryo UI"/>
                          <a:cs typeface="Arial"/>
                        </a:rPr>
                        <a:t>10</a:t>
                      </a:r>
                      <a:r>
                        <a:rPr kumimoji="1" lang="ja-JP" altLang="en-US" sz="1000" dirty="0">
                          <a:solidFill>
                            <a:schemeClr val="tx1"/>
                          </a:solidFill>
                          <a:latin typeface="Meiryo UI"/>
                          <a:ea typeface="Meiryo UI"/>
                          <a:cs typeface="Arial"/>
                        </a:rPr>
                        <a:t>営業日。現状、プログラム医療機器は規制対象となっていない。</a:t>
                      </a:r>
                      <a:endParaRPr kumimoji="1" lang="ja-JP" altLang="en-US" sz="1000" strike="dblStrike" baseline="0" dirty="0">
                        <a:solidFill>
                          <a:schemeClr val="tx1"/>
                        </a:solidFill>
                        <a:latin typeface="Meiryo UI"/>
                        <a:ea typeface="Meiryo UI"/>
                        <a:cs typeface="Arial"/>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21051">
                <a:tc>
                  <a:txBody>
                    <a:bodyPr/>
                    <a:lstStyle/>
                    <a:p>
                      <a:pPr fontAlgn="ctr"/>
                      <a:endParaRPr lang="ja-JP" altLang="en-US" sz="10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000" b="1">
                          <a:solidFill>
                            <a:schemeClr val="bg1"/>
                          </a:solidFill>
                          <a:latin typeface="Meiryo UI" panose="020B0604030504040204" pitchFamily="34" charset="-128"/>
                          <a:ea typeface="Meiryo UI" panose="020B0604030504040204" pitchFamily="34" charset="-128"/>
                        </a:rPr>
                        <a:t>有効期限</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3231"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期限なし</a:t>
                      </a: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1051">
                <a:tc>
                  <a:txBody>
                    <a:bodyPr/>
                    <a:lstStyle/>
                    <a:p>
                      <a:pPr fontAlgn="ctr"/>
                      <a:endParaRPr lang="ja-JP" altLang="en-US" sz="10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33231"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無し</a:t>
                      </a: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43008891"/>
                  </a:ext>
                </a:extLst>
              </a:tr>
              <a:tr h="297940">
                <a:tc gridSpan="2">
                  <a:txBody>
                    <a:bodyPr/>
                    <a:lstStyle/>
                    <a:p>
                      <a:pPr algn="ctr" fontAlgn="ctr"/>
                      <a:r>
                        <a:rPr kumimoji="1" lang="ja-JP" altLang="en-US" sz="1000" b="1">
                          <a:solidFill>
                            <a:schemeClr val="bg1"/>
                          </a:solidFill>
                          <a:latin typeface="Meiryo UI" panose="020B0604030504040204" pitchFamily="34" charset="-128"/>
                          <a:ea typeface="Meiryo UI" panose="020B0604030504040204" pitchFamily="34" charset="-128"/>
                        </a:rPr>
                        <a:t>価格に関する規制</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0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医療機器の販売価格は販売前に下記のリンクにて公開する必要がある。</a:t>
                      </a:r>
                      <a:endParaRPr kumimoji="1" lang="en-US" altLang="ja-JP" sz="100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fontAlgn="ctr">
                        <a:buFont typeface="Arial" pitchFamily="34" charset="0"/>
                        <a:buNone/>
                      </a:pPr>
                      <a:r>
                        <a:rPr kumimoji="1" lang="en-US" altLang="ja-JP" sz="100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https://congkhaigiadmec.moh.gov.vn/</a:t>
                      </a:r>
                      <a:endParaRPr kumimoji="1" lang="en-US" altLang="ja-JP" sz="100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83077" marR="83077"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85048">
                <a:tc gridSpan="2">
                  <a:txBody>
                    <a:bodyPr/>
                    <a:lstStyle/>
                    <a:p>
                      <a:pPr lvl="0" algn="ctr">
                        <a:buNone/>
                      </a:pPr>
                      <a:r>
                        <a:rPr lang="ja-JP" altLang="en-US" sz="1000" b="1" dirty="0">
                          <a:solidFill>
                            <a:schemeClr val="bg1"/>
                          </a:solidFill>
                          <a:latin typeface="Meiryo UI"/>
                          <a:ea typeface="Meiryo UI"/>
                        </a:rPr>
                        <a:t>中古医療機器に関する規制</a:t>
                      </a:r>
                      <a:endParaRPr kumimoji="1" lang="ja-JP" altLang="en-US" sz="1000" b="1" dirty="0">
                        <a:solidFill>
                          <a:schemeClr val="bg1"/>
                        </a:solidFill>
                        <a:latin typeface="Meiryo UI"/>
                        <a:ea typeface="Meiryo UI"/>
                      </a:endParaRPr>
                    </a:p>
                  </a:txBody>
                  <a:tcPr marL="0" marR="0" marT="0" marB="0" anchor="ctr">
                    <a:lnT w="6350">
                      <a:solidFill>
                        <a:srgbClr val="FFFFFF"/>
                      </a:solidFill>
                    </a:lnT>
                    <a:lnB w="6350">
                      <a:solidFill>
                        <a:srgbClr val="3D6AA7"/>
                      </a:solidFill>
                    </a:lnB>
                    <a:solidFill>
                      <a:srgbClr val="3D6AA7"/>
                    </a:solidFill>
                  </a:tcPr>
                </a:tc>
                <a:tc hMerge="1">
                  <a:txBody>
                    <a:bodyPr/>
                    <a:lstStyle/>
                    <a:p>
                      <a:endParaRPr lang="en-US"/>
                    </a:p>
                  </a:txBody>
                  <a:tcPr/>
                </a:tc>
                <a:tc>
                  <a:txBody>
                    <a:bodyPr/>
                    <a:lstStyle/>
                    <a:p>
                      <a:pPr marL="190500" marR="0" lvl="0" indent="-190500" algn="just">
                        <a:lnSpc>
                          <a:spcPct val="110000"/>
                        </a:lnSpc>
                        <a:spcBef>
                          <a:spcPts val="0"/>
                        </a:spcBef>
                        <a:spcAft>
                          <a:spcPts val="200"/>
                        </a:spcAft>
                        <a:buClr>
                          <a:srgbClr val="000000"/>
                        </a:buClr>
                        <a:buFont typeface="Wingdings,Sans-Serif"/>
                        <a:buChar char="n"/>
                      </a:pPr>
                      <a:r>
                        <a:rPr lang="ja-JP" altLang="en-US" sz="1000" b="0" i="0" u="none" strike="noStrike" baseline="0" noProof="0" dirty="0">
                          <a:solidFill>
                            <a:schemeClr val="tx1"/>
                          </a:solidFill>
                          <a:latin typeface="Meiryo UI"/>
                          <a:ea typeface="Meiryo UI"/>
                        </a:rPr>
                        <a:t>中古の医療機器を輸入、流通に関しては、</a:t>
                      </a:r>
                      <a:r>
                        <a:rPr lang="en-US" sz="1000" b="0" i="0" u="none" strike="noStrike" baseline="0" noProof="0" dirty="0">
                          <a:solidFill>
                            <a:schemeClr val="tx1"/>
                          </a:solidFill>
                          <a:latin typeface="Meiryo UI"/>
                        </a:rPr>
                        <a:t> Decree 98/2021/ND-CP</a:t>
                      </a:r>
                      <a:r>
                        <a:rPr lang="ja-JP" altLang="en-US" sz="1000" b="0" i="0" u="none" strike="noStrike" baseline="0" noProof="0" dirty="0">
                          <a:solidFill>
                            <a:schemeClr val="tx1"/>
                          </a:solidFill>
                          <a:latin typeface="Meiryo UI"/>
                          <a:ea typeface="Meiryo UI"/>
                        </a:rPr>
                        <a:t>の一部を改正する</a:t>
                      </a:r>
                      <a:r>
                        <a:rPr lang="en-US" sz="1000" b="0" i="0" u="none" strike="noStrike" baseline="0" noProof="0" dirty="0">
                          <a:solidFill>
                            <a:schemeClr val="tx1"/>
                          </a:solidFill>
                          <a:latin typeface="Meiryo UI"/>
                        </a:rPr>
                        <a:t>Decree 07/2023/ND-CP</a:t>
                      </a:r>
                      <a:r>
                        <a:rPr lang="ja-JP" altLang="en-US" sz="1000" b="0" i="0" u="none" strike="noStrike" baseline="0" noProof="0" dirty="0">
                          <a:solidFill>
                            <a:schemeClr val="tx1"/>
                          </a:solidFill>
                          <a:latin typeface="Meiryo UI"/>
                          <a:ea typeface="Meiryo UI"/>
                        </a:rPr>
                        <a:t>の施行により、輸入許可</a:t>
                      </a:r>
                      <a:r>
                        <a:rPr lang="en-US" sz="1000" b="0" i="0" u="none" strike="noStrike" baseline="0" noProof="0" dirty="0">
                          <a:solidFill>
                            <a:schemeClr val="tx1"/>
                          </a:solidFill>
                          <a:latin typeface="Meiryo UI"/>
                        </a:rPr>
                        <a:t>(Import Permit)</a:t>
                      </a:r>
                      <a:r>
                        <a:rPr lang="ja-JP" altLang="en-US" sz="1000" b="0" i="0" u="none" strike="noStrike" baseline="0" noProof="0" dirty="0">
                          <a:solidFill>
                            <a:schemeClr val="tx1"/>
                          </a:solidFill>
                          <a:latin typeface="Meiryo UI"/>
                          <a:ea typeface="Meiryo UI"/>
                        </a:rPr>
                        <a:t>ではなく貿易管理法（</a:t>
                      </a:r>
                      <a:r>
                        <a:rPr lang="en-US" sz="1000" b="0" i="0" u="none" strike="noStrike" baseline="0" noProof="0" dirty="0">
                          <a:solidFill>
                            <a:schemeClr val="tx1"/>
                          </a:solidFill>
                          <a:latin typeface="Meiryo UI"/>
                        </a:rPr>
                        <a:t>Foreign Trade Management</a:t>
                      </a:r>
                      <a:r>
                        <a:rPr lang="ja-JP" altLang="en-US" sz="1000" b="0" i="0" u="none" strike="noStrike" baseline="0" noProof="0" dirty="0">
                          <a:solidFill>
                            <a:schemeClr val="tx1"/>
                          </a:solidFill>
                          <a:latin typeface="Meiryo UI"/>
                          <a:ea typeface="Meiryo UI"/>
                        </a:rPr>
                        <a:t>）の管轄に変わった。</a:t>
                      </a:r>
                      <a:endParaRPr lang="ja-JP" altLang="en-US" sz="1000" b="0" i="0" u="none" strike="noStrike" baseline="0" noProof="0" dirty="0">
                        <a:solidFill>
                          <a:schemeClr val="tx1"/>
                        </a:solidFill>
                      </a:endParaRPr>
                    </a:p>
                  </a:txBody>
                  <a:tcPr marL="83076" marR="83076" marT="0" marB="0" anchor="ctr">
                    <a:lnT w="6350">
                      <a:solidFill>
                        <a:srgbClr val="868686"/>
                      </a:solidFill>
                    </a:lnT>
                    <a:lnB w="6350">
                      <a:solidFill>
                        <a:srgbClr val="868686"/>
                      </a:solidFill>
                    </a:lnB>
                  </a:tcPr>
                </a:tc>
                <a:extLst>
                  <a:ext uri="{0D108BD9-81ED-4DB2-BD59-A6C34878D82A}">
                    <a16:rowId xmlns:a16="http://schemas.microsoft.com/office/drawing/2014/main" val="36672101"/>
                  </a:ext>
                </a:extLst>
              </a:tr>
            </a:tbl>
          </a:graphicData>
        </a:graphic>
      </p:graphicFrame>
      <p:sp>
        <p:nvSpPr>
          <p:cNvPr id="24" name="テキスト ボックス 23"/>
          <p:cNvSpPr txBox="1"/>
          <p:nvPr/>
        </p:nvSpPr>
        <p:spPr>
          <a:xfrm>
            <a:off x="565638" y="1012662"/>
            <a:ext cx="8773898" cy="415691"/>
          </a:xfrm>
          <a:prstGeom prst="rect">
            <a:avLst/>
          </a:prstGeom>
          <a:noFill/>
        </p:spPr>
        <p:txBody>
          <a:bodyPr wrap="square" lIns="0" tIns="0" rIns="0" bIns="0" rtlCol="0" anchor="t">
            <a:spAutoFit/>
          </a:bodyPr>
          <a:lstStyle/>
          <a:p>
            <a:pPr marL="175851" indent="-175851" algn="just">
              <a:lnSpc>
                <a:spcPct val="110000"/>
              </a:lnSpc>
              <a:spcAft>
                <a:spcPts val="185"/>
              </a:spcAft>
              <a:buClr>
                <a:srgbClr val="5F8AC3"/>
              </a:buClr>
              <a:buFont typeface="Wingdings" panose="05000000000000000000" pitchFamily="2" charset="2"/>
              <a:buChar char="n"/>
            </a:pPr>
            <a:r>
              <a:rPr kumimoji="1" lang="en-US" altLang="ja-JP" sz="1292" dirty="0">
                <a:latin typeface="Meiryo UI"/>
                <a:ea typeface="Meiryo UI"/>
                <a:cs typeface="Arial"/>
              </a:rPr>
              <a:t>2023</a:t>
            </a:r>
            <a:r>
              <a:rPr kumimoji="1" lang="ja-JP" altLang="en-US" sz="1292" dirty="0">
                <a:latin typeface="Meiryo UI"/>
                <a:ea typeface="Meiryo UI"/>
                <a:cs typeface="Arial"/>
              </a:rPr>
              <a:t>年</a:t>
            </a:r>
            <a:r>
              <a:rPr lang="en-US" altLang="ja-JP" sz="1292" dirty="0">
                <a:latin typeface="Meiryo UI"/>
                <a:ea typeface="Meiryo UI"/>
                <a:cs typeface="Arial"/>
              </a:rPr>
              <a:t>3</a:t>
            </a:r>
            <a:r>
              <a:rPr kumimoji="1" lang="ja-JP" altLang="en-US" sz="1292" dirty="0">
                <a:latin typeface="Meiryo UI"/>
                <a:ea typeface="Meiryo UI"/>
                <a:cs typeface="Arial"/>
              </a:rPr>
              <a:t>月</a:t>
            </a:r>
            <a:r>
              <a:rPr lang="en-US" altLang="ja-JP" sz="1292" dirty="0">
                <a:latin typeface="Meiryo UI"/>
                <a:ea typeface="Meiryo UI"/>
                <a:cs typeface="Arial"/>
              </a:rPr>
              <a:t>3</a:t>
            </a:r>
            <a:r>
              <a:rPr kumimoji="1" lang="ja-JP" altLang="en-US" sz="1292" dirty="0">
                <a:latin typeface="Meiryo UI"/>
                <a:ea typeface="Meiryo UI"/>
                <a:cs typeface="Arial"/>
              </a:rPr>
              <a:t>日より</a:t>
            </a:r>
            <a:r>
              <a:rPr kumimoji="1" lang="en-US" altLang="ja-JP" sz="1292" dirty="0">
                <a:latin typeface="Meiryo UI"/>
                <a:ea typeface="Meiryo UI"/>
                <a:cs typeface="Arial"/>
              </a:rPr>
              <a:t>Decree 98/2021/ND-CP</a:t>
            </a:r>
            <a:r>
              <a:rPr kumimoji="1" lang="ja-JP" altLang="en-US" sz="1292" dirty="0">
                <a:latin typeface="Meiryo UI"/>
                <a:ea typeface="Meiryo UI"/>
                <a:cs typeface="Arial"/>
              </a:rPr>
              <a:t>の一部を改正する医療機器管理規制</a:t>
            </a:r>
            <a:r>
              <a:rPr kumimoji="1" lang="en-US" altLang="ja-JP" sz="1292" dirty="0">
                <a:latin typeface="Meiryo UI"/>
                <a:ea typeface="Meiryo UI"/>
                <a:cs typeface="Arial"/>
              </a:rPr>
              <a:t>Decree 0</a:t>
            </a:r>
            <a:r>
              <a:rPr lang="en-US" altLang="ja-JP" sz="1292" dirty="0">
                <a:latin typeface="Meiryo UI"/>
                <a:ea typeface="Meiryo UI"/>
                <a:cs typeface="Arial"/>
              </a:rPr>
              <a:t>7</a:t>
            </a:r>
            <a:r>
              <a:rPr kumimoji="1" lang="en-US" altLang="ja-JP" sz="1292" dirty="0">
                <a:latin typeface="Meiryo UI"/>
                <a:ea typeface="Meiryo UI"/>
                <a:cs typeface="Arial"/>
              </a:rPr>
              <a:t>/2023/ND-CP</a:t>
            </a:r>
            <a:r>
              <a:rPr kumimoji="1" lang="ja-JP" altLang="en-US" sz="1292" dirty="0">
                <a:latin typeface="Meiryo UI"/>
                <a:ea typeface="Meiryo UI"/>
                <a:cs typeface="Arial"/>
              </a:rPr>
              <a:t>へ</a:t>
            </a:r>
            <a:r>
              <a:rPr lang="ja-JP" altLang="en-US" sz="1292" dirty="0">
                <a:latin typeface="Meiryo UI"/>
                <a:ea typeface="Meiryo UI"/>
                <a:cs typeface="Arial"/>
              </a:rPr>
              <a:t>も</a:t>
            </a:r>
            <a:r>
              <a:rPr kumimoji="1" lang="ja-JP" altLang="en-US" sz="1292" dirty="0">
                <a:latin typeface="Meiryo UI"/>
                <a:ea typeface="Meiryo UI"/>
                <a:cs typeface="Arial"/>
              </a:rPr>
              <a:t>対応が求められる。</a:t>
            </a:r>
            <a:r>
              <a:rPr lang="en-US" altLang="ja-JP" sz="1292" dirty="0">
                <a:latin typeface="Meiryo UI"/>
                <a:ea typeface="Meiryo UI"/>
                <a:cs typeface="Arial"/>
              </a:rPr>
              <a:t>※</a:t>
            </a:r>
            <a:r>
              <a:rPr lang="ja-JP" altLang="en-US" sz="1292" dirty="0">
                <a:latin typeface="Meiryo UI"/>
                <a:ea typeface="Meiryo UI"/>
                <a:cs typeface="Arial"/>
              </a:rPr>
              <a:t>本レポートでは施行直後に確認できた内容を反映している為、</a:t>
            </a:r>
            <a:r>
              <a:rPr kumimoji="1" lang="ja-JP" altLang="en-US" sz="1292" dirty="0">
                <a:latin typeface="Meiryo UI"/>
                <a:ea typeface="Meiryo UI"/>
                <a:cs typeface="Arial"/>
              </a:rPr>
              <a:t>今後発行されるガイドライン等も確認が必要。</a:t>
            </a:r>
            <a:endParaRPr lang="ja-JP" altLang="en-US" sz="1292" dirty="0">
              <a:latin typeface="Meiryo UI"/>
              <a:ea typeface="Meiryo UI"/>
              <a:cs typeface="Arial"/>
            </a:endParaRPr>
          </a:p>
        </p:txBody>
      </p:sp>
      <p:sp>
        <p:nvSpPr>
          <p:cNvPr id="15" name="テキスト ボックス 14"/>
          <p:cNvSpPr txBox="1"/>
          <p:nvPr/>
        </p:nvSpPr>
        <p:spPr>
          <a:xfrm>
            <a:off x="653871" y="6678877"/>
            <a:ext cx="7976271" cy="132938"/>
          </a:xfrm>
          <a:prstGeom prst="rect">
            <a:avLst/>
          </a:prstGeom>
          <a:noFill/>
        </p:spPr>
        <p:txBody>
          <a:bodyPr wrap="square" lIns="0" tIns="0" rIns="0" bIns="0" rtlCol="0">
            <a:noAutofit/>
          </a:bodyPr>
          <a:lstStyle/>
          <a:p>
            <a:pPr marL="410318" indent="-410318"/>
            <a:r>
              <a:rPr lang="ja-JP" altLang="en-US" sz="738"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547779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ベトナム </a:t>
            </a:r>
            <a:r>
              <a:rPr lang="en-US" altLang="ja-JP" b="1" dirty="0">
                <a:latin typeface="Meiryo UI" panose="020B0604030504040204" pitchFamily="34" charset="-128"/>
                <a:ea typeface="Meiryo UI" panose="020B0604030504040204" pitchFamily="34" charset="-128"/>
              </a:rPr>
              <a:t>(Vietnam) </a:t>
            </a:r>
            <a:r>
              <a:rPr lang="ja-JP" altLang="en-US" b="1" dirty="0">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dirty="0">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45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Decree 98/2021/ND-CP</a:t>
            </a:r>
            <a:r>
              <a:rPr lang="ja-JP" altLang="en-US" sz="1400" dirty="0">
                <a:latin typeface="Meiryo UI" panose="020B0604030504040204" pitchFamily="34" charset="-128"/>
                <a:ea typeface="Meiryo UI" panose="020B0604030504040204" pitchFamily="34" charset="-128"/>
                <a:cs typeface="Arial" panose="020B0604020202020204" pitchFamily="34" charset="0"/>
              </a:rPr>
              <a:t>の一部を改正する</a:t>
            </a:r>
            <a:r>
              <a:rPr lang="en-US" altLang="ja-JP" sz="1400" dirty="0">
                <a:latin typeface="Meiryo UI" panose="020B0604030504040204" pitchFamily="34" charset="-128"/>
                <a:ea typeface="Meiryo UI" panose="020B0604030504040204" pitchFamily="34" charset="-128"/>
                <a:cs typeface="Arial" panose="020B0604020202020204" pitchFamily="34" charset="0"/>
              </a:rPr>
              <a:t>Decree 07/2023/ND-CP</a:t>
            </a:r>
            <a:r>
              <a:rPr lang="ja-JP" altLang="en-US" sz="1400" dirty="0">
                <a:latin typeface="Meiryo UI" panose="020B0604030504040204" pitchFamily="34" charset="-128"/>
                <a:ea typeface="Meiryo UI" panose="020B0604030504040204" pitchFamily="34" charset="-128"/>
                <a:cs typeface="Arial" panose="020B0604020202020204" pitchFamily="34" charset="0"/>
              </a:rPr>
              <a:t>の本格的な運用により、</a:t>
            </a:r>
            <a:r>
              <a:rPr lang="en-US" altLang="ja-JP" sz="1400" dirty="0">
                <a:latin typeface="Meiryo UI" panose="020B0604030504040204" pitchFamily="34" charset="-128"/>
                <a:ea typeface="Meiryo UI" panose="020B0604030504040204" pitchFamily="34" charset="-128"/>
                <a:cs typeface="Arial" panose="020B0604020202020204" pitchFamily="34" charset="0"/>
              </a:rPr>
              <a:t>2023</a:t>
            </a:r>
            <a:r>
              <a:rPr lang="ja-JP" altLang="en-US" sz="1400" dirty="0">
                <a:latin typeface="Meiryo UI" panose="020B0604030504040204" pitchFamily="34" charset="-128"/>
                <a:ea typeface="Meiryo UI" panose="020B0604030504040204" pitchFamily="34" charset="-128"/>
                <a:cs typeface="Arial" panose="020B0604020202020204" pitchFamily="34" charset="0"/>
              </a:rPr>
              <a:t>年は迅速な審査体制の確立が期待されている。</a:t>
            </a:r>
            <a:endParaRPr lang="en-US" altLang="ja-JP" sz="1400" strike="dblStrike"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504484"/>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a:t>
              </a:r>
              <a:r>
                <a:rPr lang="en-US" altLang="ja-JP" sz="1400" b="1" dirty="0">
                  <a:latin typeface="Meiryo UI" panose="020B0604030504040204" pitchFamily="34" charset="-128"/>
                  <a:ea typeface="Meiryo UI" panose="020B0604030504040204" pitchFamily="34" charset="-128"/>
                </a:rPr>
                <a:t>Circulation Number) </a:t>
              </a:r>
              <a:r>
                <a:rPr lang="ja-JP" altLang="en-US" sz="1400" b="1">
                  <a:latin typeface="Meiryo UI" panose="020B0604030504040204" pitchFamily="34" charset="-128"/>
                  <a:ea typeface="Meiryo UI" panose="020B0604030504040204" pitchFamily="34" charset="-128"/>
                </a:rPr>
                <a:t>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677413" y="1962067"/>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cxnSp>
        <p:nvCxnSpPr>
          <p:cNvPr id="18" name="カギ線コネクタ 17"/>
          <p:cNvCxnSpPr>
            <a:cxnSpLocks/>
          </p:cNvCxnSpPr>
          <p:nvPr/>
        </p:nvCxnSpPr>
        <p:spPr>
          <a:xfrm rot="5400000">
            <a:off x="1561076" y="1983126"/>
            <a:ext cx="540000" cy="1132685"/>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676360" y="1994561"/>
            <a:ext cx="540000" cy="1100826"/>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656803" y="4968470"/>
            <a:ext cx="1680357" cy="411010"/>
          </a:xfrm>
          <a:prstGeom prst="rect">
            <a:avLst/>
          </a:prstGeom>
          <a:noFill/>
        </p:spPr>
        <p:txBody>
          <a:bodyPr wrap="square" lIns="0" tIns="36000" rIns="0" bIns="36000" rtlCol="0" anchor="t" anchorCtr="0">
            <a:noAutofit/>
          </a:bodyPr>
          <a:lstStyle/>
          <a:p>
            <a:pPr algn="ct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回までの回答チャンス</a:t>
            </a:r>
            <a:endParaRPr lang="en-US" altLang="ja-JP" sz="900" dirty="0">
              <a:latin typeface="Meiryo UI" panose="020B0604030504040204" pitchFamily="34" charset="-128"/>
              <a:ea typeface="Meiryo UI" panose="020B0604030504040204" pitchFamily="34" charset="-128"/>
            </a:endParaRPr>
          </a:p>
        </p:txBody>
      </p:sp>
      <p:sp>
        <p:nvSpPr>
          <p:cNvPr id="38" name="角丸四角形 37"/>
          <p:cNvSpPr/>
          <p:nvPr/>
        </p:nvSpPr>
        <p:spPr>
          <a:xfrm>
            <a:off x="838184" y="2823325"/>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 A, B</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505304" y="5715502"/>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en-US" altLang="ja-JP" sz="1000" dirty="0">
                <a:latin typeface="Meiryo UI" panose="020B0604030504040204" pitchFamily="34" charset="-128"/>
                <a:ea typeface="Meiryo UI" panose="020B0604030504040204" pitchFamily="34" charset="-128"/>
              </a:rPr>
              <a:t>**Fast Approval: </a:t>
            </a:r>
            <a:r>
              <a:rPr lang="ja-JP" altLang="en-US" sz="1000" dirty="0">
                <a:latin typeface="Meiryo UI" panose="020B0604030504040204" pitchFamily="34" charset="-128"/>
                <a:ea typeface="Meiryo UI" panose="020B0604030504040204" pitchFamily="34" charset="-128"/>
              </a:rPr>
              <a:t>自由販売証明書または参照国の製造販売許可を持っている場合、</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または輸入許可を持っている場合に申請が可能。</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参照国</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米国、カナダ、日本、オーストラリア、</a:t>
            </a:r>
            <a:r>
              <a:rPr lang="en-US" altLang="ja-JP" sz="1000" dirty="0">
                <a:latin typeface="Meiryo UI" panose="020B0604030504040204" pitchFamily="34" charset="-128"/>
                <a:ea typeface="Meiryo UI" panose="020B0604030504040204" pitchFamily="34" charset="-128"/>
              </a:rPr>
              <a:t>EU</a:t>
            </a:r>
            <a:r>
              <a:rPr lang="ja-JP" altLang="en-US" sz="1000" dirty="0">
                <a:latin typeface="Meiryo UI" panose="020B0604030504040204" pitchFamily="34" charset="-128"/>
                <a:ea typeface="Meiryo UI" panose="020B0604030504040204" pitchFamily="34" charset="-128"/>
              </a:rPr>
              <a:t>、イギリス、スイス、中国、韓国</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審査</a:t>
            </a:r>
            <a:r>
              <a:rPr lang="ja-JP" altLang="en-US" sz="1000" dirty="0">
                <a:latin typeface="Meiryo UI" panose="020B0604030504040204" pitchFamily="34" charset="-128"/>
                <a:ea typeface="Meiryo UI" panose="020B0604030504040204" pitchFamily="34" charset="-128"/>
              </a:rPr>
              <a:t>期間は目安であり記載の期間より時間がかかる場合もある。</a:t>
            </a:r>
          </a:p>
          <a:p>
            <a:pPr marL="0" lvl="1" algn="just" fontAlgn="ctr">
              <a:lnSpc>
                <a:spcPct val="110000"/>
              </a:lnSpc>
              <a:spcAft>
                <a:spcPts val="300"/>
              </a:spcAft>
              <a:buClr>
                <a:srgbClr val="5F8AC3"/>
              </a:buClr>
              <a:buSzPct val="80000"/>
            </a:pPr>
            <a:endParaRPr lang="ja-JP" altLang="en-US" sz="1000" dirty="0">
              <a:solidFill>
                <a:srgbClr val="000000"/>
              </a:solidFill>
              <a:latin typeface="Meiryo UI" panose="020B0604030504040204" pitchFamily="34" charset="-128"/>
              <a:ea typeface="Meiryo UI" panose="020B0604030504040204" pitchFamily="34" charset="-128"/>
            </a:endParaRPr>
          </a:p>
        </p:txBody>
      </p:sp>
      <p:grpSp>
        <p:nvGrpSpPr>
          <p:cNvPr id="40" name="グループ化 7"/>
          <p:cNvGrpSpPr/>
          <p:nvPr/>
        </p:nvGrpSpPr>
        <p:grpSpPr>
          <a:xfrm>
            <a:off x="5236758" y="1493213"/>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 </a:t>
              </a:r>
              <a:r>
                <a:rPr lang="en-US" altLang="ja-JP" sz="1400" b="1" dirty="0">
                  <a:latin typeface="Meiryo UI" panose="020B0604030504040204" pitchFamily="34" charset="-128"/>
                  <a:ea typeface="Meiryo UI" panose="020B0604030504040204" pitchFamily="34" charset="-128"/>
                </a:rPr>
                <a:t>(Circulation No.)</a:t>
              </a:r>
              <a:r>
                <a:rPr lang="ja-JP" altLang="en-US" sz="1400" b="1">
                  <a:latin typeface="Meiryo UI" panose="020B0604030504040204" pitchFamily="34" charset="-128"/>
                  <a:ea typeface="Meiryo UI" panose="020B0604030504040204" pitchFamily="34" charset="-128"/>
                </a:rPr>
                <a:t>申請に必要な書類</a:t>
              </a:r>
              <a:endParaRPr lang="ja-JP" altLang="en-US" sz="1400" b="1" dirty="0">
                <a:latin typeface="Meiryo UI" panose="020B0604030504040204" pitchFamily="34" charset="-128"/>
                <a:ea typeface="Meiryo UI" panose="020B0604030504040204" pitchFamily="34" charset="-128"/>
              </a:endParaRP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2060590"/>
            <a:ext cx="4419476" cy="3556199"/>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申請書（ベトナム語の製品名称、</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GMND</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コード、包装等の基本情報）</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ISO13485</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認証書（英語版以外の場合、領事認証）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委任状（ベトナム領事館での領事認証）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製品の保証に関するレター</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自由販売証明書（厚生労働省証明）ベトナム領事館での領事認証</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機器概要（臨床評価報告書を含む）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適合宣言書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取扱説明書（英語、ベトナム語）</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機器ラベル</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4000"/>
              </a:lnSpc>
              <a:spcAft>
                <a:spcPts val="400"/>
              </a:spcAft>
              <a:buClr>
                <a:srgbClr val="5F8AC3"/>
              </a:buClr>
              <a:buSzPct val="80000"/>
            </a:pP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4000"/>
              </a:lnSpc>
              <a:spcAft>
                <a:spcPts val="400"/>
              </a:spcAft>
              <a:buClr>
                <a:srgbClr val="5F8AC3"/>
              </a:buClr>
              <a:buSzPct val="80000"/>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以下は</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2024</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日以降必要となる</a:t>
            </a: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アセアンの共通申請様式</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CSDT(Common Submission Dossier Template)</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機器のみ</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品質に関する証明書・・・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IVD</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試薬、キャリブレーター、対照物質のみ</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試験報告書・・・滅菌物質のみ</a:t>
            </a:r>
            <a:endPar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p:cNvSpPr txBox="1"/>
          <p:nvPr/>
        </p:nvSpPr>
        <p:spPr>
          <a:xfrm>
            <a:off x="6502389" y="6691046"/>
            <a:ext cx="432000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6" name="角丸四角形 45">
            <a:extLst>
              <a:ext uri="{FF2B5EF4-FFF2-40B4-BE49-F238E27FC236}">
                <a16:creationId xmlns:a16="http://schemas.microsoft.com/office/drawing/2014/main" id="{05D4AAB4-E218-F642-8C41-36C3D3D7370E}"/>
              </a:ext>
            </a:extLst>
          </p:cNvPr>
          <p:cNvSpPr/>
          <p:nvPr/>
        </p:nvSpPr>
        <p:spPr>
          <a:xfrm>
            <a:off x="3137868" y="2823325"/>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 C, D</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id="{BBB26B79-A545-224D-9128-B7AF720BA753}"/>
              </a:ext>
            </a:extLst>
          </p:cNvPr>
          <p:cNvSpPr txBox="1"/>
          <p:nvPr/>
        </p:nvSpPr>
        <p:spPr>
          <a:xfrm>
            <a:off x="2362254" y="4194565"/>
            <a:ext cx="2259420" cy="411010"/>
          </a:xfrm>
          <a:prstGeom prst="rect">
            <a:avLst/>
          </a:prstGeom>
          <a:noFill/>
        </p:spPr>
        <p:txBody>
          <a:bodyPr wrap="square" lIns="0" tIns="36000" rIns="0" bIns="36000" rtlCol="0" anchor="t" anchorCtr="0">
            <a:noAutofit/>
          </a:bodyPr>
          <a:lstStyle/>
          <a:p>
            <a:pPr algn="ctr"/>
            <a:r>
              <a:rPr lang="ja-JP" altLang="en-US" sz="900" dirty="0">
                <a:latin typeface="Meiryo UI" panose="020B0604030504040204" pitchFamily="34" charset="-128"/>
                <a:ea typeface="Meiryo UI" panose="020B0604030504040204" pitchFamily="34" charset="-128"/>
              </a:rPr>
              <a:t>審査期間</a:t>
            </a:r>
            <a:r>
              <a:rPr lang="en-US" altLang="ja-JP" sz="900" dirty="0">
                <a:latin typeface="Meiryo UI" panose="020B0604030504040204" pitchFamily="34" charset="-128"/>
                <a:ea typeface="Meiryo UI" panose="020B0604030504040204" pitchFamily="34" charset="-128"/>
              </a:rPr>
              <a:t>: 60〜90</a:t>
            </a:r>
            <a:r>
              <a:rPr lang="ja-JP" altLang="en-US" sz="900" dirty="0">
                <a:latin typeface="Meiryo UI" panose="020B0604030504040204" pitchFamily="34" charset="-128"/>
                <a:ea typeface="Meiryo UI" panose="020B0604030504040204" pitchFamily="34" charset="-128"/>
              </a:rPr>
              <a:t>営業日</a:t>
            </a:r>
            <a:endParaRPr lang="en-US" altLang="ja-JP" sz="900" dirty="0">
              <a:latin typeface="Meiryo UI" panose="020B0604030504040204" pitchFamily="34" charset="-128"/>
              <a:ea typeface="Meiryo UI" panose="020B0604030504040204" pitchFamily="34" charset="-128"/>
            </a:endParaRPr>
          </a:p>
          <a:p>
            <a:pPr algn="ctr"/>
            <a:r>
              <a:rPr lang="en-US" altLang="ja-JP" sz="900" dirty="0">
                <a:latin typeface="Meiryo UI" panose="020B0604030504040204" pitchFamily="34" charset="-128"/>
                <a:ea typeface="Meiryo UI" panose="020B0604030504040204" pitchFamily="34" charset="-128"/>
              </a:rPr>
              <a:t>Fast Approval**: 10</a:t>
            </a:r>
            <a:r>
              <a:rPr lang="ja-JP" altLang="en-US" sz="900" dirty="0">
                <a:latin typeface="Meiryo UI" panose="020B0604030504040204" pitchFamily="34" charset="-128"/>
                <a:ea typeface="Meiryo UI" panose="020B0604030504040204" pitchFamily="34" charset="-128"/>
              </a:rPr>
              <a:t>営業日</a:t>
            </a:r>
            <a:endParaRPr lang="en-US" altLang="ja-JP" sz="900" dirty="0">
              <a:latin typeface="Meiryo UI" panose="020B0604030504040204" pitchFamily="34" charset="-128"/>
              <a:ea typeface="Meiryo UI" panose="020B0604030504040204" pitchFamily="34" charset="-128"/>
            </a:endParaRPr>
          </a:p>
        </p:txBody>
      </p:sp>
      <p:sp>
        <p:nvSpPr>
          <p:cNvPr id="48" name="角丸四角形 47">
            <a:extLst>
              <a:ext uri="{FF2B5EF4-FFF2-40B4-BE49-F238E27FC236}">
                <a16:creationId xmlns:a16="http://schemas.microsoft.com/office/drawing/2014/main" id="{2279385C-AFAA-0E46-9439-FF19E1C8033D}"/>
              </a:ext>
            </a:extLst>
          </p:cNvPr>
          <p:cNvSpPr/>
          <p:nvPr/>
        </p:nvSpPr>
        <p:spPr>
          <a:xfrm>
            <a:off x="716323" y="3341787"/>
            <a:ext cx="958427"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MOH-DOH</a:t>
            </a: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保健局</a:t>
            </a:r>
          </a:p>
        </p:txBody>
      </p:sp>
      <p:sp>
        <p:nvSpPr>
          <p:cNvPr id="49" name="角丸四角形 48">
            <a:extLst>
              <a:ext uri="{FF2B5EF4-FFF2-40B4-BE49-F238E27FC236}">
                <a16:creationId xmlns:a16="http://schemas.microsoft.com/office/drawing/2014/main" id="{51A12628-1027-BD42-B480-2936D0BB6891}"/>
              </a:ext>
            </a:extLst>
          </p:cNvPr>
          <p:cNvSpPr/>
          <p:nvPr/>
        </p:nvSpPr>
        <p:spPr>
          <a:xfrm>
            <a:off x="2924045" y="3326065"/>
            <a:ext cx="1159697"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MOH-DMEC</a:t>
            </a: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医療機器部</a:t>
            </a:r>
          </a:p>
        </p:txBody>
      </p:sp>
      <p:cxnSp>
        <p:nvCxnSpPr>
          <p:cNvPr id="50" name="直線矢印コネクタ 49">
            <a:extLst>
              <a:ext uri="{FF2B5EF4-FFF2-40B4-BE49-F238E27FC236}">
                <a16:creationId xmlns:a16="http://schemas.microsoft.com/office/drawing/2014/main" id="{0DF22DB3-5A34-9E4E-BF0A-76A10A76EE8F}"/>
              </a:ext>
            </a:extLst>
          </p:cNvPr>
          <p:cNvCxnSpPr/>
          <p:nvPr/>
        </p:nvCxnSpPr>
        <p:spPr>
          <a:xfrm>
            <a:off x="1193488" y="3160527"/>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FE7EC92C-550B-464D-B28F-A79EE76393C6}"/>
              </a:ext>
            </a:extLst>
          </p:cNvPr>
          <p:cNvCxnSpPr/>
          <p:nvPr/>
        </p:nvCxnSpPr>
        <p:spPr>
          <a:xfrm>
            <a:off x="3494894" y="3150089"/>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角丸四角形 51">
            <a:extLst>
              <a:ext uri="{FF2B5EF4-FFF2-40B4-BE49-F238E27FC236}">
                <a16:creationId xmlns:a16="http://schemas.microsoft.com/office/drawing/2014/main" id="{1FBC4091-7EF9-3744-955C-7AA769660461}"/>
              </a:ext>
            </a:extLst>
          </p:cNvPr>
          <p:cNvSpPr/>
          <p:nvPr/>
        </p:nvSpPr>
        <p:spPr>
          <a:xfrm>
            <a:off x="828984" y="3871275"/>
            <a:ext cx="73903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即時</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53" name="直線矢印コネクタ 52">
            <a:extLst>
              <a:ext uri="{FF2B5EF4-FFF2-40B4-BE49-F238E27FC236}">
                <a16:creationId xmlns:a16="http://schemas.microsoft.com/office/drawing/2014/main" id="{F6CA303C-2CB0-6944-8962-6E57590C69C4}"/>
              </a:ext>
            </a:extLst>
          </p:cNvPr>
          <p:cNvCxnSpPr/>
          <p:nvPr/>
        </p:nvCxnSpPr>
        <p:spPr>
          <a:xfrm>
            <a:off x="1195576" y="3676181"/>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角丸四角形 53">
            <a:extLst>
              <a:ext uri="{FF2B5EF4-FFF2-40B4-BE49-F238E27FC236}">
                <a16:creationId xmlns:a16="http://schemas.microsoft.com/office/drawing/2014/main" id="{BDAD0485-FCFA-4842-ACA8-08F8FE9C5921}"/>
              </a:ext>
            </a:extLst>
          </p:cNvPr>
          <p:cNvSpPr/>
          <p:nvPr/>
        </p:nvSpPr>
        <p:spPr>
          <a:xfrm>
            <a:off x="476044" y="4355159"/>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Circulation No.</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の付与</a:t>
            </a:r>
          </a:p>
        </p:txBody>
      </p:sp>
      <p:cxnSp>
        <p:nvCxnSpPr>
          <p:cNvPr id="55" name="直線矢印コネクタ 54">
            <a:extLst>
              <a:ext uri="{FF2B5EF4-FFF2-40B4-BE49-F238E27FC236}">
                <a16:creationId xmlns:a16="http://schemas.microsoft.com/office/drawing/2014/main" id="{03588803-16E8-EB44-B58B-91F6AF24D98F}"/>
              </a:ext>
            </a:extLst>
          </p:cNvPr>
          <p:cNvCxnSpPr/>
          <p:nvPr/>
        </p:nvCxnSpPr>
        <p:spPr>
          <a:xfrm>
            <a:off x="1197664" y="4160520"/>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角丸四角形 55">
            <a:extLst>
              <a:ext uri="{FF2B5EF4-FFF2-40B4-BE49-F238E27FC236}">
                <a16:creationId xmlns:a16="http://schemas.microsoft.com/office/drawing/2014/main" id="{25985A10-1CAA-0F4E-8F99-838C761A27A6}"/>
              </a:ext>
            </a:extLst>
          </p:cNvPr>
          <p:cNvSpPr/>
          <p:nvPr/>
        </p:nvSpPr>
        <p:spPr>
          <a:xfrm>
            <a:off x="3130390" y="3879626"/>
            <a:ext cx="73903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審査</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57" name="直線矢印コネクタ 56">
            <a:extLst>
              <a:ext uri="{FF2B5EF4-FFF2-40B4-BE49-F238E27FC236}">
                <a16:creationId xmlns:a16="http://schemas.microsoft.com/office/drawing/2014/main" id="{014E3191-25CA-D94D-BE63-D321A7D99A51}"/>
              </a:ext>
            </a:extLst>
          </p:cNvPr>
          <p:cNvCxnSpPr/>
          <p:nvPr/>
        </p:nvCxnSpPr>
        <p:spPr>
          <a:xfrm>
            <a:off x="3496982" y="3665743"/>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C5038CAE-E4B8-1D46-8E73-E0E1CF297ED7}"/>
              </a:ext>
            </a:extLst>
          </p:cNvPr>
          <p:cNvCxnSpPr/>
          <p:nvPr/>
        </p:nvCxnSpPr>
        <p:spPr>
          <a:xfrm>
            <a:off x="3492807" y="4500810"/>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角丸四角形 58">
            <a:extLst>
              <a:ext uri="{FF2B5EF4-FFF2-40B4-BE49-F238E27FC236}">
                <a16:creationId xmlns:a16="http://schemas.microsoft.com/office/drawing/2014/main" id="{4158C390-1A74-0847-8C10-E0FE53697190}"/>
              </a:ext>
            </a:extLst>
          </p:cNvPr>
          <p:cNvSpPr/>
          <p:nvPr/>
        </p:nvSpPr>
        <p:spPr>
          <a:xfrm>
            <a:off x="2997643" y="4677115"/>
            <a:ext cx="983649"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指摘事項の発行</a:t>
            </a:r>
          </a:p>
        </p:txBody>
      </p:sp>
      <p:cxnSp>
        <p:nvCxnSpPr>
          <p:cNvPr id="60" name="直線矢印コネクタ 59">
            <a:extLst>
              <a:ext uri="{FF2B5EF4-FFF2-40B4-BE49-F238E27FC236}">
                <a16:creationId xmlns:a16="http://schemas.microsoft.com/office/drawing/2014/main" id="{0142B7E7-72BC-7A4E-97F3-42DAFF160006}"/>
              </a:ext>
            </a:extLst>
          </p:cNvPr>
          <p:cNvCxnSpPr/>
          <p:nvPr/>
        </p:nvCxnSpPr>
        <p:spPr>
          <a:xfrm>
            <a:off x="3494895" y="5154250"/>
            <a:ext cx="0" cy="15712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角丸四角形 60">
            <a:extLst>
              <a:ext uri="{FF2B5EF4-FFF2-40B4-BE49-F238E27FC236}">
                <a16:creationId xmlns:a16="http://schemas.microsoft.com/office/drawing/2014/main" id="{1C8CC01D-A426-F549-88B2-DE231DC08F53}"/>
              </a:ext>
            </a:extLst>
          </p:cNvPr>
          <p:cNvSpPr/>
          <p:nvPr/>
        </p:nvSpPr>
        <p:spPr>
          <a:xfrm>
            <a:off x="2783713" y="5334275"/>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Circulation No.</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の付与</a:t>
            </a:r>
          </a:p>
        </p:txBody>
      </p:sp>
      <p:sp>
        <p:nvSpPr>
          <p:cNvPr id="62" name="テキスト ボックス 61">
            <a:extLst>
              <a:ext uri="{FF2B5EF4-FFF2-40B4-BE49-F238E27FC236}">
                <a16:creationId xmlns:a16="http://schemas.microsoft.com/office/drawing/2014/main" id="{A16ED74C-61C0-B94D-89A5-27FEDFC4BF87}"/>
              </a:ext>
            </a:extLst>
          </p:cNvPr>
          <p:cNvSpPr txBox="1"/>
          <p:nvPr/>
        </p:nvSpPr>
        <p:spPr>
          <a:xfrm>
            <a:off x="1522457" y="2818820"/>
            <a:ext cx="1708609" cy="389018"/>
          </a:xfrm>
          <a:prstGeom prst="rect">
            <a:avLst/>
          </a:prstGeom>
          <a:noFill/>
        </p:spPr>
        <p:txBody>
          <a:bodyPr wrap="square" lIns="0" tIns="36000" rIns="0" bIns="36000" rtlCol="0" anchor="t" anchorCtr="0">
            <a:noAutofit/>
          </a:bodyPr>
          <a:lstStyle/>
          <a:p>
            <a:pPr algn="ctr"/>
            <a:r>
              <a:rPr lang="ja-JP" altLang="en-US" sz="900" dirty="0">
                <a:latin typeface="Meiryo UI" panose="020B0604030504040204" pitchFamily="34" charset="-128"/>
                <a:ea typeface="Meiryo UI" panose="020B0604030504040204" pitchFamily="34" charset="-128"/>
              </a:rPr>
              <a:t>クラス分類は製造業者が実施</a:t>
            </a:r>
            <a:endParaRPr lang="en-US" altLang="ja-JP" sz="900" dirty="0">
              <a:latin typeface="Meiryo UI" panose="020B0604030504040204" pitchFamily="34" charset="-128"/>
              <a:ea typeface="Meiryo UI" panose="020B0604030504040204" pitchFamily="34" charset="-128"/>
            </a:endParaRPr>
          </a:p>
          <a:p>
            <a:pPr algn="ctr"/>
            <a:r>
              <a:rPr lang="ja-JP" altLang="en-US" sz="900" dirty="0">
                <a:latin typeface="Meiryo UI" panose="020B0604030504040204" pitchFamily="34" charset="-128"/>
                <a:ea typeface="Meiryo UI" panose="020B0604030504040204" pitchFamily="34" charset="-128"/>
              </a:rPr>
              <a:t>（以前は第三者機関）</a:t>
            </a:r>
            <a:endParaRPr lang="en-US" altLang="ja-JP" sz="9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00896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ベトナム </a:t>
            </a:r>
            <a:r>
              <a:rPr lang="en-US" altLang="ja-JP" b="1" dirty="0">
                <a:latin typeface="Meiryo UI" panose="020B0604030504040204" pitchFamily="34" charset="-128"/>
                <a:ea typeface="Meiryo UI" panose="020B0604030504040204" pitchFamily="34" charset="-128"/>
              </a:rPr>
              <a:t>(Vietnam)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医療機器管理規制　</a:t>
            </a:r>
            <a:r>
              <a:rPr lang="en-US" altLang="ja-JP" sz="1400" dirty="0">
                <a:latin typeface="Meiryo UI" panose="020B0604030504040204" pitchFamily="34" charset="-128"/>
                <a:ea typeface="Meiryo UI" panose="020B0604030504040204" pitchFamily="34" charset="-128"/>
                <a:cs typeface="Arial" panose="020B0604020202020204" pitchFamily="34" charset="0"/>
              </a:rPr>
              <a:t>Decree 98/2021/ND-CP</a:t>
            </a:r>
            <a:r>
              <a:rPr lang="ja-JP" altLang="en-US" sz="1400" dirty="0">
                <a:latin typeface="Meiryo UI" panose="020B0604030504040204" pitchFamily="34" charset="-128"/>
                <a:ea typeface="Meiryo UI" panose="020B0604030504040204" pitchFamily="34" charset="-128"/>
                <a:cs typeface="Arial" panose="020B0604020202020204" pitchFamily="34" charset="0"/>
              </a:rPr>
              <a:t>には医療機器の登録免除規定が明記されている。但し、登録免除の適用を受ける場合でも輸入許可</a:t>
            </a:r>
            <a:r>
              <a:rPr lang="en-US" altLang="ja-JP" sz="1400" dirty="0">
                <a:latin typeface="Meiryo UI" panose="020B0604030504040204" pitchFamily="34" charset="-128"/>
                <a:ea typeface="Meiryo UI" panose="020B0604030504040204" pitchFamily="34" charset="-128"/>
                <a:cs typeface="Arial" panose="020B0604020202020204" pitchFamily="34" charset="0"/>
              </a:rPr>
              <a:t>(Import Permit)</a:t>
            </a:r>
            <a:r>
              <a:rPr lang="ja-JP" altLang="en-US" sz="1400" dirty="0">
                <a:latin typeface="Meiryo UI" panose="020B0604030504040204" pitchFamily="34" charset="-128"/>
                <a:ea typeface="Meiryo UI" panose="020B0604030504040204" pitchFamily="34" charset="-128"/>
                <a:cs typeface="Arial" panose="020B0604020202020204" pitchFamily="34" charset="0"/>
              </a:rPr>
              <a:t>は必要となる。</a:t>
            </a: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extLst>
              <p:ext uri="{D42A27DB-BD31-4B8C-83A1-F6EECF244321}">
                <p14:modId xmlns:p14="http://schemas.microsoft.com/office/powerpoint/2010/main" val="1552382174"/>
              </p:ext>
            </p:extLst>
          </p:nvPr>
        </p:nvGraphicFramePr>
        <p:xfrm>
          <a:off x="200025" y="1622997"/>
          <a:ext cx="9504853" cy="3775328"/>
        </p:xfrm>
        <a:graphic>
          <a:graphicData uri="http://schemas.openxmlformats.org/drawingml/2006/table">
            <a:tbl>
              <a:tblPr firstRow="1" bandRow="1">
                <a:tableStyleId>{2D5ABB26-0587-4C30-8999-92F81FD0307C}</a:tableStyleId>
              </a:tblPr>
              <a:tblGrid>
                <a:gridCol w="1144143">
                  <a:extLst>
                    <a:ext uri="{9D8B030D-6E8A-4147-A177-3AD203B41FA5}">
                      <a16:colId xmlns:a16="http://schemas.microsoft.com/office/drawing/2014/main" val="20000"/>
                    </a:ext>
                  </a:extLst>
                </a:gridCol>
                <a:gridCol w="3956030">
                  <a:extLst>
                    <a:ext uri="{9D8B030D-6E8A-4147-A177-3AD203B41FA5}">
                      <a16:colId xmlns:a16="http://schemas.microsoft.com/office/drawing/2014/main" val="20002"/>
                    </a:ext>
                  </a:extLst>
                </a:gridCol>
                <a:gridCol w="4404680">
                  <a:extLst>
                    <a:ext uri="{9D8B030D-6E8A-4147-A177-3AD203B41FA5}">
                      <a16:colId xmlns:a16="http://schemas.microsoft.com/office/drawing/2014/main" val="1268359684"/>
                    </a:ext>
                  </a:extLst>
                </a:gridCol>
              </a:tblGrid>
              <a:tr h="361251">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indent="0">
                        <a:buNone/>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医療機器管理規制　</a:t>
                      </a: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Decree 98/2021/ND-CP</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buNone/>
                      </a:pPr>
                      <a:endParaRPr lang="ja-JP" altLang="en-US" sz="1200">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rPr>
                        <a:t>登録免除の種類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fontAlgn="ctr">
                        <a:lnSpc>
                          <a:spcPct val="150000"/>
                        </a:lnSpc>
                        <a:spcBef>
                          <a:spcPts val="0"/>
                        </a:spcBef>
                      </a:pPr>
                      <a:r>
                        <a:rPr kumimoji="1" lang="ja-JP" altLang="en-US" sz="1200" dirty="0">
                          <a:solidFill>
                            <a:schemeClr val="tx1"/>
                          </a:solidFill>
                          <a:latin typeface="Meiryo UI" panose="020B0604030504040204" pitchFamily="34" charset="-128"/>
                          <a:ea typeface="Meiryo UI" panose="020B0604030504040204" pitchFamily="34" charset="-128"/>
                          <a:cs typeface="Arial"/>
                        </a:rPr>
                        <a:t>そ</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の目的が以下のいずれかに概要する場合：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科学的な研究のみ目的とする場合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使用方法または機器の変更のみを目的とする場合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試験、検査、実験、性能評価を目的とする場合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疾病予防と制御、災害復旧時の緊急使用を目的とする場合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人道支援を目的とする場合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寄附を目的とする診断・治療で使用される場合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医療機関への贈答を目的とする場合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見本市、展示会、展示、または製品紹介のみを目的とする場合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特定患者の治療を目的としたカスタム医療機器</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lnSpc>
                          <a:spcPct val="150000"/>
                        </a:lnSpc>
                        <a:spcBef>
                          <a:spcPts val="0"/>
                        </a:spcBef>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10)</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医療機関の特別な診断を目的とする場合</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輸入許可申請で　求められる代表的な資料・情報等</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fontAlgn="ctr">
                        <a:lnSpc>
                          <a:spcPct val="150000"/>
                        </a:lnSpc>
                      </a:pPr>
                      <a:r>
                        <a:rPr kumimoji="1" lang="ja-JP" altLang="en-US" sz="1200" dirty="0">
                          <a:solidFill>
                            <a:schemeClr val="tx1"/>
                          </a:solidFill>
                          <a:latin typeface="Meiryo UI" panose="020B0604030504040204" pitchFamily="34" charset="-128"/>
                          <a:ea typeface="Meiryo UI" panose="020B0604030504040204" pitchFamily="34" charset="-128"/>
                          <a:cs typeface="Arial"/>
                        </a:rPr>
                        <a:t>申請書、機器概要</a:t>
                      </a:r>
                      <a:r>
                        <a:rPr kumimoji="1" lang="en-US" altLang="ja-JP" sz="1200" dirty="0">
                          <a:solidFill>
                            <a:schemeClr val="tx1"/>
                          </a:solidFill>
                          <a:latin typeface="Meiryo UI" panose="020B0604030504040204" pitchFamily="34" charset="-128"/>
                          <a:ea typeface="Meiryo UI" panose="020B0604030504040204" pitchFamily="34" charset="-128"/>
                          <a:cs typeface="Arial"/>
                        </a:rPr>
                        <a:t>(</a:t>
                      </a:r>
                      <a:r>
                        <a:rPr kumimoji="1" lang="ja-JP" altLang="en-US" sz="1200" dirty="0">
                          <a:solidFill>
                            <a:schemeClr val="tx1"/>
                          </a:solidFill>
                          <a:latin typeface="Meiryo UI" panose="020B0604030504040204" pitchFamily="34" charset="-128"/>
                          <a:ea typeface="Meiryo UI" panose="020B0604030504040204" pitchFamily="34" charset="-128"/>
                          <a:cs typeface="Arial"/>
                        </a:rPr>
                        <a:t>ベトナム語</a:t>
                      </a:r>
                      <a:r>
                        <a:rPr kumimoji="1" lang="en-US" altLang="ja-JP" sz="1200" dirty="0">
                          <a:solidFill>
                            <a:schemeClr val="tx1"/>
                          </a:solidFill>
                          <a:latin typeface="Meiryo UI" panose="020B0604030504040204" pitchFamily="34" charset="-128"/>
                          <a:ea typeface="Meiryo UI" panose="020B0604030504040204" pitchFamily="34" charset="-128"/>
                          <a:cs typeface="Arial"/>
                        </a:rPr>
                        <a:t>)</a:t>
                      </a:r>
                      <a:r>
                        <a:rPr kumimoji="1" lang="ja-JP" altLang="en-US" sz="1200" dirty="0">
                          <a:solidFill>
                            <a:schemeClr val="tx1"/>
                          </a:solidFill>
                          <a:latin typeface="Meiryo UI" panose="020B0604030504040204" pitchFamily="34" charset="-128"/>
                          <a:ea typeface="Meiryo UI" panose="020B0604030504040204" pitchFamily="34" charset="-128"/>
                          <a:cs typeface="Arial"/>
                        </a:rPr>
                        <a:t>、品質管理の規格に適合した適合証明証、輸出国の薬事許可（日本企業においては国内の届出、認証、承認書）等。</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fontAlgn="ctr">
                        <a:lnSpc>
                          <a:spcPct val="150000"/>
                        </a:lnSpc>
                      </a:pPr>
                      <a:r>
                        <a:rPr kumimoji="1" lang="ja-JP" altLang="en-US" sz="1200" dirty="0">
                          <a:solidFill>
                            <a:schemeClr val="tx1"/>
                          </a:solidFill>
                          <a:latin typeface="Meiryo UI" panose="020B0604030504040204" pitchFamily="34" charset="-128"/>
                          <a:ea typeface="Meiryo UI" panose="020B0604030504040204" pitchFamily="34" charset="-128"/>
                          <a:cs typeface="Arial"/>
                        </a:rPr>
                        <a:t>また、その目的に応じてトレーニング・プログラムの資料、試験機関等が発行する試験サンプル数を記載した証明書、輸出国の規制当局が発行した緊急使用を許可した許可証、贈答品であることを証明する資料、展示会等においてはその招待状やサービス契約書、患者使用に対する医師の処方を示す文書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fontAlgn="ctr">
                        <a:lnSpc>
                          <a:spcPct val="150000"/>
                        </a:lnSpc>
                      </a:pPr>
                      <a:endParaRPr kumimoji="1" lang="en-US" altLang="ja-JP" sz="1200" b="0" i="0" u="none" strike="noStrike" kern="1200" cap="none" spc="0" normalizeH="0" baseline="0" dirty="0">
                        <a:ln>
                          <a:noFill/>
                        </a:ln>
                        <a:solidFill>
                          <a:srgbClr val="FF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9770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nvGraphicFramePr>
        <p:xfrm>
          <a:off x="272845" y="1340494"/>
          <a:ext cx="9253292" cy="4524717"/>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681564">
                <a:tc>
                  <a:txBody>
                    <a:bodyPr/>
                    <a:lstStyle/>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医療機器管理の規制</a:t>
                      </a:r>
                    </a:p>
                  </a:txBody>
                  <a:tcPr anchor="ctr"/>
                </a:tc>
                <a:tc>
                  <a:txBody>
                    <a:bodyPr/>
                    <a:lstStyle/>
                    <a:p>
                      <a:r>
                        <a:rPr lang="en-US" altLang="zh-TW" sz="1100" b="0" dirty="0">
                          <a:latin typeface="Meiryo UI" panose="020B0604030504040204" pitchFamily="34" charset="-128"/>
                          <a:ea typeface="Meiryo UI" panose="020B0604030504040204" pitchFamily="34" charset="-128"/>
                          <a:cs typeface="Times New Roman" panose="02020603050405020304" pitchFamily="18" charset="0"/>
                          <a:hlinkClick r:id="rId2"/>
                        </a:rPr>
                        <a:t>Deceree98/2021/NĐ-CP on Medical Device Management</a:t>
                      </a:r>
                      <a:endParaRPr lang="zh-TW" altLang="en-US" sz="1100" b="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681564">
                <a:tc>
                  <a:txBody>
                    <a:bodyPr/>
                    <a:lstStyle/>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医療機器管理の規制</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r>
                        <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(2023/3/3</a:t>
                      </a: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施行</a:t>
                      </a:r>
                      <a:r>
                        <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p>
                    <a:p>
                      <a:r>
                        <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※Decree 98/2021</a:t>
                      </a: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を改正する規則</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hlinkClick r:id="rId3"/>
                        </a:rPr>
                        <a:t>7-2023-nd-cp-03032023-signed-16779154887792138646675.pdf</a:t>
                      </a:r>
                      <a:endParaRPr kumimoji="1" lang="ja-JP" altLang="en-US" sz="1100">
                        <a:solidFill>
                          <a:srgbClr val="009900"/>
                        </a:solidFill>
                        <a:latin typeface="Meiryo UI" panose="020B0604030504040204" pitchFamily="50" charset="-128"/>
                        <a:ea typeface="Meiryo UI" panose="020B0604030504040204" pitchFamily="50" charset="-128"/>
                        <a:cs typeface="Arial" panose="020B0604020202020204" pitchFamily="34"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498945284"/>
                  </a:ext>
                </a:extLst>
              </a:tr>
              <a:tr h="529066">
                <a:tc>
                  <a:txBody>
                    <a:bodyPr/>
                    <a:lstStyle/>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医療機器申請に必要な</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テンプレート文書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b="0" dirty="0">
                          <a:latin typeface="Meiryo UI" panose="020B0604030504040204" pitchFamily="34" charset="-128"/>
                          <a:ea typeface="Meiryo UI" panose="020B0604030504040204" pitchFamily="34" charset="-128"/>
                          <a:cs typeface="Times New Roman" panose="02020603050405020304" pitchFamily="18" charset="0"/>
                          <a:hlinkClick r:id="rId4"/>
                        </a:rPr>
                        <a:t>Circular 19/2021/TT-BYT</a:t>
                      </a:r>
                      <a:endParaRPr lang="zh-TW" altLang="en-US" sz="1100" b="0" dirty="0">
                        <a:solidFill>
                          <a:srgbClr val="FF0000"/>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85322">
                <a:tc>
                  <a:txBody>
                    <a:bodyPr/>
                    <a:lstStyle/>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医療機器登録申請先</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ja-JP" sz="1100" b="0" dirty="0">
                          <a:latin typeface="Meiryo UI" panose="020B0604030504040204" pitchFamily="34" charset="-128"/>
                          <a:ea typeface="Meiryo UI" panose="020B0604030504040204" pitchFamily="34" charset="-128"/>
                          <a:hlinkClick r:id="rId5"/>
                        </a:rPr>
                        <a:t>http://dmec.moh.gov.vn</a:t>
                      </a:r>
                      <a:endParaRPr lang="en-US" altLang="zh-TW" sz="1100" b="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607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価格に関する登録義務</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登録期限</a:t>
                      </a:r>
                      <a:r>
                        <a:rPr lang="en-US" altLang="ja-JP"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:2022</a:t>
                      </a: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年</a:t>
                      </a:r>
                      <a:r>
                        <a:rPr lang="en-US" altLang="ja-JP"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4</a:t>
                      </a: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月</a:t>
                      </a:r>
                      <a:r>
                        <a:rPr lang="en-US" altLang="ja-JP"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1</a:t>
                      </a: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日</a:t>
                      </a:r>
                      <a:endPar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hlinkClick r:id="rId6"/>
                        </a:rPr>
                        <a:t>https://congkhaigiadmec.moh.gov.vn/</a:t>
                      </a:r>
                      <a:endParaRPr kumimoji="1" lang="en-US" altLang="ja-JP" sz="1100" b="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66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広告に関する登録義務</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登録期限</a:t>
                      </a:r>
                      <a:r>
                        <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:2022</a:t>
                      </a:r>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年</a:t>
                      </a:r>
                      <a:r>
                        <a:rPr lang="en-US" altLang="ja-JP"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7</a:t>
                      </a: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月</a:t>
                      </a:r>
                      <a:r>
                        <a:rPr lang="en-US" altLang="ja-JP"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1</a:t>
                      </a:r>
                      <a:r>
                        <a:rPr lang="ja-JP" altLang="en-US" sz="1100" b="0">
                          <a:solidFill>
                            <a:schemeClr val="tx1"/>
                          </a:solidFill>
                          <a:latin typeface="Meiryo UI" panose="020B0604030504040204" pitchFamily="34" charset="-128"/>
                          <a:ea typeface="Meiryo UI" panose="020B0604030504040204" pitchFamily="34" charset="-128"/>
                          <a:cs typeface="Times New Roman" panose="02020603050405020304" pitchFamily="18" charset="0"/>
                        </a:rPr>
                        <a:t>日</a:t>
                      </a:r>
                      <a:endParaRPr lang="en-US" altLang="zh-TW"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0" dirty="0">
                          <a:latin typeface="Meiryo UI" panose="020B0604030504040204" pitchFamily="34" charset="-128"/>
                          <a:ea typeface="Meiryo UI" panose="020B0604030504040204" pitchFamily="34" charset="-128"/>
                          <a:hlinkClick r:id="rId7"/>
                        </a:rPr>
                        <a:t>https://dichvucong.moh.gov.vn/</a:t>
                      </a:r>
                      <a:endParaRPr lang="en-US" altLang="ja-JP" sz="1100" b="0" dirty="0">
                        <a:latin typeface="Meiryo UI" panose="020B0604030504040204" pitchFamily="34" charset="-128"/>
                        <a:ea typeface="Meiryo UI" panose="020B0604030504040204" pitchFamily="34" charset="-128"/>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430095">
                <a:tc>
                  <a:txBody>
                    <a:bodyPr/>
                    <a:lstStyle/>
                    <a:p>
                      <a:r>
                        <a:rPr lang="zh-TW" altLang="en-US" sz="1100" b="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輸入許可申請先</a:t>
                      </a:r>
                    </a:p>
                  </a:txBody>
                  <a:tcPr anchor="ctr"/>
                </a:tc>
                <a:tc>
                  <a:txBody>
                    <a:bodyPr/>
                    <a:lstStyle/>
                    <a:p>
                      <a:r>
                        <a:rPr lang="en-US" altLang="ja-JP" sz="1100" b="0" dirty="0">
                          <a:solidFill>
                            <a:srgbClr val="0070C0"/>
                          </a:solidFill>
                          <a:latin typeface="Meiryo UI" panose="020B0604030504040204" pitchFamily="34" charset="-128"/>
                          <a:ea typeface="Meiryo UI" panose="020B0604030504040204" pitchFamily="34" charset="-128"/>
                          <a:hlinkClick r:id="rId8"/>
                        </a:rPr>
                        <a:t>https://vnsw.gov.vn/</a:t>
                      </a:r>
                      <a:endParaRPr lang="zh-TW" altLang="en-US" sz="1100" b="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Vietnamese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bl>
          </a:graphicData>
        </a:graphic>
      </p:graphicFrame>
      <p:sp>
        <p:nvSpPr>
          <p:cNvPr id="5" name="テキスト ボックス 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b="1">
                <a:latin typeface="Meiryo UI" panose="020B0604030504040204" pitchFamily="34" charset="-128"/>
                <a:ea typeface="Meiryo UI" panose="020B0604030504040204" pitchFamily="34" charset="-128"/>
              </a:rPr>
              <a:t>ベトナム </a:t>
            </a:r>
            <a:r>
              <a:rPr lang="en-US" altLang="ja-JP" b="1" dirty="0">
                <a:latin typeface="Meiryo UI" panose="020B0604030504040204" pitchFamily="34" charset="-128"/>
                <a:ea typeface="Meiryo UI" panose="020B0604030504040204" pitchFamily="34" charset="-128"/>
              </a:rPr>
              <a:t>(Vietnam)</a:t>
            </a:r>
            <a:r>
              <a:rPr lang="ja-JP" altLang="en-US" b="1">
                <a:latin typeface="Meiryo UI" panose="020B0604030504040204" pitchFamily="34" charset="-128"/>
                <a:ea typeface="Meiryo UI" panose="020B0604030504040204" pitchFamily="34" charset="-128"/>
              </a:rPr>
              <a:t>／医療関連／制度</a:t>
            </a:r>
          </a:p>
        </p:txBody>
      </p:sp>
      <p:sp>
        <p:nvSpPr>
          <p:cNvPr id="7" name="テキスト プレースホルダー 8"/>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ベトナム語のみであるが、本カントリーレポートに関連する規制を知ることができる重要な情報源であるため、掲載する。</a:t>
            </a:r>
          </a:p>
        </p:txBody>
      </p:sp>
    </p:spTree>
    <p:extLst>
      <p:ext uri="{BB962C8B-B14F-4D97-AF65-F5344CB8AC3E}">
        <p14:creationId xmlns:p14="http://schemas.microsoft.com/office/powerpoint/2010/main" val="345928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025" y="1036179"/>
            <a:ext cx="4927787" cy="18335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Meiryo UI" panose="020B0604030504040204" pitchFamily="34" charset="-128"/>
                <a:ea typeface="Meiryo UI" panose="020B0604030504040204" pitchFamily="34" charset="-128"/>
                <a:cs typeface="Arial" panose="020B0604020202020204" pitchFamily="34" charset="0"/>
              </a:rPr>
              <a:t>FDA</a:t>
            </a:r>
            <a:r>
              <a:rPr lang="ja-JP" altLang="en-US" sz="1400" b="1">
                <a:latin typeface="Meiryo UI" panose="020B0604030504040204" pitchFamily="34" charset="-128"/>
                <a:ea typeface="Meiryo UI" panose="020B0604030504040204" pitchFamily="34" charset="-128"/>
                <a:cs typeface="Arial" panose="020B0604020202020204" pitchFamily="34" charset="0"/>
              </a:rPr>
              <a:t>申請前プロセス</a:t>
            </a:r>
            <a:endParaRPr lang="en-US" altLang="ja-JP" sz="1400" b="1"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医療機器に該当するかの確認として</a:t>
            </a:r>
            <a:r>
              <a:rPr lang="en-US" altLang="ja-JP" sz="1400" dirty="0">
                <a:latin typeface="Meiryo UI" panose="020B0604030504040204" pitchFamily="34" charset="-128"/>
                <a:ea typeface="Meiryo UI" panose="020B0604030504040204" pitchFamily="34" charset="-128"/>
                <a:cs typeface="Arial" panose="020B0604020202020204" pitchFamily="34" charset="0"/>
              </a:rPr>
              <a:t>513(g)</a:t>
            </a:r>
            <a:r>
              <a:rPr lang="ja-JP" altLang="en-US" sz="1400">
                <a:latin typeface="Meiryo UI" panose="020B0604030504040204" pitchFamily="34" charset="-128"/>
                <a:ea typeface="Meiryo UI" panose="020B0604030504040204" pitchFamily="34" charset="-128"/>
                <a:cs typeface="Arial" panose="020B0604020202020204" pitchFamily="34" charset="0"/>
              </a:rPr>
              <a:t>制度がある。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申請前相談として</a:t>
            </a:r>
            <a:r>
              <a:rPr lang="en-US" altLang="ja-JP" sz="1400" dirty="0">
                <a:latin typeface="Meiryo UI" panose="020B0604030504040204" pitchFamily="34" charset="-128"/>
                <a:ea typeface="Meiryo UI" panose="020B0604030504040204" pitchFamily="34" charset="-128"/>
                <a:cs typeface="Arial" panose="020B0604020202020204" pitchFamily="34" charset="0"/>
              </a:rPr>
              <a:t>Pre-Sub</a:t>
            </a:r>
            <a:r>
              <a:rPr lang="ja-JP" altLang="en-US" sz="1400">
                <a:latin typeface="Meiryo UI" panose="020B0604030504040204" pitchFamily="34" charset="-128"/>
                <a:ea typeface="Meiryo UI" panose="020B0604030504040204" pitchFamily="34" charset="-128"/>
                <a:cs typeface="Arial" panose="020B0604020202020204" pitchFamily="34" charset="0"/>
              </a:rPr>
              <a:t>という制度がある。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治験機の米国送付に関して</a:t>
            </a:r>
            <a:r>
              <a:rPr lang="en-US" altLang="ja-JP" sz="1400" dirty="0">
                <a:latin typeface="Meiryo UI" panose="020B0604030504040204" pitchFamily="34" charset="-128"/>
                <a:ea typeface="Meiryo UI" panose="020B0604030504040204" pitchFamily="34" charset="-128"/>
                <a:cs typeface="Arial" panose="020B0604020202020204" pitchFamily="34" charset="0"/>
              </a:rPr>
              <a:t>IDE</a:t>
            </a:r>
            <a:r>
              <a:rPr lang="ja-JP" altLang="en-US" sz="1400">
                <a:latin typeface="Meiryo UI" panose="020B0604030504040204" pitchFamily="34" charset="-128"/>
                <a:ea typeface="Meiryo UI" panose="020B0604030504040204" pitchFamily="34" charset="-128"/>
                <a:cs typeface="Arial" panose="020B0604020202020204" pitchFamily="34" charset="0"/>
              </a:rPr>
              <a:t>という制度がある。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a:latin typeface="Meiryo UI" panose="020B0604030504040204" pitchFamily="34" charset="-128"/>
                <a:ea typeface="Meiryo UI" panose="020B0604030504040204" pitchFamily="34" charset="-128"/>
                <a:cs typeface="Arial" panose="020B0604020202020204" pitchFamily="34" charset="0"/>
              </a:rPr>
              <a:t>データベース</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lvl="1" algn="just">
              <a:lnSpc>
                <a:spcPct val="110000"/>
              </a:lnSpc>
              <a:spcAft>
                <a:spcPts val="200"/>
              </a:spcAft>
              <a:buClr>
                <a:srgbClr val="5F8AC3"/>
              </a:buClr>
            </a:pPr>
            <a:r>
              <a:rPr lang="it-IT" altLang="zh-TW" sz="1000" dirty="0">
                <a:latin typeface="Meiryo UI" panose="020B0604030504040204" pitchFamily="34" charset="-128"/>
                <a:ea typeface="Meiryo UI" panose="020B0604030504040204" pitchFamily="34" charset="-128"/>
                <a:hlinkClick r:id="rId2"/>
              </a:rPr>
              <a:t>https://www.fda.gov/medical-devices/device-advice-comprehensive-regulatory-assistance/medical-device-databases</a:t>
            </a:r>
            <a:endParaRPr lang="it-IT" altLang="zh-TW" sz="1000" dirty="0">
              <a:latin typeface="Meiryo UI" panose="020B0604030504040204" pitchFamily="34" charset="-128"/>
              <a:ea typeface="Meiryo UI" panose="020B0604030504040204" pitchFamily="34" charset="-128"/>
            </a:endParaRPr>
          </a:p>
          <a:p>
            <a:pPr lvl="1" algn="just">
              <a:lnSpc>
                <a:spcPct val="110000"/>
              </a:lnSpc>
              <a:spcAft>
                <a:spcPts val="200"/>
              </a:spcAft>
              <a:buClr>
                <a:srgbClr val="5F8AC3"/>
              </a:buClr>
            </a:pPr>
            <a:endParaRPr lang="it-IT" altLang="zh-TW" sz="1000" dirty="0">
              <a:latin typeface="Cambria" panose="02040503050406030204" pitchFamily="18" charset="0"/>
            </a:endParaRPr>
          </a:p>
        </p:txBody>
      </p:sp>
      <p:pic>
        <p:nvPicPr>
          <p:cNvPr id="5" name="図 4">
            <a:extLst>
              <a:ext uri="{FF2B5EF4-FFF2-40B4-BE49-F238E27FC236}">
                <a16:creationId xmlns:a16="http://schemas.microsoft.com/office/drawing/2014/main" id="{8425FD6C-8158-4E73-845B-13CE3E032FB9}"/>
              </a:ext>
            </a:extLst>
          </p:cNvPr>
          <p:cNvPicPr>
            <a:picLocks noChangeAspect="1"/>
          </p:cNvPicPr>
          <p:nvPr/>
        </p:nvPicPr>
        <p:blipFill rotWithShape="1">
          <a:blip r:embed="rId3"/>
          <a:srcRect t="18091" b="8386"/>
          <a:stretch/>
        </p:blipFill>
        <p:spPr>
          <a:xfrm>
            <a:off x="406568" y="3074579"/>
            <a:ext cx="5178600" cy="2392925"/>
          </a:xfrm>
          <a:prstGeom prst="rect">
            <a:avLst/>
          </a:prstGeom>
        </p:spPr>
      </p:pic>
      <p:pic>
        <p:nvPicPr>
          <p:cNvPr id="6" name="図 5">
            <a:extLst>
              <a:ext uri="{FF2B5EF4-FFF2-40B4-BE49-F238E27FC236}">
                <a16:creationId xmlns:a16="http://schemas.microsoft.com/office/drawing/2014/main" id="{C8937A68-12A7-45A2-824C-120EFEB78F21}"/>
              </a:ext>
            </a:extLst>
          </p:cNvPr>
          <p:cNvPicPr>
            <a:picLocks noChangeAspect="1"/>
          </p:cNvPicPr>
          <p:nvPr/>
        </p:nvPicPr>
        <p:blipFill rotWithShape="1">
          <a:blip r:embed="rId4"/>
          <a:srcRect l="20926" t="3801" r="25861" b="9018"/>
          <a:stretch/>
        </p:blipFill>
        <p:spPr>
          <a:xfrm>
            <a:off x="6071334" y="3077425"/>
            <a:ext cx="3633746" cy="3348747"/>
          </a:xfrm>
          <a:prstGeom prst="rect">
            <a:avLst/>
          </a:prstGeom>
        </p:spPr>
      </p:pic>
      <p:grpSp>
        <p:nvGrpSpPr>
          <p:cNvPr id="10" name="グループ化 9">
            <a:extLst>
              <a:ext uri="{FF2B5EF4-FFF2-40B4-BE49-F238E27FC236}">
                <a16:creationId xmlns:a16="http://schemas.microsoft.com/office/drawing/2014/main" id="{5DBF95AA-7268-4B56-958A-D7275AE39BC0}"/>
              </a:ext>
            </a:extLst>
          </p:cNvPr>
          <p:cNvGrpSpPr/>
          <p:nvPr/>
        </p:nvGrpSpPr>
        <p:grpSpPr>
          <a:xfrm>
            <a:off x="5357283" y="2869694"/>
            <a:ext cx="4736976" cy="288032"/>
            <a:chOff x="5348318" y="2462283"/>
            <a:chExt cx="4736976" cy="288032"/>
          </a:xfrm>
        </p:grpSpPr>
        <p:sp>
          <p:nvSpPr>
            <p:cNvPr id="26" name="Rectangle 6">
              <a:extLst>
                <a:ext uri="{FF2B5EF4-FFF2-40B4-BE49-F238E27FC236}">
                  <a16:creationId xmlns:a16="http://schemas.microsoft.com/office/drawing/2014/main" id="{B912CA2F-460A-41CC-B646-23F003E994B5}"/>
                </a:ext>
              </a:extLst>
            </p:cNvPr>
            <p:cNvSpPr>
              <a:spLocks noChangeArrowheads="1"/>
            </p:cNvSpPr>
            <p:nvPr/>
          </p:nvSpPr>
          <p:spPr bwMode="auto">
            <a:xfrm>
              <a:off x="5348318" y="2462283"/>
              <a:ext cx="47369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b="1" dirty="0">
                  <a:solidFill>
                    <a:srgbClr val="000000"/>
                  </a:solidFill>
                  <a:latin typeface="Meiryo UI" panose="020B0604030504040204" pitchFamily="34" charset="-128"/>
                  <a:ea typeface="Meiryo UI" panose="020B0604030504040204" pitchFamily="34" charset="-128"/>
                </a:rPr>
                <a:t>FDA</a:t>
              </a:r>
              <a:r>
                <a:rPr lang="ja-JP" altLang="en-US" sz="1400" b="1">
                  <a:solidFill>
                    <a:srgbClr val="000000"/>
                  </a:solidFill>
                  <a:latin typeface="Meiryo UI" panose="020B0604030504040204" pitchFamily="34" charset="-128"/>
                  <a:ea typeface="Meiryo UI" panose="020B0604030504040204" pitchFamily="34" charset="-128"/>
                </a:rPr>
                <a:t>審査プロセス</a:t>
              </a:r>
            </a:p>
          </p:txBody>
        </p:sp>
        <p:cxnSp>
          <p:nvCxnSpPr>
            <p:cNvPr id="27" name="直線コネクタ 26">
              <a:extLst>
                <a:ext uri="{FF2B5EF4-FFF2-40B4-BE49-F238E27FC236}">
                  <a16:creationId xmlns:a16="http://schemas.microsoft.com/office/drawing/2014/main" id="{000A6597-A16B-44A0-8449-72F2BEF9F64E}"/>
                </a:ext>
              </a:extLst>
            </p:cNvPr>
            <p:cNvCxnSpPr>
              <a:cxnSpLocks/>
            </p:cNvCxnSpPr>
            <p:nvPr/>
          </p:nvCxnSpPr>
          <p:spPr>
            <a:xfrm>
              <a:off x="6884894" y="2750315"/>
              <a:ext cx="157778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466DA291-04CC-4A68-B0DA-8B6E34E60ECD}"/>
              </a:ext>
            </a:extLst>
          </p:cNvPr>
          <p:cNvGrpSpPr/>
          <p:nvPr/>
        </p:nvGrpSpPr>
        <p:grpSpPr>
          <a:xfrm>
            <a:off x="525306" y="2741346"/>
            <a:ext cx="4736976" cy="288032"/>
            <a:chOff x="559278" y="2252200"/>
            <a:chExt cx="4736976" cy="288032"/>
          </a:xfrm>
        </p:grpSpPr>
        <p:sp>
          <p:nvSpPr>
            <p:cNvPr id="32" name="Rectangle 6">
              <a:extLst>
                <a:ext uri="{FF2B5EF4-FFF2-40B4-BE49-F238E27FC236}">
                  <a16:creationId xmlns:a16="http://schemas.microsoft.com/office/drawing/2014/main" id="{4F6D30F2-EF09-44EF-BAA1-C21908BD21EB}"/>
                </a:ext>
              </a:extLst>
            </p:cNvPr>
            <p:cNvSpPr>
              <a:spLocks noChangeArrowheads="1"/>
            </p:cNvSpPr>
            <p:nvPr/>
          </p:nvSpPr>
          <p:spPr bwMode="auto">
            <a:xfrm>
              <a:off x="559278" y="2252200"/>
              <a:ext cx="47369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b="1" dirty="0">
                  <a:solidFill>
                    <a:srgbClr val="000000"/>
                  </a:solidFill>
                  <a:latin typeface="Meiryo UI" panose="020B0604030504040204" pitchFamily="34" charset="-128"/>
                  <a:ea typeface="Meiryo UI" panose="020B0604030504040204" pitchFamily="34" charset="-128"/>
                </a:rPr>
                <a:t>FDA</a:t>
              </a:r>
              <a:r>
                <a:rPr lang="ja-JP" altLang="en-US" sz="1400" b="1" dirty="0">
                  <a:solidFill>
                    <a:srgbClr val="000000"/>
                  </a:solidFill>
                  <a:latin typeface="Meiryo UI" panose="020B0604030504040204" pitchFamily="34" charset="-128"/>
                  <a:ea typeface="Meiryo UI" panose="020B0604030504040204" pitchFamily="34" charset="-128"/>
                </a:rPr>
                <a:t>申請前プロセス</a:t>
              </a:r>
            </a:p>
          </p:txBody>
        </p:sp>
        <p:cxnSp>
          <p:nvCxnSpPr>
            <p:cNvPr id="33" name="直線コネクタ 32">
              <a:extLst>
                <a:ext uri="{FF2B5EF4-FFF2-40B4-BE49-F238E27FC236}">
                  <a16:creationId xmlns:a16="http://schemas.microsoft.com/office/drawing/2014/main" id="{9D311FBA-D2C7-4DBC-997A-7DBCCEADCEB7}"/>
                </a:ext>
              </a:extLst>
            </p:cNvPr>
            <p:cNvCxnSpPr>
              <a:cxnSpLocks/>
            </p:cNvCxnSpPr>
            <p:nvPr/>
          </p:nvCxnSpPr>
          <p:spPr>
            <a:xfrm>
              <a:off x="1846729" y="2482046"/>
              <a:ext cx="204395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97C9B2CB-3D7E-46D9-81C1-ED06E3F1F5D5}"/>
              </a:ext>
            </a:extLst>
          </p:cNvPr>
          <p:cNvSpPr txBox="1"/>
          <p:nvPr/>
        </p:nvSpPr>
        <p:spPr>
          <a:xfrm>
            <a:off x="5876409" y="1068851"/>
            <a:ext cx="3504285"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Meiryo UI" panose="020B0604030504040204" pitchFamily="34" charset="-128"/>
                <a:ea typeface="Meiryo UI" panose="020B0604030504040204" pitchFamily="34" charset="-128"/>
                <a:cs typeface="Arial" panose="020B0604020202020204" pitchFamily="34" charset="0"/>
              </a:rPr>
              <a:t>FDA</a:t>
            </a:r>
            <a:r>
              <a:rPr lang="ja-JP" altLang="en-US" sz="1400" b="1">
                <a:latin typeface="Meiryo UI" panose="020B0604030504040204" pitchFamily="34" charset="-128"/>
                <a:ea typeface="Meiryo UI" panose="020B0604030504040204" pitchFamily="34" charset="-128"/>
                <a:cs typeface="Arial" panose="020B0604020202020204" pitchFamily="34" charset="0"/>
              </a:rPr>
              <a:t>審査プロセス</a:t>
            </a:r>
            <a:endParaRPr lang="en-US" altLang="ja-JP" sz="1400" b="1"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技術文書と</a:t>
            </a:r>
            <a:r>
              <a:rPr lang="en-US" altLang="ja-JP" sz="1400" dirty="0">
                <a:latin typeface="Meiryo UI" panose="020B0604030504040204" pitchFamily="34" charset="-128"/>
                <a:ea typeface="Meiryo UI" panose="020B0604030504040204" pitchFamily="34" charset="-128"/>
                <a:cs typeface="Arial" panose="020B0604020202020204" pitchFamily="34" charset="0"/>
              </a:rPr>
              <a:t>QSR(QMS) </a:t>
            </a:r>
            <a:r>
              <a:rPr lang="ja-JP" altLang="en-US" sz="1400">
                <a:latin typeface="Meiryo UI" panose="020B0604030504040204" pitchFamily="34" charset="-128"/>
                <a:ea typeface="Meiryo UI" panose="020B0604030504040204" pitchFamily="34" charset="-128"/>
                <a:cs typeface="Arial" panose="020B0604020202020204" pitchFamily="34" charset="0"/>
              </a:rPr>
              <a:t>の審査</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510(k)</a:t>
            </a:r>
            <a:r>
              <a:rPr lang="ja-JP" altLang="en-US" sz="1400">
                <a:latin typeface="Meiryo UI" panose="020B0604030504040204" pitchFamily="34" charset="-128"/>
                <a:ea typeface="Meiryo UI" panose="020B0604030504040204" pitchFamily="34" charset="-128"/>
                <a:cs typeface="Arial" panose="020B0604020202020204" pitchFamily="34" charset="0"/>
              </a:rPr>
              <a:t>は市販前の</a:t>
            </a:r>
            <a:r>
              <a:rPr lang="en-US" altLang="ja-JP" sz="1400" dirty="0">
                <a:latin typeface="Meiryo UI" panose="020B0604030504040204" pitchFamily="34" charset="-128"/>
                <a:ea typeface="Meiryo UI" panose="020B0604030504040204" pitchFamily="34" charset="-128"/>
                <a:cs typeface="Arial" panose="020B0604020202020204" pitchFamily="34" charset="0"/>
              </a:rPr>
              <a:t>QMS</a:t>
            </a:r>
            <a:r>
              <a:rPr lang="ja-JP" altLang="en-US" sz="1400">
                <a:latin typeface="Meiryo UI" panose="020B0604030504040204" pitchFamily="34" charset="-128"/>
                <a:ea typeface="Meiryo UI" panose="020B0604030504040204" pitchFamily="34" charset="-128"/>
                <a:cs typeface="Arial" panose="020B0604020202020204" pitchFamily="34" charset="0"/>
              </a:rPr>
              <a:t>審査はない</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市販後は一部のクラス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ja-JP" altLang="en-US" sz="1400">
                <a:latin typeface="Meiryo UI" panose="020B0604030504040204" pitchFamily="34" charset="-128"/>
                <a:ea typeface="Meiryo UI" panose="020B0604030504040204" pitchFamily="34" charset="-128"/>
                <a:cs typeface="Arial" panose="020B0604020202020204" pitchFamily="34" charset="0"/>
              </a:rPr>
              <a:t>製品を除き、全製品で</a:t>
            </a:r>
            <a:r>
              <a:rPr lang="en-US" altLang="ja-JP" sz="1400" dirty="0">
                <a:latin typeface="Meiryo UI" panose="020B0604030504040204" pitchFamily="34" charset="-128"/>
                <a:ea typeface="Meiryo UI" panose="020B0604030504040204" pitchFamily="34" charset="-128"/>
                <a:cs typeface="Arial" panose="020B0604020202020204" pitchFamily="34" charset="0"/>
              </a:rPr>
              <a:t>QMS</a:t>
            </a:r>
            <a:r>
              <a:rPr lang="ja-JP" altLang="en-US" sz="1400">
                <a:latin typeface="Meiryo UI" panose="020B0604030504040204" pitchFamily="34" charset="-128"/>
                <a:ea typeface="Meiryo UI" panose="020B0604030504040204" pitchFamily="34" charset="-128"/>
                <a:cs typeface="Arial" panose="020B0604020202020204" pitchFamily="34" charset="0"/>
              </a:rPr>
              <a:t>審査を実施</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15" name="テキスト ボックス 14"/>
          <p:cNvSpPr txBox="1"/>
          <p:nvPr/>
        </p:nvSpPr>
        <p:spPr>
          <a:xfrm>
            <a:off x="406568" y="6434465"/>
            <a:ext cx="8640960" cy="144016"/>
          </a:xfrm>
          <a:prstGeom prst="rect">
            <a:avLst/>
          </a:prstGeom>
          <a:noFill/>
        </p:spPr>
        <p:txBody>
          <a:bodyPr wrap="square" lIns="0" tIns="0" rIns="0" bIns="0" rtlCol="0">
            <a:noAutofit/>
          </a:bodyPr>
          <a:lstStyle/>
          <a:p>
            <a:pPr marL="444500" lvl="0" indent="-444500"/>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dirty="0">
                <a:latin typeface="Meiryo UI" panose="020B0604030504040204" pitchFamily="34" charset="-128"/>
                <a:ea typeface="Meiryo UI" panose="020B0604030504040204" pitchFamily="34" charset="-128"/>
                <a:cs typeface="Arial" panose="020B0604020202020204" pitchFamily="34" charset="0"/>
              </a:rPr>
              <a:t>より詳細な情報については、</a:t>
            </a:r>
            <a:r>
              <a:rPr lang="en-US" altLang="ja-JP" sz="1000" dirty="0">
                <a:latin typeface="Meiryo UI" panose="020B0604030504040204" pitchFamily="34" charset="-128"/>
                <a:ea typeface="Meiryo UI" panose="020B0604030504040204" pitchFamily="34" charset="-128"/>
                <a:cs typeface="Arial" panose="020B0604020202020204" pitchFamily="34" charset="0"/>
              </a:rPr>
              <a:t>JETRO</a:t>
            </a:r>
            <a:r>
              <a:rPr lang="ja-JP" altLang="en-US" sz="1000" dirty="0">
                <a:latin typeface="Meiryo UI" panose="020B0604030504040204" pitchFamily="34" charset="-128"/>
                <a:ea typeface="Meiryo UI" panose="020B0604030504040204" pitchFamily="34" charset="-128"/>
                <a:cs typeface="Arial" panose="020B0604020202020204" pitchFamily="34" charset="0"/>
              </a:rPr>
              <a:t>レポート</a:t>
            </a:r>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https://www.jetro.go.jp/world/qa/04A-041137.html</a:t>
            </a:r>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ja-JP" altLang="en-US" sz="1000" dirty="0">
                <a:latin typeface="Meiryo UI" panose="020B0604030504040204" pitchFamily="34" charset="-128"/>
                <a:ea typeface="Meiryo UI" panose="020B0604030504040204" pitchFamily="34" charset="-128"/>
                <a:cs typeface="Arial" panose="020B0604020202020204" pitchFamily="34" charset="0"/>
              </a:rPr>
              <a:t>を参照のこと。</a:t>
            </a:r>
          </a:p>
        </p:txBody>
      </p:sp>
      <p:sp>
        <p:nvSpPr>
          <p:cNvPr id="16" name="タイトル 7"/>
          <p:cNvSpPr>
            <a:spLocks noGrp="1"/>
          </p:cNvSpPr>
          <p:nvPr>
            <p:ph type="title"/>
          </p:nvPr>
        </p:nvSpPr>
        <p:spPr>
          <a:xfrm>
            <a:off x="200471" y="188550"/>
            <a:ext cx="9505055" cy="360050"/>
          </a:xfrm>
        </p:spPr>
        <p:txBody>
          <a:bodyPr/>
          <a:lstStyle/>
          <a:p>
            <a:r>
              <a:rPr lang="ja-JP" altLang="en-US" b="1">
                <a:latin typeface="Meiryo UI" panose="020B0604030504040204" pitchFamily="34" charset="-128"/>
                <a:ea typeface="Meiryo UI" panose="020B0604030504040204" pitchFamily="34" charset="-128"/>
              </a:rPr>
              <a:t>米国</a:t>
            </a:r>
            <a:r>
              <a:rPr lang="en-US" altLang="ja-JP" b="1" dirty="0">
                <a:latin typeface="Meiryo UI" panose="020B0604030504040204" pitchFamily="34" charset="-128"/>
                <a:ea typeface="Meiryo UI" panose="020B0604030504040204" pitchFamily="34" charset="-128"/>
              </a:rPr>
              <a:t>(USA)</a:t>
            </a:r>
            <a:r>
              <a:rPr lang="ja-JP" altLang="en-US" b="1">
                <a:latin typeface="Meiryo UI" panose="020B0604030504040204" pitchFamily="34" charset="-128"/>
                <a:ea typeface="Meiryo UI" panose="020B0604030504040204" pitchFamily="34" charset="-128"/>
              </a:rPr>
              <a:t>／医療関連／制度</a:t>
            </a:r>
          </a:p>
        </p:txBody>
      </p:sp>
      <p:sp>
        <p:nvSpPr>
          <p:cNvPr id="17" name="テキスト ボックス 16">
            <a:extLst>
              <a:ext uri="{FF2B5EF4-FFF2-40B4-BE49-F238E27FC236}">
                <a16:creationId xmlns:a16="http://schemas.microsoft.com/office/drawing/2014/main" id="{4C06AA41-95A7-2D4A-9BBB-C2028D22EA6C}"/>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2" name="テキスト ボックス 1">
            <a:extLst>
              <a:ext uri="{FF2B5EF4-FFF2-40B4-BE49-F238E27FC236}">
                <a16:creationId xmlns:a16="http://schemas.microsoft.com/office/drawing/2014/main" id="{2AF795B6-D8F5-A5E1-8928-BC19ADDBF1C9}"/>
              </a:ext>
            </a:extLst>
          </p:cNvPr>
          <p:cNvSpPr txBox="1"/>
          <p:nvPr/>
        </p:nvSpPr>
        <p:spPr>
          <a:xfrm>
            <a:off x="393689" y="5606227"/>
            <a:ext cx="5288466"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米国で臨床試験を実施できる病院・医療施設については特定はされておらず、治験医師の所属する医療施設の倫理委員会</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(IRB)</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を通し治験を実施することになる。</a:t>
            </a:r>
            <a:endParaRPr lang="en-US" altLang="ja-JP" sz="1000" dirty="0">
              <a:latin typeface="Meiryo UI" panose="020B0604030504040204" pitchFamily="50" charset="-128"/>
              <a:ea typeface="Meiryo UI" panose="020B0604030504040204" pitchFamily="50" charset="-128"/>
              <a:cs typeface="Arial" panose="020B0604020202020204" pitchFamily="34" charset="0"/>
            </a:endParaRPr>
          </a:p>
          <a:p>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ただし、この場合、米国において医療機器が</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IDE(</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治験機器免除</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米国での臨床試験実施を許可するもの。データは</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510(k)</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や</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PMA</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に使用</a:t>
            </a:r>
            <a:r>
              <a:rPr kumimoji="1" lang="en-US" altLang="ja-JP" sz="1000" dirty="0">
                <a:latin typeface="Meiryo UI" panose="020B0604030504040204" pitchFamily="50" charset="-128"/>
                <a:ea typeface="Meiryo UI" panose="020B0604030504040204" pitchFamily="50" charset="-128"/>
                <a:cs typeface="Arial" panose="020B0604020202020204" pitchFamily="34" charset="0"/>
              </a:rPr>
              <a:t>)</a:t>
            </a:r>
            <a:r>
              <a:rPr kumimoji="1" lang="ja-JP" altLang="en-US" sz="1000" dirty="0">
                <a:latin typeface="Meiryo UI" panose="020B0604030504040204" pitchFamily="50" charset="-128"/>
                <a:ea typeface="Meiryo UI" panose="020B0604030504040204" pitchFamily="50" charset="-128"/>
                <a:cs typeface="Arial" panose="020B0604020202020204" pitchFamily="34" charset="0"/>
              </a:rPr>
              <a:t>の規制が適用されることが前提となる。</a:t>
            </a:r>
          </a:p>
        </p:txBody>
      </p:sp>
    </p:spTree>
    <p:extLst>
      <p:ext uri="{BB962C8B-B14F-4D97-AF65-F5344CB8AC3E}">
        <p14:creationId xmlns:p14="http://schemas.microsoft.com/office/powerpoint/2010/main" val="165774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マレーシア </a:t>
            </a:r>
            <a:r>
              <a:rPr lang="en-US" altLang="ja-JP" b="1" dirty="0">
                <a:latin typeface="Meiryo UI" panose="020B0604030504040204" pitchFamily="34" charset="-128"/>
                <a:ea typeface="Meiryo UI" panose="020B0604030504040204" pitchFamily="34" charset="-128"/>
              </a:rPr>
              <a:t>(Malaysia)</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2478991"/>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Meiryo UI" panose="020B0604030504040204" pitchFamily="34" charset="-128"/>
                <a:ea typeface="Meiryo UI" panose="020B0604030504040204" pitchFamily="34" charset="-128"/>
              </a:rPr>
              <a:t> </a:t>
            </a:r>
            <a:r>
              <a:rPr lang="ja-JP" altLang="en-US" sz="1400" b="1">
                <a:solidFill>
                  <a:srgbClr val="000000"/>
                </a:solidFill>
                <a:latin typeface="Meiryo UI" panose="020B0604030504040204" pitchFamily="34" charset="-128"/>
                <a:ea typeface="Meiryo UI" panose="020B0604030504040204" pitchFamily="34" charset="-128"/>
              </a:rPr>
              <a:t>マレーシアの</a:t>
            </a:r>
            <a:r>
              <a:rPr lang="ja-JP" altLang="en-US" sz="1400" b="1" dirty="0">
                <a:solidFill>
                  <a:srgbClr val="000000"/>
                </a:solidFill>
                <a:latin typeface="Meiryo UI" panose="020B0604030504040204" pitchFamily="34" charset="-128"/>
                <a:ea typeface="Meiryo UI" panose="020B0604030504040204" pitchFamily="34" charset="-128"/>
              </a:rPr>
              <a:t>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541004576"/>
              </p:ext>
            </p:extLst>
          </p:nvPr>
        </p:nvGraphicFramePr>
        <p:xfrm>
          <a:off x="200025" y="2709999"/>
          <a:ext cx="9505057" cy="3964968"/>
        </p:xfrm>
        <a:graphic>
          <a:graphicData uri="http://schemas.openxmlformats.org/drawingml/2006/table">
            <a:tbl>
              <a:tblPr firstRow="1" bandRow="1">
                <a:tableStyleId>{2D5ABB26-0587-4C30-8999-92F81FD0307C}</a:tableStyleId>
              </a:tblPr>
              <a:tblGrid>
                <a:gridCol w="358660">
                  <a:extLst>
                    <a:ext uri="{9D8B030D-6E8A-4147-A177-3AD203B41FA5}">
                      <a16:colId xmlns:a16="http://schemas.microsoft.com/office/drawing/2014/main" val="20000"/>
                    </a:ext>
                  </a:extLst>
                </a:gridCol>
                <a:gridCol w="1005094">
                  <a:extLst>
                    <a:ext uri="{9D8B030D-6E8A-4147-A177-3AD203B41FA5}">
                      <a16:colId xmlns:a16="http://schemas.microsoft.com/office/drawing/2014/main" val="20001"/>
                    </a:ext>
                  </a:extLst>
                </a:gridCol>
                <a:gridCol w="8141303">
                  <a:extLst>
                    <a:ext uri="{9D8B030D-6E8A-4147-A177-3AD203B41FA5}">
                      <a16:colId xmlns:a16="http://schemas.microsoft.com/office/drawing/2014/main" val="20002"/>
                    </a:ext>
                  </a:extLst>
                </a:gridCol>
              </a:tblGrid>
              <a:tr h="372823">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lvl="0" indent="0">
                        <a:lnSpc>
                          <a:spcPct val="107000"/>
                        </a:lnSpc>
                        <a:buFont typeface="Arial" panose="020B0604020202020204" pitchFamily="34" charset="0"/>
                        <a:buNone/>
                        <a:tabLst>
                          <a:tab pos="457200" algn="l"/>
                        </a:tabLst>
                      </a:pPr>
                      <a:r>
                        <a:rPr lang="en-US" altLang="ja-JP" sz="1050" dirty="0">
                          <a:solidFill>
                            <a:srgbClr val="000000"/>
                          </a:solidFill>
                          <a:latin typeface="Meiryo UI"/>
                          <a:ea typeface="Meiryo UI"/>
                          <a:cs typeface="Arial"/>
                        </a:rPr>
                        <a:t>2012</a:t>
                      </a:r>
                      <a:r>
                        <a:rPr lang="ja-JP" altLang="en-US" sz="1050" dirty="0">
                          <a:solidFill>
                            <a:srgbClr val="000000"/>
                          </a:solidFill>
                          <a:latin typeface="Meiryo UI"/>
                          <a:ea typeface="Meiryo UI"/>
                          <a:cs typeface="Arial"/>
                        </a:rPr>
                        <a:t>年医療機器法（法令</a:t>
                      </a:r>
                      <a:r>
                        <a:rPr lang="en-US" altLang="ja-JP" sz="1050" dirty="0">
                          <a:solidFill>
                            <a:srgbClr val="000000"/>
                          </a:solidFill>
                          <a:latin typeface="Meiryo UI"/>
                          <a:ea typeface="Meiryo UI"/>
                          <a:cs typeface="Arial"/>
                        </a:rPr>
                        <a:t>737</a:t>
                      </a:r>
                      <a:r>
                        <a:rPr lang="ja-JP" altLang="en-US" sz="1050" dirty="0">
                          <a:solidFill>
                            <a:srgbClr val="000000"/>
                          </a:solidFill>
                          <a:latin typeface="Meiryo UI"/>
                          <a:ea typeface="Meiryo UI"/>
                          <a:cs typeface="Arial"/>
                        </a:rPr>
                        <a:t>号）（</a:t>
                      </a:r>
                      <a:r>
                        <a:rPr lang="en-US" altLang="ja-JP" sz="1050" dirty="0">
                          <a:solidFill>
                            <a:srgbClr val="000000"/>
                          </a:solidFill>
                          <a:latin typeface="Meiryo UI"/>
                          <a:ea typeface="Meiryo UI"/>
                          <a:cs typeface="Arial"/>
                        </a:rPr>
                        <a:t>Medical Device Act 2012 (Act 737)</a:t>
                      </a:r>
                    </a:p>
                    <a:p>
                      <a:pPr marL="0" lvl="0" indent="0">
                        <a:lnSpc>
                          <a:spcPct val="107000"/>
                        </a:lnSpc>
                        <a:buFont typeface="Arial" panose="020B0604020202020204" pitchFamily="34" charset="0"/>
                        <a:buNone/>
                        <a:tabLst>
                          <a:tab pos="457200" algn="l"/>
                        </a:tabLst>
                      </a:pPr>
                      <a:r>
                        <a:rPr lang="en-US" altLang="ja-JP" sz="1050" dirty="0">
                          <a:solidFill>
                            <a:schemeClr val="tx1"/>
                          </a:solidFill>
                          <a:latin typeface="Meiryo UI"/>
                          <a:ea typeface="Meiryo UI"/>
                          <a:cs typeface="Arial"/>
                        </a:rPr>
                        <a:t>2012</a:t>
                      </a:r>
                      <a:r>
                        <a:rPr lang="ja-JP" altLang="en-US" sz="1050" dirty="0">
                          <a:solidFill>
                            <a:schemeClr val="tx1"/>
                          </a:solidFill>
                          <a:latin typeface="Meiryo UI"/>
                          <a:ea typeface="Meiryo UI"/>
                          <a:cs typeface="Arial"/>
                        </a:rPr>
                        <a:t>年医療機器庁法（法令</a:t>
                      </a:r>
                      <a:r>
                        <a:rPr lang="en-US" altLang="ja-JP" sz="1050" dirty="0">
                          <a:solidFill>
                            <a:schemeClr val="tx1"/>
                          </a:solidFill>
                          <a:latin typeface="Meiryo UI"/>
                          <a:ea typeface="Meiryo UI"/>
                          <a:cs typeface="Arial"/>
                        </a:rPr>
                        <a:t>738</a:t>
                      </a:r>
                      <a:r>
                        <a:rPr lang="ja-JP" altLang="en-US" sz="1050" dirty="0">
                          <a:solidFill>
                            <a:schemeClr val="tx1"/>
                          </a:solidFill>
                          <a:latin typeface="Meiryo UI"/>
                          <a:ea typeface="Meiryo UI"/>
                          <a:cs typeface="Arial"/>
                        </a:rPr>
                        <a:t>号）（</a:t>
                      </a:r>
                      <a:r>
                        <a:rPr lang="en-US" altLang="ja-JP" sz="1050" dirty="0">
                          <a:solidFill>
                            <a:schemeClr val="tx1"/>
                          </a:solidFill>
                          <a:latin typeface="Meiryo UI"/>
                          <a:ea typeface="Meiryo UI"/>
                          <a:cs typeface="Arial"/>
                        </a:rPr>
                        <a:t>Medical Device Act 2012 (Act 738)</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64047">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規制所管主体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医療機器庁（</a:t>
                      </a:r>
                      <a:r>
                        <a:rPr lang="en-US" altLang="ja-JP" sz="1050" dirty="0">
                          <a:latin typeface="Meiryo UI" panose="020B0604030504040204" pitchFamily="34" charset="-128"/>
                          <a:ea typeface="Meiryo UI" panose="020B0604030504040204" pitchFamily="34" charset="-128"/>
                          <a:cs typeface="Arial" panose="020B0604020202020204" pitchFamily="34" charset="0"/>
                        </a:rPr>
                        <a:t>Medical Device Authorit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y: MDA</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8295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医療機器の製造・輸入・販売・登録に必要なライセンスは以下の</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種類がある</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製造業者ライセンス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(License for manufacturer)</a:t>
                      </a:r>
                    </a:p>
                    <a:p>
                      <a:pPr fontAlgn="ct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法定代理人ライセンス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(License for authorized representative: AR)</a:t>
                      </a:r>
                    </a:p>
                    <a:p>
                      <a:pPr fontAlgn="ct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輸入者ライセンス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(License for importer)</a:t>
                      </a:r>
                    </a:p>
                    <a:p>
                      <a:pPr fontAlgn="ct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ディストリビューターライセンス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(License for distributor)</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3180">
                <a:tc gridSpan="2">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法定代理人</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a:ln>
                            <a:noFill/>
                          </a:ln>
                          <a:solidFill>
                            <a:schemeClr val="tx1"/>
                          </a:solidFill>
                          <a:effectLst/>
                          <a:uLnTx/>
                          <a:uFillTx/>
                          <a:latin typeface="Meiryo UI"/>
                          <a:ea typeface="Meiryo UI"/>
                          <a:cs typeface="Arial"/>
                        </a:rPr>
                        <a:t>外国の製造業者はマレーシア国内に法定代理人</a:t>
                      </a:r>
                      <a:r>
                        <a:rPr kumimoji="1" lang="en-US" altLang="ja-JP" sz="1050" b="0" i="0" u="none" strike="noStrike" kern="1200" cap="none" spc="0" normalizeH="0" baseline="0" dirty="0">
                          <a:ln>
                            <a:noFill/>
                          </a:ln>
                          <a:solidFill>
                            <a:schemeClr val="tx1"/>
                          </a:solidFill>
                          <a:effectLst/>
                          <a:uLnTx/>
                          <a:uFillTx/>
                          <a:latin typeface="Meiryo UI"/>
                          <a:ea typeface="Meiryo UI"/>
                          <a:cs typeface="Arial"/>
                        </a:rPr>
                        <a:t>(Authorized Representative)</a:t>
                      </a:r>
                      <a:r>
                        <a:rPr kumimoji="1" lang="ja-JP" altLang="en-US" sz="1050" b="0" i="0" u="none" strike="noStrike" kern="1200" cap="none" spc="0" normalizeH="0" baseline="0">
                          <a:ln>
                            <a:noFill/>
                          </a:ln>
                          <a:solidFill>
                            <a:schemeClr val="tx1"/>
                          </a:solidFill>
                          <a:effectLst/>
                          <a:uLnTx/>
                          <a:uFillTx/>
                          <a:latin typeface="Meiryo UI"/>
                          <a:ea typeface="Meiryo UI"/>
                          <a:cs typeface="Arial"/>
                        </a:rPr>
                        <a:t>を指定し、その法定代理人が外国の製造業者に代わり当局へ製品登録をしなければならない。</a:t>
                      </a:r>
                      <a:endParaRPr kumimoji="1" lang="en-US" altLang="ja-JP" sz="1050" b="0" i="0" u="none" strike="noStrike" kern="1200" cap="none" spc="0" normalizeH="0" baseline="0" dirty="0">
                        <a:ln>
                          <a:noFill/>
                        </a:ln>
                        <a:solidFill>
                          <a:schemeClr val="tx1"/>
                        </a:solidFill>
                        <a:effectLst/>
                        <a:uLnTx/>
                        <a:uFillTx/>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164047">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solidFill>
                            <a:schemeClr val="tx1"/>
                          </a:solidFill>
                          <a:latin typeface="Meiryo UI"/>
                          <a:ea typeface="Meiryo UI"/>
                          <a:cs typeface="Arial"/>
                        </a:rPr>
                        <a:t>クラス</a:t>
                      </a:r>
                      <a:r>
                        <a:rPr lang="en-US" altLang="ja-JP" sz="1050" dirty="0">
                          <a:solidFill>
                            <a:schemeClr val="tx1"/>
                          </a:solidFill>
                          <a:latin typeface="Meiryo UI"/>
                          <a:ea typeface="Meiryo UI"/>
                          <a:cs typeface="Arial"/>
                        </a:rPr>
                        <a:t>A, B, C, D</a:t>
                      </a:r>
                      <a:r>
                        <a:rPr lang="ja-JP" altLang="en-US" sz="1050" dirty="0">
                          <a:solidFill>
                            <a:schemeClr val="tx1"/>
                          </a:solidFill>
                          <a:latin typeface="Meiryo UI"/>
                          <a:ea typeface="Meiryo UI"/>
                          <a:cs typeface="Arial"/>
                        </a:rPr>
                        <a:t>の４分類</a:t>
                      </a:r>
                      <a:endParaRPr lang="en-US" altLang="ja-JP" sz="90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436055">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申請・登録費用</a:t>
                      </a:r>
                      <a:endParaRPr kumimoji="1" lang="en-US" altLang="ja-JP" sz="1100" b="1" strike="dblStrike" baseline="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l" font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通貨</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リンギット</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A</a:t>
                      </a:r>
                      <a:r>
                        <a:rPr kumimoji="1" lang="ja-JP" altLang="en-US" sz="1050" dirty="0">
                          <a:solidFill>
                            <a:schemeClr val="tx1"/>
                          </a:solidFill>
                          <a:latin typeface="Meiryo UI"/>
                          <a:ea typeface="Meiryo UI"/>
                          <a:cs typeface="Arial"/>
                        </a:rPr>
                        <a:t>：</a:t>
                      </a:r>
                      <a:r>
                        <a:rPr kumimoji="1" lang="en-US" altLang="ja-JP" sz="1050" dirty="0">
                          <a:solidFill>
                            <a:schemeClr val="tx1"/>
                          </a:solidFill>
                          <a:latin typeface="Meiryo UI"/>
                          <a:ea typeface="Meiryo UI"/>
                          <a:cs typeface="Arial"/>
                        </a:rPr>
                        <a:t>100</a:t>
                      </a: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B</a:t>
                      </a:r>
                      <a:r>
                        <a:rPr kumimoji="1" lang="ja-JP" altLang="en-US" sz="1050" dirty="0">
                          <a:solidFill>
                            <a:schemeClr val="tx1"/>
                          </a:solidFill>
                          <a:latin typeface="Meiryo UI"/>
                          <a:ea typeface="Meiryo UI"/>
                          <a:cs typeface="Arial"/>
                        </a:rPr>
                        <a:t>：</a:t>
                      </a:r>
                      <a:r>
                        <a:rPr kumimoji="1" lang="en-US" altLang="ja-JP" sz="1050" dirty="0">
                          <a:solidFill>
                            <a:schemeClr val="tx1"/>
                          </a:solidFill>
                          <a:latin typeface="Meiryo UI"/>
                          <a:ea typeface="Meiryo UI"/>
                          <a:cs typeface="Arial"/>
                        </a:rPr>
                        <a:t> 1,250</a:t>
                      </a: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C</a:t>
                      </a:r>
                      <a:r>
                        <a:rPr kumimoji="1" lang="ja-JP" altLang="en-US" sz="1050" dirty="0">
                          <a:solidFill>
                            <a:schemeClr val="tx1"/>
                          </a:solidFill>
                          <a:latin typeface="Meiryo UI"/>
                          <a:ea typeface="Meiryo UI"/>
                          <a:cs typeface="Arial"/>
                        </a:rPr>
                        <a:t>：</a:t>
                      </a:r>
                      <a:r>
                        <a:rPr kumimoji="1" lang="en-US" altLang="ja-JP" sz="1050" dirty="0">
                          <a:solidFill>
                            <a:schemeClr val="tx1"/>
                          </a:solidFill>
                          <a:latin typeface="Meiryo UI"/>
                          <a:ea typeface="Meiryo UI"/>
                          <a:cs typeface="Arial"/>
                        </a:rPr>
                        <a:t> 2,500</a:t>
                      </a: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D: 3,750</a:t>
                      </a:r>
                    </a:p>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eiryo UI"/>
                          <a:ea typeface="Meiryo UI"/>
                          <a:cs typeface="Arial"/>
                        </a:rPr>
                        <a:t>※</a:t>
                      </a:r>
                      <a:r>
                        <a:rPr kumimoji="1" lang="ja-JP" altLang="en-US" sz="1050" dirty="0">
                          <a:solidFill>
                            <a:schemeClr val="tx1"/>
                          </a:solidFill>
                          <a:latin typeface="Meiryo UI"/>
                          <a:ea typeface="Meiryo UI"/>
                          <a:cs typeface="Arial"/>
                        </a:rPr>
                        <a:t>クラス</a:t>
                      </a:r>
                      <a:r>
                        <a:rPr kumimoji="1" lang="en-US" altLang="ja-JP" sz="1050" dirty="0">
                          <a:solidFill>
                            <a:schemeClr val="tx1"/>
                          </a:solidFill>
                          <a:latin typeface="Meiryo UI"/>
                          <a:ea typeface="Meiryo UI"/>
                          <a:cs typeface="Arial"/>
                        </a:rPr>
                        <a:t>B, C, D</a:t>
                      </a:r>
                      <a:r>
                        <a:rPr kumimoji="1" lang="ja-JP" altLang="en-US" sz="1050" dirty="0">
                          <a:solidFill>
                            <a:schemeClr val="tx1"/>
                          </a:solidFill>
                          <a:latin typeface="Meiryo UI"/>
                          <a:ea typeface="Meiryo UI"/>
                          <a:cs typeface="Arial"/>
                        </a:rPr>
                        <a:t>の医療機器は別途</a:t>
                      </a:r>
                      <a:r>
                        <a:rPr kumimoji="1" lang="en-US" altLang="ja-JP" sz="1050" dirty="0">
                          <a:solidFill>
                            <a:schemeClr val="tx1"/>
                          </a:solidFill>
                          <a:latin typeface="Meiryo UI"/>
                          <a:ea typeface="Meiryo UI"/>
                          <a:cs typeface="Arial"/>
                        </a:rPr>
                        <a:t>CAB</a:t>
                      </a:r>
                      <a:r>
                        <a:rPr kumimoji="1" lang="ja-JP" altLang="en-US" sz="1050" dirty="0">
                          <a:solidFill>
                            <a:schemeClr val="tx1"/>
                          </a:solidFill>
                          <a:latin typeface="Meiryo UI"/>
                          <a:ea typeface="Meiryo UI"/>
                          <a:cs typeface="Arial"/>
                        </a:rPr>
                        <a:t>の審査費用が必要となる。（下記参照）</a:t>
                      </a:r>
                      <a:endParaRPr kumimoji="1" lang="en-US" altLang="ja-JP" sz="105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773823757"/>
                  </a:ext>
                </a:extLst>
              </a:tr>
              <a:tr h="164047">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：３ヶ月</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 </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６ヶ月</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14589199"/>
                  </a:ext>
                </a:extLst>
              </a:tr>
              <a:tr h="164047">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a:latin typeface="Meiryo UI" panose="020B0604030504040204" pitchFamily="34" charset="-128"/>
                          <a:ea typeface="Meiryo UI" panose="020B0604030504040204" pitchFamily="34" charset="-128"/>
                          <a:cs typeface="Arial" panose="020B0604020202020204" pitchFamily="34" charset="0"/>
                        </a:rPr>
                        <a:t>年</a:t>
                      </a:r>
                      <a:endParaRPr kumimoji="1" lang="ja-JP" altLang="en-US" sz="1050">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788813303"/>
                  </a:ext>
                </a:extLst>
              </a:tr>
              <a:tr h="164047">
                <a:tc>
                  <a:txBody>
                    <a:bodyPr/>
                    <a:lstStyle/>
                    <a:p>
                      <a:pPr fontAlgn="ctr"/>
                      <a:endParaRPr lang="ja-JP" altLang="en-US" sz="11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有り。</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MDA/RR No.1:November 2015, </a:t>
                      </a:r>
                      <a:r>
                        <a:rPr lang="en" altLang="ja-JP" sz="1050" dirty="0">
                          <a:solidFill>
                            <a:schemeClr val="tx1"/>
                          </a:solidFill>
                        </a:rPr>
                        <a:t>GOOD DISTRIBUTION PRACTICE FOR MEDICAL DEVICES (GDPMD)</a:t>
                      </a:r>
                      <a:r>
                        <a:rPr lang="ja-JP" altLang="en-US" sz="1050" dirty="0">
                          <a:solidFill>
                            <a:schemeClr val="tx1"/>
                          </a:solidFill>
                        </a:rPr>
                        <a:t>により規定されている。</a:t>
                      </a:r>
                      <a:endPar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19775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適合性評価</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285750" indent="-285750">
                        <a:lnSpc>
                          <a:spcPct val="100000"/>
                        </a:lnSpc>
                        <a:buClr>
                          <a:schemeClr val="accent6">
                            <a:lumMod val="60000"/>
                            <a:lumOff val="40000"/>
                          </a:schemeClr>
                        </a:buClr>
                        <a:buFont typeface="Wingdings" pitchFamily="2" charset="2"/>
                        <a:buChar char="n"/>
                      </a:pPr>
                      <a:r>
                        <a:rPr lang="ja-JP" altLang="en-US" sz="1050" dirty="0">
                          <a:latin typeface="Meiryo UI" panose="020B0604030504040204" pitchFamily="34" charset="-128"/>
                          <a:ea typeface="Meiryo UI" panose="020B0604030504040204" pitchFamily="34" charset="-128"/>
                        </a:rPr>
                        <a:t>医療機器の</a:t>
                      </a:r>
                      <a:r>
                        <a:rPr lang="ja-JP" altLang="ja-JP" sz="1050" dirty="0">
                          <a:latin typeface="Meiryo UI" panose="020B0604030504040204" pitchFamily="34" charset="-128"/>
                          <a:ea typeface="Meiryo UI" panose="020B0604030504040204" pitchFamily="34" charset="-128"/>
                        </a:rPr>
                        <a:t>クラス分類により</a:t>
                      </a:r>
                      <a:r>
                        <a:rPr lang="ja-JP" altLang="en-US" sz="1050" dirty="0">
                          <a:latin typeface="Meiryo UI" panose="020B0604030504040204" pitchFamily="34" charset="-128"/>
                          <a:ea typeface="Meiryo UI" panose="020B0604030504040204" pitchFamily="34" charset="-128"/>
                        </a:rPr>
                        <a:t>大きく２つの</a:t>
                      </a:r>
                      <a:r>
                        <a:rPr lang="ja-JP" altLang="ja-JP" sz="1050" dirty="0">
                          <a:latin typeface="Meiryo UI" panose="020B0604030504040204" pitchFamily="34" charset="-128"/>
                          <a:ea typeface="Meiryo UI" panose="020B0604030504040204" pitchFamily="34" charset="-128"/>
                        </a:rPr>
                        <a:t>適合性評価ルート</a:t>
                      </a:r>
                      <a:r>
                        <a:rPr lang="ja-JP" altLang="en-US" sz="1050" dirty="0">
                          <a:latin typeface="Meiryo UI" panose="020B0604030504040204" pitchFamily="34" charset="-128"/>
                          <a:ea typeface="Meiryo UI" panose="020B0604030504040204" pitchFamily="34" charset="-128"/>
                        </a:rPr>
                        <a:t>に分かれる。</a:t>
                      </a:r>
                      <a:endParaRPr lang="en-US" altLang="ja-JP" sz="1050" dirty="0">
                        <a:latin typeface="Meiryo UI" panose="020B0604030504040204" pitchFamily="34" charset="-128"/>
                        <a:ea typeface="Meiryo UI" panose="020B0604030504040204" pitchFamily="34" charset="-128"/>
                      </a:endParaRPr>
                    </a:p>
                    <a:p>
                      <a:pPr marL="285750" indent="-285750">
                        <a:lnSpc>
                          <a:spcPct val="100000"/>
                        </a:lnSpc>
                        <a:buClr>
                          <a:schemeClr val="accent6">
                            <a:lumMod val="60000"/>
                            <a:lumOff val="40000"/>
                          </a:schemeClr>
                        </a:buClr>
                        <a:buFont typeface="Wingdings" pitchFamily="2" charset="2"/>
                        <a:buChar char="n"/>
                      </a:pPr>
                      <a:r>
                        <a:rPr lang="ja-JP" altLang="en-US" sz="1050" dirty="0">
                          <a:latin typeface="Meiryo UI"/>
                          <a:ea typeface="Meiryo UI"/>
                        </a:rPr>
                        <a:t>クラス</a:t>
                      </a:r>
                      <a:r>
                        <a:rPr lang="en-US" altLang="ja-JP" sz="1050" dirty="0">
                          <a:latin typeface="Meiryo UI"/>
                          <a:ea typeface="Meiryo UI"/>
                        </a:rPr>
                        <a:t>B</a:t>
                      </a:r>
                      <a:r>
                        <a:rPr lang="ja-JP" altLang="en-US" sz="1050" dirty="0">
                          <a:latin typeface="Meiryo UI"/>
                          <a:ea typeface="Meiryo UI"/>
                        </a:rPr>
                        <a:t>、</a:t>
                      </a:r>
                      <a:r>
                        <a:rPr lang="en-US" altLang="ja-JP" sz="1050" dirty="0">
                          <a:latin typeface="Meiryo UI"/>
                          <a:ea typeface="Meiryo UI"/>
                        </a:rPr>
                        <a:t>C</a:t>
                      </a:r>
                      <a:r>
                        <a:rPr lang="ja-JP" altLang="en-US" sz="1050" dirty="0">
                          <a:latin typeface="Meiryo UI"/>
                          <a:ea typeface="Meiryo UI"/>
                        </a:rPr>
                        <a:t>、</a:t>
                      </a:r>
                      <a:r>
                        <a:rPr lang="en-US" altLang="ja-JP" sz="1050" dirty="0">
                          <a:latin typeface="Meiryo UI"/>
                          <a:ea typeface="Meiryo UI"/>
                        </a:rPr>
                        <a:t>D</a:t>
                      </a:r>
                      <a:r>
                        <a:rPr lang="ja-JP" altLang="en-US" sz="1050" dirty="0">
                          <a:latin typeface="Meiryo UI"/>
                          <a:ea typeface="Meiryo UI"/>
                        </a:rPr>
                        <a:t>の医療機器は</a:t>
                      </a:r>
                      <a:r>
                        <a:rPr lang="en-US" altLang="ja-JP" sz="1050" dirty="0">
                          <a:latin typeface="Meiryo UI"/>
                          <a:ea typeface="Meiryo UI"/>
                        </a:rPr>
                        <a:t>CAB(</a:t>
                      </a:r>
                      <a:r>
                        <a:rPr lang="ja-JP" altLang="en-US" sz="1050" dirty="0">
                          <a:latin typeface="Meiryo UI"/>
                          <a:ea typeface="Meiryo UI"/>
                        </a:rPr>
                        <a:t>適合性評価機関</a:t>
                      </a:r>
                      <a:r>
                        <a:rPr lang="en-US" altLang="ja-JP" sz="1050" dirty="0">
                          <a:latin typeface="Meiryo UI"/>
                          <a:ea typeface="Meiryo UI"/>
                        </a:rPr>
                        <a:t>)</a:t>
                      </a:r>
                      <a:r>
                        <a:rPr lang="ja-JP" altLang="en-US" sz="1050" dirty="0">
                          <a:latin typeface="Meiryo UI"/>
                          <a:ea typeface="Meiryo UI"/>
                        </a:rPr>
                        <a:t>による審査が求められる。</a:t>
                      </a:r>
                      <a:r>
                        <a:rPr lang="en-US" altLang="ja-JP" sz="1050" dirty="0">
                          <a:latin typeface="Meiryo UI"/>
                          <a:ea typeface="Meiryo UI"/>
                        </a:rPr>
                        <a:t>(CAB: Conformity Assessment Body)</a:t>
                      </a:r>
                    </a:p>
                    <a:p>
                      <a:pPr>
                        <a:lnSpc>
                          <a:spcPct val="100000"/>
                        </a:lnSpc>
                        <a:buClr>
                          <a:schemeClr val="accent6">
                            <a:lumMod val="60000"/>
                            <a:lumOff val="40000"/>
                          </a:schemeClr>
                        </a:buClr>
                      </a:pPr>
                      <a:r>
                        <a:rPr lang="en-US" altLang="ja-JP" sz="1050" dirty="0">
                          <a:latin typeface="Meiryo UI"/>
                          <a:ea typeface="Meiryo UI"/>
                        </a:rPr>
                        <a:t>      </a:t>
                      </a:r>
                      <a:r>
                        <a:rPr lang="ja-JP" altLang="en-US" sz="1050" dirty="0">
                          <a:latin typeface="Meiryo UI"/>
                          <a:ea typeface="Meiryo UI"/>
                        </a:rPr>
                        <a:t>但し、クラス</a:t>
                      </a:r>
                      <a:r>
                        <a:rPr lang="en-US" altLang="ja-JP" sz="1050" dirty="0">
                          <a:latin typeface="Meiryo UI"/>
                          <a:ea typeface="Meiryo UI"/>
                        </a:rPr>
                        <a:t>A</a:t>
                      </a:r>
                      <a:r>
                        <a:rPr lang="ja-JP" altLang="en-US" sz="1050" dirty="0">
                          <a:latin typeface="Meiryo UI"/>
                          <a:ea typeface="Meiryo UI"/>
                        </a:rPr>
                        <a:t>の医療機器は</a:t>
                      </a:r>
                      <a:r>
                        <a:rPr lang="en-US" altLang="ja-JP" sz="1050" dirty="0">
                          <a:latin typeface="Meiryo UI"/>
                          <a:ea typeface="Meiryo UI"/>
                        </a:rPr>
                        <a:t>CAB</a:t>
                      </a:r>
                      <a:r>
                        <a:rPr lang="ja-JP" altLang="en-US" sz="1050" dirty="0">
                          <a:latin typeface="Meiryo UI"/>
                          <a:ea typeface="Meiryo UI"/>
                        </a:rPr>
                        <a:t>の審査は不要であるため、直接</a:t>
                      </a:r>
                      <a:r>
                        <a:rPr lang="en-MY" altLang="ja-JP" sz="1050" dirty="0" err="1">
                          <a:latin typeface="Meiryo UI"/>
                          <a:ea typeface="Meiryo UI"/>
                        </a:rPr>
                        <a:t>MedDC@st</a:t>
                      </a:r>
                      <a:r>
                        <a:rPr lang="ja-JP" altLang="en-US" sz="1050" dirty="0">
                          <a:latin typeface="Meiryo UI"/>
                          <a:ea typeface="Meiryo UI"/>
                        </a:rPr>
                        <a:t>にて申請を行う。</a:t>
                      </a:r>
                      <a:endParaRPr lang="en-US" altLang="ja-JP" sz="1050" dirty="0">
                        <a:latin typeface="Meiryo UI"/>
                        <a:ea typeface="Meiryo UI"/>
                      </a:endParaRPr>
                    </a:p>
                    <a:p>
                      <a:pPr marL="285750" indent="-285750">
                        <a:lnSpc>
                          <a:spcPct val="100000"/>
                        </a:lnSpc>
                        <a:buClr>
                          <a:schemeClr val="accent6">
                            <a:lumMod val="60000"/>
                            <a:lumOff val="40000"/>
                          </a:schemeClr>
                        </a:buClr>
                        <a:buFont typeface="Wingdings" pitchFamily="2" charset="2"/>
                        <a:buChar char="n"/>
                      </a:pPr>
                      <a:r>
                        <a:rPr lang="ja-JP" altLang="en-US" sz="1050" dirty="0">
                          <a:latin typeface="Meiryo UI" panose="020B0604030504040204" pitchFamily="34" charset="-128"/>
                          <a:ea typeface="Meiryo UI" panose="020B0604030504040204" pitchFamily="34" charset="-128"/>
                        </a:rPr>
                        <a:t>登録する医療機器が</a:t>
                      </a:r>
                      <a:r>
                        <a:rPr lang="ja-JP" altLang="ja-JP" sz="1050" dirty="0">
                          <a:latin typeface="Meiryo UI" panose="020B0604030504040204" pitchFamily="34" charset="-128"/>
                          <a:ea typeface="Meiryo UI" panose="020B0604030504040204" pitchFamily="34" charset="-128"/>
                        </a:rPr>
                        <a:t>既に</a:t>
                      </a:r>
                      <a:r>
                        <a:rPr lang="ja-JP" altLang="en-US" sz="1050" dirty="0">
                          <a:latin typeface="Meiryo UI" panose="020B0604030504040204" pitchFamily="34" charset="-128"/>
                          <a:ea typeface="Meiryo UI" panose="020B0604030504040204" pitchFamily="34" charset="-128"/>
                        </a:rPr>
                        <a:t>旧</a:t>
                      </a:r>
                      <a:r>
                        <a:rPr lang="en-US" altLang="ja-JP" sz="1050" dirty="0">
                          <a:latin typeface="Meiryo UI" panose="020B0604030504040204" pitchFamily="34" charset="-128"/>
                          <a:ea typeface="Meiryo UI" panose="020B0604030504040204" pitchFamily="34" charset="-128"/>
                        </a:rPr>
                        <a:t>GHTF</a:t>
                      </a:r>
                      <a:r>
                        <a:rPr lang="ja-JP" altLang="en-US" sz="1050" dirty="0">
                          <a:latin typeface="Meiryo UI" panose="020B0604030504040204" pitchFamily="34" charset="-128"/>
                          <a:ea typeface="Meiryo UI" panose="020B0604030504040204" pitchFamily="34" charset="-128"/>
                        </a:rPr>
                        <a:t>：</a:t>
                      </a:r>
                      <a:r>
                        <a:rPr lang="ja-JP" altLang="ja-JP" sz="1050" dirty="0">
                          <a:latin typeface="Meiryo UI" panose="020B0604030504040204" pitchFamily="34" charset="-128"/>
                          <a:ea typeface="Meiryo UI" panose="020B0604030504040204" pitchFamily="34" charset="-128"/>
                        </a:rPr>
                        <a:t>アメリカ、欧州、カナダ、日本、またはオーストラリアで登録されている場合には</a:t>
                      </a:r>
                      <a:r>
                        <a:rPr lang="en-US" altLang="ja-JP" sz="1050" dirty="0">
                          <a:latin typeface="Meiryo UI" panose="020B0604030504040204" pitchFamily="34" charset="-128"/>
                          <a:ea typeface="Meiryo UI" panose="020B0604030504040204" pitchFamily="34" charset="-128"/>
                        </a:rPr>
                        <a:t>CAB</a:t>
                      </a:r>
                      <a:r>
                        <a:rPr lang="ja-JP" altLang="en-US" sz="1050" dirty="0">
                          <a:latin typeface="Meiryo UI" panose="020B0604030504040204" pitchFamily="34" charset="-128"/>
                          <a:ea typeface="Meiryo UI" panose="020B0604030504040204" pitchFamily="34" charset="-128"/>
                        </a:rPr>
                        <a:t>審査は</a:t>
                      </a:r>
                      <a:r>
                        <a:rPr lang="ja-JP" altLang="ja-JP" sz="1050" dirty="0">
                          <a:latin typeface="Meiryo UI" panose="020B0604030504040204" pitchFamily="34" charset="-128"/>
                          <a:ea typeface="Meiryo UI" panose="020B0604030504040204" pitchFamily="34" charset="-128"/>
                        </a:rPr>
                        <a:t>簡易申請</a:t>
                      </a:r>
                      <a:r>
                        <a:rPr lang="ja-JP" altLang="en-US" sz="1050" dirty="0">
                          <a:latin typeface="Meiryo UI" panose="020B0604030504040204" pitchFamily="34" charset="-128"/>
                          <a:ea typeface="Meiryo UI" panose="020B0604030504040204" pitchFamily="34" charset="-128"/>
                        </a:rPr>
                        <a:t>ルートを選択することが</a:t>
                      </a:r>
                      <a:r>
                        <a:rPr lang="ja-JP" altLang="ja-JP" sz="1050" dirty="0">
                          <a:latin typeface="Meiryo UI" panose="020B0604030504040204" pitchFamily="34" charset="-128"/>
                          <a:ea typeface="Meiryo UI" panose="020B0604030504040204" pitchFamily="34" charset="-128"/>
                        </a:rPr>
                        <a:t>可能。</a:t>
                      </a:r>
                      <a:endParaRPr lang="en-US" altLang="ja-JP" sz="1050" dirty="0">
                        <a:latin typeface="Meiryo UI" panose="020B0604030504040204" pitchFamily="34" charset="-128"/>
                        <a:ea typeface="Meiryo UI" panose="020B0604030504040204" pitchFamily="34" charset="-128"/>
                      </a:endParaRPr>
                    </a:p>
                    <a:p>
                      <a:pPr marL="285750" indent="-285750">
                        <a:lnSpc>
                          <a:spcPct val="100000"/>
                        </a:lnSpc>
                        <a:buClr>
                          <a:schemeClr val="accent6">
                            <a:lumMod val="60000"/>
                            <a:lumOff val="40000"/>
                          </a:schemeClr>
                        </a:buClr>
                        <a:buFont typeface="Wingdings" pitchFamily="2" charset="2"/>
                        <a:buChar char="n"/>
                      </a:pPr>
                      <a:r>
                        <a:rPr lang="en-MY" altLang="ja-JP" sz="1050" dirty="0">
                          <a:latin typeface="Meiryo UI"/>
                          <a:ea typeface="Meiryo UI"/>
                        </a:rPr>
                        <a:t>CAB</a:t>
                      </a:r>
                      <a:r>
                        <a:rPr lang="ja-JP" altLang="en-US" sz="1050" dirty="0">
                          <a:latin typeface="Meiryo UI"/>
                          <a:ea typeface="Meiryo UI"/>
                        </a:rPr>
                        <a:t>が</a:t>
                      </a:r>
                      <a:r>
                        <a:rPr lang="ja-JP" altLang="ja-JP" sz="1050" dirty="0">
                          <a:latin typeface="Meiryo UI"/>
                          <a:ea typeface="Meiryo UI"/>
                        </a:rPr>
                        <a:t>適合証明書を発行した後、</a:t>
                      </a:r>
                      <a:r>
                        <a:rPr lang="en-MY" altLang="ja-JP" sz="1050" dirty="0">
                          <a:latin typeface="Meiryo UI"/>
                          <a:ea typeface="Meiryo UI"/>
                        </a:rPr>
                        <a:t>MDA</a:t>
                      </a:r>
                      <a:r>
                        <a:rPr lang="ja-JP" altLang="ja-JP" sz="1050" dirty="0">
                          <a:latin typeface="Meiryo UI"/>
                          <a:ea typeface="Meiryo UI"/>
                        </a:rPr>
                        <a:t>へ</a:t>
                      </a:r>
                      <a:r>
                        <a:rPr lang="en-MY" altLang="ja-JP" sz="1050" dirty="0" err="1">
                          <a:latin typeface="Meiryo UI"/>
                          <a:ea typeface="Meiryo UI"/>
                        </a:rPr>
                        <a:t>MeDC@st</a:t>
                      </a:r>
                      <a:r>
                        <a:rPr lang="ja-JP" altLang="ja-JP" sz="1050" dirty="0">
                          <a:latin typeface="Meiryo UI"/>
                          <a:ea typeface="Meiryo UI"/>
                        </a:rPr>
                        <a:t>というオンラインシステムで申請を行</a:t>
                      </a:r>
                      <a:r>
                        <a:rPr lang="ja-JP" altLang="en-US" sz="1050" dirty="0">
                          <a:latin typeface="Meiryo UI"/>
                          <a:ea typeface="Meiryo UI"/>
                        </a:rPr>
                        <a:t>う</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470" y="1019027"/>
            <a:ext cx="9505056" cy="1434367"/>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a:ea typeface="Meiryo UI"/>
                <a:cs typeface="Arial"/>
              </a:rPr>
              <a:t>医療機器に関する規制は、</a:t>
            </a:r>
            <a:r>
              <a:rPr lang="ja-JP" altLang="en-US" sz="1400" dirty="0">
                <a:solidFill>
                  <a:srgbClr val="FF0000"/>
                </a:solidFill>
                <a:latin typeface="Meiryo UI"/>
                <a:ea typeface="Meiryo UI"/>
                <a:cs typeface="Arial"/>
              </a:rPr>
              <a:t> </a:t>
            </a:r>
            <a:r>
              <a:rPr lang="ja-JP" altLang="en-US" sz="1400" dirty="0">
                <a:latin typeface="Meiryo UI"/>
                <a:ea typeface="Meiryo UI"/>
                <a:cs typeface="Arial"/>
              </a:rPr>
              <a:t>「</a:t>
            </a:r>
            <a:r>
              <a:rPr lang="en-US" altLang="ja-JP" sz="1400" dirty="0">
                <a:latin typeface="Meiryo UI"/>
                <a:ea typeface="Meiryo UI"/>
                <a:cs typeface="Arial"/>
              </a:rPr>
              <a:t>2012</a:t>
            </a:r>
            <a:r>
              <a:rPr lang="ja-JP" altLang="en-US" sz="1400" dirty="0">
                <a:latin typeface="Meiryo UI"/>
                <a:ea typeface="Meiryo UI"/>
                <a:cs typeface="Arial"/>
              </a:rPr>
              <a:t>年医療機器庁法（法令</a:t>
            </a:r>
            <a:r>
              <a:rPr lang="en-US" altLang="ja-JP" sz="1400" dirty="0">
                <a:latin typeface="Meiryo UI"/>
                <a:ea typeface="Meiryo UI"/>
                <a:cs typeface="Arial"/>
              </a:rPr>
              <a:t>738</a:t>
            </a:r>
            <a:r>
              <a:rPr lang="ja-JP" altLang="en-US" sz="1400" dirty="0">
                <a:latin typeface="Meiryo UI"/>
                <a:ea typeface="Meiryo UI"/>
                <a:cs typeface="Arial"/>
              </a:rPr>
              <a:t>号）</a:t>
            </a:r>
            <a:r>
              <a:rPr lang="en-US" altLang="ja-JP" sz="1400" dirty="0">
                <a:latin typeface="Meiryo UI"/>
                <a:ea typeface="Meiryo UI"/>
                <a:cs typeface="Arial"/>
              </a:rPr>
              <a:t>(Medical Device Act 2012 (Act 738) </a:t>
            </a:r>
            <a:r>
              <a:rPr lang="ja-JP" altLang="en-US" sz="1400" dirty="0">
                <a:latin typeface="Meiryo UI"/>
                <a:ea typeface="Meiryo UI"/>
                <a:cs typeface="Arial"/>
              </a:rPr>
              <a:t>」また、医療機器の登録に関しては「</a:t>
            </a:r>
            <a:r>
              <a:rPr lang="en-US" altLang="ja-JP" sz="1400" dirty="0">
                <a:latin typeface="Meiryo UI"/>
                <a:ea typeface="Meiryo UI"/>
                <a:cs typeface="Arial"/>
              </a:rPr>
              <a:t>2</a:t>
            </a:r>
            <a:r>
              <a:rPr lang="en-US" altLang="ja-JP" sz="1400" dirty="0">
                <a:solidFill>
                  <a:srgbClr val="000000"/>
                </a:solidFill>
                <a:latin typeface="Meiryo UI"/>
                <a:ea typeface="Meiryo UI"/>
                <a:cs typeface="Arial"/>
              </a:rPr>
              <a:t>012</a:t>
            </a:r>
            <a:r>
              <a:rPr lang="ja-JP" altLang="en-US" sz="1400" dirty="0">
                <a:solidFill>
                  <a:srgbClr val="000000"/>
                </a:solidFill>
                <a:latin typeface="Meiryo UI"/>
                <a:ea typeface="Meiryo UI"/>
                <a:cs typeface="Arial"/>
              </a:rPr>
              <a:t>年医療機器法（法令</a:t>
            </a:r>
            <a:r>
              <a:rPr lang="en-US" altLang="ja-JP" sz="1400" dirty="0">
                <a:solidFill>
                  <a:srgbClr val="000000"/>
                </a:solidFill>
                <a:latin typeface="Meiryo UI"/>
                <a:ea typeface="Meiryo UI"/>
                <a:cs typeface="Arial"/>
              </a:rPr>
              <a:t>737</a:t>
            </a:r>
            <a:r>
              <a:rPr lang="ja-JP" altLang="en-US" sz="1400" dirty="0">
                <a:solidFill>
                  <a:srgbClr val="000000"/>
                </a:solidFill>
                <a:latin typeface="Meiryo UI"/>
                <a:ea typeface="Meiryo UI"/>
                <a:cs typeface="Arial"/>
              </a:rPr>
              <a:t>号）（</a:t>
            </a:r>
            <a:r>
              <a:rPr lang="en-US" altLang="ja-JP" sz="1400" dirty="0">
                <a:solidFill>
                  <a:srgbClr val="000000"/>
                </a:solidFill>
                <a:latin typeface="Meiryo UI"/>
                <a:ea typeface="Meiryo UI"/>
                <a:cs typeface="Arial"/>
              </a:rPr>
              <a:t>Medical Device Act 2012 (Act 737): </a:t>
            </a:r>
            <a:r>
              <a:rPr lang="ja-JP" altLang="en-US" sz="1400" dirty="0">
                <a:latin typeface="Meiryo UI"/>
                <a:ea typeface="Meiryo UI"/>
                <a:cs typeface="Arial"/>
              </a:rPr>
              <a:t>」により定められており、第</a:t>
            </a:r>
            <a:r>
              <a:rPr lang="en-US" altLang="ja-JP" sz="1400" dirty="0">
                <a:latin typeface="Meiryo UI"/>
                <a:ea typeface="Meiryo UI"/>
                <a:cs typeface="Arial"/>
              </a:rPr>
              <a:t>2</a:t>
            </a:r>
            <a:r>
              <a:rPr lang="ja-JP" altLang="en-US" sz="1400" dirty="0">
                <a:latin typeface="Meiryo UI"/>
                <a:ea typeface="Meiryo UI"/>
                <a:cs typeface="Arial"/>
              </a:rPr>
              <a:t>部、第</a:t>
            </a:r>
            <a:r>
              <a:rPr lang="en-US" altLang="ja-JP" sz="1400" dirty="0">
                <a:latin typeface="Meiryo UI"/>
                <a:ea typeface="Meiryo UI"/>
                <a:cs typeface="Arial"/>
              </a:rPr>
              <a:t>1</a:t>
            </a:r>
            <a:r>
              <a:rPr lang="ja-JP" altLang="en-US" sz="1400" dirty="0">
                <a:latin typeface="Meiryo UI"/>
                <a:ea typeface="Meiryo UI"/>
                <a:cs typeface="Arial"/>
              </a:rPr>
              <a:t>章に「医療機器の登録に関する要求事項」が記載されています。マレーシア保健省 医療機器庁（</a:t>
            </a:r>
            <a:r>
              <a:rPr lang="en-SG" altLang="ja-JP" sz="1400" dirty="0">
                <a:latin typeface="Meiryo UI"/>
                <a:ea typeface="Meiryo UI"/>
                <a:cs typeface="Arial"/>
              </a:rPr>
              <a:t>Medical Device Authority: MDA</a:t>
            </a:r>
            <a:r>
              <a:rPr lang="ja-JP" altLang="en-SG" sz="1400" dirty="0">
                <a:latin typeface="Meiryo UI"/>
                <a:ea typeface="Meiryo UI"/>
                <a:cs typeface="Arial"/>
              </a:rPr>
              <a:t>）</a:t>
            </a:r>
            <a:r>
              <a:rPr lang="ja-JP" altLang="en-US" sz="1400" dirty="0">
                <a:latin typeface="Meiryo UI"/>
                <a:ea typeface="Meiryo UI"/>
                <a:cs typeface="Arial"/>
              </a:rPr>
              <a:t>が管轄している。</a:t>
            </a:r>
            <a:endParaRPr lang="en-SG" altLang="ja-JP" sz="1400" dirty="0">
              <a:latin typeface="Meiryo UI"/>
              <a:ea typeface="Meiryo UI"/>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a:ea typeface="Meiryo UI"/>
                <a:cs typeface="Arial"/>
              </a:rPr>
              <a:t>マレーシア市場に流通する全ての医療機器は、</a:t>
            </a:r>
            <a:r>
              <a:rPr lang="en-US" altLang="ja-JP" sz="1400" dirty="0">
                <a:latin typeface="Meiryo UI"/>
                <a:ea typeface="Meiryo UI"/>
                <a:cs typeface="Arial"/>
              </a:rPr>
              <a:t>MDA</a:t>
            </a:r>
            <a:r>
              <a:rPr lang="ja-JP" altLang="en-US" sz="1400" dirty="0">
                <a:latin typeface="Meiryo UI"/>
                <a:ea typeface="Meiryo UI"/>
                <a:cs typeface="Arial"/>
              </a:rPr>
              <a:t>に登録しなければならない。この登録義務を負う事業者は下記のとおり。</a:t>
            </a:r>
          </a:p>
          <a:p>
            <a:pPr marL="647700" lvl="1" indent="-190500" algn="just">
              <a:lnSpc>
                <a:spcPct val="110000"/>
              </a:lnSpc>
              <a:spcAft>
                <a:spcPts val="200"/>
              </a:spcAft>
              <a:buClr>
                <a:srgbClr val="5F8AC3"/>
              </a:buClr>
              <a:buFont typeface="Wingdings" panose="05000000000000000000" pitchFamily="2" charset="2"/>
              <a:buChar char="n"/>
            </a:pPr>
            <a:r>
              <a:rPr lang="en-US" altLang="ja-JP" sz="1300" dirty="0">
                <a:latin typeface="Meiryo UI" panose="020B0604030504040204" pitchFamily="34" charset="-128"/>
                <a:ea typeface="Meiryo UI" panose="020B0604030504040204" pitchFamily="34" charset="-128"/>
                <a:cs typeface="Arial" panose="020B0604020202020204" pitchFamily="34" charset="0"/>
              </a:rPr>
              <a:t>(i) </a:t>
            </a:r>
            <a:r>
              <a:rPr lang="ja-JP" altLang="en-US" sz="1300" dirty="0">
                <a:latin typeface="Meiryo UI" panose="020B0604030504040204" pitchFamily="34" charset="-128"/>
                <a:ea typeface="Meiryo UI" panose="020B0604030504040204" pitchFamily="34" charset="-128"/>
                <a:cs typeface="Arial" panose="020B0604020202020204" pitchFamily="34" charset="0"/>
              </a:rPr>
              <a:t>マレーシアの医療機器製造者、</a:t>
            </a:r>
            <a:r>
              <a:rPr lang="en-US" altLang="ja-JP" sz="1300" dirty="0">
                <a:latin typeface="Meiryo UI" panose="020B0604030504040204" pitchFamily="34" charset="-128"/>
                <a:ea typeface="Meiryo UI" panose="020B0604030504040204" pitchFamily="34" charset="-128"/>
                <a:cs typeface="Arial" panose="020B0604020202020204" pitchFamily="34" charset="0"/>
              </a:rPr>
              <a:t>(ii) </a:t>
            </a:r>
            <a:r>
              <a:rPr lang="ja-JP" altLang="en-US" sz="1300" dirty="0">
                <a:latin typeface="Meiryo UI" panose="020B0604030504040204" pitchFamily="34" charset="-128"/>
                <a:ea typeface="Meiryo UI" panose="020B0604030504040204" pitchFamily="34" charset="-128"/>
                <a:cs typeface="Arial" panose="020B0604020202020204" pitchFamily="34" charset="0"/>
              </a:rPr>
              <a:t>外国で製造される医療機器の指定代理人（</a:t>
            </a:r>
            <a:r>
              <a:rPr lang="en-US" altLang="ja-JP" sz="1300" dirty="0">
                <a:latin typeface="Meiryo UI" panose="020B0604030504040204" pitchFamily="34" charset="-128"/>
                <a:ea typeface="Meiryo UI" panose="020B0604030504040204" pitchFamily="34" charset="-128"/>
                <a:cs typeface="Arial" panose="020B0604020202020204" pitchFamily="34" charset="0"/>
              </a:rPr>
              <a:t>Authorized Representative</a:t>
            </a:r>
            <a:r>
              <a:rPr lang="ja-JP" altLang="en-US" sz="1300" dirty="0">
                <a:latin typeface="Meiryo UI" panose="020B0604030504040204" pitchFamily="34" charset="-128"/>
                <a:ea typeface="Meiryo UI" panose="020B0604030504040204" pitchFamily="34" charset="-128"/>
                <a:cs typeface="Arial" panose="020B0604020202020204" pitchFamily="34" charset="0"/>
              </a:rPr>
              <a:t>）</a:t>
            </a:r>
            <a:endParaRPr lang="ja-JP" altLang="en-US"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68656492-BE5D-A36B-E917-23DC47E066E3}"/>
              </a:ext>
            </a:extLst>
          </p:cNvPr>
          <p:cNvSpPr txBox="1"/>
          <p:nvPr/>
        </p:nvSpPr>
        <p:spPr>
          <a:xfrm>
            <a:off x="251411" y="6693551"/>
            <a:ext cx="432000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69881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マレーシア </a:t>
            </a:r>
            <a:r>
              <a:rPr lang="en-US" altLang="ja-JP" b="1" dirty="0">
                <a:latin typeface="Meiryo UI" panose="020B0604030504040204" pitchFamily="34" charset="-128"/>
                <a:ea typeface="Meiryo UI" panose="020B0604030504040204" pitchFamily="34" charset="-128"/>
              </a:rPr>
              <a:t>(Malaysia)</a:t>
            </a:r>
            <a:r>
              <a:rPr lang="ja-JP" altLang="en-US" b="1">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dirty="0">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A</a:t>
            </a:r>
            <a:r>
              <a:rPr lang="ja-JP" altLang="en-US" sz="1400" dirty="0">
                <a:latin typeface="Meiryo UI" panose="020B0604030504040204" pitchFamily="34" charset="-128"/>
                <a:ea typeface="Meiryo UI" panose="020B0604030504040204" pitchFamily="34" charset="-128"/>
                <a:cs typeface="Arial" panose="020B0604020202020204" pitchFamily="34" charset="0"/>
              </a:rPr>
              <a:t>は</a:t>
            </a:r>
            <a:r>
              <a:rPr lang="en-US" altLang="ja-JP" sz="1400" dirty="0">
                <a:latin typeface="Meiryo UI" panose="020B0604030504040204" pitchFamily="34" charset="-128"/>
                <a:ea typeface="Meiryo UI" panose="020B0604030504040204" pitchFamily="34" charset="-128"/>
                <a:cs typeface="Arial" panose="020B0604020202020204" pitchFamily="34" charset="0"/>
              </a:rPr>
              <a:t>MDA</a:t>
            </a:r>
            <a:r>
              <a:rPr lang="ja-JP" altLang="en-US" sz="1400" dirty="0">
                <a:latin typeface="Meiryo UI" panose="020B0604030504040204" pitchFamily="34" charset="-128"/>
                <a:ea typeface="Meiryo UI" panose="020B0604030504040204" pitchFamily="34" charset="-128"/>
                <a:cs typeface="Arial" panose="020B0604020202020204" pitchFamily="34" charset="0"/>
              </a:rPr>
              <a:t>へ、クラス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B</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C</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a:t>
            </a:r>
            <a:r>
              <a:rPr lang="ja-JP" altLang="en-US" sz="1400" dirty="0">
                <a:latin typeface="Meiryo UI" panose="020B0604030504040204" pitchFamily="34" charset="-128"/>
                <a:ea typeface="Meiryo UI" panose="020B0604030504040204" pitchFamily="34" charset="-128"/>
                <a:cs typeface="Arial" panose="020B0604020202020204" pitchFamily="34" charset="0"/>
              </a:rPr>
              <a:t>は適合性評価機関</a:t>
            </a:r>
            <a:r>
              <a:rPr lang="en-US" altLang="ja-JP" sz="1400" dirty="0">
                <a:latin typeface="Meiryo UI" panose="020B0604030504040204" pitchFamily="34" charset="-128"/>
                <a:ea typeface="Meiryo UI" panose="020B0604030504040204" pitchFamily="34" charset="-128"/>
                <a:cs typeface="Arial" panose="020B0604020202020204" pitchFamily="34" charset="0"/>
              </a:rPr>
              <a:t>(CAB)</a:t>
            </a:r>
            <a:r>
              <a:rPr lang="ja-JP" altLang="en-US" sz="1400" dirty="0">
                <a:latin typeface="Meiryo UI" panose="020B0604030504040204" pitchFamily="34" charset="-128"/>
                <a:ea typeface="Meiryo UI" panose="020B0604030504040204" pitchFamily="34" charset="-128"/>
                <a:cs typeface="Arial" panose="020B0604020202020204" pitchFamily="34" charset="0"/>
              </a:rPr>
              <a:t>の審査の後、</a:t>
            </a:r>
            <a:r>
              <a:rPr lang="en-US" altLang="ja-JP" sz="1400" dirty="0">
                <a:latin typeface="Meiryo UI" panose="020B0604030504040204" pitchFamily="34" charset="-128"/>
                <a:ea typeface="Meiryo UI" panose="020B0604030504040204" pitchFamily="34" charset="-128"/>
                <a:cs typeface="Arial" panose="020B0604020202020204" pitchFamily="34" charset="0"/>
              </a:rPr>
              <a:t>MDA</a:t>
            </a:r>
            <a:r>
              <a:rPr lang="ja-JP" altLang="en-US" sz="1400" dirty="0">
                <a:latin typeface="Meiryo UI" panose="020B0604030504040204" pitchFamily="34" charset="-128"/>
                <a:ea typeface="Meiryo UI" panose="020B0604030504040204" pitchFamily="34" charset="-128"/>
                <a:cs typeface="Arial" panose="020B0604020202020204" pitchFamily="34" charset="0"/>
              </a:rPr>
              <a:t>へ申請となる。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375987"/>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医療機器登録プロセス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320489" y="2624385"/>
            <a:ext cx="1742594" cy="314944"/>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MDA</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による審査</a:t>
            </a:r>
          </a:p>
        </p:txBody>
      </p:sp>
      <p:sp>
        <p:nvSpPr>
          <p:cNvPr id="12" name="角丸四角形 11"/>
          <p:cNvSpPr/>
          <p:nvPr/>
        </p:nvSpPr>
        <p:spPr>
          <a:xfrm>
            <a:off x="2478277" y="3901793"/>
            <a:ext cx="1440160" cy="2618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MDA</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による審査</a:t>
            </a:r>
          </a:p>
        </p:txBody>
      </p:sp>
      <p:cxnSp>
        <p:nvCxnSpPr>
          <p:cNvPr id="18" name="カギ線コネクタ 17"/>
          <p:cNvCxnSpPr>
            <a:cxnSpLocks/>
          </p:cNvCxnSpPr>
          <p:nvPr/>
        </p:nvCxnSpPr>
        <p:spPr>
          <a:xfrm rot="5400000">
            <a:off x="1716800" y="1764374"/>
            <a:ext cx="335298" cy="137054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742159" y="2138918"/>
            <a:ext cx="277105" cy="621387"/>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432562" y="2603581"/>
            <a:ext cx="1532467"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CAB</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による適合性評価</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簡易審査</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を想定</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320489" y="5322940"/>
            <a:ext cx="4762499" cy="129828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cs typeface="Arial" panose="020B0604020202020204" pitchFamily="34" charset="0"/>
              </a:rPr>
              <a:t>申請者は営業許可</a:t>
            </a:r>
            <a:r>
              <a:rPr lang="en-US" altLang="ja-JP" sz="1000" dirty="0">
                <a:latin typeface="Meiryo UI" panose="020B0604030504040204" pitchFamily="34" charset="-128"/>
                <a:ea typeface="Meiryo UI" panose="020B0604030504040204" pitchFamily="34" charset="-128"/>
                <a:cs typeface="Arial" panose="020B0604020202020204" pitchFamily="34" charset="0"/>
              </a:rPr>
              <a:t>(Establishment License)</a:t>
            </a:r>
            <a:r>
              <a:rPr lang="ja-JP" altLang="en-US" sz="1000" dirty="0">
                <a:latin typeface="Meiryo UI" panose="020B0604030504040204" pitchFamily="34" charset="-128"/>
                <a:ea typeface="Meiryo UI" panose="020B0604030504040204" pitchFamily="34" charset="-128"/>
                <a:cs typeface="Arial" panose="020B0604020202020204" pitchFamily="34" charset="0"/>
              </a:rPr>
              <a:t>を持つ１）マレーシアの製造業者、</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cs typeface="Arial" panose="020B0604020202020204" pitchFamily="34" charset="0"/>
              </a:rPr>
              <a:t>   </a:t>
            </a:r>
            <a:r>
              <a:rPr lang="ja-JP" altLang="en-US" sz="1000" dirty="0">
                <a:latin typeface="Meiryo UI" panose="020B0604030504040204" pitchFamily="34" charset="-128"/>
                <a:ea typeface="Meiryo UI" panose="020B0604030504040204" pitchFamily="34" charset="-128"/>
                <a:cs typeface="Arial" panose="020B0604020202020204" pitchFamily="34" charset="0"/>
              </a:rPr>
              <a:t>又は２）外国の製造業者が任命する法定代理人（輸入者、ディストリビューター含む）</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cs typeface="Arial" panose="020B0604020202020204" pitchFamily="34" charset="0"/>
              </a:rPr>
              <a:t>登録料納付後、</a:t>
            </a:r>
            <a:r>
              <a:rPr lang="en-US" altLang="ja-JP" sz="1000" dirty="0">
                <a:latin typeface="Meiryo UI" panose="020B0604030504040204" pitchFamily="34" charset="-128"/>
                <a:ea typeface="Meiryo UI" panose="020B0604030504040204" pitchFamily="34" charset="-128"/>
                <a:cs typeface="Arial" panose="020B0604020202020204" pitchFamily="34" charset="0"/>
              </a:rPr>
              <a:t>M</a:t>
            </a:r>
            <a:r>
              <a:rPr lang="en-SG" altLang="ja-JP" sz="1000" dirty="0">
                <a:latin typeface="Meiryo UI" panose="020B0604030504040204" pitchFamily="34" charset="-128"/>
                <a:ea typeface="Meiryo UI" panose="020B0604030504040204" pitchFamily="34" charset="-128"/>
                <a:cs typeface="Arial" panose="020B0604020202020204" pitchFamily="34" charset="0"/>
              </a:rPr>
              <a:t>DA</a:t>
            </a:r>
            <a:r>
              <a:rPr lang="ja-JP" altLang="en-US" sz="1000" dirty="0">
                <a:latin typeface="Meiryo UI" panose="020B0604030504040204" pitchFamily="34" charset="-128"/>
                <a:ea typeface="Meiryo UI" panose="020B0604030504040204" pitchFamily="34" charset="-128"/>
                <a:cs typeface="Arial" panose="020B0604020202020204" pitchFamily="34" charset="0"/>
              </a:rPr>
              <a:t>に登録され、登録番号が付された登録証書が発行される。</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上記の審査期間は申請者の回答に要する期間は含まれていない。</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審査期間は目安であり記載の期間より時間がかかる場合もある。</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現在、マレーシアでは中古品の医療機器については規制が存在していないが、事前に通関時の対応等を考慮し税関等へ確認することを推奨する。</a:t>
            </a:r>
          </a:p>
        </p:txBody>
      </p:sp>
      <p:grpSp>
        <p:nvGrpSpPr>
          <p:cNvPr id="40" name="グループ化 7"/>
          <p:cNvGrpSpPr/>
          <p:nvPr/>
        </p:nvGrpSpPr>
        <p:grpSpPr>
          <a:xfrm>
            <a:off x="5169024" y="135939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医療機器登録申請に必要な書類</a:t>
              </a:r>
              <a:r>
                <a:rPr lang="en-US" altLang="ja-JP" sz="1400" b="1" dirty="0">
                  <a:latin typeface="Meiryo UI" panose="020B0604030504040204" pitchFamily="34" charset="-128"/>
                  <a:ea typeface="Meiryo UI" panose="020B0604030504040204" pitchFamily="34" charset="-128"/>
                </a:rPr>
                <a:t>(MDA)</a:t>
              </a:r>
              <a:endParaRPr lang="ja-JP" altLang="en-US" sz="1000" b="1">
                <a:latin typeface="Meiryo UI" panose="020B0604030504040204" pitchFamily="34" charset="-128"/>
                <a:ea typeface="Meiryo UI" panose="020B0604030504040204" pitchFamily="34" charset="-128"/>
              </a:endParaRP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819202"/>
            <a:ext cx="4419476" cy="4623567"/>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p:cNvSpPr txBox="1"/>
          <p:nvPr/>
        </p:nvSpPr>
        <p:spPr>
          <a:xfrm>
            <a:off x="284469" y="6691046"/>
            <a:ext cx="432000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6" name="テキスト ボックス 45">
            <a:extLst>
              <a:ext uri="{FF2B5EF4-FFF2-40B4-BE49-F238E27FC236}">
                <a16:creationId xmlns:a16="http://schemas.microsoft.com/office/drawing/2014/main" id="{659E1DCF-ECD0-3941-B287-65592CE37610}"/>
              </a:ext>
            </a:extLst>
          </p:cNvPr>
          <p:cNvSpPr txBox="1"/>
          <p:nvPr/>
        </p:nvSpPr>
        <p:spPr>
          <a:xfrm>
            <a:off x="587032" y="2290065"/>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a:t>
            </a:r>
          </a:p>
        </p:txBody>
      </p:sp>
      <p:sp>
        <p:nvSpPr>
          <p:cNvPr id="47" name="テキスト ボックス 46">
            <a:extLst>
              <a:ext uri="{FF2B5EF4-FFF2-40B4-BE49-F238E27FC236}">
                <a16:creationId xmlns:a16="http://schemas.microsoft.com/office/drawing/2014/main" id="{A980144E-6D12-4442-8D50-3496E4C7EBC8}"/>
              </a:ext>
            </a:extLst>
          </p:cNvPr>
          <p:cNvSpPr txBox="1"/>
          <p:nvPr/>
        </p:nvSpPr>
        <p:spPr>
          <a:xfrm>
            <a:off x="3278489" y="2322748"/>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C, D</a:t>
            </a:r>
          </a:p>
        </p:txBody>
      </p:sp>
      <p:sp>
        <p:nvSpPr>
          <p:cNvPr id="48" name="テキスト ボックス 47">
            <a:extLst>
              <a:ext uri="{FF2B5EF4-FFF2-40B4-BE49-F238E27FC236}">
                <a16:creationId xmlns:a16="http://schemas.microsoft.com/office/drawing/2014/main" id="{63A94EDA-B638-C242-827D-26316C48572D}"/>
              </a:ext>
            </a:extLst>
          </p:cNvPr>
          <p:cNvSpPr txBox="1"/>
          <p:nvPr/>
        </p:nvSpPr>
        <p:spPr>
          <a:xfrm>
            <a:off x="3586484" y="2946760"/>
            <a:ext cx="1119093" cy="324000"/>
          </a:xfrm>
          <a:prstGeom prst="rect">
            <a:avLst/>
          </a:prstGeom>
          <a:noFill/>
        </p:spPr>
        <p:txBody>
          <a:bodyPr wrap="square" lIns="0" tIns="36000" rIns="0" bIns="36000" rtlCol="0" anchor="t" anchorCtr="0">
            <a:noAutofit/>
          </a:bodyPr>
          <a:lstStyle/>
          <a:p>
            <a:pPr algn="ctr"/>
            <a:r>
              <a:rPr lang="en-US" altLang="ja-JP" sz="900" dirty="0">
                <a:latin typeface="Meiryo UI" panose="020B0604030504040204" pitchFamily="34" charset="-128"/>
                <a:ea typeface="Meiryo UI" panose="020B0604030504040204" pitchFamily="34" charset="-128"/>
              </a:rPr>
              <a:t>CAB</a:t>
            </a:r>
            <a:r>
              <a:rPr lang="ja-JP" altLang="en-US" sz="900">
                <a:latin typeface="Meiryo UI" panose="020B0604030504040204" pitchFamily="34" charset="-128"/>
                <a:ea typeface="Meiryo UI" panose="020B0604030504040204" pitchFamily="34" charset="-128"/>
              </a:rPr>
              <a:t>審査に対する</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指摘対応</a:t>
            </a:r>
            <a:endParaRPr lang="en-US" altLang="ja-JP" sz="900" dirty="0">
              <a:latin typeface="Meiryo UI" panose="020B0604030504040204" pitchFamily="34" charset="-128"/>
              <a:ea typeface="Meiryo UI" panose="020B0604030504040204" pitchFamily="34" charset="-128"/>
            </a:endParaRPr>
          </a:p>
        </p:txBody>
      </p:sp>
      <p:cxnSp>
        <p:nvCxnSpPr>
          <p:cNvPr id="49" name="直線矢印コネクタ 48">
            <a:extLst>
              <a:ext uri="{FF2B5EF4-FFF2-40B4-BE49-F238E27FC236}">
                <a16:creationId xmlns:a16="http://schemas.microsoft.com/office/drawing/2014/main" id="{08E09372-C8BF-1A49-BF2F-4FFD620D20FE}"/>
              </a:ext>
            </a:extLst>
          </p:cNvPr>
          <p:cNvCxnSpPr/>
          <p:nvPr/>
        </p:nvCxnSpPr>
        <p:spPr>
          <a:xfrm>
            <a:off x="3193113" y="2945153"/>
            <a:ext cx="0" cy="2783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A201A55-820B-C84E-BCF8-7D3888CA01E1}"/>
              </a:ext>
            </a:extLst>
          </p:cNvPr>
          <p:cNvSpPr txBox="1"/>
          <p:nvPr/>
        </p:nvSpPr>
        <p:spPr>
          <a:xfrm>
            <a:off x="320489" y="3934069"/>
            <a:ext cx="2154411" cy="1610244"/>
          </a:xfrm>
          <a:prstGeom prst="rect">
            <a:avLst/>
          </a:prstGeom>
          <a:noFill/>
        </p:spPr>
        <p:txBody>
          <a:bodyPr wrap="square" lIns="0" tIns="36000" rIns="0" bIns="36000" rtlCol="0" anchor="t" anchorCtr="0">
            <a:noAutofit/>
          </a:bodyPr>
          <a:lstStyle/>
          <a:p>
            <a:r>
              <a:rPr lang="ja-JP" altLang="en-US" sz="900" dirty="0">
                <a:latin typeface="Meiryo UI" panose="020B0604030504040204" pitchFamily="34" charset="-128"/>
                <a:ea typeface="Meiryo UI" panose="020B0604030504040204" pitchFamily="34" charset="-128"/>
              </a:rPr>
              <a:t>審査期間：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3</a:t>
            </a:r>
            <a:r>
              <a:rPr lang="ja-JP" altLang="en-US" sz="900" dirty="0">
                <a:latin typeface="Meiryo UI" panose="020B0604030504040204" pitchFamily="34" charset="-128"/>
                <a:ea typeface="Meiryo UI" panose="020B0604030504040204" pitchFamily="34" charset="-128"/>
              </a:rPr>
              <a:t>ヶ月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D: </a:t>
            </a:r>
            <a:r>
              <a:rPr lang="ja-JP" altLang="en-US" sz="900" dirty="0">
                <a:latin typeface="Meiryo UI" panose="020B0604030504040204" pitchFamily="34" charset="-128"/>
                <a:ea typeface="Meiryo UI" panose="020B0604030504040204" pitchFamily="34" charset="-128"/>
              </a:rPr>
              <a:t>６ヶ月</a:t>
            </a:r>
            <a:r>
              <a:rPr lang="en-US" altLang="ja-JP" sz="900" dirty="0">
                <a:latin typeface="Meiryo UI" panose="020B0604030504040204" pitchFamily="34" charset="-128"/>
                <a:ea typeface="Meiryo UI" panose="020B0604030504040204" pitchFamily="34" charset="-128"/>
              </a:rPr>
              <a:t>〜</a:t>
            </a:r>
          </a:p>
          <a:p>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簡易審査とは日本を含む旧</a:t>
            </a:r>
            <a:r>
              <a:rPr lang="en-US" altLang="ja-JP" sz="900" dirty="0">
                <a:latin typeface="Meiryo UI" panose="020B0604030504040204" pitchFamily="34" charset="-128"/>
                <a:ea typeface="Meiryo UI" panose="020B0604030504040204" pitchFamily="34" charset="-128"/>
              </a:rPr>
              <a:t>GHTF</a:t>
            </a:r>
            <a:r>
              <a:rPr lang="ja-JP" altLang="en-US" sz="900" dirty="0">
                <a:latin typeface="Meiryo UI" panose="020B0604030504040204" pitchFamily="34" charset="-128"/>
                <a:ea typeface="Meiryo UI" panose="020B0604030504040204" pitchFamily="34" charset="-128"/>
              </a:rPr>
              <a:t>加盟国・地域の許可を少なくとも</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つ以上有する医療機器の申請の場合に適用可能となる。</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旧</a:t>
            </a:r>
            <a:r>
              <a:rPr lang="en-US" altLang="ja-JP" sz="900" dirty="0">
                <a:latin typeface="Meiryo UI" panose="020B0604030504040204" pitchFamily="34" charset="-128"/>
                <a:ea typeface="Meiryo UI" panose="020B0604030504040204" pitchFamily="34" charset="-128"/>
              </a:rPr>
              <a:t>GHTF</a:t>
            </a:r>
            <a:r>
              <a:rPr lang="ja-JP" altLang="en-US" sz="900" dirty="0">
                <a:latin typeface="Meiryo UI" panose="020B0604030504040204" pitchFamily="34" charset="-128"/>
                <a:ea typeface="Meiryo UI" panose="020B0604030504040204" pitchFamily="34" charset="-128"/>
              </a:rPr>
              <a:t>加盟国・地域</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日本、アメリカ、カナダ、</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オーストラリア、欧州</a:t>
            </a:r>
            <a:r>
              <a:rPr lang="en-US" altLang="ja-JP" sz="900" dirty="0">
                <a:latin typeface="Meiryo UI" panose="020B0604030504040204" pitchFamily="34" charset="-128"/>
                <a:ea typeface="Meiryo UI" panose="020B0604030504040204" pitchFamily="34" charset="-128"/>
              </a:rPr>
              <a:t>)</a:t>
            </a:r>
          </a:p>
        </p:txBody>
      </p:sp>
      <p:cxnSp>
        <p:nvCxnSpPr>
          <p:cNvPr id="51" name="直線矢印コネクタ 50">
            <a:extLst>
              <a:ext uri="{FF2B5EF4-FFF2-40B4-BE49-F238E27FC236}">
                <a16:creationId xmlns:a16="http://schemas.microsoft.com/office/drawing/2014/main" id="{D4D7DD78-FD0D-DB4E-B231-10A6F21C5228}"/>
              </a:ext>
            </a:extLst>
          </p:cNvPr>
          <p:cNvCxnSpPr/>
          <p:nvPr/>
        </p:nvCxnSpPr>
        <p:spPr>
          <a:xfrm>
            <a:off x="3190243" y="3658690"/>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DB625C1-B50C-314F-A176-456EC7F4F9E5}"/>
              </a:ext>
            </a:extLst>
          </p:cNvPr>
          <p:cNvCxnSpPr/>
          <p:nvPr/>
        </p:nvCxnSpPr>
        <p:spPr>
          <a:xfrm>
            <a:off x="1203502" y="2942183"/>
            <a:ext cx="0" cy="306194"/>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角丸四角形 28">
            <a:extLst>
              <a:ext uri="{FF2B5EF4-FFF2-40B4-BE49-F238E27FC236}">
                <a16:creationId xmlns:a16="http://schemas.microsoft.com/office/drawing/2014/main" id="{C4CEE504-5D3E-F44C-BC3C-1F506AA2CEB3}"/>
              </a:ext>
            </a:extLst>
          </p:cNvPr>
          <p:cNvSpPr/>
          <p:nvPr/>
        </p:nvSpPr>
        <p:spPr>
          <a:xfrm>
            <a:off x="445200" y="3279289"/>
            <a:ext cx="1440160" cy="2618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却下　または　登録</a:t>
            </a:r>
          </a:p>
        </p:txBody>
      </p:sp>
      <p:sp>
        <p:nvSpPr>
          <p:cNvPr id="8" name="角丸四角形 7"/>
          <p:cNvSpPr/>
          <p:nvPr/>
        </p:nvSpPr>
        <p:spPr>
          <a:xfrm>
            <a:off x="1296019" y="1672184"/>
            <a:ext cx="2551331" cy="6313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オンラインポータル「</a:t>
            </a:r>
            <a:r>
              <a:rPr lang="en-SG"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Medical Device Centralized Online Application System “</a:t>
            </a:r>
            <a:r>
              <a:rPr lang="en-SG" altLang="ja-JP" sz="1000" b="1" dirty="0" err="1">
                <a:solidFill>
                  <a:schemeClr val="bg1"/>
                </a:solidFill>
                <a:latin typeface="Meiryo UI" panose="020B0604030504040204" pitchFamily="34" charset="-128"/>
                <a:ea typeface="Meiryo UI" panose="020B0604030504040204" pitchFamily="34" charset="-128"/>
                <a:cs typeface="Arial" panose="020B0604020202020204" pitchFamily="34" charset="0"/>
              </a:rPr>
              <a:t>MeDC@St</a:t>
            </a:r>
            <a:r>
              <a:rPr lang="en-SG"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」を通じて申請</a:t>
            </a:r>
          </a:p>
        </p:txBody>
      </p:sp>
      <p:sp>
        <p:nvSpPr>
          <p:cNvPr id="31" name="角丸四角形 30">
            <a:extLst>
              <a:ext uri="{FF2B5EF4-FFF2-40B4-BE49-F238E27FC236}">
                <a16:creationId xmlns:a16="http://schemas.microsoft.com/office/drawing/2014/main" id="{B61CF0FA-4178-E54D-AC23-0E9EE2DE62DD}"/>
              </a:ext>
            </a:extLst>
          </p:cNvPr>
          <p:cNvSpPr/>
          <p:nvPr/>
        </p:nvSpPr>
        <p:spPr>
          <a:xfrm>
            <a:off x="2478277" y="3262439"/>
            <a:ext cx="1440160" cy="348519"/>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CAB</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適合性評価機関</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の適合証明書発行</a:t>
            </a:r>
          </a:p>
        </p:txBody>
      </p:sp>
      <p:sp>
        <p:nvSpPr>
          <p:cNvPr id="32" name="テキスト ボックス 31">
            <a:extLst>
              <a:ext uri="{FF2B5EF4-FFF2-40B4-BE49-F238E27FC236}">
                <a16:creationId xmlns:a16="http://schemas.microsoft.com/office/drawing/2014/main" id="{427DC8E6-A83C-6948-9126-D29AB186FADE}"/>
              </a:ext>
            </a:extLst>
          </p:cNvPr>
          <p:cNvSpPr txBox="1"/>
          <p:nvPr/>
        </p:nvSpPr>
        <p:spPr>
          <a:xfrm>
            <a:off x="3678601" y="4136201"/>
            <a:ext cx="1119093" cy="324000"/>
          </a:xfrm>
          <a:prstGeom prst="rect">
            <a:avLst/>
          </a:prstGeom>
          <a:noFill/>
        </p:spPr>
        <p:txBody>
          <a:bodyPr wrap="square" lIns="0" tIns="36000" rIns="0" bIns="36000" rtlCol="0" anchor="t" anchorCtr="0">
            <a:noAutofit/>
          </a:bodyPr>
          <a:lstStyle/>
          <a:p>
            <a:pPr algn="ctr"/>
            <a:r>
              <a:rPr lang="en-US" altLang="ja-JP" sz="900" dirty="0">
                <a:latin typeface="Meiryo UI" panose="020B0604030504040204" pitchFamily="34" charset="-128"/>
                <a:ea typeface="Meiryo UI" panose="020B0604030504040204" pitchFamily="34" charset="-128"/>
              </a:rPr>
              <a:t>MDA</a:t>
            </a:r>
            <a:r>
              <a:rPr lang="ja-JP" altLang="en-US" sz="900">
                <a:latin typeface="Meiryo UI" panose="020B0604030504040204" pitchFamily="34" charset="-128"/>
                <a:ea typeface="Meiryo UI" panose="020B0604030504040204" pitchFamily="34" charset="-128"/>
              </a:rPr>
              <a:t>審査に対する</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指摘対応</a:t>
            </a:r>
            <a:endParaRPr lang="en-US" altLang="ja-JP" sz="900" dirty="0">
              <a:latin typeface="Meiryo UI" panose="020B0604030504040204" pitchFamily="34" charset="-128"/>
              <a:ea typeface="Meiryo UI" panose="020B0604030504040204" pitchFamily="34" charset="-128"/>
            </a:endParaRPr>
          </a:p>
        </p:txBody>
      </p:sp>
      <p:sp>
        <p:nvSpPr>
          <p:cNvPr id="33" name="角丸四角形 32">
            <a:extLst>
              <a:ext uri="{FF2B5EF4-FFF2-40B4-BE49-F238E27FC236}">
                <a16:creationId xmlns:a16="http://schemas.microsoft.com/office/drawing/2014/main" id="{CC87908B-621B-0C47-A5F8-A2135D735AEB}"/>
              </a:ext>
            </a:extLst>
          </p:cNvPr>
          <p:cNvSpPr/>
          <p:nvPr/>
        </p:nvSpPr>
        <p:spPr>
          <a:xfrm>
            <a:off x="2478277" y="4376756"/>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却下　または　登録</a:t>
            </a:r>
          </a:p>
        </p:txBody>
      </p:sp>
      <p:cxnSp>
        <p:nvCxnSpPr>
          <p:cNvPr id="34" name="直線矢印コネクタ 33">
            <a:extLst>
              <a:ext uri="{FF2B5EF4-FFF2-40B4-BE49-F238E27FC236}">
                <a16:creationId xmlns:a16="http://schemas.microsoft.com/office/drawing/2014/main" id="{95B5BF17-5163-6548-A4FB-85B38C33A3F5}"/>
              </a:ext>
            </a:extLst>
          </p:cNvPr>
          <p:cNvCxnSpPr/>
          <p:nvPr/>
        </p:nvCxnSpPr>
        <p:spPr>
          <a:xfrm>
            <a:off x="3196593" y="4178853"/>
            <a:ext cx="0" cy="190123"/>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FF05130-95BD-5B46-BD04-89C15A287670}"/>
              </a:ext>
            </a:extLst>
          </p:cNvPr>
          <p:cNvSpPr txBox="1"/>
          <p:nvPr/>
        </p:nvSpPr>
        <p:spPr>
          <a:xfrm>
            <a:off x="3635296" y="4668769"/>
            <a:ext cx="1119093" cy="324000"/>
          </a:xfrm>
          <a:prstGeom prst="rect">
            <a:avLst/>
          </a:prstGeom>
          <a:noFill/>
        </p:spPr>
        <p:txBody>
          <a:bodyPr wrap="square" lIns="0" tIns="36000" rIns="0" bIns="36000" rtlCol="0" anchor="t" anchorCtr="0">
            <a:noAutofit/>
          </a:bodyPr>
          <a:lstStyle/>
          <a:p>
            <a:pPr algn="ct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登録番号が付された</a:t>
            </a:r>
            <a:endParaRPr lang="en-US" altLang="ja-JP" sz="90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登録証書が発行される</a:t>
            </a:r>
            <a:endParaRPr lang="en-US" altLang="ja-JP" sz="900" dirty="0">
              <a:solidFill>
                <a:srgbClr val="FF0000"/>
              </a:solidFill>
              <a:latin typeface="Meiryo UI" panose="020B0604030504040204" pitchFamily="34" charset="-128"/>
              <a:ea typeface="Meiryo UI" panose="020B0604030504040204" pitchFamily="34" charset="-128"/>
            </a:endParaRPr>
          </a:p>
        </p:txBody>
      </p:sp>
      <p:graphicFrame>
        <p:nvGraphicFramePr>
          <p:cNvPr id="10" name="表 12">
            <a:extLst>
              <a:ext uri="{FF2B5EF4-FFF2-40B4-BE49-F238E27FC236}">
                <a16:creationId xmlns:a16="http://schemas.microsoft.com/office/drawing/2014/main" id="{60E8337E-A2E9-3C49-9093-4FE1F1CFFDF3}"/>
              </a:ext>
            </a:extLst>
          </p:cNvPr>
          <p:cNvGraphicFramePr>
            <a:graphicFrameLocks noGrp="1"/>
          </p:cNvGraphicFramePr>
          <p:nvPr/>
        </p:nvGraphicFramePr>
        <p:xfrm>
          <a:off x="5519108" y="1947796"/>
          <a:ext cx="3941692" cy="3954922"/>
        </p:xfrm>
        <a:graphic>
          <a:graphicData uri="http://schemas.openxmlformats.org/drawingml/2006/table">
            <a:tbl>
              <a:tblPr firstRow="1" bandRow="1">
                <a:tableStyleId>{2D5ABB26-0587-4C30-8999-92F81FD0307C}</a:tableStyleId>
              </a:tblPr>
              <a:tblGrid>
                <a:gridCol w="1966213">
                  <a:extLst>
                    <a:ext uri="{9D8B030D-6E8A-4147-A177-3AD203B41FA5}">
                      <a16:colId xmlns:a16="http://schemas.microsoft.com/office/drawing/2014/main" val="182853154"/>
                    </a:ext>
                  </a:extLst>
                </a:gridCol>
                <a:gridCol w="1975479">
                  <a:extLst>
                    <a:ext uri="{9D8B030D-6E8A-4147-A177-3AD203B41FA5}">
                      <a16:colId xmlns:a16="http://schemas.microsoft.com/office/drawing/2014/main" val="884445880"/>
                    </a:ext>
                  </a:extLst>
                </a:gridCol>
              </a:tblGrid>
              <a:tr h="189279">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クラス</a:t>
                      </a:r>
                      <a:r>
                        <a:rPr kumimoji="0" lang="en-US" altLang="ja-JP" sz="1000" b="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rPr>
                        <a:t>A</a:t>
                      </a:r>
                      <a:endParaRPr kumimoji="0" lang="ja-JP" altLang="en-US" sz="1000" b="0" i="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クラス</a:t>
                      </a:r>
                      <a:r>
                        <a:rPr kumimoji="0" lang="en-US" altLang="ja-JP" sz="1000" b="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rPr>
                        <a:t>B/C/D</a:t>
                      </a:r>
                      <a:endParaRPr kumimoji="0" lang="ja-JP" altLang="en-US" sz="1000" b="0" i="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176797"/>
                  </a:ext>
                </a:extLst>
              </a:tr>
              <a:tr h="376215">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医療機器ｸﾗｽ分類</a:t>
                      </a:r>
                      <a:endParaRPr kumimoji="0" lang="ja-JP" altLang="en-US" sz="900" b="0" i="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申請者の詳細情報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928735"/>
                  </a:ext>
                </a:extLst>
              </a:tr>
              <a:tr h="356290">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医療機器該当性の決定</a:t>
                      </a:r>
                      <a:endParaRPr kumimoji="0" lang="ja-JP" altLang="en-US" sz="900" b="0" i="0" u="none" strike="noStrike" kern="1200" cap="none" spc="-10" normalizeH="0" baseline="0" noProof="0" dirty="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一般的な情報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612711"/>
                  </a:ext>
                </a:extLst>
              </a:tr>
              <a:tr h="382960">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一般的な情報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医療機器のグループ分類</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1860751"/>
                  </a:ext>
                </a:extLst>
              </a:tr>
              <a:tr h="742055">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医療機器のグループ分類</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申請書類パッケージ</a:t>
                      </a:r>
                      <a:endParaRPr kumimoji="0" lang="en-US" altLang="ja-JP" sz="900" b="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アセアン共通申請様式（</a:t>
                      </a:r>
                      <a:r>
                        <a:rPr kumimoji="0" lang="en-SG" altLang="ja-JP" sz="900" b="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rPr>
                        <a:t>CSDT</a:t>
                      </a: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a:t>
                      </a:r>
                      <a:endParaRPr kumimoji="0" lang="ja-JP" altLang="en-US" sz="900" b="0" i="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284282"/>
                  </a:ext>
                </a:extLst>
              </a:tr>
              <a:tr h="323464">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追加的要求事項</a:t>
                      </a:r>
                      <a:endParaRPr kumimoji="0" lang="ja-JP" altLang="en-US" sz="900" b="0" i="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製造者の情報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7875130"/>
                  </a:ext>
                </a:extLst>
              </a:tr>
              <a:tr h="330137">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製造者の情報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承認情報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011941"/>
                  </a:ext>
                </a:extLst>
              </a:tr>
              <a:tr h="303727">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rPr>
                        <a:t>承認情報</a:t>
                      </a:r>
                      <a:endParaRPr kumimoji="0" lang="ja-JP" altLang="en-US" sz="900" b="0" i="0" u="none" strike="noStrike" kern="1200" cap="none" spc="-10" normalizeH="0" baseline="0" noProof="0" bmk="">
                        <a:ln>
                          <a:noFill/>
                        </a:ln>
                        <a:solidFill>
                          <a:sysClr val="windowText" lastClr="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適合性評価</a:t>
                      </a:r>
                      <a:endParaRPr kumimoji="0" lang="ja-JP" altLang="en-US" sz="900" b="0" i="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758514"/>
                  </a:ext>
                </a:extLst>
              </a:tr>
              <a:tr h="316931">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ラベリング</a:t>
                      </a:r>
                      <a:endParaRPr kumimoji="0" lang="ja-JP" altLang="en-US" sz="900" b="0" i="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rPr>
                        <a:t>市販後安全管理履歴</a:t>
                      </a:r>
                      <a:endParaRPr kumimoji="0" lang="ja-JP" altLang="en-US" sz="900" b="0" i="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505904"/>
                  </a:ext>
                </a:extLst>
              </a:tr>
              <a:tr h="343343">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rPr>
                        <a:t>市販後安全管理履歴</a:t>
                      </a:r>
                      <a:endParaRPr kumimoji="0" lang="ja-JP" altLang="en-US" sz="900" b="0" i="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normalizeH="0" baseline="0" bmk="">
                          <a:ln>
                            <a:noFill/>
                          </a:ln>
                          <a:effectLst/>
                          <a:latin typeface="Meiryo UI"/>
                          <a:ea typeface="Meiryo UI"/>
                        </a:rPr>
                        <a:t>適合宣言</a:t>
                      </a:r>
                      <a:endParaRPr kumimoji="0" lang="ja-JP" altLang="en-US" sz="900" b="0" i="0" u="none" strike="noStrike" kern="1200" cap="none" normalizeH="0" baseline="0" bmk="">
                        <a:ln>
                          <a:noFill/>
                        </a:ln>
                        <a:effectLst/>
                        <a:latin typeface="Meiryo UI"/>
                        <a:ea typeface="Meiryo UI"/>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2417"/>
                  </a:ext>
                </a:extLst>
              </a:tr>
              <a:tr h="290521">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u="none" strike="noStrike" kern="1200" cap="none" normalizeH="0" baseline="0" bmk="">
                          <a:ln>
                            <a:noFill/>
                          </a:ln>
                          <a:solidFill>
                            <a:sysClr val="windowText" lastClr="000000"/>
                          </a:solidFill>
                          <a:effectLst/>
                          <a:latin typeface="Meiryo UI" panose="020B0604030504040204" pitchFamily="34" charset="-128"/>
                          <a:ea typeface="Meiryo UI" panose="020B0604030504040204" pitchFamily="34" charset="-128"/>
                        </a:rPr>
                        <a:t>適合宣言と宣誓書</a:t>
                      </a:r>
                      <a:endParaRPr kumimoji="0" lang="ja-JP" altLang="en-US" sz="900" b="0" i="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rPr>
                        <a:t>宣誓書</a:t>
                      </a:r>
                      <a:endParaRPr kumimoji="0" lang="ja-JP" altLang="en-US" sz="900" b="0" i="0" u="none" strike="noStrike" kern="1200" cap="none" normalizeH="0" baseline="0" dirty="0" bmk="">
                        <a:ln>
                          <a:noFill/>
                        </a:ln>
                        <a:solidFill>
                          <a:sysClr val="windowText" lastClr="000000"/>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390065"/>
                  </a:ext>
                </a:extLst>
              </a:tr>
            </a:tbl>
          </a:graphicData>
        </a:graphic>
      </p:graphicFrame>
      <p:sp>
        <p:nvSpPr>
          <p:cNvPr id="13" name="正方形/長方形 12">
            <a:extLst>
              <a:ext uri="{FF2B5EF4-FFF2-40B4-BE49-F238E27FC236}">
                <a16:creationId xmlns:a16="http://schemas.microsoft.com/office/drawing/2014/main" id="{22E0B76E-9377-0D40-8D9D-0E0E0722AA75}"/>
              </a:ext>
            </a:extLst>
          </p:cNvPr>
          <p:cNvSpPr/>
          <p:nvPr/>
        </p:nvSpPr>
        <p:spPr>
          <a:xfrm>
            <a:off x="5248820" y="5948284"/>
            <a:ext cx="4953000" cy="494494"/>
          </a:xfrm>
          <a:prstGeom prst="rect">
            <a:avLst/>
          </a:prstGeom>
        </p:spPr>
        <p:txBody>
          <a:bodyPr>
            <a:spAutoFit/>
          </a:bodyPr>
          <a:lstStyle/>
          <a:p>
            <a:pPr algn="just" fontAlgn="ctr">
              <a:lnSpc>
                <a:spcPct val="114000"/>
              </a:lnSpc>
              <a:spcAft>
                <a:spcPts val="400"/>
              </a:spcAft>
              <a:buClr>
                <a:srgbClr val="5F8AC3"/>
              </a:buClr>
              <a:buSzPct val="80000"/>
            </a:pPr>
            <a:r>
              <a:rPr lang="en-US" altLang="ja-JP" sz="1000" dirty="0">
                <a:latin typeface="Meiryo UI" panose="020B0604030504040204" pitchFamily="34" charset="-128"/>
                <a:ea typeface="Meiryo UI" panose="020B0604030504040204" pitchFamily="34" charset="-128"/>
                <a:cs typeface="Arial" panose="020B0604020202020204" pitchFamily="34" charset="0"/>
                <a:hlinkClick r:id="rId2"/>
              </a:rPr>
              <a:t>Medical Device Centralised Online Application System (MeDC@St 2.0)</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4000"/>
              </a:lnSpc>
              <a:spcAft>
                <a:spcPts val="400"/>
              </a:spcAft>
              <a:buClr>
                <a:srgbClr val="5F8AC3"/>
              </a:buClr>
              <a:buSzPct val="80000"/>
            </a:pPr>
            <a:r>
              <a:rPr lang="ja-JP" altLang="en-US" sz="1000" dirty="0">
                <a:latin typeface="Meiryo UI" panose="020B0604030504040204" pitchFamily="34" charset="-128"/>
                <a:ea typeface="Meiryo UI" panose="020B0604030504040204" pitchFamily="34" charset="-128"/>
                <a:cs typeface="Arial" panose="020B0604020202020204" pitchFamily="34" charset="0"/>
              </a:rPr>
              <a:t>よりオンラインにて申請</a:t>
            </a:r>
            <a:endParaRPr lang="en-MY" altLang="ja-JP" sz="10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50668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マレーシア </a:t>
            </a:r>
            <a:r>
              <a:rPr lang="en-US" altLang="ja-JP" b="1" dirty="0">
                <a:latin typeface="Meiryo UI" panose="020B0604030504040204" pitchFamily="34" charset="-128"/>
                <a:ea typeface="Meiryo UI" panose="020B0604030504040204" pitchFamily="34" charset="-128"/>
              </a:rPr>
              <a:t>(Malaysia)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004998"/>
            <a:ext cx="9505056" cy="475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Meiryo UI" panose="020B0604030504040204" pitchFamily="34" charset="-128"/>
                <a:ea typeface="Meiryo UI" panose="020B0604030504040204" pitchFamily="34" charset="-128"/>
                <a:cs typeface="Arial" panose="020B0604020202020204" pitchFamily="34" charset="0"/>
              </a:rPr>
              <a:t>免除</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Meiryo UI" panose="020B0604030504040204" pitchFamily="34" charset="-128"/>
                <a:ea typeface="Meiryo UI" panose="020B0604030504040204" pitchFamily="34" charset="-128"/>
                <a:cs typeface="Arial" panose="020B0604020202020204" pitchFamily="34" charset="0"/>
              </a:rPr>
              <a:t>令</a:t>
            </a:r>
            <a:r>
              <a:rPr lang="en-US" altLang="ja-JP" sz="1400" dirty="0">
                <a:latin typeface="Meiryo UI" panose="020B0604030504040204" pitchFamily="34" charset="-128"/>
                <a:ea typeface="Meiryo UI" panose="020B0604030504040204" pitchFamily="34" charset="-128"/>
                <a:cs typeface="Arial" panose="020B0604020202020204" pitchFamily="34" charset="0"/>
              </a:rPr>
              <a:t>2016 (Medical Device (Exemption) Order 2016)</a:t>
            </a:r>
            <a:r>
              <a:rPr lang="ja-JP" altLang="en-US" sz="1400" dirty="0">
                <a:latin typeface="Meiryo UI" panose="020B0604030504040204" pitchFamily="34" charset="-128"/>
                <a:ea typeface="Meiryo UI" panose="020B0604030504040204" pitchFamily="34" charset="-128"/>
                <a:cs typeface="Arial" panose="020B0604020202020204" pitchFamily="34" charset="0"/>
              </a:rPr>
              <a:t>では医療機器登録が免除されるケースが示されている。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r>
              <a:rPr lang="ja-JP" altLang="en-US" sz="1400" dirty="0">
                <a:latin typeface="Meiryo UI" panose="020B0604030504040204" pitchFamily="34" charset="-128"/>
                <a:ea typeface="Meiryo UI" panose="020B0604030504040204" pitchFamily="34" charset="-128"/>
                <a:cs typeface="Arial" panose="020B0604020202020204" pitchFamily="34" charset="0"/>
              </a:rPr>
              <a:t>また、</a:t>
            </a:r>
            <a:r>
              <a:rPr lang="en-US" altLang="ja-JP" sz="1400" dirty="0">
                <a:latin typeface="Meiryo UI" panose="020B0604030504040204" pitchFamily="34" charset="-128"/>
                <a:ea typeface="Meiryo UI" panose="020B0604030504040204" pitchFamily="34" charset="-128"/>
                <a:cs typeface="Arial" panose="020B0604020202020204" pitchFamily="34" charset="0"/>
              </a:rPr>
              <a:t>1)</a:t>
            </a:r>
            <a:r>
              <a:rPr lang="ja-JP" altLang="en-US" sz="1400" dirty="0">
                <a:latin typeface="Meiryo UI" panose="020B0604030504040204" pitchFamily="34" charset="-128"/>
                <a:ea typeface="Meiryo UI" panose="020B0604030504040204" pitchFamily="34" charset="-128"/>
                <a:cs typeface="Arial" panose="020B0604020202020204" pitchFamily="34" charset="0"/>
              </a:rPr>
              <a:t>マーケティング用のデモンストレーション目的、又は教育目的、</a:t>
            </a:r>
            <a:r>
              <a:rPr lang="en-US" altLang="ja-JP" sz="1400" dirty="0">
                <a:latin typeface="Meiryo UI" panose="020B0604030504040204" pitchFamily="34" charset="-128"/>
                <a:ea typeface="Meiryo UI" panose="020B0604030504040204" pitchFamily="34" charset="-128"/>
                <a:cs typeface="Arial" panose="020B0604020202020204" pitchFamily="34" charset="0"/>
              </a:rPr>
              <a:t>2)</a:t>
            </a:r>
            <a:r>
              <a:rPr lang="ja-JP" altLang="en-US" sz="1400" dirty="0">
                <a:latin typeface="Meiryo UI" panose="020B0604030504040204" pitchFamily="34" charset="-128"/>
                <a:ea typeface="Meiryo UI" panose="020B0604030504040204" pitchFamily="34" charset="-128"/>
                <a:cs typeface="Arial" panose="020B0604020202020204" pitchFamily="34" charset="0"/>
              </a:rPr>
              <a:t>特別アクセスに関してはガイダンス文書が発行されている。</a:t>
            </a: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extLst>
              <p:ext uri="{D42A27DB-BD31-4B8C-83A1-F6EECF244321}">
                <p14:modId xmlns:p14="http://schemas.microsoft.com/office/powerpoint/2010/main" val="3663068859"/>
              </p:ext>
            </p:extLst>
          </p:nvPr>
        </p:nvGraphicFramePr>
        <p:xfrm>
          <a:off x="200025" y="1519797"/>
          <a:ext cx="9504852" cy="3859297"/>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465181">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関連規制</a:t>
                      </a:r>
                    </a:p>
                  </a:txBody>
                  <a:tcPr marL="0" marR="0" marT="0" marB="0" anchor="ctr">
                    <a:lnT w="6350" cap="flat" cmpd="sng" algn="ctr">
                      <a:solidFill>
                        <a:srgbClr val="3D6AA7"/>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免除</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令</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2016 (Medical Device (Exemption) Order2016)</a:t>
                      </a:r>
                    </a:p>
                    <a:p>
                      <a:pPr marL="228600" indent="-228600">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MDA/GD/0018 IMPORT AND/OR SUPPLY OF UNREGISTERED MEDICAL DEVICES FOR THE PURPOSE OF DEMONSTRATION FOR MARKETING OR EDUCATION</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550604">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rPr>
                        <a:t>登録免除の種類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個人使用目的の場合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マーケティング用のデモンストレーション目的の場合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教育目的の場合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臨床研究目的、又は医療機器の性能評価目的の場合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カスタムメイド医療機器の場合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228600" indent="-228600" fontAlgn="ctr">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a:rPr>
                        <a:t>特別アクセス</a:t>
                      </a:r>
                      <a:r>
                        <a:rPr kumimoji="1" lang="en-US" altLang="ja-JP" sz="1200" dirty="0">
                          <a:solidFill>
                            <a:schemeClr val="tx1"/>
                          </a:solidFill>
                          <a:latin typeface="Meiryo UI" panose="020B0604030504040204" pitchFamily="34" charset="-128"/>
                          <a:ea typeface="Meiryo UI" panose="020B0604030504040204" pitchFamily="34" charset="-128"/>
                          <a:cs typeface="Arial"/>
                        </a:rPr>
                        <a:t>*</a:t>
                      </a:r>
                      <a:r>
                        <a:rPr kumimoji="1" lang="ja-JP" altLang="en-US" sz="1200" dirty="0">
                          <a:solidFill>
                            <a:schemeClr val="tx1"/>
                          </a:solidFill>
                          <a:latin typeface="Meiryo UI" panose="020B0604030504040204" pitchFamily="34" charset="-128"/>
                          <a:ea typeface="Meiryo UI" panose="020B0604030504040204" pitchFamily="34" charset="-128"/>
                          <a:cs typeface="Arial"/>
                        </a:rPr>
                        <a:t>の医療機器の場合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    a) </a:t>
                      </a:r>
                      <a:r>
                        <a:rPr kumimoji="1" lang="ja-JP" altLang="en-US" sz="1200" dirty="0">
                          <a:solidFill>
                            <a:schemeClr val="tx1"/>
                          </a:solidFill>
                          <a:latin typeface="Meiryo UI" panose="020B0604030504040204" pitchFamily="34" charset="-128"/>
                          <a:ea typeface="Meiryo UI" panose="020B0604030504040204" pitchFamily="34" charset="-128"/>
                          <a:cs typeface="Arial"/>
                        </a:rPr>
                        <a:t>患者の生命、または長期的な健康に危険をもたらす緊急時に使用する場合で国内に利用できる医療機器がない場合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    b) </a:t>
                      </a:r>
                      <a:r>
                        <a:rPr kumimoji="1" lang="ja-JP" altLang="en-US" sz="1200" dirty="0">
                          <a:solidFill>
                            <a:schemeClr val="tx1"/>
                          </a:solidFill>
                          <a:latin typeface="Meiryo UI" panose="020B0604030504040204" pitchFamily="34" charset="-128"/>
                          <a:ea typeface="Meiryo UI" panose="020B0604030504040204" pitchFamily="34" charset="-128"/>
                          <a:cs typeface="Arial"/>
                        </a:rPr>
                        <a:t>人道的使用に基づく医療機器（代替治療の選択肢がない場合等）</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    c) </a:t>
                      </a:r>
                      <a:r>
                        <a:rPr kumimoji="1" lang="ja-JP" altLang="en-US" sz="1200" dirty="0">
                          <a:solidFill>
                            <a:schemeClr val="tx1"/>
                          </a:solidFill>
                          <a:latin typeface="Meiryo UI" panose="020B0604030504040204" pitchFamily="34" charset="-128"/>
                          <a:ea typeface="Meiryo UI" panose="020B0604030504040204" pitchFamily="34" charset="-128"/>
                          <a:cs typeface="Arial"/>
                        </a:rPr>
                        <a:t>医療機器の欠品対応</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    d) </a:t>
                      </a:r>
                      <a:r>
                        <a:rPr kumimoji="1" lang="ja-JP" altLang="en-US" sz="1200" dirty="0">
                          <a:solidFill>
                            <a:schemeClr val="tx1"/>
                          </a:solidFill>
                          <a:latin typeface="Meiryo UI" panose="020B0604030504040204" pitchFamily="34" charset="-128"/>
                          <a:ea typeface="Meiryo UI" panose="020B0604030504040204" pitchFamily="34" charset="-128"/>
                          <a:cs typeface="Arial"/>
                        </a:rPr>
                        <a:t>患者の手術、又は治療結果を支援、または向上させる可能性のある設計</a:t>
                      </a:r>
                      <a:r>
                        <a:rPr kumimoji="1" lang="en-US" altLang="ja-JP" sz="1200" dirty="0">
                          <a:solidFill>
                            <a:schemeClr val="tx1"/>
                          </a:solidFill>
                          <a:latin typeface="Meiryo UI" panose="020B0604030504040204" pitchFamily="34" charset="-128"/>
                          <a:ea typeface="Meiryo UI" panose="020B0604030504040204" pitchFamily="34" charset="-128"/>
                          <a:cs typeface="Arial"/>
                        </a:rPr>
                        <a:t>/</a:t>
                      </a:r>
                      <a:r>
                        <a:rPr kumimoji="1" lang="ja-JP" altLang="en-US" sz="1200" dirty="0">
                          <a:solidFill>
                            <a:schemeClr val="tx1"/>
                          </a:solidFill>
                          <a:latin typeface="Meiryo UI" panose="020B0604030504040204" pitchFamily="34" charset="-128"/>
                          <a:ea typeface="Meiryo UI" panose="020B0604030504040204" pitchFamily="34" charset="-128"/>
                          <a:cs typeface="Arial"/>
                        </a:rPr>
                        <a:t>又はオペレーション</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indent="0" fontAlgn="ctr">
                        <a:buNone/>
                      </a:pPr>
                      <a:r>
                        <a:rPr kumimoji="1" lang="en-US" altLang="ja-JP" sz="1200" dirty="0">
                          <a:solidFill>
                            <a:schemeClr val="tx1"/>
                          </a:solidFill>
                          <a:latin typeface="Meiryo UI" panose="020B0604030504040204" pitchFamily="34" charset="-128"/>
                          <a:ea typeface="Meiryo UI" panose="020B0604030504040204" pitchFamily="34" charset="-128"/>
                          <a:cs typeface="Arial"/>
                        </a:rPr>
                        <a:t>※</a:t>
                      </a:r>
                      <a:r>
                        <a:rPr kumimoji="1" lang="ja-JP" altLang="en-US" sz="1200" dirty="0">
                          <a:solidFill>
                            <a:schemeClr val="tx1"/>
                          </a:solidFill>
                          <a:latin typeface="Meiryo UI" panose="020B0604030504040204" pitchFamily="34" charset="-128"/>
                          <a:ea typeface="Meiryo UI" panose="020B0604030504040204" pitchFamily="34" charset="-128"/>
                          <a:cs typeface="Arial"/>
                        </a:rPr>
                        <a:t>上記</a:t>
                      </a:r>
                      <a:r>
                        <a:rPr kumimoji="1" lang="en-US" altLang="ja-JP" sz="1200" dirty="0">
                          <a:solidFill>
                            <a:schemeClr val="tx1"/>
                          </a:solidFill>
                          <a:latin typeface="Meiryo UI" panose="020B0604030504040204" pitchFamily="34" charset="-128"/>
                          <a:ea typeface="Meiryo UI" panose="020B0604030504040204" pitchFamily="34" charset="-128"/>
                          <a:cs typeface="Arial"/>
                        </a:rPr>
                        <a:t>1</a:t>
                      </a:r>
                      <a:r>
                        <a:rPr kumimoji="1" lang="ja-JP" altLang="en-US" sz="1200" dirty="0">
                          <a:solidFill>
                            <a:schemeClr val="tx1"/>
                          </a:solidFill>
                          <a:latin typeface="Meiryo UI" panose="020B0604030504040204" pitchFamily="34" charset="-128"/>
                          <a:ea typeface="Meiryo UI" panose="020B0604030504040204" pitchFamily="34" charset="-128"/>
                          <a:cs typeface="Arial"/>
                        </a:rPr>
                        <a:t>のみ申請不要</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298977">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特別アクセス申請で求められる代表的な資料・情報等</a:t>
                      </a:r>
                    </a:p>
                  </a:txBody>
                  <a:tcPr marL="0" marR="0" marT="0" marB="0" anchor="ctr">
                    <a:lnT w="12700" cap="flat" cmpd="sng" algn="ctr">
                      <a:solidFill>
                        <a:srgbClr val="E8EAE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ガイダンス文書ではその目的に応じて</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2</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つの申請ルートに分けられる。</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■上記</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 </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の場合</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ガイダンスでは</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Route A</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として記載されている</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アメリカ、</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EU</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、日本、オーストラリア、カナダ　及び</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WHO</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で許可を持つ医療機器の場合はそれらのエビデンス、</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年以内に有害事象や回収がない事等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■上記</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の場合</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ガイダンスでは</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Route B</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として記載されている</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dirty="0">
                          <a:solidFill>
                            <a:schemeClr val="tx1"/>
                          </a:solidFill>
                          <a:latin typeface="Meiryo UI" panose="020B0604030504040204" pitchFamily="34" charset="-128"/>
                          <a:ea typeface="Meiryo UI" panose="020B0604030504040204" pitchFamily="34" charset="-128"/>
                          <a:cs typeface="Arial"/>
                        </a:rPr>
                        <a:t>医療機器の詳細情報、クラス分類、数量、他国での医療機器許可情報、及び目的に応じた個別の資料や情報等</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p>
                      <a:pPr marL="0" marR="0" lvl="0" indent="0" algn="l" defTabSz="914400" rtl="0" eaLnBrk="1" fontAlgn="ctr" latinLnBrk="0" hangingPunct="1">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a:rPr>
                        <a:t>※No restriction letter</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a:rPr>
                        <a:t>の申請では１申請につき１つの医療機器、又は１グループの医療機器に限定される</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5352485"/>
            <a:ext cx="9504852" cy="1277273"/>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1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US" altLang="zh-TW" sz="11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Medical Device (Exemption) Order 2016</a:t>
            </a:r>
            <a:r>
              <a:rPr kumimoji="1" lang="zh-TW" altLang="en-US" sz="11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1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1100" i="0" u="none" strike="noStrike" kern="1200" dirty="0">
                <a:solidFill>
                  <a:srgbClr val="FF0000"/>
                </a:solidFill>
                <a:effectLst/>
                <a:latin typeface="Meiryo UI" panose="020B0604030504040204" pitchFamily="34" charset="-128"/>
                <a:ea typeface="Meiryo UI" panose="020B0604030504040204" pitchFamily="34" charset="-128"/>
                <a:cs typeface="Times New Roman" panose="02020603050405020304" pitchFamily="18" charset="0"/>
                <a:hlinkClick r:id="rId2"/>
              </a:rPr>
              <a:t>MEDICAL DEVICE (EXEMPTION) ORDER 2016</a:t>
            </a:r>
            <a:endParaRPr kumimoji="1" lang="en-US" altLang="zh-TW" sz="1100" i="0" u="none" strike="noStrike" kern="1200" dirty="0">
              <a:solidFill>
                <a:srgbClr val="FF0000"/>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r>
              <a:rPr lang="zh-TW" altLang="en-US" sz="1100" dirty="0">
                <a:latin typeface="Meiryo UI" panose="020B0604030504040204" pitchFamily="34" charset="-128"/>
                <a:ea typeface="Meiryo UI" panose="020B0604030504040204" pitchFamily="34" charset="-128"/>
                <a:cs typeface="Times New Roman" panose="02020603050405020304" pitchFamily="18" charset="0"/>
              </a:rPr>
              <a:t>■</a:t>
            </a: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MDA/GD0018(November 2019)</a:t>
            </a:r>
            <a:r>
              <a:rPr kumimoji="1" lang="zh-TW" altLang="en-US" sz="11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のリンク</a:t>
            </a:r>
            <a:endParaRPr lang="ja-JP" altLang="ja-JP" sz="11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11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IMPORT AND/OR SUPPLY OF UNREGISTERED MEDICAL DEVICES FOR THE PURPOSE OF DEMONSTRATION FOR MARKETING OR EDUCATION</a:t>
            </a:r>
            <a:endParaRPr lang="en-US" altLang="ja-JP" sz="1100" i="0" u="none" strike="noStrike" dirty="0">
              <a:solidFill>
                <a:srgbClr val="FF0000"/>
              </a:solidFill>
              <a:effectLst/>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lang="ja-JP" altLang="en-US" sz="1100" dirty="0">
                <a:latin typeface="Meiryo UI" panose="020B0604030504040204" pitchFamily="34" charset="-128"/>
                <a:ea typeface="Meiryo UI" panose="020B0604030504040204" pitchFamily="34" charset="-128"/>
                <a:cs typeface="Arial" panose="020B0604020202020204" pitchFamily="34" charset="0"/>
              </a:rPr>
              <a:t>■</a:t>
            </a:r>
            <a:r>
              <a:rPr lang="en-US" altLang="ja-JP" sz="1100" dirty="0">
                <a:latin typeface="Meiryo UI" panose="020B0604030504040204" pitchFamily="34" charset="-128"/>
                <a:ea typeface="Meiryo UI" panose="020B0604030504040204" pitchFamily="34" charset="-128"/>
                <a:cs typeface="Arial" panose="020B0604020202020204" pitchFamily="34" charset="0"/>
              </a:rPr>
              <a:t>MDA/GD0043(May 2020)</a:t>
            </a:r>
            <a:r>
              <a:rPr lang="ja-JP" altLang="en-US" sz="1100" dirty="0">
                <a:latin typeface="Meiryo UI" panose="020B0604030504040204" pitchFamily="34" charset="-128"/>
                <a:ea typeface="Meiryo UI" panose="020B0604030504040204" pitchFamily="34" charset="-128"/>
                <a:cs typeface="Arial" panose="020B0604020202020204" pitchFamily="34" charset="0"/>
              </a:rPr>
              <a:t>のリンク</a:t>
            </a:r>
            <a:endParaRPr lang="en-US" altLang="ja-JP" sz="1100" dirty="0">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lang="en-US" altLang="ja-JP" sz="1100" i="0" u="none" strike="noStrike" dirty="0">
                <a:solidFill>
                  <a:srgbClr val="FF0000"/>
                </a:solidFill>
                <a:effectLst/>
                <a:latin typeface="Arial" panose="020B0604020202020204" pitchFamily="34" charset="0"/>
                <a:hlinkClick r:id="rId4"/>
              </a:rPr>
              <a:t>SPECIAL ACCESS – NOTIFICATION – GENERAL REQUIREMENTS</a:t>
            </a:r>
            <a:endParaRPr lang="ja-JP" altLang="ja-JP" sz="1100" i="0" u="none" strike="noStrike"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27844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1445462674"/>
              </p:ext>
            </p:extLst>
          </p:nvPr>
        </p:nvGraphicFramePr>
        <p:xfrm>
          <a:off x="288416" y="1340494"/>
          <a:ext cx="9248231" cy="5008157"/>
        </p:xfrm>
        <a:graphic>
          <a:graphicData uri="http://schemas.openxmlformats.org/drawingml/2006/table">
            <a:tbl>
              <a:tblPr firstRow="1" bandRow="1">
                <a:tableStyleId>{5C22544A-7EE6-4342-B048-85BDC9FD1C3A}</a:tableStyleId>
              </a:tblPr>
              <a:tblGrid>
                <a:gridCol w="2554941">
                  <a:extLst>
                    <a:ext uri="{9D8B030D-6E8A-4147-A177-3AD203B41FA5}">
                      <a16:colId xmlns:a16="http://schemas.microsoft.com/office/drawing/2014/main" val="155921798"/>
                    </a:ext>
                  </a:extLst>
                </a:gridCol>
                <a:gridCol w="5559715">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医療機器法</a:t>
                      </a:r>
                      <a:r>
                        <a:rPr lang="ja-JP"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　</a:t>
                      </a:r>
                      <a:r>
                        <a:rPr lang="en-US" altLang="ja-JP"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2012 (Act737)</a:t>
                      </a:r>
                      <a:r>
                        <a:rPr lang="ja-JP"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による医療機器登録申請のガイドライン</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solidFill>
                            <a:srgbClr val="FF0000"/>
                          </a:solidFill>
                          <a:latin typeface="Meiryo UI" panose="020B0604030504040204" pitchFamily="34" charset="-128"/>
                          <a:ea typeface="Meiryo UI" panose="020B0604030504040204" pitchFamily="34" charset="-128"/>
                          <a:cs typeface="Times New Roman" panose="02020603050405020304" pitchFamily="18" charset="0"/>
                          <a:hlinkClick r:id="rId3"/>
                        </a:rPr>
                        <a:t>Guidelines for implementation of medical device regulatory system</a:t>
                      </a:r>
                      <a:endParaRPr lang="zh-TW" altLang="en-US" sz="1100" dirty="0">
                        <a:solidFill>
                          <a:srgbClr val="FF0000"/>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210071965"/>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医療機器庁の設立、医療機器、業界、活動のの管理と規制および医療機器法の施行に関する医療機器庁法</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4"/>
                        </a:rPr>
                        <a:t>Laws of Malaysia Act 738</a:t>
                      </a:r>
                      <a:r>
                        <a:rPr lang="ja-JP" altLang="en-US" sz="1100" dirty="0">
                          <a:latin typeface="Meiryo UI" panose="020B0604030504040204" pitchFamily="34" charset="-128"/>
                          <a:ea typeface="Meiryo UI" panose="020B0604030504040204" pitchFamily="34" charset="-128"/>
                          <a:cs typeface="Times New Roman" panose="02020603050405020304" pitchFamily="18" charset="0"/>
                          <a:hlinkClick r:id="rId4"/>
                        </a:rPr>
                        <a:t>　</a:t>
                      </a:r>
                      <a:r>
                        <a:rPr lang="en-US" altLang="ja-JP" sz="1100" dirty="0">
                          <a:latin typeface="Meiryo UI" panose="020B0604030504040204" pitchFamily="34" charset="-128"/>
                          <a:ea typeface="Meiryo UI" panose="020B0604030504040204" pitchFamily="34" charset="-128"/>
                          <a:cs typeface="Times New Roman" panose="02020603050405020304" pitchFamily="18" charset="0"/>
                          <a:hlinkClick r:id="rId4"/>
                        </a:rPr>
                        <a:t>Medical Device Authority Act 2012</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708719287"/>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クラス</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 </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医療機器の登録までのフロー図</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5"/>
                        </a:rPr>
                        <a:t>Class 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470429">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クラス</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B, C, D </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医療機器の登録までのフロー図</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Class B, C, D</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8054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医療機器法が定める施設ライセンスの要求事項に関するガイダンス文書申請方法</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Good Distribution Practice for Medical Devices</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48054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医療機器法が定める施設ライセンスの要求事項に関するガイダンス文書</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Licensing for Establishment</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422118885"/>
                  </a:ext>
                </a:extLst>
              </a:tr>
              <a:tr h="554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医療機器の適合性評価に対するガイダンス文書</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Conformity Assessment for Medical Device</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 </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CSDT</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：共通申請様式のテンプレート</a:t>
                      </a:r>
                    </a:p>
                  </a:txBody>
                  <a:tcPr anchor="ctr"/>
                </a:tc>
                <a:tc>
                  <a:txBody>
                    <a:bodyPr/>
                    <a:lstStyle/>
                    <a:p>
                      <a:r>
                        <a:rPr lang="en-MY" altLang="zh-TW" sz="1100" dirty="0">
                          <a:latin typeface="Meiryo UI" panose="020B0604030504040204" pitchFamily="34" charset="-128"/>
                          <a:ea typeface="Meiryo UI" panose="020B0604030504040204" pitchFamily="34" charset="-128"/>
                          <a:cs typeface="Times New Roman" panose="02020603050405020304" pitchFamily="18" charset="0"/>
                          <a:hlinkClick r:id="rId10"/>
                        </a:rPr>
                        <a:t>Common Submission Dossier Template</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適合性評価機関</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(CAB: Conformity Assessment Body)</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のリスト</a:t>
                      </a:r>
                    </a:p>
                  </a:txBody>
                  <a:tcPr anchor="ctr"/>
                </a:tc>
                <a:tc>
                  <a:txBody>
                    <a:bodyPr/>
                    <a:lstStyle/>
                    <a:p>
                      <a:r>
                        <a:rPr lang="en" altLang="zh-TW" sz="1100" dirty="0">
                          <a:latin typeface="Meiryo UI" panose="020B0604030504040204" pitchFamily="34" charset="-128"/>
                          <a:ea typeface="Meiryo UI" panose="020B0604030504040204" pitchFamily="34" charset="-128"/>
                          <a:cs typeface="Times New Roman" panose="02020603050405020304" pitchFamily="18" charset="0"/>
                          <a:hlinkClick r:id="rId11"/>
                        </a:rPr>
                        <a:t>List of Registered Conformity Assessment Body (CAB)</a:t>
                      </a:r>
                      <a:endParaRPr lang="en" altLang="zh-TW" sz="1100" dirty="0">
                        <a:latin typeface="Meiryo UI" panose="020B0604030504040204" pitchFamily="34" charset="-128"/>
                        <a:ea typeface="Meiryo UI" panose="020B0604030504040204" pitchFamily="34" charset="-128"/>
                        <a:cs typeface="Times New Roman" panose="02020603050405020304" pitchFamily="18" charset="0"/>
                      </a:endParaRPr>
                    </a:p>
                    <a:p>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49199698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GDP</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2"/>
                        </a:rPr>
                        <a:t>Good Distribution Practice for Medical Devices (GDMPD)</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718813130"/>
                  </a:ext>
                </a:extLst>
              </a:tr>
            </a:tbl>
          </a:graphicData>
        </a:graphic>
      </p:graphicFrame>
      <p:sp>
        <p:nvSpPr>
          <p:cNvPr id="9" name="タイトル 1">
            <a:extLst>
              <a:ext uri="{FF2B5EF4-FFF2-40B4-BE49-F238E27FC236}">
                <a16:creationId xmlns:a16="http://schemas.microsoft.com/office/drawing/2014/main" id="{5C67F94A-096E-8540-8FBD-01F4F5720629}"/>
              </a:ext>
            </a:extLst>
          </p:cNvPr>
          <p:cNvSpPr>
            <a:spLocks noGrp="1"/>
          </p:cNvSpPr>
          <p:nvPr>
            <p:ph type="title"/>
          </p:nvPr>
        </p:nvSpPr>
        <p:spPr>
          <a:xfrm>
            <a:off x="200471" y="188550"/>
            <a:ext cx="9505055" cy="360050"/>
          </a:xfrm>
        </p:spPr>
        <p:txBody>
          <a:bodyPr/>
          <a:lstStyle/>
          <a:p>
            <a:r>
              <a:rPr lang="ja-JP" altLang="en-US" b="1" dirty="0">
                <a:latin typeface="Meiryo UI" panose="020B0604030504040204" pitchFamily="34" charset="-128"/>
                <a:ea typeface="Meiryo UI" panose="020B0604030504040204" pitchFamily="34" charset="-128"/>
              </a:rPr>
              <a:t>マレーシア </a:t>
            </a:r>
            <a:r>
              <a:rPr lang="en-US" altLang="zh-TW" b="1" dirty="0">
                <a:latin typeface="Meiryo UI" panose="020B0604030504040204" pitchFamily="34" charset="-128"/>
                <a:ea typeface="Meiryo UI" panose="020B0604030504040204" pitchFamily="34" charset="-128"/>
              </a:rPr>
              <a:t>(Malaysia)</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11" name="テキスト プレースホルダー 8">
            <a:extLst>
              <a:ext uri="{FF2B5EF4-FFF2-40B4-BE49-F238E27FC236}">
                <a16:creationId xmlns:a16="http://schemas.microsoft.com/office/drawing/2014/main" id="{13C68E48-4BB4-324B-B9EB-C4265C8C4500}"/>
              </a:ext>
            </a:extLst>
          </p:cNvPr>
          <p:cNvSpPr>
            <a:spLocks noGrp="1"/>
          </p:cNvSpPr>
          <p:nvPr>
            <p:ph type="body" sz="quarter" idx="15"/>
          </p:nvPr>
        </p:nvSpPr>
        <p:spPr>
          <a:xfrm>
            <a:off x="200025" y="549275"/>
            <a:ext cx="9505950" cy="359445"/>
          </a:xfrm>
        </p:spPr>
        <p:txBody>
          <a:bodyPr/>
          <a:lstStyle/>
          <a:p>
            <a:r>
              <a:rPr lang="ja-JP" altLang="en-US" b="1">
                <a:latin typeface="Meiryo UI" panose="020B0604030504040204" pitchFamily="34" charset="-128"/>
                <a:ea typeface="Meiryo UI" panose="020B0604030504040204" pitchFamily="34" charset="-128"/>
              </a:rPr>
              <a:t>医療機器登録に関する参考リンク</a:t>
            </a:r>
          </a:p>
        </p:txBody>
      </p:sp>
      <p:sp>
        <p:nvSpPr>
          <p:cNvPr id="12" name="テキスト ボックス 11">
            <a:extLst>
              <a:ext uri="{FF2B5EF4-FFF2-40B4-BE49-F238E27FC236}">
                <a16:creationId xmlns:a16="http://schemas.microsoft.com/office/drawing/2014/main" id="{2F35F290-6486-9046-BE52-434F75FCDB6E}"/>
              </a:ext>
            </a:extLst>
          </p:cNvPr>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本カントリーレポートに関連する規制を知ることができる重要な情報源であるため、掲載する。</a:t>
            </a:r>
          </a:p>
        </p:txBody>
      </p:sp>
      <p:sp>
        <p:nvSpPr>
          <p:cNvPr id="2" name="テキスト ボックス 1">
            <a:extLst>
              <a:ext uri="{FF2B5EF4-FFF2-40B4-BE49-F238E27FC236}">
                <a16:creationId xmlns:a16="http://schemas.microsoft.com/office/drawing/2014/main" id="{28B7C99A-69D2-2606-0F01-3A18F1731D1D}"/>
              </a:ext>
            </a:extLst>
          </p:cNvPr>
          <p:cNvSpPr txBox="1"/>
          <p:nvPr/>
        </p:nvSpPr>
        <p:spPr>
          <a:xfrm>
            <a:off x="385376" y="6641603"/>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211925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中国</a:t>
            </a:r>
            <a:r>
              <a:rPr lang="en-US" altLang="ja-JP" b="1" dirty="0">
                <a:latin typeface="メイリオ" panose="020B0604030504040204" pitchFamily="50" charset="-128"/>
                <a:ea typeface="メイリオ" panose="020B0604030504040204" pitchFamily="50" charset="-128"/>
              </a:rPr>
              <a:t>(China) </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1/3</a:t>
            </a:r>
            <a:r>
              <a:rPr lang="ja-JP" altLang="en-US"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199821" y="1319463"/>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中国の</a:t>
            </a:r>
            <a:r>
              <a:rPr lang="ja-JP" altLang="en-US" sz="1400" b="1" dirty="0">
                <a:latin typeface="Meiryo UI" panose="020B0604030504040204" pitchFamily="34" charset="-128"/>
                <a:ea typeface="Meiryo UI" panose="020B0604030504040204" pitchFamily="34" charset="-128"/>
              </a:rPr>
              <a:t>医療機器に対する規制概要</a:t>
            </a:r>
            <a:endParaRPr lang="en-US" altLang="ko-KR" sz="1400" b="1" dirty="0">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244158133"/>
              </p:ext>
            </p:extLst>
          </p:nvPr>
        </p:nvGraphicFramePr>
        <p:xfrm>
          <a:off x="200025" y="1545220"/>
          <a:ext cx="9412750" cy="4999161"/>
        </p:xfrm>
        <a:graphic>
          <a:graphicData uri="http://schemas.openxmlformats.org/drawingml/2006/table">
            <a:tbl>
              <a:tblPr firstRow="1" bandRow="1">
                <a:tableStyleId>{2D5ABB26-0587-4C30-8999-92F81FD0307C}</a:tableStyleId>
              </a:tblPr>
              <a:tblGrid>
                <a:gridCol w="1283584">
                  <a:extLst>
                    <a:ext uri="{9D8B030D-6E8A-4147-A177-3AD203B41FA5}">
                      <a16:colId xmlns:a16="http://schemas.microsoft.com/office/drawing/2014/main" val="20000"/>
                    </a:ext>
                  </a:extLst>
                </a:gridCol>
                <a:gridCol w="8129166">
                  <a:extLst>
                    <a:ext uri="{9D8B030D-6E8A-4147-A177-3AD203B41FA5}">
                      <a16:colId xmlns:a16="http://schemas.microsoft.com/office/drawing/2014/main" val="20002"/>
                    </a:ext>
                  </a:extLst>
                </a:gridCol>
              </a:tblGrid>
              <a:tr h="456540">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fontAlgn="ctr"/>
                      <a:r>
                        <a:rPr lang="zh-CN"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医療機器監督管理条例</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第</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739</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号　</a:t>
                      </a:r>
                      <a:r>
                        <a:rPr lang="en-US" altLang="zh-CN"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Regulations for the Supervision and Administration of Medical Devices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_No.739</a:t>
                      </a:r>
                    </a:p>
                    <a:p>
                      <a:pPr fontAlgn="ctr"/>
                      <a:r>
                        <a:rPr lang="zh-CN"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医療機器登録及び届出管理方法</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第</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47</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号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Administrative Measures for the registration and filing of Medical Devices_No.47</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79528">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規制所管主体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zh-CN"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中国国家薬品監督管理局</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China </a:t>
                      </a:r>
                      <a:r>
                        <a:rPr lang="en-US" altLang="zh-CN"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National Medical Products Administration</a:t>
                      </a:r>
                      <a:r>
                        <a:rPr lang="zh-CN"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、以下</a:t>
                      </a:r>
                      <a:r>
                        <a:rPr lang="en-US" altLang="zh-CN"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NMPA)</a:t>
                      </a:r>
                    </a:p>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医薬品、医療機器、化粧品の管理監督を行い、その他、省・市レベルにある地方の薬品監督管理局</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(MPA: Medical Products Administration)</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が各地の規制・監督業務を担当している。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03408">
                <a:tc>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rPr>
                        <a:t>医療機器経営企業</a:t>
                      </a:r>
                      <a:endParaRPr kumimoji="1" lang="en-US" altLang="zh-TW" sz="1100" b="1" dirty="0">
                        <a:solidFill>
                          <a:schemeClr val="bg1"/>
                        </a:solidFill>
                        <a:latin typeface="Meiryo UI" panose="020B0604030504040204" pitchFamily="34" charset="-128"/>
                        <a:ea typeface="Meiryo UI" panose="020B0604030504040204" pitchFamily="34" charset="-128"/>
                      </a:endParaRPr>
                    </a:p>
                    <a:p>
                      <a:pPr algn="ctr" fontAlgn="ctr"/>
                      <a:r>
                        <a:rPr kumimoji="1" lang="zh-TW" altLang="en-US" sz="1100" b="1" dirty="0">
                          <a:solidFill>
                            <a:schemeClr val="bg1"/>
                          </a:solidFill>
                          <a:latin typeface="Meiryo UI" panose="020B0604030504040204" pitchFamily="34" charset="-128"/>
                          <a:ea typeface="Meiryo UI" panose="020B0604030504040204" pitchFamily="34" charset="-128"/>
                        </a:rPr>
                        <a:t>許可証</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171450" marR="0" lvl="0" indent="-171450" algn="l" defTabSz="914400" rtl="0" eaLnBrk="1" fontAlgn="ctr" latinLnBrk="0" hangingPunct="1">
                        <a:lnSpc>
                          <a:spcPct val="100000"/>
                        </a:lnSpc>
                        <a:spcBef>
                          <a:spcPts val="300"/>
                        </a:spcBef>
                        <a:spcAft>
                          <a:spcPts val="0"/>
                        </a:spcAft>
                        <a:buClr>
                          <a:srgbClr val="83A4D1"/>
                        </a:buClr>
                        <a:buSzPct val="80000"/>
                        <a:buFont typeface="Wingdings" pitchFamily="2" charset="2"/>
                        <a:buChar char="n"/>
                        <a:tabLst/>
                        <a:defRPr/>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企業は相応の技術スタッフ、経営場所、保管設備、品質管理制度、技術研修、アフターサービス能力などを備えていることが必要。</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71450" marR="0" lvl="0" indent="-171450" algn="l" defTabSz="914400" rtl="0" eaLnBrk="1" fontAlgn="ctr" latinLnBrk="0" hangingPunct="1">
                        <a:lnSpc>
                          <a:spcPct val="100000"/>
                        </a:lnSpc>
                        <a:spcBef>
                          <a:spcPts val="300"/>
                        </a:spcBef>
                        <a:spcAft>
                          <a:spcPts val="0"/>
                        </a:spcAft>
                        <a:buClr>
                          <a:srgbClr val="83A4D1"/>
                        </a:buClr>
                        <a:buSzPct val="80000"/>
                        <a:buFont typeface="Wingdings" pitchFamily="2" charset="2"/>
                        <a:buChar char="n"/>
                        <a:tabLst/>
                        <a:defRPr/>
                      </a:pPr>
                      <a:r>
                        <a:rPr lang="zh-TW" altLang="en-US" sz="1050" dirty="0">
                          <a:latin typeface="メイリオ" panose="020B0604030504040204" pitchFamily="50" charset="-128"/>
                          <a:ea typeface="メイリオ" panose="020B0604030504040204" pitchFamily="50" charset="-128"/>
                          <a:cs typeface="Arial" panose="020B0604020202020204" pitchFamily="34" charset="0"/>
                        </a:rPr>
                        <a:t>「医療機器経営企業許可証」</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の有効期限は</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5</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年間であり、有効期限の</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6</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ヶ月前に再登録する必要がある。</a:t>
                      </a:r>
                      <a:endParaRPr lang="en-US" altLang="ja-JP" sz="1050" dirty="0">
                        <a:latin typeface="メイリオ" panose="020B0604030504040204" pitchFamily="50" charset="-128"/>
                        <a:ea typeface="メイリオ" panose="020B0604030504040204" pitchFamily="50" charset="-128"/>
                        <a:cs typeface="Arial" panose="020B0604020202020204" pitchFamily="34" charset="0"/>
                      </a:endParaRPr>
                    </a:p>
                    <a:p>
                      <a:pPr marL="171450" marR="0" lvl="0" indent="-171450" algn="l" defTabSz="914400" rtl="0" eaLnBrk="1" fontAlgn="ctr" latinLnBrk="0" hangingPunct="1">
                        <a:lnSpc>
                          <a:spcPct val="100000"/>
                        </a:lnSpc>
                        <a:spcBef>
                          <a:spcPts val="300"/>
                        </a:spcBef>
                        <a:spcAft>
                          <a:spcPts val="0"/>
                        </a:spcAft>
                        <a:buClr>
                          <a:srgbClr val="83A4D1"/>
                        </a:buClr>
                        <a:buSzPct val="80000"/>
                        <a:buFont typeface="Wingdings" pitchFamily="2" charset="2"/>
                        <a:buChar char="n"/>
                        <a:tabLst/>
                        <a:defRPr/>
                      </a:pPr>
                      <a:r>
                        <a:rPr lang="ja-JP" altLang="en-US" sz="1050" dirty="0">
                          <a:latin typeface="メイリオ" panose="020B0604030504040204" pitchFamily="50" charset="-128"/>
                          <a:ea typeface="メイリオ" panose="020B0604030504040204" pitchFamily="50" charset="-128"/>
                          <a:cs typeface="Arial" panose="020B0604020202020204" pitchFamily="34" charset="0"/>
                        </a:rPr>
                        <a:t>外国の企業については、中国国内の医療機器経営企業許可証を持つ法人が法定代理人となり、</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に対する製品登録申請の窓口となる。また、法定代理人は市販後の有害事象に関連する</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NMPA</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への報告についてもその責任を有する。</a:t>
                      </a:r>
                      <a:endParaRPr kumimoji="1" lang="ja-JP" altLang="en-US"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60211">
                <a:tc>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rPr>
                        <a:t>医療機器登録</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itchFamily="2" charset="2"/>
                        <a:buChar char="n"/>
                        <a:tabLst/>
                        <a:defRPr/>
                      </a:pP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輸入医療機器の場合（国産の医療機器以外）中国国内の試験所にて試験が必要となる。試験報告書入手まで、</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6〜12</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ヶ月程度の期間を見込む。</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また、</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2021</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10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月に施行された「自己検査管理規定」により申請企業や外部の試験機関が発行する試験報告書の活用の選択肢もできた。</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Wingdings" pitchFamily="2" charset="2"/>
                        <a:buChar char="n"/>
                        <a:tabLst/>
                        <a:defRPr/>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第一類（クラス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NMPA</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へ外国の製造業者の代理人が</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届出</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ファイリング</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を行う。</a:t>
                      </a:r>
                      <a:endPar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Wingdings" pitchFamily="2" charset="2"/>
                        <a:buChar char="n"/>
                        <a:tabLst/>
                        <a:defRPr/>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第二類（クラス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）、第三類（クラス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III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NMPA</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へ外国の製造業者の代理人が</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登録</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申請を行い、</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NMPA</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の審査を受けた後、許可を得る。</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1721">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機器の分類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CN"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第一類、第二類、第三類（クラス</a:t>
                      </a:r>
                      <a:r>
                        <a:rPr lang="en-US" altLang="zh-CN"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I, II, III)</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39371">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登録手数料</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171450" indent="-171450" fontAlgn="ctr">
                        <a:buFont typeface="Wingdings" pitchFamily="2" charset="2"/>
                        <a:buChar char="n"/>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第一類（クラス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無料</a:t>
                      </a:r>
                      <a:endPar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Font typeface="Wingdings" pitchFamily="2" charset="2"/>
                        <a:buChar char="n"/>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第二類（クラス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新規登録申請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210,900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人民元、変更申請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42,000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人民元、更新申請</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40,800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Font typeface="Wingdings" pitchFamily="2" charset="2"/>
                        <a:buChar char="n"/>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第三類（クラス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III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新規登録申請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308,800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人民元、変更申請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50,400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人民元、更新申請</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40,800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臨床試験の申請費用　</a:t>
                      </a:r>
                      <a:r>
                        <a:rPr kumimoji="1" lang="en-US" altLang="zh-CN"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43,200</a:t>
                      </a:r>
                      <a:r>
                        <a:rPr kumimoji="1" lang="zh-CN"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人民元</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799213">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審査期間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171450" indent="-171450" fontAlgn="ctr">
                        <a:buFont typeface="Wingdings" pitchFamily="2" charset="2"/>
                        <a:buChar char="n"/>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第一類（クラス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日</a:t>
                      </a:r>
                      <a:endPar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Font typeface="Wingdings" pitchFamily="2" charset="2"/>
                        <a:buChar char="n"/>
                      </a:pP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第二類（クラス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II</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行政審査　約</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営業日前後、技術審査　</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60</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変更申請　技術審査　</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60</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営業日、更新申請　</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60</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a:t>
                      </a:r>
                      <a:endPar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Font typeface="Wingdings" pitchFamily="2" charset="2"/>
                        <a:buChar char="n"/>
                      </a:pP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第三類（クラス</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 III</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　行政審査　約</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営業日前後、技術審査　</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90</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営業日（変更申請　技術審査　</a:t>
                      </a:r>
                      <a:r>
                        <a:rPr kumimoji="1" lang="en-US" altLang="ja-JP" sz="1050" kern="1200" dirty="0">
                          <a:solidFill>
                            <a:srgbClr val="FF0000"/>
                          </a:solidFill>
                          <a:highlight>
                            <a:srgbClr val="FFFFFF"/>
                          </a:highlight>
                          <a:latin typeface="Meiryo UI" panose="020B0604030504040204" pitchFamily="34" charset="-128"/>
                          <a:ea typeface="Meiryo UI" panose="020B0604030504040204" pitchFamily="34" charset="-128"/>
                          <a:cs typeface="Arial" panose="020B0604020202020204" pitchFamily="34" charset="0"/>
                        </a:rPr>
                        <a:t>9</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0</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営業日、更新申請　</a:t>
                      </a:r>
                      <a:r>
                        <a:rPr kumimoji="1" lang="en-US" altLang="ja-JP"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90</a:t>
                      </a:r>
                      <a:r>
                        <a:rPr kumimoji="1" lang="ja-JP" altLang="en-US" sz="1050" kern="1200" dirty="0">
                          <a:solidFill>
                            <a:schemeClr val="tx1"/>
                          </a:solidFill>
                          <a:highlight>
                            <a:srgbClr val="FFFFFF"/>
                          </a:highlight>
                          <a:latin typeface="Meiryo UI" panose="020B0604030504040204" pitchFamily="34" charset="-128"/>
                          <a:ea typeface="Meiryo UI" panose="020B0604030504040204" pitchFamily="34" charset="-128"/>
                          <a:cs typeface="Arial" panose="020B0604020202020204" pitchFamily="34" charset="0"/>
                        </a:rPr>
                        <a:t>営業日）　</a:t>
                      </a:r>
                      <a:r>
                        <a:rPr kumimoji="1" lang="ja-JP" altLang="en-US" sz="1050" kern="1200" dirty="0">
                          <a:solidFill>
                            <a:srgbClr val="FF0000"/>
                          </a:solidFill>
                          <a:highlight>
                            <a:srgbClr val="FFFFFF"/>
                          </a:highlight>
                          <a:latin typeface="Meiryo UI" panose="020B0604030504040204" pitchFamily="34" charset="-128"/>
                          <a:ea typeface="Meiryo UI" panose="020B0604030504040204" pitchFamily="34" charset="-128"/>
                          <a:cs typeface="Arial" panose="020B0604020202020204" pitchFamily="34" charset="0"/>
                        </a:rPr>
                        <a:t>　　</a:t>
                      </a:r>
                      <a:endParaRPr kumimoji="1" lang="en-US" altLang="ja-JP" sz="1050" kern="1200" dirty="0">
                        <a:solidFill>
                          <a:srgbClr val="FF0000"/>
                        </a:solidFill>
                        <a:highlight>
                          <a:srgbClr val="FFFFFF"/>
                        </a:highlight>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第二類、三類の審査照会（指摘）事項に対する回答期日：</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年以内。</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中国国内の試験から登録完了まで約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年程度の期間を見込む。</a:t>
                      </a:r>
                      <a:endParaRPr kumimoji="1" lang="ja-JP" altLang="en-US" sz="1050" strike="dbl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9685">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更新申請は登録証の失効日から逆算し６ヶ月前までに申請を完了すること。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172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strike="noStrike" baseline="0">
                          <a:solidFill>
                            <a:schemeClr val="tx1"/>
                          </a:solidFill>
                          <a:latin typeface="Meiryo UI" panose="020B0604030504040204" pitchFamily="34" charset="-128"/>
                          <a:ea typeface="Meiryo UI" panose="020B0604030504040204" pitchFamily="34" charset="-128"/>
                          <a:cs typeface="Arial" panose="020B0604020202020204" pitchFamily="34" charset="0"/>
                        </a:rPr>
                        <a:t>有り。</a:t>
                      </a: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Provisions for</a:t>
                      </a:r>
                      <a:r>
                        <a:rPr kumimoji="1" lang="en"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Supervision and Administration of Medical Device Distribution (Decree No.54) </a:t>
                      </a:r>
                      <a:endPar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633096320"/>
                  </a:ext>
                </a:extLst>
              </a:tr>
              <a:tr h="3349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未登録医療機器の輸入に関する規制</a:t>
                      </a:r>
                    </a:p>
                  </a:txBody>
                  <a:tcPr marL="0" marR="0" marT="0" marB="0" anchor="ctr">
                    <a:lnT w="12700" cap="flat" cmpd="sng" algn="ctr">
                      <a:solidFill>
                        <a:srgbClr val="E8EAE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無し。</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35848100"/>
                  </a:ext>
                </a:extLst>
              </a:tr>
            </a:tbl>
          </a:graphicData>
        </a:graphic>
      </p:graphicFrame>
      <p:sp>
        <p:nvSpPr>
          <p:cNvPr id="24" name="テキスト ボックス 23"/>
          <p:cNvSpPr txBox="1"/>
          <p:nvPr/>
        </p:nvSpPr>
        <p:spPr>
          <a:xfrm>
            <a:off x="199821" y="1048993"/>
            <a:ext cx="9505056" cy="2316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医療機器の輸入・販売には、</a:t>
            </a:r>
            <a:r>
              <a:rPr lang="zh-TW" altLang="en-US" sz="1400" dirty="0">
                <a:latin typeface="Meiryo UI" panose="020B0604030504040204" pitchFamily="34" charset="-128"/>
                <a:ea typeface="Meiryo UI" panose="020B0604030504040204" pitchFamily="34" charset="-128"/>
                <a:cs typeface="Arial" panose="020B0604020202020204" pitchFamily="34" charset="0"/>
              </a:rPr>
              <a:t>医療機器経営企業許可証</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医療機器登録証</a:t>
            </a:r>
            <a:r>
              <a:rPr lang="ja-JP" altLang="en-US" sz="1400" dirty="0">
                <a:latin typeface="Meiryo UI" panose="020B0604030504040204" pitchFamily="34" charset="-128"/>
                <a:ea typeface="Meiryo UI" panose="020B0604030504040204" pitchFamily="34" charset="-128"/>
                <a:cs typeface="Arial" panose="020B0604020202020204" pitchFamily="34" charset="0"/>
              </a:rPr>
              <a:t>などが必要となる。</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548616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中国</a:t>
            </a:r>
            <a:r>
              <a:rPr lang="en-US" altLang="ja-JP" b="1" dirty="0">
                <a:latin typeface="メイリオ" panose="020B0604030504040204" pitchFamily="50" charset="-128"/>
                <a:ea typeface="メイリオ" panose="020B0604030504040204" pitchFamily="50" charset="-128"/>
              </a:rPr>
              <a:t>(China) </a:t>
            </a:r>
            <a:r>
              <a:rPr lang="ja-JP" altLang="en-US" b="1" dirty="0">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2/3</a:t>
            </a:r>
            <a:r>
              <a:rPr lang="ja-JP" altLang="en-US" b="1" dirty="0">
                <a:latin typeface="Meiryo UI" panose="020B0604030504040204" pitchFamily="34" charset="-128"/>
                <a:ea typeface="Meiryo UI" panose="020B0604030504040204" pitchFamily="34" charset="-128"/>
              </a:rPr>
              <a:t>）</a:t>
            </a:r>
          </a:p>
        </p:txBody>
      </p:sp>
      <p:grpSp>
        <p:nvGrpSpPr>
          <p:cNvPr id="5" name="グループ化 7"/>
          <p:cNvGrpSpPr/>
          <p:nvPr/>
        </p:nvGrpSpPr>
        <p:grpSpPr>
          <a:xfrm>
            <a:off x="411459" y="1091174"/>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Meiryo UI" panose="020B0604030504040204" pitchFamily="34" charset="-128"/>
                  <a:ea typeface="Meiryo UI" panose="020B0604030504040204" pitchFamily="34" charset="-128"/>
                </a:rPr>
                <a:t>医療機器製品の登録 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658432" y="1679502"/>
            <a:ext cx="1836608" cy="31026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NMPA</a:t>
            </a:r>
            <a:r>
              <a:rPr kumimoji="1" lang="zh-CN"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への登録申請</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9" name="角丸四角形 8"/>
          <p:cNvSpPr/>
          <p:nvPr/>
        </p:nvSpPr>
        <p:spPr>
          <a:xfrm>
            <a:off x="1873286" y="3420804"/>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追加データの提出命令</a:t>
            </a:r>
          </a:p>
        </p:txBody>
      </p:sp>
      <p:sp>
        <p:nvSpPr>
          <p:cNvPr id="10" name="角丸四角形 9"/>
          <p:cNvSpPr/>
          <p:nvPr/>
        </p:nvSpPr>
        <p:spPr>
          <a:xfrm>
            <a:off x="920552" y="4368214"/>
            <a:ext cx="1440160" cy="36406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回目の審査</a:t>
            </a:r>
          </a:p>
        </p:txBody>
      </p:sp>
      <p:sp>
        <p:nvSpPr>
          <p:cNvPr id="11" name="角丸四角形 10"/>
          <p:cNvSpPr/>
          <p:nvPr/>
        </p:nvSpPr>
        <p:spPr>
          <a:xfrm>
            <a:off x="3199143" y="4345939"/>
            <a:ext cx="1440160" cy="391048"/>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却下</a:t>
            </a:r>
          </a:p>
        </p:txBody>
      </p:sp>
      <p:sp>
        <p:nvSpPr>
          <p:cNvPr id="12" name="角丸四角形 11"/>
          <p:cNvSpPr/>
          <p:nvPr/>
        </p:nvSpPr>
        <p:spPr>
          <a:xfrm>
            <a:off x="920552" y="536534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決　定</a:t>
            </a:r>
          </a:p>
        </p:txBody>
      </p:sp>
      <p:sp>
        <p:nvSpPr>
          <p:cNvPr id="13" name="角丸四角形 12"/>
          <p:cNvSpPr/>
          <p:nvPr/>
        </p:nvSpPr>
        <p:spPr>
          <a:xfrm>
            <a:off x="920552" y="5897042"/>
            <a:ext cx="1440160" cy="37226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000" b="1" dirty="0">
                <a:solidFill>
                  <a:schemeClr val="bg1"/>
                </a:solidFill>
                <a:latin typeface="Meiryo UI" panose="020B0604030504040204" pitchFamily="34" charset="-128"/>
                <a:ea typeface="Meiryo UI" panose="020B0604030504040204" pitchFamily="34" charset="-128"/>
              </a:rPr>
              <a:t>医療機器登録証</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発行</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6" name="直線矢印コネクタ 15"/>
          <p:cNvCxnSpPr>
            <a:cxnSpLocks/>
            <a:stCxn id="8" idx="2"/>
            <a:endCxn id="9" idx="0"/>
          </p:cNvCxnSpPr>
          <p:nvPr/>
        </p:nvCxnSpPr>
        <p:spPr>
          <a:xfrm>
            <a:off x="2576736" y="1989762"/>
            <a:ext cx="16630" cy="1431042"/>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p:cNvCxnSpPr>
          <p:nvPr/>
        </p:nvCxnSpPr>
        <p:spPr>
          <a:xfrm rot="5400000">
            <a:off x="1851746" y="3592163"/>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982835" y="3393702"/>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966385" y="4595908"/>
            <a:ext cx="1598551"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回答が不十分と</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判断された場合</a:t>
            </a:r>
            <a:endParaRPr lang="en-US" altLang="ja-JP" sz="900" dirty="0">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611728" y="3697003"/>
            <a:ext cx="1362364" cy="41101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回答期限：</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年以内</a:t>
            </a:r>
            <a:endParaRPr lang="en-US" altLang="ja-JP" sz="900" dirty="0">
              <a:latin typeface="Meiryo UI" panose="020B0604030504040204" pitchFamily="34" charset="-128"/>
              <a:ea typeface="Meiryo UI" panose="020B0604030504040204" pitchFamily="34" charset="-128"/>
            </a:endParaRPr>
          </a:p>
          <a:p>
            <a:pPr algn="ctr"/>
            <a:r>
              <a:rPr lang="ja-JP" altLang="en-US" sz="900" u="sng">
                <a:latin typeface="Meiryo UI" panose="020B0604030504040204" pitchFamily="34" charset="-128"/>
                <a:ea typeface="Meiryo UI" panose="020B0604030504040204" pitchFamily="34" charset="-128"/>
              </a:rPr>
              <a:t>回答チャンスは１回のみ</a:t>
            </a:r>
            <a:endParaRPr lang="en-US" altLang="ja-JP" sz="900" u="sng" dirty="0">
              <a:latin typeface="Meiryo UI" panose="020B0604030504040204" pitchFamily="34" charset="-128"/>
              <a:ea typeface="Meiryo UI" panose="020B0604030504040204" pitchFamily="34" charset="-128"/>
            </a:endParaRPr>
          </a:p>
        </p:txBody>
      </p:sp>
      <p:cxnSp>
        <p:nvCxnSpPr>
          <p:cNvPr id="25" name="直線矢印コネクタ 24"/>
          <p:cNvCxnSpPr>
            <a:cxnSpLocks/>
            <a:stCxn id="10" idx="2"/>
            <a:endCxn id="12" idx="0"/>
          </p:cNvCxnSpPr>
          <p:nvPr/>
        </p:nvCxnSpPr>
        <p:spPr>
          <a:xfrm>
            <a:off x="1640632" y="4732281"/>
            <a:ext cx="0" cy="633067"/>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2" idx="2"/>
          </p:cNvCxnSpPr>
          <p:nvPr/>
        </p:nvCxnSpPr>
        <p:spPr>
          <a:xfrm>
            <a:off x="1640632" y="5653380"/>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11459" y="5681018"/>
            <a:ext cx="1080120" cy="216024"/>
          </a:xfrm>
          <a:prstGeom prst="rect">
            <a:avLst/>
          </a:prstGeom>
          <a:noFill/>
        </p:spPr>
        <p:txBody>
          <a:bodyPr wrap="square" lIns="0" tIns="36000" rIns="0" bIns="36000" rtlCol="0" anchor="t" anchorCtr="0">
            <a:noAutofit/>
          </a:bodyPr>
          <a:lstStyle/>
          <a:p>
            <a:pPr algn="r"/>
            <a:r>
              <a:rPr lang="ja-JP" altLang="en-US" sz="900" dirty="0">
                <a:latin typeface="Meiryo UI" panose="020B0604030504040204" pitchFamily="34" charset="-128"/>
                <a:ea typeface="Meiryo UI" panose="020B0604030504040204" pitchFamily="34" charset="-128"/>
              </a:rPr>
              <a:t>申請受入の場合</a:t>
            </a:r>
            <a:endParaRPr lang="en-US" altLang="ja-JP" sz="900" dirty="0">
              <a:latin typeface="Meiryo UI" panose="020B0604030504040204" pitchFamily="34" charset="-128"/>
              <a:ea typeface="Meiryo UI" panose="020B0604030504040204" pitchFamily="34" charset="-128"/>
            </a:endParaRPr>
          </a:p>
        </p:txBody>
      </p:sp>
      <p:grpSp>
        <p:nvGrpSpPr>
          <p:cNvPr id="40" name="グループ化 7"/>
          <p:cNvGrpSpPr/>
          <p:nvPr/>
        </p:nvGrpSpPr>
        <p:grpSpPr>
          <a:xfrm>
            <a:off x="5169024" y="1068562"/>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base">
                <a:spcBef>
                  <a:spcPct val="0"/>
                </a:spcBef>
                <a:spcAft>
                  <a:spcPct val="0"/>
                </a:spcAft>
                <a:buSzPct val="120000"/>
              </a:pPr>
              <a:r>
                <a:rPr lang="ja-JP" altLang="en-US" sz="1400" dirty="0">
                  <a:solidFill>
                    <a:srgbClr val="000000"/>
                  </a:solidFill>
                  <a:latin typeface="Meiryo UI" panose="020B0604030504040204" pitchFamily="34" charset="-128"/>
                  <a:ea typeface="Meiryo UI" panose="020B0604030504040204" pitchFamily="34" charset="-128"/>
                </a:rPr>
                <a:t>医療</a:t>
              </a:r>
              <a:r>
                <a:rPr lang="ja-JP" altLang="en-US" sz="1400">
                  <a:solidFill>
                    <a:srgbClr val="000000"/>
                  </a:solidFill>
                  <a:latin typeface="Meiryo UI" panose="020B0604030504040204" pitchFamily="34" charset="-128"/>
                  <a:ea typeface="Meiryo UI" panose="020B0604030504040204" pitchFamily="34" charset="-128"/>
                </a:rPr>
                <a:t>機器製品登録</a:t>
              </a:r>
              <a:r>
                <a:rPr lang="ja-JP" altLang="en-US" sz="1400" dirty="0">
                  <a:solidFill>
                    <a:srgbClr val="000000"/>
                  </a:solidFill>
                  <a:latin typeface="Meiryo UI" panose="020B0604030504040204" pitchFamily="34" charset="-128"/>
                  <a:ea typeface="Meiryo UI" panose="020B0604030504040204" pitchFamily="34" charset="-128"/>
                </a:rPr>
                <a:t>の際に提出すべき資料</a:t>
              </a:r>
              <a:endParaRPr lang="zh-TW" altLang="en-US" sz="1400" dirty="0">
                <a:solidFill>
                  <a:srgbClr val="000000"/>
                </a:solidFill>
                <a:latin typeface="Meiryo UI" panose="020B0604030504040204" pitchFamily="34" charset="-128"/>
                <a:ea typeface="Meiryo UI" panose="020B0604030504040204" pitchFamily="34" charset="-128"/>
              </a:endParaRP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084574" y="1394903"/>
            <a:ext cx="4419476" cy="4874395"/>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医療機器登録申請表</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医療機器メーカーの資格証明（生産許可証、営業免許の写し）</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原産国における医療機器許可の証明</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自由販売証明書</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適合宣言書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中国国内の法定代理人に対する委任状（外国企業の場合）</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製品技術報告</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安全リスク分析報告</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リスクマネジメント報告書</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登録製品標準及びその作成に関する説明</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製品技術要求と試験所が発行する試験報告書</a:t>
            </a:r>
            <a:endParaRPr lang="en-US" altLang="ja-JP" sz="1200" strike="dblStrike"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10.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（臨床試験を実施する場合）</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2</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ヵ所以上の臨床試験機関による臨床試験資料</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11.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非臨床試験報告書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12.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製品寿命、包装に関する検証報告書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13.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臨床評価報告書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14.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ユーザーマニュアル、ラベル</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15.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企業の品質体系審査</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(ISO13485</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認証</a:t>
            </a: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の有効証明文書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品質システムの各種手順書</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16. </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資料の真実性に関する自主保証声明書の提出</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提出する資料は全て中文（簡体字）であること</a:t>
            </a:r>
            <a:endParaRPr lang="en-US" altLang="ja-JP"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just" fontAlgn="ctr" hangingPunct="0">
              <a:buClr>
                <a:schemeClr val="tx1"/>
              </a:buClr>
              <a:buSzPct val="100000"/>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上記は代表例です。</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hangingPunct="0">
              <a:buClr>
                <a:schemeClr val="tx1"/>
              </a:buClr>
              <a:buSzPct val="100000"/>
            </a:pPr>
            <a:r>
              <a:rPr lang="ja-JP" altLang="en-US" sz="12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登録を希望する製品について、例えば材料の安全性については材料の供給業者との売買契約、発注書などの提出を求められるなど、上記に加え多くの文書の提出と中文（簡体字）への翻訳が必要となる。</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45A6F98D-9E15-A14E-B461-6580875D447A}"/>
              </a:ext>
            </a:extLst>
          </p:cNvPr>
          <p:cNvSpPr txBox="1"/>
          <p:nvPr/>
        </p:nvSpPr>
        <p:spPr>
          <a:xfrm>
            <a:off x="1077920" y="2844837"/>
            <a:ext cx="1362364" cy="458396"/>
          </a:xfrm>
          <a:prstGeom prst="rect">
            <a:avLst/>
          </a:prstGeom>
          <a:noFill/>
        </p:spPr>
        <p:txBody>
          <a:bodyPr wrap="square" lIns="0" tIns="36000" rIns="0" bIns="36000" rtlCol="0" anchor="t" anchorCtr="0">
            <a:noAutofit/>
          </a:bodyPr>
          <a:lstStyle/>
          <a:p>
            <a:pPr algn="just"/>
            <a:r>
              <a:rPr lang="ja-JP" altLang="en-US" sz="900" dirty="0">
                <a:latin typeface="Meiryo UI" panose="020B0604030504040204" pitchFamily="34" charset="-128"/>
                <a:ea typeface="Meiryo UI" panose="020B0604030504040204" pitchFamily="34" charset="-128"/>
              </a:rPr>
              <a:t>審査期間</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ja-JP" altLang="en-US" sz="900">
                <a:latin typeface="Meiryo UI" panose="020B0604030504040204" pitchFamily="34" charset="-128"/>
                <a:ea typeface="Meiryo UI" panose="020B0604030504040204" pitchFamily="34" charset="-128"/>
              </a:rPr>
              <a:t>第二類　</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営業日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ja-JP" altLang="en-US" sz="900">
                <a:latin typeface="Meiryo UI" panose="020B0604030504040204" pitchFamily="34" charset="-128"/>
                <a:ea typeface="Meiryo UI" panose="020B0604030504040204" pitchFamily="34" charset="-128"/>
              </a:rPr>
              <a:t>第三類　</a:t>
            </a:r>
            <a:r>
              <a:rPr lang="en-US" altLang="ja-JP" sz="900" dirty="0">
                <a:latin typeface="Meiryo UI" panose="020B0604030504040204" pitchFamily="34" charset="-128"/>
                <a:ea typeface="Meiryo UI" panose="020B0604030504040204" pitchFamily="34" charset="-128"/>
              </a:rPr>
              <a:t>90</a:t>
            </a:r>
            <a:r>
              <a:rPr lang="ja-JP" altLang="en-US" sz="900">
                <a:latin typeface="Meiryo UI" panose="020B0604030504040204" pitchFamily="34" charset="-128"/>
                <a:ea typeface="Meiryo UI" panose="020B0604030504040204" pitchFamily="34" charset="-128"/>
              </a:rPr>
              <a:t>営業日</a:t>
            </a:r>
            <a:endParaRPr lang="en-US" altLang="ja-JP" sz="900" dirty="0">
              <a:latin typeface="Meiryo UI" panose="020B0604030504040204" pitchFamily="34" charset="-128"/>
              <a:ea typeface="Meiryo UI" panose="020B0604030504040204" pitchFamily="34" charset="-128"/>
            </a:endParaRPr>
          </a:p>
        </p:txBody>
      </p:sp>
      <p:sp>
        <p:nvSpPr>
          <p:cNvPr id="37" name="テキスト ボックス 36">
            <a:extLst>
              <a:ext uri="{FF2B5EF4-FFF2-40B4-BE49-F238E27FC236}">
                <a16:creationId xmlns:a16="http://schemas.microsoft.com/office/drawing/2014/main" id="{38E24C57-0317-8040-BB0E-DAA061B0F448}"/>
              </a:ext>
            </a:extLst>
          </p:cNvPr>
          <p:cNvSpPr txBox="1"/>
          <p:nvPr/>
        </p:nvSpPr>
        <p:spPr>
          <a:xfrm>
            <a:off x="426293" y="4937142"/>
            <a:ext cx="1170220" cy="501191"/>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指摘事項に対する審査</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日営業日</a:t>
            </a:r>
            <a:endParaRPr lang="en-US" altLang="ja-JP" sz="900" dirty="0">
              <a:latin typeface="Meiryo UI" panose="020B0604030504040204" pitchFamily="34" charset="-128"/>
              <a:ea typeface="Meiryo UI" panose="020B0604030504040204" pitchFamily="34" charset="-128"/>
            </a:endParaRPr>
          </a:p>
        </p:txBody>
      </p:sp>
      <p:cxnSp>
        <p:nvCxnSpPr>
          <p:cNvPr id="45" name="直線矢印コネクタ 44">
            <a:extLst>
              <a:ext uri="{FF2B5EF4-FFF2-40B4-BE49-F238E27FC236}">
                <a16:creationId xmlns:a16="http://schemas.microsoft.com/office/drawing/2014/main" id="{FDF3BD25-36BF-9545-8FC0-CDCAD83E2002}"/>
              </a:ext>
            </a:extLst>
          </p:cNvPr>
          <p:cNvCxnSpPr>
            <a:cxnSpLocks/>
          </p:cNvCxnSpPr>
          <p:nvPr/>
        </p:nvCxnSpPr>
        <p:spPr>
          <a:xfrm flipV="1">
            <a:off x="2409466" y="4543048"/>
            <a:ext cx="720000" cy="1"/>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角丸四角形 43">
            <a:extLst>
              <a:ext uri="{FF2B5EF4-FFF2-40B4-BE49-F238E27FC236}">
                <a16:creationId xmlns:a16="http://schemas.microsoft.com/office/drawing/2014/main" id="{8879B2DA-D5DE-524C-8BDC-871EE5CE2B33}"/>
              </a:ext>
            </a:extLst>
          </p:cNvPr>
          <p:cNvSpPr/>
          <p:nvPr/>
        </p:nvSpPr>
        <p:spPr>
          <a:xfrm>
            <a:off x="1748745" y="2587115"/>
            <a:ext cx="1662376" cy="2533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技術審査</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角丸四角形 38">
            <a:extLst>
              <a:ext uri="{FF2B5EF4-FFF2-40B4-BE49-F238E27FC236}">
                <a16:creationId xmlns:a16="http://schemas.microsoft.com/office/drawing/2014/main" id="{203021BC-31BE-7240-B2AE-E363BD04BA7D}"/>
              </a:ext>
            </a:extLst>
          </p:cNvPr>
          <p:cNvSpPr/>
          <p:nvPr/>
        </p:nvSpPr>
        <p:spPr>
          <a:xfrm>
            <a:off x="1742767" y="2152441"/>
            <a:ext cx="1662376" cy="2533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行政審査</a:t>
            </a:r>
            <a:endPar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テキスト ボックス 32">
            <a:extLst>
              <a:ext uri="{FF2B5EF4-FFF2-40B4-BE49-F238E27FC236}">
                <a16:creationId xmlns:a16="http://schemas.microsoft.com/office/drawing/2014/main" id="{F556D1E8-6FFE-5B4B-BFD6-69893BE1A1CE}"/>
              </a:ext>
            </a:extLst>
          </p:cNvPr>
          <p:cNvSpPr txBox="1"/>
          <p:nvPr/>
        </p:nvSpPr>
        <p:spPr>
          <a:xfrm>
            <a:off x="3552128" y="1740634"/>
            <a:ext cx="1331999" cy="289484"/>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第二類、第三類申請の場合</a:t>
            </a:r>
            <a:endParaRPr lang="en-US" altLang="ja-JP" sz="900" dirty="0">
              <a:latin typeface="Meiryo UI" panose="020B0604030504040204" pitchFamily="34" charset="-128"/>
              <a:ea typeface="Meiryo UI" panose="020B0604030504040204" pitchFamily="34" charset="-128"/>
            </a:endParaRPr>
          </a:p>
        </p:txBody>
      </p:sp>
      <p:sp>
        <p:nvSpPr>
          <p:cNvPr id="48" name="テキスト ボックス 32">
            <a:extLst>
              <a:ext uri="{FF2B5EF4-FFF2-40B4-BE49-F238E27FC236}">
                <a16:creationId xmlns:a16="http://schemas.microsoft.com/office/drawing/2014/main" id="{4ED947E4-7C91-5A44-92FD-25FC5498E6D2}"/>
              </a:ext>
            </a:extLst>
          </p:cNvPr>
          <p:cNvSpPr txBox="1"/>
          <p:nvPr/>
        </p:nvSpPr>
        <p:spPr>
          <a:xfrm>
            <a:off x="3538720" y="2183794"/>
            <a:ext cx="1058994" cy="289484"/>
          </a:xfrm>
          <a:prstGeom prst="rect">
            <a:avLst/>
          </a:prstGeom>
          <a:noFill/>
        </p:spPr>
        <p:txBody>
          <a:bodyPr wrap="square" lIns="0" tIns="36000" rIns="0" bIns="36000" rtlCol="0" anchor="t" anchorCtr="0">
            <a:noAutofit/>
          </a:bodyPr>
          <a:lstStyle/>
          <a:p>
            <a:pPr algn="just"/>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営業日前後</a:t>
            </a:r>
            <a:endParaRPr lang="en-US" altLang="ja-JP" sz="900" dirty="0">
              <a:latin typeface="Meiryo UI" panose="020B0604030504040204" pitchFamily="34" charset="-128"/>
              <a:ea typeface="Meiryo UI" panose="020B0604030504040204" pitchFamily="34" charset="-128"/>
            </a:endParaRPr>
          </a:p>
        </p:txBody>
      </p:sp>
      <p:sp>
        <p:nvSpPr>
          <p:cNvPr id="49" name="テキスト ボックス 48">
            <a:extLst>
              <a:ext uri="{FF2B5EF4-FFF2-40B4-BE49-F238E27FC236}">
                <a16:creationId xmlns:a16="http://schemas.microsoft.com/office/drawing/2014/main" id="{4E39FC06-56D8-6E44-A6E9-CD04CF702848}"/>
              </a:ext>
            </a:extLst>
          </p:cNvPr>
          <p:cNvSpPr txBox="1"/>
          <p:nvPr/>
        </p:nvSpPr>
        <p:spPr>
          <a:xfrm>
            <a:off x="3031847" y="3835919"/>
            <a:ext cx="1598551" cy="324000"/>
          </a:xfrm>
          <a:prstGeom prst="rect">
            <a:avLst/>
          </a:prstGeom>
          <a:noFill/>
        </p:spPr>
        <p:txBody>
          <a:bodyPr wrap="square" lIns="0" tIns="36000" rIns="0" bIns="36000" rtlCol="0" anchor="t" anchorCtr="0">
            <a:noAutofit/>
          </a:bodyPr>
          <a:lstStyle/>
          <a:p>
            <a:pPr algn="ctr"/>
            <a:r>
              <a:rPr lang="ja-JP" altLang="en-US" sz="900" dirty="0">
                <a:latin typeface="Meiryo UI" panose="020B0604030504040204" pitchFamily="34" charset="-128"/>
                <a:ea typeface="Meiryo UI" panose="020B0604030504040204" pitchFamily="34" charset="-128"/>
              </a:rPr>
              <a:t>期限内に提出</a:t>
            </a:r>
            <a:r>
              <a:rPr lang="ja-JP" altLang="en-US" sz="900">
                <a:latin typeface="Meiryo UI" panose="020B0604030504040204" pitchFamily="34" charset="-128"/>
                <a:ea typeface="Meiryo UI" panose="020B0604030504040204" pitchFamily="34" charset="-128"/>
              </a:rPr>
              <a:t>できない場合</a:t>
            </a:r>
            <a:endParaRPr lang="en-US" altLang="ja-JP" sz="900" dirty="0">
              <a:latin typeface="Meiryo UI" panose="020B0604030504040204" pitchFamily="34" charset="-128"/>
              <a:ea typeface="Meiryo UI" panose="020B0604030504040204" pitchFamily="34" charset="-128"/>
            </a:endParaRPr>
          </a:p>
        </p:txBody>
      </p:sp>
      <p:sp>
        <p:nvSpPr>
          <p:cNvPr id="50" name="テキスト ボックス 32">
            <a:extLst>
              <a:ext uri="{FF2B5EF4-FFF2-40B4-BE49-F238E27FC236}">
                <a16:creationId xmlns:a16="http://schemas.microsoft.com/office/drawing/2014/main" id="{A728A15E-5C44-C048-A487-DCCD252B5CC1}"/>
              </a:ext>
            </a:extLst>
          </p:cNvPr>
          <p:cNvSpPr txBox="1"/>
          <p:nvPr/>
        </p:nvSpPr>
        <p:spPr>
          <a:xfrm>
            <a:off x="2601432" y="5073922"/>
            <a:ext cx="2388570" cy="1385807"/>
          </a:xfrm>
          <a:prstGeom prst="rect">
            <a:avLst/>
          </a:prstGeom>
          <a:noFill/>
        </p:spPr>
        <p:txBody>
          <a:bodyPr wrap="square" lIns="0" tIns="36000" rIns="0" bIns="36000" rtlCol="0" anchor="t" anchorCtr="0">
            <a:noAutofit/>
          </a:bodyPr>
          <a:lstStyle/>
          <a:p>
            <a:pPr algn="just"/>
            <a:r>
              <a:rPr lang="ja-JP" altLang="en-US" sz="900" dirty="0">
                <a:latin typeface="Meiryo UI" panose="020B0604030504040204" pitchFamily="34" charset="-128"/>
                <a:ea typeface="Meiryo UI" panose="020B0604030504040204" pitchFamily="34" charset="-128"/>
              </a:rPr>
              <a:t>■行政審査</a:t>
            </a:r>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行政審査では、申請資料や根拠文書等の内容、　過不足等を中心に審査される。</a:t>
            </a:r>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行政審査には費用は発生しない。</a:t>
            </a:r>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行政審査の指摘事項に回答する期間は定められていない。</a:t>
            </a:r>
            <a:endParaRPr lang="en-US" altLang="ja-JP" sz="900" dirty="0">
              <a:latin typeface="Meiryo UI" panose="020B0604030504040204" pitchFamily="34" charset="-128"/>
              <a:ea typeface="Meiryo UI" panose="020B0604030504040204" pitchFamily="34" charset="-128"/>
            </a:endParaRPr>
          </a:p>
          <a:p>
            <a:pPr algn="just"/>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■技術審査</a:t>
            </a:r>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行政審査と異なる審査員が技術審査を担当する。</a:t>
            </a:r>
            <a:endParaRPr lang="en-US" altLang="ja-JP" sz="900" dirty="0">
              <a:latin typeface="Meiryo UI" panose="020B0604030504040204" pitchFamily="34" charset="-128"/>
              <a:ea typeface="Meiryo UI" panose="020B0604030504040204" pitchFamily="34" charset="-128"/>
            </a:endParaRPr>
          </a:p>
          <a:p>
            <a:pPr algn="just"/>
            <a:r>
              <a:rPr lang="ja-JP" altLang="en-US" sz="900" dirty="0">
                <a:latin typeface="Meiryo UI" panose="020B0604030504040204" pitchFamily="34" charset="-128"/>
                <a:ea typeface="Meiryo UI" panose="020B0604030504040204" pitchFamily="34" charset="-128"/>
              </a:rPr>
              <a:t>申請費用支払い後、審査がスタートする。</a:t>
            </a:r>
            <a:endParaRPr lang="en-US" altLang="ja-JP" sz="900" dirty="0">
              <a:latin typeface="Meiryo UI" panose="020B0604030504040204" pitchFamily="34" charset="-128"/>
              <a:ea typeface="Meiryo UI" panose="020B0604030504040204" pitchFamily="34" charset="-128"/>
            </a:endParaRPr>
          </a:p>
        </p:txBody>
      </p:sp>
      <p:sp>
        <p:nvSpPr>
          <p:cNvPr id="51" name="テキスト ボックス 32">
            <a:extLst>
              <a:ext uri="{FF2B5EF4-FFF2-40B4-BE49-F238E27FC236}">
                <a16:creationId xmlns:a16="http://schemas.microsoft.com/office/drawing/2014/main" id="{940BD62B-E8B0-2243-9C78-1EA1EEB48BD9}"/>
              </a:ext>
            </a:extLst>
          </p:cNvPr>
          <p:cNvSpPr txBox="1"/>
          <p:nvPr/>
        </p:nvSpPr>
        <p:spPr>
          <a:xfrm>
            <a:off x="254552" y="1595891"/>
            <a:ext cx="1331999" cy="432859"/>
          </a:xfrm>
          <a:prstGeom prst="rect">
            <a:avLst/>
          </a:prstGeom>
          <a:noFill/>
        </p:spPr>
        <p:txBody>
          <a:bodyPr wrap="square" lIns="0" tIns="36000" rIns="0" bIns="36000" rtlCol="0" anchor="t" anchorCtr="0">
            <a:noAutofit/>
          </a:bodyPr>
          <a:lstStyle/>
          <a:p>
            <a:pPr algn="just"/>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申請前に中国国内又は　自己検査規定に基づく型式試験が必要となる。</a:t>
            </a:r>
            <a:endParaRPr lang="en-US" altLang="ja-JP" sz="900" dirty="0">
              <a:latin typeface="Meiryo UI" panose="020B0604030504040204" pitchFamily="34" charset="-128"/>
              <a:ea typeface="Meiryo UI" panose="020B0604030504040204" pitchFamily="34" charset="-128"/>
            </a:endParaRPr>
          </a:p>
          <a:p>
            <a:pPr algn="just"/>
            <a:endParaRPr lang="en-US" altLang="ja-JP" sz="900" dirty="0">
              <a:latin typeface="Meiryo UI" panose="020B0604030504040204" pitchFamily="34" charset="-128"/>
              <a:ea typeface="Meiryo UI" panose="020B0604030504040204" pitchFamily="34" charset="-128"/>
            </a:endParaRPr>
          </a:p>
        </p:txBody>
      </p:sp>
      <p:sp>
        <p:nvSpPr>
          <p:cNvPr id="53" name="テキスト ボックス 52">
            <a:extLst>
              <a:ext uri="{FF2B5EF4-FFF2-40B4-BE49-F238E27FC236}">
                <a16:creationId xmlns:a16="http://schemas.microsoft.com/office/drawing/2014/main" id="{9594704F-425A-5941-8DDA-E0B2455B855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211887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中国</a:t>
            </a:r>
            <a:r>
              <a:rPr lang="en-US" altLang="ja-JP" b="1" dirty="0">
                <a:latin typeface="メイリオ" panose="020B0604030504040204" pitchFamily="50" charset="-128"/>
                <a:ea typeface="メイリオ" panose="020B0604030504040204" pitchFamily="50" charset="-128"/>
              </a:rPr>
              <a:t>(China)</a:t>
            </a:r>
            <a:r>
              <a:rPr lang="ja-JP" altLang="en-US" b="1" dirty="0">
                <a:latin typeface="メイリオ" panose="020B0604030504040204" pitchFamily="50" charset="-128"/>
                <a:ea typeface="メイリオ" panose="020B0604030504040204" pitchFamily="50" charset="-128"/>
              </a:rPr>
              <a:t>／医療関連／制度</a:t>
            </a:r>
            <a:endParaRPr kumimoji="1" lang="ja-JP" altLang="en-US" b="1"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93689" y="1764823"/>
            <a:ext cx="8930465" cy="18717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cs typeface="Arial" panose="020B0604020202020204" pitchFamily="34" charset="0"/>
              </a:rPr>
              <a:t>「医療機器監督管理条例」第</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739</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号 第</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55</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条では、医療機関は、未登録の医療機器、合格証明のない医療機器、有効期限を過ぎた医療機器、登録証が失効または生産終了となった医療機器を使用してはならないと規定している。</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pPr algn="just">
              <a:lnSpc>
                <a:spcPct val="110000"/>
              </a:lnSpc>
              <a:spcAft>
                <a:spcPts val="200"/>
              </a:spcAft>
              <a:buClr>
                <a:srgbClr val="5F8AC3"/>
              </a:buClr>
            </a:pPr>
            <a:r>
              <a:rPr lang="ja-JP" altLang="en-US" sz="1100" dirty="0">
                <a:latin typeface="メイリオ" panose="020B0604030504040204" pitchFamily="50" charset="-128"/>
                <a:ea typeface="メイリオ" panose="020B0604030504040204" pitchFamily="50" charset="-128"/>
                <a:cs typeface="Arial" panose="020B0604020202020204" pitchFamily="34" charset="0"/>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a:t>
            </a:r>
            <a:r>
              <a:rPr lang="ja-JP" altLang="en-US" sz="1100" dirty="0">
                <a:latin typeface="メイリオ" panose="020B0604030504040204" pitchFamily="50" charset="-128"/>
                <a:ea typeface="メイリオ" panose="020B0604030504040204" pitchFamily="50" charset="-128"/>
                <a:cs typeface="Arial" panose="020B0604020202020204" pitchFamily="34" charset="0"/>
              </a:rPr>
              <a:t>合格証明のない医療機器：品質システムを含む各種試験の合格証明のない医療機器</a:t>
            </a:r>
          </a:p>
          <a:p>
            <a:pPr algn="just">
              <a:lnSpc>
                <a:spcPct val="110000"/>
              </a:lnSpc>
              <a:spcAft>
                <a:spcPts val="200"/>
              </a:spcAft>
              <a:buClr>
                <a:srgbClr val="5F8AC3"/>
              </a:buClr>
            </a:pPr>
            <a:r>
              <a:rPr lang="ja-JP" altLang="en-US" sz="1100" dirty="0">
                <a:latin typeface="メイリオ" panose="020B0604030504040204" pitchFamily="50" charset="-128"/>
                <a:ea typeface="メイリオ" panose="020B0604030504040204" pitchFamily="50" charset="-128"/>
                <a:cs typeface="Arial" panose="020B0604020202020204" pitchFamily="34" charset="0"/>
              </a:rPr>
              <a:t>　　　有効期限を過ぎた医療機器：医療機器の使用期限を過ぎた医療機器</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pPr algn="just">
              <a:lnSpc>
                <a:spcPct val="110000"/>
              </a:lnSpc>
              <a:spcAft>
                <a:spcPts val="200"/>
              </a:spcAft>
              <a:buClr>
                <a:srgbClr val="5F8AC3"/>
              </a:buClr>
            </a:pP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rPr>
              <a:t>また、中国政府は</a:t>
            </a:r>
            <a:r>
              <a:rPr lang="en-US" altLang="ja-JP" sz="1400" dirty="0">
                <a:latin typeface="メイリオ" panose="020B0604030504040204" pitchFamily="50" charset="-128"/>
                <a:ea typeface="メイリオ" panose="020B0604030504040204" pitchFamily="50" charset="-128"/>
              </a:rPr>
              <a:t>2005</a:t>
            </a:r>
            <a:r>
              <a:rPr lang="ja-JP" altLang="en-US" sz="1400" dirty="0">
                <a:latin typeface="メイリオ" panose="020B0604030504040204" pitchFamily="50" charset="-128"/>
                <a:ea typeface="メイリオ" panose="020B0604030504040204" pitchFamily="50" charset="-128"/>
              </a:rPr>
              <a:t>年、「大型医療機器の配置及び使用管理方法」を発表し、中古の大型医療機器の購入および輸入を禁止した。 </a:t>
            </a:r>
            <a:endParaRPr lang="en-US" altLang="ja-JP" sz="14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pSp>
        <p:nvGrpSpPr>
          <p:cNvPr id="19" name="グループ化 7"/>
          <p:cNvGrpSpPr/>
          <p:nvPr/>
        </p:nvGrpSpPr>
        <p:grpSpPr>
          <a:xfrm>
            <a:off x="683196" y="4015229"/>
            <a:ext cx="8640958" cy="288032"/>
            <a:chOff x="4803500" y="2185814"/>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メイリオ" panose="020B0604030504040204" pitchFamily="50" charset="-128"/>
                  <a:ea typeface="メイリオ" panose="020B0604030504040204" pitchFamily="50" charset="-128"/>
                </a:rPr>
                <a:t>中国政府の保険・物価当局</a:t>
              </a:r>
              <a:endParaRPr lang="en-US" altLang="ko-KR" sz="1400" b="1" dirty="0">
                <a:solidFill>
                  <a:srgbClr val="000000"/>
                </a:solidFill>
                <a:latin typeface="メイリオ" panose="020B0604030504040204" pitchFamily="50" charset="-128"/>
                <a:ea typeface="メイリオ" panose="020B0604030504040204" pitchFamily="50" charset="-128"/>
              </a:endParaRPr>
            </a:p>
          </p:txBody>
        </p:sp>
      </p:grpSp>
      <p:sp>
        <p:nvSpPr>
          <p:cNvPr id="28" name="片側の 2 つの角を丸めた四角形 27"/>
          <p:cNvSpPr/>
          <p:nvPr/>
        </p:nvSpPr>
        <p:spPr>
          <a:xfrm>
            <a:off x="1331267" y="4375269"/>
            <a:ext cx="3312368"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メイリオ" panose="020B0604030504040204" pitchFamily="50" charset="-128"/>
                <a:ea typeface="メイリオ" panose="020B0604030504040204" pitchFamily="50" charset="-128"/>
              </a:rPr>
              <a:t>国家医療保障局</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1331267" y="4735310"/>
            <a:ext cx="3312368" cy="1692000"/>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0" name="角丸四角形 29"/>
          <p:cNvSpPr/>
          <p:nvPr/>
        </p:nvSpPr>
        <p:spPr>
          <a:xfrm>
            <a:off x="1552092" y="4951333"/>
            <a:ext cx="2870719"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保険償還価格の基準を制定</a:t>
            </a:r>
          </a:p>
        </p:txBody>
      </p:sp>
      <p:sp>
        <p:nvSpPr>
          <p:cNvPr id="33" name="テキスト ボックス 32"/>
          <p:cNvSpPr txBox="1"/>
          <p:nvPr/>
        </p:nvSpPr>
        <p:spPr>
          <a:xfrm>
            <a:off x="1518490" y="5879597"/>
            <a:ext cx="2904321" cy="261610"/>
          </a:xfrm>
          <a:prstGeom prst="rect">
            <a:avLst/>
          </a:prstGeom>
          <a:noFill/>
        </p:spPr>
        <p:txBody>
          <a:bodyPr wrap="square" rtlCol="0">
            <a:spAutoFit/>
          </a:bodyPr>
          <a:lstStyle/>
          <a:p>
            <a:pPr algn="ctr"/>
            <a:r>
              <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hlinkClick r:id="rId2"/>
              </a:rPr>
              <a:t>http://www.nhsa.gov.cn/</a:t>
            </a:r>
            <a:endPar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片側の 2 つの角を丸めた四角形 33"/>
          <p:cNvSpPr/>
          <p:nvPr/>
        </p:nvSpPr>
        <p:spPr>
          <a:xfrm>
            <a:off x="5363715" y="4379579"/>
            <a:ext cx="3312368" cy="360040"/>
          </a:xfrm>
          <a:prstGeom prst="round2SameRect">
            <a:avLst/>
          </a:prstGeom>
          <a:solidFill>
            <a:schemeClr val="accent4"/>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メイリオ" panose="020B0604030504040204" pitchFamily="50" charset="-128"/>
                <a:ea typeface="メイリオ" panose="020B0604030504040204" pitchFamily="50" charset="-128"/>
              </a:rPr>
              <a:t>国家発展改革委員会価格司</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5363715" y="4739620"/>
            <a:ext cx="3312368" cy="1692000"/>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7" name="角丸四角形 36"/>
          <p:cNvSpPr/>
          <p:nvPr/>
        </p:nvSpPr>
        <p:spPr>
          <a:xfrm>
            <a:off x="5584538" y="4957404"/>
            <a:ext cx="2870719" cy="648072"/>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市場価格の監視</a:t>
            </a:r>
            <a:endParaRPr lang="en-US" altLang="ja-JP" sz="14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p>
            <a:pPr algn="ctr">
              <a:tabLst>
                <a:tab pos="0" algn="l"/>
              </a:tabLst>
            </a:pPr>
            <a:r>
              <a:rPr lang="ja-JP" altLang="en-US" sz="140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a:solidFill>
                  <a:schemeClr val="tx1"/>
                </a:solidFill>
                <a:latin typeface="メイリオ" panose="020B0604030504040204" pitchFamily="50" charset="-128"/>
                <a:ea typeface="メイリオ" panose="020B0604030504040204" pitchFamily="50" charset="-128"/>
                <a:cs typeface="Arial" panose="020B0604020202020204" pitchFamily="34" charset="0"/>
              </a:rPr>
              <a:t>カルテルなど独禁法の取り締まり等）</a:t>
            </a:r>
            <a:endPar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8" name="テキスト ボックス 37"/>
          <p:cNvSpPr txBox="1"/>
          <p:nvPr/>
        </p:nvSpPr>
        <p:spPr>
          <a:xfrm>
            <a:off x="5440524" y="5806536"/>
            <a:ext cx="3014733" cy="430887"/>
          </a:xfrm>
          <a:prstGeom prst="rect">
            <a:avLst/>
          </a:prstGeom>
          <a:noFill/>
        </p:spPr>
        <p:txBody>
          <a:bodyPr wrap="square" rtlCol="0">
            <a:spAutoFit/>
          </a:bodyPr>
          <a:lstStyle/>
          <a:p>
            <a:pPr algn="ctr"/>
            <a:r>
              <a:rPr lang="en-US" altLang="ja-JP" sz="1100" dirty="0">
                <a:solidFill>
                  <a:schemeClr val="accent4"/>
                </a:solidFill>
                <a:latin typeface="メイリオ" panose="020B0604030504040204" pitchFamily="50" charset="-128"/>
                <a:ea typeface="メイリオ" panose="020B0604030504040204" pitchFamily="50" charset="-128"/>
                <a:cs typeface="Arial" panose="020B0604020202020204" pitchFamily="34" charset="0"/>
              </a:rPr>
              <a:t>https://www.ndrc.gov.cn/fzggw/jgsj/jgs/sjdt/index_6.html</a:t>
            </a:r>
            <a:endParaRPr kumimoji="1" lang="ja-JP" altLang="en-US" sz="1100" dirty="0">
              <a:solidFill>
                <a:schemeClr val="accent4"/>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9" name="テキスト プレースホルダー 5"/>
          <p:cNvSpPr txBox="1">
            <a:spLocks/>
          </p:cNvSpPr>
          <p:nvPr/>
        </p:nvSpPr>
        <p:spPr>
          <a:xfrm>
            <a:off x="200471" y="623030"/>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latin typeface="メイリオ" panose="020B0604030504040204" pitchFamily="50" charset="-128"/>
                <a:ea typeface="メイリオ" panose="020B0604030504040204" pitchFamily="50" charset="-128"/>
              </a:rPr>
              <a:t>医療機器に対する規制（</a:t>
            </a:r>
            <a:r>
              <a:rPr lang="en-US" altLang="ja-JP" b="1" dirty="0">
                <a:latin typeface="メイリオ" panose="020B0604030504040204" pitchFamily="50" charset="-128"/>
                <a:ea typeface="メイリオ" panose="020B0604030504040204" pitchFamily="50" charset="-128"/>
              </a:rPr>
              <a:t>3/3</a:t>
            </a:r>
            <a:r>
              <a:rPr lang="ja-JP" altLang="en-US" b="1" dirty="0">
                <a:latin typeface="メイリオ" panose="020B0604030504040204" pitchFamily="50" charset="-128"/>
                <a:ea typeface="メイリオ" panose="020B0604030504040204" pitchFamily="50" charset="-128"/>
              </a:rPr>
              <a:t>）</a:t>
            </a:r>
          </a:p>
        </p:txBody>
      </p:sp>
      <p:grpSp>
        <p:nvGrpSpPr>
          <p:cNvPr id="40" name="グループ化 7"/>
          <p:cNvGrpSpPr/>
          <p:nvPr/>
        </p:nvGrpSpPr>
        <p:grpSpPr>
          <a:xfrm>
            <a:off x="323156" y="1336695"/>
            <a:ext cx="8640958" cy="288032"/>
            <a:chOff x="4803500" y="2185814"/>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dirty="0">
                  <a:latin typeface="メイリオ" panose="020B0604030504040204" pitchFamily="50" charset="-128"/>
                  <a:ea typeface="メイリオ" panose="020B0604030504040204" pitchFamily="50" charset="-128"/>
                </a:rPr>
                <a:t>中古の医療機器に対する規制</a:t>
              </a:r>
            </a:p>
          </p:txBody>
        </p:sp>
      </p:grpSp>
    </p:spTree>
    <p:extLst>
      <p:ext uri="{BB962C8B-B14F-4D97-AF65-F5344CB8AC3E}">
        <p14:creationId xmlns:p14="http://schemas.microsoft.com/office/powerpoint/2010/main" val="1461060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nvGraphicFramePr>
        <p:xfrm>
          <a:off x="272845" y="1411613"/>
          <a:ext cx="9253292" cy="4566758"/>
        </p:xfrm>
        <a:graphic>
          <a:graphicData uri="http://schemas.openxmlformats.org/drawingml/2006/table">
            <a:tbl>
              <a:tblPr firstRow="1" bandRow="1">
                <a:tableStyleId>{5C22544A-7EE6-4342-B048-85BDC9FD1C3A}</a:tableStyleId>
              </a:tblPr>
              <a:tblGrid>
                <a:gridCol w="2638521">
                  <a:extLst>
                    <a:ext uri="{9D8B030D-6E8A-4147-A177-3AD203B41FA5}">
                      <a16:colId xmlns:a16="http://schemas.microsoft.com/office/drawing/2014/main" val="155921798"/>
                    </a:ext>
                  </a:extLst>
                </a:gridCol>
                <a:gridCol w="5481196">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4984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631494">
                <a:tc>
                  <a:txBody>
                    <a:bodyPr/>
                    <a:lstStyle/>
                    <a:p>
                      <a:pPr fontAlgn="ctr"/>
                      <a:r>
                        <a:rPr lang="zh-CN"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医療機器の研究、生産、経営、使用、産業の発展に関する管理監督に対する条例</a:t>
                      </a:r>
                      <a:endParaRPr lang="en-US" altLang="zh-CN"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第</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739</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号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2021</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日施行</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txBody>
                  <a:tcPr anchor="ctr"/>
                </a:tc>
                <a:tc>
                  <a:txBody>
                    <a:bodyPr/>
                    <a:lstStyle/>
                    <a:p>
                      <a:r>
                        <a:rPr kumimoji="1" lang="en-US" altLang="zh-TW" sz="1100" kern="1200" dirty="0">
                          <a:solidFill>
                            <a:schemeClr val="dk1"/>
                          </a:solidFill>
                          <a:latin typeface="Meiryo" panose="020B0604030504040204" pitchFamily="34" charset="-128"/>
                          <a:ea typeface="Meiryo" panose="020B0604030504040204" pitchFamily="34" charset="-128"/>
                          <a:cs typeface="+mn-cs"/>
                          <a:hlinkClick r:id="rId2"/>
                        </a:rPr>
                        <a:t>http://www.gov.cn/zhengce/content/2021-03/18/content_5593739.htm</a:t>
                      </a:r>
                      <a:endParaRPr kumimoji="1" lang="zh-TW" altLang="en-US" sz="1100" kern="1200" dirty="0">
                        <a:solidFill>
                          <a:schemeClr val="dk1"/>
                        </a:solidFill>
                        <a:latin typeface="Meiryo" panose="020B0604030504040204" pitchFamily="34" charset="-128"/>
                        <a:ea typeface="Meiryo" panose="020B0604030504040204" pitchFamily="34" charset="-128"/>
                        <a:cs typeface="+mn-cs"/>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750831">
                <a:tc>
                  <a:txBody>
                    <a:bodyPr/>
                    <a:lstStyle/>
                    <a:p>
                      <a:pPr fontAlgn="ctr"/>
                      <a:r>
                        <a:rPr lang="zh-CN" altLang="en-US" sz="1000">
                          <a:solidFill>
                            <a:schemeClr val="tx1"/>
                          </a:solidFill>
                          <a:latin typeface="Meiryo UI"/>
                          <a:ea typeface="Meiryo UI"/>
                          <a:cs typeface="Arial"/>
                        </a:rPr>
                        <a:t>医療機器の安全性、有効性、品質の管理を目的とした届出（ファイリング）及び登録に関する規制</a:t>
                      </a:r>
                      <a:r>
                        <a:rPr lang="ja-JP" altLang="en-US" sz="1000" dirty="0">
                          <a:solidFill>
                            <a:schemeClr val="tx1"/>
                          </a:solidFill>
                          <a:latin typeface="Meiryo UI"/>
                          <a:ea typeface="Meiryo UI"/>
                          <a:cs typeface="Arial"/>
                        </a:rPr>
                        <a:t>　</a:t>
                      </a:r>
                      <a:r>
                        <a:rPr lang="en-US" altLang="ja-JP" sz="1000" dirty="0">
                          <a:solidFill>
                            <a:schemeClr val="tx1"/>
                          </a:solidFill>
                          <a:latin typeface="Meiryo UI"/>
                          <a:ea typeface="Meiryo UI"/>
                          <a:cs typeface="Arial"/>
                        </a:rPr>
                        <a:t>(</a:t>
                      </a:r>
                      <a:r>
                        <a:rPr lang="ja-JP" altLang="en-US" sz="1000">
                          <a:solidFill>
                            <a:schemeClr val="tx1"/>
                          </a:solidFill>
                          <a:latin typeface="Meiryo UI"/>
                          <a:ea typeface="Meiryo UI"/>
                          <a:cs typeface="Arial"/>
                        </a:rPr>
                        <a:t>第</a:t>
                      </a:r>
                      <a:r>
                        <a:rPr lang="en-US" altLang="ja-JP" sz="1000" dirty="0">
                          <a:solidFill>
                            <a:schemeClr val="tx1"/>
                          </a:solidFill>
                          <a:latin typeface="Meiryo UI"/>
                          <a:ea typeface="Meiryo UI"/>
                          <a:cs typeface="Arial"/>
                        </a:rPr>
                        <a:t>47</a:t>
                      </a:r>
                      <a:r>
                        <a:rPr lang="ja-JP" altLang="en-US" sz="1000">
                          <a:solidFill>
                            <a:schemeClr val="tx1"/>
                          </a:solidFill>
                          <a:latin typeface="Meiryo UI"/>
                          <a:ea typeface="Meiryo UI"/>
                          <a:cs typeface="Arial"/>
                        </a:rPr>
                        <a:t>号　</a:t>
                      </a:r>
                      <a:r>
                        <a:rPr lang="en-US" altLang="ja-JP" sz="1000" dirty="0">
                          <a:solidFill>
                            <a:schemeClr val="tx1"/>
                          </a:solidFill>
                          <a:latin typeface="Meiryo UI"/>
                          <a:ea typeface="Meiryo UI"/>
                          <a:cs typeface="Arial"/>
                        </a:rPr>
                        <a:t>2021</a:t>
                      </a:r>
                      <a:r>
                        <a:rPr lang="ja-JP" altLang="en-US" sz="1000">
                          <a:solidFill>
                            <a:schemeClr val="tx1"/>
                          </a:solidFill>
                          <a:latin typeface="Meiryo UI"/>
                          <a:ea typeface="Meiryo UI"/>
                          <a:cs typeface="Arial"/>
                        </a:rPr>
                        <a:t>年</a:t>
                      </a:r>
                      <a:r>
                        <a:rPr lang="en-US" altLang="ja-JP" sz="1000" dirty="0">
                          <a:solidFill>
                            <a:schemeClr val="tx1"/>
                          </a:solidFill>
                          <a:latin typeface="Meiryo UI"/>
                          <a:ea typeface="Meiryo UI"/>
                          <a:cs typeface="Arial"/>
                        </a:rPr>
                        <a:t>10</a:t>
                      </a:r>
                      <a:r>
                        <a:rPr lang="ja-JP" altLang="en-US" sz="1000">
                          <a:solidFill>
                            <a:schemeClr val="tx1"/>
                          </a:solidFill>
                          <a:latin typeface="Meiryo UI"/>
                          <a:ea typeface="Meiryo UI"/>
                          <a:cs typeface="Arial"/>
                        </a:rPr>
                        <a:t>月</a:t>
                      </a:r>
                      <a:r>
                        <a:rPr lang="en-US" altLang="ja-JP" sz="1000" dirty="0">
                          <a:solidFill>
                            <a:schemeClr val="tx1"/>
                          </a:solidFill>
                          <a:latin typeface="Meiryo UI"/>
                          <a:ea typeface="Meiryo UI"/>
                          <a:cs typeface="Arial"/>
                        </a:rPr>
                        <a:t>1</a:t>
                      </a:r>
                      <a:r>
                        <a:rPr lang="ja-JP" altLang="en-US" sz="1000">
                          <a:solidFill>
                            <a:schemeClr val="tx1"/>
                          </a:solidFill>
                          <a:latin typeface="Meiryo UI"/>
                          <a:ea typeface="Meiryo UI"/>
                          <a:cs typeface="Arial"/>
                        </a:rPr>
                        <a:t>日施行</a:t>
                      </a:r>
                      <a:r>
                        <a:rPr lang="en-US" altLang="ja-JP" sz="1000" dirty="0">
                          <a:solidFill>
                            <a:schemeClr val="tx1"/>
                          </a:solidFill>
                          <a:latin typeface="Meiryo UI"/>
                          <a:ea typeface="Meiryo UI"/>
                          <a:cs typeface="Arial"/>
                        </a:rPr>
                        <a:t>)</a:t>
                      </a:r>
                    </a:p>
                  </a:txBody>
                  <a:tcPr anchor="ctr"/>
                </a:tc>
                <a:tc>
                  <a:txBody>
                    <a:bodyPr/>
                    <a:lstStyle/>
                    <a:p>
                      <a:r>
                        <a:rPr kumimoji="1" lang="it-IT" altLang="zh-TW" sz="1100" kern="1200" dirty="0">
                          <a:solidFill>
                            <a:schemeClr val="dk1"/>
                          </a:solidFill>
                          <a:latin typeface="Meiryo" panose="020B0604030504040204" pitchFamily="34" charset="-128"/>
                          <a:ea typeface="Meiryo" panose="020B0604030504040204" pitchFamily="34" charset="-128"/>
                          <a:cs typeface="+mn-cs"/>
                          <a:hlinkClick r:id="rId3"/>
                        </a:rPr>
                        <a:t>http://www.gov.cn/gongbao/content/2021/content_5654783.htm</a:t>
                      </a:r>
                      <a:endParaRPr kumimoji="1" lang="zh-TW" altLang="en-US" sz="1100" kern="1200" dirty="0">
                        <a:solidFill>
                          <a:schemeClr val="dk1"/>
                        </a:solidFill>
                        <a:latin typeface="Meiryo" panose="020B0604030504040204" pitchFamily="34" charset="-128"/>
                        <a:ea typeface="Meiryo" panose="020B0604030504040204" pitchFamily="34" charset="-128"/>
                        <a:cs typeface="+mn-cs"/>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24383">
                <a:tc>
                  <a:txBody>
                    <a:bodyPr/>
                    <a:lstStyle/>
                    <a:p>
                      <a:r>
                        <a:rPr lang="zh-CN" altLang="en-US" sz="1000">
                          <a:solidFill>
                            <a:schemeClr val="tx1"/>
                          </a:solidFill>
                          <a:latin typeface="Meiryo UI"/>
                          <a:ea typeface="Meiryo UI"/>
                          <a:cs typeface="Times New Roman"/>
                        </a:rPr>
                        <a:t>医薬品・医療機器コンビネーション機器の登録管理に関する規制（第</a:t>
                      </a:r>
                      <a:r>
                        <a:rPr lang="en-US" altLang="ja-JP" sz="1000" dirty="0">
                          <a:solidFill>
                            <a:schemeClr val="tx1"/>
                          </a:solidFill>
                          <a:latin typeface="Meiryo UI"/>
                          <a:ea typeface="Meiryo UI"/>
                          <a:cs typeface="Times New Roman"/>
                        </a:rPr>
                        <a:t>52</a:t>
                      </a:r>
                      <a:r>
                        <a:rPr lang="ja-JP" altLang="en-US" sz="1000">
                          <a:solidFill>
                            <a:schemeClr val="tx1"/>
                          </a:solidFill>
                          <a:latin typeface="Meiryo UI"/>
                          <a:ea typeface="Meiryo UI"/>
                          <a:cs typeface="Times New Roman"/>
                        </a:rPr>
                        <a:t>号</a:t>
                      </a:r>
                      <a:r>
                        <a:rPr lang="zh-CN" altLang="en-US" sz="1000">
                          <a:solidFill>
                            <a:schemeClr val="tx1"/>
                          </a:solidFill>
                          <a:latin typeface="Meiryo UI"/>
                          <a:ea typeface="Meiryo UI"/>
                          <a:cs typeface="Times New Roman"/>
                        </a:rPr>
                        <a:t>）</a:t>
                      </a:r>
                      <a:endParaRPr lang="en-US" altLang="zh-TW" sz="1000">
                        <a:solidFill>
                          <a:schemeClr val="tx1"/>
                        </a:solidFill>
                        <a:latin typeface="Meiryo UI"/>
                        <a:ea typeface="Meiryo UI"/>
                        <a:cs typeface="Times New Roman"/>
                      </a:endParaRPr>
                    </a:p>
                  </a:txBody>
                  <a:tcPr anchor="ctr"/>
                </a:tc>
                <a:tc>
                  <a:txBody>
                    <a:bodyPr/>
                    <a:lstStyle/>
                    <a:p>
                      <a:r>
                        <a:rPr kumimoji="1" lang="en-US" altLang="zh-TW" sz="1100" kern="1200" dirty="0">
                          <a:solidFill>
                            <a:schemeClr val="dk1"/>
                          </a:solidFill>
                          <a:latin typeface="Meiryo" panose="020B0604030504040204" pitchFamily="34" charset="-128"/>
                          <a:ea typeface="Meiryo" panose="020B0604030504040204" pitchFamily="34" charset="-128"/>
                          <a:cs typeface="+mn-cs"/>
                          <a:hlinkClick r:id="rId4"/>
                        </a:rPr>
                        <a:t>https://www.nmpa.gov.cn/xxgk/ggtg/qtggtg/20210727154135199.html</a:t>
                      </a:r>
                      <a:endParaRPr kumimoji="1" lang="en-US" altLang="zh-TW" sz="1100" kern="1200" dirty="0">
                        <a:solidFill>
                          <a:schemeClr val="dk1"/>
                        </a:solidFill>
                        <a:latin typeface="Meiryo" panose="020B0604030504040204" pitchFamily="34" charset="-128"/>
                        <a:ea typeface="Meiryo" panose="020B0604030504040204" pitchFamily="34" charset="-128"/>
                        <a:cs typeface="+mn-cs"/>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374616">
                <a:tc>
                  <a:txBody>
                    <a:bodyPr/>
                    <a:lstStyle/>
                    <a:p>
                      <a:pPr algn="l" fontAlgn="ctr"/>
                      <a:r>
                        <a:rPr kumimoji="1" lang="zh-CN" altLang="en-US" sz="1000" kern="1200">
                          <a:solidFill>
                            <a:schemeClr val="tx1"/>
                          </a:solidFill>
                          <a:latin typeface="Meiryo UI"/>
                          <a:ea typeface="Meiryo UI"/>
                          <a:cs typeface="Times New Roman"/>
                        </a:rPr>
                        <a:t>医療機器の臨床試験を含む臨床評価に関する５つの技術的ガイダンスに関する通知（</a:t>
                      </a:r>
                      <a:r>
                        <a:rPr kumimoji="1" lang="ja-JP" altLang="en-US" sz="1000" kern="1200">
                          <a:solidFill>
                            <a:schemeClr val="tx1"/>
                          </a:solidFill>
                          <a:latin typeface="Meiryo UI"/>
                          <a:ea typeface="Meiryo UI"/>
                          <a:cs typeface="Times New Roman"/>
                        </a:rPr>
                        <a:t>第</a:t>
                      </a:r>
                      <a:r>
                        <a:rPr kumimoji="1" lang="en-US" altLang="ja-JP" sz="1000" kern="1200" dirty="0">
                          <a:solidFill>
                            <a:schemeClr val="tx1"/>
                          </a:solidFill>
                          <a:latin typeface="Meiryo UI"/>
                          <a:ea typeface="Meiryo UI"/>
                          <a:cs typeface="Times New Roman"/>
                        </a:rPr>
                        <a:t>73</a:t>
                      </a:r>
                      <a:r>
                        <a:rPr kumimoji="1" lang="ja-JP" altLang="en-US" sz="1000" kern="1200">
                          <a:solidFill>
                            <a:schemeClr val="tx1"/>
                          </a:solidFill>
                          <a:latin typeface="Meiryo UI"/>
                          <a:ea typeface="Meiryo UI"/>
                          <a:cs typeface="Times New Roman"/>
                        </a:rPr>
                        <a:t>号</a:t>
                      </a:r>
                      <a:r>
                        <a:rPr kumimoji="1" lang="zh-CN" altLang="en-US" sz="1000" kern="1200">
                          <a:solidFill>
                            <a:schemeClr val="tx1"/>
                          </a:solidFill>
                          <a:latin typeface="Meiryo UI"/>
                          <a:ea typeface="Meiryo UI"/>
                          <a:cs typeface="Times New Roman"/>
                        </a:rPr>
                        <a:t>）</a:t>
                      </a:r>
                    </a:p>
                  </a:txBody>
                  <a:tcPr marL="7620" marR="7620" marT="7620" marB="0" anchor="ctr"/>
                </a:tc>
                <a:tc>
                  <a:txBody>
                    <a:bodyPr/>
                    <a:lstStyle/>
                    <a:p>
                      <a:r>
                        <a:rPr kumimoji="1" lang="en-US" altLang="zh-TW" sz="1100" kern="1200" dirty="0">
                          <a:solidFill>
                            <a:schemeClr val="dk1"/>
                          </a:solidFill>
                          <a:latin typeface="Meiryo" panose="020B0604030504040204" pitchFamily="34" charset="-128"/>
                          <a:ea typeface="Meiryo" panose="020B0604030504040204" pitchFamily="34" charset="-128"/>
                          <a:cs typeface="+mn-cs"/>
                          <a:hlinkClick r:id="rId5"/>
                        </a:rPr>
                        <a:t>https://www.nmpa.gov.cn/ylqx/ylqxggtg/20210928170338138.html</a:t>
                      </a:r>
                      <a:endParaRPr kumimoji="1" lang="en-US" altLang="zh-TW" sz="1100" kern="1200" dirty="0">
                        <a:solidFill>
                          <a:schemeClr val="dk1"/>
                        </a:solidFill>
                        <a:latin typeface="Meiryo" panose="020B0604030504040204" pitchFamily="34" charset="-128"/>
                        <a:ea typeface="Meiryo" panose="020B0604030504040204" pitchFamily="34" charset="-128"/>
                        <a:cs typeface="+mn-cs"/>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418454">
                <a:tc>
                  <a:txBody>
                    <a:bodyPr/>
                    <a:lstStyle/>
                    <a:p>
                      <a:pPr algn="l" fontAlgn="ctr"/>
                      <a:r>
                        <a:rPr kumimoji="1" lang="zh-CN" altLang="en-US" sz="1000" kern="1200">
                          <a:solidFill>
                            <a:schemeClr val="tx1"/>
                          </a:solidFill>
                          <a:latin typeface="Meiryo UI"/>
                          <a:ea typeface="Meiryo UI"/>
                          <a:cs typeface="Times New Roman"/>
                        </a:rPr>
                        <a:t>医療機器の動物試験研究に関する意思決定の原則、試験の設計並びに品質保証に関する原則（</a:t>
                      </a:r>
                      <a:r>
                        <a:rPr kumimoji="1" lang="ja-JP" altLang="en-US" sz="1000" kern="1200">
                          <a:solidFill>
                            <a:schemeClr val="tx1"/>
                          </a:solidFill>
                          <a:latin typeface="Meiryo UI"/>
                          <a:ea typeface="Meiryo UI"/>
                          <a:cs typeface="Times New Roman"/>
                        </a:rPr>
                        <a:t>第</a:t>
                      </a:r>
                      <a:r>
                        <a:rPr kumimoji="1" lang="en-US" altLang="ja-JP" sz="1000" kern="1200" dirty="0">
                          <a:solidFill>
                            <a:schemeClr val="tx1"/>
                          </a:solidFill>
                          <a:latin typeface="Meiryo UI"/>
                          <a:ea typeface="Meiryo UI"/>
                          <a:cs typeface="Times New Roman"/>
                        </a:rPr>
                        <a:t>75</a:t>
                      </a:r>
                      <a:r>
                        <a:rPr kumimoji="1" lang="ja-JP" altLang="en-US" sz="1000" kern="1200">
                          <a:solidFill>
                            <a:schemeClr val="tx1"/>
                          </a:solidFill>
                          <a:latin typeface="Meiryo UI"/>
                          <a:ea typeface="Meiryo UI"/>
                          <a:cs typeface="Times New Roman"/>
                        </a:rPr>
                        <a:t>号）</a:t>
                      </a:r>
                      <a:endParaRPr kumimoji="1" lang="zh-CN" altLang="en-US" sz="1000" kern="1200" dirty="0">
                        <a:solidFill>
                          <a:schemeClr val="tx1"/>
                        </a:solidFill>
                        <a:latin typeface="Meiryo UI"/>
                        <a:ea typeface="Meiryo UI"/>
                        <a:cs typeface="Times New Roman"/>
                      </a:endParaRPr>
                    </a:p>
                  </a:txBody>
                  <a:tcPr marL="7620" marR="7620" marT="7620" marB="0" anchor="ctr"/>
                </a:tc>
                <a:tc>
                  <a:txBody>
                    <a:bodyPr/>
                    <a:lstStyle/>
                    <a:p>
                      <a:r>
                        <a:rPr lang="zh-CN" altLang="en-US" sz="1100" dirty="0">
                          <a:latin typeface="Meiryo" panose="020B0604030504040204" pitchFamily="34" charset="-128"/>
                          <a:ea typeface="Meiryo" panose="020B0604030504040204" pitchFamily="34" charset="-128"/>
                          <a:hlinkClick r:id="rId6"/>
                        </a:rPr>
                        <a:t>https://www.nmpa.gov.cn/xxgk/ggtg/qtggtg/20210927153130147.html</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418455">
                <a:tc>
                  <a:txBody>
                    <a:bodyPr/>
                    <a:lstStyle/>
                    <a:p>
                      <a:pPr algn="l" fontAlgn="ct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医療機器登録に関する自己試験に対する規則（第</a:t>
                      </a:r>
                      <a:r>
                        <a:rPr kumimoji="1" lang="en-US" altLang="ja-JP"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126</a:t>
                      </a: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号）</a:t>
                      </a:r>
                    </a:p>
                  </a:txBody>
                  <a:tcPr marL="7620" marR="7620" marT="7620" marB="0" anchor="ctr"/>
                </a:tc>
                <a:tc>
                  <a:txBody>
                    <a:bodyPr/>
                    <a:lstStyle/>
                    <a:p>
                      <a:r>
                        <a:rPr lang="en-US" altLang="zh-CN" sz="1100" dirty="0">
                          <a:latin typeface="Meiryo" panose="020B0604030504040204" pitchFamily="34" charset="-128"/>
                          <a:ea typeface="Meiryo" panose="020B0604030504040204" pitchFamily="34" charset="-128"/>
                          <a:hlinkClick r:id="rId7"/>
                        </a:rPr>
                        <a:t>https://www.nmpa.gov.cn/xxgk/ggtg/qtggtg/20211022153823130.html</a:t>
                      </a:r>
                      <a:endParaRPr lang="en-US" altLang="zh-CN" sz="1100" dirty="0">
                        <a:latin typeface="Meiryo" panose="020B0604030504040204" pitchFamily="34" charset="-128"/>
                        <a:ea typeface="Meiryo" panose="020B0604030504040204" pitchFamily="34" charset="-128"/>
                      </a:endParaRPr>
                    </a:p>
                    <a:p>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r h="497834">
                <a:tc>
                  <a:txBody>
                    <a:bodyPr/>
                    <a:lstStyle/>
                    <a:p>
                      <a:pPr algn="l" fontAlgn="ct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国産クラス３の医療機器および輸入品の医療機器に対する審査、登録業務（登録手順や審査期間等）に関する通知</a:t>
                      </a:r>
                      <a:r>
                        <a:rPr kumimoji="1" lang="en-US" altLang="zh-CN"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第</a:t>
                      </a:r>
                      <a:r>
                        <a:rPr kumimoji="1" lang="en-US" altLang="zh-CN"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53</a:t>
                      </a: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号）</a:t>
                      </a:r>
                    </a:p>
                  </a:txBody>
                  <a:tcPr marL="7620" marR="7620" marT="7620" marB="0" anchor="ctr"/>
                </a:tc>
                <a:tc>
                  <a:txBody>
                    <a:bodyPr/>
                    <a:lstStyle/>
                    <a:p>
                      <a:r>
                        <a:rPr lang="en-US" altLang="zh-CN" sz="1100" dirty="0">
                          <a:latin typeface="Meiryo" panose="020B0604030504040204" pitchFamily="34" charset="-128"/>
                          <a:ea typeface="Meiryo" panose="020B0604030504040204" pitchFamily="34" charset="-128"/>
                          <a:hlinkClick r:id="rId8"/>
                        </a:rPr>
                        <a:t>https://www.nmpa.gov.cn/directory/web/nmpa/xxgk/fgwj/gzwj/gzwjylqx/20211104141907123.html</a:t>
                      </a:r>
                      <a:endParaRPr lang="en-US" altLang="zh-CN" sz="1100" dirty="0">
                        <a:latin typeface="Meiryo" panose="020B0604030504040204" pitchFamily="34" charset="-128"/>
                        <a:ea typeface="Meiryo" panose="020B0604030504040204" pitchFamily="34" charset="-128"/>
                      </a:endParaRPr>
                    </a:p>
                    <a:p>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tc>
                  <a:txBody>
                    <a:bodyPr/>
                    <a:lstStyle/>
                    <a:p>
                      <a:r>
                        <a:rPr lang="en-US" altLang="zh-CN" sz="1100" dirty="0">
                          <a:latin typeface="Meiryo" panose="020B0604030504040204" pitchFamily="34" charset="-128"/>
                          <a:ea typeface="Meiryo" panose="020B0604030504040204" pitchFamily="34" charset="-128"/>
                          <a:cs typeface="Times New Roman" panose="02020603050405020304" pitchFamily="18" charset="0"/>
                        </a:rPr>
                        <a:t>Chinese</a:t>
                      </a:r>
                      <a:endParaRPr lang="zh-TW" altLang="en-US" sz="1100" dirty="0">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3841741623"/>
                  </a:ext>
                </a:extLst>
              </a:tr>
              <a:tr h="401067">
                <a:tc>
                  <a:txBody>
                    <a:bodyPr/>
                    <a:lstStyle/>
                    <a:p>
                      <a:pPr algn="l" fontAlgn="ct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医療機器の流通責任に関する規則</a:t>
                      </a:r>
                      <a:r>
                        <a:rPr kumimoji="1" lang="en-US" altLang="zh-CN"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第</a:t>
                      </a:r>
                      <a:r>
                        <a:rPr kumimoji="1" lang="en-US" altLang="zh-CN"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54</a:t>
                      </a:r>
                      <a:r>
                        <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号</a:t>
                      </a:r>
                      <a:r>
                        <a:rPr kumimoji="1" lang="en-US" altLang="zh-CN"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endParaRPr kumimoji="1" lang="zh-CN" altLang="en-US" sz="1000" kern="12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marL="7620" marR="7620" marT="7620" marB="0" anchor="ctr"/>
                </a:tc>
                <a:tc>
                  <a:txBody>
                    <a:bodyPr/>
                    <a:lstStyle/>
                    <a:p>
                      <a:r>
                        <a:rPr lang="en" altLang="zh-TW" sz="1100" dirty="0">
                          <a:latin typeface="Meiryo"/>
                          <a:ea typeface="Meiryo"/>
                          <a:cs typeface="Times New Roman"/>
                          <a:hlinkClick r:id="rId9"/>
                        </a:rPr>
                        <a:t>http://english.nmpa.gov.cn/2022-09/30/c_817421.htm</a:t>
                      </a:r>
                      <a:endParaRPr lang="zh-TW" altLang="en-US" sz="1100" dirty="0">
                        <a:latin typeface="Meiryo"/>
                        <a:ea typeface="Meiryo"/>
                        <a:cs typeface="Times New Roman"/>
                      </a:endParaRPr>
                    </a:p>
                  </a:txBody>
                  <a:tcPr/>
                </a:tc>
                <a:tc>
                  <a:txBody>
                    <a:bodyPr/>
                    <a:lstStyle/>
                    <a:p>
                      <a:r>
                        <a:rPr lang="en-US" altLang="zh-TW" sz="1100" dirty="0">
                          <a:solidFill>
                            <a:schemeClr val="tx1"/>
                          </a:solidFill>
                          <a:latin typeface="Meiryo" panose="020B0604030504040204" pitchFamily="34" charset="-128"/>
                          <a:ea typeface="Meiryo" panose="020B0604030504040204" pitchFamily="34" charset="-128"/>
                          <a:cs typeface="Times New Roman" panose="02020603050405020304" pitchFamily="18" charset="0"/>
                        </a:rPr>
                        <a:t>English</a:t>
                      </a:r>
                      <a:endParaRPr lang="zh-TW" altLang="en-US" sz="1100" dirty="0">
                        <a:solidFill>
                          <a:schemeClr val="tx1"/>
                        </a:solidFill>
                        <a:latin typeface="Meiryo" panose="020B0604030504040204" pitchFamily="34" charset="-128"/>
                        <a:ea typeface="Meiryo" panose="020B0604030504040204" pitchFamily="34" charset="-128"/>
                        <a:cs typeface="Times New Roman" panose="02020603050405020304" pitchFamily="18" charset="0"/>
                      </a:endParaRPr>
                    </a:p>
                  </a:txBody>
                  <a:tcPr/>
                </a:tc>
                <a:extLst>
                  <a:ext uri="{0D108BD9-81ED-4DB2-BD59-A6C34878D82A}">
                    <a16:rowId xmlns:a16="http://schemas.microsoft.com/office/drawing/2014/main" val="1237558136"/>
                  </a:ext>
                </a:extLst>
              </a:tr>
            </a:tbl>
          </a:graphicData>
        </a:graphic>
      </p:graphicFrame>
      <p:sp>
        <p:nvSpPr>
          <p:cNvPr id="5" name="テキスト ボックス 4"/>
          <p:cNvSpPr txBox="1"/>
          <p:nvPr/>
        </p:nvSpPr>
        <p:spPr>
          <a:xfrm>
            <a:off x="393689" y="6649437"/>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b="1">
                <a:latin typeface="Meiryo UI" panose="020B0604030504040204" pitchFamily="34" charset="-128"/>
                <a:ea typeface="Meiryo UI" panose="020B0604030504040204" pitchFamily="34" charset="-128"/>
              </a:rPr>
              <a:t>中国</a:t>
            </a:r>
            <a:r>
              <a:rPr lang="en-US" altLang="ja-JP" b="1" dirty="0">
                <a:latin typeface="Meiryo UI" panose="020B0604030504040204" pitchFamily="34" charset="-128"/>
                <a:ea typeface="Meiryo UI" panose="020B0604030504040204" pitchFamily="34" charset="-128"/>
              </a:rPr>
              <a:t>(China)</a:t>
            </a:r>
            <a:r>
              <a:rPr lang="ja-JP" altLang="en-US" b="1" dirty="0">
                <a:latin typeface="Meiryo UI" panose="020B0604030504040204" pitchFamily="34" charset="-128"/>
                <a:ea typeface="Meiryo UI" panose="020B0604030504040204" pitchFamily="34" charset="-128"/>
              </a:rPr>
              <a:t>／医療関連／制度</a:t>
            </a:r>
          </a:p>
        </p:txBody>
      </p:sp>
      <p:sp>
        <p:nvSpPr>
          <p:cNvPr id="7" name="テキスト プレースホルダー 8"/>
          <p:cNvSpPr>
            <a:spLocks noGrp="1"/>
          </p:cNvSpPr>
          <p:nvPr>
            <p:ph type="body" sz="quarter" idx="15"/>
          </p:nvPr>
        </p:nvSpPr>
        <p:spPr>
          <a:xfrm>
            <a:off x="200025" y="549275"/>
            <a:ext cx="9505950" cy="359445"/>
          </a:xfrm>
        </p:spPr>
        <p:txBody>
          <a:bodyPr/>
          <a:lstStyle/>
          <a:p>
            <a:r>
              <a:rPr lang="ja-JP" altLang="en-US" b="1" dirty="0">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中国語のみである</a:t>
            </a:r>
            <a:r>
              <a:rPr lang="ja-JP" altLang="en-US" sz="1400">
                <a:latin typeface="Meiryo UI" panose="020B0604030504040204" pitchFamily="34" charset="-128"/>
                <a:ea typeface="Meiryo UI" panose="020B0604030504040204" pitchFamily="34" charset="-128"/>
                <a:cs typeface="Arial" panose="020B0604020202020204" pitchFamily="34" charset="0"/>
              </a:rPr>
              <a:t>が、重要</a:t>
            </a:r>
            <a:r>
              <a:rPr lang="ja-JP" altLang="en-US" sz="1400" dirty="0">
                <a:latin typeface="Meiryo UI" panose="020B0604030504040204" pitchFamily="34" charset="-128"/>
                <a:ea typeface="Meiryo UI" panose="020B0604030504040204" pitchFamily="34" charset="-128"/>
                <a:cs typeface="Arial" panose="020B0604020202020204" pitchFamily="34" charset="0"/>
              </a:rPr>
              <a:t>な規制を知ることができる重要な情報源であるため、掲載する。</a:t>
            </a:r>
          </a:p>
        </p:txBody>
      </p:sp>
    </p:spTree>
    <p:extLst>
      <p:ext uri="{BB962C8B-B14F-4D97-AF65-F5344CB8AC3E}">
        <p14:creationId xmlns:p14="http://schemas.microsoft.com/office/powerpoint/2010/main" val="1816460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0025" y="1326394"/>
            <a:ext cx="9576000" cy="252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タイトル 7"/>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台湾</a:t>
            </a:r>
            <a:r>
              <a:rPr lang="en-US" altLang="ja-JP" b="1" dirty="0">
                <a:latin typeface="Meiryo UI" panose="020B0604030504040204" pitchFamily="34" charset="-128"/>
                <a:ea typeface="Meiryo UI" panose="020B0604030504040204" pitchFamily="34" charset="-128"/>
              </a:rPr>
              <a:t>(</a:t>
            </a:r>
            <a:r>
              <a:rPr lang="en-US" altLang="zh-TW" b="1" dirty="0">
                <a:latin typeface="Meiryo UI" panose="020B0604030504040204" pitchFamily="34" charset="-128"/>
                <a:ea typeface="Meiryo UI" panose="020B0604030504040204" pitchFamily="34" charset="-128"/>
              </a:rPr>
              <a:t>Taiwan</a:t>
            </a:r>
            <a:r>
              <a:rPr lang="en-US" altLang="ja-JP" b="1" dirty="0">
                <a:latin typeface="Meiryo UI" panose="020B0604030504040204" pitchFamily="34" charset="-128"/>
                <a:ea typeface="Meiryo UI" panose="020B0604030504040204" pitchFamily="34" charset="-128"/>
              </a:rPr>
              <a:t>)</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4294967295"/>
          </p:nvPr>
        </p:nvSpPr>
        <p:spPr>
          <a:xfrm>
            <a:off x="200025" y="549275"/>
            <a:ext cx="9505950" cy="359445"/>
          </a:xfrm>
        </p:spPr>
        <p:txBody>
          <a:bodyPr/>
          <a:lstStyle/>
          <a:p>
            <a:pPr marL="0" indent="0">
              <a:buNone/>
            </a:pPr>
            <a:r>
              <a:rPr lang="ja-JP" altLang="en-US" sz="2000" b="1" dirty="0">
                <a:latin typeface="Meiryo UI" panose="020B0604030504040204" pitchFamily="34" charset="-128"/>
                <a:ea typeface="Meiryo UI" panose="020B0604030504040204" pitchFamily="34" charset="-128"/>
              </a:rPr>
              <a:t>医療機器に対する規制（</a:t>
            </a:r>
            <a:r>
              <a:rPr lang="en-US" altLang="ja-JP" sz="2000" b="1" dirty="0">
                <a:latin typeface="Meiryo UI" panose="020B0604030504040204" pitchFamily="34" charset="-128"/>
                <a:ea typeface="Meiryo UI" panose="020B0604030504040204" pitchFamily="34" charset="-128"/>
              </a:rPr>
              <a:t>1/2</a:t>
            </a:r>
            <a:r>
              <a:rPr lang="ja-JP" altLang="en-US" sz="2000"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1540343"/>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台湾の医療機器に対する規制概要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14" name="テキスト ボックス 13"/>
          <p:cNvSpPr txBox="1"/>
          <p:nvPr/>
        </p:nvSpPr>
        <p:spPr>
          <a:xfrm>
            <a:off x="200025" y="6658402"/>
            <a:ext cx="9001000"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 クアルテック・ジャパン・コンサルティング株式会社</a:t>
            </a:r>
          </a:p>
        </p:txBody>
      </p:sp>
      <p:graphicFrame>
        <p:nvGraphicFramePr>
          <p:cNvPr id="19" name="表 18"/>
          <p:cNvGraphicFramePr>
            <a:graphicFrameLocks noGrp="1"/>
          </p:cNvGraphicFramePr>
          <p:nvPr>
            <p:extLst>
              <p:ext uri="{D42A27DB-BD31-4B8C-83A1-F6EECF244321}">
                <p14:modId xmlns:p14="http://schemas.microsoft.com/office/powerpoint/2010/main" val="952375653"/>
              </p:ext>
            </p:extLst>
          </p:nvPr>
        </p:nvGraphicFramePr>
        <p:xfrm>
          <a:off x="121816" y="1805992"/>
          <a:ext cx="9705529" cy="4807299"/>
        </p:xfrm>
        <a:graphic>
          <a:graphicData uri="http://schemas.openxmlformats.org/drawingml/2006/table">
            <a:tbl>
              <a:tblPr firstRow="1" bandRow="1">
                <a:tableStyleId>{2D5ABB26-0587-4C30-8999-92F81FD0307C}</a:tableStyleId>
              </a:tblPr>
              <a:tblGrid>
                <a:gridCol w="367642">
                  <a:extLst>
                    <a:ext uri="{9D8B030D-6E8A-4147-A177-3AD203B41FA5}">
                      <a16:colId xmlns:a16="http://schemas.microsoft.com/office/drawing/2014/main" val="20000"/>
                    </a:ext>
                  </a:extLst>
                </a:gridCol>
                <a:gridCol w="1486595">
                  <a:extLst>
                    <a:ext uri="{9D8B030D-6E8A-4147-A177-3AD203B41FA5}">
                      <a16:colId xmlns:a16="http://schemas.microsoft.com/office/drawing/2014/main" val="20001"/>
                    </a:ext>
                  </a:extLst>
                </a:gridCol>
                <a:gridCol w="993871">
                  <a:extLst>
                    <a:ext uri="{9D8B030D-6E8A-4147-A177-3AD203B41FA5}">
                      <a16:colId xmlns:a16="http://schemas.microsoft.com/office/drawing/2014/main" val="20002"/>
                    </a:ext>
                  </a:extLst>
                </a:gridCol>
                <a:gridCol w="2606257">
                  <a:extLst>
                    <a:ext uri="{9D8B030D-6E8A-4147-A177-3AD203B41FA5}">
                      <a16:colId xmlns:a16="http://schemas.microsoft.com/office/drawing/2014/main" val="2180379187"/>
                    </a:ext>
                  </a:extLst>
                </a:gridCol>
                <a:gridCol w="4251164">
                  <a:extLst>
                    <a:ext uri="{9D8B030D-6E8A-4147-A177-3AD203B41FA5}">
                      <a16:colId xmlns:a16="http://schemas.microsoft.com/office/drawing/2014/main" val="1786617738"/>
                    </a:ext>
                  </a:extLst>
                </a:gridCol>
              </a:tblGrid>
              <a:tr h="672703">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gridSpan="3">
                  <a:txBody>
                    <a:bodyPr/>
                    <a:lstStyle/>
                    <a:p>
                      <a:pPr fontAlgn="ctr"/>
                      <a:r>
                        <a:rPr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Medical Device Act </a:t>
                      </a:r>
                      <a:r>
                        <a:rPr lang="en-GB"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(Chapter 1, Article 3)</a:t>
                      </a:r>
                      <a:r>
                        <a:rPr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は医療機器の定義について、</a:t>
                      </a:r>
                      <a:endPar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ja-JP" altLang="en-US" sz="1100" dirty="0">
                          <a:solidFill>
                            <a:schemeClr val="tx1"/>
                          </a:solidFill>
                          <a:latin typeface="Meiryo UI"/>
                          <a:ea typeface="Meiryo UI"/>
                          <a:cs typeface="Arial"/>
                        </a:rPr>
                        <a:t>「</a:t>
                      </a:r>
                      <a:r>
                        <a:rPr lang="en-US" altLang="ja-JP" sz="1100" dirty="0">
                          <a:solidFill>
                            <a:schemeClr val="tx1"/>
                          </a:solidFill>
                          <a:latin typeface="Meiryo UI"/>
                          <a:ea typeface="Meiryo UI"/>
                          <a:cs typeface="Arial"/>
                        </a:rPr>
                        <a:t>Regulations Governing the Classification of Medical Devices</a:t>
                      </a:r>
                      <a:r>
                        <a:rPr lang="ja-JP" altLang="en-US" sz="1100" dirty="0">
                          <a:solidFill>
                            <a:schemeClr val="tx1"/>
                          </a:solidFill>
                          <a:latin typeface="Meiryo UI"/>
                          <a:ea typeface="Meiryo UI"/>
                          <a:cs typeface="Arial"/>
                        </a:rPr>
                        <a:t>」</a:t>
                      </a:r>
                      <a:r>
                        <a:rPr lang="zh-TW" altLang="en-US" sz="1100" dirty="0">
                          <a:solidFill>
                            <a:schemeClr val="tx1"/>
                          </a:solidFill>
                          <a:latin typeface="Meiryo UI"/>
                          <a:ea typeface="Meiryo UI"/>
                          <a:cs typeface="Arial"/>
                        </a:rPr>
                        <a:t> は医療機器のクラス分類について、</a:t>
                      </a:r>
                      <a:endParaRPr lang="en-US" altLang="ja-JP" sz="1100" dirty="0">
                        <a:solidFill>
                          <a:schemeClr val="tx1"/>
                        </a:solidFill>
                        <a:latin typeface="Meiryo UI"/>
                        <a:ea typeface="Meiryo UI"/>
                        <a:cs typeface="Arial"/>
                      </a:endParaRPr>
                    </a:p>
                    <a:p>
                      <a:pPr fontAlgn="ctr"/>
                      <a:r>
                        <a:rPr lang="ja-JP" altLang="en-US" sz="1100" dirty="0">
                          <a:solidFill>
                            <a:schemeClr val="tx1"/>
                          </a:solidFill>
                          <a:latin typeface="Meiryo UI"/>
                          <a:ea typeface="Meiryo UI"/>
                          <a:cs typeface="Arial"/>
                        </a:rPr>
                        <a:t>「</a:t>
                      </a:r>
                      <a:r>
                        <a:rPr lang="en-US" altLang="ja-JP" sz="1100" dirty="0">
                          <a:solidFill>
                            <a:schemeClr val="tx1"/>
                          </a:solidFill>
                          <a:latin typeface="Meiryo UI"/>
                          <a:ea typeface="Meiryo UI"/>
                          <a:cs typeface="Arial"/>
                        </a:rPr>
                        <a:t>Regulations Governing Issuance of Medical Device License, Listing and Annual Declaration</a:t>
                      </a:r>
                      <a:r>
                        <a:rPr lang="ja-JP" altLang="en-US" sz="1100" dirty="0">
                          <a:solidFill>
                            <a:schemeClr val="tx1"/>
                          </a:solidFill>
                          <a:latin typeface="Meiryo UI"/>
                          <a:ea typeface="Meiryo UI"/>
                          <a:cs typeface="Arial"/>
                        </a:rPr>
                        <a:t>」 は医療機器の登録の規制について、「</a:t>
                      </a:r>
                      <a:r>
                        <a:rPr lang="en-US" altLang="ja-JP" sz="1100" dirty="0">
                          <a:solidFill>
                            <a:schemeClr val="tx1"/>
                          </a:solidFill>
                          <a:latin typeface="Meiryo UI"/>
                          <a:ea typeface="Meiryo UI"/>
                          <a:cs typeface="Arial"/>
                        </a:rPr>
                        <a:t>Medical Device Quality Management System Regulations</a:t>
                      </a:r>
                      <a:r>
                        <a:rPr lang="ja-JP" altLang="en-US" sz="1100" dirty="0">
                          <a:solidFill>
                            <a:schemeClr val="tx1"/>
                          </a:solidFill>
                          <a:latin typeface="Meiryo UI"/>
                          <a:ea typeface="Meiryo UI"/>
                          <a:cs typeface="Arial"/>
                        </a:rPr>
                        <a:t>」 は製造業者に対する品質管理について規定している</a:t>
                      </a:r>
                      <a:endParaRPr lang="en-US" altLang="ja-JP" sz="1100" dirty="0">
                        <a:solidFill>
                          <a:schemeClr val="tx1"/>
                        </a:solidFill>
                        <a:latin typeface="Meiryo UI"/>
                        <a:ea typeface="Meiryo UI"/>
                        <a:cs typeface="Arial"/>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61219">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規制所管主体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zh-TW"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衛生福利部食品藥物管理署 </a:t>
                      </a:r>
                      <a:r>
                        <a:rPr lang="en-US" altLang="zh-TW"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(TFDA: </a:t>
                      </a:r>
                      <a:r>
                        <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Taiwan Food and Drug Administration</a:t>
                      </a:r>
                      <a:r>
                        <a:rPr lang="en-US" altLang="zh-TW"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36352">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gridSpan="3">
                  <a:txBody>
                    <a:bodyPr/>
                    <a:lstStyle/>
                    <a:p>
                      <a:pPr fontAlgn="ctr"/>
                      <a:r>
                        <a:rPr kumimoji="1" lang="ja-JP" altLang="en-US" sz="1100" dirty="0">
                          <a:solidFill>
                            <a:schemeClr val="tx1"/>
                          </a:solidFill>
                          <a:latin typeface="Meiryo UI"/>
                          <a:ea typeface="Meiryo UI"/>
                          <a:cs typeface="Arial"/>
                        </a:rPr>
                        <a:t>ディストリビューター</a:t>
                      </a:r>
                      <a:r>
                        <a:rPr kumimoji="1" lang="en-GB" altLang="ja-JP" sz="1100" dirty="0">
                          <a:solidFill>
                            <a:schemeClr val="tx1"/>
                          </a:solidFill>
                          <a:latin typeface="Meiryo UI"/>
                          <a:ea typeface="Meiryo UI"/>
                          <a:cs typeface="Arial"/>
                        </a:rPr>
                        <a:t>: </a:t>
                      </a:r>
                      <a:r>
                        <a:rPr kumimoji="1" lang="ja-JP" altLang="en-US" sz="1100" dirty="0">
                          <a:solidFill>
                            <a:schemeClr val="tx1"/>
                          </a:solidFill>
                          <a:latin typeface="Meiryo UI"/>
                          <a:ea typeface="Meiryo UI"/>
                          <a:cs typeface="Arial"/>
                        </a:rPr>
                        <a:t>医療機器許可</a:t>
                      </a:r>
                      <a:r>
                        <a:rPr lang="ja-JP" altLang="en-US" sz="1100" dirty="0">
                          <a:solidFill>
                            <a:schemeClr val="tx1"/>
                          </a:solidFill>
                          <a:latin typeface="Meiryo UI"/>
                          <a:ea typeface="Meiryo UI"/>
                          <a:cs typeface="Arial"/>
                        </a:rPr>
                        <a:t>ライセンス</a:t>
                      </a:r>
                      <a:r>
                        <a:rPr lang="en-US" altLang="ja-JP" sz="800" dirty="0">
                          <a:solidFill>
                            <a:schemeClr val="tx1"/>
                          </a:solidFill>
                          <a:latin typeface="Meiryo UI"/>
                          <a:ea typeface="Meiryo UI"/>
                          <a:cs typeface="Arial"/>
                        </a:rPr>
                        <a:t>(Medical Device Permit License)</a:t>
                      </a:r>
                      <a:r>
                        <a:rPr lang="ja-JP" altLang="en-US" sz="1100" dirty="0">
                          <a:solidFill>
                            <a:schemeClr val="tx1"/>
                          </a:solidFill>
                          <a:latin typeface="Meiryo UI"/>
                          <a:ea typeface="Meiryo UI"/>
                          <a:cs typeface="Arial"/>
                        </a:rPr>
                        <a:t>、医療機器企業許可ライセンス</a:t>
                      </a:r>
                      <a:r>
                        <a:rPr lang="en-US" altLang="ja-JP" sz="800" dirty="0">
                          <a:solidFill>
                            <a:schemeClr val="tx1"/>
                          </a:solidFill>
                          <a:latin typeface="Meiryo UI"/>
                          <a:ea typeface="Meiryo UI"/>
                          <a:cs typeface="Arial"/>
                        </a:rPr>
                        <a:t>(Medical Device Firm Permit License)</a:t>
                      </a:r>
                      <a:endParaRPr kumimoji="1" lang="en-GB" altLang="ja-JP" sz="800" dirty="0">
                        <a:solidFill>
                          <a:schemeClr val="tx1"/>
                        </a:solidFill>
                        <a:latin typeface="Meiryo UI"/>
                        <a:ea typeface="Meiryo UI"/>
                        <a:cs typeface="Arial"/>
                      </a:endParaRPr>
                    </a:p>
                    <a:p>
                      <a:pPr fontAlgn="ctr"/>
                      <a:r>
                        <a:rPr kumimoji="1" lang="ja-JP" altLang="en-US" sz="1100" dirty="0">
                          <a:solidFill>
                            <a:schemeClr val="tx1"/>
                          </a:solidFill>
                          <a:latin typeface="Meiryo UI"/>
                          <a:ea typeface="Meiryo UI"/>
                          <a:cs typeface="Arial"/>
                        </a:rPr>
                        <a:t>台湾所在の製造業者</a:t>
                      </a:r>
                      <a:r>
                        <a:rPr kumimoji="1" lang="en-GB" altLang="ja-JP" sz="1100" dirty="0">
                          <a:solidFill>
                            <a:schemeClr val="tx1"/>
                          </a:solidFill>
                          <a:latin typeface="Meiryo UI"/>
                          <a:ea typeface="Meiryo UI"/>
                          <a:cs typeface="Arial"/>
                        </a:rPr>
                        <a:t>: Good Manufacturing Practice (GMP)</a:t>
                      </a:r>
                      <a:r>
                        <a:rPr kumimoji="1" lang="ja-JP" altLang="en-US" sz="1100" dirty="0">
                          <a:solidFill>
                            <a:schemeClr val="tx1"/>
                          </a:solidFill>
                          <a:latin typeface="Meiryo UI"/>
                          <a:ea typeface="Meiryo UI"/>
                          <a:cs typeface="Arial"/>
                        </a:rPr>
                        <a:t>、外国の製造業者</a:t>
                      </a:r>
                      <a:r>
                        <a:rPr kumimoji="1" lang="en-US" altLang="ja-JP" sz="1100" dirty="0">
                          <a:solidFill>
                            <a:schemeClr val="tx1"/>
                          </a:solidFill>
                          <a:latin typeface="Meiryo UI"/>
                          <a:ea typeface="Meiryo UI"/>
                          <a:cs typeface="Arial"/>
                        </a:rPr>
                        <a:t>: </a:t>
                      </a:r>
                      <a:r>
                        <a:rPr kumimoji="1" lang="en-GB" altLang="ja-JP" sz="1100" dirty="0">
                          <a:solidFill>
                            <a:schemeClr val="tx1"/>
                          </a:solidFill>
                          <a:latin typeface="Meiryo UI"/>
                          <a:ea typeface="Meiryo UI"/>
                          <a:cs typeface="Arial"/>
                        </a:rPr>
                        <a:t>Quality System Documentation (QSD)</a:t>
                      </a:r>
                      <a:endParaRPr kumimoji="1" lang="ja-JP" altLang="en-US" sz="1100" dirty="0">
                        <a:solidFill>
                          <a:schemeClr val="tx1"/>
                        </a:solidFill>
                        <a:latin typeface="Meiryo UI"/>
                        <a:ea typeface="Meiryo UI"/>
                        <a:cs typeface="Arial"/>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fontAlgn="ct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0335">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医療機器企業許可ライセンス</a:t>
                      </a: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lang="zh-TW" altLang="en-US"/>
                    </a:p>
                  </a:txBody>
                  <a:tcPr/>
                </a:tc>
                <a:tc gridSpan="3">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zh-TW" altLang="en-US" sz="1100" b="0" i="0" u="none" strike="noStrike" kern="1200" cap="none" spc="0" normalizeH="0" baseline="0" dirty="0">
                          <a:ln>
                            <a:noFill/>
                          </a:ln>
                          <a:solidFill>
                            <a:schemeClr val="tx1"/>
                          </a:solidFill>
                          <a:effectLst/>
                          <a:uLnTx/>
                          <a:uFillTx/>
                          <a:latin typeface="Meiryo UI"/>
                          <a:ea typeface="Meiryo UI"/>
                          <a:cs typeface="Arial"/>
                        </a:rPr>
                        <a:t>法人が所在する直轄市又は市の衛生局へ申請しライセンスを取得</a:t>
                      </a:r>
                      <a:r>
                        <a:rPr kumimoji="1" lang="ja-JP" altLang="en-US" sz="1100" b="0" i="0" u="none" strike="noStrike" kern="1200" cap="none" spc="0" normalizeH="0" baseline="0" dirty="0">
                          <a:ln>
                            <a:noFill/>
                          </a:ln>
                          <a:solidFill>
                            <a:schemeClr val="tx1"/>
                          </a:solidFill>
                          <a:effectLst/>
                          <a:uLnTx/>
                          <a:uFillTx/>
                          <a:latin typeface="Meiryo UI"/>
                          <a:ea typeface="Meiryo UI"/>
                          <a:cs typeface="Arial"/>
                        </a:rPr>
                        <a:t>（医療機器企業許可ライセンスは台湾所在の法人のみ取得が可能）</a:t>
                      </a:r>
                      <a:endParaRPr kumimoji="1" lang="en-US" altLang="ja-JP" sz="1100" b="0" i="0" u="none" strike="noStrike" kern="1200" cap="none" spc="0" normalizeH="0" baseline="0" dirty="0">
                        <a:ln>
                          <a:noFill/>
                        </a:ln>
                        <a:solidFill>
                          <a:schemeClr val="tx1"/>
                        </a:solidFill>
                        <a:effectLst/>
                        <a:uLnTx/>
                        <a:uFillTx/>
                        <a:latin typeface="Meiryo UI"/>
                        <a:ea typeface="Meiryo UI"/>
                        <a:cs typeface="Arial"/>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77276914"/>
                  </a:ext>
                </a:extLst>
              </a:tr>
              <a:tr h="192201">
                <a:tc rowSpan="5" gridSpan="2">
                  <a:txBody>
                    <a:bodyPr/>
                    <a:lstStyle/>
                    <a:p>
                      <a:pPr algn="ctr" fontAlgn="ctr"/>
                      <a:r>
                        <a:rPr kumimoji="1" lang="en-US" altLang="zh-TW" sz="1100" b="1" dirty="0">
                          <a:solidFill>
                            <a:schemeClr val="bg1"/>
                          </a:solidFill>
                          <a:latin typeface="Meiryo UI" panose="020B0604030504040204" pitchFamily="34" charset="-128"/>
                          <a:ea typeface="Meiryo UI" panose="020B0604030504040204" pitchFamily="34" charset="-128"/>
                        </a:rPr>
                        <a:t>1) GMP / QSD</a:t>
                      </a:r>
                      <a:r>
                        <a:rPr kumimoji="1" lang="zh-TW" altLang="en-US" sz="1100" b="1" dirty="0">
                          <a:solidFill>
                            <a:schemeClr val="bg1"/>
                          </a:solidFill>
                          <a:latin typeface="Meiryo UI" panose="020B0604030504040204" pitchFamily="34" charset="-128"/>
                          <a:ea typeface="Meiryo UI" panose="020B0604030504040204" pitchFamily="34" charset="-128"/>
                        </a:rPr>
                        <a:t>登録</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rowSpan="5" hMerge="1">
                  <a:txBody>
                    <a:bodyPr/>
                    <a:lstStyle/>
                    <a:p>
                      <a:endParaRPr lang="zh-TW" altLang="en-US"/>
                    </a:p>
                  </a:txBody>
                  <a:tcPr/>
                </a:tc>
                <a:tc gridSpan="3">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tx1"/>
                          </a:solidFill>
                          <a:latin typeface="Meiryo UI"/>
                          <a:ea typeface="Meiryo UI"/>
                          <a:cs typeface="Arial"/>
                        </a:rPr>
                        <a:t>GMP/QSD</a:t>
                      </a:r>
                      <a:r>
                        <a:rPr kumimoji="1" lang="ja-JP" altLang="en-US" sz="1100" kern="1200" dirty="0">
                          <a:solidFill>
                            <a:schemeClr val="tx1"/>
                          </a:solidFill>
                          <a:latin typeface="Meiryo UI"/>
                          <a:ea typeface="Meiryo UI"/>
                          <a:cs typeface="Arial"/>
                        </a:rPr>
                        <a:t>は医療機器の製造、医療機器許可ライセンス登録申請、輸入、販売に必要となる</a:t>
                      </a: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2654948"/>
                  </a:ext>
                </a:extLst>
              </a:tr>
              <a:tr h="192201">
                <a:tc gridSpan="2"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D6AA7"/>
                    </a:solidFill>
                  </a:tcPr>
                </a:tc>
                <a:tc hMerge="1" vMerge="1">
                  <a:txBody>
                    <a:bodyPr/>
                    <a:lstStyle/>
                    <a:p>
                      <a:endParaRPr lang="zh-TW" altLang="en-US"/>
                    </a:p>
                  </a:txBody>
                  <a:tcPr/>
                </a:tc>
                <a:tc>
                  <a:txBody>
                    <a:bodyPr/>
                    <a:lstStyle/>
                    <a:p>
                      <a:pPr algn="l" fontAlgn="ctr"/>
                      <a:r>
                        <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対象</a:t>
                      </a:r>
                    </a:p>
                  </a:txBody>
                  <a:tcPr marL="36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GMP:</a:t>
                      </a:r>
                      <a:r>
                        <a:rPr kumimoji="1"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台湾所在の</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製造業者</a:t>
                      </a:r>
                    </a:p>
                  </a:txBody>
                  <a:tcPr marL="90000" marR="90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QSD: </a:t>
                      </a:r>
                      <a:r>
                        <a:rPr kumimoji="1" lang="ja-JP" altLang="en-US" sz="1100" b="0" i="0" u="none" strike="noStrike" kern="1200" cap="none" spc="0" normalizeH="0" baseline="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外国の製造業者</a:t>
                      </a:r>
                      <a:endPar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595316"/>
                  </a:ext>
                </a:extLst>
              </a:tr>
              <a:tr h="192201">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費用</a:t>
                      </a:r>
                    </a:p>
                  </a:txBody>
                  <a:tcPr marL="36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60,000 NTD (</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外国の製造所の場合、実地検査の場合は</a:t>
                      </a: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600,000 NTD</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が追加される</a:t>
                      </a: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9260237"/>
                  </a:ext>
                </a:extLst>
              </a:tr>
              <a:tr h="192201">
                <a:tc gridSpan="2"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D6AA7"/>
                    </a:solidFill>
                  </a:tcPr>
                </a:tc>
                <a:tc hMerge="1" vMerge="1">
                  <a:txBody>
                    <a:bodyPr/>
                    <a:lstStyle/>
                    <a:p>
                      <a:endParaRPr lang="zh-TW" altLang="en-US"/>
                    </a:p>
                  </a:txBody>
                  <a:tcPr/>
                </a:tc>
                <a:tc>
                  <a:txBody>
                    <a:bodyPr/>
                    <a:lstStyle/>
                    <a:p>
                      <a:pPr algn="l" fontAlgn="ctr"/>
                      <a:r>
                        <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審査期間</a:t>
                      </a:r>
                    </a:p>
                  </a:txBody>
                  <a:tcPr marL="36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6〜8</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ヶ月　実地検査</a:t>
                      </a:r>
                    </a:p>
                  </a:txBody>
                  <a:tcPr marL="90000" marR="90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6〜8</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ヶ月　書面又は実地検査</a:t>
                      </a: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医療機器のリスクにより判断される</a:t>
                      </a: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32712"/>
                  </a:ext>
                </a:extLst>
              </a:tr>
              <a:tr h="192201">
                <a:tc gridSpan="2" vMerge="1">
                  <a:txBody>
                    <a:bodyPr/>
                    <a:lstStyle/>
                    <a:p>
                      <a:pPr algn="ctr" fontAlgn="ctr"/>
                      <a:endParaRPr kumimoji="1" lang="ja-JP" altLang="en-US" sz="1100" dirty="0">
                        <a:solidFill>
                          <a:schemeClr val="bg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0" marR="0" marT="0" marB="0" anchor="ctr">
                    <a:lnT w="952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vMerge="1">
                  <a:txBody>
                    <a:bodyPr/>
                    <a:lstStyle/>
                    <a:p>
                      <a:endParaRPr lang="zh-TW" altLang="en-US"/>
                    </a:p>
                  </a:txBody>
                  <a:tcPr/>
                </a:tc>
                <a:tc>
                  <a:txBody>
                    <a:bodyPr/>
                    <a:lstStyle/>
                    <a:p>
                      <a:pPr algn="l" fontAlgn="ctr"/>
                      <a:r>
                        <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有効期限</a:t>
                      </a:r>
                    </a:p>
                  </a:txBody>
                  <a:tcPr marL="36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年間（更新は</a:t>
                      </a:r>
                      <a:r>
                        <a:rPr kumimoji="1" lang="en-US" altLang="ja-JP"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6〜12</a:t>
                      </a:r>
                      <a:r>
                        <a:rPr kumimoji="1" lang="ja-JP" altLang="en-US" sz="11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ヶ月前から申請可能）</a:t>
                      </a: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218194"/>
                  </a:ext>
                </a:extLst>
              </a:tr>
              <a:tr h="426200">
                <a:tc gridSpan="2">
                  <a:txBody>
                    <a:bodyPr/>
                    <a:lstStyle/>
                    <a:p>
                      <a:pPr algn="ctr" fontAlgn="ctr"/>
                      <a:r>
                        <a:rPr kumimoji="1" lang="en-GB"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 </a:t>
                      </a: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医療機器許可</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ライセンス</a:t>
                      </a:r>
                      <a:endPar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en-GB"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Medical Device Permit License</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gridSpan="3">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JP" altLang="en-US" sz="1100" dirty="0">
                          <a:solidFill>
                            <a:schemeClr val="tx1"/>
                          </a:solidFill>
                          <a:latin typeface="Meiryo UI"/>
                          <a:ea typeface="Meiryo UI"/>
                          <a:cs typeface="Arial"/>
                        </a:rPr>
                        <a:t>医療機器許可ライセンスは医療機器の輸入、販売、サービス、委任に必要となる</a:t>
                      </a:r>
                      <a:endParaRPr lang="en-US" altLang="ja-JP" sz="1100" dirty="0">
                        <a:solidFill>
                          <a:schemeClr val="tx1"/>
                        </a:solidFill>
                        <a:latin typeface="Meiryo UI"/>
                        <a:ea typeface="Meiryo UI"/>
                        <a:cs typeface="Arial"/>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許可を新規取得、維持する製品が製造される製造所の</a:t>
                      </a:r>
                      <a:r>
                        <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GMP/QSD</a:t>
                      </a:r>
                      <a:r>
                        <a:rPr kumimoji="1" lang="ja-JP" altLang="en-US"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許可が必要となる</a:t>
                      </a:r>
                      <a:endParaRPr kumimoji="1" lang="en-US" altLang="ja-JP" sz="1100" kern="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lnT w="9525" cap="flat" cmpd="sng" algn="ctr">
                      <a:solidFill>
                        <a:srgbClr val="FFFFFF"/>
                      </a:solidFill>
                      <a:prstDash val="solid"/>
                      <a:round/>
                      <a:headEnd type="none" w="med" len="med"/>
                      <a:tailEnd type="none" w="med" len="med"/>
                    </a:lnT>
                  </a:tcPr>
                </a:tc>
                <a:tc hMerge="1">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9525"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61219">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L>
                      <a:noFill/>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クラス分類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 I, II, III</a:t>
                      </a: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61219">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L>
                      <a:noFill/>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登録手数料</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gridSpan="3">
                  <a:txBody>
                    <a:bodyPr/>
                    <a:lstStyle/>
                    <a:p>
                      <a:pPr marL="0" indent="0" fontAlgn="ctr">
                        <a:buFont typeface="Arial" panose="020B0604020202020204" pitchFamily="34" charset="0"/>
                        <a:buNone/>
                      </a:pPr>
                      <a:r>
                        <a:rPr lang="ja-JP" altLang="en-US" sz="1100" dirty="0">
                          <a:solidFill>
                            <a:schemeClr val="tx1"/>
                          </a:solidFill>
                          <a:latin typeface="Meiryo UI"/>
                          <a:ea typeface="Meiryo UI"/>
                          <a:cs typeface="Arial"/>
                        </a:rPr>
                        <a:t>クラス</a:t>
                      </a:r>
                      <a:r>
                        <a:rPr lang="en-US" altLang="ja-JP" sz="1100" dirty="0">
                          <a:solidFill>
                            <a:schemeClr val="tx1"/>
                          </a:solidFill>
                          <a:latin typeface="Meiryo UI"/>
                          <a:ea typeface="Meiryo UI"/>
                          <a:cs typeface="Arial"/>
                        </a:rPr>
                        <a:t> </a:t>
                      </a:r>
                      <a:r>
                        <a:rPr kumimoji="1" lang="en-US" altLang="ja-JP" sz="1100" dirty="0">
                          <a:solidFill>
                            <a:schemeClr val="tx1"/>
                          </a:solidFill>
                          <a:latin typeface="Meiryo UI"/>
                          <a:ea typeface="Meiryo UI"/>
                          <a:cs typeface="Arial"/>
                        </a:rPr>
                        <a:t>I:15,000 NTD</a:t>
                      </a:r>
                      <a:r>
                        <a:rPr kumimoji="1" lang="ja-JP" altLang="en-US" sz="1100" dirty="0">
                          <a:solidFill>
                            <a:schemeClr val="tx1"/>
                          </a:solidFill>
                          <a:latin typeface="Meiryo UI"/>
                          <a:ea typeface="Meiryo UI"/>
                          <a:cs typeface="Arial"/>
                        </a:rPr>
                        <a:t>、</a:t>
                      </a:r>
                      <a:r>
                        <a:rPr kumimoji="1" lang="en-US" altLang="ja-JP" sz="1100" dirty="0">
                          <a:solidFill>
                            <a:schemeClr val="tx1"/>
                          </a:solidFill>
                          <a:latin typeface="Meiryo UI"/>
                          <a:ea typeface="Meiryo UI"/>
                          <a:cs typeface="Arial"/>
                        </a:rPr>
                        <a:t> </a:t>
                      </a:r>
                      <a:r>
                        <a:rPr lang="ja-JP" altLang="en-US" sz="1100" dirty="0">
                          <a:solidFill>
                            <a:schemeClr val="tx1"/>
                          </a:solidFill>
                          <a:latin typeface="Meiryo UI"/>
                          <a:ea typeface="Meiryo UI"/>
                          <a:cs typeface="Arial"/>
                        </a:rPr>
                        <a:t>クラス</a:t>
                      </a:r>
                      <a:r>
                        <a:rPr lang="en-US" altLang="ja-JP" sz="1100" dirty="0">
                          <a:solidFill>
                            <a:schemeClr val="tx1"/>
                          </a:solidFill>
                          <a:latin typeface="Meiryo UI"/>
                          <a:ea typeface="Meiryo UI"/>
                          <a:cs typeface="Arial"/>
                        </a:rPr>
                        <a:t> </a:t>
                      </a:r>
                      <a:r>
                        <a:rPr kumimoji="1" lang="en-US" altLang="ja-JP" sz="1100" dirty="0">
                          <a:solidFill>
                            <a:schemeClr val="tx1"/>
                          </a:solidFill>
                          <a:latin typeface="Meiryo UI"/>
                          <a:ea typeface="Meiryo UI"/>
                          <a:cs typeface="Arial"/>
                        </a:rPr>
                        <a:t>II:58,000 NTD</a:t>
                      </a:r>
                      <a:r>
                        <a:rPr kumimoji="1" lang="ja-JP" altLang="en-US" sz="1100" dirty="0">
                          <a:solidFill>
                            <a:schemeClr val="tx1"/>
                          </a:solidFill>
                          <a:latin typeface="Meiryo UI"/>
                          <a:ea typeface="Meiryo UI"/>
                          <a:cs typeface="Arial"/>
                        </a:rPr>
                        <a:t>、</a:t>
                      </a:r>
                      <a:r>
                        <a:rPr kumimoji="1" lang="en-US" altLang="ja-JP" sz="1100" dirty="0">
                          <a:solidFill>
                            <a:schemeClr val="tx1"/>
                          </a:solidFill>
                          <a:latin typeface="Meiryo UI"/>
                          <a:ea typeface="Meiryo UI"/>
                          <a:cs typeface="Arial"/>
                        </a:rPr>
                        <a:t> </a:t>
                      </a:r>
                      <a:r>
                        <a:rPr lang="ja-JP" altLang="en-US" sz="1100" dirty="0">
                          <a:solidFill>
                            <a:schemeClr val="tx1"/>
                          </a:solidFill>
                          <a:latin typeface="Meiryo UI"/>
                          <a:ea typeface="Meiryo UI"/>
                          <a:cs typeface="Arial"/>
                        </a:rPr>
                        <a:t>クラス</a:t>
                      </a:r>
                      <a:r>
                        <a:rPr lang="en-US" altLang="ja-JP" sz="1100" dirty="0">
                          <a:solidFill>
                            <a:schemeClr val="tx1"/>
                          </a:solidFill>
                          <a:latin typeface="Meiryo UI"/>
                          <a:ea typeface="Meiryo UI"/>
                          <a:cs typeface="Arial"/>
                        </a:rPr>
                        <a:t> </a:t>
                      </a:r>
                      <a:r>
                        <a:rPr kumimoji="1" lang="en-US" altLang="ja-JP" sz="1100" dirty="0">
                          <a:solidFill>
                            <a:schemeClr val="tx1"/>
                          </a:solidFill>
                          <a:latin typeface="Meiryo UI"/>
                          <a:ea typeface="Meiryo UI"/>
                          <a:cs typeface="Arial"/>
                        </a:rPr>
                        <a:t>III:100,000 NTD</a:t>
                      </a:r>
                      <a:r>
                        <a:rPr kumimoji="1" lang="ja-JP" altLang="en-US" sz="1100" dirty="0">
                          <a:solidFill>
                            <a:schemeClr val="tx1"/>
                          </a:solidFill>
                          <a:latin typeface="Meiryo UI"/>
                          <a:ea typeface="Meiryo UI"/>
                          <a:cs typeface="Arial"/>
                        </a:rPr>
                        <a:t>、</a:t>
                      </a:r>
                      <a:r>
                        <a:rPr kumimoji="1" lang="en-US" altLang="ja-JP" sz="1100" dirty="0">
                          <a:solidFill>
                            <a:schemeClr val="tx1"/>
                          </a:solidFill>
                          <a:latin typeface="Meiryo UI"/>
                          <a:ea typeface="Meiryo UI"/>
                          <a:cs typeface="Arial"/>
                        </a:rPr>
                        <a:t> </a:t>
                      </a:r>
                      <a:r>
                        <a:rPr kumimoji="1" lang="ja-JP" altLang="en-US" sz="1100" dirty="0">
                          <a:solidFill>
                            <a:schemeClr val="tx1"/>
                          </a:solidFill>
                          <a:latin typeface="Meiryo UI"/>
                          <a:ea typeface="Meiryo UI"/>
                          <a:cs typeface="Arial"/>
                        </a:rPr>
                        <a:t>ライセンス費用</a:t>
                      </a:r>
                      <a:r>
                        <a:rPr kumimoji="1" lang="en-US" altLang="ja-JP" sz="1100" dirty="0">
                          <a:solidFill>
                            <a:schemeClr val="tx1"/>
                          </a:solidFill>
                          <a:latin typeface="Meiryo UI"/>
                          <a:ea typeface="Meiryo UI"/>
                          <a:cs typeface="Arial"/>
                        </a:rPr>
                        <a:t>:1,500 NTD</a:t>
                      </a:r>
                      <a:endParaRPr kumimoji="1" lang="ja-JP" altLang="en-US" sz="1100" dirty="0">
                        <a:solidFill>
                          <a:schemeClr val="tx1"/>
                        </a:solidFill>
                        <a:latin typeface="Meiryo UI"/>
                        <a:ea typeface="Meiryo UI"/>
                        <a:cs typeface="Arial"/>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indent="0" fontAlgn="ctr">
                        <a:buFont typeface="Arial" panose="020B0604020202020204" pitchFamily="34" charset="0"/>
                        <a:buNone/>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46670">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L>
                      <a:noFill/>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審査期間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gridSpan="3">
                  <a:txBody>
                    <a:bodyPr/>
                    <a:lstStyle/>
                    <a:p>
                      <a:pPr marL="111125" marR="0" lvl="0" indent="-111125"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100" dirty="0">
                          <a:solidFill>
                            <a:schemeClr val="tx1"/>
                          </a:solidFill>
                          <a:latin typeface="Meiryo UI"/>
                          <a:ea typeface="Meiryo UI"/>
                          <a:cs typeface="Arial"/>
                        </a:rPr>
                        <a:t>クラス</a:t>
                      </a:r>
                      <a:r>
                        <a:rPr kumimoji="1" lang="en-US" altLang="ja-JP" sz="1100" dirty="0">
                          <a:solidFill>
                            <a:schemeClr val="tx1"/>
                          </a:solidFill>
                          <a:latin typeface="Meiryo UI"/>
                          <a:ea typeface="Meiryo UI"/>
                          <a:cs typeface="Arial"/>
                        </a:rPr>
                        <a:t> I:1</a:t>
                      </a:r>
                      <a:r>
                        <a:rPr kumimoji="1" lang="ja-JP" altLang="en-US" sz="1100" dirty="0">
                          <a:solidFill>
                            <a:schemeClr val="tx1"/>
                          </a:solidFill>
                          <a:latin typeface="Meiryo UI"/>
                          <a:ea typeface="Meiryo UI"/>
                          <a:cs typeface="Arial"/>
                        </a:rPr>
                        <a:t>日から</a:t>
                      </a:r>
                      <a:r>
                        <a:rPr kumimoji="1" lang="en-US" altLang="ja-JP" sz="1100" dirty="0">
                          <a:solidFill>
                            <a:schemeClr val="tx1"/>
                          </a:solidFill>
                          <a:latin typeface="Meiryo UI"/>
                          <a:ea typeface="Meiryo UI"/>
                          <a:cs typeface="Arial"/>
                        </a:rPr>
                        <a:t> 80</a:t>
                      </a:r>
                      <a:r>
                        <a:rPr kumimoji="1" lang="ja-JP" altLang="en-US" sz="1100" dirty="0">
                          <a:solidFill>
                            <a:schemeClr val="tx1"/>
                          </a:solidFill>
                          <a:latin typeface="Meiryo UI"/>
                          <a:ea typeface="Meiryo UI"/>
                          <a:cs typeface="Arial"/>
                        </a:rPr>
                        <a:t>日、</a:t>
                      </a:r>
                      <a:r>
                        <a:rPr kumimoji="1" lang="en-US" altLang="ja-JP" sz="1100" dirty="0">
                          <a:solidFill>
                            <a:schemeClr val="tx1"/>
                          </a:solidFill>
                          <a:latin typeface="Meiryo UI"/>
                          <a:ea typeface="Meiryo UI"/>
                          <a:cs typeface="Arial"/>
                        </a:rPr>
                        <a:t> </a:t>
                      </a:r>
                      <a:r>
                        <a:rPr kumimoji="1" lang="ja-JP" altLang="en-US" sz="1100" dirty="0">
                          <a:solidFill>
                            <a:schemeClr val="tx1"/>
                          </a:solidFill>
                          <a:latin typeface="Meiryo UI"/>
                          <a:ea typeface="Meiryo UI"/>
                          <a:cs typeface="Arial"/>
                        </a:rPr>
                        <a:t>クラス</a:t>
                      </a:r>
                      <a:r>
                        <a:rPr kumimoji="1" lang="en-US" altLang="ja-JP" sz="1100" dirty="0">
                          <a:solidFill>
                            <a:schemeClr val="tx1"/>
                          </a:solidFill>
                          <a:latin typeface="Meiryo UI"/>
                          <a:ea typeface="Meiryo UI"/>
                          <a:cs typeface="Arial"/>
                        </a:rPr>
                        <a:t> II</a:t>
                      </a:r>
                      <a:r>
                        <a:rPr kumimoji="1" lang="ja-JP" altLang="en-US" sz="1100" dirty="0">
                          <a:solidFill>
                            <a:schemeClr val="tx1"/>
                          </a:solidFill>
                          <a:latin typeface="Meiryo UI"/>
                          <a:ea typeface="Meiryo UI"/>
                          <a:cs typeface="Arial"/>
                        </a:rPr>
                        <a:t>、</a:t>
                      </a:r>
                      <a:r>
                        <a:rPr kumimoji="1" lang="en-US" altLang="ja-JP" sz="1100" dirty="0">
                          <a:solidFill>
                            <a:schemeClr val="tx1"/>
                          </a:solidFill>
                          <a:latin typeface="Meiryo UI"/>
                          <a:ea typeface="Meiryo UI"/>
                          <a:cs typeface="Arial"/>
                        </a:rPr>
                        <a:t> </a:t>
                      </a:r>
                      <a:r>
                        <a:rPr kumimoji="1" lang="ja-JP" altLang="en-US" sz="1100" dirty="0">
                          <a:solidFill>
                            <a:schemeClr val="tx1"/>
                          </a:solidFill>
                          <a:latin typeface="Meiryo UI"/>
                          <a:ea typeface="Meiryo UI"/>
                          <a:cs typeface="Arial"/>
                        </a:rPr>
                        <a:t>クラス</a:t>
                      </a:r>
                      <a:r>
                        <a:rPr kumimoji="1" lang="en-US" altLang="ja-JP" sz="1100" dirty="0">
                          <a:solidFill>
                            <a:schemeClr val="tx1"/>
                          </a:solidFill>
                          <a:latin typeface="Meiryo UI"/>
                          <a:ea typeface="Meiryo UI"/>
                          <a:cs typeface="Arial"/>
                        </a:rPr>
                        <a:t> III:</a:t>
                      </a:r>
                      <a:r>
                        <a:rPr kumimoji="1" lang="ja-JP" altLang="en-US" sz="1100" dirty="0">
                          <a:solidFill>
                            <a:schemeClr val="tx1"/>
                          </a:solidFill>
                          <a:latin typeface="Meiryo UI"/>
                          <a:ea typeface="Meiryo UI"/>
                          <a:cs typeface="Arial"/>
                        </a:rPr>
                        <a:t>　</a:t>
                      </a:r>
                      <a:r>
                        <a:rPr kumimoji="1" lang="en-US" altLang="ja-JP" sz="1100" dirty="0">
                          <a:solidFill>
                            <a:schemeClr val="tx1"/>
                          </a:solidFill>
                          <a:latin typeface="Meiryo UI"/>
                          <a:ea typeface="Meiryo UI"/>
                          <a:cs typeface="Arial"/>
                        </a:rPr>
                        <a:t>40</a:t>
                      </a:r>
                      <a:r>
                        <a:rPr kumimoji="1" lang="ja-JP" altLang="en-US" sz="1100" dirty="0">
                          <a:solidFill>
                            <a:schemeClr val="tx1"/>
                          </a:solidFill>
                          <a:latin typeface="Meiryo UI"/>
                          <a:ea typeface="Meiryo UI"/>
                          <a:cs typeface="Arial"/>
                        </a:rPr>
                        <a:t>から</a:t>
                      </a:r>
                      <a:r>
                        <a:rPr kumimoji="1" lang="en-US" altLang="ja-JP" sz="1100" dirty="0">
                          <a:solidFill>
                            <a:schemeClr val="tx1"/>
                          </a:solidFill>
                          <a:latin typeface="Meiryo UI"/>
                          <a:ea typeface="Meiryo UI"/>
                          <a:cs typeface="Arial"/>
                        </a:rPr>
                        <a:t>60</a:t>
                      </a:r>
                      <a:r>
                        <a:rPr kumimoji="1" lang="ja-JP" altLang="en-US" sz="1100" dirty="0">
                          <a:solidFill>
                            <a:schemeClr val="tx1"/>
                          </a:solidFill>
                          <a:latin typeface="Meiryo UI"/>
                          <a:ea typeface="Meiryo UI"/>
                          <a:cs typeface="Arial"/>
                        </a:rPr>
                        <a:t>日</a:t>
                      </a:r>
                      <a:r>
                        <a:rPr kumimoji="1" lang="en-US" altLang="ja-JP" sz="1100" dirty="0">
                          <a:solidFill>
                            <a:schemeClr val="tx1"/>
                          </a:solidFill>
                          <a:latin typeface="Meiryo UI"/>
                          <a:ea typeface="Meiryo UI"/>
                          <a:cs typeface="Arial"/>
                        </a:rPr>
                        <a:t>(</a:t>
                      </a:r>
                      <a:r>
                        <a:rPr kumimoji="1" lang="ja-JP" altLang="en-US" sz="1100" dirty="0">
                          <a:solidFill>
                            <a:schemeClr val="tx1"/>
                          </a:solidFill>
                          <a:latin typeface="Meiryo UI"/>
                          <a:ea typeface="Meiryo UI"/>
                          <a:cs typeface="Arial"/>
                        </a:rPr>
                        <a:t>製品スコープによる</a:t>
                      </a:r>
                      <a:r>
                        <a:rPr kumimoji="1" lang="en-US" altLang="ja-JP" sz="1100" dirty="0">
                          <a:solidFill>
                            <a:schemeClr val="tx1"/>
                          </a:solidFill>
                          <a:latin typeface="Meiryo UI"/>
                          <a:ea typeface="Meiryo UI"/>
                          <a:cs typeface="Arial"/>
                        </a:rPr>
                        <a:t>)</a:t>
                      </a:r>
                    </a:p>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100" dirty="0">
                          <a:solidFill>
                            <a:schemeClr val="tx1"/>
                          </a:solidFill>
                          <a:latin typeface="Meiryo UI"/>
                          <a:ea typeface="Meiryo UI"/>
                          <a:cs typeface="Arial"/>
                        </a:rPr>
                        <a:t>合計</a:t>
                      </a:r>
                      <a:r>
                        <a:rPr kumimoji="1" lang="en-US" altLang="ja-JP" sz="1100" dirty="0">
                          <a:solidFill>
                            <a:schemeClr val="tx1"/>
                          </a:solidFill>
                          <a:latin typeface="Meiryo UI"/>
                          <a:ea typeface="Meiryo UI"/>
                          <a:cs typeface="Arial"/>
                        </a:rPr>
                        <a:t>2</a:t>
                      </a:r>
                      <a:r>
                        <a:rPr kumimoji="1" lang="ja-JP" altLang="en-US" sz="1100" dirty="0">
                          <a:solidFill>
                            <a:schemeClr val="tx1"/>
                          </a:solidFill>
                          <a:latin typeface="Meiryo UI"/>
                          <a:ea typeface="Meiryo UI"/>
                          <a:cs typeface="Arial"/>
                        </a:rPr>
                        <a:t>回の指摘対応を行った場合、一般的には</a:t>
                      </a:r>
                      <a:r>
                        <a:rPr kumimoji="1"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申請から登録までクラス</a:t>
                      </a:r>
                      <a:r>
                        <a:rPr kumimoji="1"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 II</a:t>
                      </a:r>
                      <a:r>
                        <a:rPr kumimoji="1"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6〜8</a:t>
                      </a:r>
                      <a:r>
                        <a:rPr kumimoji="1"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ヶ月、クラス</a:t>
                      </a:r>
                      <a:r>
                        <a:rPr kumimoji="1" lang="en-US" altLang="ja-JP"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 II</a:t>
                      </a:r>
                      <a:r>
                        <a:rPr kumimoji="1" lang="en-US" altLang="zh-TW"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I</a:t>
                      </a:r>
                      <a:r>
                        <a:rPr kumimoji="1" lang="zh-TW"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zh-TW"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8〜12</a:t>
                      </a:r>
                      <a:r>
                        <a:rPr kumimoji="1" lang="zh-TW"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rPr>
                        <a:t>ヶ月</a:t>
                      </a:r>
                      <a:endParaRPr kumimoji="1" lang="ja-JP" altLang="en-US" sz="11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61219">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L>
                      <a:noFill/>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L w="12700" cap="flat" cmpd="sng" algn="ctr">
                      <a:solidFill>
                        <a:schemeClr val="accent3">
                          <a:lumMod val="50000"/>
                        </a:schemeClr>
                      </a:solidFill>
                      <a:prstDash val="solid"/>
                      <a:round/>
                      <a:headEnd type="none" w="med" len="med"/>
                      <a:tailEnd type="none" w="med" len="med"/>
                    </a:lnL>
                    <a:lnR w="12700" cap="flat" cmpd="sng" algn="ctr">
                      <a:solidFill>
                        <a:srgbClr val="E8EAE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dirty="0">
                          <a:solidFill>
                            <a:schemeClr val="tx1"/>
                          </a:solidFill>
                          <a:latin typeface="Meiryo UI"/>
                          <a:ea typeface="Meiryo UI"/>
                          <a:cs typeface="Arial"/>
                        </a:rPr>
                        <a:t>特定のクラス</a:t>
                      </a:r>
                      <a:r>
                        <a:rPr kumimoji="1" lang="en-US" altLang="ja-JP" sz="1100" dirty="0">
                          <a:solidFill>
                            <a:schemeClr val="tx1"/>
                          </a:solidFill>
                          <a:latin typeface="Meiryo UI"/>
                          <a:ea typeface="Meiryo UI"/>
                          <a:cs typeface="Arial"/>
                        </a:rPr>
                        <a:t> I:1</a:t>
                      </a:r>
                      <a:r>
                        <a:rPr kumimoji="1" lang="ja-JP" altLang="en-US" sz="1100" dirty="0">
                          <a:solidFill>
                            <a:schemeClr val="tx1"/>
                          </a:solidFill>
                          <a:latin typeface="Meiryo UI"/>
                          <a:ea typeface="Meiryo UI"/>
                          <a:cs typeface="Arial"/>
                        </a:rPr>
                        <a:t>年間</a:t>
                      </a:r>
                      <a:r>
                        <a:rPr kumimoji="1" lang="en-US" altLang="ja-JP" sz="1000" dirty="0">
                          <a:solidFill>
                            <a:schemeClr val="tx1"/>
                          </a:solidFill>
                          <a:latin typeface="Meiryo UI"/>
                          <a:ea typeface="Meiryo UI"/>
                          <a:cs typeface="Arial"/>
                        </a:rPr>
                        <a:t>(</a:t>
                      </a:r>
                      <a:r>
                        <a:rPr kumimoji="1" lang="ja-JP" altLang="en-US" sz="1000" dirty="0">
                          <a:solidFill>
                            <a:schemeClr val="tx1"/>
                          </a:solidFill>
                          <a:latin typeface="Meiryo UI"/>
                          <a:ea typeface="Meiryo UI"/>
                          <a:cs typeface="Arial"/>
                        </a:rPr>
                        <a:t>年度更新、対象製品は４ページ目参照</a:t>
                      </a:r>
                      <a:r>
                        <a:rPr kumimoji="1" lang="en-US" altLang="ja-JP" sz="1000" dirty="0">
                          <a:solidFill>
                            <a:schemeClr val="tx1"/>
                          </a:solidFill>
                          <a:latin typeface="Meiryo UI"/>
                          <a:ea typeface="Meiryo UI"/>
                          <a:cs typeface="Arial"/>
                        </a:rPr>
                        <a:t>)</a:t>
                      </a:r>
                      <a:r>
                        <a:rPr kumimoji="1" lang="ja-JP" altLang="en-US" sz="1100" dirty="0">
                          <a:solidFill>
                            <a:schemeClr val="tx1"/>
                          </a:solidFill>
                          <a:latin typeface="Meiryo UI"/>
                          <a:ea typeface="Meiryo UI"/>
                          <a:cs typeface="Arial"/>
                        </a:rPr>
                        <a:t>、その他のクラス</a:t>
                      </a:r>
                      <a:r>
                        <a:rPr kumimoji="1" lang="en-US" altLang="ja-JP" sz="1100" dirty="0">
                          <a:solidFill>
                            <a:schemeClr val="tx1"/>
                          </a:solidFill>
                          <a:latin typeface="Meiryo UI"/>
                          <a:ea typeface="Meiryo UI"/>
                          <a:cs typeface="Arial"/>
                        </a:rPr>
                        <a:t>I, </a:t>
                      </a:r>
                      <a:r>
                        <a:rPr kumimoji="1" lang="ja-JP" altLang="en-US" sz="1100" dirty="0">
                          <a:solidFill>
                            <a:schemeClr val="tx1"/>
                          </a:solidFill>
                          <a:latin typeface="Meiryo UI"/>
                          <a:ea typeface="Meiryo UI"/>
                          <a:cs typeface="Arial"/>
                        </a:rPr>
                        <a:t>クラス</a:t>
                      </a:r>
                      <a:r>
                        <a:rPr kumimoji="1" lang="en-US" altLang="ja-JP" sz="1100" dirty="0">
                          <a:solidFill>
                            <a:schemeClr val="tx1"/>
                          </a:solidFill>
                          <a:latin typeface="Meiryo UI"/>
                          <a:ea typeface="Meiryo UI"/>
                          <a:cs typeface="Arial"/>
                        </a:rPr>
                        <a:t>II, III:5</a:t>
                      </a:r>
                      <a:r>
                        <a:rPr kumimoji="1" lang="ja-JP" altLang="en-US" sz="1100" dirty="0">
                          <a:solidFill>
                            <a:schemeClr val="tx1"/>
                          </a:solidFill>
                          <a:latin typeface="Meiryo UI"/>
                          <a:ea typeface="Meiryo UI"/>
                          <a:cs typeface="Arial"/>
                        </a:rPr>
                        <a:t>年間</a:t>
                      </a:r>
                      <a:r>
                        <a:rPr kumimoji="1" lang="en-US" altLang="ja-JP" sz="1000" dirty="0">
                          <a:solidFill>
                            <a:schemeClr val="tx1"/>
                          </a:solidFill>
                          <a:latin typeface="Meiryo UI"/>
                          <a:ea typeface="Meiryo UI"/>
                          <a:cs typeface="Arial"/>
                        </a:rPr>
                        <a:t>(</a:t>
                      </a:r>
                      <a:r>
                        <a:rPr kumimoji="1" lang="ja-JP" altLang="en-US" sz="1000" dirty="0">
                          <a:solidFill>
                            <a:schemeClr val="tx1"/>
                          </a:solidFill>
                          <a:latin typeface="Meiryo UI"/>
                          <a:ea typeface="Meiryo UI"/>
                          <a:cs typeface="Arial"/>
                        </a:rPr>
                        <a:t>更新申請は</a:t>
                      </a:r>
                      <a:r>
                        <a:rPr kumimoji="1" lang="en-US" altLang="ja-JP" sz="1000" dirty="0">
                          <a:solidFill>
                            <a:schemeClr val="tx1"/>
                          </a:solidFill>
                          <a:latin typeface="Meiryo UI"/>
                          <a:ea typeface="Meiryo UI"/>
                          <a:cs typeface="Arial"/>
                        </a:rPr>
                        <a:t>6</a:t>
                      </a:r>
                      <a:r>
                        <a:rPr kumimoji="1" lang="ja-JP" altLang="en-US" sz="1000" dirty="0">
                          <a:solidFill>
                            <a:schemeClr val="tx1"/>
                          </a:solidFill>
                          <a:latin typeface="Meiryo UI"/>
                          <a:ea typeface="Meiryo UI"/>
                          <a:cs typeface="Arial"/>
                        </a:rPr>
                        <a:t>ヶ月前から申請可能</a:t>
                      </a:r>
                      <a:r>
                        <a:rPr kumimoji="1" lang="en-US" altLang="ja-JP" sz="1000" dirty="0">
                          <a:solidFill>
                            <a:schemeClr val="tx1"/>
                          </a:solidFill>
                          <a:latin typeface="Meiryo UI"/>
                          <a:ea typeface="Meiryo UI"/>
                          <a:cs typeface="Arial"/>
                        </a:rPr>
                        <a:t>)</a:t>
                      </a:r>
                      <a:endParaRPr kumimoji="1" lang="ja-JP" altLang="en-US" sz="1000" dirty="0">
                        <a:solidFill>
                          <a:schemeClr val="tx1"/>
                        </a:solidFill>
                        <a:latin typeface="Meiryo UI"/>
                        <a:ea typeface="Meiryo UI"/>
                        <a:cs typeface="Arial"/>
                      </a:endParaRPr>
                    </a:p>
                  </a:txBody>
                  <a:tcPr marL="90000" marR="90000" marT="0" marB="0" anchor="ctr">
                    <a:lnL w="12700" cap="flat" cmpd="sng" algn="ctr">
                      <a:solidFill>
                        <a:srgbClr val="E8EAE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61219">
                <a:tc>
                  <a:txBody>
                    <a:bodyPr/>
                    <a:lstStyle/>
                    <a:p>
                      <a:pPr fontAlgn="ctr"/>
                      <a:endParaRPr lang="ja-JP" altLang="en-US" sz="1100" b="1"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L>
                      <a:noFill/>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l"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36000" marR="0"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gridSpan="3">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00" dirty="0">
                          <a:solidFill>
                            <a:schemeClr val="tx1"/>
                          </a:solidFill>
                          <a:latin typeface="Meiryo UI"/>
                          <a:ea typeface="Meiryo UI"/>
                          <a:cs typeface="Arial"/>
                        </a:rPr>
                        <a:t>有り。</a:t>
                      </a:r>
                      <a:r>
                        <a:rPr kumimoji="1" lang="en-US" altLang="ja-JP" sz="1000" dirty="0">
                          <a:solidFill>
                            <a:schemeClr val="tx1"/>
                          </a:solidFill>
                          <a:latin typeface="Meiryo UI"/>
                          <a:ea typeface="Meiryo UI"/>
                          <a:cs typeface="Arial"/>
                        </a:rPr>
                        <a:t>Regulations of Medical Device Good Distribution Practice</a:t>
                      </a:r>
                      <a:r>
                        <a:rPr kumimoji="1" lang="ja-JP" altLang="en-US" sz="1000" dirty="0">
                          <a:solidFill>
                            <a:schemeClr val="tx1"/>
                          </a:solidFill>
                          <a:latin typeface="Meiryo UI"/>
                          <a:ea typeface="Meiryo UI"/>
                          <a:cs typeface="Arial"/>
                        </a:rPr>
                        <a:t>により規定されている。但し</a:t>
                      </a:r>
                      <a:r>
                        <a:rPr kumimoji="1" lang="en-US" altLang="ja-JP" sz="1000" dirty="0">
                          <a:solidFill>
                            <a:schemeClr val="tx1"/>
                          </a:solidFill>
                          <a:latin typeface="Meiryo UI"/>
                          <a:ea typeface="Meiryo UI"/>
                          <a:cs typeface="Arial"/>
                        </a:rPr>
                        <a:t>TFDA</a:t>
                      </a:r>
                      <a:r>
                        <a:rPr kumimoji="1" lang="ja-JP" altLang="en-US" sz="1000" dirty="0">
                          <a:solidFill>
                            <a:schemeClr val="tx1"/>
                          </a:solidFill>
                          <a:latin typeface="Meiryo UI"/>
                          <a:ea typeface="Meiryo UI"/>
                          <a:cs typeface="Arial"/>
                        </a:rPr>
                        <a:t>が指定する</a:t>
                      </a:r>
                      <a:r>
                        <a:rPr kumimoji="1" lang="en-US" altLang="ja-JP" sz="1000" dirty="0">
                          <a:solidFill>
                            <a:schemeClr val="tx1"/>
                          </a:solidFill>
                          <a:latin typeface="Meiryo UI"/>
                          <a:ea typeface="Meiryo UI"/>
                          <a:cs typeface="Arial"/>
                        </a:rPr>
                        <a:t>45</a:t>
                      </a:r>
                      <a:r>
                        <a:rPr kumimoji="1" lang="ja-JP" altLang="en-US" sz="1000" dirty="0">
                          <a:solidFill>
                            <a:schemeClr val="tx1"/>
                          </a:solidFill>
                          <a:latin typeface="Meiryo UI"/>
                          <a:ea typeface="Meiryo UI"/>
                          <a:cs typeface="Arial"/>
                        </a:rPr>
                        <a:t>の医療機器に限定。</a:t>
                      </a: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54216967"/>
                  </a:ext>
                </a:extLst>
              </a:tr>
              <a:tr h="261219">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価格に関する規制</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a:noFill/>
                    </a:lnL>
                    <a:lnR w="12700" cap="flat" cmpd="sng" algn="ctr">
                      <a:solidFill>
                        <a:schemeClr val="bg2"/>
                      </a:solidFill>
                      <a:prstDash val="solid"/>
                      <a:round/>
                      <a:headEnd type="none" w="med" len="med"/>
                      <a:tailEnd type="none" w="med" len="med"/>
                    </a:lnR>
                    <a:lnT w="12700" cap="flat" cmpd="sng" algn="ctr">
                      <a:solidFill>
                        <a:srgbClr val="E8EAEC"/>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gridSpan="3">
                  <a:txBody>
                    <a:bodyPr/>
                    <a:lstStyle/>
                    <a:p>
                      <a:pPr marL="0" indent="0" fontAlgn="ctr">
                        <a:buFont typeface="Arial" pitchFamily="34" charset="0"/>
                        <a:buNone/>
                      </a:pPr>
                      <a:r>
                        <a:rPr kumimoji="1" lang="ja-JP" altLang="en-US" sz="1100" dirty="0">
                          <a:solidFill>
                            <a:schemeClr val="tx1"/>
                          </a:solidFill>
                          <a:latin typeface="Meiryo UI"/>
                          <a:ea typeface="Meiryo UI"/>
                          <a:cs typeface="Arial"/>
                        </a:rPr>
                        <a:t>保険償還対象の医療機器の販売価格は国民健康保険局（</a:t>
                      </a:r>
                      <a:r>
                        <a:rPr kumimoji="1" lang="en-US" altLang="ja-JP" sz="1100" dirty="0">
                          <a:solidFill>
                            <a:schemeClr val="tx1"/>
                          </a:solidFill>
                          <a:latin typeface="Meiryo UI"/>
                          <a:ea typeface="Meiryo UI"/>
                          <a:cs typeface="Arial"/>
                        </a:rPr>
                        <a:t>National Health Insurance Administration</a:t>
                      </a:r>
                      <a:r>
                        <a:rPr kumimoji="1" lang="ja-JP" altLang="en-US" sz="1100" dirty="0">
                          <a:solidFill>
                            <a:schemeClr val="tx1"/>
                          </a:solidFill>
                          <a:latin typeface="Meiryo UI"/>
                          <a:ea typeface="Meiryo UI"/>
                          <a:cs typeface="Arial"/>
                        </a:rPr>
                        <a:t>）にレビューされる</a:t>
                      </a:r>
                    </a:p>
                  </a:txBody>
                  <a:tcPr marL="90000" marR="9000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marL="0" indent="0" fontAlgn="ctr">
                        <a:buFont typeface="Arial" pitchFamily="34" charset="0"/>
                        <a:buNone/>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025" y="1025987"/>
            <a:ext cx="9505056" cy="476028"/>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a:ea typeface="Meiryo UI"/>
                <a:cs typeface="Arial"/>
              </a:rPr>
              <a:t>台湾では2021年</a:t>
            </a:r>
            <a:r>
              <a:rPr lang="en-US" altLang="ja-JP" sz="1400" dirty="0">
                <a:latin typeface="Meiryo UI"/>
                <a:ea typeface="Meiryo UI"/>
                <a:cs typeface="Arial"/>
              </a:rPr>
              <a:t>5</a:t>
            </a:r>
            <a:r>
              <a:rPr lang="ja-JP" altLang="en-US" sz="1400" dirty="0">
                <a:latin typeface="Meiryo UI"/>
                <a:ea typeface="Meiryo UI"/>
                <a:cs typeface="Arial"/>
              </a:rPr>
              <a:t>月</a:t>
            </a:r>
            <a:r>
              <a:rPr lang="en-US" altLang="ja-JP" sz="1400" dirty="0">
                <a:latin typeface="Meiryo UI"/>
                <a:ea typeface="Meiryo UI"/>
                <a:cs typeface="Arial"/>
              </a:rPr>
              <a:t>1</a:t>
            </a:r>
            <a:r>
              <a:rPr lang="ja-JP" altLang="en-US" sz="1400" dirty="0">
                <a:latin typeface="Meiryo UI"/>
                <a:ea typeface="Meiryo UI"/>
                <a:cs typeface="Arial"/>
              </a:rPr>
              <a:t>日より薬事法</a:t>
            </a:r>
            <a:r>
              <a:rPr lang="en-US" altLang="ja-JP" sz="1000" dirty="0">
                <a:latin typeface="Meiryo UI"/>
                <a:ea typeface="Meiryo UI"/>
                <a:cs typeface="Arial"/>
              </a:rPr>
              <a:t>(</a:t>
            </a:r>
            <a:r>
              <a:rPr lang="en-GB" altLang="ja-JP" sz="1000" dirty="0">
                <a:latin typeface="Meiryo UI"/>
                <a:ea typeface="Meiryo UI"/>
                <a:cs typeface="Arial"/>
              </a:rPr>
              <a:t>Pharmaceutical Affairs Act)</a:t>
            </a:r>
            <a:r>
              <a:rPr lang="ja-JP" altLang="en-US" sz="1400" dirty="0" err="1">
                <a:latin typeface="Meiryo UI"/>
                <a:ea typeface="Meiryo UI"/>
                <a:cs typeface="Arial"/>
              </a:rPr>
              <a:t>が改</a:t>
            </a:r>
            <a:r>
              <a:rPr lang="ja-JP" altLang="en-US" sz="1400" dirty="0">
                <a:latin typeface="Meiryo UI"/>
                <a:ea typeface="Meiryo UI"/>
                <a:cs typeface="Arial"/>
              </a:rPr>
              <a:t>正され、新たに医療機器管理法</a:t>
            </a:r>
            <a:r>
              <a:rPr lang="en-US" altLang="ja-JP" sz="1000" dirty="0">
                <a:latin typeface="Meiryo UI"/>
                <a:ea typeface="Meiryo UI"/>
                <a:cs typeface="Arial"/>
              </a:rPr>
              <a:t>(Medical Device Act)</a:t>
            </a:r>
            <a:r>
              <a:rPr lang="ja-JP" altLang="en-US" sz="1400" dirty="0">
                <a:latin typeface="Meiryo UI"/>
                <a:ea typeface="Meiryo UI"/>
                <a:cs typeface="Arial"/>
              </a:rPr>
              <a:t>が施行された。</a:t>
            </a:r>
            <a:endParaRPr lang="en-US" altLang="ja-JP" sz="1400" dirty="0">
              <a:latin typeface="Meiryo UI"/>
              <a:ea typeface="Meiryo UI"/>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rPr>
              <a:t>台湾の医療機器登録には、２つのステップが必要となる（申請のプロセスおよび必要書類は次ページに記載）。</a:t>
            </a:r>
          </a:p>
        </p:txBody>
      </p:sp>
      <p:graphicFrame>
        <p:nvGraphicFramePr>
          <p:cNvPr id="3" name="表 2">
            <a:extLst>
              <a:ext uri="{FF2B5EF4-FFF2-40B4-BE49-F238E27FC236}">
                <a16:creationId xmlns:a16="http://schemas.microsoft.com/office/drawing/2014/main" id="{1A5BA04B-89C1-7433-1284-CAB0887FADBD}"/>
              </a:ext>
            </a:extLst>
          </p:cNvPr>
          <p:cNvGraphicFramePr>
            <a:graphicFrameLocks noGrp="1"/>
          </p:cNvGraphicFramePr>
          <p:nvPr>
            <p:extLst>
              <p:ext uri="{D42A27DB-BD31-4B8C-83A1-F6EECF244321}">
                <p14:modId xmlns:p14="http://schemas.microsoft.com/office/powerpoint/2010/main" val="2837418489"/>
              </p:ext>
            </p:extLst>
          </p:nvPr>
        </p:nvGraphicFramePr>
        <p:xfrm>
          <a:off x="6182833" y="6570921"/>
          <a:ext cx="208280" cy="365760"/>
        </p:xfrm>
        <a:graphic>
          <a:graphicData uri="http://schemas.openxmlformats.org/drawingml/2006/table">
            <a:tbl>
              <a:tblPr/>
              <a:tblGrid>
                <a:gridCol w="208280">
                  <a:extLst>
                    <a:ext uri="{9D8B030D-6E8A-4147-A177-3AD203B41FA5}">
                      <a16:colId xmlns:a16="http://schemas.microsoft.com/office/drawing/2014/main" val="3257222143"/>
                    </a:ext>
                  </a:extLst>
                </a:gridCol>
              </a:tblGrid>
              <a:tr h="0">
                <a:tc>
                  <a:txBody>
                    <a:bodyPr/>
                    <a:lstStyle/>
                    <a:p>
                      <a:endParaRPr kumimoji="1" lang="ja-JP" altLang="en-US" dirty="0"/>
                    </a:p>
                  </a:txBody>
                  <a:tcPr>
                    <a:lnL w="12700" cmpd="sng">
                      <a:solidFill>
                        <a:srgbClr val="CCCCCC"/>
                      </a:solidFill>
                      <a:prstDash val="solid"/>
                    </a:lnL>
                    <a:lnR w="12700" cmpd="sng">
                      <a:solidFill>
                        <a:srgbClr val="CCCCCC"/>
                      </a:solidFill>
                      <a:prstDash val="solid"/>
                    </a:lnR>
                    <a:lnT w="12700" cmpd="sng">
                      <a:solidFill>
                        <a:srgbClr val="CCCCCC"/>
                      </a:solidFill>
                      <a:prstDash val="solid"/>
                    </a:lnT>
                    <a:lnB w="12700" cmpd="sng">
                      <a:solidFill>
                        <a:srgbClr val="CCCCCC"/>
                      </a:solidFill>
                      <a:prstDash val="solid"/>
                    </a:lnB>
                  </a:tcPr>
                </a:tc>
                <a:extLst>
                  <a:ext uri="{0D108BD9-81ED-4DB2-BD59-A6C34878D82A}">
                    <a16:rowId xmlns:a16="http://schemas.microsoft.com/office/drawing/2014/main" val="1157641459"/>
                  </a:ext>
                </a:extLst>
              </a:tr>
            </a:tbl>
          </a:graphicData>
        </a:graphic>
      </p:graphicFrame>
    </p:spTree>
    <p:extLst>
      <p:ext uri="{BB962C8B-B14F-4D97-AF65-F5344CB8AC3E}">
        <p14:creationId xmlns:p14="http://schemas.microsoft.com/office/powerpoint/2010/main" val="1818150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フリーフォーム 35"/>
          <p:cNvSpPr/>
          <p:nvPr/>
        </p:nvSpPr>
        <p:spPr>
          <a:xfrm>
            <a:off x="2684657" y="2977812"/>
            <a:ext cx="1714453" cy="1001486"/>
          </a:xfrm>
          <a:custGeom>
            <a:avLst/>
            <a:gdLst>
              <a:gd name="connsiteX0" fmla="*/ 1480458 w 1785258"/>
              <a:gd name="connsiteY0" fmla="*/ 1001486 h 1001486"/>
              <a:gd name="connsiteX1" fmla="*/ 1785258 w 1785258"/>
              <a:gd name="connsiteY1" fmla="*/ 1001486 h 1001486"/>
              <a:gd name="connsiteX2" fmla="*/ 1785258 w 1785258"/>
              <a:gd name="connsiteY2" fmla="*/ 0 h 1001486"/>
              <a:gd name="connsiteX3" fmla="*/ 0 w 1785258"/>
              <a:gd name="connsiteY3" fmla="*/ 0 h 1001486"/>
              <a:gd name="connsiteX4" fmla="*/ 0 w 1785258"/>
              <a:gd name="connsiteY4" fmla="*/ 148046 h 100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8" h="1001486">
                <a:moveTo>
                  <a:pt x="1480458" y="1001486"/>
                </a:moveTo>
                <a:lnTo>
                  <a:pt x="1785258" y="1001486"/>
                </a:lnTo>
                <a:lnTo>
                  <a:pt x="1785258" y="0"/>
                </a:lnTo>
                <a:lnTo>
                  <a:pt x="0" y="0"/>
                </a:lnTo>
                <a:lnTo>
                  <a:pt x="0" y="148046"/>
                </a:lnTo>
              </a:path>
            </a:pathLst>
          </a:cu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台湾</a:t>
            </a:r>
            <a:r>
              <a:rPr lang="en-US" altLang="ja-JP" b="1" dirty="0">
                <a:latin typeface="Meiryo UI" panose="020B0604030504040204" pitchFamily="34" charset="-128"/>
                <a:ea typeface="Meiryo UI" panose="020B0604030504040204" pitchFamily="34" charset="-128"/>
              </a:rPr>
              <a:t>(</a:t>
            </a:r>
            <a:r>
              <a:rPr lang="en-US" altLang="zh-TW" b="1" dirty="0">
                <a:latin typeface="Meiryo UI" panose="020B0604030504040204" pitchFamily="34" charset="-128"/>
                <a:ea typeface="Meiryo UI" panose="020B0604030504040204" pitchFamily="34" charset="-128"/>
              </a:rPr>
              <a:t>Taiwan</a:t>
            </a:r>
            <a:r>
              <a:rPr lang="en-US" altLang="ja-JP" b="1" dirty="0">
                <a:latin typeface="Meiryo UI" panose="020B0604030504040204" pitchFamily="34" charset="-128"/>
                <a:ea typeface="Meiryo UI" panose="020B0604030504040204" pitchFamily="34" charset="-128"/>
              </a:rPr>
              <a:t>)</a:t>
            </a:r>
            <a:r>
              <a:rPr lang="ja-JP" altLang="en-US" b="1" dirty="0">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4294967295"/>
          </p:nvPr>
        </p:nvSpPr>
        <p:spPr>
          <a:xfrm>
            <a:off x="200025" y="549275"/>
            <a:ext cx="9505950" cy="359445"/>
          </a:xfrm>
        </p:spPr>
        <p:txBody>
          <a:bodyPr/>
          <a:lstStyle/>
          <a:p>
            <a:pPr marL="0" indent="0">
              <a:buNone/>
            </a:pPr>
            <a:r>
              <a:rPr lang="ja-JP" altLang="en-US" sz="2000" b="1" dirty="0">
                <a:latin typeface="Meiryo UI" panose="020B0604030504040204" pitchFamily="34" charset="-128"/>
                <a:ea typeface="Meiryo UI" panose="020B0604030504040204" pitchFamily="34" charset="-128"/>
              </a:rPr>
              <a:t>医療機器に対する規制（</a:t>
            </a:r>
            <a:r>
              <a:rPr lang="en-US" altLang="ja-JP" sz="2000" b="1" dirty="0">
                <a:latin typeface="Meiryo UI" panose="020B0604030504040204" pitchFamily="34" charset="-128"/>
                <a:ea typeface="Meiryo UI" panose="020B0604030504040204" pitchFamily="34" charset="-128"/>
              </a:rPr>
              <a:t>2/2</a:t>
            </a:r>
            <a:r>
              <a:rPr lang="ja-JP" altLang="en-US" sz="2000" b="1" dirty="0">
                <a:latin typeface="Meiryo UI" panose="020B0604030504040204" pitchFamily="34" charset="-128"/>
                <a:ea typeface="Meiryo UI" panose="020B0604030504040204" pitchFamily="34" charset="-128"/>
              </a:rPr>
              <a:t>）</a:t>
            </a:r>
          </a:p>
        </p:txBody>
      </p:sp>
      <p:grpSp>
        <p:nvGrpSpPr>
          <p:cNvPr id="5" name="グループ化 7"/>
          <p:cNvGrpSpPr/>
          <p:nvPr/>
        </p:nvGrpSpPr>
        <p:grpSpPr>
          <a:xfrm>
            <a:off x="380401" y="2280966"/>
            <a:ext cx="4320480" cy="288032"/>
            <a:chOff x="4803500" y="2173858"/>
            <a:chExt cx="5626916" cy="288032"/>
          </a:xfrm>
        </p:grpSpPr>
        <p:sp>
          <p:nvSpPr>
            <p:cNvPr id="6" name="Rectangle 6"/>
            <p:cNvSpPr>
              <a:spLocks noChangeArrowheads="1"/>
            </p:cNvSpPr>
            <p:nvPr/>
          </p:nvSpPr>
          <p:spPr bwMode="auto">
            <a:xfrm>
              <a:off x="4803500" y="217385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医療機器許可ライセンス</a:t>
              </a:r>
              <a:r>
                <a:rPr lang="ja-JP" altLang="en-US" sz="1400" b="1" dirty="0">
                  <a:latin typeface="Meiryo UI" panose="020B0604030504040204" pitchFamily="34" charset="-128"/>
                  <a:ea typeface="Meiryo UI" panose="020B0604030504040204" pitchFamily="34" charset="-128"/>
                </a:rPr>
                <a:t>申請の流れ</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20561" y="259422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申請</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9" name="角丸四角形 8"/>
          <p:cNvSpPr/>
          <p:nvPr/>
        </p:nvSpPr>
        <p:spPr>
          <a:xfrm>
            <a:off x="1820561" y="3105141"/>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a:latin typeface="Meiryo UI" panose="020B0604030504040204" pitchFamily="34" charset="-128"/>
                <a:ea typeface="Meiryo UI" panose="020B0604030504040204" pitchFamily="34" charset="-128"/>
              </a:rPr>
              <a:t>一回目の審査</a:t>
            </a:r>
            <a:endParaRPr lang="en-US" altLang="ja-JP" sz="1200" b="1" dirty="0">
              <a:latin typeface="Meiryo UI" panose="020B0604030504040204" pitchFamily="34" charset="-128"/>
              <a:ea typeface="Meiryo UI" panose="020B0604030504040204" pitchFamily="34" charset="-128"/>
            </a:endParaRPr>
          </a:p>
        </p:txBody>
      </p:sp>
      <p:sp>
        <p:nvSpPr>
          <p:cNvPr id="10" name="角丸四角形 9"/>
          <p:cNvSpPr/>
          <p:nvPr/>
        </p:nvSpPr>
        <p:spPr>
          <a:xfrm>
            <a:off x="877588" y="3782767"/>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照会事項の回答</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角丸四角形 10"/>
          <p:cNvSpPr/>
          <p:nvPr/>
        </p:nvSpPr>
        <p:spPr>
          <a:xfrm>
            <a:off x="2756665" y="3782767"/>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却下</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 name="角丸四角形 11"/>
          <p:cNvSpPr/>
          <p:nvPr/>
        </p:nvSpPr>
        <p:spPr>
          <a:xfrm>
            <a:off x="884457" y="431665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照会事項への対応</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3" name="角丸四角形 12"/>
          <p:cNvSpPr/>
          <p:nvPr/>
        </p:nvSpPr>
        <p:spPr>
          <a:xfrm>
            <a:off x="884457" y="537702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承認</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6" name="直線矢印コネクタ 15"/>
          <p:cNvCxnSpPr>
            <a:stCxn id="8" idx="2"/>
            <a:endCxn id="9" idx="0"/>
          </p:cNvCxnSpPr>
          <p:nvPr/>
        </p:nvCxnSpPr>
        <p:spPr>
          <a:xfrm>
            <a:off x="2540641" y="2882254"/>
            <a:ext cx="0" cy="222887"/>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9" idx="2"/>
            <a:endCxn id="10" idx="0"/>
          </p:cNvCxnSpPr>
          <p:nvPr/>
        </p:nvCxnSpPr>
        <p:spPr>
          <a:xfrm rot="5400000">
            <a:off x="1874358" y="3116484"/>
            <a:ext cx="389594" cy="942973"/>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9" idx="2"/>
            <a:endCxn id="11" idx="0"/>
          </p:cNvCxnSpPr>
          <p:nvPr/>
        </p:nvCxnSpPr>
        <p:spPr>
          <a:xfrm rot="16200000" flipH="1">
            <a:off x="2813896" y="3119918"/>
            <a:ext cx="389594" cy="936104"/>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563123" y="3305776"/>
            <a:ext cx="936104" cy="216024"/>
          </a:xfrm>
          <a:prstGeom prst="rect">
            <a:avLst/>
          </a:prstGeom>
          <a:noFill/>
        </p:spPr>
        <p:txBody>
          <a:bodyPr wrap="square" lIns="0" tIns="36000" rIns="0" bIns="36000" rtlCol="0" anchor="t" anchorCtr="0">
            <a:noAutofit/>
          </a:bodyPr>
          <a:lstStyle/>
          <a:p>
            <a:pPr algn="ctr"/>
            <a:r>
              <a:rPr lang="en-US" altLang="ja-JP" sz="1200" dirty="0">
                <a:latin typeface="Meiryo UI" panose="020B0604030504040204" pitchFamily="34" charset="-128"/>
                <a:ea typeface="Meiryo UI" panose="020B0604030504040204" pitchFamily="34" charset="-128"/>
              </a:rPr>
              <a:t> 4</a:t>
            </a:r>
            <a:r>
              <a:rPr lang="ja-JP" altLang="en-US" sz="1200" dirty="0">
                <a:latin typeface="Meiryo UI" panose="020B0604030504040204" pitchFamily="34" charset="-128"/>
                <a:ea typeface="Meiryo UI" panose="020B0604030504040204" pitchFamily="34" charset="-128"/>
              </a:rPr>
              <a:t>ヶ月以内</a:t>
            </a:r>
            <a:endParaRPr lang="en-US" altLang="ja-JP" sz="1200" dirty="0">
              <a:latin typeface="Meiryo UI" panose="020B0604030504040204" pitchFamily="34" charset="-128"/>
              <a:ea typeface="Meiryo UI" panose="020B0604030504040204" pitchFamily="34" charset="-128"/>
            </a:endParaRPr>
          </a:p>
        </p:txBody>
      </p:sp>
      <p:cxnSp>
        <p:nvCxnSpPr>
          <p:cNvPr id="25" name="直線矢印コネクタ 24"/>
          <p:cNvCxnSpPr>
            <a:stCxn id="10" idx="2"/>
            <a:endCxn id="12" idx="0"/>
          </p:cNvCxnSpPr>
          <p:nvPr/>
        </p:nvCxnSpPr>
        <p:spPr>
          <a:xfrm>
            <a:off x="1597668" y="4070799"/>
            <a:ext cx="6869" cy="245853"/>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2" idx="2"/>
            <a:endCxn id="13" idx="0"/>
          </p:cNvCxnSpPr>
          <p:nvPr/>
        </p:nvCxnSpPr>
        <p:spPr>
          <a:xfrm>
            <a:off x="1604537" y="4604684"/>
            <a:ext cx="0" cy="772344"/>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389517" y="2834039"/>
            <a:ext cx="73530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回答</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308393" y="5682099"/>
            <a:ext cx="4752527"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fontAlgn="ctr">
              <a:lnSpc>
                <a:spcPts val="1200"/>
              </a:lnSpc>
              <a:spcAft>
                <a:spcPts val="300"/>
              </a:spcAft>
              <a:buClr>
                <a:srgbClr val="5F8AC3"/>
              </a:buClr>
              <a:buSzPct val="80000"/>
              <a:buFont typeface="Wingdings" panose="05000000000000000000" pitchFamily="2" charset="2"/>
              <a:buChar char="l"/>
            </a:pPr>
            <a:r>
              <a:rPr lang="ja-JP" altLang="en-US" sz="1200" dirty="0">
                <a:solidFill>
                  <a:srgbClr val="000000"/>
                </a:solidFill>
                <a:latin typeface="Meiryo UI" panose="020B0604030504040204" pitchFamily="34" charset="-128"/>
                <a:ea typeface="Meiryo UI" panose="020B0604030504040204" pitchFamily="34" charset="-128"/>
              </a:rPr>
              <a:t>登録情報（製品名称、製造情報、使用目的、型式、ラベル、</a:t>
            </a:r>
            <a:r>
              <a:rPr lang="ja-JP" altLang="en-US" sz="1200">
                <a:solidFill>
                  <a:srgbClr val="000000"/>
                </a:solidFill>
                <a:latin typeface="Meiryo UI" panose="020B0604030504040204" pitchFamily="34" charset="-128"/>
                <a:ea typeface="Meiryo UI" panose="020B0604030504040204" pitchFamily="34" charset="-128"/>
              </a:rPr>
              <a:t>パッケージ、　取扱</a:t>
            </a:r>
            <a:r>
              <a:rPr lang="ja-JP" altLang="en-US" sz="1200" dirty="0">
                <a:solidFill>
                  <a:srgbClr val="000000"/>
                </a:solidFill>
                <a:latin typeface="Meiryo UI" panose="020B0604030504040204" pitchFamily="34" charset="-128"/>
                <a:ea typeface="Meiryo UI" panose="020B0604030504040204" pitchFamily="34" charset="-128"/>
              </a:rPr>
              <a:t>説明書、ライセンスホルダー）に変更が生じた場合には、速やかに変更申請を</a:t>
            </a:r>
            <a:r>
              <a:rPr lang="ja-JP" altLang="en-US" sz="1200" dirty="0">
                <a:latin typeface="Meiryo UI" panose="020B0604030504040204" pitchFamily="34" charset="-128"/>
                <a:ea typeface="Meiryo UI" panose="020B0604030504040204" pitchFamily="34" charset="-128"/>
              </a:rPr>
              <a:t>行うこと。</a:t>
            </a:r>
          </a:p>
          <a:p>
            <a:pPr marL="123825" lvl="1" indent="-123825" fontAlgn="ctr">
              <a:lnSpc>
                <a:spcPts val="1200"/>
              </a:lnSpc>
              <a:spcAft>
                <a:spcPts val="300"/>
              </a:spcAft>
              <a:buClr>
                <a:srgbClr val="5F8AC3"/>
              </a:buClr>
              <a:buSzPct val="80000"/>
              <a:buFont typeface="Wingdings" panose="05000000000000000000" pitchFamily="2" charset="2"/>
              <a:buChar char="l"/>
            </a:pPr>
            <a:r>
              <a:rPr lang="ja-JP" altLang="en-US" sz="1200" dirty="0">
                <a:latin typeface="Meiryo UI" panose="020B0604030504040204" pitchFamily="34" charset="-128"/>
                <a:ea typeface="Meiryo UI" panose="020B0604030504040204" pitchFamily="34" charset="-128"/>
              </a:rPr>
              <a:t>審査期間は医療</a:t>
            </a:r>
            <a:r>
              <a:rPr lang="ja-JP" altLang="en-US" sz="1200">
                <a:latin typeface="Meiryo UI" panose="020B0604030504040204" pitchFamily="34" charset="-128"/>
                <a:ea typeface="Meiryo UI" panose="020B0604030504040204" pitchFamily="34" charset="-128"/>
              </a:rPr>
              <a:t>機器のクラス分類やリスク</a:t>
            </a:r>
            <a:r>
              <a:rPr lang="ja-JP" altLang="en-US" sz="1200" dirty="0">
                <a:latin typeface="Meiryo UI" panose="020B0604030504040204" pitchFamily="34" charset="-128"/>
                <a:ea typeface="Meiryo UI" panose="020B0604030504040204" pitchFamily="34" charset="-128"/>
              </a:rPr>
              <a:t>によって変わる。</a:t>
            </a:r>
            <a:endParaRPr lang="en-US" altLang="ja-JP" sz="1200" dirty="0">
              <a:latin typeface="Meiryo UI" panose="020B0604030504040204" pitchFamily="34" charset="-128"/>
              <a:ea typeface="Meiryo UI" panose="020B0604030504040204" pitchFamily="34" charset="-128"/>
            </a:endParaRPr>
          </a:p>
          <a:p>
            <a:pPr marL="123825" lvl="1" indent="-123825" fontAlgn="ctr">
              <a:lnSpc>
                <a:spcPts val="1200"/>
              </a:lnSpc>
              <a:spcAft>
                <a:spcPts val="300"/>
              </a:spcAft>
              <a:buClr>
                <a:srgbClr val="5F8AC3"/>
              </a:buClr>
              <a:buSzPct val="80000"/>
              <a:buFont typeface="Wingdings" panose="05000000000000000000" pitchFamily="2" charset="2"/>
              <a:buChar char="l"/>
            </a:pPr>
            <a:r>
              <a:rPr lang="ja-JP" altLang="en-US" sz="1200" dirty="0">
                <a:latin typeface="Meiryo UI" panose="020B0604030504040204" pitchFamily="34" charset="-128"/>
                <a:ea typeface="Meiryo UI" panose="020B0604030504040204" pitchFamily="34" charset="-128"/>
              </a:rPr>
              <a:t>審査期間は目安であり記載の期間より時間がかかる場合もある。</a:t>
            </a:r>
          </a:p>
        </p:txBody>
      </p:sp>
      <p:grpSp>
        <p:nvGrpSpPr>
          <p:cNvPr id="40" name="グループ化 7"/>
          <p:cNvGrpSpPr/>
          <p:nvPr/>
        </p:nvGrpSpPr>
        <p:grpSpPr>
          <a:xfrm>
            <a:off x="5132929" y="2313953"/>
            <a:ext cx="4320480" cy="276977"/>
            <a:chOff x="4803500" y="2184368"/>
            <a:chExt cx="5626916" cy="288032"/>
          </a:xfrm>
        </p:grpSpPr>
        <p:sp>
          <p:nvSpPr>
            <p:cNvPr id="41" name="Rectangle 6"/>
            <p:cNvSpPr>
              <a:spLocks noChangeArrowheads="1"/>
            </p:cNvSpPr>
            <p:nvPr/>
          </p:nvSpPr>
          <p:spPr bwMode="auto">
            <a:xfrm>
              <a:off x="4803500" y="218436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申請資料（代表的なもの）</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132928" y="2578994"/>
            <a:ext cx="4462653" cy="4012311"/>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正副１通の申請書類一式及び医療機器登録申請書</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中文取扱説明書、パッケージング、ラベル、製品のカラー写真</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医療機器企業許可ライセンスのコピー</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宣誓書原本</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原産国の自由販売証明書原本</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委任状原本</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製造工場の</a:t>
            </a: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GMP</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適合を示す文書　　　　　　　　　　　　　　　　　　　　　　　　　　　（外国の製造所の場合、</a:t>
            </a: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QSD</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許可証</a:t>
            </a: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前臨床試験、試験方法を含む各種試験報告書</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製品概要（構造、材料、仕様、性能、意図した用途、図面等）、動作マニュアル、サービスアニュアル等</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臨床試験報告書、臨床評価報告書</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放射線を照射する機器については、放射線の安全情報</a:t>
            </a: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spcAft>
                <a:spcPts val="200"/>
              </a:spcAft>
              <a:buClr>
                <a:srgbClr val="5F8AC3"/>
              </a:buClr>
              <a:buSzPct val="80000"/>
              <a:buFont typeface="Wingdings" panose="05000000000000000000" pitchFamily="2" charset="2"/>
              <a:buChar char="l"/>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spcAft>
                <a:spcPts val="200"/>
              </a:spcAft>
              <a:buClr>
                <a:srgbClr val="5F8AC3"/>
              </a:buClr>
              <a:buSzPct val="80000"/>
            </a:pPr>
            <a:r>
              <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申請資料について、取扱説明書とラベルは中文（繁体字）が求められるが、その他、試験報告書等は英語で問題ない。</a:t>
            </a:r>
          </a:p>
        </p:txBody>
      </p:sp>
      <p:cxnSp>
        <p:nvCxnSpPr>
          <p:cNvPr id="46" name="直線矢印コネクタ 24">
            <a:extLst>
              <a:ext uri="{FF2B5EF4-FFF2-40B4-BE49-F238E27FC236}">
                <a16:creationId xmlns:a16="http://schemas.microsoft.com/office/drawing/2014/main" id="{2D1CCF92-88DD-4F30-A8CE-AB3925F7AAE5}"/>
              </a:ext>
            </a:extLst>
          </p:cNvPr>
          <p:cNvCxnSpPr>
            <a:cxnSpLocks/>
            <a:endCxn id="50" idx="1"/>
          </p:cNvCxnSpPr>
          <p:nvPr/>
        </p:nvCxnSpPr>
        <p:spPr>
          <a:xfrm>
            <a:off x="1604537" y="4666369"/>
            <a:ext cx="1152128" cy="0"/>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角丸四角形 10">
            <a:extLst>
              <a:ext uri="{FF2B5EF4-FFF2-40B4-BE49-F238E27FC236}">
                <a16:creationId xmlns:a16="http://schemas.microsoft.com/office/drawing/2014/main" id="{FF15E10A-6C46-4AEC-99F2-6020CC04476B}"/>
              </a:ext>
            </a:extLst>
          </p:cNvPr>
          <p:cNvSpPr/>
          <p:nvPr/>
        </p:nvSpPr>
        <p:spPr>
          <a:xfrm>
            <a:off x="2756665" y="4522353"/>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却下</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4" name="テキスト ボックス 22">
            <a:extLst>
              <a:ext uri="{FF2B5EF4-FFF2-40B4-BE49-F238E27FC236}">
                <a16:creationId xmlns:a16="http://schemas.microsoft.com/office/drawing/2014/main" id="{82AA9700-AB7E-4F23-AEEB-BEAC2B695E1C}"/>
              </a:ext>
            </a:extLst>
          </p:cNvPr>
          <p:cNvSpPr txBox="1"/>
          <p:nvPr/>
        </p:nvSpPr>
        <p:spPr>
          <a:xfrm>
            <a:off x="1613066" y="4072656"/>
            <a:ext cx="936104" cy="216024"/>
          </a:xfrm>
          <a:prstGeom prst="rect">
            <a:avLst/>
          </a:prstGeom>
          <a:noFill/>
        </p:spPr>
        <p:txBody>
          <a:bodyPr wrap="square" lIns="0" tIns="36000" rIns="0" bIns="36000" rtlCol="0" anchor="t" anchorCtr="0">
            <a:noAutofit/>
          </a:bodyPr>
          <a:lstStyle/>
          <a:p>
            <a:pPr algn="ctr"/>
            <a:r>
              <a:rPr lang="en-US" altLang="zh-TW" sz="1200" dirty="0">
                <a:latin typeface="Meiryo UI" panose="020B0604030504040204" pitchFamily="34" charset="-128"/>
                <a:ea typeface="Meiryo UI" panose="020B0604030504040204" pitchFamily="34" charset="-128"/>
              </a:rPr>
              <a:t>3</a:t>
            </a:r>
            <a:r>
              <a:rPr lang="zh-TW" altLang="en-US" sz="1200" dirty="0">
                <a:latin typeface="Meiryo UI" panose="020B0604030504040204" pitchFamily="34" charset="-128"/>
                <a:ea typeface="Meiryo UI" panose="020B0604030504040204" pitchFamily="34" charset="-128"/>
              </a:rPr>
              <a:t>ヶ月以内</a:t>
            </a:r>
            <a:endParaRPr lang="en-US" altLang="ja-JP" sz="1200" dirty="0">
              <a:latin typeface="Meiryo UI" panose="020B0604030504040204" pitchFamily="34" charset="-128"/>
              <a:ea typeface="Meiryo UI" panose="020B0604030504040204" pitchFamily="34" charset="-128"/>
            </a:endParaRPr>
          </a:p>
        </p:txBody>
      </p:sp>
      <p:sp>
        <p:nvSpPr>
          <p:cNvPr id="55" name="角丸四角形 12">
            <a:extLst>
              <a:ext uri="{FF2B5EF4-FFF2-40B4-BE49-F238E27FC236}">
                <a16:creationId xmlns:a16="http://schemas.microsoft.com/office/drawing/2014/main" id="{D423F0B8-3C08-44FC-9D03-1BE380FE0993}"/>
              </a:ext>
            </a:extLst>
          </p:cNvPr>
          <p:cNvSpPr/>
          <p:nvPr/>
        </p:nvSpPr>
        <p:spPr>
          <a:xfrm>
            <a:off x="2756665" y="512634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異議申し立て</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56" name="直線矢印コネクタ 27">
            <a:extLst>
              <a:ext uri="{FF2B5EF4-FFF2-40B4-BE49-F238E27FC236}">
                <a16:creationId xmlns:a16="http://schemas.microsoft.com/office/drawing/2014/main" id="{C96C6387-DF2B-4ED4-9652-9931841902BC}"/>
              </a:ext>
            </a:extLst>
          </p:cNvPr>
          <p:cNvCxnSpPr>
            <a:cxnSpLocks/>
            <a:stCxn id="50" idx="2"/>
            <a:endCxn id="55" idx="0"/>
          </p:cNvCxnSpPr>
          <p:nvPr/>
        </p:nvCxnSpPr>
        <p:spPr>
          <a:xfrm>
            <a:off x="3476745" y="4810385"/>
            <a:ext cx="0" cy="315957"/>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テキスト ボックス 22">
            <a:extLst>
              <a:ext uri="{FF2B5EF4-FFF2-40B4-BE49-F238E27FC236}">
                <a16:creationId xmlns:a16="http://schemas.microsoft.com/office/drawing/2014/main" id="{FBFBF3CB-CBFA-4EBC-AE9D-68171D55A913}"/>
              </a:ext>
            </a:extLst>
          </p:cNvPr>
          <p:cNvSpPr txBox="1"/>
          <p:nvPr/>
        </p:nvSpPr>
        <p:spPr>
          <a:xfrm>
            <a:off x="3483615" y="4837254"/>
            <a:ext cx="936104" cy="216024"/>
          </a:xfrm>
          <a:prstGeom prst="rect">
            <a:avLst/>
          </a:prstGeom>
          <a:noFill/>
        </p:spPr>
        <p:txBody>
          <a:bodyPr wrap="square" lIns="0" tIns="36000" rIns="0" bIns="36000" rtlCol="0" anchor="t" anchorCtr="0">
            <a:noAutofit/>
          </a:bodyPr>
          <a:lstStyle/>
          <a:p>
            <a:pPr algn="ctr"/>
            <a:r>
              <a:rPr lang="en-US" altLang="ja-JP" sz="1200" dirty="0">
                <a:latin typeface="Meiryo UI" panose="020B0604030504040204" pitchFamily="34" charset="-128"/>
                <a:ea typeface="Meiryo UI" panose="020B0604030504040204" pitchFamily="34" charset="-128"/>
              </a:rPr>
              <a:t>4</a:t>
            </a:r>
            <a:r>
              <a:rPr lang="ja-JP" altLang="en-US" sz="1200">
                <a:latin typeface="Meiryo UI" panose="020B0604030504040204" pitchFamily="34" charset="-128"/>
                <a:ea typeface="Meiryo UI" panose="020B0604030504040204" pitchFamily="34" charset="-128"/>
              </a:rPr>
              <a:t>ヶ月以内</a:t>
            </a:r>
            <a:endParaRPr lang="en-US" altLang="ja-JP" sz="1200" dirty="0">
              <a:latin typeface="Meiryo UI" panose="020B0604030504040204" pitchFamily="34" charset="-128"/>
              <a:ea typeface="Meiryo UI" panose="020B0604030504040204" pitchFamily="34" charset="-128"/>
            </a:endParaRPr>
          </a:p>
        </p:txBody>
      </p:sp>
      <p:cxnSp>
        <p:nvCxnSpPr>
          <p:cNvPr id="62" name="直線接點 61">
            <a:extLst>
              <a:ext uri="{FF2B5EF4-FFF2-40B4-BE49-F238E27FC236}">
                <a16:creationId xmlns:a16="http://schemas.microsoft.com/office/drawing/2014/main" id="{321095EC-C3E5-4442-88E6-2E51FCAB75C8}"/>
              </a:ext>
            </a:extLst>
          </p:cNvPr>
          <p:cNvCxnSpPr>
            <a:cxnSpLocks/>
            <a:stCxn id="55" idx="2"/>
          </p:cNvCxnSpPr>
          <p:nvPr/>
        </p:nvCxnSpPr>
        <p:spPr>
          <a:xfrm>
            <a:off x="3476745" y="5414374"/>
            <a:ext cx="0" cy="108000"/>
          </a:xfrm>
          <a:prstGeom prst="line">
            <a:avLst/>
          </a:prstGeom>
          <a:ln w="2857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1A33B531-AAB8-4ED2-929C-C57BD321BC50}"/>
              </a:ext>
            </a:extLst>
          </p:cNvPr>
          <p:cNvCxnSpPr>
            <a:cxnSpLocks/>
          </p:cNvCxnSpPr>
          <p:nvPr/>
        </p:nvCxnSpPr>
        <p:spPr>
          <a:xfrm flipH="1">
            <a:off x="2324617" y="5520692"/>
            <a:ext cx="1158998" cy="0"/>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文字方塊 66">
            <a:extLst>
              <a:ext uri="{FF2B5EF4-FFF2-40B4-BE49-F238E27FC236}">
                <a16:creationId xmlns:a16="http://schemas.microsoft.com/office/drawing/2014/main" id="{21C604D2-8F43-4162-94BF-D682E9BF688D}"/>
              </a:ext>
            </a:extLst>
          </p:cNvPr>
          <p:cNvSpPr txBox="1"/>
          <p:nvPr/>
        </p:nvSpPr>
        <p:spPr>
          <a:xfrm>
            <a:off x="1250376" y="2852536"/>
            <a:ext cx="1261884" cy="276999"/>
          </a:xfrm>
          <a:prstGeom prst="rect">
            <a:avLst/>
          </a:prstGeom>
          <a:noFill/>
        </p:spPr>
        <p:txBody>
          <a:bodyPr wrap="none" rtlCol="0">
            <a:spAutoFit/>
          </a:bodyPr>
          <a:lstStyle/>
          <a:p>
            <a:r>
              <a:rPr lang="zh-TW" altLang="en-US" sz="1200" dirty="0">
                <a:latin typeface="Meiryo UI" panose="020B0604030504040204" pitchFamily="34" charset="-128"/>
                <a:ea typeface="Meiryo UI" panose="020B0604030504040204" pitchFamily="34" charset="-128"/>
                <a:cs typeface="Arial" panose="020B0604020202020204" pitchFamily="34" charset="0"/>
              </a:rPr>
              <a:t>行政文書の審査</a:t>
            </a:r>
            <a:endParaRPr kumimoji="1" lang="zh-TW"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37" name="文字方塊 36">
            <a:extLst>
              <a:ext uri="{FF2B5EF4-FFF2-40B4-BE49-F238E27FC236}">
                <a16:creationId xmlns:a16="http://schemas.microsoft.com/office/drawing/2014/main" id="{EAEAF26D-E1E3-4FAC-B2C0-23DCFF46A7F1}"/>
              </a:ext>
            </a:extLst>
          </p:cNvPr>
          <p:cNvSpPr txBox="1"/>
          <p:nvPr/>
        </p:nvSpPr>
        <p:spPr>
          <a:xfrm>
            <a:off x="1264822" y="3350437"/>
            <a:ext cx="785793" cy="276999"/>
          </a:xfrm>
          <a:prstGeom prst="rect">
            <a:avLst/>
          </a:prstGeom>
          <a:noFill/>
        </p:spPr>
        <p:txBody>
          <a:bodyPr wrap="none" rtlCol="0">
            <a:spAutoFit/>
          </a:bodyPr>
          <a:lstStyle/>
          <a:p>
            <a:r>
              <a:rPr lang="en-US" altLang="zh-TW" sz="1200" dirty="0">
                <a:latin typeface="Meiryo UI" panose="020B0604030504040204" pitchFamily="34" charset="-128"/>
                <a:ea typeface="Meiryo UI" panose="020B0604030504040204" pitchFamily="34" charset="-128"/>
                <a:cs typeface="Arial" panose="020B0604020202020204" pitchFamily="34" charset="0"/>
              </a:rPr>
              <a:t>2〜3</a:t>
            </a:r>
            <a:r>
              <a:rPr lang="zh-TW" altLang="en-US" sz="1200" dirty="0">
                <a:latin typeface="Meiryo UI" panose="020B0604030504040204" pitchFamily="34" charset="-128"/>
                <a:ea typeface="Meiryo UI" panose="020B0604030504040204" pitchFamily="34" charset="-128"/>
                <a:cs typeface="Arial" panose="020B0604020202020204" pitchFamily="34" charset="0"/>
              </a:rPr>
              <a:t>ヶ月</a:t>
            </a:r>
            <a:endParaRPr kumimoji="1" lang="zh-TW"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5" name="テキスト ボックス 22">
            <a:extLst>
              <a:ext uri="{FF2B5EF4-FFF2-40B4-BE49-F238E27FC236}">
                <a16:creationId xmlns:a16="http://schemas.microsoft.com/office/drawing/2014/main" id="{4A1B4D4B-C1EF-458B-88A2-6945B1336EDF}"/>
              </a:ext>
            </a:extLst>
          </p:cNvPr>
          <p:cNvSpPr txBox="1"/>
          <p:nvPr/>
        </p:nvSpPr>
        <p:spPr>
          <a:xfrm>
            <a:off x="1562375" y="4745761"/>
            <a:ext cx="936104" cy="216024"/>
          </a:xfrm>
          <a:prstGeom prst="rect">
            <a:avLst/>
          </a:prstGeom>
          <a:noFill/>
        </p:spPr>
        <p:txBody>
          <a:bodyPr wrap="square" lIns="0" tIns="36000" rIns="0" bIns="36000" rtlCol="0" anchor="t" anchorCtr="0">
            <a:noAutofit/>
          </a:bodyPr>
          <a:lstStyle/>
          <a:p>
            <a:pPr algn="ctr"/>
            <a:r>
              <a:rPr lang="en-US" altLang="ja-JP" sz="1200" dirty="0">
                <a:latin typeface="Meiryo UI" panose="020B0604030504040204" pitchFamily="34" charset="-128"/>
                <a:ea typeface="Meiryo UI" panose="020B0604030504040204" pitchFamily="34" charset="-128"/>
              </a:rPr>
              <a:t>2</a:t>
            </a:r>
            <a:r>
              <a:rPr lang="en-US" altLang="zh-TW" sz="1200" dirty="0">
                <a:latin typeface="Meiryo UI" panose="020B0604030504040204" pitchFamily="34" charset="-128"/>
                <a:ea typeface="Meiryo UI" panose="020B0604030504040204" pitchFamily="34" charset="-128"/>
                <a:cs typeface="Arial" panose="020B0604020202020204" pitchFamily="34" charset="0"/>
              </a:rPr>
              <a:t>~</a:t>
            </a:r>
            <a:r>
              <a:rPr lang="en-US" altLang="ja-JP" sz="1200" dirty="0">
                <a:latin typeface="Meiryo UI" panose="020B0604030504040204" pitchFamily="34" charset="-128"/>
                <a:ea typeface="Meiryo UI" panose="020B0604030504040204" pitchFamily="34" charset="-128"/>
              </a:rPr>
              <a:t>4</a:t>
            </a:r>
            <a:r>
              <a:rPr lang="ja-JP" altLang="en-US" sz="1200" dirty="0">
                <a:latin typeface="Meiryo UI" panose="020B0604030504040204" pitchFamily="34" charset="-128"/>
                <a:ea typeface="Meiryo UI" panose="020B0604030504040204" pitchFamily="34" charset="-128"/>
              </a:rPr>
              <a:t>ヶ月</a:t>
            </a:r>
            <a:endParaRPr lang="en-US" altLang="ja-JP" sz="1200" dirty="0">
              <a:latin typeface="Meiryo UI" panose="020B0604030504040204" pitchFamily="34" charset="-128"/>
              <a:ea typeface="Meiryo UI" panose="020B0604030504040204" pitchFamily="34" charset="-128"/>
            </a:endParaRPr>
          </a:p>
        </p:txBody>
      </p:sp>
      <p:cxnSp>
        <p:nvCxnSpPr>
          <p:cNvPr id="15" name="直線接點 14">
            <a:extLst>
              <a:ext uri="{FF2B5EF4-FFF2-40B4-BE49-F238E27FC236}">
                <a16:creationId xmlns:a16="http://schemas.microsoft.com/office/drawing/2014/main" id="{265A3B74-1A13-4497-9E8A-33B85E2DD76D}"/>
              </a:ext>
            </a:extLst>
          </p:cNvPr>
          <p:cNvCxnSpPr>
            <a:cxnSpLocks/>
          </p:cNvCxnSpPr>
          <p:nvPr/>
        </p:nvCxnSpPr>
        <p:spPr>
          <a:xfrm flipH="1">
            <a:off x="481842" y="3587969"/>
            <a:ext cx="1115826" cy="0"/>
          </a:xfrm>
          <a:prstGeom prst="line">
            <a:avLst/>
          </a:prstGeom>
          <a:ln w="2857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5B01F289-3067-45F3-935A-57DDE7448A37}"/>
              </a:ext>
            </a:extLst>
          </p:cNvPr>
          <p:cNvCxnSpPr>
            <a:cxnSpLocks/>
          </p:cNvCxnSpPr>
          <p:nvPr/>
        </p:nvCxnSpPr>
        <p:spPr>
          <a:xfrm>
            <a:off x="484022" y="3587969"/>
            <a:ext cx="0" cy="1944000"/>
          </a:xfrm>
          <a:prstGeom prst="line">
            <a:avLst/>
          </a:prstGeom>
          <a:ln w="2857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92BEA39D-E2A4-4E0F-9525-351D74124579}"/>
              </a:ext>
            </a:extLst>
          </p:cNvPr>
          <p:cNvCxnSpPr>
            <a:cxnSpLocks/>
            <a:endCxn id="13" idx="1"/>
          </p:cNvCxnSpPr>
          <p:nvPr/>
        </p:nvCxnSpPr>
        <p:spPr>
          <a:xfrm>
            <a:off x="481842" y="5520692"/>
            <a:ext cx="402615" cy="352"/>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id="{0FA44C0C-58EE-4DB0-832B-0A397CC7BFAE}"/>
              </a:ext>
            </a:extLst>
          </p:cNvPr>
          <p:cNvCxnSpPr>
            <a:cxnSpLocks/>
          </p:cNvCxnSpPr>
          <p:nvPr/>
        </p:nvCxnSpPr>
        <p:spPr>
          <a:xfrm flipH="1">
            <a:off x="3476684" y="5520692"/>
            <a:ext cx="1115826" cy="0"/>
          </a:xfrm>
          <a:prstGeom prst="line">
            <a:avLst/>
          </a:prstGeom>
          <a:ln w="2857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97B36933-108D-4460-A45E-EC10DC3304B2}"/>
              </a:ext>
            </a:extLst>
          </p:cNvPr>
          <p:cNvCxnSpPr>
            <a:cxnSpLocks/>
          </p:cNvCxnSpPr>
          <p:nvPr/>
        </p:nvCxnSpPr>
        <p:spPr>
          <a:xfrm>
            <a:off x="4592510" y="2725999"/>
            <a:ext cx="0" cy="2808000"/>
          </a:xfrm>
          <a:prstGeom prst="line">
            <a:avLst/>
          </a:prstGeom>
          <a:ln w="2857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59C0E603-7747-4050-9F96-990BC225E514}"/>
              </a:ext>
            </a:extLst>
          </p:cNvPr>
          <p:cNvCxnSpPr>
            <a:cxnSpLocks/>
            <a:endCxn id="8" idx="3"/>
          </p:cNvCxnSpPr>
          <p:nvPr/>
        </p:nvCxnSpPr>
        <p:spPr>
          <a:xfrm flipH="1">
            <a:off x="3260721" y="2738238"/>
            <a:ext cx="1331789" cy="0"/>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角丸四角形 10">
            <a:extLst>
              <a:ext uri="{FF2B5EF4-FFF2-40B4-BE49-F238E27FC236}">
                <a16:creationId xmlns:a16="http://schemas.microsoft.com/office/drawing/2014/main" id="{215C8EF2-E65A-4AF1-BDF4-3C2EAE343A9E}"/>
              </a:ext>
            </a:extLst>
          </p:cNvPr>
          <p:cNvSpPr/>
          <p:nvPr/>
        </p:nvSpPr>
        <p:spPr>
          <a:xfrm>
            <a:off x="4198445" y="4142807"/>
            <a:ext cx="6756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却下</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9" name="テキスト ボックス 48">
            <a:extLst>
              <a:ext uri="{FF2B5EF4-FFF2-40B4-BE49-F238E27FC236}">
                <a16:creationId xmlns:a16="http://schemas.microsoft.com/office/drawing/2014/main" id="{A5C58F33-300C-0644-9676-78C23E71AB1D}"/>
              </a:ext>
            </a:extLst>
          </p:cNvPr>
          <p:cNvSpPr txBox="1"/>
          <p:nvPr/>
        </p:nvSpPr>
        <p:spPr>
          <a:xfrm>
            <a:off x="200472" y="6681500"/>
            <a:ext cx="9001000"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 クアルテック・ジャパン・コンサルティング株式会社</a:t>
            </a:r>
          </a:p>
        </p:txBody>
      </p:sp>
      <p:sp>
        <p:nvSpPr>
          <p:cNvPr id="53" name="テキスト ボックス 52">
            <a:extLst>
              <a:ext uri="{FF2B5EF4-FFF2-40B4-BE49-F238E27FC236}">
                <a16:creationId xmlns:a16="http://schemas.microsoft.com/office/drawing/2014/main" id="{91067C58-AF01-F040-929A-7C282AEB47F5}"/>
              </a:ext>
            </a:extLst>
          </p:cNvPr>
          <p:cNvSpPr txBox="1"/>
          <p:nvPr/>
        </p:nvSpPr>
        <p:spPr>
          <a:xfrm>
            <a:off x="8309825" y="1444870"/>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grpSp>
        <p:nvGrpSpPr>
          <p:cNvPr id="57" name="グループ化 56">
            <a:extLst>
              <a:ext uri="{FF2B5EF4-FFF2-40B4-BE49-F238E27FC236}">
                <a16:creationId xmlns:a16="http://schemas.microsoft.com/office/drawing/2014/main" id="{2FEABB2B-4AE4-0A49-94E9-BEF9BB1BBD5F}"/>
              </a:ext>
            </a:extLst>
          </p:cNvPr>
          <p:cNvGrpSpPr/>
          <p:nvPr/>
        </p:nvGrpSpPr>
        <p:grpSpPr>
          <a:xfrm>
            <a:off x="7230321" y="1424145"/>
            <a:ext cx="936104" cy="936104"/>
            <a:chOff x="5025008" y="2996952"/>
            <a:chExt cx="808116" cy="808116"/>
          </a:xfrm>
        </p:grpSpPr>
        <p:sp>
          <p:nvSpPr>
            <p:cNvPr id="58" name="円/楕円 57">
              <a:extLst>
                <a:ext uri="{FF2B5EF4-FFF2-40B4-BE49-F238E27FC236}">
                  <a16:creationId xmlns:a16="http://schemas.microsoft.com/office/drawing/2014/main" id="{5BA184FC-E8E6-0647-82F1-C8538ADCDFCE}"/>
                </a:ext>
              </a:extLst>
            </p:cNvPr>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9" name="グループ化 58">
              <a:extLst>
                <a:ext uri="{FF2B5EF4-FFF2-40B4-BE49-F238E27FC236}">
                  <a16:creationId xmlns:a16="http://schemas.microsoft.com/office/drawing/2014/main" id="{2D17B74C-B2D9-5B4D-8858-20BEB5C69CFD}"/>
                </a:ext>
              </a:extLst>
            </p:cNvPr>
            <p:cNvGrpSpPr/>
            <p:nvPr/>
          </p:nvGrpSpPr>
          <p:grpSpPr>
            <a:xfrm rot="900000">
              <a:off x="5272274" y="3156675"/>
              <a:ext cx="352133" cy="457132"/>
              <a:chOff x="59184" y="4981798"/>
              <a:chExt cx="873125" cy="1133475"/>
            </a:xfrm>
          </p:grpSpPr>
          <p:sp>
            <p:nvSpPr>
              <p:cNvPr id="63" name="Freeform 501">
                <a:extLst>
                  <a:ext uri="{FF2B5EF4-FFF2-40B4-BE49-F238E27FC236}">
                    <a16:creationId xmlns:a16="http://schemas.microsoft.com/office/drawing/2014/main" id="{832CDEFD-E789-3F44-A21E-C28FC4753F20}"/>
                  </a:ext>
                </a:extLst>
              </p:cNvPr>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Freeform 502">
                <a:extLst>
                  <a:ext uri="{FF2B5EF4-FFF2-40B4-BE49-F238E27FC236}">
                    <a16:creationId xmlns:a16="http://schemas.microsoft.com/office/drawing/2014/main" id="{5B361682-37D8-CC47-BEC8-3CFF586E0609}"/>
                  </a:ext>
                </a:extLst>
              </p:cNvPr>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66" name="Rectangle 503">
                <a:extLst>
                  <a:ext uri="{FF2B5EF4-FFF2-40B4-BE49-F238E27FC236}">
                    <a16:creationId xmlns:a16="http://schemas.microsoft.com/office/drawing/2014/main" id="{4E65621F-FC6B-224B-8AB8-86567103BF8B}"/>
                  </a:ext>
                </a:extLst>
              </p:cNvPr>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68" name="グループ化 67">
                <a:extLst>
                  <a:ext uri="{FF2B5EF4-FFF2-40B4-BE49-F238E27FC236}">
                    <a16:creationId xmlns:a16="http://schemas.microsoft.com/office/drawing/2014/main" id="{F270D318-4199-3C4A-8B56-B0565007A5D3}"/>
                  </a:ext>
                </a:extLst>
              </p:cNvPr>
              <p:cNvGrpSpPr/>
              <p:nvPr/>
            </p:nvGrpSpPr>
            <p:grpSpPr>
              <a:xfrm>
                <a:off x="169330" y="5402486"/>
                <a:ext cx="648072" cy="531812"/>
                <a:chOff x="200472" y="5402486"/>
                <a:chExt cx="585788" cy="531812"/>
              </a:xfrm>
            </p:grpSpPr>
            <p:sp>
              <p:nvSpPr>
                <p:cNvPr id="73" name="Rectangle 504">
                  <a:extLst>
                    <a:ext uri="{FF2B5EF4-FFF2-40B4-BE49-F238E27FC236}">
                      <a16:creationId xmlns:a16="http://schemas.microsoft.com/office/drawing/2014/main" id="{9C3AD353-5E63-F246-BE1F-342EA0E4368B}"/>
                    </a:ext>
                  </a:extLst>
                </p:cNvPr>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 name="Rectangle 505">
                  <a:extLst>
                    <a:ext uri="{FF2B5EF4-FFF2-40B4-BE49-F238E27FC236}">
                      <a16:creationId xmlns:a16="http://schemas.microsoft.com/office/drawing/2014/main" id="{771AF022-6A3D-AA44-A234-113E77E9A04F}"/>
                    </a:ext>
                  </a:extLst>
                </p:cNvPr>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 name="Rectangle 506">
                  <a:extLst>
                    <a:ext uri="{FF2B5EF4-FFF2-40B4-BE49-F238E27FC236}">
                      <a16:creationId xmlns:a16="http://schemas.microsoft.com/office/drawing/2014/main" id="{30ACCE1F-5873-574A-80C6-8A2DDF664E80}"/>
                    </a:ext>
                  </a:extLst>
                </p:cNvPr>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 name="Rectangle 507">
                  <a:extLst>
                    <a:ext uri="{FF2B5EF4-FFF2-40B4-BE49-F238E27FC236}">
                      <a16:creationId xmlns:a16="http://schemas.microsoft.com/office/drawing/2014/main" id="{0F877409-BC81-094B-8867-AB84526071D4}"/>
                    </a:ext>
                  </a:extLst>
                </p:cNvPr>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 name="Rectangle 508">
                  <a:extLst>
                    <a:ext uri="{FF2B5EF4-FFF2-40B4-BE49-F238E27FC236}">
                      <a16:creationId xmlns:a16="http://schemas.microsoft.com/office/drawing/2014/main" id="{B1BF55A8-E637-D946-823C-3625DD8D3A2A}"/>
                    </a:ext>
                  </a:extLst>
                </p:cNvPr>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 name="Rectangle 509">
                  <a:extLst>
                    <a:ext uri="{FF2B5EF4-FFF2-40B4-BE49-F238E27FC236}">
                      <a16:creationId xmlns:a16="http://schemas.microsoft.com/office/drawing/2014/main" id="{FF9CCA70-C549-8641-A246-2E2F0680795B}"/>
                    </a:ext>
                  </a:extLst>
                </p:cNvPr>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 name="Rectangle 510">
                  <a:extLst>
                    <a:ext uri="{FF2B5EF4-FFF2-40B4-BE49-F238E27FC236}">
                      <a16:creationId xmlns:a16="http://schemas.microsoft.com/office/drawing/2014/main" id="{C8ADF5F6-8D67-B446-B4E5-D4CD89737E46}"/>
                    </a:ext>
                  </a:extLst>
                </p:cNvPr>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69" name="グループ化 68">
                <a:extLst>
                  <a:ext uri="{FF2B5EF4-FFF2-40B4-BE49-F238E27FC236}">
                    <a16:creationId xmlns:a16="http://schemas.microsoft.com/office/drawing/2014/main" id="{71CF2C74-4C90-DC45-AE12-02AEC6D29FB6}"/>
                  </a:ext>
                </a:extLst>
              </p:cNvPr>
              <p:cNvGrpSpPr/>
              <p:nvPr/>
            </p:nvGrpSpPr>
            <p:grpSpPr>
              <a:xfrm>
                <a:off x="282205" y="5123126"/>
                <a:ext cx="422324" cy="128706"/>
                <a:chOff x="1497013" y="5873750"/>
                <a:chExt cx="833437" cy="254000"/>
              </a:xfrm>
            </p:grpSpPr>
            <p:sp>
              <p:nvSpPr>
                <p:cNvPr id="70" name="Freeform 6">
                  <a:extLst>
                    <a:ext uri="{FF2B5EF4-FFF2-40B4-BE49-F238E27FC236}">
                      <a16:creationId xmlns:a16="http://schemas.microsoft.com/office/drawing/2014/main" id="{399BD2CA-F35F-A14F-B6C7-4107EFE6B5D9}"/>
                    </a:ext>
                  </a:extLst>
                </p:cNvPr>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a:extLst>
                    <a:ext uri="{FF2B5EF4-FFF2-40B4-BE49-F238E27FC236}">
                      <a16:creationId xmlns:a16="http://schemas.microsoft.com/office/drawing/2014/main" id="{548C3C03-527D-EC4D-AAC6-B2C024B1EC68}"/>
                    </a:ext>
                  </a:extLst>
                </p:cNvPr>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a:extLst>
                    <a:ext uri="{FF2B5EF4-FFF2-40B4-BE49-F238E27FC236}">
                      <a16:creationId xmlns:a16="http://schemas.microsoft.com/office/drawing/2014/main" id="{BDAF5AFB-C9A7-DE42-95F0-A309CABCF5EF}"/>
                    </a:ext>
                  </a:extLst>
                </p:cNvPr>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80" name="正方形/長方形 79">
            <a:extLst>
              <a:ext uri="{FF2B5EF4-FFF2-40B4-BE49-F238E27FC236}">
                <a16:creationId xmlns:a16="http://schemas.microsoft.com/office/drawing/2014/main" id="{FAA6AF38-20A6-1A46-A17A-2B8D9C42FC6A}"/>
              </a:ext>
            </a:extLst>
          </p:cNvPr>
          <p:cNvSpPr/>
          <p:nvPr/>
        </p:nvSpPr>
        <p:spPr>
          <a:xfrm>
            <a:off x="7086859" y="2144115"/>
            <a:ext cx="1440159" cy="18000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latin typeface="Meiryo UI" panose="020B0604030504040204" pitchFamily="34" charset="-128"/>
                <a:ea typeface="Meiryo UI" panose="020B0604030504040204" pitchFamily="34" charset="-128"/>
                <a:cs typeface="Arial" panose="020B0604020202020204" pitchFamily="34" charset="0"/>
              </a:rPr>
              <a:t>有効期限</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　</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1</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年または５年</a:t>
            </a:r>
            <a:endParaRPr kumimoji="0" lang="ja-JP" altLang="en-US" sz="900" kern="0" dirty="0">
              <a:latin typeface="Meiryo UI" panose="020B0604030504040204" pitchFamily="34" charset="-128"/>
              <a:ea typeface="Meiryo UI" panose="020B0604030504040204" pitchFamily="34" charset="-128"/>
              <a:cs typeface="Arial" panose="020B0604020202020204" pitchFamily="34" charset="0"/>
            </a:endParaRPr>
          </a:p>
        </p:txBody>
      </p:sp>
      <p:sp>
        <p:nvSpPr>
          <p:cNvPr id="83" name="右矢印 82">
            <a:extLst>
              <a:ext uri="{FF2B5EF4-FFF2-40B4-BE49-F238E27FC236}">
                <a16:creationId xmlns:a16="http://schemas.microsoft.com/office/drawing/2014/main" id="{30B0B52C-2207-7D45-B0FC-73036DF83406}"/>
              </a:ext>
            </a:extLst>
          </p:cNvPr>
          <p:cNvSpPr/>
          <p:nvPr/>
        </p:nvSpPr>
        <p:spPr>
          <a:xfrm>
            <a:off x="2443619" y="1608152"/>
            <a:ext cx="70418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a:extLst>
              <a:ext uri="{FF2B5EF4-FFF2-40B4-BE49-F238E27FC236}">
                <a16:creationId xmlns:a16="http://schemas.microsoft.com/office/drawing/2014/main" id="{8DCF9725-04FE-504D-89E8-4F7840C60355}"/>
              </a:ext>
            </a:extLst>
          </p:cNvPr>
          <p:cNvSpPr/>
          <p:nvPr/>
        </p:nvSpPr>
        <p:spPr>
          <a:xfrm>
            <a:off x="669268" y="1608963"/>
            <a:ext cx="3213702" cy="438582"/>
          </a:xfrm>
          <a:prstGeom prst="rect">
            <a:avLst/>
          </a:prstGeom>
        </p:spPr>
        <p:txBody>
          <a:bodyPr wrap="square" anchor="t">
            <a:spAutoFit/>
          </a:bodyPr>
          <a:lstStyle/>
          <a:p>
            <a:pPr fontAlgn="ctr">
              <a:spcBef>
                <a:spcPts val="300"/>
              </a:spcBef>
              <a:buClr>
                <a:srgbClr val="3D6AA7"/>
              </a:buClr>
              <a:buSzPct val="120000"/>
            </a:pPr>
            <a:r>
              <a:rPr lang="ja-JP" altLang="en-US" sz="1200" dirty="0">
                <a:latin typeface="Meiryo UI" panose="020B0604030504040204" pitchFamily="34" charset="-128"/>
                <a:ea typeface="Meiryo UI" panose="020B0604030504040204" pitchFamily="34" charset="-128"/>
              </a:rPr>
              <a:t>製造所の</a:t>
            </a:r>
            <a:r>
              <a:rPr lang="en-US" altLang="ja-JP" sz="1200" dirty="0">
                <a:latin typeface="Meiryo UI" panose="020B0604030504040204" pitchFamily="34" charset="-128"/>
                <a:ea typeface="Meiryo UI" panose="020B0604030504040204" pitchFamily="34" charset="-128"/>
              </a:rPr>
              <a:t>QSD</a:t>
            </a:r>
            <a:r>
              <a:rPr lang="ja-JP" altLang="en-US" sz="1200" dirty="0">
                <a:latin typeface="Meiryo UI" panose="020B0604030504040204" pitchFamily="34" charset="-128"/>
                <a:ea typeface="Meiryo UI" panose="020B0604030504040204" pitchFamily="34" charset="-128"/>
              </a:rPr>
              <a:t>登録申請</a:t>
            </a:r>
            <a:endParaRPr lang="en-US" altLang="ja-JP" sz="1200" dirty="0">
              <a:latin typeface="Meiryo UI" panose="020B0604030504040204" pitchFamily="34" charset="-128"/>
              <a:ea typeface="Meiryo UI" panose="020B0604030504040204" pitchFamily="34" charset="-128"/>
            </a:endParaRPr>
          </a:p>
          <a:p>
            <a:pPr fontAlgn="ctr">
              <a:spcBef>
                <a:spcPts val="300"/>
              </a:spcBef>
              <a:buClr>
                <a:srgbClr val="3D6AA7"/>
              </a:buClr>
              <a:buSzPct val="120000"/>
            </a:pPr>
            <a:r>
              <a:rPr lang="ja-JP" altLang="en-US" sz="800">
                <a:latin typeface="Meiryo UI" panose="020B0604030504040204" pitchFamily="34" charset="-128"/>
                <a:ea typeface="Meiryo UI" panose="020B0604030504040204" pitchFamily="34" charset="-128"/>
                <a:cs typeface="Arial" panose="020B0604020202020204" pitchFamily="34" charset="0"/>
              </a:rPr>
              <a:t>特定のクラス</a:t>
            </a:r>
            <a:r>
              <a:rPr lang="en-US" altLang="ja-JP" sz="800" dirty="0">
                <a:latin typeface="Meiryo UI" panose="020B0604030504040204" pitchFamily="34" charset="-128"/>
                <a:ea typeface="Meiryo UI" panose="020B0604030504040204" pitchFamily="34" charset="-128"/>
                <a:cs typeface="Arial" panose="020B0604020202020204" pitchFamily="34" charset="0"/>
              </a:rPr>
              <a:t>I:</a:t>
            </a:r>
            <a:r>
              <a:rPr lang="ja-JP" altLang="en-US" sz="800" dirty="0">
                <a:latin typeface="Meiryo UI" panose="020B0604030504040204" pitchFamily="34" charset="-128"/>
                <a:ea typeface="Meiryo UI" panose="020B0604030504040204" pitchFamily="34" charset="-128"/>
                <a:cs typeface="Arial" panose="020B0604020202020204" pitchFamily="34" charset="0"/>
              </a:rPr>
              <a:t>測定機能</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滅菌及び</a:t>
            </a:r>
            <a:r>
              <a:rPr lang="en-US" altLang="ja-JP" sz="800" dirty="0">
                <a:latin typeface="Meiryo UI" panose="020B0604030504040204" pitchFamily="34" charset="-128"/>
                <a:ea typeface="Meiryo UI" panose="020B0604030504040204" pitchFamily="34" charset="-128"/>
                <a:cs typeface="Arial" panose="020B0604020202020204" pitchFamily="34" charset="0"/>
              </a:rPr>
              <a:t> II, III</a:t>
            </a:r>
            <a:r>
              <a:rPr lang="ja-JP" altLang="en-US" sz="800" dirty="0">
                <a:latin typeface="Meiryo UI" panose="020B0604030504040204" pitchFamily="34" charset="-128"/>
                <a:ea typeface="Meiryo UI" panose="020B0604030504040204" pitchFamily="34" charset="-128"/>
                <a:cs typeface="Arial" panose="020B0604020202020204" pitchFamily="34" charset="0"/>
              </a:rPr>
              <a:t>のみ</a:t>
            </a:r>
          </a:p>
        </p:txBody>
      </p:sp>
      <p:sp>
        <p:nvSpPr>
          <p:cNvPr id="85" name="角丸四角形 84">
            <a:extLst>
              <a:ext uri="{FF2B5EF4-FFF2-40B4-BE49-F238E27FC236}">
                <a16:creationId xmlns:a16="http://schemas.microsoft.com/office/drawing/2014/main" id="{7E875AAC-CC61-BC4D-BD12-C1340B364BB6}"/>
              </a:ext>
            </a:extLst>
          </p:cNvPr>
          <p:cNvSpPr/>
          <p:nvPr/>
        </p:nvSpPr>
        <p:spPr>
          <a:xfrm>
            <a:off x="401664" y="159821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6" name="角丸四角形 85">
            <a:extLst>
              <a:ext uri="{FF2B5EF4-FFF2-40B4-BE49-F238E27FC236}">
                <a16:creationId xmlns:a16="http://schemas.microsoft.com/office/drawing/2014/main" id="{E7436EE3-CFA4-8947-B2E5-4CCBB51A7670}"/>
              </a:ext>
            </a:extLst>
          </p:cNvPr>
          <p:cNvSpPr/>
          <p:nvPr/>
        </p:nvSpPr>
        <p:spPr>
          <a:xfrm>
            <a:off x="4084209" y="1608150"/>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7" name="正方形/長方形 86">
            <a:extLst>
              <a:ext uri="{FF2B5EF4-FFF2-40B4-BE49-F238E27FC236}">
                <a16:creationId xmlns:a16="http://schemas.microsoft.com/office/drawing/2014/main" id="{59C225B5-3064-9442-AA0A-8B93BB3CB73E}"/>
              </a:ext>
            </a:extLst>
          </p:cNvPr>
          <p:cNvSpPr/>
          <p:nvPr/>
        </p:nvSpPr>
        <p:spPr>
          <a:xfrm>
            <a:off x="4302670" y="1612580"/>
            <a:ext cx="2008946" cy="466794"/>
          </a:xfrm>
          <a:prstGeom prst="rect">
            <a:avLst/>
          </a:prstGeom>
        </p:spPr>
        <p:txBody>
          <a:bodyPr wrap="square" anchor="t">
            <a:spAutoFit/>
          </a:bodyPr>
          <a:lstStyle/>
          <a:p>
            <a:pPr fontAlgn="ctr">
              <a:spcBef>
                <a:spcPts val="600"/>
              </a:spcBef>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医療機器許可ライセンス申請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r>
              <a:rPr lang="ja-JP" altLang="en-US" sz="1100" baseline="30000">
                <a:latin typeface="Meiryo UI" panose="020B0604030504040204" pitchFamily="34" charset="-128"/>
                <a:ea typeface="Meiryo UI" panose="020B0604030504040204" pitchFamily="34" charset="-128"/>
                <a:cs typeface="Arial" panose="020B0604020202020204" pitchFamily="34" charset="0"/>
              </a:rPr>
              <a:t>申請時、</a:t>
            </a:r>
            <a:r>
              <a:rPr lang="en-US" altLang="ja-JP" sz="1100" baseline="30000" dirty="0">
                <a:latin typeface="Meiryo UI" panose="020B0604030504040204" pitchFamily="34" charset="-128"/>
                <a:ea typeface="Meiryo UI" panose="020B0604030504040204" pitchFamily="34" charset="-128"/>
                <a:cs typeface="Arial" panose="020B0604020202020204" pitchFamily="34" charset="0"/>
              </a:rPr>
              <a:t>QSD</a:t>
            </a:r>
            <a:r>
              <a:rPr lang="ja-JP" altLang="en-US" sz="1100" baseline="30000">
                <a:latin typeface="Meiryo UI" panose="020B0604030504040204" pitchFamily="34" charset="-128"/>
                <a:ea typeface="Meiryo UI" panose="020B0604030504040204" pitchFamily="34" charset="-128"/>
                <a:cs typeface="Arial" panose="020B0604020202020204" pitchFamily="34" charset="0"/>
              </a:rPr>
              <a:t>登録番号を申請書に記載</a:t>
            </a:r>
            <a:endParaRPr lang="en-US" altLang="ja-JP" sz="11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88" name="右矢印 87">
            <a:extLst>
              <a:ext uri="{FF2B5EF4-FFF2-40B4-BE49-F238E27FC236}">
                <a16:creationId xmlns:a16="http://schemas.microsoft.com/office/drawing/2014/main" id="{ED68D799-C76E-FE49-99CA-4F73700C46A4}"/>
              </a:ext>
            </a:extLst>
          </p:cNvPr>
          <p:cNvSpPr/>
          <p:nvPr/>
        </p:nvSpPr>
        <p:spPr>
          <a:xfrm>
            <a:off x="6256972" y="1608150"/>
            <a:ext cx="62639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角丸四角形 88">
            <a:extLst>
              <a:ext uri="{FF2B5EF4-FFF2-40B4-BE49-F238E27FC236}">
                <a16:creationId xmlns:a16="http://schemas.microsoft.com/office/drawing/2014/main" id="{8EBA250A-E32F-2749-9786-56A6B4CCA7FC}"/>
              </a:ext>
            </a:extLst>
          </p:cNvPr>
          <p:cNvSpPr/>
          <p:nvPr/>
        </p:nvSpPr>
        <p:spPr>
          <a:xfrm>
            <a:off x="6924761" y="1608150"/>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90" name="正方形/長方形 89">
            <a:extLst>
              <a:ext uri="{FF2B5EF4-FFF2-40B4-BE49-F238E27FC236}">
                <a16:creationId xmlns:a16="http://schemas.microsoft.com/office/drawing/2014/main" id="{98601165-CCD7-C743-BEB0-ADF2D11CA80B}"/>
              </a:ext>
            </a:extLst>
          </p:cNvPr>
          <p:cNvSpPr/>
          <p:nvPr/>
        </p:nvSpPr>
        <p:spPr>
          <a:xfrm>
            <a:off x="7154369" y="1333025"/>
            <a:ext cx="1177379" cy="276999"/>
          </a:xfrm>
          <a:prstGeom prst="rect">
            <a:avLst/>
          </a:prstGeom>
        </p:spPr>
        <p:txBody>
          <a:bodyPr wrap="square" anchor="t">
            <a:spAutoFit/>
          </a:bodyPr>
          <a:lstStyle/>
          <a:p>
            <a:pPr fontAlgn="ctr">
              <a:spcBef>
                <a:spcPts val="600"/>
              </a:spcBef>
              <a:buClr>
                <a:srgbClr val="3D6AA7"/>
              </a:buClr>
              <a:buSzPct val="120000"/>
            </a:pPr>
            <a:r>
              <a:rPr lang="ja-JP" altLang="en-US" sz="1200" dirty="0">
                <a:latin typeface="Meiryo UI" panose="020B0604030504040204" pitchFamily="34" charset="-128"/>
                <a:ea typeface="Meiryo UI" panose="020B0604030504040204" pitchFamily="34" charset="-128"/>
                <a:cs typeface="Arial" panose="020B0604020202020204" pitchFamily="34" charset="0"/>
              </a:rPr>
              <a:t>ライセンス交付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91" name="右矢印 90">
            <a:extLst>
              <a:ext uri="{FF2B5EF4-FFF2-40B4-BE49-F238E27FC236}">
                <a16:creationId xmlns:a16="http://schemas.microsoft.com/office/drawing/2014/main" id="{25BE48AF-CB28-0243-A039-CAA17F5BD148}"/>
              </a:ext>
            </a:extLst>
          </p:cNvPr>
          <p:cNvSpPr/>
          <p:nvPr/>
        </p:nvSpPr>
        <p:spPr>
          <a:xfrm>
            <a:off x="8031684" y="1608150"/>
            <a:ext cx="333145"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Rectangle 6">
            <a:extLst>
              <a:ext uri="{FF2B5EF4-FFF2-40B4-BE49-F238E27FC236}">
                <a16:creationId xmlns:a16="http://schemas.microsoft.com/office/drawing/2014/main" id="{B62E010D-33DC-4E43-9208-2B585896B0C6}"/>
              </a:ext>
            </a:extLst>
          </p:cNvPr>
          <p:cNvSpPr>
            <a:spLocks noChangeArrowheads="1"/>
          </p:cNvSpPr>
          <p:nvPr/>
        </p:nvSpPr>
        <p:spPr bwMode="auto">
          <a:xfrm>
            <a:off x="403965" y="1060952"/>
            <a:ext cx="57314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医療機器輸入までの</a:t>
            </a:r>
            <a:r>
              <a:rPr lang="ja-JP" altLang="en-US" sz="1400" b="1">
                <a:latin typeface="Meiryo UI" panose="020B0604030504040204" pitchFamily="34" charset="-128"/>
                <a:ea typeface="Meiryo UI" panose="020B0604030504040204" pitchFamily="34" charset="-128"/>
              </a:rPr>
              <a:t>流れ</a:t>
            </a:r>
            <a:r>
              <a:rPr lang="en-US" altLang="ja-JP" sz="1000" b="1" dirty="0">
                <a:latin typeface="Meiryo UI" panose="020B0604030504040204" pitchFamily="34" charset="-128"/>
                <a:ea typeface="Meiryo UI" panose="020B0604030504040204" pitchFamily="34" charset="-128"/>
              </a:rPr>
              <a:t> (</a:t>
            </a:r>
            <a:r>
              <a:rPr lang="ja-JP" altLang="en-US" sz="1000" b="1">
                <a:latin typeface="Meiryo UI" panose="020B0604030504040204" pitchFamily="34" charset="-128"/>
                <a:ea typeface="Meiryo UI" panose="020B0604030504040204" pitchFamily="34" charset="-128"/>
              </a:rPr>
              <a:t>海外の</a:t>
            </a:r>
            <a:r>
              <a:rPr lang="ja-JP" altLang="en-US" sz="1000" b="1" dirty="0">
                <a:latin typeface="Meiryo UI" panose="020B0604030504040204" pitchFamily="34" charset="-128"/>
                <a:ea typeface="Meiryo UI" panose="020B0604030504040204" pitchFamily="34" charset="-128"/>
              </a:rPr>
              <a:t>製造業者の場合</a:t>
            </a:r>
            <a:r>
              <a:rPr lang="en-US" altLang="ja-JP" sz="1000" b="1" dirty="0">
                <a:latin typeface="Meiryo UI" panose="020B0604030504040204" pitchFamily="34" charset="-128"/>
                <a:ea typeface="Meiryo UI" panose="020B0604030504040204" pitchFamily="34" charset="-128"/>
              </a:rPr>
              <a:t>)</a:t>
            </a:r>
            <a:endParaRPr lang="ja-JP" altLang="en-US" sz="1000" b="1" dirty="0">
              <a:latin typeface="Meiryo UI" panose="020B0604030504040204" pitchFamily="34" charset="-128"/>
              <a:ea typeface="Meiryo UI" panose="020B0604030504040204" pitchFamily="34" charset="-128"/>
            </a:endParaRPr>
          </a:p>
        </p:txBody>
      </p:sp>
      <p:sp>
        <p:nvSpPr>
          <p:cNvPr id="94" name="正方形/長方形 93">
            <a:extLst>
              <a:ext uri="{FF2B5EF4-FFF2-40B4-BE49-F238E27FC236}">
                <a16:creationId xmlns:a16="http://schemas.microsoft.com/office/drawing/2014/main" id="{E8E77208-1B8C-FE47-B32D-87FED0E618CB}"/>
              </a:ext>
            </a:extLst>
          </p:cNvPr>
          <p:cNvSpPr/>
          <p:nvPr/>
        </p:nvSpPr>
        <p:spPr>
          <a:xfrm>
            <a:off x="2474793" y="1643227"/>
            <a:ext cx="841533" cy="230832"/>
          </a:xfrm>
          <a:prstGeom prst="rect">
            <a:avLst/>
          </a:prstGeom>
        </p:spPr>
        <p:txBody>
          <a:bodyPr wrap="square" anchor="t">
            <a:spAutoFit/>
          </a:bodyPr>
          <a:lstStyle/>
          <a:p>
            <a:pPr fontAlgn="ctr">
              <a:spcBef>
                <a:spcPts val="3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6〜8</a:t>
            </a:r>
            <a:r>
              <a:rPr lang="ja-JP" altLang="en-US" sz="900">
                <a:latin typeface="Meiryo UI" panose="020B0604030504040204" pitchFamily="34" charset="-128"/>
                <a:ea typeface="Meiryo UI" panose="020B0604030504040204" pitchFamily="34" charset="-128"/>
                <a:cs typeface="Arial" panose="020B0604020202020204" pitchFamily="34" charset="0"/>
              </a:rPr>
              <a:t>ヶ月</a:t>
            </a:r>
            <a:endParaRPr lang="ja-JP" altLang="en-US" sz="900" dirty="0">
              <a:latin typeface="Meiryo UI" panose="020B0604030504040204" pitchFamily="34" charset="-128"/>
              <a:ea typeface="Meiryo UI" panose="020B0604030504040204" pitchFamily="34" charset="-128"/>
              <a:cs typeface="Arial" panose="020B0604020202020204" pitchFamily="34" charset="0"/>
            </a:endParaRPr>
          </a:p>
        </p:txBody>
      </p:sp>
      <p:sp>
        <p:nvSpPr>
          <p:cNvPr id="95" name="正方形/長方形 94">
            <a:extLst>
              <a:ext uri="{FF2B5EF4-FFF2-40B4-BE49-F238E27FC236}">
                <a16:creationId xmlns:a16="http://schemas.microsoft.com/office/drawing/2014/main" id="{53FB16C8-D70C-D944-B557-6619E3373633}"/>
              </a:ext>
            </a:extLst>
          </p:cNvPr>
          <p:cNvSpPr/>
          <p:nvPr/>
        </p:nvSpPr>
        <p:spPr>
          <a:xfrm>
            <a:off x="6174414" y="1632798"/>
            <a:ext cx="1011751" cy="230832"/>
          </a:xfrm>
          <a:prstGeom prst="rect">
            <a:avLst/>
          </a:prstGeom>
        </p:spPr>
        <p:txBody>
          <a:bodyPr wrap="square" anchor="t">
            <a:spAutoFit/>
          </a:bodyPr>
          <a:lstStyle/>
          <a:p>
            <a:pPr fontAlgn="ctr">
              <a:spcBef>
                <a:spcPts val="3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6〜12</a:t>
            </a:r>
            <a:r>
              <a:rPr lang="ja-JP" altLang="en-US" sz="900">
                <a:latin typeface="Meiryo UI" panose="020B0604030504040204" pitchFamily="34" charset="-128"/>
                <a:ea typeface="Meiryo UI" panose="020B0604030504040204" pitchFamily="34" charset="-128"/>
                <a:cs typeface="Arial" panose="020B0604020202020204" pitchFamily="34" charset="0"/>
              </a:rPr>
              <a:t>ヶ月</a:t>
            </a:r>
            <a:endParaRPr lang="ja-JP" altLang="en-US" sz="9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96" name="グループ化 95">
            <a:extLst>
              <a:ext uri="{FF2B5EF4-FFF2-40B4-BE49-F238E27FC236}">
                <a16:creationId xmlns:a16="http://schemas.microsoft.com/office/drawing/2014/main" id="{83795021-E0C8-7549-89B4-BEDAC171D3A3}"/>
              </a:ext>
            </a:extLst>
          </p:cNvPr>
          <p:cNvGrpSpPr/>
          <p:nvPr/>
        </p:nvGrpSpPr>
        <p:grpSpPr>
          <a:xfrm>
            <a:off x="3134723" y="1467158"/>
            <a:ext cx="936104" cy="936104"/>
            <a:chOff x="5025008" y="2996952"/>
            <a:chExt cx="808116" cy="808116"/>
          </a:xfrm>
        </p:grpSpPr>
        <p:sp>
          <p:nvSpPr>
            <p:cNvPr id="97" name="円/楕円 96">
              <a:extLst>
                <a:ext uri="{FF2B5EF4-FFF2-40B4-BE49-F238E27FC236}">
                  <a16:creationId xmlns:a16="http://schemas.microsoft.com/office/drawing/2014/main" id="{91BA2BC4-60D5-AA44-BDE1-F987A6009998}"/>
                </a:ext>
              </a:extLst>
            </p:cNvPr>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97">
              <a:extLst>
                <a:ext uri="{FF2B5EF4-FFF2-40B4-BE49-F238E27FC236}">
                  <a16:creationId xmlns:a16="http://schemas.microsoft.com/office/drawing/2014/main" id="{B99AB5DF-2AD9-AF44-960E-A1339D222CDF}"/>
                </a:ext>
              </a:extLst>
            </p:cNvPr>
            <p:cNvGrpSpPr/>
            <p:nvPr/>
          </p:nvGrpSpPr>
          <p:grpSpPr>
            <a:xfrm rot="900000">
              <a:off x="5272274" y="3156675"/>
              <a:ext cx="352133" cy="457132"/>
              <a:chOff x="59184" y="4981798"/>
              <a:chExt cx="873125" cy="1133475"/>
            </a:xfrm>
          </p:grpSpPr>
          <p:sp>
            <p:nvSpPr>
              <p:cNvPr id="99" name="Freeform 501">
                <a:extLst>
                  <a:ext uri="{FF2B5EF4-FFF2-40B4-BE49-F238E27FC236}">
                    <a16:creationId xmlns:a16="http://schemas.microsoft.com/office/drawing/2014/main" id="{43D099CC-412A-3E4C-91D6-24773BBCBE10}"/>
                  </a:ext>
                </a:extLst>
              </p:cNvPr>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0" name="Freeform 502">
                <a:extLst>
                  <a:ext uri="{FF2B5EF4-FFF2-40B4-BE49-F238E27FC236}">
                    <a16:creationId xmlns:a16="http://schemas.microsoft.com/office/drawing/2014/main" id="{28D2AF68-CCA9-AD40-BC5D-217C96E7048F}"/>
                  </a:ext>
                </a:extLst>
              </p:cNvPr>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101" name="Rectangle 503">
                <a:extLst>
                  <a:ext uri="{FF2B5EF4-FFF2-40B4-BE49-F238E27FC236}">
                    <a16:creationId xmlns:a16="http://schemas.microsoft.com/office/drawing/2014/main" id="{5D746755-EED6-4444-9142-79F919554558}"/>
                  </a:ext>
                </a:extLst>
              </p:cNvPr>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102" name="グループ化 101">
                <a:extLst>
                  <a:ext uri="{FF2B5EF4-FFF2-40B4-BE49-F238E27FC236}">
                    <a16:creationId xmlns:a16="http://schemas.microsoft.com/office/drawing/2014/main" id="{1FDA8FA3-9ED1-EC4C-92BB-3C6E2D0AF253}"/>
                  </a:ext>
                </a:extLst>
              </p:cNvPr>
              <p:cNvGrpSpPr/>
              <p:nvPr/>
            </p:nvGrpSpPr>
            <p:grpSpPr>
              <a:xfrm>
                <a:off x="169330" y="5402486"/>
                <a:ext cx="648072" cy="531812"/>
                <a:chOff x="200472" y="5402486"/>
                <a:chExt cx="585788" cy="531812"/>
              </a:xfrm>
            </p:grpSpPr>
            <p:sp>
              <p:nvSpPr>
                <p:cNvPr id="107" name="Rectangle 504">
                  <a:extLst>
                    <a:ext uri="{FF2B5EF4-FFF2-40B4-BE49-F238E27FC236}">
                      <a16:creationId xmlns:a16="http://schemas.microsoft.com/office/drawing/2014/main" id="{A8CDBFDA-F2EA-9B4C-9629-3A3C4D3B4351}"/>
                    </a:ext>
                  </a:extLst>
                </p:cNvPr>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8" name="Rectangle 505">
                  <a:extLst>
                    <a:ext uri="{FF2B5EF4-FFF2-40B4-BE49-F238E27FC236}">
                      <a16:creationId xmlns:a16="http://schemas.microsoft.com/office/drawing/2014/main" id="{CA81DBC6-D7D9-6E4E-B28D-07295ACC7007}"/>
                    </a:ext>
                  </a:extLst>
                </p:cNvPr>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9" name="Rectangle 506">
                  <a:extLst>
                    <a:ext uri="{FF2B5EF4-FFF2-40B4-BE49-F238E27FC236}">
                      <a16:creationId xmlns:a16="http://schemas.microsoft.com/office/drawing/2014/main" id="{1AD0DAE8-CFDD-EE4F-AF76-D9750C418606}"/>
                    </a:ext>
                  </a:extLst>
                </p:cNvPr>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0" name="Rectangle 507">
                  <a:extLst>
                    <a:ext uri="{FF2B5EF4-FFF2-40B4-BE49-F238E27FC236}">
                      <a16:creationId xmlns:a16="http://schemas.microsoft.com/office/drawing/2014/main" id="{93270D95-1FB5-DD44-8042-A927CCCE32FD}"/>
                    </a:ext>
                  </a:extLst>
                </p:cNvPr>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1" name="Rectangle 508">
                  <a:extLst>
                    <a:ext uri="{FF2B5EF4-FFF2-40B4-BE49-F238E27FC236}">
                      <a16:creationId xmlns:a16="http://schemas.microsoft.com/office/drawing/2014/main" id="{D725B242-A402-C64B-91B6-E6C660D01E96}"/>
                    </a:ext>
                  </a:extLst>
                </p:cNvPr>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2" name="Rectangle 509">
                  <a:extLst>
                    <a:ext uri="{FF2B5EF4-FFF2-40B4-BE49-F238E27FC236}">
                      <a16:creationId xmlns:a16="http://schemas.microsoft.com/office/drawing/2014/main" id="{1C1EA914-78B7-6F4D-B769-B180DF485103}"/>
                    </a:ext>
                  </a:extLst>
                </p:cNvPr>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3" name="Rectangle 510">
                  <a:extLst>
                    <a:ext uri="{FF2B5EF4-FFF2-40B4-BE49-F238E27FC236}">
                      <a16:creationId xmlns:a16="http://schemas.microsoft.com/office/drawing/2014/main" id="{F4DE7CF5-E386-8D4E-AF04-E12CBCC2BF7A}"/>
                    </a:ext>
                  </a:extLst>
                </p:cNvPr>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103" name="グループ化 102">
                <a:extLst>
                  <a:ext uri="{FF2B5EF4-FFF2-40B4-BE49-F238E27FC236}">
                    <a16:creationId xmlns:a16="http://schemas.microsoft.com/office/drawing/2014/main" id="{48538C52-5405-8845-B616-F21FB18ECA0D}"/>
                  </a:ext>
                </a:extLst>
              </p:cNvPr>
              <p:cNvGrpSpPr/>
              <p:nvPr/>
            </p:nvGrpSpPr>
            <p:grpSpPr>
              <a:xfrm>
                <a:off x="282205" y="5123126"/>
                <a:ext cx="422324" cy="128706"/>
                <a:chOff x="1497013" y="5873750"/>
                <a:chExt cx="833437" cy="254000"/>
              </a:xfrm>
            </p:grpSpPr>
            <p:sp>
              <p:nvSpPr>
                <p:cNvPr id="104" name="Freeform 6">
                  <a:extLst>
                    <a:ext uri="{FF2B5EF4-FFF2-40B4-BE49-F238E27FC236}">
                      <a16:creationId xmlns:a16="http://schemas.microsoft.com/office/drawing/2014/main" id="{87B2A8B4-C2CE-3940-A2FA-8506D755A267}"/>
                    </a:ext>
                  </a:extLst>
                </p:cNvPr>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7">
                  <a:extLst>
                    <a:ext uri="{FF2B5EF4-FFF2-40B4-BE49-F238E27FC236}">
                      <a16:creationId xmlns:a16="http://schemas.microsoft.com/office/drawing/2014/main" id="{9B7AD77A-BF4F-5E49-8E7D-D1B8EA338A13}"/>
                    </a:ext>
                  </a:extLst>
                </p:cNvPr>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8">
                  <a:extLst>
                    <a:ext uri="{FF2B5EF4-FFF2-40B4-BE49-F238E27FC236}">
                      <a16:creationId xmlns:a16="http://schemas.microsoft.com/office/drawing/2014/main" id="{9C16C6F2-3A96-104A-A080-4E92240105C9}"/>
                    </a:ext>
                  </a:extLst>
                </p:cNvPr>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114" name="正方形/長方形 113">
            <a:extLst>
              <a:ext uri="{FF2B5EF4-FFF2-40B4-BE49-F238E27FC236}">
                <a16:creationId xmlns:a16="http://schemas.microsoft.com/office/drawing/2014/main" id="{2DF3F697-7D32-A64F-B324-02829408EAE5}"/>
              </a:ext>
            </a:extLst>
          </p:cNvPr>
          <p:cNvSpPr/>
          <p:nvPr/>
        </p:nvSpPr>
        <p:spPr>
          <a:xfrm>
            <a:off x="2982226" y="2137860"/>
            <a:ext cx="1440159" cy="36004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a:latin typeface="Meiryo UI"/>
                <a:ea typeface="Meiryo UI"/>
                <a:cs typeface="Arial"/>
              </a:rPr>
              <a:t>有効期限：</a:t>
            </a:r>
            <a:r>
              <a:rPr kumimoji="0" lang="en-US" altLang="ja-JP" sz="900" kern="0" dirty="0">
                <a:latin typeface="Meiryo UI"/>
                <a:ea typeface="Meiryo UI"/>
                <a:cs typeface="Arial"/>
              </a:rPr>
              <a:t>3</a:t>
            </a:r>
            <a:r>
              <a:rPr kumimoji="0" lang="ja-JP" altLang="en-US" sz="900" kern="0">
                <a:latin typeface="Meiryo UI"/>
                <a:ea typeface="Meiryo UI"/>
                <a:cs typeface="Arial"/>
              </a:rPr>
              <a:t>年</a:t>
            </a:r>
          </a:p>
        </p:txBody>
      </p:sp>
      <p:sp>
        <p:nvSpPr>
          <p:cNvPr id="115" name="正方形/長方形 114">
            <a:extLst>
              <a:ext uri="{FF2B5EF4-FFF2-40B4-BE49-F238E27FC236}">
                <a16:creationId xmlns:a16="http://schemas.microsoft.com/office/drawing/2014/main" id="{9D74D1B0-C381-9642-9D6A-5379DB6DB2C6}"/>
              </a:ext>
            </a:extLst>
          </p:cNvPr>
          <p:cNvSpPr/>
          <p:nvPr/>
        </p:nvSpPr>
        <p:spPr>
          <a:xfrm>
            <a:off x="3201087" y="1373158"/>
            <a:ext cx="913162" cy="276999"/>
          </a:xfrm>
          <a:prstGeom prst="rect">
            <a:avLst/>
          </a:prstGeom>
        </p:spPr>
        <p:txBody>
          <a:bodyPr wrap="square" anchor="t">
            <a:spAutoFit/>
          </a:bodyPr>
          <a:lstStyle/>
          <a:p>
            <a:pPr fontAlgn="ctr">
              <a:spcBef>
                <a:spcPts val="600"/>
              </a:spcBef>
              <a:buClr>
                <a:srgbClr val="3D6AA7"/>
              </a:buClr>
              <a:buSzPct val="120000"/>
            </a:pPr>
            <a:r>
              <a:rPr lang="en-US" altLang="ja-JP" sz="1200" dirty="0">
                <a:latin typeface="Meiryo UI" panose="020B0604030504040204" pitchFamily="34" charset="-128"/>
                <a:ea typeface="Meiryo UI" panose="020B0604030504040204" pitchFamily="34" charset="-128"/>
                <a:cs typeface="Arial" panose="020B0604020202020204" pitchFamily="34" charset="0"/>
              </a:rPr>
              <a:t>QSD</a:t>
            </a:r>
            <a:r>
              <a:rPr lang="ja-JP" altLang="en-US" sz="1200" dirty="0">
                <a:latin typeface="Meiryo UI" panose="020B0604030504040204" pitchFamily="34" charset="-128"/>
                <a:ea typeface="Meiryo UI" panose="020B0604030504040204" pitchFamily="34" charset="-128"/>
                <a:cs typeface="Arial" panose="020B0604020202020204" pitchFamily="34" charset="0"/>
              </a:rPr>
              <a:t>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5896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中古医療機器に対する医療機器規制</a:t>
            </a:r>
          </a:p>
        </p:txBody>
      </p:sp>
      <p:sp>
        <p:nvSpPr>
          <p:cNvPr id="4" name="テキスト ボックス 3"/>
          <p:cNvSpPr txBox="1"/>
          <p:nvPr/>
        </p:nvSpPr>
        <p:spPr>
          <a:xfrm>
            <a:off x="200025" y="1132429"/>
            <a:ext cx="9588409" cy="1160318"/>
          </a:xfrm>
          <a:prstGeom prst="rect">
            <a:avLst/>
          </a:prstGeom>
          <a:noFill/>
        </p:spPr>
        <p:txBody>
          <a:bodyPr wrap="square" lIns="0" tIns="0" rIns="0" bIns="0" rtlCol="0">
            <a:spAutoFit/>
          </a:bodyPr>
          <a:lstStyle/>
          <a:p>
            <a:pPr marL="285750" indent="-285750" algn="just">
              <a:lnSpc>
                <a:spcPct val="110000"/>
              </a:lnSpc>
              <a:spcAft>
                <a:spcPts val="200"/>
              </a:spcAft>
              <a:buClr>
                <a:srgbClr val="5F8AC3"/>
              </a:buClr>
              <a:buFont typeface="Wingdings"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が定義する医療機器に該当する場合、新品・中古に関わらず米国で医療機器を流通するためには、</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の許認可が必要。</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lvl="1" algn="just">
              <a:lnSpc>
                <a:spcPct val="110000"/>
              </a:lnSpc>
              <a:spcAft>
                <a:spcPts val="200"/>
              </a:spcAft>
              <a:buClr>
                <a:srgbClr val="5F8AC3"/>
              </a:buClr>
            </a:pPr>
            <a:r>
              <a:rPr lang="ja-JP" altLang="en-US" sz="1100" dirty="0">
                <a:latin typeface="Meiryo UI" panose="020B0604030504040204" pitchFamily="34" charset="-128"/>
                <a:ea typeface="Meiryo UI" panose="020B0604030504040204" pitchFamily="34" charset="-128"/>
                <a:cs typeface="Arial" panose="020B0604020202020204" pitchFamily="34" charset="0"/>
              </a:rPr>
              <a:t>参照：</a:t>
            </a:r>
            <a:r>
              <a:rPr lang="en-US" altLang="ja-JP" sz="1100" dirty="0">
                <a:latin typeface="Meiryo UI" panose="020B0604030504040204" pitchFamily="34" charset="-128"/>
                <a:ea typeface="Meiryo UI" panose="020B0604030504040204" pitchFamily="34" charset="-128"/>
                <a:cs typeface="Arial" panose="020B0604020202020204" pitchFamily="34" charset="0"/>
              </a:rPr>
              <a:t>How to Determine if Your Product is a Medical Device (</a:t>
            </a:r>
            <a:r>
              <a:rPr lang="ja-JP" altLang="en-US" sz="1100" dirty="0">
                <a:latin typeface="Meiryo UI" panose="020B0604030504040204" pitchFamily="34" charset="-128"/>
                <a:ea typeface="Meiryo UI" panose="020B0604030504040204" pitchFamily="34" charset="-128"/>
                <a:cs typeface="Arial" panose="020B0604020202020204" pitchFamily="34" charset="0"/>
              </a:rPr>
              <a:t>その製品が医療機器に該当するかの判断方法</a:t>
            </a:r>
            <a:r>
              <a:rPr lang="en-US" altLang="ja-JP" sz="1100" dirty="0">
                <a:latin typeface="Meiryo UI" panose="020B0604030504040204" pitchFamily="34" charset="-128"/>
                <a:ea typeface="Meiryo UI" panose="020B0604030504040204" pitchFamily="34" charset="-128"/>
                <a:cs typeface="Arial" panose="020B0604020202020204" pitchFamily="34" charset="0"/>
              </a:rPr>
              <a:t>)</a:t>
            </a:r>
          </a:p>
          <a:p>
            <a:pPr lvl="1" algn="just">
              <a:lnSpc>
                <a:spcPct val="110000"/>
              </a:lnSpc>
              <a:spcAft>
                <a:spcPts val="200"/>
              </a:spcAft>
              <a:buClr>
                <a:srgbClr val="5F8AC3"/>
              </a:buClr>
            </a:pPr>
            <a:r>
              <a:rPr lang="en-US" altLang="ja-JP" sz="1100" dirty="0">
                <a:latin typeface="Meiryo UI" panose="020B0604030504040204" pitchFamily="34" charset="-128"/>
                <a:ea typeface="Meiryo UI" panose="020B0604030504040204" pitchFamily="34" charset="-128"/>
                <a:cs typeface="Arial" panose="020B0604020202020204" pitchFamily="34" charset="0"/>
                <a:hlinkClick r:id="rId2"/>
              </a:rPr>
              <a:t>https://www.fda.gov/medical-devices/classify-your-medical-device/how-determine-if-your-product-medical-device</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既に</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の許認可がある中古医療機器を米国に流通する場合、修理、調整、改修等の行為が「</a:t>
            </a:r>
            <a:r>
              <a:rPr lang="en-US" altLang="ja-JP" sz="1400" dirty="0">
                <a:latin typeface="Meiryo UI" panose="020B0604030504040204" pitchFamily="34" charset="-128"/>
                <a:ea typeface="Meiryo UI" panose="020B0604030504040204" pitchFamily="34" charset="-128"/>
                <a:cs typeface="Arial" panose="020B0604020202020204" pitchFamily="34" charset="0"/>
              </a:rPr>
              <a:t>Remanufacturing</a:t>
            </a:r>
            <a:r>
              <a:rPr lang="ja-JP" altLang="en-US" sz="1400" dirty="0">
                <a:latin typeface="Meiryo UI" panose="020B0604030504040204" pitchFamily="34" charset="-128"/>
                <a:ea typeface="Meiryo UI" panose="020B0604030504040204" pitchFamily="34" charset="-128"/>
                <a:cs typeface="Arial" panose="020B0604020202020204" pitchFamily="34" charset="0"/>
              </a:rPr>
              <a:t>（再製造業行為）」に該当する・しないにより、新たな</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の許認可が必要になるか異なる。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28" name="タイトル 7"/>
          <p:cNvSpPr>
            <a:spLocks noGrp="1"/>
          </p:cNvSpPr>
          <p:nvPr>
            <p:ph type="title"/>
          </p:nvPr>
        </p:nvSpPr>
        <p:spPr>
          <a:xfrm>
            <a:off x="200471" y="188550"/>
            <a:ext cx="9505055" cy="360050"/>
          </a:xfrm>
        </p:spPr>
        <p:txBody>
          <a:bodyPr/>
          <a:lstStyle/>
          <a:p>
            <a:r>
              <a:rPr lang="ja-JP" altLang="en-US" b="1">
                <a:latin typeface="Meiryo UI" panose="020B0604030504040204" pitchFamily="34" charset="-128"/>
                <a:ea typeface="Meiryo UI" panose="020B0604030504040204" pitchFamily="34" charset="-128"/>
              </a:rPr>
              <a:t>米国</a:t>
            </a:r>
            <a:r>
              <a:rPr lang="en-US" altLang="ja-JP" b="1" dirty="0">
                <a:latin typeface="Meiryo UI" panose="020B0604030504040204" pitchFamily="34" charset="-128"/>
                <a:ea typeface="Meiryo UI" panose="020B0604030504040204" pitchFamily="34" charset="-128"/>
              </a:rPr>
              <a:t>(USA)</a:t>
            </a:r>
            <a:r>
              <a:rPr lang="ja-JP" altLang="en-US" b="1">
                <a:latin typeface="Meiryo UI" panose="020B0604030504040204" pitchFamily="34" charset="-128"/>
                <a:ea typeface="Meiryo UI" panose="020B0604030504040204" pitchFamily="34" charset="-128"/>
              </a:rPr>
              <a:t>／医療関連／制度</a:t>
            </a:r>
          </a:p>
        </p:txBody>
      </p:sp>
      <p:sp>
        <p:nvSpPr>
          <p:cNvPr id="8" name="正方形/長方形 7"/>
          <p:cNvSpPr/>
          <p:nvPr/>
        </p:nvSpPr>
        <p:spPr>
          <a:xfrm>
            <a:off x="407998" y="5800844"/>
            <a:ext cx="8725603" cy="732765"/>
          </a:xfrm>
          <a:prstGeom prst="rect">
            <a:avLst/>
          </a:prstGeom>
        </p:spPr>
        <p:txBody>
          <a:bodyPr wrap="square">
            <a:spAutoFit/>
          </a:bodyPr>
          <a:lstStyle/>
          <a:p>
            <a:pPr>
              <a:lnSpc>
                <a:spcPct val="110000"/>
              </a:lnSpc>
              <a:spcAft>
                <a:spcPts val="200"/>
              </a:spcAft>
              <a:buClr>
                <a:srgbClr val="5F8AC3"/>
              </a:buClr>
            </a:pPr>
            <a:r>
              <a:rPr lang="ja-JP" altLang="en-US" sz="1200">
                <a:latin typeface="Meiryo UI" panose="020B0604030504040204" pitchFamily="34" charset="-128"/>
                <a:ea typeface="Meiryo UI" panose="020B0604030504040204" pitchFamily="34" charset="-128"/>
              </a:rPr>
              <a:t>参照：再製造業行為に該当するか？のドラフトガイダンス</a:t>
            </a:r>
            <a:endParaRPr lang="en-US" altLang="ja-JP" sz="1200" dirty="0">
              <a:latin typeface="Meiryo UI" panose="020B0604030504040204" pitchFamily="34" charset="-128"/>
              <a:ea typeface="Meiryo UI" panose="020B0604030504040204" pitchFamily="34" charset="-128"/>
            </a:endParaRPr>
          </a:p>
          <a:p>
            <a:pPr>
              <a:lnSpc>
                <a:spcPct val="110000"/>
              </a:lnSpc>
              <a:spcAft>
                <a:spcPts val="200"/>
              </a:spcAft>
              <a:buClr>
                <a:srgbClr val="5F8AC3"/>
              </a:buClr>
            </a:pPr>
            <a:r>
              <a:rPr lang="it-IT" altLang="zh-TW" sz="1200" dirty="0">
                <a:latin typeface="Meiryo UI" panose="020B0604030504040204" pitchFamily="34" charset="-128"/>
                <a:ea typeface="Meiryo UI" panose="020B0604030504040204" pitchFamily="34" charset="-128"/>
              </a:rPr>
              <a:t>Remanufacturing of Medical Devices</a:t>
            </a:r>
            <a:endParaRPr lang="it-IT" altLang="zh-TW" sz="1200" dirty="0">
              <a:latin typeface="Meiryo UI" panose="020B0604030504040204" pitchFamily="34" charset="-128"/>
              <a:ea typeface="Meiryo UI" panose="020B0604030504040204" pitchFamily="34" charset="-128"/>
              <a:hlinkClick r:id="rId3">
                <a:extLst>
                  <a:ext uri="{A12FA001-AC4F-418D-AE19-62706E023703}">
                    <ahyp:hlinkClr xmlns:ahyp="http://schemas.microsoft.com/office/drawing/2018/hyperlinkcolor" val="tx"/>
                  </a:ext>
                </a:extLst>
              </a:hlinkClick>
            </a:endParaRPr>
          </a:p>
          <a:p>
            <a:pPr>
              <a:lnSpc>
                <a:spcPct val="110000"/>
              </a:lnSpc>
              <a:spcAft>
                <a:spcPts val="200"/>
              </a:spcAft>
              <a:buClr>
                <a:srgbClr val="5F8AC3"/>
              </a:buClr>
            </a:pPr>
            <a:r>
              <a:rPr lang="it-IT" altLang="zh-TW" sz="1200" dirty="0">
                <a:solidFill>
                  <a:srgbClr val="E57E17"/>
                </a:solidFill>
                <a:latin typeface="Meiryo UI" panose="020B0604030504040204" pitchFamily="34" charset="-128"/>
                <a:ea typeface="Meiryo UI" panose="020B0604030504040204" pitchFamily="34" charset="-128"/>
                <a:hlinkClick r:id="rId3">
                  <a:extLst>
                    <a:ext uri="{A12FA001-AC4F-418D-AE19-62706E023703}">
                      <ahyp:hlinkClr xmlns:ahyp="http://schemas.microsoft.com/office/drawing/2018/hyperlinkcolor" val="tx"/>
                    </a:ext>
                  </a:extLst>
                </a:hlinkClick>
              </a:rPr>
              <a:t>https://www.fda.gov/regulatory-information/search-fda-guidance-documents/remanufacturing-medical-devices</a:t>
            </a:r>
            <a:endParaRPr lang="it-IT" altLang="zh-TW" sz="1200" dirty="0">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DAC9CE93-7E64-4E21-9F75-2C4CBF3BE964}"/>
              </a:ext>
            </a:extLst>
          </p:cNvPr>
          <p:cNvSpPr txBox="1"/>
          <p:nvPr/>
        </p:nvSpPr>
        <p:spPr>
          <a:xfrm>
            <a:off x="5154373" y="2477956"/>
            <a:ext cx="1373120"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中古製品輸入</a:t>
            </a:r>
          </a:p>
        </p:txBody>
      </p:sp>
      <p:sp>
        <p:nvSpPr>
          <p:cNvPr id="5" name="フローチャート: 判断 4">
            <a:extLst>
              <a:ext uri="{FF2B5EF4-FFF2-40B4-BE49-F238E27FC236}">
                <a16:creationId xmlns:a16="http://schemas.microsoft.com/office/drawing/2014/main" id="{AC60F954-D2BE-44B3-8155-B0D2BAAC00F9}"/>
              </a:ext>
            </a:extLst>
          </p:cNvPr>
          <p:cNvSpPr/>
          <p:nvPr/>
        </p:nvSpPr>
        <p:spPr>
          <a:xfrm>
            <a:off x="4503021" y="3057048"/>
            <a:ext cx="2675823" cy="613810"/>
          </a:xfrm>
          <a:prstGeom prst="flowChartDecision">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許認可？</a:t>
            </a:r>
          </a:p>
        </p:txBody>
      </p:sp>
      <p:cxnSp>
        <p:nvCxnSpPr>
          <p:cNvPr id="9" name="直線コネクタ 8">
            <a:extLst>
              <a:ext uri="{FF2B5EF4-FFF2-40B4-BE49-F238E27FC236}">
                <a16:creationId xmlns:a16="http://schemas.microsoft.com/office/drawing/2014/main" id="{A40233C9-6B85-4F9E-9379-E758DBCFCDED}"/>
              </a:ext>
            </a:extLst>
          </p:cNvPr>
          <p:cNvCxnSpPr>
            <a:stCxn id="2" idx="2"/>
            <a:endCxn id="5" idx="0"/>
          </p:cNvCxnSpPr>
          <p:nvPr/>
        </p:nvCxnSpPr>
        <p:spPr>
          <a:xfrm>
            <a:off x="5840933" y="2785733"/>
            <a:ext cx="0" cy="271315"/>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FF694F31-4F3C-4C5D-9235-2074A4CF5177}"/>
              </a:ext>
            </a:extLst>
          </p:cNvPr>
          <p:cNvCxnSpPr>
            <a:cxnSpLocks/>
            <a:endCxn id="18" idx="0"/>
          </p:cNvCxnSpPr>
          <p:nvPr/>
        </p:nvCxnSpPr>
        <p:spPr>
          <a:xfrm>
            <a:off x="7034469" y="3363953"/>
            <a:ext cx="1259863" cy="220964"/>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C11472F-F182-40DF-B006-7E1A152DFDCF}"/>
              </a:ext>
            </a:extLst>
          </p:cNvPr>
          <p:cNvSpPr txBox="1"/>
          <p:nvPr/>
        </p:nvSpPr>
        <p:spPr>
          <a:xfrm>
            <a:off x="7815214" y="3584917"/>
            <a:ext cx="958235"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輸入可</a:t>
            </a:r>
          </a:p>
        </p:txBody>
      </p:sp>
      <p:sp>
        <p:nvSpPr>
          <p:cNvPr id="19" name="テキスト ボックス 18">
            <a:extLst>
              <a:ext uri="{FF2B5EF4-FFF2-40B4-BE49-F238E27FC236}">
                <a16:creationId xmlns:a16="http://schemas.microsoft.com/office/drawing/2014/main" id="{85F0D5D5-CDD0-4BD3-8BC4-86BF1C2C39AA}"/>
              </a:ext>
            </a:extLst>
          </p:cNvPr>
          <p:cNvSpPr txBox="1"/>
          <p:nvPr/>
        </p:nvSpPr>
        <p:spPr>
          <a:xfrm>
            <a:off x="5315016" y="3855440"/>
            <a:ext cx="1054059"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輸入不可</a:t>
            </a:r>
          </a:p>
        </p:txBody>
      </p:sp>
      <p:cxnSp>
        <p:nvCxnSpPr>
          <p:cNvPr id="20" name="コネクタ: カギ線 19">
            <a:extLst>
              <a:ext uri="{FF2B5EF4-FFF2-40B4-BE49-F238E27FC236}">
                <a16:creationId xmlns:a16="http://schemas.microsoft.com/office/drawing/2014/main" id="{FEF77236-01FB-4E8D-AA71-B07FEE94A8AC}"/>
              </a:ext>
            </a:extLst>
          </p:cNvPr>
          <p:cNvCxnSpPr>
            <a:cxnSpLocks/>
            <a:stCxn id="5" idx="2"/>
            <a:endCxn id="19" idx="0"/>
          </p:cNvCxnSpPr>
          <p:nvPr/>
        </p:nvCxnSpPr>
        <p:spPr>
          <a:xfrm rot="16200000" flipH="1">
            <a:off x="5749198" y="3762592"/>
            <a:ext cx="184582" cy="1113"/>
          </a:xfrm>
          <a:prstGeom prst="bent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判断 21">
            <a:extLst>
              <a:ext uri="{FF2B5EF4-FFF2-40B4-BE49-F238E27FC236}">
                <a16:creationId xmlns:a16="http://schemas.microsoft.com/office/drawing/2014/main" id="{265C8447-B348-45A3-8871-FB0781486E85}"/>
              </a:ext>
            </a:extLst>
          </p:cNvPr>
          <p:cNvSpPr/>
          <p:nvPr/>
        </p:nvSpPr>
        <p:spPr>
          <a:xfrm>
            <a:off x="6956419" y="4136824"/>
            <a:ext cx="2675823" cy="613810"/>
          </a:xfrm>
          <a:prstGeom prst="flowChartDecision">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修理の実施？</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23" name="直線コネクタ 22">
            <a:extLst>
              <a:ext uri="{FF2B5EF4-FFF2-40B4-BE49-F238E27FC236}">
                <a16:creationId xmlns:a16="http://schemas.microsoft.com/office/drawing/2014/main" id="{A5CA87D0-49AE-4411-AEAB-352241A9B4F3}"/>
              </a:ext>
            </a:extLst>
          </p:cNvPr>
          <p:cNvCxnSpPr>
            <a:cxnSpLocks/>
            <a:stCxn id="18" idx="2"/>
            <a:endCxn id="22" idx="0"/>
          </p:cNvCxnSpPr>
          <p:nvPr/>
        </p:nvCxnSpPr>
        <p:spPr>
          <a:xfrm flipH="1">
            <a:off x="8294331" y="3892694"/>
            <a:ext cx="1" cy="244130"/>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F491941-4431-46D3-B68D-97560564B4E6}"/>
              </a:ext>
            </a:extLst>
          </p:cNvPr>
          <p:cNvSpPr txBox="1"/>
          <p:nvPr/>
        </p:nvSpPr>
        <p:spPr>
          <a:xfrm>
            <a:off x="7592854" y="5759698"/>
            <a:ext cx="1402953"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再許認可不要</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7" name="フローチャート: 判断 36">
            <a:extLst>
              <a:ext uri="{FF2B5EF4-FFF2-40B4-BE49-F238E27FC236}">
                <a16:creationId xmlns:a16="http://schemas.microsoft.com/office/drawing/2014/main" id="{CE94A1E6-EF64-4E57-A1DD-2420BF9A81ED}"/>
              </a:ext>
            </a:extLst>
          </p:cNvPr>
          <p:cNvSpPr/>
          <p:nvPr/>
        </p:nvSpPr>
        <p:spPr>
          <a:xfrm>
            <a:off x="4498766" y="4818435"/>
            <a:ext cx="2675823" cy="613810"/>
          </a:xfrm>
          <a:prstGeom prst="flowChartDecision">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再製造業？</a:t>
            </a:r>
            <a:r>
              <a:rPr lang="en-US" altLang="ja-JP" sz="14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38" name="コネクタ: カギ線 37">
            <a:extLst>
              <a:ext uri="{FF2B5EF4-FFF2-40B4-BE49-F238E27FC236}">
                <a16:creationId xmlns:a16="http://schemas.microsoft.com/office/drawing/2014/main" id="{81E242F9-45E3-4361-90B8-240E09B0B2D3}"/>
              </a:ext>
            </a:extLst>
          </p:cNvPr>
          <p:cNvCxnSpPr>
            <a:cxnSpLocks/>
            <a:stCxn id="37" idx="0"/>
            <a:endCxn id="22" idx="1"/>
          </p:cNvCxnSpPr>
          <p:nvPr/>
        </p:nvCxnSpPr>
        <p:spPr>
          <a:xfrm rot="5400000" flipH="1" flipV="1">
            <a:off x="6209195" y="4071212"/>
            <a:ext cx="374706" cy="1119741"/>
          </a:xfrm>
          <a:prstGeom prst="bentConnector2">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141DAC2F-278C-4F22-98CC-B774AD41A1AA}"/>
              </a:ext>
            </a:extLst>
          </p:cNvPr>
          <p:cNvSpPr txBox="1"/>
          <p:nvPr/>
        </p:nvSpPr>
        <p:spPr>
          <a:xfrm>
            <a:off x="5135201" y="5759699"/>
            <a:ext cx="1402953" cy="307777"/>
          </a:xfrm>
          <a:prstGeom prst="rect">
            <a:avLst/>
          </a:prstGeom>
          <a:ln w="158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rPr>
              <a:t>再許認可必要</a:t>
            </a:r>
            <a:endParaRPr kumimoji="1" lang="ja-JP" altLang="en-US" sz="140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42" name="直線コネクタ 41">
            <a:extLst>
              <a:ext uri="{FF2B5EF4-FFF2-40B4-BE49-F238E27FC236}">
                <a16:creationId xmlns:a16="http://schemas.microsoft.com/office/drawing/2014/main" id="{7890CA86-7632-48FD-BA72-B1649E12E3FB}"/>
              </a:ext>
            </a:extLst>
          </p:cNvPr>
          <p:cNvCxnSpPr>
            <a:cxnSpLocks/>
            <a:stCxn id="37" idx="2"/>
            <a:endCxn id="41" idx="0"/>
          </p:cNvCxnSpPr>
          <p:nvPr/>
        </p:nvCxnSpPr>
        <p:spPr>
          <a:xfrm>
            <a:off x="5836678" y="5432245"/>
            <a:ext cx="0" cy="327454"/>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767E91B3-2E68-47CD-A526-D30BDD339936}"/>
              </a:ext>
            </a:extLst>
          </p:cNvPr>
          <p:cNvCxnSpPr>
            <a:cxnSpLocks/>
          </p:cNvCxnSpPr>
          <p:nvPr/>
        </p:nvCxnSpPr>
        <p:spPr>
          <a:xfrm>
            <a:off x="7164650" y="5125340"/>
            <a:ext cx="1119742" cy="634358"/>
          </a:xfrm>
          <a:prstGeom prst="bent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DD88EE15-9A2C-476E-B965-D7A495792298}"/>
              </a:ext>
            </a:extLst>
          </p:cNvPr>
          <p:cNvSpPr txBox="1"/>
          <p:nvPr/>
        </p:nvSpPr>
        <p:spPr>
          <a:xfrm>
            <a:off x="378487" y="2705735"/>
            <a:ext cx="3857321" cy="2246769"/>
          </a:xfrm>
          <a:prstGeom prst="rect">
            <a:avLst/>
          </a:prstGeom>
          <a:ln w="15875">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u="sng" dirty="0">
                <a:solidFill>
                  <a:schemeClr val="tx1"/>
                </a:solidFill>
                <a:latin typeface="Meiryo UI" panose="020B0604030504040204" pitchFamily="34" charset="-128"/>
                <a:ea typeface="Meiryo UI" panose="020B0604030504040204" pitchFamily="34" charset="-128"/>
              </a:rPr>
              <a:t>※</a:t>
            </a:r>
            <a:r>
              <a:rPr lang="ja-JP" altLang="en-US" sz="1400" u="sng">
                <a:solidFill>
                  <a:schemeClr val="tx1"/>
                </a:solidFill>
                <a:latin typeface="Meiryo UI" panose="020B0604030504040204" pitchFamily="34" charset="-128"/>
                <a:ea typeface="Meiryo UI" panose="020B0604030504040204" pitchFamily="34" charset="-128"/>
              </a:rPr>
              <a:t>再製造業に該当する・しないの判断ポイント</a:t>
            </a: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使用目的の変更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滅菌方法の変更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動作原理の変更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制御機構の変更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エネルギー源の変更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安全性や性能の大幅な変更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新たな</a:t>
            </a:r>
            <a:r>
              <a:rPr lang="en-US" altLang="ja-JP" sz="1400" dirty="0">
                <a:solidFill>
                  <a:schemeClr val="tx1"/>
                </a:solidFill>
                <a:latin typeface="Meiryo UI" panose="020B0604030504040204" pitchFamily="34" charset="-128"/>
                <a:ea typeface="Meiryo UI" panose="020B0604030504040204" pitchFamily="34" charset="-128"/>
              </a:rPr>
              <a:t>FDA</a:t>
            </a:r>
            <a:r>
              <a:rPr lang="ja-JP" altLang="en-US" sz="1400">
                <a:solidFill>
                  <a:schemeClr val="tx1"/>
                </a:solidFill>
                <a:latin typeface="Meiryo UI" panose="020B0604030504040204" pitchFamily="34" charset="-128"/>
                <a:ea typeface="Meiryo UI" panose="020B0604030504040204" pitchFamily="34" charset="-128"/>
              </a:rPr>
              <a:t>の申請が必要になる変更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構成品、部品、原材料の寸法や性能の変更</a:t>
            </a:r>
            <a:endParaRPr lang="en-US" altLang="ja-JP" sz="14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1400">
                <a:solidFill>
                  <a:schemeClr val="tx1"/>
                </a:solidFill>
                <a:latin typeface="Meiryo UI" panose="020B0604030504040204" pitchFamily="34" charset="-128"/>
                <a:ea typeface="Meiryo UI" panose="020B0604030504040204" pitchFamily="34" charset="-128"/>
              </a:rPr>
              <a:t>リスクマネジメントの実施による判断</a:t>
            </a:r>
          </a:p>
        </p:txBody>
      </p:sp>
      <p:sp>
        <p:nvSpPr>
          <p:cNvPr id="56" name="テキスト ボックス 55">
            <a:extLst>
              <a:ext uri="{FF2B5EF4-FFF2-40B4-BE49-F238E27FC236}">
                <a16:creationId xmlns:a16="http://schemas.microsoft.com/office/drawing/2014/main" id="{17D4B088-C854-43FF-B9D1-8AD372A67284}"/>
              </a:ext>
            </a:extLst>
          </p:cNvPr>
          <p:cNvSpPr txBox="1"/>
          <p:nvPr/>
        </p:nvSpPr>
        <p:spPr>
          <a:xfrm>
            <a:off x="5284764" y="5414205"/>
            <a:ext cx="532239"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Yes</a:t>
            </a:r>
          </a:p>
        </p:txBody>
      </p:sp>
      <p:sp>
        <p:nvSpPr>
          <p:cNvPr id="57" name="テキスト ボックス 56">
            <a:extLst>
              <a:ext uri="{FF2B5EF4-FFF2-40B4-BE49-F238E27FC236}">
                <a16:creationId xmlns:a16="http://schemas.microsoft.com/office/drawing/2014/main" id="{9CC7C059-7791-47C7-A7CB-536889AFF821}"/>
              </a:ext>
            </a:extLst>
          </p:cNvPr>
          <p:cNvSpPr txBox="1"/>
          <p:nvPr/>
        </p:nvSpPr>
        <p:spPr>
          <a:xfrm>
            <a:off x="8440679" y="4790073"/>
            <a:ext cx="519295"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Yes</a:t>
            </a:r>
          </a:p>
        </p:txBody>
      </p:sp>
      <p:sp>
        <p:nvSpPr>
          <p:cNvPr id="58" name="テキスト ボックス 57">
            <a:extLst>
              <a:ext uri="{FF2B5EF4-FFF2-40B4-BE49-F238E27FC236}">
                <a16:creationId xmlns:a16="http://schemas.microsoft.com/office/drawing/2014/main" id="{7D411895-B716-4E42-9125-1CEB942DC585}"/>
              </a:ext>
            </a:extLst>
          </p:cNvPr>
          <p:cNvSpPr txBox="1"/>
          <p:nvPr/>
        </p:nvSpPr>
        <p:spPr>
          <a:xfrm>
            <a:off x="7268407" y="3061461"/>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Yes</a:t>
            </a:r>
          </a:p>
        </p:txBody>
      </p:sp>
      <p:sp>
        <p:nvSpPr>
          <p:cNvPr id="26" name="テキスト ボックス 25">
            <a:extLst>
              <a:ext uri="{FF2B5EF4-FFF2-40B4-BE49-F238E27FC236}">
                <a16:creationId xmlns:a16="http://schemas.microsoft.com/office/drawing/2014/main" id="{BC95A3AF-D80E-3245-A8F3-E284058ED973}"/>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cxnSp>
        <p:nvCxnSpPr>
          <p:cNvPr id="29" name="直線コネクタ 28">
            <a:extLst>
              <a:ext uri="{FF2B5EF4-FFF2-40B4-BE49-F238E27FC236}">
                <a16:creationId xmlns:a16="http://schemas.microsoft.com/office/drawing/2014/main" id="{A066E6CF-8140-CD49-A4C3-D6EBA71204E4}"/>
              </a:ext>
            </a:extLst>
          </p:cNvPr>
          <p:cNvCxnSpPr>
            <a:cxnSpLocks/>
          </p:cNvCxnSpPr>
          <p:nvPr/>
        </p:nvCxnSpPr>
        <p:spPr>
          <a:xfrm flipH="1">
            <a:off x="8287707" y="4730693"/>
            <a:ext cx="1" cy="1019790"/>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90D5C20-549C-4370-BE0D-271AA3133FD3}"/>
              </a:ext>
            </a:extLst>
          </p:cNvPr>
          <p:cNvSpPr txBox="1"/>
          <p:nvPr/>
        </p:nvSpPr>
        <p:spPr>
          <a:xfrm>
            <a:off x="5035511" y="3542947"/>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No</a:t>
            </a:r>
          </a:p>
        </p:txBody>
      </p:sp>
      <p:sp>
        <p:nvSpPr>
          <p:cNvPr id="31" name="テキスト ボックス 30">
            <a:extLst>
              <a:ext uri="{FF2B5EF4-FFF2-40B4-BE49-F238E27FC236}">
                <a16:creationId xmlns:a16="http://schemas.microsoft.com/office/drawing/2014/main" id="{55C48DA9-C587-4FA2-BDCC-9890D60179B0}"/>
              </a:ext>
            </a:extLst>
          </p:cNvPr>
          <p:cNvSpPr txBox="1"/>
          <p:nvPr/>
        </p:nvSpPr>
        <p:spPr>
          <a:xfrm>
            <a:off x="6526755" y="4111156"/>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No</a:t>
            </a:r>
          </a:p>
        </p:txBody>
      </p:sp>
      <p:sp>
        <p:nvSpPr>
          <p:cNvPr id="32" name="テキスト ボックス 31">
            <a:extLst>
              <a:ext uri="{FF2B5EF4-FFF2-40B4-BE49-F238E27FC236}">
                <a16:creationId xmlns:a16="http://schemas.microsoft.com/office/drawing/2014/main" id="{A96A2CC8-6DF5-4279-8C9D-29854E576E89}"/>
              </a:ext>
            </a:extLst>
          </p:cNvPr>
          <p:cNvSpPr txBox="1"/>
          <p:nvPr/>
        </p:nvSpPr>
        <p:spPr>
          <a:xfrm>
            <a:off x="6894831" y="4796674"/>
            <a:ext cx="634683" cy="305661"/>
          </a:xfrm>
          <a:prstGeom prst="rect">
            <a:avLst/>
          </a:prstGeom>
          <a:noFill/>
        </p:spPr>
        <p:txBody>
          <a:bodyPr wrap="square">
            <a:spAutoFit/>
          </a:bodyPr>
          <a:lstStyle/>
          <a:p>
            <a:pPr algn="ctr">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No</a:t>
            </a:r>
          </a:p>
        </p:txBody>
      </p:sp>
    </p:spTree>
    <p:extLst>
      <p:ext uri="{BB962C8B-B14F-4D97-AF65-F5344CB8AC3E}">
        <p14:creationId xmlns:p14="http://schemas.microsoft.com/office/powerpoint/2010/main" val="3918740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55">
            <a:extLst>
              <a:ext uri="{FF2B5EF4-FFF2-40B4-BE49-F238E27FC236}">
                <a16:creationId xmlns:a16="http://schemas.microsoft.com/office/drawing/2014/main" id="{C7960D44-5A8B-45E5-9B21-430D8ECC1554}"/>
              </a:ext>
            </a:extLst>
          </p:cNvPr>
          <p:cNvSpPr/>
          <p:nvPr/>
        </p:nvSpPr>
        <p:spPr>
          <a:xfrm>
            <a:off x="3152800" y="3426473"/>
            <a:ext cx="2176264" cy="1008112"/>
          </a:xfrm>
          <a:prstGeom prst="roundRect">
            <a:avLst>
              <a:gd name="adj" fmla="val 9824"/>
            </a:avLst>
          </a:prstGeom>
          <a:solidFill>
            <a:srgbClr val="F24A38"/>
          </a:solidFill>
        </p:spPr>
        <p:txBody>
          <a:bodyPr wrap="none" anchor="ctr" anchorCtr="0">
            <a:noAutofit/>
          </a:bodyPr>
          <a:lstStyle/>
          <a:p>
            <a:pPr algn="ctr" fontAlgn="ctr"/>
            <a:r>
              <a:rPr lang="zh-TW" altLang="en-US" sz="1600" b="1" dirty="0">
                <a:solidFill>
                  <a:schemeClr val="bg1"/>
                </a:solidFill>
                <a:latin typeface="Meiryo UI" panose="020B0604030504040204" pitchFamily="34" charset="-128"/>
                <a:ea typeface="Meiryo UI" panose="020B0604030504040204" pitchFamily="34" charset="-128"/>
              </a:rPr>
              <a:t>新品の医療機器</a:t>
            </a:r>
            <a:endParaRPr lang="ja-JP" altLang="en-US" sz="1600" b="1" dirty="0">
              <a:solidFill>
                <a:schemeClr val="bg1"/>
              </a:solidFill>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台湾</a:t>
            </a:r>
            <a:r>
              <a:rPr lang="en-US" altLang="ja-JP" b="1" dirty="0">
                <a:latin typeface="Meiryo UI" panose="020B0604030504040204" pitchFamily="34" charset="-128"/>
                <a:ea typeface="Meiryo UI" panose="020B0604030504040204" pitchFamily="34" charset="-128"/>
              </a:rPr>
              <a:t>(</a:t>
            </a:r>
            <a:r>
              <a:rPr lang="en-US" altLang="zh-TW" b="1" dirty="0">
                <a:latin typeface="Meiryo UI" panose="020B0604030504040204" pitchFamily="34" charset="-128"/>
                <a:ea typeface="Meiryo UI" panose="020B0604030504040204" pitchFamily="34" charset="-128"/>
              </a:rPr>
              <a:t>Taiwan</a:t>
            </a:r>
            <a:r>
              <a:rPr lang="en-US" altLang="ja-JP" b="1" dirty="0">
                <a:latin typeface="Meiryo UI" panose="020B0604030504040204" pitchFamily="34" charset="-128"/>
                <a:ea typeface="Meiryo UI" panose="020B0604030504040204" pitchFamily="34" charset="-128"/>
              </a:rPr>
              <a:t>)</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pPr marL="0" indent="0">
              <a:buNone/>
            </a:pPr>
            <a:r>
              <a:rPr lang="ja-JP" altLang="en-US" b="1" dirty="0">
                <a:latin typeface="Meiryo UI" panose="020B0604030504040204" pitchFamily="34" charset="-128"/>
                <a:ea typeface="Meiryo UI" panose="020B0604030504040204" pitchFamily="34" charset="-128"/>
              </a:rPr>
              <a:t>中古の医療機器に対する規制</a:t>
            </a:r>
          </a:p>
        </p:txBody>
      </p:sp>
      <p:sp>
        <p:nvSpPr>
          <p:cNvPr id="54" name="テキスト ボックス 53"/>
          <p:cNvSpPr txBox="1"/>
          <p:nvPr/>
        </p:nvSpPr>
        <p:spPr>
          <a:xfrm>
            <a:off x="200919" y="1160463"/>
            <a:ext cx="9505056" cy="975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FF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医療機器管理法第</a:t>
            </a:r>
            <a:r>
              <a:rPr lang="en-US" altLang="ja-JP" sz="1400" dirty="0">
                <a:latin typeface="Meiryo UI" panose="020B0604030504040204" pitchFamily="34" charset="-128"/>
                <a:ea typeface="Meiryo UI" panose="020B0604030504040204" pitchFamily="34" charset="-128"/>
                <a:cs typeface="Arial" panose="020B0604020202020204" pitchFamily="34" charset="0"/>
              </a:rPr>
              <a:t>25</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条により、全ての医療機器は医療機器許可ライセンス取得後にのみ製造、輸入、販売ができると定められ、　　　</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algn="just">
              <a:lnSpc>
                <a:spcPct val="110000"/>
              </a:lnSpc>
              <a:spcAft>
                <a:spcPts val="200"/>
              </a:spcAft>
              <a:buClr>
                <a:srgbClr val="5F8AC3"/>
              </a:buClr>
            </a:pPr>
            <a:r>
              <a:rPr lang="en-US" altLang="ja-JP" sz="1400" dirty="0">
                <a:latin typeface="Meiryo UI" panose="020B0604030504040204" pitchFamily="34" charset="-128"/>
                <a:ea typeface="Meiryo UI" panose="020B0604030504040204" pitchFamily="34" charset="-128"/>
                <a:cs typeface="Arial" panose="020B0604020202020204" pitchFamily="34" charset="0"/>
              </a:rPr>
              <a:t>     </a:t>
            </a:r>
            <a:r>
              <a:rPr lang="ja-JP" altLang="en-US" sz="1400" dirty="0">
                <a:latin typeface="Meiryo UI" panose="020B0604030504040204" pitchFamily="34" charset="-128"/>
                <a:ea typeface="Meiryo UI" panose="020B0604030504040204" pitchFamily="34" charset="-128"/>
                <a:cs typeface="Arial" panose="020B0604020202020204" pitchFamily="34" charset="0"/>
              </a:rPr>
              <a:t>第</a:t>
            </a:r>
            <a:r>
              <a:rPr lang="en-US" altLang="ja-JP" sz="1400" dirty="0">
                <a:latin typeface="Meiryo UI" panose="020B0604030504040204" pitchFamily="34" charset="-128"/>
                <a:ea typeface="Meiryo UI" panose="020B0604030504040204" pitchFamily="34" charset="-128"/>
                <a:cs typeface="Arial" panose="020B0604020202020204" pitchFamily="34" charset="0"/>
              </a:rPr>
              <a:t>13</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条では、市場に流通させる医療機器</a:t>
            </a:r>
            <a:r>
              <a:rPr lang="ja-JP" altLang="en-US" sz="1400">
                <a:latin typeface="Meiryo UI" panose="020B0604030504040204" pitchFamily="34" charset="-128"/>
                <a:ea typeface="Meiryo UI" panose="020B0604030504040204" pitchFamily="34" charset="-128"/>
                <a:cs typeface="Arial" panose="020B0604020202020204" pitchFamily="34" charset="0"/>
              </a:rPr>
              <a:t>のトレーサビリティの</a:t>
            </a:r>
            <a:r>
              <a:rPr lang="ja-JP" altLang="en-US" sz="1400" dirty="0">
                <a:latin typeface="Meiryo UI" panose="020B0604030504040204" pitchFamily="34" charset="-128"/>
                <a:ea typeface="Meiryo UI" panose="020B0604030504040204" pitchFamily="34" charset="-128"/>
                <a:cs typeface="Arial" panose="020B0604020202020204" pitchFamily="34" charset="0"/>
              </a:rPr>
              <a:t>確保を求めている。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285750" indent="-285750" algn="just">
              <a:lnSpc>
                <a:spcPct val="110000"/>
              </a:lnSpc>
              <a:spcAft>
                <a:spcPts val="200"/>
              </a:spcAft>
              <a:buClr>
                <a:srgbClr val="5F8AC3"/>
              </a:buClr>
              <a:buFont typeface="Wingdings"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同様に第</a:t>
            </a:r>
            <a:r>
              <a:rPr lang="en-US" altLang="ja-JP" sz="1400" dirty="0">
                <a:latin typeface="Meiryo UI" panose="020B0604030504040204" pitchFamily="34" charset="-128"/>
                <a:ea typeface="Meiryo UI" panose="020B0604030504040204" pitchFamily="34" charset="-128"/>
                <a:cs typeface="Arial" panose="020B0604020202020204" pitchFamily="34" charset="0"/>
              </a:rPr>
              <a:t>24</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条では特定の医療機器に対し製品の保管、流通、サービス、人員の確保等の適正流通規範</a:t>
            </a:r>
            <a:r>
              <a:rPr lang="en-US" altLang="ja-JP" sz="1400" dirty="0">
                <a:latin typeface="Meiryo UI" panose="020B0604030504040204" pitchFamily="34" charset="-128"/>
                <a:ea typeface="Meiryo UI" panose="020B0604030504040204" pitchFamily="34" charset="-128"/>
                <a:cs typeface="Arial" panose="020B0604020202020204" pitchFamily="34" charset="0"/>
              </a:rPr>
              <a:t>(GDP)</a:t>
            </a:r>
            <a:r>
              <a:rPr lang="ja-JP" altLang="en-US" sz="1400" dirty="0">
                <a:latin typeface="Meiryo UI" panose="020B0604030504040204" pitchFamily="34" charset="-128"/>
                <a:ea typeface="Meiryo UI" panose="020B0604030504040204" pitchFamily="34" charset="-128"/>
                <a:cs typeface="Arial" panose="020B0604020202020204" pitchFamily="34" charset="0"/>
              </a:rPr>
              <a:t>確立を要求している。</a:t>
            </a:r>
          </a:p>
        </p:txBody>
      </p:sp>
      <p:sp>
        <p:nvSpPr>
          <p:cNvPr id="55" name="Freeform 7"/>
          <p:cNvSpPr>
            <a:spLocks/>
          </p:cNvSpPr>
          <p:nvPr/>
        </p:nvSpPr>
        <p:spPr bwMode="auto">
          <a:xfrm>
            <a:off x="1234440" y="2365385"/>
            <a:ext cx="5518760" cy="1692331"/>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849308" y="3428436"/>
            <a:ext cx="2176264" cy="1008112"/>
          </a:xfrm>
          <a:prstGeom prst="roundRect">
            <a:avLst>
              <a:gd name="adj" fmla="val 9824"/>
            </a:avLst>
          </a:prstGeom>
          <a:solidFill>
            <a:srgbClr val="F24A38"/>
          </a:solidFill>
        </p:spPr>
        <p:txBody>
          <a:bodyPr wrap="none" anchor="ctr" anchorCtr="0">
            <a:noAutofit/>
          </a:bodyPr>
          <a:lstStyle/>
          <a:p>
            <a:pPr algn="ctr" fontAlgn="ctr"/>
            <a:r>
              <a:rPr lang="zh-TW" altLang="en-US" sz="1600" b="1" dirty="0">
                <a:solidFill>
                  <a:schemeClr val="bg1"/>
                </a:solidFill>
                <a:latin typeface="Meiryo UI" panose="020B0604030504040204" pitchFamily="34" charset="-128"/>
                <a:ea typeface="Meiryo UI" panose="020B0604030504040204" pitchFamily="34" charset="-128"/>
              </a:rPr>
              <a:t>中古の医療機器</a:t>
            </a:r>
            <a:endParaRPr lang="ja-JP" altLang="en-US" sz="1600" b="1" dirty="0">
              <a:solidFill>
                <a:schemeClr val="bg1"/>
              </a:solidFill>
              <a:latin typeface="Meiryo UI" panose="020B0604030504040204" pitchFamily="34" charset="-128"/>
              <a:ea typeface="Meiryo UI" panose="020B0604030504040204" pitchFamily="34" charset="-128"/>
            </a:endParaRPr>
          </a:p>
        </p:txBody>
      </p:sp>
      <p:sp>
        <p:nvSpPr>
          <p:cNvPr id="60" name="片側の 2 つの角を丸めた四角形 59"/>
          <p:cNvSpPr/>
          <p:nvPr/>
        </p:nvSpPr>
        <p:spPr>
          <a:xfrm>
            <a:off x="560512" y="4195382"/>
            <a:ext cx="5184576" cy="504056"/>
          </a:xfrm>
          <a:prstGeom prst="round2SameRect">
            <a:avLst>
              <a:gd name="adj1" fmla="val 12450"/>
              <a:gd name="adj2" fmla="val 0"/>
            </a:avLst>
          </a:prstGeom>
          <a:solidFill>
            <a:srgbClr val="3D6AA7"/>
          </a:solidFill>
        </p:spPr>
        <p:txBody>
          <a:bodyPr lIns="91440" tIns="45720" rIns="91440" bIns="45720" anchor="t">
            <a:noAutofit/>
          </a:bodyPr>
          <a:lstStyle/>
          <a:p>
            <a:pPr algn="just"/>
            <a:r>
              <a:rPr lang="ja-JP" altLang="en-US" sz="1200" b="1" dirty="0">
                <a:solidFill>
                  <a:schemeClr val="bg1"/>
                </a:solidFill>
                <a:latin typeface="Meiryo UI"/>
                <a:ea typeface="Meiryo UI"/>
              </a:rPr>
              <a:t>中古医療機器に対する特別な規制や規則は無く、新品の医療機器と同じ対応が求められる。</a:t>
            </a:r>
          </a:p>
        </p:txBody>
      </p:sp>
      <p:sp>
        <p:nvSpPr>
          <p:cNvPr id="61" name="片側の 2 つの角を丸めた四角形 60"/>
          <p:cNvSpPr/>
          <p:nvPr/>
        </p:nvSpPr>
        <p:spPr>
          <a:xfrm>
            <a:off x="560512" y="4699438"/>
            <a:ext cx="6192688" cy="1549505"/>
          </a:xfrm>
          <a:prstGeom prst="round2SameRect">
            <a:avLst>
              <a:gd name="adj1" fmla="val 0"/>
              <a:gd name="adj2" fmla="val 3488"/>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関連する主な規則</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71450" indent="-171450" algn="just" fontAlgn="ctr">
              <a:lnSpc>
                <a:spcPct val="110000"/>
              </a:lnSpc>
              <a:spcAft>
                <a:spcPts val="400"/>
              </a:spcAft>
              <a:buFont typeface="Arial" panose="020B0604020202020204" pitchFamily="34" charset="0"/>
              <a:buChar char="•"/>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医療機器管理法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Medical Device Act</a:t>
            </a:r>
          </a:p>
          <a:p>
            <a:pPr marL="171450" indent="-171450" algn="just" fontAlgn="ctr">
              <a:lnSpc>
                <a:spcPct val="110000"/>
              </a:lnSpc>
              <a:spcAft>
                <a:spcPts val="400"/>
              </a:spcAft>
              <a:buFont typeface="Arial" panose="020B0604020202020204" pitchFamily="34" charset="0"/>
              <a:buChar cha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医療機器の管理に関する規則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Regulations Governing the Classification of Medical Device</a:t>
            </a:r>
          </a:p>
          <a:p>
            <a:pPr marL="171450" indent="-171450" algn="just" fontAlgn="ctr">
              <a:lnSpc>
                <a:spcPct val="110000"/>
              </a:lnSpc>
              <a:spcAft>
                <a:spcPts val="400"/>
              </a:spcAft>
              <a:buFont typeface="Arial" panose="020B0604020202020204" pitchFamily="34" charset="0"/>
              <a:buChar char="•"/>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医療機器登録に関する規則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Regulation Governing Issuance of Medical Device License, Listing and Annual Declaration</a:t>
            </a:r>
          </a:p>
          <a:p>
            <a:pPr marL="171450" indent="-171450" algn="just" fontAlgn="ctr">
              <a:lnSpc>
                <a:spcPct val="110000"/>
              </a:lnSpc>
              <a:spcAft>
                <a:spcPts val="400"/>
              </a:spcAft>
              <a:buFont typeface="Arial" panose="020B0604020202020204" pitchFamily="34" charset="0"/>
              <a:buChar char="•"/>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医療機器の適正</a:t>
            </a: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製造基準に</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関する規則</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 Medical Device Quality Management System Regulations</a:t>
            </a:r>
          </a:p>
          <a:p>
            <a:pPr marL="171450" indent="-171450" algn="just" fontAlgn="ctr">
              <a:lnSpc>
                <a:spcPct val="110000"/>
              </a:lnSpc>
              <a:spcAft>
                <a:spcPts val="400"/>
              </a:spcAft>
              <a:buFont typeface="Arial" panose="020B0604020202020204" pitchFamily="34" charset="0"/>
              <a:buChar char="•"/>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医療機器の適正流通規範に関する規制　</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Regulations of Medical Device Good Distribution Practice</a:t>
            </a:r>
            <a:endParaRPr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1" name="テキスト ボックス 70"/>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Meiryo UI" panose="020B0604030504040204" pitchFamily="34" charset="-128"/>
                <a:ea typeface="Meiryo UI" panose="020B0604030504040204" pitchFamily="34" charset="-128"/>
                <a:cs typeface="Arial" panose="020B0604020202020204" pitchFamily="34" charset="0"/>
              </a:rPr>
              <a:t>（出所） </a:t>
            </a:r>
            <a:r>
              <a:rPr lang="en-US" altLang="ja-JP" sz="800" dirty="0">
                <a:latin typeface="Meiryo UI" panose="020B0604030504040204" pitchFamily="34" charset="-128"/>
                <a:ea typeface="Meiryo UI" panose="020B0604030504040204" pitchFamily="34" charset="-128"/>
              </a:rPr>
              <a:t>https://www.tma.tw/meeting/meeting_info02.asp?/3597.html</a:t>
            </a:r>
            <a:endParaRPr lang="ja-JP" altLang="en-US" sz="800" dirty="0">
              <a:latin typeface="Meiryo UI" panose="020B0604030504040204" pitchFamily="34" charset="-128"/>
              <a:ea typeface="Meiryo UI" panose="020B0604030504040204" pitchFamily="34" charset="-128"/>
            </a:endParaRPr>
          </a:p>
        </p:txBody>
      </p:sp>
      <p:pic>
        <p:nvPicPr>
          <p:cNvPr id="62" name="圖片 61" descr="一張含有 地圖 的圖片&#10;&#10;自動產生的描述">
            <a:extLst>
              <a:ext uri="{FF2B5EF4-FFF2-40B4-BE49-F238E27FC236}">
                <a16:creationId xmlns:a16="http://schemas.microsoft.com/office/drawing/2014/main" id="{2C6C5D51-539F-4208-83AD-43CED6F2CC8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3863" y="2978043"/>
            <a:ext cx="2592288" cy="3110124"/>
          </a:xfrm>
          <a:prstGeom prst="rect">
            <a:avLst/>
          </a:prstGeom>
        </p:spPr>
      </p:pic>
    </p:spTree>
    <p:extLst>
      <p:ext uri="{BB962C8B-B14F-4D97-AF65-F5344CB8AC3E}">
        <p14:creationId xmlns:p14="http://schemas.microsoft.com/office/powerpoint/2010/main" val="112936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台湾</a:t>
            </a:r>
            <a:r>
              <a:rPr lang="en-US" altLang="ja-JP" b="1" dirty="0">
                <a:latin typeface="Meiryo UI" panose="020B0604030504040204" pitchFamily="34" charset="-128"/>
                <a:ea typeface="Meiryo UI" panose="020B0604030504040204" pitchFamily="34" charset="-128"/>
              </a:rPr>
              <a:t>(</a:t>
            </a:r>
            <a:r>
              <a:rPr lang="en-US" altLang="zh-TW" b="1" dirty="0">
                <a:latin typeface="Meiryo UI" panose="020B0604030504040204" pitchFamily="34" charset="-128"/>
                <a:ea typeface="Meiryo UI" panose="020B0604030504040204" pitchFamily="34" charset="-128"/>
              </a:rPr>
              <a:t>Taiwan</a:t>
            </a:r>
            <a:r>
              <a:rPr lang="en-US" altLang="ja-JP" b="1" dirty="0">
                <a:latin typeface="Meiryo UI" panose="020B0604030504040204" pitchFamily="34" charset="-128"/>
                <a:ea typeface="Meiryo UI" panose="020B0604030504040204" pitchFamily="34" charset="-128"/>
              </a:rPr>
              <a:t>)</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45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医療機器管理法</a:t>
            </a:r>
            <a:r>
              <a:rPr lang="en-US" altLang="ja-JP" sz="1400" dirty="0">
                <a:latin typeface="Meiryo UI" panose="020B0604030504040204" pitchFamily="34" charset="-128"/>
                <a:ea typeface="Meiryo UI" panose="020B0604030504040204" pitchFamily="34" charset="-128"/>
                <a:cs typeface="Arial" panose="020B0604020202020204" pitchFamily="34" charset="0"/>
              </a:rPr>
              <a:t>(Medical Devices Act: MDA) </a:t>
            </a:r>
            <a:r>
              <a:rPr lang="ja-JP" altLang="en-US" sz="1400" dirty="0">
                <a:latin typeface="Meiryo UI" panose="020B0604030504040204" pitchFamily="34" charset="-128"/>
                <a:ea typeface="Meiryo UI" panose="020B0604030504040204" pitchFamily="34" charset="-128"/>
                <a:cs typeface="Arial" panose="020B0604020202020204" pitchFamily="34" charset="0"/>
              </a:rPr>
              <a:t>第</a:t>
            </a:r>
            <a:r>
              <a:rPr lang="en-US" altLang="ja-JP" sz="1400" dirty="0">
                <a:latin typeface="Meiryo UI" panose="020B0604030504040204" pitchFamily="34" charset="-128"/>
                <a:ea typeface="Meiryo UI" panose="020B0604030504040204" pitchFamily="34" charset="-128"/>
                <a:cs typeface="Arial" panose="020B0604020202020204" pitchFamily="34" charset="0"/>
              </a:rPr>
              <a:t>35</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条では特例扱いとして未登録の医療機器の製造、輸入に関する要件が記載されている。</a:t>
            </a: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extLst>
              <p:ext uri="{D42A27DB-BD31-4B8C-83A1-F6EECF244321}">
                <p14:modId xmlns:p14="http://schemas.microsoft.com/office/powerpoint/2010/main" val="1684477305"/>
              </p:ext>
            </p:extLst>
          </p:nvPr>
        </p:nvGraphicFramePr>
        <p:xfrm>
          <a:off x="200025" y="1695853"/>
          <a:ext cx="9504852" cy="3356584"/>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1046320">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関連規制</a:t>
                      </a:r>
                    </a:p>
                  </a:txBody>
                  <a:tcPr marL="0" marR="0" marT="0" marB="0" anchor="ctr">
                    <a:lnT w="6350" cap="flat" cmpd="sng" algn="ctr">
                      <a:solidFill>
                        <a:srgbClr val="3D6AA7"/>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医療機器管理法　 </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“Medical Devices Act” </a:t>
                      </a:r>
                    </a:p>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特定の医療機器に関する製造、輸入のルール</a:t>
                      </a: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“Approved manufacturing and import methods for specific medical device projects”</a:t>
                      </a:r>
                    </a:p>
                    <a:p>
                      <a:pPr marL="228600" indent="-228600">
                        <a:buAutoNum type="arabicPeriod"/>
                      </a:pP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未登録医療機器の製造、輸入申請要件に関する規制</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“Regulations on Application for Approved Manufacturing and Import Methods of Specific Medical Device Projects”</a:t>
                      </a:r>
                      <a:endParaRPr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436537">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rPr>
                        <a:t>特例扱いの種類</a:t>
                      </a:r>
                      <a:endPar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12700" cap="flat" cmpd="sng" algn="ctr">
                      <a:solidFill>
                        <a:srgbClr val="E8EAEC"/>
                      </a:solidFill>
                      <a:prstDash val="solid"/>
                      <a:round/>
                      <a:headEnd type="none" w="med" len="med"/>
                      <a:tailEnd type="none" w="med" len="med"/>
                    </a:lnT>
                    <a:lnB w="12700" cap="flat" cmpd="sng" algn="ctr">
                      <a:solidFill>
                        <a:srgbClr val="E8EAEC"/>
                      </a:solidFill>
                      <a:prstDash val="solid"/>
                      <a:round/>
                      <a:headEnd type="none" w="med" len="med"/>
                      <a:tailEnd type="none" w="med" len="med"/>
                    </a:lnB>
                    <a:solidFill>
                      <a:srgbClr val="3D6AA7"/>
                    </a:solidFill>
                  </a:tcPr>
                </a:tc>
                <a:tc>
                  <a:txBody>
                    <a:bodyPr/>
                    <a:lstStyle/>
                    <a:p>
                      <a:pPr marL="228600" indent="-228600" fontAlgn="ctr">
                        <a:buFont typeface="+mj-lt"/>
                        <a:buAutoNum type="arabicPeriod"/>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国内に生命の危険又は重大な障害を引き起こす疾患を予防、治療するための適切な代替療法が存在しない</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228600" indent="-228600" fontAlgn="ctr">
                        <a:buFont typeface="+mj-lt"/>
                        <a:buAutoNum type="arabicPeriod"/>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公衆衛生上</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の</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緊急事態に対応するために必要な</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228600" indent="-228600" fontAlgn="ctr">
                        <a:buFont typeface="+mj-lt"/>
                        <a:buAutoNum type="arabicPeriod"/>
                      </a:pPr>
                      <a:r>
                        <a:rPr lang="ja-JP"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臨床試験</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用医療機器である</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228600" indent="-228600" fontAlgn="ctr">
                        <a:buFont typeface="+mj-lt"/>
                        <a:buAutoNum type="arabicPeriod"/>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見本若しくは贈呈品又は個人の自己使用のみに供するものである</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228600" indent="-228600" fontAlgn="ctr">
                        <a:buFont typeface="+mj-lt"/>
                        <a:buAutoNum type="arabicPeriod"/>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保守点検のみに供し、かつ、修繕後に国内で流通させない</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228600" indent="-228600" fontAlgn="ctr">
                        <a:buFont typeface="+mj-lt"/>
                        <a:buAutoNum type="arabicPeriod"/>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前条第4項に基づいて必須医療機器であると公示される機器の承認製品であって、製造、輸入を継続することができず、又は供給が不足している</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場合。</a:t>
                      </a:r>
                      <a:endParaRPr kumimoji="1" lang="en-US" altLang="ja-JP" sz="120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73727">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申請で求められる</a:t>
                      </a:r>
                      <a:endPar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資料・情報等</a:t>
                      </a:r>
                    </a:p>
                  </a:txBody>
                  <a:tcPr marL="0" marR="0" marT="0" marB="0" anchor="ctr">
                    <a:lnT w="12700" cap="flat" cmpd="sng" algn="ctr">
                      <a:solidFill>
                        <a:srgbClr val="E8EAE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 altLang="ja-JP"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特例として承認される場合の申請条件、審査手続、承認基準、供給販売上の制約事項、返送その他の遵守しなければならない事項に関する規則は、中央監督当局が定め</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ており、下記のリンクより該当する特例申請毎に求められる要件を確認し申請する。</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尚、台湾</a:t>
                      </a:r>
                      <a:r>
                        <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FDA</a:t>
                      </a:r>
                      <a:r>
                        <a:rPr lang="ja" altLang="en-US"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rPr>
                        <a:t>は特例申請に関するオンライン、または電話でのコンサルティングを行なっている。</a:t>
                      </a:r>
                      <a:endParaRPr lang="en-US" altLang="ja" sz="1200" i="0" u="none" strike="noStrike" cap="none" dirty="0">
                        <a:solidFill>
                          <a:schemeClr val="tx1"/>
                        </a:solidFill>
                        <a:effectLst/>
                        <a:latin typeface="Meiryo UI" panose="020B0604030504040204" pitchFamily="34" charset="-128"/>
                        <a:ea typeface="Meiryo UI" panose="020B0604030504040204" pitchFamily="34" charset="-128"/>
                        <a:cs typeface="Arial"/>
                        <a:sym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5164609"/>
            <a:ext cx="9504852" cy="1015663"/>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■特定の医療機器に関する製造、輸入のルール</a:t>
            </a: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に関する</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2"/>
              </a:rPr>
              <a:t>Approved manufacturing and import methods for specific medical device projects</a:t>
            </a:r>
            <a:endPar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endParaRPr kumimoji="1" lang="en-US" altLang="zh-TW" sz="1200" i="0" u="none" strike="noStrike" kern="1200" dirty="0">
              <a:solidFill>
                <a:srgbClr val="FF0000"/>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t" latinLnBrk="0" hangingPunct="1">
              <a:spcBef>
                <a:spcPts val="0"/>
              </a:spcBef>
              <a:spcAft>
                <a:spcPts val="0"/>
              </a:spcAft>
            </a:pP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a:t>
            </a: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未登録医療機器の製造、輸入申請要件に関する規制の</a:t>
            </a: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リンク</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Regulations on Application for Approved Manufacturing and Import Methods of Specific Medical Device Projects</a:t>
            </a:r>
            <a:endParaRPr lang="ja-JP" altLang="ja-JP" sz="1200" i="0" u="none" strike="noStrike"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461174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nvGraphicFramePr>
        <p:xfrm>
          <a:off x="200025" y="1564549"/>
          <a:ext cx="9253292" cy="4019566"/>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旧薬事法に置き換わり</a:t>
                      </a:r>
                      <a:r>
                        <a:rPr lang="en-US" altLang="ja-JP"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2021</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年</a:t>
                      </a:r>
                      <a:r>
                        <a:rPr lang="en-US" altLang="ja-JP"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5</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月</a:t>
                      </a:r>
                      <a:r>
                        <a:rPr lang="en-US" altLang="ja-JP"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1</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日から施行された医療機器管理法</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hlinkClick r:id="rId3"/>
                        </a:rPr>
                        <a:t>Medical Device Act</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478585">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医療機器管理法の施行規則</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4"/>
                        </a:rPr>
                        <a:t>Enforcement Rules of Medical Devices Act</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English </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477079">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医療機器の定義及び分類に関する規制</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5"/>
                        </a:rPr>
                        <a:t>Regulations Governing the Classification of Medical Devices</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English </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407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医療機器の登録に関する規制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Regulations Governing Issuance of Medical Device License, Listing and Annual Declaration</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English </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446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医療機器の品質管理に関する規制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Medical Device Quality Management System Regulations</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English </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9624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医療機器の適正流通規範に関する規制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Regulations of Medical Device Good Distribution Practice</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English </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医療機器の登録に関する費用に関する基準</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（医療機器管理法施行により費用が見直された）</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Charging standards of Administrative Fees for Medical Devices</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Chinese</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841741623"/>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特定のクラス</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機器のリスト</a:t>
                      </a:r>
                    </a:p>
                  </a:txBody>
                  <a:tcPr anchor="ctr"/>
                </a:tc>
                <a:tc>
                  <a:txBody>
                    <a:bodyPr/>
                    <a:lstStyle/>
                    <a:p>
                      <a:r>
                        <a:rPr kumimoji="1" lang="en-US" altLang="ja-JP" sz="1100" u="sng" kern="1200" dirty="0">
                          <a:solidFill>
                            <a:schemeClr val="dk1"/>
                          </a:solidFill>
                          <a:effectLst/>
                          <a:latin typeface="Meiryo UI" panose="020B0604030504040204" pitchFamily="34" charset="-128"/>
                          <a:ea typeface="Meiryo UI" panose="020B0604030504040204" pitchFamily="34" charset="-128"/>
                          <a:cs typeface="+mn-cs"/>
                          <a:hlinkClick r:id="rId10"/>
                        </a:rPr>
                        <a:t>https://www.fda.gov.tw/TC/siteContent.aspx?sid=11626</a:t>
                      </a:r>
                      <a:r>
                        <a:rPr lang="ja-JP" altLang="ja-JP" sz="1100">
                          <a:effectLst/>
                          <a:latin typeface="Meiryo UI" panose="020B0604030504040204" pitchFamily="34" charset="-128"/>
                          <a:ea typeface="Meiryo UI" panose="020B0604030504040204" pitchFamily="34" charset="-128"/>
                        </a:rPr>
                        <a:t>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rPr>
                        <a:t>Chinese</a:t>
                      </a:r>
                      <a:endParaRPr kumimoji="1" lang="zh-TW" altLang="en-US" sz="1100" b="0" i="0" u="none" strike="noStrike" kern="1200" cap="none" spc="0" normalizeH="0" baseline="0" noProof="0" dirty="0">
                        <a:ln>
                          <a:noFill/>
                        </a:ln>
                        <a:solidFill>
                          <a:schemeClr val="tx1"/>
                        </a:solidFill>
                        <a:effectLst/>
                        <a:uLnTx/>
                        <a:uFillTx/>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171595729"/>
                  </a:ext>
                </a:extLst>
              </a:tr>
            </a:tbl>
          </a:graphicData>
        </a:graphic>
      </p:graphicFrame>
      <p:sp>
        <p:nvSpPr>
          <p:cNvPr id="5" name="テキスト ボックス 4"/>
          <p:cNvSpPr txBox="1"/>
          <p:nvPr/>
        </p:nvSpPr>
        <p:spPr>
          <a:xfrm>
            <a:off x="384262"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7" name="テキスト プレースホルダー 8"/>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医療機器登録に関する参考リンク</a:t>
            </a:r>
          </a:p>
        </p:txBody>
      </p:sp>
      <p:sp>
        <p:nvSpPr>
          <p:cNvPr id="8" name="テキスト ボックス 7"/>
          <p:cNvSpPr txBox="1"/>
          <p:nvPr/>
        </p:nvSpPr>
        <p:spPr>
          <a:xfrm>
            <a:off x="201580" y="1125785"/>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本カントリーレポートに関連する規制を知ることができる重要な情報源であるため、掲載する。</a:t>
            </a:r>
          </a:p>
        </p:txBody>
      </p:sp>
      <p:sp>
        <p:nvSpPr>
          <p:cNvPr id="9" name="タイトル 1"/>
          <p:cNvSpPr>
            <a:spLocks noGrp="1"/>
          </p:cNvSpPr>
          <p:nvPr>
            <p:ph type="title"/>
          </p:nvPr>
        </p:nvSpPr>
        <p:spPr>
          <a:xfrm>
            <a:off x="200471" y="188550"/>
            <a:ext cx="9505055" cy="360050"/>
          </a:xfrm>
        </p:spPr>
        <p:txBody>
          <a:bodyPr/>
          <a:lstStyle/>
          <a:p>
            <a:r>
              <a:rPr lang="ja-JP" altLang="en-US" b="1" dirty="0">
                <a:latin typeface="Meiryo UI" panose="020B0604030504040204" pitchFamily="34" charset="-128"/>
                <a:ea typeface="Meiryo UI" panose="020B0604030504040204" pitchFamily="34" charset="-128"/>
              </a:rPr>
              <a:t>台湾</a:t>
            </a:r>
            <a:r>
              <a:rPr lang="en-US" altLang="ja-JP" b="1" dirty="0">
                <a:latin typeface="Meiryo UI" panose="020B0604030504040204" pitchFamily="34" charset="-128"/>
                <a:ea typeface="Meiryo UI" panose="020B0604030504040204" pitchFamily="34" charset="-128"/>
              </a:rPr>
              <a:t>(</a:t>
            </a:r>
            <a:r>
              <a:rPr lang="en-US" altLang="zh-TW" b="1" dirty="0">
                <a:latin typeface="Meiryo UI" panose="020B0604030504040204" pitchFamily="34" charset="-128"/>
                <a:ea typeface="Meiryo UI" panose="020B0604030504040204" pitchFamily="34" charset="-128"/>
              </a:rPr>
              <a:t>Taiwan</a:t>
            </a:r>
            <a:r>
              <a:rPr lang="en-US" altLang="ja-JP" b="1" dirty="0">
                <a:latin typeface="Meiryo UI" panose="020B0604030504040204" pitchFamily="34" charset="-128"/>
                <a:ea typeface="Meiryo UI" panose="020B0604030504040204" pitchFamily="34" charset="-128"/>
              </a:rPr>
              <a:t>)</a:t>
            </a:r>
            <a:r>
              <a:rPr lang="ja-JP" altLang="en-US" b="1" dirty="0">
                <a:latin typeface="Meiryo UI" panose="020B0604030504040204" pitchFamily="34" charset="-128"/>
                <a:ea typeface="Meiryo UI" panose="020B0604030504040204" pitchFamily="34" charset="-128"/>
              </a:rPr>
              <a:t>／医療関連／制度</a:t>
            </a:r>
            <a:endParaRPr kumimoji="1" lang="ja-JP" alt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251132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421052" y="4200660"/>
            <a:ext cx="760585" cy="760585"/>
            <a:chOff x="5529064" y="2924944"/>
            <a:chExt cx="936104" cy="936104"/>
          </a:xfrm>
        </p:grpSpPr>
        <p:sp>
          <p:nvSpPr>
            <p:cNvPr id="112" name="円/楕円 111"/>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5421052" y="3139968"/>
            <a:ext cx="760585" cy="760585"/>
            <a:chOff x="5529064" y="2924944"/>
            <a:chExt cx="936104" cy="936104"/>
          </a:xfrm>
        </p:grpSpPr>
        <p:sp>
          <p:nvSpPr>
            <p:cNvPr id="61" name="円/楕円 60"/>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角丸四角形 40"/>
          <p:cNvSpPr/>
          <p:nvPr/>
        </p:nvSpPr>
        <p:spPr>
          <a:xfrm>
            <a:off x="1267090" y="2964449"/>
            <a:ext cx="877598" cy="234026"/>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138" b="1">
                <a:solidFill>
                  <a:srgbClr val="000000"/>
                </a:solidFill>
                <a:latin typeface="Meiryo UI" panose="020B0604030504040204" pitchFamily="34" charset="-128"/>
                <a:ea typeface="Meiryo UI" panose="020B0604030504040204" pitchFamily="34" charset="-128"/>
                <a:cs typeface="Arial" panose="020B0604020202020204" pitchFamily="34" charset="0"/>
              </a:rPr>
              <a:t>国家登録</a:t>
            </a:r>
          </a:p>
        </p:txBody>
      </p:sp>
      <p:sp>
        <p:nvSpPr>
          <p:cNvPr id="49" name="角丸四角形 48"/>
          <p:cNvSpPr/>
          <p:nvPr/>
        </p:nvSpPr>
        <p:spPr>
          <a:xfrm>
            <a:off x="1267090" y="4025141"/>
            <a:ext cx="877598" cy="234026"/>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138" b="1">
                <a:latin typeface="Meiryo UI" panose="020B0604030504040204" pitchFamily="34" charset="-128"/>
                <a:ea typeface="Meiryo UI" panose="020B0604030504040204" pitchFamily="34" charset="-128"/>
              </a:rPr>
              <a:t>適合申告</a:t>
            </a:r>
            <a:endParaRPr lang="ja-JP" altLang="en-US" sz="1138" b="1">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8" name="正方形/長方形 87"/>
          <p:cNvSpPr/>
          <p:nvPr/>
        </p:nvSpPr>
        <p:spPr>
          <a:xfrm>
            <a:off x="5538066" y="4025141"/>
            <a:ext cx="526559" cy="257378"/>
          </a:xfrm>
          <a:prstGeom prst="rect">
            <a:avLst/>
          </a:prstGeom>
        </p:spPr>
        <p:txBody>
          <a:bodyPr wrap="square" anchor="t">
            <a:spAutoFit/>
          </a:bodyPr>
          <a:lstStyle/>
          <a:p>
            <a:pPr fontAlgn="ctr" hangingPunct="0">
              <a:lnSpc>
                <a:spcPct val="110000"/>
              </a:lnSpc>
              <a:buClr>
                <a:srgbClr val="3D6AA7"/>
              </a:buClr>
              <a:buSzPct val="120000"/>
            </a:pPr>
            <a:r>
              <a:rPr lang="ja-JP" altLang="en-US" sz="975" b="1">
                <a:latin typeface="Meiryo UI" panose="020B0604030504040204" pitchFamily="34" charset="-128"/>
                <a:ea typeface="Meiryo UI" panose="020B0604030504040204" pitchFamily="34" charset="-128"/>
                <a:cs typeface="Arial" panose="020B0604020202020204" pitchFamily="34" charset="0"/>
              </a:rPr>
              <a:t>認　可</a:t>
            </a: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normAutofit fontScale="92500" lnSpcReduction="10000"/>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1091571" y="1477340"/>
            <a:ext cx="7722858" cy="1154483"/>
          </a:xfrm>
          <a:prstGeom prst="rect">
            <a:avLst/>
          </a:prstGeom>
          <a:noFill/>
        </p:spPr>
        <p:txBody>
          <a:bodyPr wrap="square" lIns="0" tIns="0" rIns="0" bIns="0" rtlCol="0">
            <a:spAutoFit/>
          </a:bodyPr>
          <a:lstStyle/>
          <a:p>
            <a:pPr marL="154781" indent="-154781" algn="just">
              <a:lnSpc>
                <a:spcPct val="110000"/>
              </a:lnSpc>
              <a:spcAft>
                <a:spcPts val="163"/>
              </a:spcAft>
              <a:buClr>
                <a:srgbClr val="5F8AC3"/>
              </a:buClr>
              <a:buFont typeface="Wingdings" panose="05000000000000000000" pitchFamily="2" charset="2"/>
              <a:buChar char="n"/>
            </a:pPr>
            <a:r>
              <a:rPr lang="ja-JP" altLang="en-US" sz="1138" dirty="0">
                <a:latin typeface="Meiryo UI" panose="020B0604030504040204" pitchFamily="34" charset="-128"/>
                <a:ea typeface="Meiryo UI" panose="020B0604030504040204" pitchFamily="34" charset="-128"/>
                <a:cs typeface="Arial" panose="020B0604020202020204" pitchFamily="34" charset="0"/>
              </a:rPr>
              <a:t>医療機器分類は、</a:t>
            </a:r>
            <a:r>
              <a:rPr lang="en-US" altLang="ja-JP" sz="1138" dirty="0">
                <a:latin typeface="Meiryo UI" panose="020B0604030504040204" pitchFamily="34" charset="-128"/>
                <a:ea typeface="Meiryo UI" panose="020B0604030504040204" pitchFamily="34" charset="-128"/>
                <a:cs typeface="Arial" panose="020B0604020202020204" pitchFamily="34" charset="0"/>
              </a:rPr>
              <a:t>4</a:t>
            </a:r>
            <a:r>
              <a:rPr lang="ja-JP" altLang="en-US" sz="1138" dirty="0">
                <a:latin typeface="Meiryo UI" panose="020B0604030504040204" pitchFamily="34" charset="-128"/>
                <a:ea typeface="Meiryo UI" panose="020B0604030504040204" pitchFamily="34" charset="-128"/>
                <a:cs typeface="Arial" panose="020B0604020202020204" pitchFamily="34" charset="0"/>
              </a:rPr>
              <a:t>段階設けられており、</a:t>
            </a:r>
            <a:r>
              <a:rPr lang="ja-JP" altLang="ja-JP" sz="1138" dirty="0">
                <a:latin typeface="Meiryo UI" panose="020B0604030504040204" pitchFamily="34" charset="-128"/>
                <a:ea typeface="Meiryo UI" panose="020B0604030504040204" pitchFamily="34" charset="-128"/>
                <a:cs typeface="Arial" panose="020B0604020202020204" pitchFamily="34" charset="0"/>
              </a:rPr>
              <a:t>リスクが低いものから</a:t>
            </a:r>
            <a:r>
              <a:rPr lang="en-US" altLang="ja-JP" sz="1138" dirty="0">
                <a:latin typeface="Meiryo UI" panose="020B0604030504040204" pitchFamily="34" charset="-128"/>
                <a:ea typeface="Meiryo UI" panose="020B0604030504040204" pitchFamily="34" charset="-128"/>
                <a:cs typeface="Arial" panose="020B0604020202020204" pitchFamily="34" charset="0"/>
              </a:rPr>
              <a:t>Class</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I</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II a</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II b</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en-US" altLang="ja-JP" sz="1138" dirty="0">
                <a:latin typeface="Meiryo UI" panose="020B0604030504040204" pitchFamily="34" charset="-128"/>
                <a:ea typeface="Meiryo UI" panose="020B0604030504040204" pitchFamily="34" charset="-128"/>
                <a:cs typeface="Arial" panose="020B0604020202020204" pitchFamily="34" charset="0"/>
              </a:rPr>
              <a:t>III</a:t>
            </a:r>
            <a:r>
              <a:rPr lang="ru-RU" altLang="ja-JP" sz="1138" dirty="0">
                <a:latin typeface="Meiryo UI" panose="020B0604030504040204" pitchFamily="34" charset="-128"/>
                <a:ea typeface="Meiryo UI" panose="020B0604030504040204" pitchFamily="34" charset="-128"/>
                <a:cs typeface="Arial" panose="020B0604020202020204" pitchFamily="34" charset="0"/>
              </a:rPr>
              <a:t> </a:t>
            </a:r>
            <a:r>
              <a:rPr lang="ja-JP" altLang="ja-JP" sz="1138" dirty="0">
                <a:latin typeface="Meiryo UI" panose="020B0604030504040204" pitchFamily="34" charset="-128"/>
                <a:ea typeface="Meiryo UI" panose="020B0604030504040204" pitchFamily="34" charset="-128"/>
                <a:cs typeface="Arial" panose="020B0604020202020204" pitchFamily="34" charset="0"/>
              </a:rPr>
              <a:t>となっている。</a:t>
            </a:r>
            <a:endParaRPr lang="en-US" altLang="ja-JP" sz="1138" dirty="0">
              <a:latin typeface="Meiryo UI" panose="020B0604030504040204" pitchFamily="34" charset="-128"/>
              <a:ea typeface="Meiryo UI" panose="020B0604030504040204" pitchFamily="34" charset="-128"/>
              <a:cs typeface="Arial" panose="020B0604020202020204" pitchFamily="34" charset="0"/>
            </a:endParaRPr>
          </a:p>
          <a:p>
            <a:pPr marL="154781" indent="-154781" algn="just">
              <a:lnSpc>
                <a:spcPct val="110000"/>
              </a:lnSpc>
              <a:spcAft>
                <a:spcPts val="163"/>
              </a:spcAft>
              <a:buClr>
                <a:srgbClr val="5F8AC3"/>
              </a:buClr>
              <a:buFont typeface="Wingdings" panose="05000000000000000000" pitchFamily="2" charset="2"/>
              <a:buChar char="n"/>
            </a:pPr>
            <a:r>
              <a:rPr lang="ja-JP" altLang="en-US" sz="1138" dirty="0">
                <a:latin typeface="Meiryo UI" panose="020B0604030504040204" pitchFamily="34" charset="-128"/>
                <a:ea typeface="Meiryo UI" panose="020B0604030504040204" pitchFamily="34" charset="-128"/>
                <a:cs typeface="Arial" panose="020B0604020202020204" pitchFamily="34" charset="0"/>
              </a:rPr>
              <a:t>医療機器認可においては、国家登録の後、適合申告をロシア語で行う必要がある。製品のアップグレードなど、変更が生じた場合には再度手続きを行う必要がある。なお、認可手続きの進捗は、ウェブサイトで確認できる。</a:t>
            </a:r>
            <a:endParaRPr lang="en-US" altLang="ja-JP" sz="1138" dirty="0">
              <a:latin typeface="Meiryo UI" panose="020B0604030504040204" pitchFamily="34" charset="-128"/>
              <a:ea typeface="Meiryo UI" panose="020B0604030504040204" pitchFamily="34" charset="-128"/>
              <a:cs typeface="Arial" panose="020B0604020202020204" pitchFamily="34" charset="0"/>
            </a:endParaRPr>
          </a:p>
          <a:p>
            <a:pPr marL="154781" indent="-154781" algn="just">
              <a:spcAft>
                <a:spcPts val="163"/>
              </a:spcAft>
              <a:buClr>
                <a:srgbClr val="5F8AC3"/>
              </a:buClr>
              <a:buFont typeface="Wingdings" panose="05000000000000000000" pitchFamily="2" charset="2"/>
              <a:buChar char="n"/>
            </a:pPr>
            <a:r>
              <a:rPr lang="ja-JP" altLang="en-US" sz="1138" dirty="0">
                <a:latin typeface="Meiryo UI" panose="020B0604030504040204" pitchFamily="34" charset="-128"/>
                <a:ea typeface="Meiryo UI" panose="020B0604030504040204" pitchFamily="34" charset="-128"/>
                <a:cs typeface="Arial" panose="020B0604020202020204" pitchFamily="34" charset="0"/>
              </a:rPr>
              <a:t>審査の過程で、ロシア国内に不必要、または、国内に競合が存在すると判断されると、認可が下りないこともある。また、登録しようとする医療機器の安全性、有効性に疑義が生じた場合やそのリスクがベネフィットを上回ると判断された場合等も同様に認可が下りないこともある。　</a:t>
            </a:r>
            <a:r>
              <a:rPr lang="en-US" altLang="ja-JP" sz="813" dirty="0">
                <a:latin typeface="Meiryo UI" panose="020B0604030504040204" pitchFamily="34" charset="-128"/>
                <a:ea typeface="Meiryo UI" panose="020B0604030504040204" pitchFamily="34" charset="-128"/>
                <a:cs typeface="Arial" panose="020B0604020202020204" pitchFamily="34" charset="0"/>
              </a:rPr>
              <a:t>(</a:t>
            </a:r>
            <a:r>
              <a:rPr lang="ja-JP" altLang="en-US" sz="813" dirty="0">
                <a:latin typeface="Meiryo UI" panose="020B0604030504040204" pitchFamily="34" charset="-128"/>
                <a:ea typeface="Meiryo UI" panose="020B0604030504040204" pitchFamily="34" charset="-128"/>
                <a:cs typeface="Arial" panose="020B0604020202020204" pitchFamily="34" charset="0"/>
              </a:rPr>
              <a:t>詳細は</a:t>
            </a:r>
            <a:r>
              <a:rPr lang="en-US" altLang="ja-JP" sz="813" dirty="0">
                <a:latin typeface="Meiryo UI" panose="020B0604030504040204" pitchFamily="34" charset="-128"/>
                <a:ea typeface="Meiryo UI" panose="020B0604030504040204" pitchFamily="34" charset="-128"/>
                <a:cs typeface="Arial" panose="020B0604020202020204" pitchFamily="34" charset="0"/>
              </a:rPr>
              <a:t> </a:t>
            </a:r>
            <a:r>
              <a:rPr lang="en-US" altLang="ja-JP" sz="813"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http://base.garant.ru/70291692/</a:t>
            </a:r>
            <a:r>
              <a:rPr lang="ja-JP" altLang="en-US" sz="813" dirty="0">
                <a:latin typeface="Meiryo UI" panose="020B0604030504040204" pitchFamily="34" charset="-128"/>
                <a:ea typeface="Meiryo UI" panose="020B0604030504040204" pitchFamily="34" charset="-128"/>
                <a:cs typeface="Arial" panose="020B0604020202020204" pitchFamily="34" charset="0"/>
              </a:rPr>
              <a:t>　の</a:t>
            </a:r>
            <a:r>
              <a:rPr lang="en-US" altLang="ja-JP" sz="813" dirty="0">
                <a:latin typeface="Meiryo UI" panose="020B0604030504040204" pitchFamily="34" charset="-128"/>
                <a:ea typeface="Meiryo UI" panose="020B0604030504040204" pitchFamily="34" charset="-128"/>
                <a:cs typeface="Arial" panose="020B0604020202020204" pitchFamily="34" charset="0"/>
              </a:rPr>
              <a:t>35.a, 35.b</a:t>
            </a:r>
            <a:r>
              <a:rPr lang="ja-JP" altLang="en-US" sz="813" dirty="0">
                <a:latin typeface="Meiryo UI" panose="020B0604030504040204" pitchFamily="34" charset="-128"/>
                <a:ea typeface="Meiryo UI" panose="020B0604030504040204" pitchFamily="34" charset="-128"/>
                <a:cs typeface="Arial" panose="020B0604020202020204" pitchFamily="34" charset="0"/>
              </a:rPr>
              <a:t>参照）</a:t>
            </a:r>
            <a:endParaRPr lang="en-US" altLang="ja-JP" sz="813"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1267090" y="2670286"/>
            <a:ext cx="7313313" cy="234026"/>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zh-TW" altLang="en-US" sz="1138" b="1">
                  <a:solidFill>
                    <a:srgbClr val="000000"/>
                  </a:solidFill>
                  <a:latin typeface="Meiryo UI" panose="020B0604030504040204" pitchFamily="34" charset="-128"/>
                  <a:ea typeface="Meiryo UI" panose="020B0604030504040204" pitchFamily="34" charset="-128"/>
                </a:rPr>
                <a:t>医療機器認可</a:t>
              </a:r>
              <a:r>
                <a:rPr lang="ja-JP" altLang="en-US" sz="1138" b="1">
                  <a:solidFill>
                    <a:srgbClr val="000000"/>
                  </a:solidFill>
                  <a:latin typeface="Meiryo UI" panose="020B0604030504040204" pitchFamily="34" charset="-128"/>
                  <a:ea typeface="Meiryo UI" panose="020B0604030504040204" pitchFamily="34" charset="-128"/>
                </a:rPr>
                <a:t>に必要な手続き</a:t>
              </a:r>
              <a:endParaRPr lang="zh-TW" altLang="en-US" sz="1138" b="1">
                <a:solidFill>
                  <a:srgbClr val="000000"/>
                </a:solidFill>
                <a:latin typeface="Meiryo UI" panose="020B0604030504040204" pitchFamily="34" charset="-128"/>
                <a:ea typeface="Meiryo UI" panose="020B0604030504040204" pitchFamily="34" charset="-128"/>
              </a:endParaRPr>
            </a:p>
          </p:txBody>
        </p:sp>
      </p:grpSp>
      <p:cxnSp>
        <p:nvCxnSpPr>
          <p:cNvPr id="30" name="直線コネクタ 29"/>
          <p:cNvCxnSpPr/>
          <p:nvPr/>
        </p:nvCxnSpPr>
        <p:spPr>
          <a:xfrm>
            <a:off x="3724364" y="3221336"/>
            <a:ext cx="0" cy="58506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3139297" y="2964449"/>
            <a:ext cx="409546" cy="234026"/>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2320208" y="2897007"/>
            <a:ext cx="1053117" cy="752514"/>
          </a:xfrm>
          <a:prstGeom prst="rect">
            <a:avLst/>
          </a:prstGeom>
        </p:spPr>
        <p:txBody>
          <a:bodyPr wrap="square" anchor="t">
            <a:spAutoFit/>
          </a:bodyPr>
          <a:lstStyle/>
          <a:p>
            <a:pPr fontAlgn="ctr" hangingPunct="0">
              <a:lnSpc>
                <a:spcPct val="110000"/>
              </a:lnSpc>
              <a:buClr>
                <a:srgbClr val="3D6AA7"/>
              </a:buClr>
              <a:buSzPct val="120000"/>
            </a:pPr>
            <a:r>
              <a:rPr lang="ja-JP" altLang="en-US" sz="975">
                <a:latin typeface="Meiryo UI" panose="020B0604030504040204" pitchFamily="34" charset="-128"/>
                <a:ea typeface="Meiryo UI" panose="020B0604030504040204" pitchFamily="34" charset="-128"/>
                <a:cs typeface="Arial" panose="020B0604020202020204" pitchFamily="34" charset="0"/>
              </a:rPr>
              <a:t>事前に</a:t>
            </a:r>
            <a:endParaRPr lang="en-US" altLang="ja-JP" sz="975" dirty="0">
              <a:latin typeface="Meiryo UI" panose="020B0604030504040204" pitchFamily="34" charset="-128"/>
              <a:ea typeface="Meiryo UI" panose="020B0604030504040204" pitchFamily="34" charset="-128"/>
              <a:cs typeface="Arial" panose="020B0604020202020204" pitchFamily="34" charset="0"/>
            </a:endParaRPr>
          </a:p>
          <a:p>
            <a:pPr marL="260548" lvl="1" indent="-130275" fontAlgn="ctr" hangingPunct="0">
              <a:lnSpc>
                <a:spcPct val="110000"/>
              </a:lnSpc>
              <a:buClr>
                <a:srgbClr val="5F8AC3"/>
              </a:buClr>
              <a:buSzPct val="100000"/>
              <a:buFont typeface="Wingdings" panose="05000000000000000000" pitchFamily="2" charset="2"/>
              <a:buChar char="n"/>
            </a:pPr>
            <a:r>
              <a:rPr lang="ja-JP" altLang="en-US" sz="975" b="1">
                <a:solidFill>
                  <a:srgbClr val="000000"/>
                </a:solidFill>
                <a:latin typeface="Meiryo UI" panose="020B0604030504040204" pitchFamily="34" charset="-128"/>
                <a:ea typeface="Meiryo UI" panose="020B0604030504040204" pitchFamily="34" charset="-128"/>
                <a:cs typeface="Arial" pitchFamily="34" charset="0"/>
              </a:rPr>
              <a:t>性能検査</a:t>
            </a:r>
            <a:endParaRPr lang="en-US" altLang="ja-JP" sz="975" b="1" dirty="0">
              <a:solidFill>
                <a:srgbClr val="000000"/>
              </a:solidFill>
              <a:latin typeface="Meiryo UI" panose="020B0604030504040204" pitchFamily="34" charset="-128"/>
              <a:ea typeface="Meiryo UI" panose="020B0604030504040204" pitchFamily="34" charset="-128"/>
              <a:cs typeface="Arial" pitchFamily="34" charset="0"/>
            </a:endParaRPr>
          </a:p>
          <a:p>
            <a:pPr marL="260548" lvl="1" indent="-130275" fontAlgn="ctr" hangingPunct="0">
              <a:lnSpc>
                <a:spcPct val="110000"/>
              </a:lnSpc>
              <a:buClr>
                <a:srgbClr val="5F8AC3"/>
              </a:buClr>
              <a:buSzPct val="100000"/>
              <a:buFont typeface="Wingdings" panose="05000000000000000000" pitchFamily="2" charset="2"/>
              <a:buChar char="n"/>
            </a:pPr>
            <a:r>
              <a:rPr lang="ja-JP" altLang="en-US" sz="975" b="1">
                <a:solidFill>
                  <a:srgbClr val="000000"/>
                </a:solidFill>
                <a:latin typeface="Meiryo UI" panose="020B0604030504040204" pitchFamily="34" charset="-128"/>
                <a:ea typeface="Meiryo UI" panose="020B0604030504040204" pitchFamily="34" charset="-128"/>
                <a:cs typeface="Arial" pitchFamily="34" charset="0"/>
              </a:rPr>
              <a:t>臨床検査</a:t>
            </a:r>
          </a:p>
          <a:p>
            <a:pPr fontAlgn="ctr" hangingPunct="0">
              <a:lnSpc>
                <a:spcPct val="110000"/>
              </a:lnSpc>
              <a:buClr>
                <a:srgbClr val="3D6AA7"/>
              </a:buClr>
              <a:buSzPct val="120000"/>
            </a:pPr>
            <a:r>
              <a:rPr lang="ja-JP" altLang="en-US" sz="975">
                <a:latin typeface="Meiryo UI" panose="020B0604030504040204" pitchFamily="34" charset="-128"/>
                <a:ea typeface="Meiryo UI" panose="020B0604030504040204" pitchFamily="34" charset="-128"/>
                <a:cs typeface="Arial" panose="020B0604020202020204" pitchFamily="34" charset="0"/>
              </a:rPr>
              <a:t>を済ます</a:t>
            </a:r>
          </a:p>
        </p:txBody>
      </p:sp>
      <p:sp>
        <p:nvSpPr>
          <p:cNvPr id="37" name="角丸四角形 36"/>
          <p:cNvSpPr/>
          <p:nvPr/>
        </p:nvSpPr>
        <p:spPr>
          <a:xfrm>
            <a:off x="2087123" y="2964449"/>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3841376" y="2964449"/>
            <a:ext cx="1053117" cy="422423"/>
          </a:xfrm>
          <a:prstGeom prst="rect">
            <a:avLst/>
          </a:prstGeom>
        </p:spPr>
        <p:txBody>
          <a:bodyPr wrap="square" anchor="t">
            <a:spAutoFit/>
          </a:bodyPr>
          <a:lstStyle/>
          <a:p>
            <a:pPr fontAlgn="ctr" hangingPunct="0">
              <a:lnSpc>
                <a:spcPct val="110000"/>
              </a:lnSpc>
              <a:buClr>
                <a:srgbClr val="3D6AA7"/>
              </a:buClr>
              <a:buSzPct val="120000"/>
            </a:pPr>
            <a:r>
              <a:rPr lang="ja-JP" altLang="en-US" sz="975" b="1">
                <a:solidFill>
                  <a:srgbClr val="000000"/>
                </a:solidFill>
                <a:latin typeface="Meiryo UI" panose="020B0604030504040204" pitchFamily="34" charset="-128"/>
                <a:ea typeface="Meiryo UI" panose="020B0604030504040204" pitchFamily="34" charset="-128"/>
                <a:cs typeface="Arial" pitchFamily="34" charset="0"/>
              </a:rPr>
              <a:t>保健省</a:t>
            </a:r>
            <a:r>
              <a:rPr lang="ja-JP" altLang="en-US" sz="975">
                <a:solidFill>
                  <a:srgbClr val="000000"/>
                </a:solidFill>
                <a:latin typeface="Meiryo UI" panose="020B0604030504040204" pitchFamily="34" charset="-128"/>
                <a:ea typeface="Meiryo UI" panose="020B0604030504040204" pitchFamily="34" charset="-128"/>
                <a:cs typeface="Arial" pitchFamily="34" charset="0"/>
              </a:rPr>
              <a:t>に</a:t>
            </a:r>
            <a:br>
              <a:rPr lang="en-US" altLang="ja-JP" sz="975" dirty="0">
                <a:latin typeface="Meiryo UI" panose="020B0604030504040204" pitchFamily="34" charset="-128"/>
                <a:ea typeface="Meiryo UI" panose="020B0604030504040204" pitchFamily="34" charset="-128"/>
                <a:cs typeface="Arial" panose="020B0604020202020204" pitchFamily="34" charset="0"/>
              </a:rPr>
            </a:br>
            <a:r>
              <a:rPr lang="ja-JP" altLang="en-US" sz="975">
                <a:latin typeface="Meiryo UI" panose="020B0604030504040204" pitchFamily="34" charset="-128"/>
                <a:ea typeface="Meiryo UI" panose="020B0604030504040204" pitchFamily="34" charset="-128"/>
                <a:cs typeface="Arial" panose="020B0604020202020204" pitchFamily="34" charset="0"/>
              </a:rPr>
              <a:t>国家登録を申請</a:t>
            </a:r>
          </a:p>
        </p:txBody>
      </p:sp>
      <p:sp>
        <p:nvSpPr>
          <p:cNvPr id="44" name="右矢印 43"/>
          <p:cNvSpPr/>
          <p:nvPr/>
        </p:nvSpPr>
        <p:spPr>
          <a:xfrm>
            <a:off x="4835986" y="2964449"/>
            <a:ext cx="409546" cy="234026"/>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538066" y="2964449"/>
            <a:ext cx="526559" cy="257378"/>
          </a:xfrm>
          <a:prstGeom prst="rect">
            <a:avLst/>
          </a:prstGeom>
        </p:spPr>
        <p:txBody>
          <a:bodyPr wrap="square" anchor="t">
            <a:spAutoFit/>
          </a:bodyPr>
          <a:lstStyle/>
          <a:p>
            <a:pPr fontAlgn="ctr" hangingPunct="0">
              <a:lnSpc>
                <a:spcPct val="110000"/>
              </a:lnSpc>
              <a:buClr>
                <a:srgbClr val="3D6AA7"/>
              </a:buClr>
              <a:buSzPct val="120000"/>
            </a:pPr>
            <a:r>
              <a:rPr lang="ja-JP" altLang="en-US" sz="975" b="1">
                <a:latin typeface="Meiryo UI" panose="020B0604030504040204" pitchFamily="34" charset="-128"/>
                <a:ea typeface="Meiryo UI" panose="020B0604030504040204" pitchFamily="34" charset="-128"/>
                <a:cs typeface="Arial" panose="020B0604020202020204" pitchFamily="34" charset="0"/>
              </a:rPr>
              <a:t>認　可</a:t>
            </a:r>
          </a:p>
        </p:txBody>
      </p:sp>
      <p:cxnSp>
        <p:nvCxnSpPr>
          <p:cNvPr id="50" name="直線コネクタ 49"/>
          <p:cNvCxnSpPr/>
          <p:nvPr/>
        </p:nvCxnSpPr>
        <p:spPr>
          <a:xfrm>
            <a:off x="5421052" y="3221336"/>
            <a:ext cx="0" cy="58506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724363" y="3704864"/>
            <a:ext cx="1696689"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303567" y="3630882"/>
            <a:ext cx="590926" cy="151867"/>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buSzPct val="100000"/>
            </a:pPr>
            <a:r>
              <a:rPr lang="en-US" altLang="ja-JP" sz="813" dirty="0">
                <a:latin typeface="Meiryo UI" panose="020B0604030504040204" pitchFamily="34" charset="-128"/>
                <a:ea typeface="Meiryo UI" panose="020B0604030504040204" pitchFamily="34" charset="-128"/>
                <a:cs typeface="Arial" panose="020B0604020202020204" pitchFamily="34" charset="0"/>
              </a:rPr>
              <a:t>3</a:t>
            </a:r>
            <a:r>
              <a:rPr lang="ja-JP" altLang="en-US" sz="813">
                <a:latin typeface="Meiryo UI" panose="020B0604030504040204" pitchFamily="34" charset="-128"/>
                <a:ea typeface="Meiryo UI" panose="020B0604030504040204" pitchFamily="34" charset="-128"/>
                <a:cs typeface="Arial" panose="020B0604020202020204" pitchFamily="34" charset="0"/>
              </a:rPr>
              <a:t>～</a:t>
            </a:r>
            <a:r>
              <a:rPr lang="en-US" altLang="ja-JP" sz="813" dirty="0">
                <a:latin typeface="Meiryo UI" panose="020B0604030504040204" pitchFamily="34" charset="-128"/>
                <a:ea typeface="Meiryo UI" panose="020B0604030504040204" pitchFamily="34" charset="-128"/>
                <a:cs typeface="Arial" panose="020B0604020202020204" pitchFamily="34" charset="0"/>
              </a:rPr>
              <a:t>18</a:t>
            </a:r>
            <a:r>
              <a:rPr lang="ja-JP" altLang="en-US" sz="813">
                <a:latin typeface="Meiryo UI" panose="020B0604030504040204" pitchFamily="34" charset="-128"/>
                <a:ea typeface="Meiryo UI" panose="020B0604030504040204" pitchFamily="34" charset="-128"/>
                <a:cs typeface="Arial" panose="020B0604020202020204" pitchFamily="34" charset="0"/>
              </a:rPr>
              <a:t>ヶ月</a:t>
            </a:r>
          </a:p>
        </p:txBody>
      </p:sp>
      <p:sp>
        <p:nvSpPr>
          <p:cNvPr id="54" name="右矢印 53"/>
          <p:cNvSpPr/>
          <p:nvPr/>
        </p:nvSpPr>
        <p:spPr>
          <a:xfrm>
            <a:off x="3139298" y="4025141"/>
            <a:ext cx="409546" cy="234026"/>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2320208" y="4039293"/>
            <a:ext cx="936104" cy="752514"/>
          </a:xfrm>
          <a:prstGeom prst="rect">
            <a:avLst/>
          </a:prstGeom>
        </p:spPr>
        <p:txBody>
          <a:bodyPr wrap="square" anchor="t">
            <a:spAutoFit/>
          </a:bodyPr>
          <a:lstStyle/>
          <a:p>
            <a:pPr fontAlgn="ctr" hangingPunct="0">
              <a:lnSpc>
                <a:spcPct val="110000"/>
              </a:lnSpc>
              <a:buClr>
                <a:srgbClr val="3D6AA7"/>
              </a:buClr>
              <a:buSzPct val="120000"/>
            </a:pPr>
            <a:r>
              <a:rPr lang="ja-JP" altLang="en-US" sz="975">
                <a:latin typeface="Meiryo UI" panose="020B0604030504040204" pitchFamily="34" charset="-128"/>
                <a:ea typeface="Meiryo UI" panose="020B0604030504040204" pitchFamily="34" charset="-128"/>
                <a:cs typeface="Arial" panose="020B0604020202020204" pitchFamily="34" charset="0"/>
              </a:rPr>
              <a:t>事前に</a:t>
            </a:r>
            <a:r>
              <a:rPr lang="ja-JP" altLang="en-US" sz="975" b="1">
                <a:solidFill>
                  <a:srgbClr val="000000"/>
                </a:solidFill>
                <a:latin typeface="Meiryo UI" panose="020B0604030504040204" pitchFamily="34" charset="-128"/>
                <a:ea typeface="Meiryo UI" panose="020B0604030504040204" pitchFamily="34" charset="-128"/>
                <a:cs typeface="Arial" pitchFamily="34" charset="0"/>
              </a:rPr>
              <a:t>現地の登録認証機関による認証</a:t>
            </a:r>
            <a:r>
              <a:rPr lang="ja-JP" altLang="en-US" sz="975">
                <a:latin typeface="Meiryo UI" panose="020B0604030504040204" pitchFamily="34" charset="-128"/>
                <a:ea typeface="Meiryo UI" panose="020B0604030504040204" pitchFamily="34" charset="-128"/>
                <a:cs typeface="Arial" panose="020B0604020202020204" pitchFamily="34" charset="0"/>
              </a:rPr>
              <a:t>を受ける</a:t>
            </a:r>
          </a:p>
        </p:txBody>
      </p:sp>
      <p:sp>
        <p:nvSpPr>
          <p:cNvPr id="56" name="角丸四角形 55"/>
          <p:cNvSpPr/>
          <p:nvPr/>
        </p:nvSpPr>
        <p:spPr>
          <a:xfrm>
            <a:off x="2087123" y="4025141"/>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841376" y="4025142"/>
            <a:ext cx="994611" cy="587469"/>
          </a:xfrm>
          <a:prstGeom prst="rect">
            <a:avLst/>
          </a:prstGeom>
        </p:spPr>
        <p:txBody>
          <a:bodyPr wrap="square" anchor="t">
            <a:spAutoFit/>
          </a:bodyPr>
          <a:lstStyle/>
          <a:p>
            <a:pPr fontAlgn="ctr" hangingPunct="0">
              <a:lnSpc>
                <a:spcPct val="110000"/>
              </a:lnSpc>
              <a:buClr>
                <a:srgbClr val="3D6AA7"/>
              </a:buClr>
              <a:buSzPct val="120000"/>
            </a:pPr>
            <a:r>
              <a:rPr lang="ja-JP" altLang="en-US" sz="975" b="1">
                <a:solidFill>
                  <a:srgbClr val="000000"/>
                </a:solidFill>
                <a:latin typeface="Meiryo UI" panose="020B0604030504040204" pitchFamily="34" charset="-128"/>
                <a:ea typeface="Meiryo UI" panose="020B0604030504040204" pitchFamily="34" charset="-128"/>
                <a:cs typeface="Arial" pitchFamily="34" charset="0"/>
              </a:rPr>
              <a:t>連邦技術規則・計量庁</a:t>
            </a:r>
            <a:r>
              <a:rPr lang="ja-JP" altLang="en-US" sz="975">
                <a:solidFill>
                  <a:srgbClr val="000000"/>
                </a:solidFill>
                <a:latin typeface="Meiryo UI" panose="020B0604030504040204" pitchFamily="34" charset="-128"/>
                <a:ea typeface="Meiryo UI" panose="020B0604030504040204" pitchFamily="34" charset="-128"/>
                <a:cs typeface="Arial" pitchFamily="34" charset="0"/>
              </a:rPr>
              <a:t>に適合申告</a:t>
            </a:r>
            <a:r>
              <a:rPr lang="ja-JP" altLang="en-US" sz="975">
                <a:latin typeface="Meiryo UI" panose="020B0604030504040204" pitchFamily="34" charset="-128"/>
                <a:ea typeface="Meiryo UI" panose="020B0604030504040204" pitchFamily="34" charset="-128"/>
                <a:cs typeface="Arial" panose="020B0604020202020204" pitchFamily="34" charset="0"/>
              </a:rPr>
              <a:t>を申請</a:t>
            </a:r>
          </a:p>
        </p:txBody>
      </p:sp>
      <p:sp>
        <p:nvSpPr>
          <p:cNvPr id="59" name="右矢印 58"/>
          <p:cNvSpPr/>
          <p:nvPr/>
        </p:nvSpPr>
        <p:spPr>
          <a:xfrm>
            <a:off x="4835987" y="4025141"/>
            <a:ext cx="409546" cy="234026"/>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2" name="直線コネクタ 61"/>
          <p:cNvCxnSpPr/>
          <p:nvPr/>
        </p:nvCxnSpPr>
        <p:spPr>
          <a:xfrm>
            <a:off x="3724364" y="4245017"/>
            <a:ext cx="0" cy="702078"/>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421052" y="4245017"/>
            <a:ext cx="0" cy="702078"/>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724363" y="4869211"/>
            <a:ext cx="1696689"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303567" y="4795229"/>
            <a:ext cx="590926" cy="151867"/>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buSzPct val="100000"/>
            </a:pPr>
            <a:r>
              <a:rPr lang="en-US" altLang="ja-JP" sz="813" dirty="0">
                <a:latin typeface="Meiryo UI" panose="020B0604030504040204" pitchFamily="34" charset="-128"/>
                <a:ea typeface="Meiryo UI" panose="020B0604030504040204" pitchFamily="34" charset="-128"/>
                <a:cs typeface="Arial" panose="020B0604020202020204" pitchFamily="34" charset="0"/>
              </a:rPr>
              <a:t>2</a:t>
            </a:r>
            <a:r>
              <a:rPr lang="ja-JP" altLang="en-US" sz="813">
                <a:latin typeface="Meiryo UI" panose="020B0604030504040204" pitchFamily="34" charset="-128"/>
                <a:ea typeface="Meiryo UI" panose="020B0604030504040204" pitchFamily="34" charset="-128"/>
                <a:cs typeface="Arial" panose="020B0604020202020204" pitchFamily="34" charset="0"/>
              </a:rPr>
              <a:t>週間程度</a:t>
            </a:r>
          </a:p>
        </p:txBody>
      </p:sp>
      <p:sp>
        <p:nvSpPr>
          <p:cNvPr id="42" name="角丸四角形 41"/>
          <p:cNvSpPr/>
          <p:nvPr/>
        </p:nvSpPr>
        <p:spPr>
          <a:xfrm>
            <a:off x="3607350" y="2964449"/>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04038" y="2964449"/>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3607351" y="4025141"/>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角丸四角形 59"/>
          <p:cNvSpPr/>
          <p:nvPr/>
        </p:nvSpPr>
        <p:spPr>
          <a:xfrm>
            <a:off x="5304039" y="4025141"/>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右矢印 67"/>
          <p:cNvSpPr/>
          <p:nvPr/>
        </p:nvSpPr>
        <p:spPr>
          <a:xfrm>
            <a:off x="6064623" y="4025141"/>
            <a:ext cx="409546" cy="234026"/>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角丸四角形 68"/>
          <p:cNvSpPr/>
          <p:nvPr/>
        </p:nvSpPr>
        <p:spPr>
          <a:xfrm>
            <a:off x="6532676" y="4025141"/>
            <a:ext cx="234026" cy="23402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lang="ja-JP" altLang="en-US" sz="13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766701" y="4025141"/>
            <a:ext cx="1111624" cy="422423"/>
          </a:xfrm>
          <a:prstGeom prst="rect">
            <a:avLst/>
          </a:prstGeom>
        </p:spPr>
        <p:txBody>
          <a:bodyPr wrap="square" anchor="t">
            <a:spAutoFit/>
          </a:bodyPr>
          <a:lstStyle/>
          <a:p>
            <a:pPr algn="just" fontAlgn="ctr" hangingPunct="0">
              <a:lnSpc>
                <a:spcPct val="110000"/>
              </a:lnSpc>
              <a:buClr>
                <a:srgbClr val="3D6AA7"/>
              </a:buClr>
              <a:buSzPct val="120000"/>
            </a:pPr>
            <a:r>
              <a:rPr lang="ja-JP" altLang="en-US" sz="975" b="1">
                <a:latin typeface="Meiryo UI" panose="020B0604030504040204" pitchFamily="34" charset="-128"/>
                <a:ea typeface="Meiryo UI" panose="020B0604030504040204" pitchFamily="34" charset="-128"/>
              </a:rPr>
              <a:t>安全性・品質検査</a:t>
            </a:r>
            <a:endParaRPr lang="ja-JP" altLang="en-US" sz="975" b="1">
              <a:latin typeface="Meiryo UI" panose="020B0604030504040204" pitchFamily="34" charset="-128"/>
              <a:ea typeface="Meiryo UI" panose="020B0604030504040204" pitchFamily="34" charset="-128"/>
              <a:cs typeface="Arial" panose="020B0604020202020204" pitchFamily="34" charset="0"/>
            </a:endParaRPr>
          </a:p>
        </p:txBody>
      </p:sp>
      <p:sp>
        <p:nvSpPr>
          <p:cNvPr id="71" name="正方形/長方形 70"/>
          <p:cNvSpPr/>
          <p:nvPr/>
        </p:nvSpPr>
        <p:spPr>
          <a:xfrm>
            <a:off x="6825208" y="4303524"/>
            <a:ext cx="1462663" cy="375103"/>
          </a:xfrm>
          <a:prstGeom prst="rect">
            <a:avLst/>
          </a:prstGeom>
        </p:spPr>
        <p:txBody>
          <a:bodyPr wrap="square" lIns="0" tIns="0" rIns="0" bIns="0">
            <a:noAutofit/>
          </a:bodyPr>
          <a:lstStyle/>
          <a:p>
            <a:pPr marL="100608" indent="-100608"/>
            <a:r>
              <a:rPr lang="en-US" altLang="ja-JP" sz="650" dirty="0">
                <a:latin typeface="Meiryo UI" panose="020B0604030504040204" pitchFamily="34" charset="-128"/>
                <a:ea typeface="Meiryo UI" panose="020B0604030504040204" pitchFamily="34" charset="-128"/>
              </a:rPr>
              <a:t>※	</a:t>
            </a:r>
            <a:r>
              <a:rPr lang="ja-JP" altLang="en-US" sz="650">
                <a:latin typeface="Meiryo UI" panose="020B0604030504040204" pitchFamily="34" charset="-128"/>
                <a:ea typeface="Meiryo UI" panose="020B0604030504040204" pitchFamily="34" charset="-128"/>
              </a:rPr>
              <a:t>国外で生産された医療機器でも、</a:t>
            </a:r>
            <a:br>
              <a:rPr lang="en-US" altLang="ja-JP" sz="650" dirty="0">
                <a:latin typeface="Meiryo UI" panose="020B0604030504040204" pitchFamily="34" charset="-128"/>
                <a:ea typeface="Meiryo UI" panose="020B0604030504040204" pitchFamily="34" charset="-128"/>
              </a:rPr>
            </a:br>
            <a:r>
              <a:rPr lang="ja-JP" altLang="en-US" sz="650">
                <a:latin typeface="Meiryo UI" panose="020B0604030504040204" pitchFamily="34" charset="-128"/>
                <a:ea typeface="Meiryo UI" panose="020B0604030504040204" pitchFamily="34" charset="-128"/>
              </a:rPr>
              <a:t>保健省担当者による製造拠点の</a:t>
            </a:r>
            <a:br>
              <a:rPr lang="en-US" altLang="ja-JP" sz="650" dirty="0">
                <a:latin typeface="Meiryo UI" panose="020B0604030504040204" pitchFamily="34" charset="-128"/>
                <a:ea typeface="Meiryo UI" panose="020B0604030504040204" pitchFamily="34" charset="-128"/>
              </a:rPr>
            </a:br>
            <a:r>
              <a:rPr lang="ja-JP" altLang="en-US" sz="650">
                <a:latin typeface="Meiryo UI" panose="020B0604030504040204" pitchFamily="34" charset="-128"/>
                <a:ea typeface="Meiryo UI" panose="020B0604030504040204" pitchFamily="34" charset="-128"/>
              </a:rPr>
              <a:t>調査が行われる。費用は企業負担</a:t>
            </a:r>
          </a:p>
        </p:txBody>
      </p:sp>
      <p:sp>
        <p:nvSpPr>
          <p:cNvPr id="72" name="正方形/長方形 71"/>
          <p:cNvSpPr/>
          <p:nvPr/>
        </p:nvSpPr>
        <p:spPr>
          <a:xfrm>
            <a:off x="3841377" y="3373995"/>
            <a:ext cx="569387" cy="217432"/>
          </a:xfrm>
          <a:prstGeom prst="rect">
            <a:avLst/>
          </a:prstGeom>
        </p:spPr>
        <p:txBody>
          <a:bodyPr wrap="none">
            <a:spAutoFit/>
          </a:bodyPr>
          <a:lstStyle/>
          <a:p>
            <a:pPr marL="110927" indent="-110927">
              <a:buClr>
                <a:srgbClr val="5F8AC3"/>
              </a:buClr>
              <a:buSzPct val="100000"/>
              <a:buFont typeface="Wingdings" panose="05000000000000000000" pitchFamily="2" charset="2"/>
              <a:buChar char="n"/>
            </a:pPr>
            <a:r>
              <a:rPr lang="ja-JP" altLang="en-US" sz="813">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813" dirty="0">
                <a:solidFill>
                  <a:srgbClr val="000000"/>
                </a:solidFill>
                <a:latin typeface="Meiryo UI" panose="020B0604030504040204" pitchFamily="34" charset="-128"/>
                <a:ea typeface="Meiryo UI" panose="020B0604030504040204" pitchFamily="34" charset="-128"/>
                <a:cs typeface="Arial" pitchFamily="34" charset="0"/>
              </a:rPr>
              <a:t>*</a:t>
            </a:r>
          </a:p>
        </p:txBody>
      </p:sp>
      <p:sp>
        <p:nvSpPr>
          <p:cNvPr id="73" name="正方形/長方形 72"/>
          <p:cNvSpPr/>
          <p:nvPr/>
        </p:nvSpPr>
        <p:spPr>
          <a:xfrm>
            <a:off x="3841376" y="4571521"/>
            <a:ext cx="1215397" cy="217432"/>
          </a:xfrm>
          <a:prstGeom prst="rect">
            <a:avLst/>
          </a:prstGeom>
        </p:spPr>
        <p:txBody>
          <a:bodyPr wrap="none">
            <a:spAutoFit/>
          </a:bodyPr>
          <a:lstStyle/>
          <a:p>
            <a:pPr marL="110927" indent="-110927">
              <a:buClr>
                <a:srgbClr val="5F8AC3"/>
              </a:buClr>
              <a:buSzPct val="100000"/>
              <a:buFont typeface="Wingdings" panose="05000000000000000000" pitchFamily="2" charset="2"/>
              <a:buChar char="n"/>
            </a:pPr>
            <a:r>
              <a:rPr lang="ja-JP" altLang="en-US" sz="813">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813" dirty="0">
                <a:solidFill>
                  <a:srgbClr val="000000"/>
                </a:solidFill>
                <a:latin typeface="Meiryo UI" panose="020B0604030504040204" pitchFamily="34" charset="-128"/>
                <a:ea typeface="Meiryo UI" panose="020B0604030504040204" pitchFamily="34" charset="-128"/>
                <a:cs typeface="Arial" pitchFamily="34" charset="0"/>
              </a:rPr>
              <a:t>300US$</a:t>
            </a:r>
            <a:r>
              <a:rPr lang="ja-JP" altLang="en-US" sz="813">
                <a:solidFill>
                  <a:srgbClr val="000000"/>
                </a:solidFill>
                <a:latin typeface="Meiryo UI" panose="020B0604030504040204" pitchFamily="34" charset="-128"/>
                <a:ea typeface="Meiryo UI" panose="020B0604030504040204" pitchFamily="34" charset="-128"/>
                <a:cs typeface="Arial" pitchFamily="34" charset="0"/>
              </a:rPr>
              <a:t>程度</a:t>
            </a:r>
          </a:p>
        </p:txBody>
      </p:sp>
      <p:graphicFrame>
        <p:nvGraphicFramePr>
          <p:cNvPr id="79" name="表 78"/>
          <p:cNvGraphicFramePr>
            <a:graphicFrameLocks noGrp="1"/>
          </p:cNvGraphicFramePr>
          <p:nvPr/>
        </p:nvGraphicFramePr>
        <p:xfrm>
          <a:off x="2734456" y="4991156"/>
          <a:ext cx="5499000" cy="1002044"/>
        </p:xfrm>
        <a:graphic>
          <a:graphicData uri="http://schemas.openxmlformats.org/drawingml/2006/table">
            <a:tbl>
              <a:tblPr firstRow="1" bandRow="1">
                <a:tableStyleId>{5C22544A-7EE6-4342-B048-85BDC9FD1C3A}</a:tableStyleId>
              </a:tblPr>
              <a:tblGrid>
                <a:gridCol w="234000">
                  <a:extLst>
                    <a:ext uri="{9D8B030D-6E8A-4147-A177-3AD203B41FA5}">
                      <a16:colId xmlns:a16="http://schemas.microsoft.com/office/drawing/2014/main" val="20000"/>
                    </a:ext>
                  </a:extLst>
                </a:gridCol>
                <a:gridCol w="2515500">
                  <a:extLst>
                    <a:ext uri="{9D8B030D-6E8A-4147-A177-3AD203B41FA5}">
                      <a16:colId xmlns:a16="http://schemas.microsoft.com/office/drawing/2014/main" val="20001"/>
                    </a:ext>
                  </a:extLst>
                </a:gridCol>
                <a:gridCol w="234000">
                  <a:extLst>
                    <a:ext uri="{9D8B030D-6E8A-4147-A177-3AD203B41FA5}">
                      <a16:colId xmlns:a16="http://schemas.microsoft.com/office/drawing/2014/main" val="20002"/>
                    </a:ext>
                  </a:extLst>
                </a:gridCol>
                <a:gridCol w="2515500">
                  <a:extLst>
                    <a:ext uri="{9D8B030D-6E8A-4147-A177-3AD203B41FA5}">
                      <a16:colId xmlns:a16="http://schemas.microsoft.com/office/drawing/2014/main" val="20003"/>
                    </a:ext>
                  </a:extLst>
                </a:gridCol>
              </a:tblGrid>
              <a:tr h="248537">
                <a:tc>
                  <a:txBody>
                    <a:bodyPr/>
                    <a:lstStyle/>
                    <a:p>
                      <a:pPr marL="0" lvl="1" indent="0" algn="ctr" defTabSz="914400" eaLnBrk="1" hangingPunct="0">
                        <a:spcBef>
                          <a:spcPct val="0"/>
                        </a:spcBef>
                        <a:buClrTx/>
                        <a:buFontTx/>
                        <a:buNone/>
                      </a:pPr>
                      <a:r>
                        <a:rPr kumimoji="0" lang="en-US" altLang="ja-JP" sz="9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9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国家登録証</a:t>
                      </a:r>
                    </a:p>
                  </a:txBody>
                  <a:tcPr marL="58500" marR="585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a:solidFill>
                            <a:schemeClr val="tx1"/>
                          </a:solidFill>
                          <a:latin typeface="Meiryo UI" panose="020B0604030504040204" pitchFamily="34" charset="-128"/>
                          <a:ea typeface="Meiryo UI" panose="020B0604030504040204" pitchFamily="34" charset="-128"/>
                        </a:rPr>
                        <a:t>試験プロトコルと試験報告書</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8537">
                <a:tc>
                  <a:txBody>
                    <a:bodyPr/>
                    <a:lstStyle/>
                    <a:p>
                      <a:pPr marL="0" lvl="1" indent="0" algn="ctr" defTabSz="914400" eaLnBrk="1" hangingPunct="0">
                        <a:spcBef>
                          <a:spcPct val="0"/>
                        </a:spcBef>
                        <a:buClrTx/>
                        <a:buFontTx/>
                        <a:buNone/>
                      </a:pPr>
                      <a:r>
                        <a:rPr kumimoji="0" lang="en-US" altLang="ja-JP" sz="9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9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a:solidFill>
                            <a:schemeClr val="tx1"/>
                          </a:solidFill>
                          <a:latin typeface="Meiryo UI" panose="020B0604030504040204" pitchFamily="34" charset="-128"/>
                          <a:ea typeface="Meiryo UI" panose="020B0604030504040204" pitchFamily="34" charset="-128"/>
                        </a:rPr>
                        <a:t>ロシア語のカタログ（製品の仕様を含むもの）</a:t>
                      </a:r>
                      <a:endParaRPr lang="en-US" altLang="ja-JP" sz="1000" b="0" dirty="0">
                        <a:solidFill>
                          <a:schemeClr val="tx1"/>
                        </a:solidFill>
                        <a:latin typeface="Meiryo UI" panose="020B0604030504040204" pitchFamily="34" charset="-128"/>
                        <a:ea typeface="Meiryo UI" panose="020B0604030504040204" pitchFamily="34" charset="-128"/>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ラベリング、製品画像</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52485">
                <a:tc>
                  <a:txBody>
                    <a:bodyPr/>
                    <a:lstStyle/>
                    <a:p>
                      <a:pPr marL="0" lvl="1" indent="0" algn="ctr" defTabSz="914400" eaLnBrk="1" hangingPunct="0">
                        <a:spcBef>
                          <a:spcPct val="0"/>
                        </a:spcBef>
                        <a:buClrTx/>
                        <a:buFontTx/>
                        <a:buNone/>
                      </a:pPr>
                      <a:r>
                        <a:rPr kumimoji="0" lang="en-US" altLang="ja-JP" sz="9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9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ロシア語の取扱説明書</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外国での許認可証</a:t>
                      </a:r>
                      <a:endParaRPr kumimoji="0" lang="ja-JP" altLang="en-US" sz="10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52485">
                <a:tc>
                  <a:txBody>
                    <a:bodyPr/>
                    <a:lstStyle/>
                    <a:p>
                      <a:pPr marL="0" lvl="1" indent="0" algn="ctr" defTabSz="914400" eaLnBrk="1" hangingPunct="0">
                        <a:spcBef>
                          <a:spcPct val="0"/>
                        </a:spcBef>
                        <a:buClrTx/>
                        <a:buFontTx/>
                        <a:buNone/>
                      </a:pPr>
                      <a:r>
                        <a:rPr kumimoji="0" lang="en-US" altLang="ja-JP" sz="9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9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適合宣言書</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58500" marR="585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000" b="0" i="0" u="none" strike="noStrike" kern="1200" cap="none" spc="-10" normalizeH="0" baseline="0" dirty="0" err="1"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a:t>
                      </a:r>
                      <a:r>
                        <a:rPr kumimoji="0" lang="ja-JP" altLang="en-US" sz="10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証書</a:t>
                      </a:r>
                    </a:p>
                  </a:txBody>
                  <a:tcPr marL="58500" marR="585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88804391"/>
                  </a:ext>
                </a:extLst>
              </a:tr>
            </a:tbl>
          </a:graphicData>
        </a:graphic>
      </p:graphicFrame>
      <p:sp>
        <p:nvSpPr>
          <p:cNvPr id="80" name="片側の 2 つの角を丸めた四角形 79"/>
          <p:cNvSpPr/>
          <p:nvPr/>
        </p:nvSpPr>
        <p:spPr>
          <a:xfrm rot="16200000">
            <a:off x="1705889" y="4954323"/>
            <a:ext cx="994611" cy="1053118"/>
          </a:xfrm>
          <a:prstGeom prst="round2SameRect">
            <a:avLst>
              <a:gd name="adj1" fmla="val 4680"/>
              <a:gd name="adj2" fmla="val 0"/>
            </a:avLst>
          </a:prstGeom>
          <a:solidFill>
            <a:srgbClr val="5F8AC3"/>
          </a:solidFill>
        </p:spPr>
        <p:txBody>
          <a:bodyPr vert="vert" wrap="square" tIns="58500" bIns="29250" rtlCol="0" anchor="ctr">
            <a:noAutofit/>
          </a:bodyPr>
          <a:lstStyle/>
          <a:p>
            <a:pPr marL="0" lvl="1" fontAlgn="ctr" hangingPunct="0">
              <a:spcBef>
                <a:spcPct val="0"/>
              </a:spcBef>
            </a:pPr>
            <a:r>
              <a:rPr kumimoji="0" lang="ja-JP" altLang="en-US" sz="975" b="1" spc="-24">
                <a:solidFill>
                  <a:srgbClr val="FFFFFF"/>
                </a:solidFill>
                <a:latin typeface="Meiryo UI" panose="020B0604030504040204" pitchFamily="34" charset="-128"/>
                <a:ea typeface="Meiryo UI" panose="020B0604030504040204" pitchFamily="34" charset="-128"/>
                <a:cs typeface="Arial" panose="020B0604020202020204" pitchFamily="34" charset="0"/>
              </a:rPr>
              <a:t>適合申告に</a:t>
            </a:r>
            <a:br>
              <a:rPr kumimoji="0" lang="en-US" altLang="ja-JP" sz="975" b="1" spc="-24" dirty="0">
                <a:solidFill>
                  <a:schemeClr val="bg1"/>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975" b="1" spc="-24">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53" name="正方形/長方形 52">
            <a:extLst>
              <a:ext uri="{FF2B5EF4-FFF2-40B4-BE49-F238E27FC236}">
                <a16:creationId xmlns:a16="http://schemas.microsoft.com/office/drawing/2014/main" id="{0488807A-2377-FE43-BBD1-9EFBA1D868F0}"/>
              </a:ext>
            </a:extLst>
          </p:cNvPr>
          <p:cNvSpPr/>
          <p:nvPr/>
        </p:nvSpPr>
        <p:spPr>
          <a:xfrm>
            <a:off x="6432884" y="2957496"/>
            <a:ext cx="2262158" cy="968022"/>
          </a:xfrm>
          <a:prstGeom prst="rect">
            <a:avLst/>
          </a:prstGeom>
          <a:ln>
            <a:solidFill>
              <a:schemeClr val="tx1"/>
            </a:solidFill>
          </a:ln>
        </p:spPr>
        <p:txBody>
          <a:bodyPr wrap="none">
            <a:spAutoFit/>
          </a:bodyPr>
          <a:lstStyle/>
          <a:p>
            <a:pPr>
              <a:buClr>
                <a:srgbClr val="5F8AC3"/>
              </a:buClr>
              <a:buSzPct val="100000"/>
            </a:pPr>
            <a:r>
              <a:rPr lang="en-US" altLang="ja-JP" sz="813" dirty="0">
                <a:latin typeface="Meiryo UI" panose="020B0604030504040204" pitchFamily="34" charset="-128"/>
                <a:ea typeface="Meiryo UI" panose="020B0604030504040204" pitchFamily="34" charset="-128"/>
                <a:cs typeface="Arial" pitchFamily="34" charset="0"/>
              </a:rPr>
              <a:t>*</a:t>
            </a:r>
            <a:r>
              <a:rPr lang="ja-JP" altLang="en-US" sz="813">
                <a:latin typeface="Meiryo UI" panose="020B0604030504040204" pitchFamily="34" charset="-128"/>
                <a:ea typeface="Meiryo UI" panose="020B0604030504040204" pitchFamily="34" charset="-128"/>
                <a:cs typeface="Arial" pitchFamily="34" charset="0"/>
              </a:rPr>
              <a:t>費用</a:t>
            </a:r>
            <a:endParaRPr lang="en-US" altLang="ja-JP" sz="813" dirty="0">
              <a:latin typeface="Meiryo UI" panose="020B0604030504040204" pitchFamily="34" charset="-128"/>
              <a:ea typeface="Meiryo UI" panose="020B0604030504040204" pitchFamily="34" charset="-128"/>
              <a:cs typeface="Arial" pitchFamily="34" charset="0"/>
            </a:endParaRPr>
          </a:p>
          <a:p>
            <a:pPr marL="110927" indent="-110927">
              <a:buClr>
                <a:srgbClr val="5F8AC3"/>
              </a:buClr>
              <a:buSzPct val="100000"/>
              <a:buFont typeface="Wingdings" panose="05000000000000000000" pitchFamily="2" charset="2"/>
              <a:buChar char="n"/>
            </a:pPr>
            <a:r>
              <a:rPr lang="en-US" altLang="ja-JP" sz="813" dirty="0">
                <a:latin typeface="Meiryo UI" panose="020B0604030504040204" pitchFamily="34" charset="-128"/>
                <a:ea typeface="Meiryo UI" panose="020B0604030504040204" pitchFamily="34" charset="-128"/>
                <a:cs typeface="Arial" pitchFamily="34" charset="0"/>
              </a:rPr>
              <a:t>Class I      </a:t>
            </a:r>
            <a:r>
              <a:rPr lang="ja-JP" altLang="en-US" sz="813">
                <a:latin typeface="Meiryo UI" panose="020B0604030504040204" pitchFamily="34" charset="-128"/>
                <a:ea typeface="Meiryo UI" panose="020B0604030504040204" pitchFamily="34" charset="-128"/>
                <a:cs typeface="Arial" pitchFamily="34" charset="0"/>
              </a:rPr>
              <a:t>約</a:t>
            </a:r>
            <a:r>
              <a:rPr lang="en-US" altLang="ja-JP" sz="813" dirty="0">
                <a:latin typeface="Meiryo UI" panose="020B0604030504040204" pitchFamily="34" charset="-128"/>
                <a:ea typeface="Meiryo UI" panose="020B0604030504040204" pitchFamily="34" charset="-128"/>
                <a:cs typeface="Arial" pitchFamily="34" charset="0"/>
              </a:rPr>
              <a:t>US$ 700 (RUB 45,000 )</a:t>
            </a:r>
          </a:p>
          <a:p>
            <a:pPr marL="110927" indent="-110927">
              <a:buClr>
                <a:srgbClr val="5F8AC3"/>
              </a:buClr>
              <a:buSzPct val="100000"/>
              <a:buFont typeface="Wingdings" panose="05000000000000000000" pitchFamily="2" charset="2"/>
              <a:buChar char="n"/>
            </a:pPr>
            <a:r>
              <a:rPr lang="en-US" altLang="ja-JP" sz="813" dirty="0">
                <a:latin typeface="Meiryo UI" panose="020B0604030504040204" pitchFamily="34" charset="-128"/>
                <a:ea typeface="Meiryo UI" panose="020B0604030504040204" pitchFamily="34" charset="-128"/>
                <a:cs typeface="Arial" pitchFamily="34" charset="0"/>
              </a:rPr>
              <a:t>Class II a</a:t>
            </a:r>
            <a:r>
              <a:rPr lang="ja-JP" altLang="en-US" sz="813">
                <a:latin typeface="Meiryo UI" panose="020B0604030504040204" pitchFamily="34" charset="-128"/>
                <a:ea typeface="Meiryo UI" panose="020B0604030504040204" pitchFamily="34" charset="-128"/>
                <a:cs typeface="Arial" pitchFamily="34" charset="0"/>
              </a:rPr>
              <a:t>　約</a:t>
            </a:r>
            <a:r>
              <a:rPr lang="en-US" altLang="ja-JP" sz="813" dirty="0">
                <a:latin typeface="Meiryo UI" panose="020B0604030504040204" pitchFamily="34" charset="-128"/>
                <a:ea typeface="Meiryo UI" panose="020B0604030504040204" pitchFamily="34" charset="-128"/>
                <a:cs typeface="Arial" pitchFamily="34" charset="0"/>
              </a:rPr>
              <a:t>US$1,000 (RUB 65,000)</a:t>
            </a:r>
          </a:p>
          <a:p>
            <a:pPr marL="110927" indent="-110927">
              <a:buClr>
                <a:srgbClr val="5F8AC3"/>
              </a:buClr>
              <a:buSzPct val="100000"/>
              <a:buFont typeface="Wingdings" panose="05000000000000000000" pitchFamily="2" charset="2"/>
              <a:buChar char="n"/>
            </a:pPr>
            <a:r>
              <a:rPr lang="en-US" altLang="ja-JP" sz="813" dirty="0">
                <a:latin typeface="Meiryo UI" panose="020B0604030504040204" pitchFamily="34" charset="-128"/>
                <a:ea typeface="Meiryo UI" panose="020B0604030504040204" pitchFamily="34" charset="-128"/>
                <a:cs typeface="Arial" pitchFamily="34" charset="0"/>
              </a:rPr>
              <a:t>Class II b</a:t>
            </a:r>
            <a:r>
              <a:rPr lang="ja-JP" altLang="en-US" sz="813">
                <a:latin typeface="Meiryo UI" panose="020B0604030504040204" pitchFamily="34" charset="-128"/>
                <a:ea typeface="Meiryo UI" panose="020B0604030504040204" pitchFamily="34" charset="-128"/>
                <a:cs typeface="Arial" pitchFamily="34" charset="0"/>
              </a:rPr>
              <a:t>　約</a:t>
            </a:r>
            <a:r>
              <a:rPr lang="en-US" altLang="ja-JP" sz="813" dirty="0">
                <a:latin typeface="Meiryo UI" panose="020B0604030504040204" pitchFamily="34" charset="-128"/>
                <a:ea typeface="Meiryo UI" panose="020B0604030504040204" pitchFamily="34" charset="-128"/>
                <a:cs typeface="Arial" pitchFamily="34" charset="0"/>
              </a:rPr>
              <a:t>US$1,330 (RUB 85,000)</a:t>
            </a:r>
          </a:p>
          <a:p>
            <a:pPr marL="110927" indent="-110927">
              <a:buClr>
                <a:srgbClr val="5F8AC3"/>
              </a:buClr>
              <a:buSzPct val="100000"/>
              <a:buFont typeface="Wingdings" panose="05000000000000000000" pitchFamily="2" charset="2"/>
              <a:buChar char="n"/>
            </a:pPr>
            <a:r>
              <a:rPr lang="en-US" altLang="ja-JP" sz="813" dirty="0">
                <a:latin typeface="Meiryo UI" panose="020B0604030504040204" pitchFamily="34" charset="-128"/>
                <a:ea typeface="Meiryo UI" panose="020B0604030504040204" pitchFamily="34" charset="-128"/>
                <a:cs typeface="Arial" pitchFamily="34" charset="0"/>
              </a:rPr>
              <a:t>Class III</a:t>
            </a:r>
            <a:r>
              <a:rPr lang="ja-JP" altLang="en-US" sz="813">
                <a:latin typeface="Meiryo UI" panose="020B0604030504040204" pitchFamily="34" charset="-128"/>
                <a:ea typeface="Meiryo UI" panose="020B0604030504040204" pitchFamily="34" charset="-128"/>
                <a:cs typeface="Arial" pitchFamily="34" charset="0"/>
              </a:rPr>
              <a:t>　</a:t>
            </a:r>
            <a:r>
              <a:rPr lang="en-US" altLang="ja-JP" sz="813" dirty="0">
                <a:latin typeface="Meiryo UI" panose="020B0604030504040204" pitchFamily="34" charset="-128"/>
                <a:ea typeface="Meiryo UI" panose="020B0604030504040204" pitchFamily="34" charset="-128"/>
                <a:cs typeface="Arial" pitchFamily="34" charset="0"/>
              </a:rPr>
              <a:t>  </a:t>
            </a:r>
            <a:r>
              <a:rPr lang="ja-JP" altLang="en-US" sz="813">
                <a:latin typeface="Meiryo UI" panose="020B0604030504040204" pitchFamily="34" charset="-128"/>
                <a:ea typeface="Meiryo UI" panose="020B0604030504040204" pitchFamily="34" charset="-128"/>
                <a:cs typeface="Arial" pitchFamily="34" charset="0"/>
              </a:rPr>
              <a:t>約</a:t>
            </a:r>
            <a:r>
              <a:rPr lang="en-US" altLang="ja-JP" sz="813" dirty="0">
                <a:latin typeface="Meiryo UI" panose="020B0604030504040204" pitchFamily="34" charset="-128"/>
                <a:ea typeface="Meiryo UI" panose="020B0604030504040204" pitchFamily="34" charset="-128"/>
                <a:cs typeface="Arial" pitchFamily="34" charset="0"/>
              </a:rPr>
              <a:t>US$1,800 (RUB 115,000)</a:t>
            </a:r>
          </a:p>
          <a:p>
            <a:pPr marL="110927" indent="-110927">
              <a:buClr>
                <a:srgbClr val="5F8AC3"/>
              </a:buClr>
              <a:buSzPct val="100000"/>
              <a:buFont typeface="Wingdings" panose="05000000000000000000" pitchFamily="2" charset="2"/>
              <a:buChar char="n"/>
            </a:pPr>
            <a:endParaRPr lang="en-US" altLang="ja-JP" sz="813" dirty="0">
              <a:solidFill>
                <a:srgbClr val="FF0000"/>
              </a:solidFill>
              <a:latin typeface="Meiryo UI" panose="020B0604030504040204" pitchFamily="34" charset="-128"/>
              <a:ea typeface="Meiryo UI" panose="020B0604030504040204" pitchFamily="34" charset="-128"/>
              <a:cs typeface="Arial" pitchFamily="34" charset="0"/>
            </a:endParaRPr>
          </a:p>
          <a:p>
            <a:pPr marL="110927" indent="-110927">
              <a:buClr>
                <a:srgbClr val="5F8AC3"/>
              </a:buClr>
              <a:buSzPct val="100000"/>
              <a:buFont typeface="Wingdings" panose="05000000000000000000" pitchFamily="2" charset="2"/>
              <a:buChar char="n"/>
            </a:pPr>
            <a:r>
              <a:rPr lang="ja-JP" altLang="en-US" sz="813">
                <a:latin typeface="Meiryo UI" panose="020B0604030504040204" pitchFamily="34" charset="-128"/>
                <a:ea typeface="Meiryo UI" panose="020B0604030504040204" pitchFamily="34" charset="-128"/>
                <a:cs typeface="Arial" pitchFamily="34" charset="0"/>
              </a:rPr>
              <a:t>登録費</a:t>
            </a:r>
            <a:r>
              <a:rPr lang="en-US" altLang="ja-JP" sz="813" dirty="0">
                <a:latin typeface="Meiryo UI" panose="020B0604030504040204" pitchFamily="34" charset="-128"/>
                <a:ea typeface="Meiryo UI" panose="020B0604030504040204" pitchFamily="34" charset="-128"/>
                <a:cs typeface="Arial" pitchFamily="34" charset="0"/>
              </a:rPr>
              <a:t> </a:t>
            </a:r>
            <a:r>
              <a:rPr lang="ja-JP" altLang="en-US" sz="813">
                <a:latin typeface="Meiryo UI" panose="020B0604030504040204" pitchFamily="34" charset="-128"/>
                <a:ea typeface="Meiryo UI" panose="020B0604030504040204" pitchFamily="34" charset="-128"/>
                <a:cs typeface="Arial" pitchFamily="34" charset="0"/>
              </a:rPr>
              <a:t>　約</a:t>
            </a:r>
            <a:r>
              <a:rPr lang="en-US" altLang="ja-JP" sz="813" dirty="0">
                <a:latin typeface="Meiryo UI" panose="020B0604030504040204" pitchFamily="34" charset="-128"/>
                <a:ea typeface="Meiryo UI" panose="020B0604030504040204" pitchFamily="34" charset="-128"/>
                <a:cs typeface="Arial" pitchFamily="34" charset="0"/>
              </a:rPr>
              <a:t>US$110 (RUB 7,000)</a:t>
            </a:r>
            <a:endParaRPr lang="en-US" altLang="ja-JP" sz="813" dirty="0">
              <a:highlight>
                <a:srgbClr val="FF0000"/>
              </a:highlight>
              <a:latin typeface="Meiryo UI" panose="020B0604030504040204" pitchFamily="34" charset="-128"/>
              <a:ea typeface="Meiryo UI" panose="020B0604030504040204" pitchFamily="34" charset="-128"/>
              <a:cs typeface="Arial" pitchFamily="34" charset="0"/>
            </a:endParaRPr>
          </a:p>
        </p:txBody>
      </p:sp>
      <p:sp>
        <p:nvSpPr>
          <p:cNvPr id="67" name="正方形/長方形 66"/>
          <p:cNvSpPr/>
          <p:nvPr/>
        </p:nvSpPr>
        <p:spPr>
          <a:xfrm>
            <a:off x="2428610" y="3649247"/>
            <a:ext cx="1170130" cy="375103"/>
          </a:xfrm>
          <a:prstGeom prst="rect">
            <a:avLst/>
          </a:prstGeom>
        </p:spPr>
        <p:txBody>
          <a:bodyPr wrap="square" lIns="0" tIns="0" rIns="0" bIns="0">
            <a:noAutofit/>
          </a:bodyPr>
          <a:lstStyle/>
          <a:p>
            <a:pPr marL="100608" indent="-100608"/>
            <a:r>
              <a:rPr lang="en-US" altLang="ja-JP" sz="650" dirty="0">
                <a:latin typeface="Meiryo UI" panose="020B0604030504040204" pitchFamily="34" charset="-128"/>
                <a:ea typeface="Meiryo UI" panose="020B0604030504040204" pitchFamily="34" charset="-128"/>
              </a:rPr>
              <a:t>※	</a:t>
            </a:r>
            <a:r>
              <a:rPr lang="ja-JP" altLang="en-US" sz="650">
                <a:latin typeface="Meiryo UI" panose="020B0604030504040204" pitchFamily="34" charset="-128"/>
                <a:ea typeface="Meiryo UI" panose="020B0604030504040204" pitchFamily="34" charset="-128"/>
              </a:rPr>
              <a:t>ロシア国内での検査実施は強制ではない。</a:t>
            </a:r>
            <a:r>
              <a:rPr lang="en-US" altLang="ja-JP" sz="650" dirty="0">
                <a:latin typeface="Meiryo UI" panose="020B0604030504040204" pitchFamily="34" charset="-128"/>
                <a:ea typeface="Meiryo UI" panose="020B0604030504040204" pitchFamily="34" charset="-128"/>
              </a:rPr>
              <a:t>ISO17025</a:t>
            </a:r>
            <a:r>
              <a:rPr lang="ja-JP" altLang="en-US" sz="650">
                <a:latin typeface="Meiryo UI" panose="020B0604030504040204" pitchFamily="34" charset="-128"/>
                <a:ea typeface="Meiryo UI" panose="020B0604030504040204" pitchFamily="34" charset="-128"/>
              </a:rPr>
              <a:t>の認定を持つ試験所を推奨している。</a:t>
            </a:r>
          </a:p>
        </p:txBody>
      </p:sp>
      <p:sp>
        <p:nvSpPr>
          <p:cNvPr id="9" name="テキスト ボックス 8">
            <a:extLst>
              <a:ext uri="{FF2B5EF4-FFF2-40B4-BE49-F238E27FC236}">
                <a16:creationId xmlns:a16="http://schemas.microsoft.com/office/drawing/2014/main" id="{C63AE234-6761-169F-3491-B9E4BF606090}"/>
              </a:ext>
            </a:extLst>
          </p:cNvPr>
          <p:cNvSpPr txBox="1"/>
          <p:nvPr/>
        </p:nvSpPr>
        <p:spPr>
          <a:xfrm>
            <a:off x="384262"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1" name="テキスト ボックス 10">
            <a:extLst>
              <a:ext uri="{FF2B5EF4-FFF2-40B4-BE49-F238E27FC236}">
                <a16:creationId xmlns:a16="http://schemas.microsoft.com/office/drawing/2014/main" id="{09D0555F-7289-D045-C6EF-47AEAE8A876B}"/>
              </a:ext>
            </a:extLst>
          </p:cNvPr>
          <p:cNvSpPr txBox="1"/>
          <p:nvPr/>
        </p:nvSpPr>
        <p:spPr>
          <a:xfrm>
            <a:off x="382901" y="6327904"/>
            <a:ext cx="2228585" cy="276999"/>
          </a:xfrm>
          <a:prstGeom prst="rect">
            <a:avLst/>
          </a:prstGeom>
          <a:noFill/>
        </p:spPr>
        <p:txBody>
          <a:bodyPr wrap="square">
            <a:spAutoFit/>
          </a:bodyPr>
          <a:lstStyle/>
          <a:p>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年時点の情報です</a:t>
            </a:r>
            <a:endParaRPr lang="ja-JP" altLang="en-US" sz="1200" dirty="0"/>
          </a:p>
        </p:txBody>
      </p:sp>
    </p:spTree>
    <p:extLst>
      <p:ext uri="{BB962C8B-B14F-4D97-AF65-F5344CB8AC3E}">
        <p14:creationId xmlns:p14="http://schemas.microsoft.com/office/powerpoint/2010/main" val="3304809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normAutofit fontScale="92500" lnSpcReduction="10000"/>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角丸四角形 3"/>
          <p:cNvSpPr/>
          <p:nvPr/>
        </p:nvSpPr>
        <p:spPr>
          <a:xfrm>
            <a:off x="2261701" y="1768879"/>
            <a:ext cx="5382598" cy="1332763"/>
          </a:xfrm>
          <a:prstGeom prst="roundRect">
            <a:avLst>
              <a:gd name="adj" fmla="val 6797"/>
            </a:avLst>
          </a:prstGeom>
          <a:solidFill>
            <a:srgbClr val="F1DB9D"/>
          </a:solidFill>
        </p:spPr>
        <p:txBody>
          <a:bodyPr wrap="square" lIns="117000" rIns="117000" anchor="ctr">
            <a:noAutofit/>
          </a:bodyPr>
          <a:lstStyle/>
          <a:p>
            <a:pPr algn="just"/>
            <a:r>
              <a:rPr lang="ja-JP" altLang="ja-JP" sz="1138">
                <a:latin typeface="Meiryo UI" panose="020B0604030504040204" pitchFamily="34" charset="-128"/>
                <a:ea typeface="Meiryo UI" panose="020B0604030504040204" pitchFamily="34" charset="-128"/>
              </a:rPr>
              <a:t>医療機器に関する規制は、「医療機器の運用について」という法案が作成されているが、現状では多数の文書に分かれており、煩雑で、中央政府および各地方政府の担当者によって対応が異なる</a:t>
            </a:r>
            <a:r>
              <a:rPr lang="ja-JP" altLang="en-US" sz="1138">
                <a:latin typeface="Meiryo UI" panose="020B0604030504040204" pitchFamily="34" charset="-128"/>
                <a:ea typeface="Meiryo UI" panose="020B0604030504040204" pitchFamily="34" charset="-128"/>
              </a:rPr>
              <a:t>。</a:t>
            </a:r>
            <a:endParaRPr lang="en-US" altLang="ja-JP" sz="1138" dirty="0">
              <a:latin typeface="Meiryo UI" panose="020B0604030504040204" pitchFamily="34" charset="-128"/>
              <a:ea typeface="Meiryo UI" panose="020B0604030504040204" pitchFamily="34" charset="-128"/>
            </a:endParaRPr>
          </a:p>
          <a:p>
            <a:pPr algn="just"/>
            <a:r>
              <a:rPr lang="ja-JP" altLang="en-US" sz="1138">
                <a:latin typeface="Meiryo UI" panose="020B0604030504040204" pitchFamily="34" charset="-128"/>
                <a:ea typeface="Meiryo UI" panose="020B0604030504040204" pitchFamily="34" charset="-128"/>
              </a:rPr>
              <a:t>医療機器の規制に関する一般的な要求事項は</a:t>
            </a:r>
            <a:r>
              <a:rPr lang="en-US" altLang="ja-JP" sz="1138" dirty="0">
                <a:latin typeface="Meiryo UI" panose="020B0604030504040204" pitchFamily="34" charset="-128"/>
                <a:ea typeface="Meiryo UI" panose="020B0604030504040204" pitchFamily="34" charset="-128"/>
              </a:rPr>
              <a:t> Resolution of the Government of the Russian Federation of December 27, 2012 N 1416 ”On Approval of the Rules for State Registration of Medical Devices” </a:t>
            </a:r>
            <a:r>
              <a:rPr lang="ja-JP" altLang="en-US" sz="1138">
                <a:latin typeface="Meiryo UI" panose="020B0604030504040204" pitchFamily="34" charset="-128"/>
                <a:ea typeface="Meiryo UI" panose="020B0604030504040204" pitchFamily="34" charset="-128"/>
              </a:rPr>
              <a:t>を参照。</a:t>
            </a:r>
            <a:endParaRPr lang="en-US" altLang="ja-JP" sz="1138" dirty="0">
              <a:latin typeface="Meiryo UI" panose="020B0604030504040204" pitchFamily="34" charset="-128"/>
              <a:ea typeface="Meiryo UI" panose="020B0604030504040204" pitchFamily="34" charset="-128"/>
            </a:endParaRPr>
          </a:p>
          <a:p>
            <a:pPr algn="just"/>
            <a:r>
              <a:rPr lang="en-US" altLang="ja-JP" sz="813" dirty="0">
                <a:latin typeface="Meiryo UI" panose="020B0604030504040204" pitchFamily="34" charset="-128"/>
                <a:ea typeface="Meiryo UI" panose="020B0604030504040204" pitchFamily="34" charset="-128"/>
              </a:rPr>
              <a:t>(</a:t>
            </a:r>
            <a:r>
              <a:rPr lang="ja-JP" altLang="en-US" sz="813">
                <a:latin typeface="Meiryo UI" panose="020B0604030504040204" pitchFamily="34" charset="-128"/>
                <a:ea typeface="Meiryo UI" panose="020B0604030504040204" pitchFamily="34" charset="-128"/>
              </a:rPr>
              <a:t>参照リンク　</a:t>
            </a:r>
            <a:r>
              <a:rPr lang="en-US" altLang="ja-JP" sz="813" dirty="0">
                <a:latin typeface="Meiryo UI" panose="020B0604030504040204" pitchFamily="34" charset="-128"/>
                <a:ea typeface="Meiryo UI" panose="020B0604030504040204" pitchFamily="34" charset="-128"/>
              </a:rPr>
              <a:t>http://base.garant.ru/70291692/)</a:t>
            </a:r>
            <a:endParaRPr lang="ja-JP" altLang="en-US" sz="813">
              <a:highlight>
                <a:srgbClr val="FF0000"/>
              </a:highlight>
              <a:latin typeface="Meiryo UI" panose="020B0604030504040204" pitchFamily="34" charset="-128"/>
              <a:ea typeface="Meiryo UI" panose="020B0604030504040204" pitchFamily="34" charset="-128"/>
            </a:endParaRPr>
          </a:p>
        </p:txBody>
      </p:sp>
      <p:sp>
        <p:nvSpPr>
          <p:cNvPr id="5" name="角丸四角形 4"/>
          <p:cNvSpPr/>
          <p:nvPr/>
        </p:nvSpPr>
        <p:spPr>
          <a:xfrm>
            <a:off x="2261701" y="3113236"/>
            <a:ext cx="5382598" cy="773640"/>
          </a:xfrm>
          <a:prstGeom prst="roundRect">
            <a:avLst>
              <a:gd name="adj" fmla="val 6797"/>
            </a:avLst>
          </a:prstGeom>
          <a:solidFill>
            <a:srgbClr val="F1DB9D"/>
          </a:solidFill>
        </p:spPr>
        <p:txBody>
          <a:bodyPr wrap="square" lIns="117000" rIns="117000" anchor="ctr">
            <a:noAutofit/>
          </a:bodyPr>
          <a:lstStyle/>
          <a:p>
            <a:pPr algn="just"/>
            <a:r>
              <a:rPr lang="en-US" altLang="ja-JP" sz="1138" dirty="0">
                <a:latin typeface="Meiryo UI" panose="020B0604030504040204" pitchFamily="34" charset="-128"/>
                <a:ea typeface="Meiryo UI" panose="020B0604030504040204" pitchFamily="34" charset="-128"/>
              </a:rPr>
              <a:t>2013</a:t>
            </a:r>
            <a:r>
              <a:rPr lang="ja-JP" altLang="en-US" sz="1138">
                <a:latin typeface="Meiryo UI" panose="020B0604030504040204" pitchFamily="34" charset="-128"/>
                <a:ea typeface="Meiryo UI" panose="020B0604030504040204" pitchFamily="34" charset="-128"/>
              </a:rPr>
              <a:t>年から「医療機器の国家登録規則について」が施行されたため、国家登録手続きの一部が変更になった。したがって、</a:t>
            </a:r>
            <a:r>
              <a:rPr lang="en-US" altLang="ja-JP" sz="1138" dirty="0">
                <a:latin typeface="Meiryo UI" panose="020B0604030504040204" pitchFamily="34" charset="-128"/>
                <a:ea typeface="Meiryo UI" panose="020B0604030504040204" pitchFamily="34" charset="-128"/>
              </a:rPr>
              <a:t>2012</a:t>
            </a:r>
            <a:r>
              <a:rPr lang="ja-JP" altLang="en-US" sz="1138">
                <a:latin typeface="Meiryo UI" panose="020B0604030504040204" pitchFamily="34" charset="-128"/>
                <a:ea typeface="Meiryo UI" panose="020B0604030504040204" pitchFamily="34" charset="-128"/>
              </a:rPr>
              <a:t>年よりも前に発行された国家登録証は切り替える必要があるが、運用レベルに落とし込まれていないため、現場での対応が一貫していない。</a:t>
            </a:r>
          </a:p>
        </p:txBody>
      </p:sp>
      <p:sp>
        <p:nvSpPr>
          <p:cNvPr id="6" name="角丸四角形 5"/>
          <p:cNvSpPr/>
          <p:nvPr/>
        </p:nvSpPr>
        <p:spPr>
          <a:xfrm>
            <a:off x="2261701" y="3902327"/>
            <a:ext cx="5382598" cy="1495305"/>
          </a:xfrm>
          <a:prstGeom prst="roundRect">
            <a:avLst>
              <a:gd name="adj" fmla="val 6797"/>
            </a:avLst>
          </a:prstGeom>
          <a:solidFill>
            <a:srgbClr val="F1DB9D"/>
          </a:solidFill>
        </p:spPr>
        <p:txBody>
          <a:bodyPr wrap="square" lIns="117000" rIns="117000" anchor="ctr">
            <a:noAutofit/>
          </a:bodyPr>
          <a:lstStyle/>
          <a:p>
            <a:pPr algn="just"/>
            <a:r>
              <a:rPr lang="ja-JP" altLang="ja-JP" sz="1138">
                <a:latin typeface="Meiryo UI" panose="020B0604030504040204" pitchFamily="34" charset="-128"/>
                <a:ea typeface="Meiryo UI" panose="020B0604030504040204" pitchFamily="34" charset="-128"/>
              </a:rPr>
              <a:t>品質管理システムに関する公式の法令はないとされている。ただし、医療機器登録のプロセスにおいて、品質管理証明書を求められることもあり、</a:t>
            </a:r>
            <a:r>
              <a:rPr lang="en-US" altLang="ja-JP" sz="1138" dirty="0">
                <a:latin typeface="Meiryo UI" panose="020B0604030504040204" pitchFamily="34" charset="-128"/>
                <a:ea typeface="Meiryo UI" panose="020B0604030504040204" pitchFamily="34" charset="-128"/>
              </a:rPr>
              <a:t>ISO</a:t>
            </a:r>
            <a:r>
              <a:rPr lang="ja-JP" altLang="ja-JP" sz="1138">
                <a:latin typeface="Meiryo UI" panose="020B0604030504040204" pitchFamily="34" charset="-128"/>
                <a:ea typeface="Meiryo UI" panose="020B0604030504040204" pitchFamily="34" charset="-128"/>
              </a:rPr>
              <a:t>認証や各国の認証を自主的に提出すると手続きが迅速になる。</a:t>
            </a:r>
            <a:endParaRPr lang="en-US" altLang="ja-JP" sz="1138" dirty="0">
              <a:latin typeface="Meiryo UI" panose="020B0604030504040204" pitchFamily="34" charset="-128"/>
              <a:ea typeface="Meiryo UI" panose="020B0604030504040204" pitchFamily="34" charset="-128"/>
            </a:endParaRPr>
          </a:p>
          <a:p>
            <a:pPr algn="just"/>
            <a:r>
              <a:rPr lang="ja-JP" altLang="en-US" sz="1138">
                <a:latin typeface="Meiryo UI" panose="020B0604030504040204" pitchFamily="34" charset="-128"/>
                <a:ea typeface="Meiryo UI" panose="020B0604030504040204" pitchFamily="34" charset="-128"/>
              </a:rPr>
              <a:t>適合宣言（以前の</a:t>
            </a:r>
            <a:r>
              <a:rPr lang="en-US" altLang="ja-JP" sz="1138" dirty="0">
                <a:latin typeface="Meiryo UI" panose="020B0604030504040204" pitchFamily="34" charset="-128"/>
                <a:ea typeface="Meiryo UI" panose="020B0604030504040204" pitchFamily="34" charset="-128"/>
              </a:rPr>
              <a:t>GOST R</a:t>
            </a:r>
            <a:r>
              <a:rPr lang="ja-JP" altLang="en-US" sz="1138">
                <a:latin typeface="Meiryo UI" panose="020B0604030504040204" pitchFamily="34" charset="-128"/>
                <a:ea typeface="Meiryo UI" panose="020B0604030504040204" pitchFamily="34" charset="-128"/>
              </a:rPr>
              <a:t>）</a:t>
            </a:r>
            <a:r>
              <a:rPr lang="en-US" altLang="ja-JP" sz="1138" dirty="0">
                <a:latin typeface="Meiryo UI" panose="020B0604030504040204" pitchFamily="34" charset="-128"/>
                <a:ea typeface="Meiryo UI" panose="020B0604030504040204" pitchFamily="34" charset="-128"/>
              </a:rPr>
              <a:t> </a:t>
            </a:r>
            <a:r>
              <a:rPr lang="ja-JP" altLang="en-US" sz="1138">
                <a:latin typeface="Meiryo UI" panose="020B0604030504040204" pitchFamily="34" charset="-128"/>
                <a:ea typeface="Meiryo UI" panose="020B0604030504040204" pitchFamily="34" charset="-128"/>
              </a:rPr>
              <a:t>に求められる規格は</a:t>
            </a:r>
            <a:r>
              <a:rPr lang="en-US" altLang="ja-JP" sz="1138" dirty="0">
                <a:latin typeface="Meiryo UI" panose="020B0604030504040204" pitchFamily="34" charset="-128"/>
                <a:ea typeface="Meiryo UI" panose="020B0604030504040204" pitchFamily="34" charset="-128"/>
              </a:rPr>
              <a:t>ISO</a:t>
            </a:r>
            <a:r>
              <a:rPr lang="ja-JP" altLang="en-US" sz="1138">
                <a:latin typeface="Meiryo UI" panose="020B0604030504040204" pitchFamily="34" charset="-128"/>
                <a:ea typeface="Meiryo UI" panose="020B0604030504040204" pitchFamily="34" charset="-128"/>
              </a:rPr>
              <a:t>規格と類似しており、ロシアでは</a:t>
            </a:r>
            <a:r>
              <a:rPr lang="en-US" altLang="ja-JP" sz="1138" dirty="0">
                <a:latin typeface="Meiryo UI" panose="020B0604030504040204" pitchFamily="34" charset="-128"/>
                <a:ea typeface="Meiryo UI" panose="020B0604030504040204" pitchFamily="34" charset="-128"/>
              </a:rPr>
              <a:t>ISO</a:t>
            </a:r>
            <a:r>
              <a:rPr lang="ja-JP" altLang="en-US" sz="1138">
                <a:latin typeface="Meiryo UI" panose="020B0604030504040204" pitchFamily="34" charset="-128"/>
                <a:ea typeface="Meiryo UI" panose="020B0604030504040204" pitchFamily="34" charset="-128"/>
              </a:rPr>
              <a:t>規格がそのまま採用される事が多い。</a:t>
            </a:r>
            <a:endParaRPr lang="en-US" altLang="ja-JP" sz="1138" dirty="0">
              <a:latin typeface="Meiryo UI" panose="020B0604030504040204" pitchFamily="34" charset="-128"/>
              <a:ea typeface="Meiryo UI" panose="020B0604030504040204" pitchFamily="34" charset="-128"/>
            </a:endParaRPr>
          </a:p>
          <a:p>
            <a:r>
              <a:rPr lang="ja-JP" altLang="en-US" sz="1138">
                <a:latin typeface="Meiryo UI" panose="020B0604030504040204" pitchFamily="34" charset="-128"/>
                <a:ea typeface="Meiryo UI" panose="020B0604030504040204" pitchFamily="34" charset="-128"/>
              </a:rPr>
              <a:t>■適合宣言書　</a:t>
            </a:r>
            <a:r>
              <a:rPr lang="en-US" altLang="ja-JP" sz="813" dirty="0">
                <a:latin typeface="Meiryo UI" panose="020B0604030504040204" pitchFamily="34" charset="-128"/>
                <a:ea typeface="Meiryo UI" panose="020B0604030504040204" pitchFamily="34" charset="-128"/>
              </a:rPr>
              <a:t>(</a:t>
            </a:r>
            <a:r>
              <a:rPr lang="ja-JP" altLang="en-US" sz="813">
                <a:latin typeface="Meiryo UI" panose="020B0604030504040204" pitchFamily="34" charset="-128"/>
                <a:ea typeface="Meiryo UI" panose="020B0604030504040204" pitchFamily="34" charset="-128"/>
              </a:rPr>
              <a:t>参照リンク　</a:t>
            </a:r>
            <a:r>
              <a:rPr lang="en-US" altLang="ja-JP" sz="813" dirty="0">
                <a:latin typeface="Meiryo UI" panose="020B0604030504040204" pitchFamily="34" charset="-128"/>
                <a:ea typeface="Meiryo UI" panose="020B0604030504040204" pitchFamily="34" charset="-128"/>
              </a:rPr>
              <a:t>http://docs.cntd.ru/document/1200139386)</a:t>
            </a:r>
          </a:p>
          <a:p>
            <a:r>
              <a:rPr lang="ja-JP" altLang="en-US" sz="1138">
                <a:latin typeface="Meiryo UI" panose="020B0604030504040204" pitchFamily="34" charset="-128"/>
                <a:ea typeface="Meiryo UI" panose="020B0604030504040204" pitchFamily="34" charset="-128"/>
              </a:rPr>
              <a:t>■医療機器のラベル、ラベリング、供給される情報に用いる図記号</a:t>
            </a:r>
            <a:r>
              <a:rPr lang="en-US" altLang="ja-JP" sz="1138" dirty="0">
                <a:latin typeface="Meiryo UI" panose="020B0604030504040204" pitchFamily="34" charset="-128"/>
                <a:ea typeface="Meiryo UI" panose="020B0604030504040204" pitchFamily="34" charset="-128"/>
              </a:rPr>
              <a:t> </a:t>
            </a:r>
          </a:p>
          <a:p>
            <a:r>
              <a:rPr lang="en-US" altLang="ja-JP" sz="813" dirty="0">
                <a:latin typeface="Meiryo UI" panose="020B0604030504040204" pitchFamily="34" charset="-128"/>
                <a:ea typeface="Meiryo UI" panose="020B0604030504040204" pitchFamily="34" charset="-128"/>
              </a:rPr>
              <a:t>(</a:t>
            </a:r>
            <a:r>
              <a:rPr lang="ja-JP" altLang="en-US" sz="813">
                <a:latin typeface="Meiryo UI" panose="020B0604030504040204" pitchFamily="34" charset="-128"/>
                <a:ea typeface="Meiryo UI" panose="020B0604030504040204" pitchFamily="34" charset="-128"/>
              </a:rPr>
              <a:t>参照リンク</a:t>
            </a:r>
            <a:r>
              <a:rPr lang="en-US" altLang="ja-JP" sz="813" dirty="0">
                <a:latin typeface="Meiryo UI" panose="020B0604030504040204" pitchFamily="34" charset="-128"/>
                <a:ea typeface="Meiryo UI" panose="020B0604030504040204" pitchFamily="34" charset="-128"/>
              </a:rPr>
              <a:t> </a:t>
            </a:r>
            <a:r>
              <a:rPr lang="ja-JP" altLang="en-US" sz="813">
                <a:latin typeface="Meiryo UI" panose="020B0604030504040204" pitchFamily="34" charset="-128"/>
                <a:ea typeface="Meiryo UI" panose="020B0604030504040204" pitchFamily="34" charset="-128"/>
              </a:rPr>
              <a:t>　</a:t>
            </a:r>
            <a:r>
              <a:rPr lang="en-US" altLang="ja-JP" sz="813" dirty="0">
                <a:latin typeface="Meiryo UI" panose="020B0604030504040204" pitchFamily="34" charset="-128"/>
                <a:ea typeface="Meiryo UI" panose="020B0604030504040204" pitchFamily="34" charset="-128"/>
              </a:rPr>
              <a:t>http://docs.cntd.ru/document/1200110953)</a:t>
            </a:r>
          </a:p>
        </p:txBody>
      </p:sp>
      <p:sp>
        <p:nvSpPr>
          <p:cNvPr id="7" name="角丸四角形 6"/>
          <p:cNvSpPr/>
          <p:nvPr/>
        </p:nvSpPr>
        <p:spPr>
          <a:xfrm>
            <a:off x="2261701" y="5416896"/>
            <a:ext cx="5382598" cy="429411"/>
          </a:xfrm>
          <a:prstGeom prst="roundRect">
            <a:avLst>
              <a:gd name="adj" fmla="val 6797"/>
            </a:avLst>
          </a:prstGeom>
          <a:solidFill>
            <a:srgbClr val="F1DB9D"/>
          </a:solidFill>
        </p:spPr>
        <p:txBody>
          <a:bodyPr wrap="square" lIns="117000" rIns="117000" anchor="ctr">
            <a:noAutofit/>
          </a:bodyPr>
          <a:lstStyle/>
          <a:p>
            <a:pPr algn="just"/>
            <a:r>
              <a:rPr lang="ja-JP" altLang="en-US" sz="1138">
                <a:latin typeface="Meiryo UI" panose="020B0604030504040204" pitchFamily="34" charset="-128"/>
                <a:ea typeface="Meiryo UI" panose="020B0604030504040204" pitchFamily="34" charset="-128"/>
              </a:rPr>
              <a:t>政府は、医療機器の輸入代替を推進しており、医療機器の認可においてもロシアの国内企業が優遇される傾向にある。</a:t>
            </a:r>
            <a:endParaRPr lang="ja-JP" altLang="ja-JP" sz="1138">
              <a:latin typeface="Meiryo UI" panose="020B0604030504040204" pitchFamily="34" charset="-128"/>
              <a:ea typeface="Meiryo UI" panose="020B0604030504040204" pitchFamily="34" charset="-128"/>
            </a:endParaRPr>
          </a:p>
        </p:txBody>
      </p:sp>
      <p:sp>
        <p:nvSpPr>
          <p:cNvPr id="8" name="テキスト ボックス 7"/>
          <p:cNvSpPr txBox="1"/>
          <p:nvPr/>
        </p:nvSpPr>
        <p:spPr>
          <a:xfrm>
            <a:off x="1091571" y="1520429"/>
            <a:ext cx="7722858" cy="173445"/>
          </a:xfrm>
          <a:prstGeom prst="rect">
            <a:avLst/>
          </a:prstGeom>
          <a:noFill/>
        </p:spPr>
        <p:txBody>
          <a:bodyPr wrap="square" lIns="0" tIns="0" rIns="0" bIns="0" rtlCol="0">
            <a:spAutoFit/>
          </a:bodyPr>
          <a:lstStyle/>
          <a:p>
            <a:pPr marL="154781" indent="-154781" algn="just">
              <a:lnSpc>
                <a:spcPct val="110000"/>
              </a:lnSpc>
              <a:spcAft>
                <a:spcPts val="163"/>
              </a:spcAft>
              <a:buClr>
                <a:srgbClr val="5F8AC3"/>
              </a:buClr>
              <a:buFont typeface="Wingdings" panose="05000000000000000000" pitchFamily="2" charset="2"/>
              <a:buChar char="n"/>
            </a:pPr>
            <a:r>
              <a:rPr lang="ja-JP" altLang="en-US" sz="1138">
                <a:latin typeface="Meiryo UI" panose="020B0604030504040204" pitchFamily="34" charset="-128"/>
                <a:ea typeface="Meiryo UI" panose="020B0604030504040204" pitchFamily="34" charset="-128"/>
                <a:cs typeface="Arial" panose="020B0604020202020204" pitchFamily="34" charset="0"/>
              </a:rPr>
              <a:t>医療機器規制に関する実態や今後の政策動向等を以下に示す。</a:t>
            </a:r>
          </a:p>
        </p:txBody>
      </p:sp>
      <p:sp>
        <p:nvSpPr>
          <p:cNvPr id="9" name="テキスト ボックス 8">
            <a:extLst>
              <a:ext uri="{FF2B5EF4-FFF2-40B4-BE49-F238E27FC236}">
                <a16:creationId xmlns:a16="http://schemas.microsoft.com/office/drawing/2014/main" id="{B132D251-32DA-D75A-C5AC-25A5990166BA}"/>
              </a:ext>
            </a:extLst>
          </p:cNvPr>
          <p:cNvSpPr txBox="1"/>
          <p:nvPr/>
        </p:nvSpPr>
        <p:spPr>
          <a:xfrm>
            <a:off x="384262"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1" name="テキスト ボックス 10">
            <a:extLst>
              <a:ext uri="{FF2B5EF4-FFF2-40B4-BE49-F238E27FC236}">
                <a16:creationId xmlns:a16="http://schemas.microsoft.com/office/drawing/2014/main" id="{7BFE0164-5464-6AF6-9FDC-C31F128E31DF}"/>
              </a:ext>
            </a:extLst>
          </p:cNvPr>
          <p:cNvSpPr txBox="1"/>
          <p:nvPr/>
        </p:nvSpPr>
        <p:spPr>
          <a:xfrm>
            <a:off x="382901" y="6327904"/>
            <a:ext cx="2228585" cy="276999"/>
          </a:xfrm>
          <a:prstGeom prst="rect">
            <a:avLst/>
          </a:prstGeom>
          <a:noFill/>
        </p:spPr>
        <p:txBody>
          <a:bodyPr wrap="square">
            <a:spAutoFit/>
          </a:bodyPr>
          <a:lstStyle/>
          <a:p>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年時点の情報です</a:t>
            </a:r>
            <a:endParaRPr lang="ja-JP" altLang="en-US" sz="1200" dirty="0"/>
          </a:p>
        </p:txBody>
      </p:sp>
    </p:spTree>
    <p:extLst>
      <p:ext uri="{BB962C8B-B14F-4D97-AF65-F5344CB8AC3E}">
        <p14:creationId xmlns:p14="http://schemas.microsoft.com/office/powerpoint/2010/main" val="921255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a:grpSpLocks noChangeAspect="1"/>
          </p:cNvGrpSpPr>
          <p:nvPr/>
        </p:nvGrpSpPr>
        <p:grpSpPr bwMode="auto">
          <a:xfrm>
            <a:off x="5174272" y="2902441"/>
            <a:ext cx="3644028" cy="2047728"/>
            <a:chOff x="-647" y="1570"/>
            <a:chExt cx="2906" cy="1633"/>
          </a:xfrm>
        </p:grpSpPr>
        <p:sp>
          <p:nvSpPr>
            <p:cNvPr id="21"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2"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3"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4"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5"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6"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grpSp>
      <p:grpSp>
        <p:nvGrpSpPr>
          <p:cNvPr id="27" name="Group 4"/>
          <p:cNvGrpSpPr>
            <a:grpSpLocks noChangeAspect="1"/>
          </p:cNvGrpSpPr>
          <p:nvPr/>
        </p:nvGrpSpPr>
        <p:grpSpPr bwMode="auto">
          <a:xfrm>
            <a:off x="5174272" y="2859990"/>
            <a:ext cx="3399622" cy="1910386"/>
            <a:chOff x="-647" y="1570"/>
            <a:chExt cx="2906" cy="1633"/>
          </a:xfrm>
        </p:grpSpPr>
        <p:sp>
          <p:nvSpPr>
            <p:cNvPr id="28"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29"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30"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31"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32"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sp>
          <p:nvSpPr>
            <p:cNvPr id="33"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ja-JP" altLang="en-US" sz="1463"/>
            </a:p>
          </p:txBody>
        </p:sp>
      </p:grpSp>
      <p:sp>
        <p:nvSpPr>
          <p:cNvPr id="14" name="片側の 2 つの角を丸めた四角形 13"/>
          <p:cNvSpPr/>
          <p:nvPr/>
        </p:nvSpPr>
        <p:spPr>
          <a:xfrm>
            <a:off x="2144688" y="3283085"/>
            <a:ext cx="2983832" cy="2670520"/>
          </a:xfrm>
          <a:prstGeom prst="round2SameRect">
            <a:avLst>
              <a:gd name="adj1" fmla="val 0"/>
              <a:gd name="adj2" fmla="val 3498"/>
            </a:avLst>
          </a:prstGeom>
          <a:solidFill>
            <a:srgbClr val="DDE6F3"/>
          </a:solidFill>
        </p:spPr>
        <p:txBody>
          <a:bodyPr wrap="square" rtlCol="0" anchor="ctr">
            <a:noAutofit/>
          </a:bodyPr>
          <a:lstStyle/>
          <a:p>
            <a:pPr algn="ctr"/>
            <a:endParaRPr lang="ja-JP" altLang="en-US" sz="1138">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normAutofit fontScale="92500" lnSpcReduction="10000"/>
          </a:bodyPr>
          <a:lstStyle/>
          <a:p>
            <a:r>
              <a:rPr lang="ja-JP" altLang="en-US" b="1">
                <a:latin typeface="Meiryo UI" panose="020B0604030504040204" pitchFamily="34" charset="-128"/>
                <a:ea typeface="Meiryo UI" panose="020B0604030504040204" pitchFamily="34" charset="-128"/>
              </a:rPr>
              <a:t>輸入の医療機器に対する規制</a:t>
            </a:r>
          </a:p>
        </p:txBody>
      </p:sp>
      <p:sp>
        <p:nvSpPr>
          <p:cNvPr id="7" name="Freeform 7"/>
          <p:cNvSpPr>
            <a:spLocks/>
          </p:cNvSpPr>
          <p:nvPr/>
        </p:nvSpPr>
        <p:spPr bwMode="auto">
          <a:xfrm>
            <a:off x="1332107" y="2317377"/>
            <a:ext cx="4916621" cy="1058489"/>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74295" tIns="37148" rIns="74295" bIns="37148" numCol="1" anchor="t" anchorCtr="0" compatLnSpc="1">
            <a:prstTxWarp prst="textNoShape">
              <a:avLst/>
            </a:prstTxWarp>
          </a:bodyPr>
          <a:lstStyle/>
          <a:p>
            <a:endParaRPr lang="ja-JP" altLang="en-US" sz="1463"/>
          </a:p>
        </p:txBody>
      </p:sp>
      <p:sp>
        <p:nvSpPr>
          <p:cNvPr id="8" name="テキスト ボックス 7"/>
          <p:cNvSpPr txBox="1"/>
          <p:nvPr/>
        </p:nvSpPr>
        <p:spPr>
          <a:xfrm>
            <a:off x="1091572" y="1556792"/>
            <a:ext cx="7615578" cy="366062"/>
          </a:xfrm>
          <a:prstGeom prst="rect">
            <a:avLst/>
          </a:prstGeom>
          <a:noFill/>
        </p:spPr>
        <p:txBody>
          <a:bodyPr wrap="square" lIns="0" tIns="0" rIns="0" bIns="0" rtlCol="0">
            <a:spAutoFit/>
          </a:bodyPr>
          <a:lstStyle/>
          <a:p>
            <a:pPr marL="154781" indent="-154781" algn="just">
              <a:lnSpc>
                <a:spcPct val="110000"/>
              </a:lnSpc>
              <a:spcAft>
                <a:spcPts val="163"/>
              </a:spcAft>
              <a:buClr>
                <a:srgbClr val="5F8AC3"/>
              </a:buClr>
              <a:buFont typeface="Wingdings" panose="05000000000000000000" pitchFamily="2" charset="2"/>
              <a:buChar char="n"/>
            </a:pPr>
            <a:r>
              <a:rPr lang="ja-JP" altLang="en-US" sz="1138">
                <a:latin typeface="Meiryo UI" panose="020B0604030504040204" pitchFamily="34" charset="-128"/>
                <a:ea typeface="Meiryo UI" panose="020B0604030504040204" pitchFamily="34" charset="-128"/>
                <a:cs typeface="Arial" panose="020B0604020202020204" pitchFamily="34" charset="0"/>
              </a:rPr>
              <a:t>優遇措置を受けるためには、政府等に対して事前の手続きが必要であり、この手続きは輸入を正式に認められた輸入者（医療機器ごとに異なる）が行う必要がある。 </a:t>
            </a:r>
          </a:p>
        </p:txBody>
      </p:sp>
      <p:sp>
        <p:nvSpPr>
          <p:cNvPr id="9" name="角丸四角形 8"/>
          <p:cNvSpPr/>
          <p:nvPr/>
        </p:nvSpPr>
        <p:spPr>
          <a:xfrm>
            <a:off x="2671246" y="2131104"/>
            <a:ext cx="2002241" cy="819091"/>
          </a:xfrm>
          <a:prstGeom prst="roundRect">
            <a:avLst>
              <a:gd name="adj" fmla="val 9824"/>
            </a:avLst>
          </a:prstGeom>
          <a:solidFill>
            <a:srgbClr val="3D6AA7"/>
          </a:solidFill>
        </p:spPr>
        <p:txBody>
          <a:bodyPr wrap="none" anchor="ctr" anchorCtr="0">
            <a:noAutofit/>
          </a:bodyPr>
          <a:lstStyle/>
          <a:p>
            <a:pPr algn="ctr"/>
            <a:r>
              <a:rPr lang="ja-JP" altLang="ja-JP" sz="1300" b="1" dirty="0">
                <a:solidFill>
                  <a:schemeClr val="bg1"/>
                </a:solidFill>
                <a:latin typeface="Meiryo UI" panose="020B0604030504040204" pitchFamily="34" charset="-128"/>
                <a:ea typeface="Meiryo UI" panose="020B0604030504040204" pitchFamily="34" charset="-128"/>
              </a:rPr>
              <a:t>医療機器の輸入</a:t>
            </a:r>
            <a:endParaRPr lang="ja-JP" altLang="en-US" sz="1300" b="1" dirty="0">
              <a:solidFill>
                <a:schemeClr val="bg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2171118" y="3405219"/>
            <a:ext cx="2106234" cy="317459"/>
          </a:xfrm>
          <a:prstGeom prst="rect">
            <a:avLst/>
          </a:prstGeom>
          <a:noFill/>
        </p:spPr>
        <p:txBody>
          <a:bodyPr wrap="square" rtlCol="0">
            <a:spAutoFit/>
          </a:bodyPr>
          <a:lstStyle/>
          <a:p>
            <a:pPr marL="189607" indent="-189607" fontAlgn="ctr">
              <a:buClr>
                <a:srgbClr val="5F8AC3"/>
              </a:buClr>
              <a:buFont typeface="Wingdings" panose="05000000000000000000" pitchFamily="2" charset="2"/>
              <a:buChar char="n"/>
            </a:pPr>
            <a:r>
              <a:rPr lang="ja-JP" altLang="en-US" sz="1463" b="1">
                <a:latin typeface="Meiryo UI" panose="020B0604030504040204" pitchFamily="34" charset="-128"/>
                <a:ea typeface="Meiryo UI" panose="020B0604030504040204" pitchFamily="34" charset="-128"/>
                <a:cs typeface="Arial" panose="020B0604020202020204" pitchFamily="34" charset="0"/>
              </a:rPr>
              <a:t>付加価値税</a:t>
            </a:r>
            <a:r>
              <a:rPr lang="en-US" altLang="ja-JP" sz="1463" b="1" dirty="0">
                <a:latin typeface="Meiryo UI" panose="020B0604030504040204" pitchFamily="34" charset="-128"/>
                <a:ea typeface="Meiryo UI" panose="020B0604030504040204" pitchFamily="34" charset="-128"/>
                <a:cs typeface="Arial" panose="020B0604020202020204" pitchFamily="34" charset="0"/>
              </a:rPr>
              <a:t>20%</a:t>
            </a:r>
            <a:endParaRPr lang="ja-JP" altLang="en-US" sz="1463" b="1">
              <a:latin typeface="Meiryo UI" panose="020B0604030504040204" pitchFamily="34" charset="-128"/>
              <a:ea typeface="Meiryo UI" panose="020B0604030504040204" pitchFamily="34" charset="-128"/>
              <a:cs typeface="Arial" panose="020B0604020202020204" pitchFamily="34" charset="0"/>
            </a:endParaRPr>
          </a:p>
        </p:txBody>
      </p:sp>
      <p:sp>
        <p:nvSpPr>
          <p:cNvPr id="11" name="テキスト ボックス 10"/>
          <p:cNvSpPr txBox="1"/>
          <p:nvPr/>
        </p:nvSpPr>
        <p:spPr>
          <a:xfrm>
            <a:off x="4113643" y="3429226"/>
            <a:ext cx="1069061" cy="267446"/>
          </a:xfrm>
          <a:prstGeom prst="rect">
            <a:avLst/>
          </a:prstGeom>
          <a:noFill/>
        </p:spPr>
        <p:txBody>
          <a:bodyPr wrap="square" rtlCol="0">
            <a:spAutoFit/>
          </a:bodyPr>
          <a:lstStyle/>
          <a:p>
            <a:r>
              <a:rPr lang="ja-JP" altLang="en-US" sz="1138">
                <a:latin typeface="Meiryo UI" panose="020B0604030504040204" pitchFamily="34" charset="-128"/>
                <a:ea typeface="Meiryo UI" panose="020B0604030504040204" pitchFamily="34" charset="-128"/>
                <a:cs typeface="Arial" panose="020B0604020202020204" pitchFamily="34" charset="0"/>
              </a:rPr>
              <a:t>免税</a:t>
            </a:r>
            <a:r>
              <a:rPr lang="en-US" altLang="ja-JP" sz="1138" dirty="0">
                <a:latin typeface="Meiryo UI" panose="020B0604030504040204" pitchFamily="34" charset="-128"/>
                <a:ea typeface="Meiryo UI" panose="020B0604030504040204" pitchFamily="34" charset="-128"/>
                <a:cs typeface="Arial" panose="020B0604020202020204" pitchFamily="34" charset="0"/>
              </a:rPr>
              <a:t>or</a:t>
            </a:r>
            <a:r>
              <a:rPr lang="ja-JP" altLang="en-US" sz="1138">
                <a:latin typeface="Meiryo UI" panose="020B0604030504040204" pitchFamily="34" charset="-128"/>
                <a:ea typeface="Meiryo UI" panose="020B0604030504040204" pitchFamily="34" charset="-128"/>
                <a:cs typeface="Arial" panose="020B0604020202020204" pitchFamily="34" charset="0"/>
              </a:rPr>
              <a:t>減税</a:t>
            </a:r>
            <a:r>
              <a:rPr lang="en-US" altLang="ja-JP" sz="1138" dirty="0">
                <a:latin typeface="Meiryo UI" panose="020B0604030504040204" pitchFamily="34" charset="-128"/>
                <a:ea typeface="Meiryo UI" panose="020B0604030504040204" pitchFamily="34" charset="-128"/>
                <a:cs typeface="Arial" panose="020B0604020202020204" pitchFamily="34" charset="0"/>
              </a:rPr>
              <a:t>*</a:t>
            </a:r>
            <a:endParaRPr lang="ja-JP" altLang="en-US" sz="1138">
              <a:latin typeface="Meiryo UI" panose="020B0604030504040204" pitchFamily="34" charset="-128"/>
              <a:ea typeface="Meiryo UI" panose="020B0604030504040204" pitchFamily="34" charset="-128"/>
              <a:cs typeface="Arial" panose="020B0604020202020204" pitchFamily="34" charset="0"/>
            </a:endParaRPr>
          </a:p>
        </p:txBody>
      </p:sp>
      <p:sp>
        <p:nvSpPr>
          <p:cNvPr id="12" name="二等辺三角形 11"/>
          <p:cNvSpPr/>
          <p:nvPr/>
        </p:nvSpPr>
        <p:spPr>
          <a:xfrm rot="5400000">
            <a:off x="3858894" y="3417546"/>
            <a:ext cx="230191" cy="262619"/>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138">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2144688" y="2990554"/>
            <a:ext cx="2983832" cy="292533"/>
          </a:xfrm>
          <a:prstGeom prst="round2SameRect">
            <a:avLst/>
          </a:prstGeom>
          <a:solidFill>
            <a:srgbClr val="A2BBDC"/>
          </a:solidFill>
        </p:spPr>
        <p:txBody>
          <a:bodyPr wrap="square" rtlCol="0" anchor="ctr">
            <a:noAutofit/>
          </a:bodyPr>
          <a:lstStyle/>
          <a:p>
            <a:pPr algn="ctr" fontAlgn="ctr"/>
            <a:r>
              <a:rPr lang="ja-JP" altLang="en-US" sz="1138" b="1">
                <a:solidFill>
                  <a:srgbClr val="000000"/>
                </a:solidFill>
                <a:latin typeface="Meiryo UI" panose="020B0604030504040204" pitchFamily="34" charset="-128"/>
                <a:ea typeface="Meiryo UI" panose="020B0604030504040204" pitchFamily="34" charset="-128"/>
                <a:cs typeface="Arial" panose="020B0604020202020204" pitchFamily="34" charset="0"/>
              </a:rPr>
              <a:t>優遇措置</a:t>
            </a:r>
          </a:p>
        </p:txBody>
      </p:sp>
      <p:graphicFrame>
        <p:nvGraphicFramePr>
          <p:cNvPr id="15" name="表 14"/>
          <p:cNvGraphicFramePr>
            <a:graphicFrameLocks noGrp="1"/>
          </p:cNvGraphicFramePr>
          <p:nvPr/>
        </p:nvGraphicFramePr>
        <p:xfrm>
          <a:off x="2437220" y="4263368"/>
          <a:ext cx="2398766" cy="1228635"/>
        </p:xfrm>
        <a:graphic>
          <a:graphicData uri="http://schemas.openxmlformats.org/drawingml/2006/table">
            <a:tbl>
              <a:tblPr firstRow="1" bandRow="1">
                <a:tableStyleId>{5C22544A-7EE6-4342-B048-85BDC9FD1C3A}</a:tableStyleId>
              </a:tblPr>
              <a:tblGrid>
                <a:gridCol w="295103">
                  <a:extLst>
                    <a:ext uri="{9D8B030D-6E8A-4147-A177-3AD203B41FA5}">
                      <a16:colId xmlns:a16="http://schemas.microsoft.com/office/drawing/2014/main" val="20000"/>
                    </a:ext>
                  </a:extLst>
                </a:gridCol>
                <a:gridCol w="2103663">
                  <a:extLst>
                    <a:ext uri="{9D8B030D-6E8A-4147-A177-3AD203B41FA5}">
                      <a16:colId xmlns:a16="http://schemas.microsoft.com/office/drawing/2014/main" val="20001"/>
                    </a:ext>
                  </a:extLst>
                </a:gridCol>
              </a:tblGrid>
              <a:tr h="265651">
                <a:tc>
                  <a:txBody>
                    <a:bodyPr/>
                    <a:lstStyle/>
                    <a:p>
                      <a:pPr marL="0" lvl="1" indent="0" algn="ctr" defTabSz="914400" eaLnBrk="0"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800" b="0">
                          <a:solidFill>
                            <a:schemeClr val="tx1"/>
                          </a:solidFill>
                          <a:latin typeface="Meiryo UI" panose="020B0604030504040204" pitchFamily="34" charset="-128"/>
                          <a:ea typeface="Meiryo UI" panose="020B0604030504040204" pitchFamily="34" charset="-128"/>
                        </a:rPr>
                        <a:t>コマーシャルインボイス </a:t>
                      </a: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0746">
                <a:tc>
                  <a:txBody>
                    <a:bodyPr/>
                    <a:lstStyle/>
                    <a:p>
                      <a:pPr marL="0" lvl="1" indent="0" algn="ctr" defTabSz="914400" eaLnBrk="0"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800" b="0">
                          <a:solidFill>
                            <a:schemeClr val="tx1"/>
                          </a:solidFill>
                          <a:latin typeface="Meiryo UI" panose="020B0604030504040204" pitchFamily="34" charset="-128"/>
                          <a:ea typeface="Meiryo UI" panose="020B0604030504040204" pitchFamily="34" charset="-128"/>
                        </a:rPr>
                        <a:t>パッキングリスト </a:t>
                      </a: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0746">
                <a:tc>
                  <a:txBody>
                    <a:bodyPr/>
                    <a:lstStyle/>
                    <a:p>
                      <a:pPr marL="0" lvl="1" indent="0" algn="ctr" defTabSz="914400" eaLnBrk="0"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800" b="0">
                          <a:solidFill>
                            <a:schemeClr val="tx1"/>
                          </a:solidFill>
                          <a:latin typeface="Meiryo UI" panose="020B0604030504040204" pitchFamily="34" charset="-128"/>
                          <a:ea typeface="Meiryo UI" panose="020B0604030504040204" pitchFamily="34" charset="-128"/>
                        </a:rPr>
                        <a:t>日ロ間における売買契約書 </a:t>
                      </a:r>
                      <a:endParaRPr kumimoji="0" lang="ja-JP" altLang="en-US" sz="8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0746">
                <a:tc>
                  <a:txBody>
                    <a:bodyPr/>
                    <a:lstStyle/>
                    <a:p>
                      <a:pPr marL="0" lvl="1" indent="0" algn="ctr" defTabSz="914400" eaLnBrk="0"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800" b="0">
                          <a:solidFill>
                            <a:schemeClr val="tx1"/>
                          </a:solidFill>
                          <a:latin typeface="Meiryo UI" panose="020B0604030504040204" pitchFamily="34" charset="-128"/>
                          <a:ea typeface="Meiryo UI" panose="020B0604030504040204" pitchFamily="34" charset="-128"/>
                        </a:rPr>
                        <a:t>国家登録証明書 </a:t>
                      </a:r>
                      <a:endParaRPr kumimoji="0" lang="ja-JP" altLang="en-US" sz="8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40746">
                <a:tc>
                  <a:txBody>
                    <a:bodyPr/>
                    <a:lstStyle/>
                    <a:p>
                      <a:pPr marL="0" lvl="1" indent="0" algn="ctr" defTabSz="914400" eaLnBrk="0" hangingPunct="0">
                        <a:spcBef>
                          <a:spcPct val="0"/>
                        </a:spcBef>
                        <a:buClrTx/>
                        <a:buFontTx/>
                        <a:buNone/>
                      </a:pPr>
                      <a:r>
                        <a:rPr kumimoji="0" lang="en-US" altLang="ja-JP" sz="9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9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800" b="0" dirty="0">
                          <a:solidFill>
                            <a:schemeClr val="tx1"/>
                          </a:solidFill>
                          <a:latin typeface="Meiryo UI" panose="020B0604030504040204" pitchFamily="34" charset="-128"/>
                          <a:ea typeface="Meiryo UI" panose="020B0604030504040204" pitchFamily="34" charset="-128"/>
                        </a:rPr>
                        <a:t>適合申告認証証明書</a:t>
                      </a:r>
                      <a:endParaRPr lang="en-US" altLang="ja-JP" sz="800" b="0" dirty="0">
                        <a:solidFill>
                          <a:schemeClr val="tx1"/>
                        </a:solidFill>
                        <a:latin typeface="Meiryo UI" panose="020B0604030504040204" pitchFamily="34" charset="-128"/>
                        <a:ea typeface="Meiryo UI" panose="020B0604030504040204" pitchFamily="34" charset="-128"/>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6" name="片側の 2 つの角を丸めた四角形 15"/>
          <p:cNvSpPr/>
          <p:nvPr/>
        </p:nvSpPr>
        <p:spPr>
          <a:xfrm>
            <a:off x="2437220" y="4029340"/>
            <a:ext cx="2398767" cy="234026"/>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138" b="1" dirty="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医療機器の輸入に</a:t>
            </a:r>
            <a:r>
              <a:rPr kumimoji="0" lang="ja-JP" altLang="en-US" sz="1138" b="1" spc="-24" dirty="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17" name="正方形/長方形 16"/>
          <p:cNvSpPr/>
          <p:nvPr/>
        </p:nvSpPr>
        <p:spPr>
          <a:xfrm>
            <a:off x="2369271" y="3736808"/>
            <a:ext cx="2534668" cy="242374"/>
          </a:xfrm>
          <a:prstGeom prst="rect">
            <a:avLst/>
          </a:prstGeom>
        </p:spPr>
        <p:txBody>
          <a:bodyPr wrap="none">
            <a:spAutoFit/>
          </a:bodyPr>
          <a:lstStyle/>
          <a:p>
            <a:pPr algn="ctr"/>
            <a:r>
              <a:rPr lang="ja-JP" altLang="en-US" sz="975">
                <a:latin typeface="Meiryo UI" panose="020B0604030504040204" pitchFamily="34" charset="-128"/>
                <a:ea typeface="Meiryo UI" panose="020B0604030504040204" pitchFamily="34" charset="-128"/>
                <a:cs typeface="Arial" panose="020B0604020202020204" pitchFamily="34" charset="0"/>
              </a:rPr>
              <a:t>手続きは輸入を正式に認められた輸入者が行う</a:t>
            </a:r>
            <a:endParaRPr lang="ja-JP" altLang="en-US" sz="975">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87F6B4FA-DA56-5149-849C-D42D2E3FEDB4}"/>
              </a:ext>
            </a:extLst>
          </p:cNvPr>
          <p:cNvSpPr txBox="1"/>
          <p:nvPr/>
        </p:nvSpPr>
        <p:spPr>
          <a:xfrm>
            <a:off x="5326658" y="4914030"/>
            <a:ext cx="3644028" cy="1317861"/>
          </a:xfrm>
          <a:prstGeom prst="rect">
            <a:avLst/>
          </a:prstGeom>
          <a:noFill/>
        </p:spPr>
        <p:txBody>
          <a:bodyPr wrap="square" rtlCol="0">
            <a:spAutoFit/>
          </a:bodyPr>
          <a:lstStyle/>
          <a:p>
            <a:pPr marL="139303" indent="-139303" fontAlgn="ctr">
              <a:buClr>
                <a:srgbClr val="5F8AC3"/>
              </a:buClr>
              <a:buFont typeface="Arial" panose="020B0604020202020204" pitchFamily="34" charset="0"/>
              <a:buChar char="•"/>
            </a:pPr>
            <a:r>
              <a:rPr lang="ja-JP" altLang="en-US" sz="975">
                <a:latin typeface="Meiryo UI" panose="020B0604030504040204" pitchFamily="34" charset="-128"/>
                <a:ea typeface="Meiryo UI" panose="020B0604030504040204" pitchFamily="34" charset="-128"/>
                <a:cs typeface="Arial" panose="020B0604020202020204" pitchFamily="34" charset="0"/>
              </a:rPr>
              <a:t>付加価値税が免税対象となる医療機器</a:t>
            </a:r>
            <a:endParaRPr lang="en-US" altLang="ja-JP" sz="975"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975">
                <a:latin typeface="Meiryo UI" panose="020B0604030504040204" pitchFamily="34" charset="-128"/>
                <a:ea typeface="Meiryo UI" panose="020B0604030504040204" pitchFamily="34" charset="-128"/>
                <a:cs typeface="Arial" panose="020B0604020202020204" pitchFamily="34" charset="0"/>
              </a:rPr>
              <a:t>例：低周波治療器、</a:t>
            </a:r>
            <a:r>
              <a:rPr lang="en-US" altLang="ja-JP" sz="975" dirty="0">
                <a:latin typeface="Meiryo UI" panose="020B0604030504040204" pitchFamily="34" charset="-128"/>
                <a:ea typeface="Meiryo UI" panose="020B0604030504040204" pitchFamily="34" charset="-128"/>
                <a:cs typeface="Arial" panose="020B0604020202020204" pitchFamily="34" charset="0"/>
              </a:rPr>
              <a:t>X</a:t>
            </a:r>
            <a:r>
              <a:rPr lang="ja-JP" altLang="en-US" sz="975">
                <a:latin typeface="Meiryo UI" panose="020B0604030504040204" pitchFamily="34" charset="-128"/>
                <a:ea typeface="Meiryo UI" panose="020B0604030504040204" pitchFamily="34" charset="-128"/>
                <a:cs typeface="Arial" panose="020B0604020202020204" pitchFamily="34" charset="0"/>
              </a:rPr>
              <a:t>線</a:t>
            </a:r>
            <a:r>
              <a:rPr lang="en-US" altLang="ja-JP" sz="975" dirty="0">
                <a:latin typeface="Meiryo UI" panose="020B0604030504040204" pitchFamily="34" charset="-128"/>
                <a:ea typeface="Meiryo UI" panose="020B0604030504040204" pitchFamily="34" charset="-128"/>
                <a:cs typeface="Arial" panose="020B0604020202020204" pitchFamily="34" charset="0"/>
              </a:rPr>
              <a:t>/</a:t>
            </a:r>
            <a:r>
              <a:rPr lang="ja-JP" altLang="en-US" sz="975">
                <a:latin typeface="Meiryo UI" panose="020B0604030504040204" pitchFamily="34" charset="-128"/>
                <a:ea typeface="Meiryo UI" panose="020B0604030504040204" pitchFamily="34" charset="-128"/>
                <a:cs typeface="Arial" panose="020B0604020202020204" pitchFamily="34" charset="0"/>
              </a:rPr>
              <a:t>超音波治療器、各種キット製品等</a:t>
            </a:r>
            <a:endParaRPr lang="en-US" altLang="ja-JP" sz="813" dirty="0">
              <a:latin typeface="Meiryo UI" panose="020B0604030504040204" pitchFamily="34" charset="-128"/>
              <a:ea typeface="Meiryo UI" panose="020B0604030504040204" pitchFamily="34" charset="-128"/>
            </a:endParaRPr>
          </a:p>
          <a:p>
            <a:pPr fontAlgn="ctr">
              <a:buClr>
                <a:srgbClr val="5F8AC3"/>
              </a:buClr>
            </a:pPr>
            <a:r>
              <a:rPr lang="ja-JP" altLang="en-US" sz="813">
                <a:latin typeface="Meiryo UI" panose="020B0604030504040204" pitchFamily="34" charset="-128"/>
                <a:ea typeface="Meiryo UI" panose="020B0604030504040204" pitchFamily="34" charset="-128"/>
              </a:rPr>
              <a:t>参照リンク　</a:t>
            </a:r>
            <a:r>
              <a:rPr lang="ja-JP" altLang="en-US" sz="813">
                <a:latin typeface="Meiryo UI" panose="020B0604030504040204" pitchFamily="34" charset="-128"/>
                <a:ea typeface="Meiryo UI" panose="020B0604030504040204" pitchFamily="34" charset="-128"/>
                <a:hlinkClick r:id="rId2"/>
              </a:rPr>
              <a:t>http://pravo.gov.ru/proxy/ips/?docbody=&amp;nd=102379576</a:t>
            </a:r>
            <a:endParaRPr lang="en-US" altLang="ja-JP" sz="813"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975" dirty="0">
              <a:latin typeface="Meiryo UI" panose="020B0604030504040204" pitchFamily="34" charset="-128"/>
              <a:ea typeface="Meiryo UI" panose="020B0604030504040204" pitchFamily="34" charset="-128"/>
              <a:cs typeface="Arial" panose="020B0604020202020204" pitchFamily="34" charset="0"/>
            </a:endParaRPr>
          </a:p>
          <a:p>
            <a:pPr marL="139303" indent="-139303" fontAlgn="ctr">
              <a:buClr>
                <a:srgbClr val="5F8AC3"/>
              </a:buClr>
              <a:buFont typeface="Arial" panose="020B0604020202020204" pitchFamily="34" charset="0"/>
              <a:buChar char="•"/>
            </a:pPr>
            <a:r>
              <a:rPr lang="ja-JP" altLang="en-US" sz="975">
                <a:latin typeface="Meiryo UI" panose="020B0604030504040204" pitchFamily="34" charset="-128"/>
                <a:ea typeface="Meiryo UI" panose="020B0604030504040204" pitchFamily="34" charset="-128"/>
                <a:cs typeface="Arial" panose="020B0604020202020204" pitchFamily="34" charset="0"/>
              </a:rPr>
              <a:t>付加価値税が減税</a:t>
            </a:r>
            <a:r>
              <a:rPr lang="en-US" altLang="ja-JP" sz="975" dirty="0">
                <a:latin typeface="Meiryo UI" panose="020B0604030504040204" pitchFamily="34" charset="-128"/>
                <a:ea typeface="Meiryo UI" panose="020B0604030504040204" pitchFamily="34" charset="-128"/>
                <a:cs typeface="Arial" panose="020B0604020202020204" pitchFamily="34" charset="0"/>
              </a:rPr>
              <a:t>(10%)</a:t>
            </a:r>
            <a:r>
              <a:rPr lang="ja-JP" altLang="en-US" sz="975">
                <a:latin typeface="Meiryo UI" panose="020B0604030504040204" pitchFamily="34" charset="-128"/>
                <a:ea typeface="Meiryo UI" panose="020B0604030504040204" pitchFamily="34" charset="-128"/>
                <a:cs typeface="Arial" panose="020B0604020202020204" pitchFamily="34" charset="0"/>
              </a:rPr>
              <a:t>対象となる医療機器</a:t>
            </a:r>
            <a:endParaRPr lang="en-US" altLang="ja-JP" sz="975"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975">
                <a:latin typeface="Meiryo UI" panose="020B0604030504040204" pitchFamily="34" charset="-128"/>
                <a:ea typeface="Meiryo UI" panose="020B0604030504040204" pitchFamily="34" charset="-128"/>
                <a:cs typeface="Arial" panose="020B0604020202020204" pitchFamily="34" charset="0"/>
              </a:rPr>
              <a:t>例：医療用ガーゼ、手術用ゴム手袋、シリンジ等</a:t>
            </a:r>
            <a:endParaRPr lang="en-US" altLang="ja-JP" sz="975"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813">
                <a:latin typeface="Meiryo UI" panose="020B0604030504040204" pitchFamily="34" charset="-128"/>
                <a:ea typeface="Meiryo UI" panose="020B0604030504040204" pitchFamily="34" charset="-128"/>
              </a:rPr>
              <a:t>参照リンク　</a:t>
            </a:r>
            <a:r>
              <a:rPr lang="ja-JP" altLang="en-US" sz="813">
                <a:latin typeface="Meiryo UI" panose="020B0604030504040204" pitchFamily="34" charset="-128"/>
                <a:ea typeface="Meiryo UI" panose="020B0604030504040204" pitchFamily="34" charset="-128"/>
                <a:hlinkClick r:id="rId3"/>
              </a:rPr>
              <a:t>http://pravo.gov.ru/proxy/ips/?docbody=&amp;nd=102124252</a:t>
            </a:r>
            <a:endParaRPr lang="en-US" altLang="ja-JP" sz="813"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1463"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6AA72CC3-4EBB-A64A-9654-6FDEAB5881B8}"/>
              </a:ext>
            </a:extLst>
          </p:cNvPr>
          <p:cNvSpPr txBox="1"/>
          <p:nvPr/>
        </p:nvSpPr>
        <p:spPr>
          <a:xfrm>
            <a:off x="2235516" y="5535253"/>
            <a:ext cx="2802176" cy="392415"/>
          </a:xfrm>
          <a:prstGeom prst="rect">
            <a:avLst/>
          </a:prstGeom>
          <a:noFill/>
        </p:spPr>
        <p:txBody>
          <a:bodyPr wrap="square" rtlCol="0">
            <a:spAutoFit/>
          </a:bodyPr>
          <a:lstStyle/>
          <a:p>
            <a:r>
              <a:rPr lang="en-US" altLang="ja-JP" sz="975" b="1" dirty="0">
                <a:latin typeface="Meiryo UI" panose="020B0604030504040204" pitchFamily="34" charset="-128"/>
                <a:ea typeface="Meiryo UI" panose="020B0604030504040204" pitchFamily="34" charset="-128"/>
                <a:cs typeface="Arial" panose="020B0604020202020204" pitchFamily="34" charset="0"/>
              </a:rPr>
              <a:t>*</a:t>
            </a:r>
            <a:r>
              <a:rPr lang="en-US" altLang="ja-JP" sz="975" dirty="0">
                <a:latin typeface="Meiryo UI" panose="020B0604030504040204" pitchFamily="34" charset="-128"/>
                <a:ea typeface="Meiryo UI" panose="020B0604030504040204" pitchFamily="34" charset="-128"/>
              </a:rPr>
              <a:t>①</a:t>
            </a:r>
            <a:r>
              <a:rPr lang="ja-JP" altLang="ja-JP" sz="975">
                <a:latin typeface="Meiryo UI" panose="020B0604030504040204" pitchFamily="34" charset="-128"/>
                <a:ea typeface="Meiryo UI" panose="020B0604030504040204" pitchFamily="34" charset="-128"/>
              </a:rPr>
              <a:t>　必要不可欠な医療機器：免税</a:t>
            </a:r>
          </a:p>
          <a:p>
            <a:r>
              <a:rPr lang="en-US" altLang="ja-JP" sz="975" dirty="0">
                <a:latin typeface="Meiryo UI" panose="020B0604030504040204" pitchFamily="34" charset="-128"/>
                <a:ea typeface="Meiryo UI" panose="020B0604030504040204" pitchFamily="34" charset="-128"/>
              </a:rPr>
              <a:t>  ②</a:t>
            </a:r>
            <a:r>
              <a:rPr lang="ja-JP" altLang="ja-JP" sz="975">
                <a:latin typeface="Meiryo UI" panose="020B0604030504040204" pitchFamily="34" charset="-128"/>
                <a:ea typeface="Meiryo UI" panose="020B0604030504040204" pitchFamily="34" charset="-128"/>
              </a:rPr>
              <a:t>　一部医療機器：</a:t>
            </a:r>
            <a:r>
              <a:rPr lang="en-US" altLang="ja-JP" sz="975" dirty="0">
                <a:latin typeface="Meiryo UI" panose="020B0604030504040204" pitchFamily="34" charset="-128"/>
                <a:ea typeface="Meiryo UI" panose="020B0604030504040204" pitchFamily="34" charset="-128"/>
              </a:rPr>
              <a:t>           10%</a:t>
            </a:r>
            <a:r>
              <a:rPr lang="ja-JP" altLang="ja-JP" sz="975">
                <a:latin typeface="Meiryo UI" panose="020B0604030504040204" pitchFamily="34" charset="-128"/>
                <a:ea typeface="Meiryo UI" panose="020B0604030504040204" pitchFamily="34" charset="-128"/>
              </a:rPr>
              <a:t>の低減税率 </a:t>
            </a:r>
            <a:endParaRPr lang="en-US" altLang="ja-JP" sz="975" b="1" dirty="0">
              <a:latin typeface="Meiryo UI" panose="020B0604030504040204" pitchFamily="34" charset="-128"/>
              <a:ea typeface="Meiryo UI" panose="020B0604030504040204" pitchFamily="34"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B0CD9FCF-3BC2-8F4B-2E1F-15B821719987}"/>
              </a:ext>
            </a:extLst>
          </p:cNvPr>
          <p:cNvSpPr txBox="1"/>
          <p:nvPr/>
        </p:nvSpPr>
        <p:spPr>
          <a:xfrm>
            <a:off x="389705"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684EDC3F-0455-074D-B1EA-69BA5072A582}"/>
              </a:ext>
            </a:extLst>
          </p:cNvPr>
          <p:cNvSpPr txBox="1"/>
          <p:nvPr/>
        </p:nvSpPr>
        <p:spPr>
          <a:xfrm>
            <a:off x="382901" y="6327904"/>
            <a:ext cx="2228585" cy="276999"/>
          </a:xfrm>
          <a:prstGeom prst="rect">
            <a:avLst/>
          </a:prstGeom>
          <a:noFill/>
        </p:spPr>
        <p:txBody>
          <a:bodyPr wrap="square">
            <a:spAutoFit/>
          </a:bodyPr>
          <a:lstStyle/>
          <a:p>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年時点の情報です</a:t>
            </a:r>
            <a:endParaRPr lang="ja-JP" altLang="en-US" sz="1200" dirty="0"/>
          </a:p>
        </p:txBody>
      </p:sp>
    </p:spTree>
    <p:extLst>
      <p:ext uri="{BB962C8B-B14F-4D97-AF65-F5344CB8AC3E}">
        <p14:creationId xmlns:p14="http://schemas.microsoft.com/office/powerpoint/2010/main" val="84421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米国</a:t>
            </a:r>
            <a:r>
              <a:rPr lang="en-US" altLang="ja-JP" b="1" dirty="0">
                <a:latin typeface="Meiryo UI" panose="020B0604030504040204" pitchFamily="34" charset="-128"/>
                <a:ea typeface="Meiryo UI" panose="020B0604030504040204" pitchFamily="34" charset="-128"/>
              </a:rPr>
              <a:t>(USA)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未登録医療機器の輸入に関する規制</a:t>
            </a:r>
          </a:p>
        </p:txBody>
      </p:sp>
      <p:sp>
        <p:nvSpPr>
          <p:cNvPr id="54" name="テキスト ボックス 53"/>
          <p:cNvSpPr txBox="1"/>
          <p:nvPr/>
        </p:nvSpPr>
        <p:spPr>
          <a:xfrm>
            <a:off x="200472" y="1124744"/>
            <a:ext cx="9505056" cy="4760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未登録の医療機器を輸入する場合、まずは</a:t>
            </a:r>
            <a:r>
              <a:rPr lang="en-US" altLang="ja-JP" sz="1400" dirty="0">
                <a:latin typeface="Meiryo UI" panose="020B0604030504040204" pitchFamily="34" charset="-128"/>
                <a:ea typeface="Meiryo UI" panose="020B0604030504040204" pitchFamily="34" charset="-128"/>
                <a:cs typeface="Arial" panose="020B0604020202020204" pitchFamily="34" charset="0"/>
              </a:rPr>
              <a:t>USFDA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へ規制対応等の要否について確認することを強く推奨する。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下記では展示会と臨床試験目的での輸入に関する内容を記載する。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graphicFrame>
        <p:nvGraphicFramePr>
          <p:cNvPr id="64" name="表 63">
            <a:extLst>
              <a:ext uri="{FF2B5EF4-FFF2-40B4-BE49-F238E27FC236}">
                <a16:creationId xmlns:a16="http://schemas.microsoft.com/office/drawing/2014/main" id="{779FDF72-036E-3CE6-6FA4-EBC1F8141BB9}"/>
              </a:ext>
            </a:extLst>
          </p:cNvPr>
          <p:cNvGraphicFramePr>
            <a:graphicFrameLocks noGrp="1"/>
          </p:cNvGraphicFramePr>
          <p:nvPr/>
        </p:nvGraphicFramePr>
        <p:xfrm>
          <a:off x="200025" y="1676845"/>
          <a:ext cx="9504852" cy="1023751"/>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606347">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展示会目的に対する関連規制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a:buFont typeface="+mj-lt"/>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Importing Medical Devices and Radiation-Emitting Electronic Products into the U.S.</a:t>
                      </a:r>
                    </a:p>
                    <a:p>
                      <a:pPr marL="228600" indent="-228600">
                        <a:buFont typeface="+mj-lt"/>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Import Procedures, Regulatory Procedures Manual                                                                           (</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第</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章及びセクション</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19-8-1 (93</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ページ</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Trade show/Fairs, exhibit and special event</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への輸入を参照</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228600" indent="-228600">
                        <a:buFont typeface="+mj-lt"/>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Custom Border and protection (CBP) Requirement</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92231">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USFDA</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の連絡先</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 altLang="ja-JP" sz="1200" b="0" i="0" u="none" strike="noStrike" kern="1200" dirty="0">
                          <a:solidFill>
                            <a:schemeClr val="tx1"/>
                          </a:solidFill>
                          <a:effectLst/>
                          <a:latin typeface="+mn-lt"/>
                          <a:ea typeface="+mn-ea"/>
                          <a:cs typeface="+mn-cs"/>
                        </a:rPr>
                        <a:t>CDRH</a:t>
                      </a:r>
                      <a:r>
                        <a:rPr kumimoji="1" lang="ja-JP" altLang="en-US" sz="1200" b="0" i="0" u="none" strike="noStrike" kern="1200" dirty="0">
                          <a:solidFill>
                            <a:schemeClr val="tx1"/>
                          </a:solidFill>
                          <a:effectLst/>
                          <a:latin typeface="+mn-lt"/>
                          <a:ea typeface="+mn-ea"/>
                          <a:cs typeface="+mn-cs"/>
                        </a:rPr>
                        <a:t>の</a:t>
                      </a:r>
                      <a:r>
                        <a:rPr kumimoji="1" lang="en" altLang="ja-JP" sz="1200" b="0" i="0" u="none" strike="noStrike" kern="1200" dirty="0">
                          <a:solidFill>
                            <a:schemeClr val="tx1"/>
                          </a:solidFill>
                          <a:effectLst/>
                          <a:latin typeface="+mn-lt"/>
                          <a:ea typeface="+mn-ea"/>
                          <a:cs typeface="+mn-cs"/>
                        </a:rPr>
                        <a:t>Import Office </a:t>
                      </a:r>
                      <a:r>
                        <a:rPr kumimoji="1" lang="en" altLang="ja-JP" sz="1200" b="0" i="0" kern="1200" dirty="0">
                          <a:solidFill>
                            <a:schemeClr val="tx1"/>
                          </a:solidFill>
                          <a:effectLst/>
                          <a:latin typeface="+mn-lt"/>
                          <a:ea typeface="+mn-ea"/>
                          <a:cs typeface="+mn-cs"/>
                          <a:hlinkClick r:id="rId2" tooltip="mailto:CDRHimport@FDA.hhs.gov"/>
                        </a:rPr>
                        <a:t>CDRHimport@FDA.hhs.gov</a:t>
                      </a:r>
                      <a:endParaRPr kumimoji="1" lang="en-US" altLang="ja-JP" sz="1200" b="0" i="0" u="none" strike="noStrike" kern="1200" cap="none" spc="0" normalizeH="0" baseline="0" dirty="0">
                        <a:ln>
                          <a:noFill/>
                        </a:ln>
                        <a:solidFill>
                          <a:srgbClr val="FF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テキスト ボックス 67">
            <a:extLst>
              <a:ext uri="{FF2B5EF4-FFF2-40B4-BE49-F238E27FC236}">
                <a16:creationId xmlns:a16="http://schemas.microsoft.com/office/drawing/2014/main" id="{FF340D38-1C20-ACE6-AFA1-E1BC5036F7E8}"/>
              </a:ext>
            </a:extLst>
          </p:cNvPr>
          <p:cNvSpPr txBox="1"/>
          <p:nvPr/>
        </p:nvSpPr>
        <p:spPr>
          <a:xfrm>
            <a:off x="199374" y="2676648"/>
            <a:ext cx="9504852" cy="830997"/>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関連リンク</a:t>
            </a:r>
            <a:endPar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Importing Medical Devices and Radiation-Emitting Electronic Products into the U.S.</a:t>
            </a:r>
            <a:endParaRPr lang="ja-JP" altLang="ja-JP" sz="1200" i="0" u="none" strike="noStrike" dirty="0">
              <a:effectLst/>
              <a:latin typeface="Arial" panose="020B0604020202020204" pitchFamily="34" charset="0"/>
            </a:endParaRPr>
          </a:p>
          <a:p>
            <a:pPr marL="0" algn="l" rtl="0" eaLnBrk="1" fontAlgn="t" latinLnBrk="0" hangingPunct="1">
              <a:spcBef>
                <a:spcPts val="0"/>
              </a:spcBef>
              <a:spcAft>
                <a:spcPts val="0"/>
              </a:spcAft>
            </a:pPr>
            <a:r>
              <a:rPr lang="zh-TW" altLang="en-US" sz="1200" dirty="0">
                <a:latin typeface="Meiryo UI" panose="020B0604030504040204" pitchFamily="34" charset="-128"/>
                <a:ea typeface="Meiryo UI" panose="020B0604030504040204" pitchFamily="34" charset="-128"/>
                <a:cs typeface="Times New Roman" panose="02020603050405020304" pitchFamily="18"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4"/>
              </a:rPr>
              <a:t>Import Procedures, Regulatory Procedures Manual</a:t>
            </a:r>
            <a:endPar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5"/>
              </a:rPr>
              <a:t>Custom Border and protection (CBP) Requirement</a:t>
            </a:r>
            <a:endParaRPr lang="ja-JP" altLang="ja-JP" sz="1200" i="0" u="none" strike="noStrike" dirty="0">
              <a:effectLst/>
              <a:latin typeface="Arial" panose="020B0604020202020204" pitchFamily="34" charset="0"/>
            </a:endParaRPr>
          </a:p>
        </p:txBody>
      </p:sp>
      <p:graphicFrame>
        <p:nvGraphicFramePr>
          <p:cNvPr id="4" name="表 3">
            <a:extLst>
              <a:ext uri="{FF2B5EF4-FFF2-40B4-BE49-F238E27FC236}">
                <a16:creationId xmlns:a16="http://schemas.microsoft.com/office/drawing/2014/main" id="{8CEF9E0D-2506-6F87-4C2C-09FE4D5AF0C9}"/>
              </a:ext>
            </a:extLst>
          </p:cNvPr>
          <p:cNvGraphicFramePr>
            <a:graphicFrameLocks noGrp="1"/>
          </p:cNvGraphicFramePr>
          <p:nvPr/>
        </p:nvGraphicFramePr>
        <p:xfrm>
          <a:off x="199374" y="3683340"/>
          <a:ext cx="9504852" cy="1421661"/>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516490">
                <a:tc>
                  <a:txBody>
                    <a:bodyPr/>
                    <a:lstStyle/>
                    <a:p>
                      <a:pPr algn="ctr" fontAlgn="ct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臨床試験目的に対する関連規制</a:t>
                      </a: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228600" indent="-228600">
                        <a:buFont typeface="+mj-lt"/>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21 CFR 812</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 Part 812.18(U.S. Sponsor</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又は</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U.S. Agent</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の要求</a:t>
                      </a: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228600" indent="-228600">
                        <a:buFont typeface="+mj-lt"/>
                        <a:buAutoNum type="arabicPeriod"/>
                      </a:pP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21 CFR 812.5 Labeling of Investigational Devices</a:t>
                      </a:r>
                    </a:p>
                    <a:p>
                      <a:pPr marL="228600" indent="-228600">
                        <a:buFont typeface="+mj-lt"/>
                        <a:buAutoNum type="arabicPeriod"/>
                      </a:pPr>
                      <a:r>
                        <a:rPr kumimoji="1" lang="en"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FAQs about Investigational Device Exemption</a:t>
                      </a:r>
                    </a:p>
                    <a:p>
                      <a:pPr marL="228600" indent="-228600">
                        <a:buFont typeface="+mj-lt"/>
                        <a:buAutoNum type="arabicPeriod"/>
                      </a:pPr>
                      <a:r>
                        <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21 CFR 812(IDE regulations), 21 CFR 50 (Human Subject Protection and Informed Consent Form), 21 CFR 56 (IRB requirements) </a:t>
                      </a:r>
                      <a:r>
                        <a:rPr kumimoji="1" lang="ja-JP" altLang="en-US" sz="1200" dirty="0">
                          <a:solidFill>
                            <a:schemeClr val="tx1"/>
                          </a:solidFill>
                          <a:latin typeface="Meiryo UI" panose="020B0604030504040204" pitchFamily="34" charset="-128"/>
                          <a:ea typeface="Meiryo UI" panose="020B0604030504040204" pitchFamily="34" charset="-128"/>
                          <a:cs typeface="Arial" panose="020B0604020202020204" pitchFamily="34" charset="0"/>
                        </a:rPr>
                        <a:t>治験用機器免除に関連する規制</a:t>
                      </a:r>
                      <a:endParaRPr kumimoji="1"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07261">
                <a:tc>
                  <a:txBody>
                    <a:bodyPr/>
                    <a:lstStyle/>
                    <a:p>
                      <a:pPr algn="ctr" fontAlgn="ctr"/>
                      <a:r>
                        <a:rPr kumimoji="1"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21 CFR 812.5</a:t>
                      </a:r>
                      <a:r>
                        <a:rPr kumimoji="1"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の要求事項</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ラベリングの要求事項</a:t>
                      </a:r>
                      <a:r>
                        <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製造業者、ディストリビュータ等の名称、住所、輸入する数量、また</a:t>
                      </a:r>
                      <a:r>
                        <a:rPr kumimoji="1" lang="en-US" altLang="ja-JP" sz="1200" b="1"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”CAUTION Investigational device. Limited by Federal (or United States) law to investigational use.”</a:t>
                      </a:r>
                      <a:r>
                        <a:rPr kumimoji="1" lang="ja-JP" altLang="en-US"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の記載。</a:t>
                      </a:r>
                      <a:endParaRPr kumimoji="1" lang="en-US" altLang="ja-JP" sz="1200" b="0" i="0" u="none" strike="noStrike" kern="1200" cap="none" spc="0" normalizeH="0" baseline="0" dirty="0">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テキスト ボックス 4">
            <a:extLst>
              <a:ext uri="{FF2B5EF4-FFF2-40B4-BE49-F238E27FC236}">
                <a16:creationId xmlns:a16="http://schemas.microsoft.com/office/drawing/2014/main" id="{31711EFD-FC08-EA20-0BFD-6E4B8D610B7E}"/>
              </a:ext>
            </a:extLst>
          </p:cNvPr>
          <p:cNvSpPr txBox="1"/>
          <p:nvPr/>
        </p:nvSpPr>
        <p:spPr>
          <a:xfrm>
            <a:off x="200942" y="5100913"/>
            <a:ext cx="9504852" cy="1384995"/>
          </a:xfrm>
          <a:prstGeom prst="rect">
            <a:avLst/>
          </a:prstGeom>
          <a:noFill/>
        </p:spPr>
        <p:txBody>
          <a:bodyPr wrap="square">
            <a:spAutoFit/>
          </a:bodyPr>
          <a:lstStyle/>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関連リンク</a:t>
            </a:r>
            <a:endParaRPr kumimoji="1" lang="en-US" altLang="zh-TW"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endParaRPr>
          </a:p>
          <a:p>
            <a:pPr marL="0" algn="l" rtl="0" eaLnBrk="1" fontAlgn="ctr"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6"/>
              </a:rPr>
              <a:t>21 CFR 812</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rPr>
              <a:t>, </a:t>
            </a:r>
            <a:r>
              <a:rPr lang="en-US" altLang="zh-TW"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7"/>
              </a:rPr>
              <a:t>Part</a:t>
            </a:r>
            <a:r>
              <a:rPr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7"/>
              </a:rPr>
              <a:t> </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7"/>
              </a:rPr>
              <a:t>812.18</a:t>
            </a:r>
            <a:endPar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kumimoji="1" lang="zh-TW" altLang="en-US" sz="1200" i="0" u="none" strike="noStrike" kern="1200" dirty="0">
                <a:effectLst/>
                <a:latin typeface="Meiryo UI" panose="020B0604030504040204" pitchFamily="34" charset="-128"/>
                <a:ea typeface="Meiryo UI" panose="020B0604030504040204" pitchFamily="34" charset="-128"/>
                <a:cs typeface="Times New Roman" panose="02020603050405020304" pitchFamily="18" charset="0"/>
              </a:rPr>
              <a:t>■</a:t>
            </a:r>
            <a:r>
              <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8"/>
              </a:rPr>
              <a:t>21 CFR 812.5 Labeling of Investigational Devices</a:t>
            </a:r>
            <a:endPar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9"/>
              </a:rPr>
              <a:t>FAQs about Investigational Device Exemption</a:t>
            </a:r>
            <a:endPar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6"/>
              </a:rPr>
              <a:t>21 CFR 812(IDE regulations)</a:t>
            </a:r>
            <a:endPar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10"/>
              </a:rPr>
              <a:t>21 CFR 50 (Human Subject Protection and Informed Consent Form)</a:t>
            </a:r>
            <a:endPar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p>
            <a:pPr marL="0" algn="l" rtl="0" eaLnBrk="1" fontAlgn="t" latinLnBrk="0" hangingPunct="1">
              <a:spcBef>
                <a:spcPts val="0"/>
              </a:spcBef>
              <a:spcAft>
                <a:spcPts val="0"/>
              </a:spcAft>
            </a:pPr>
            <a:r>
              <a:rPr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US"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11"/>
              </a:rPr>
              <a:t>21 CFR 56 (IRB requirements)</a:t>
            </a:r>
            <a:endParaRPr kumimoji="1" lang="en" altLang="ja-JP" sz="120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82369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医療機器規制に関する参考リンク</a:t>
            </a:r>
          </a:p>
        </p:txBody>
      </p:sp>
      <p:graphicFrame>
        <p:nvGraphicFramePr>
          <p:cNvPr id="5" name="表 4"/>
          <p:cNvGraphicFramePr>
            <a:graphicFrameLocks noGrp="1"/>
          </p:cNvGraphicFramePr>
          <p:nvPr/>
        </p:nvGraphicFramePr>
        <p:xfrm>
          <a:off x="200025" y="1086029"/>
          <a:ext cx="9295667" cy="5323840"/>
        </p:xfrm>
        <a:graphic>
          <a:graphicData uri="http://schemas.openxmlformats.org/drawingml/2006/table">
            <a:tbl>
              <a:tblPr firstRow="1" bandRow="1">
                <a:tableStyleId>{5C22544A-7EE6-4342-B048-85BDC9FD1C3A}</a:tableStyleId>
              </a:tblPr>
              <a:tblGrid>
                <a:gridCol w="1559201">
                  <a:extLst>
                    <a:ext uri="{9D8B030D-6E8A-4147-A177-3AD203B41FA5}">
                      <a16:colId xmlns:a16="http://schemas.microsoft.com/office/drawing/2014/main" val="1663226188"/>
                    </a:ext>
                  </a:extLst>
                </a:gridCol>
                <a:gridCol w="6619461">
                  <a:extLst>
                    <a:ext uri="{9D8B030D-6E8A-4147-A177-3AD203B41FA5}">
                      <a16:colId xmlns:a16="http://schemas.microsoft.com/office/drawing/2014/main" val="2740254353"/>
                    </a:ext>
                  </a:extLst>
                </a:gridCol>
                <a:gridCol w="1117005">
                  <a:extLst>
                    <a:ext uri="{9D8B030D-6E8A-4147-A177-3AD203B41FA5}">
                      <a16:colId xmlns:a16="http://schemas.microsoft.com/office/drawing/2014/main" val="1098293684"/>
                    </a:ext>
                  </a:extLst>
                </a:gridCol>
              </a:tblGrid>
              <a:tr h="370840">
                <a:tc>
                  <a:txBody>
                    <a:bodyPr/>
                    <a:lstStyle/>
                    <a:p>
                      <a:pPr algn="ctr"/>
                      <a:r>
                        <a:rPr kumimoji="1" lang="en-US" altLang="ja-JP" sz="1100" dirty="0">
                          <a:latin typeface="Meiryo UI" panose="020B0604030504040204" pitchFamily="34" charset="-128"/>
                          <a:ea typeface="Meiryo UI" panose="020B0604030504040204" pitchFamily="34" charset="-128"/>
                        </a:rPr>
                        <a:t>Information</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algn="ctr"/>
                      <a:r>
                        <a:rPr kumimoji="1" lang="en-US" altLang="ja-JP" sz="1100" dirty="0">
                          <a:latin typeface="Meiryo UI" panose="020B0604030504040204" pitchFamily="34" charset="-128"/>
                          <a:ea typeface="Meiryo UI" panose="020B0604030504040204" pitchFamily="34" charset="-128"/>
                        </a:rPr>
                        <a:t>Link</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algn="ctr"/>
                      <a:r>
                        <a:rPr kumimoji="1" lang="en-US" altLang="ja-JP" sz="1100" dirty="0">
                          <a:latin typeface="Meiryo UI" panose="020B0604030504040204" pitchFamily="34" charset="-128"/>
                          <a:ea typeface="Meiryo UI" panose="020B0604030504040204" pitchFamily="34" charset="-128"/>
                        </a:rPr>
                        <a:t>Language</a:t>
                      </a: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737841387"/>
                  </a:ext>
                </a:extLst>
              </a:tr>
              <a:tr h="370840">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FDA</a:t>
                      </a:r>
                      <a:r>
                        <a:rPr kumimoji="1" lang="ja-JP" altLang="en-US" sz="1100">
                          <a:solidFill>
                            <a:schemeClr val="tx1"/>
                          </a:solidFill>
                          <a:latin typeface="Meiryo UI" panose="020B0604030504040204" pitchFamily="34" charset="-128"/>
                          <a:ea typeface="Meiryo UI" panose="020B0604030504040204" pitchFamily="34" charset="-128"/>
                        </a:rPr>
                        <a:t>のホームページ</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2"/>
                        </a:rPr>
                        <a:t>https://www.fda.gov/</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15364346"/>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医療機器の連邦規則集サイト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3"/>
                        </a:rPr>
                        <a:t>https://www.ecfr.gov/current/title-21/chapter-I/subchapter-H</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22878151"/>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医療機器専用のサイト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4"/>
                        </a:rPr>
                        <a:t>https://www.fda.gov/medical-devices</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187399406"/>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医療機器のデータベースのまとめサイト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5"/>
                        </a:rPr>
                        <a:t>https://www.fda.gov/medical-devices/device-advice-comprehensive-regulatory-assistance/medical-device-databases</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687246608"/>
                  </a:ext>
                </a:extLst>
              </a:tr>
              <a:tr h="370840">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QSR</a:t>
                      </a:r>
                      <a:r>
                        <a:rPr kumimoji="1" lang="ja-JP" altLang="en-US" sz="1100">
                          <a:solidFill>
                            <a:schemeClr val="tx1"/>
                          </a:solidFill>
                          <a:latin typeface="Meiryo UI" panose="020B0604030504040204" pitchFamily="34" charset="-128"/>
                          <a:ea typeface="Meiryo UI" panose="020B0604030504040204" pitchFamily="34" charset="-128"/>
                        </a:rPr>
                        <a:t>解説サイト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6"/>
                        </a:rPr>
                        <a:t>https://www.fda.gov/medical-devices/postmarket-requirements-devices/quality-system-qs-regulationmedical-device-good-manufacturing-practices</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782547678"/>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医療機器のクラス分類方法</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7"/>
                        </a:rPr>
                        <a:t>https://www.fda.gov/medical-devices/overview-device-regulation/classify-your-medical-device</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79654728"/>
                  </a:ext>
                </a:extLst>
              </a:tr>
              <a:tr h="370840">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510(k)</a:t>
                      </a:r>
                      <a:r>
                        <a:rPr kumimoji="1" lang="ja-JP" altLang="en-US" sz="1100">
                          <a:solidFill>
                            <a:schemeClr val="tx1"/>
                          </a:solidFill>
                          <a:latin typeface="Meiryo UI" panose="020B0604030504040204" pitchFamily="34" charset="-128"/>
                          <a:ea typeface="Meiryo UI" panose="020B0604030504040204" pitchFamily="34" charset="-128"/>
                        </a:rPr>
                        <a:t>解説サイト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8"/>
                        </a:rPr>
                        <a:t>https://www.fda.gov/medical-devices/premarket-submissions-selecting-and-preparing-correct-submission/premarket-notification-510k</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624476887"/>
                  </a:ext>
                </a:extLst>
              </a:tr>
              <a:tr h="370840">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PMA</a:t>
                      </a:r>
                      <a:r>
                        <a:rPr kumimoji="1" lang="ja-JP" altLang="en-US" sz="1100">
                          <a:solidFill>
                            <a:schemeClr val="tx1"/>
                          </a:solidFill>
                          <a:latin typeface="Meiryo UI" panose="020B0604030504040204" pitchFamily="34" charset="-128"/>
                          <a:ea typeface="Meiryo UI" panose="020B0604030504040204" pitchFamily="34" charset="-128"/>
                        </a:rPr>
                        <a:t>解説サイト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9"/>
                        </a:rPr>
                        <a:t>https://www.fda.gov/medical-devices/premarket-submissions-selecting-and-preparing-correct-submission/premarket-approval-pma</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311861850"/>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施設登録・製品登録サイト</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0"/>
                        </a:rPr>
                        <a:t>https://www.fda.gov/medical-devices/how-study-and-market-your-device/device-registration-and-listing</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88594419"/>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ガイダンス文書の検索</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1"/>
                        </a:rPr>
                        <a:t>https://www.fda.gov/medical-devices/device-advice-comprehensive-regulatory-assistance/guidance-documents-medical-devices-and-radiation-emitting-products</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316487978"/>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コンセンサススタンダードの検索</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2"/>
                        </a:rPr>
                        <a:t>https://www.accessdata.fda.gov/scripts/cdrh/cfdocs/cfStandards/search.cfm</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324139439"/>
                  </a:ext>
                </a:extLst>
              </a:tr>
              <a:tr h="370840">
                <a:tc>
                  <a:txBody>
                    <a:bodyPr/>
                    <a:lstStyle/>
                    <a:p>
                      <a:r>
                        <a:rPr kumimoji="1" lang="ja-JP" altLang="en-US" sz="1100">
                          <a:solidFill>
                            <a:schemeClr val="tx1"/>
                          </a:solidFill>
                          <a:latin typeface="Meiryo UI" panose="020B0604030504040204" pitchFamily="34" charset="-128"/>
                          <a:ea typeface="Meiryo UI" panose="020B0604030504040204" pitchFamily="34" charset="-128"/>
                        </a:rPr>
                        <a:t>市販後関連情報</a:t>
                      </a:r>
                    </a:p>
                  </a:txBody>
                  <a:tcPr anchor="ctr"/>
                </a:tc>
                <a:tc>
                  <a:txBody>
                    <a:bodyPr/>
                    <a:lstStyle/>
                    <a:p>
                      <a:r>
                        <a:rPr kumimoji="1" lang="en-US" altLang="ja-JP" sz="1100" dirty="0">
                          <a:latin typeface="Meiryo UI" panose="020B0604030504040204" pitchFamily="34" charset="-128"/>
                          <a:ea typeface="Meiryo UI" panose="020B0604030504040204" pitchFamily="34" charset="-128"/>
                          <a:hlinkClick r:id="rId13"/>
                        </a:rPr>
                        <a:t>https://www.fda.gov/medical-devices/medical-device-safety</a:t>
                      </a: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en-US" altLang="ja-JP" sz="1100" dirty="0">
                          <a:solidFill>
                            <a:schemeClr val="tx1"/>
                          </a:solidFill>
                          <a:latin typeface="Meiryo UI" panose="020B0604030504040204" pitchFamily="34" charset="-128"/>
                          <a:ea typeface="Meiryo UI" panose="020B0604030504040204" pitchFamily="34" charset="-128"/>
                        </a:rPr>
                        <a:t>English</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029852599"/>
                  </a:ext>
                </a:extLst>
              </a:tr>
            </a:tbl>
          </a:graphicData>
        </a:graphic>
      </p:graphicFrame>
      <p:sp>
        <p:nvSpPr>
          <p:cNvPr id="6" name="タイトル 7"/>
          <p:cNvSpPr>
            <a:spLocks noGrp="1"/>
          </p:cNvSpPr>
          <p:nvPr>
            <p:ph type="title"/>
          </p:nvPr>
        </p:nvSpPr>
        <p:spPr>
          <a:xfrm>
            <a:off x="200471" y="188550"/>
            <a:ext cx="9505055" cy="360050"/>
          </a:xfrm>
        </p:spPr>
        <p:txBody>
          <a:bodyPr/>
          <a:lstStyle/>
          <a:p>
            <a:r>
              <a:rPr lang="ja-JP" altLang="en-US" b="1">
                <a:latin typeface="Meiryo UI" panose="020B0604030504040204" pitchFamily="34" charset="-128"/>
                <a:ea typeface="Meiryo UI" panose="020B0604030504040204" pitchFamily="34" charset="-128"/>
              </a:rPr>
              <a:t>米国</a:t>
            </a:r>
            <a:r>
              <a:rPr lang="en-US" altLang="ja-JP" b="1" dirty="0">
                <a:latin typeface="Meiryo UI" panose="020B0604030504040204" pitchFamily="34" charset="-128"/>
                <a:ea typeface="Meiryo UI" panose="020B0604030504040204" pitchFamily="34" charset="-128"/>
              </a:rPr>
              <a:t>(USA)</a:t>
            </a:r>
            <a:r>
              <a:rPr lang="ja-JP" altLang="en-US" b="1">
                <a:latin typeface="Meiryo UI" panose="020B0604030504040204" pitchFamily="34" charset="-128"/>
                <a:ea typeface="Meiryo UI" panose="020B0604030504040204" pitchFamily="34" charset="-128"/>
              </a:rPr>
              <a:t>／医療関連／制度</a:t>
            </a:r>
          </a:p>
        </p:txBody>
      </p:sp>
      <p:sp>
        <p:nvSpPr>
          <p:cNvPr id="7" name="テキスト ボックス 6">
            <a:extLst>
              <a:ext uri="{FF2B5EF4-FFF2-40B4-BE49-F238E27FC236}">
                <a16:creationId xmlns:a16="http://schemas.microsoft.com/office/drawing/2014/main" id="{47CBD4E0-6926-FA4D-ACC3-3DB7A21673A3}"/>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45511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1459629240"/>
              </p:ext>
            </p:extLst>
          </p:nvPr>
        </p:nvGraphicFramePr>
        <p:xfrm>
          <a:off x="200025" y="1740264"/>
          <a:ext cx="9504852" cy="4856741"/>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8208708">
                  <a:extLst>
                    <a:ext uri="{9D8B030D-6E8A-4147-A177-3AD203B41FA5}">
                      <a16:colId xmlns:a16="http://schemas.microsoft.com/office/drawing/2014/main" val="20002"/>
                    </a:ext>
                  </a:extLst>
                </a:gridCol>
              </a:tblGrid>
              <a:tr h="372024">
                <a:tc>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根拠法</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fontAlgn="ctr"/>
                      <a:r>
                        <a:rPr lang="ja-JP" altLang="en-US" sz="1050">
                          <a:latin typeface="Meiryo UI" panose="020B0604030504040204" pitchFamily="34" charset="-128"/>
                          <a:ea typeface="Meiryo UI" panose="020B0604030504040204" pitchFamily="34" charset="-128"/>
                          <a:cs typeface="Arial" panose="020B0604020202020204" pitchFamily="34" charset="0"/>
                        </a:rPr>
                        <a:t>医療機器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　欧州医療機器規則（</a:t>
                      </a:r>
                      <a:r>
                        <a:rPr lang="en-US" altLang="ja-JP" sz="1050" dirty="0">
                          <a:latin typeface="Meiryo UI" panose="020B0604030504040204" pitchFamily="34" charset="-128"/>
                          <a:ea typeface="Meiryo UI" panose="020B0604030504040204" pitchFamily="34" charset="-128"/>
                          <a:cs typeface="Arial" panose="020B0604020202020204" pitchFamily="34" charset="0"/>
                        </a:rPr>
                        <a:t>MDR: Medical Device Regulation</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en-US" altLang="ja-JP" sz="1050" dirty="0">
                          <a:latin typeface="Meiryo UI" panose="020B0604030504040204" pitchFamily="34" charset="-128"/>
                          <a:ea typeface="Meiryo UI" panose="020B0604030504040204" pitchFamily="34" charset="-128"/>
                          <a:cs typeface="Arial" panose="020B0604020202020204" pitchFamily="34" charset="0"/>
                        </a:rPr>
                        <a:t>2017/745</a:t>
                      </a:r>
                      <a:r>
                        <a:rPr lang="ja-JP" altLang="en-US" sz="1050">
                          <a:latin typeface="Meiryo UI" panose="020B0604030504040204" pitchFamily="34" charset="-128"/>
                          <a:ea typeface="Meiryo UI" panose="020B0604030504040204" pitchFamily="34" charset="-128"/>
                          <a:cs typeface="Arial" panose="020B0604020202020204" pitchFamily="34" charset="0"/>
                        </a:rPr>
                        <a:t>）</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dirty="0">
                          <a:latin typeface="Meiryo UI" panose="020B0604030504040204" pitchFamily="34" charset="-128"/>
                          <a:ea typeface="Meiryo UI" panose="020B0604030504040204" pitchFamily="34" charset="-128"/>
                          <a:hlinkClick r:id="rId2"/>
                        </a:rPr>
                        <a:t>https://eur-lex.europa.eu/legal-content/EN/TXT/PDF/?uri=CELEX:32017R0745</a:t>
                      </a:r>
                      <a:endParaRPr lang="en-US" altLang="zh-TW" sz="800" dirty="0">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99906">
                <a:tc>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EU</a:t>
                      </a:r>
                      <a:r>
                        <a:rPr lang="ja-JP" altLang="en-US" sz="1050" dirty="0">
                          <a:latin typeface="Meiryo UI" panose="020B0604030504040204" pitchFamily="34" charset="-128"/>
                          <a:ea typeface="Meiryo UI" panose="020B0604030504040204" pitchFamily="34" charset="-128"/>
                          <a:cs typeface="Arial" panose="020B0604020202020204" pitchFamily="34" charset="0"/>
                        </a:rPr>
                        <a:t>所轄官庁（</a:t>
                      </a:r>
                      <a:r>
                        <a:rPr lang="en-US" altLang="ja-JP" sz="1050" dirty="0">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dirty="0">
                          <a:latin typeface="Meiryo UI" panose="020B0604030504040204" pitchFamily="34" charset="-128"/>
                          <a:ea typeface="Meiryo UI" panose="020B0604030504040204" pitchFamily="34" charset="-128"/>
                          <a:cs typeface="Arial" panose="020B0604020202020204" pitchFamily="34" charset="0"/>
                        </a:rPr>
                        <a:t> </a:t>
                      </a:r>
                      <a:r>
                        <a:rPr lang="en-US" altLang="ja-JP" sz="1050" dirty="0">
                          <a:latin typeface="Meiryo UI" panose="020B0604030504040204" pitchFamily="34" charset="-128"/>
                          <a:ea typeface="Meiryo UI" panose="020B0604030504040204" pitchFamily="34" charset="-128"/>
                          <a:cs typeface="Arial" panose="020B0604020202020204" pitchFamily="34" charset="0"/>
                        </a:rPr>
                        <a:t>of Health</a:t>
                      </a:r>
                      <a:r>
                        <a:rPr lang="ja-JP" altLang="en-US" sz="1050" dirty="0">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en-US" altLang="ja-JP" sz="900" dirty="0">
                          <a:latin typeface="Meiryo UI" panose="020B0604030504040204" pitchFamily="34" charset="-128"/>
                          <a:ea typeface="Meiryo UI" panose="020B0604030504040204" pitchFamily="34" charset="-128"/>
                          <a:cs typeface="Arial" panose="020B0604020202020204" pitchFamily="34" charset="0"/>
                          <a:hlinkClick r:id="rId3"/>
                        </a:rPr>
                        <a:t>https://ec.europa.eu/health/sites/health/files/md_sector/docs/md_contact_points_of_national_authorities.pdf</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472665">
                <a:tc>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医療機器指令</a:t>
                      </a: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(MDD)</a:t>
                      </a: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からの主な</a:t>
                      </a:r>
                      <a:endPar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変更点</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b="0" i="0" u="none" strike="noStrike" kern="1200" cap="none" spc="0" normalizeH="0" baseline="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機器のクラス分類</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4</a:t>
                      </a:r>
                      <a:r>
                        <a:rPr lang="ja-JP" altLang="en-US" sz="1050">
                          <a:latin typeface="Meiryo UI" panose="020B0604030504040204" pitchFamily="34" charset="-128"/>
                          <a:ea typeface="Meiryo UI" panose="020B0604030504040204" pitchFamily="34" charset="-128"/>
                          <a:cs typeface="Arial" panose="020B0604020202020204" pitchFamily="34" charset="0"/>
                        </a:rPr>
                        <a:t>段階（クラス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a:t>
                      </a:r>
                      <a:r>
                        <a:rPr lang="ja-JP" altLang="en-US" sz="105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IIa</a:t>
                      </a:r>
                      <a:r>
                        <a:rPr lang="ja-JP" altLang="en-US" sz="105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IIb</a:t>
                      </a:r>
                      <a:r>
                        <a:rPr lang="ja-JP" altLang="en-US" sz="105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III</a:t>
                      </a:r>
                      <a:r>
                        <a:rPr lang="ja-JP" altLang="en-US" sz="1050">
                          <a:latin typeface="Meiryo UI" panose="020B0604030504040204" pitchFamily="34" charset="-128"/>
                          <a:ea typeface="Meiryo UI" panose="020B0604030504040204" pitchFamily="34" charset="-128"/>
                          <a:cs typeface="Arial" panose="020B0604020202020204" pitchFamily="34" charset="0"/>
                        </a:rPr>
                        <a:t>）の分類を採用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356298106"/>
                  </a:ext>
                </a:extLst>
              </a:tr>
              <a:tr h="384857">
                <a:tc>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価格</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一部のクラス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I</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およびクラス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IIa, IIb, III</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の医療機器は欧州のノーティファイドボディによる適合性評価の監査を受け認証を取得する必要がある。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一般的に年一回の</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MDR</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監査によって認証を取得、維持、更新するが、費用はノーティファイドボディによって異なる。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1690723"/>
                  </a:ext>
                </a:extLst>
              </a:tr>
              <a:tr h="220583">
                <a:tc rowSpan="5">
                  <a:txBody>
                    <a:bodyPr/>
                    <a:lstStyle/>
                    <a:p>
                      <a:pPr algn="ctr" fontAlgn="ctr"/>
                      <a:r>
                        <a:rPr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適合性評価ルート</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latin typeface="Meiryo UI" panose="020B0604030504040204" pitchFamily="34" charset="-128"/>
                          <a:ea typeface="Meiryo UI" panose="020B0604030504040204" pitchFamily="34" charset="-128"/>
                          <a:cs typeface="Arial" panose="020B0604020202020204" pitchFamily="34" charset="0"/>
                        </a:rPr>
                        <a:t>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a:t>
                      </a:r>
                      <a:r>
                        <a:rPr lang="ja-JP" altLang="en-US" sz="1050">
                          <a:latin typeface="Meiryo UI" panose="020B0604030504040204" pitchFamily="34" charset="-128"/>
                          <a:ea typeface="Meiryo UI" panose="020B0604030504040204" pitchFamily="34" charset="-128"/>
                          <a:cs typeface="Arial" panose="020B0604020202020204" pitchFamily="34" charset="0"/>
                        </a:rPr>
                        <a:t>　附属書</a:t>
                      </a:r>
                      <a:r>
                        <a:rPr lang="en-US" altLang="ja-JP" sz="1050" dirty="0">
                          <a:latin typeface="Meiryo UI" panose="020B0604030504040204" pitchFamily="34" charset="-128"/>
                          <a:ea typeface="Meiryo UI" panose="020B0604030504040204" pitchFamily="34" charset="-128"/>
                          <a:cs typeface="Arial" panose="020B0604020202020204" pitchFamily="34" charset="0"/>
                        </a:rPr>
                        <a:t>Ⅱ+</a:t>
                      </a:r>
                      <a:r>
                        <a:rPr lang="ja-JP" altLang="en-US" sz="1050">
                          <a:latin typeface="Meiryo UI" panose="020B0604030504040204" pitchFamily="34" charset="-128"/>
                          <a:ea typeface="Meiryo UI" panose="020B0604030504040204" pitchFamily="34" charset="-128"/>
                          <a:cs typeface="Arial" panose="020B0604020202020204" pitchFamily="34" charset="0"/>
                        </a:rPr>
                        <a:t>附属書</a:t>
                      </a:r>
                      <a:r>
                        <a:rPr lang="en-US" altLang="ja-JP" sz="1050" dirty="0">
                          <a:latin typeface="Meiryo UI" panose="020B0604030504040204" pitchFamily="34" charset="-128"/>
                          <a:ea typeface="Meiryo UI" panose="020B0604030504040204" pitchFamily="34" charset="-128"/>
                          <a:cs typeface="Arial" panose="020B0604020202020204" pitchFamily="34" charset="0"/>
                        </a:rPr>
                        <a:t>Ⅲ</a:t>
                      </a:r>
                      <a:r>
                        <a:rPr lang="ja-JP" altLang="en-US" sz="1050">
                          <a:latin typeface="Meiryo UI" panose="020B0604030504040204" pitchFamily="34" charset="-128"/>
                          <a:ea typeface="Meiryo UI" panose="020B0604030504040204" pitchFamily="34" charset="-128"/>
                          <a:cs typeface="Arial" panose="020B0604020202020204" pitchFamily="34" charset="0"/>
                        </a:rPr>
                        <a:t>　製造業者による自己宣言</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47828">
                <a:tc vMerge="1">
                  <a:txBody>
                    <a:bodyPr/>
                    <a:lstStyle/>
                    <a:p>
                      <a:pPr algn="ctr" fontAlgn="ctr"/>
                      <a:endParaRPr lang="ja-JP" altLang="en-US" sz="1100"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latin typeface="Meiryo UI" panose="020B0604030504040204" pitchFamily="34" charset="-128"/>
                          <a:ea typeface="Meiryo UI" panose="020B0604030504040204" pitchFamily="34" charset="-128"/>
                          <a:cs typeface="Arial" panose="020B0604020202020204" pitchFamily="34" charset="0"/>
                        </a:rPr>
                        <a:t>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滅菌品</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計測機能付機器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再使用可能外科機器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　附属書</a:t>
                      </a:r>
                      <a:r>
                        <a:rPr lang="en-US" altLang="ja-JP" sz="1050" dirty="0">
                          <a:latin typeface="Meiryo UI" panose="020B0604030504040204" pitchFamily="34" charset="-128"/>
                          <a:ea typeface="Meiryo UI" panose="020B0604030504040204" pitchFamily="34" charset="-128"/>
                          <a:cs typeface="Arial" panose="020B0604020202020204" pitchFamily="34" charset="0"/>
                        </a:rPr>
                        <a:t>Ⅸ(</a:t>
                      </a:r>
                      <a:r>
                        <a:rPr lang="ja-JP" altLang="en-US" sz="1050">
                          <a:latin typeface="Meiryo UI" panose="020B0604030504040204" pitchFamily="34" charset="-128"/>
                          <a:ea typeface="Meiryo UI" panose="020B0604030504040204" pitchFamily="34" charset="-128"/>
                          <a:cs typeface="Arial" panose="020B0604020202020204" pitchFamily="34" charset="0"/>
                        </a:rPr>
                        <a:t>第</a:t>
                      </a:r>
                      <a:r>
                        <a:rPr lang="en-US" altLang="ja-JP" sz="1050" dirty="0">
                          <a:latin typeface="Meiryo UI" panose="020B0604030504040204" pitchFamily="34" charset="-128"/>
                          <a:ea typeface="Meiryo UI" panose="020B0604030504040204" pitchFamily="34" charset="-128"/>
                          <a:cs typeface="Arial" panose="020B0604020202020204" pitchFamily="34" charset="0"/>
                        </a:rPr>
                        <a:t>1</a:t>
                      </a:r>
                      <a:r>
                        <a:rPr lang="ja-JP" altLang="en-US" sz="1050">
                          <a:latin typeface="Meiryo UI" panose="020B0604030504040204" pitchFamily="34" charset="-128"/>
                          <a:ea typeface="Meiryo UI" panose="020B0604030504040204" pitchFamily="34" charset="-128"/>
                          <a:cs typeface="Arial" panose="020B0604020202020204" pitchFamily="34" charset="0"/>
                        </a:rPr>
                        <a:t>章 </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第</a:t>
                      </a:r>
                      <a:r>
                        <a:rPr lang="en-US" altLang="ja-JP" sz="1050" dirty="0">
                          <a:latin typeface="Meiryo UI" panose="020B0604030504040204" pitchFamily="34" charset="-128"/>
                          <a:ea typeface="Meiryo UI" panose="020B0604030504040204" pitchFamily="34" charset="-128"/>
                          <a:cs typeface="Arial" panose="020B0604020202020204" pitchFamily="34" charset="0"/>
                        </a:rPr>
                        <a:t>3</a:t>
                      </a:r>
                      <a:r>
                        <a:rPr lang="ja-JP" altLang="en-US" sz="1050">
                          <a:latin typeface="Meiryo UI" panose="020B0604030504040204" pitchFamily="34" charset="-128"/>
                          <a:ea typeface="Meiryo UI" panose="020B0604030504040204" pitchFamily="34" charset="-128"/>
                          <a:cs typeface="Arial" panose="020B0604020202020204" pitchFamily="34" charset="0"/>
                        </a:rPr>
                        <a:t>章</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　または </a:t>
                      </a:r>
                      <a:r>
                        <a:rPr lang="zh-TW" altLang="en-US" sz="1050">
                          <a:latin typeface="Meiryo UI" panose="020B0604030504040204" pitchFamily="34" charset="-128"/>
                          <a:ea typeface="Meiryo UI" panose="020B0604030504040204" pitchFamily="34" charset="-128"/>
                          <a:cs typeface="Arial" panose="020B0604020202020204" pitchFamily="34" charset="0"/>
                        </a:rPr>
                        <a:t>附属書</a:t>
                      </a:r>
                      <a:r>
                        <a:rPr lang="en-US" altLang="zh-TW" sz="1050" dirty="0">
                          <a:latin typeface="Meiryo UI" panose="020B0604030504040204" pitchFamily="34" charset="-128"/>
                          <a:ea typeface="Meiryo UI" panose="020B0604030504040204" pitchFamily="34" charset="-128"/>
                          <a:cs typeface="Arial" panose="020B0604020202020204" pitchFamily="34" charset="0"/>
                        </a:rPr>
                        <a:t>Ⅺ(</a:t>
                      </a:r>
                      <a:r>
                        <a:rPr lang="en-US" altLang="ja-JP" sz="1050" dirty="0">
                          <a:latin typeface="Meiryo UI" panose="020B0604030504040204" pitchFamily="34" charset="-128"/>
                          <a:ea typeface="Meiryo UI" panose="020B0604030504040204" pitchFamily="34" charset="-128"/>
                          <a:cs typeface="Arial" panose="020B0604020202020204" pitchFamily="34" charset="0"/>
                        </a:rPr>
                        <a:t>PARTA</a:t>
                      </a:r>
                      <a:r>
                        <a:rPr lang="en-US" altLang="zh-TW" sz="1050" dirty="0">
                          <a:latin typeface="Meiryo UI" panose="020B0604030504040204" pitchFamily="34" charset="-128"/>
                          <a:ea typeface="Meiryo UI" panose="020B0604030504040204" pitchFamily="34" charset="-128"/>
                          <a:cs typeface="Arial" panose="020B0604020202020204" pitchFamily="34" charset="0"/>
                        </a:rPr>
                        <a:t>)</a:t>
                      </a:r>
                      <a:r>
                        <a:rPr lang="zh-TW" altLang="en-US" sz="1050">
                          <a:latin typeface="Meiryo UI" panose="020B0604030504040204" pitchFamily="34" charset="-128"/>
                          <a:ea typeface="Meiryo UI" panose="020B0604030504040204" pitchFamily="34" charset="-128"/>
                          <a:cs typeface="Arial" panose="020B0604020202020204" pitchFamily="34" charset="0"/>
                        </a:rPr>
                        <a:t>　</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zh-TW" altLang="en-US" sz="1050">
                          <a:latin typeface="Meiryo UI" panose="020B0604030504040204" pitchFamily="34" charset="-128"/>
                          <a:ea typeface="Meiryo UI" panose="020B0604030504040204" pitchFamily="34" charset="-128"/>
                          <a:cs typeface="Arial" panose="020B0604020202020204" pitchFamily="34" charset="0"/>
                        </a:rPr>
                        <a:t>認証機関審査</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528589810"/>
                  </a:ext>
                </a:extLst>
              </a:tr>
              <a:tr h="230737">
                <a:tc vMerge="1">
                  <a:txBody>
                    <a:bodyPr/>
                    <a:lstStyle/>
                    <a:p>
                      <a:pPr algn="ctr" fontAlgn="ctr"/>
                      <a:endParaRPr lang="ja-JP" altLang="en-US" sz="1100"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IIa</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Ⅸ(</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(4.4-4.8)+</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または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Ⅱ</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Ⅺ(</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10</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または</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18)</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認証機関審査</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61939">
                <a:tc vMerge="1">
                  <a:txBody>
                    <a:bodyPr/>
                    <a:lstStyle/>
                    <a:p>
                      <a:pPr algn="ctr" fontAlgn="ctr"/>
                      <a:endParaRPr lang="ja-JP" altLang="en-US" sz="1100"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marL="0" marR="0" lvl="0" indent="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050">
                          <a:latin typeface="Meiryo UI" panose="020B0604030504040204" pitchFamily="34" charset="-128"/>
                          <a:ea typeface="Meiryo UI" panose="020B0604030504040204" pitchFamily="34" charset="-128"/>
                          <a:cs typeface="Arial" panose="020B0604020202020204" pitchFamily="34" charset="0"/>
                        </a:rPr>
                        <a:t>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IIb</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Ⅸ(</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(4.4-4.8+5)+</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または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Ⅹ(</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型式審査</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Ⅺ(</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製品適合性検証</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認証機関審査</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33831">
                <a:tc vMerge="1">
                  <a:txBody>
                    <a:bodyPr/>
                    <a:lstStyle/>
                    <a:p>
                      <a:pPr algn="ctr" fontAlgn="ctr"/>
                      <a:endParaRPr lang="ja-JP" altLang="en-US" sz="1100" dirty="0">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クラス </a:t>
                      </a:r>
                      <a:r>
                        <a:rPr lang="en-US" altLang="ja-JP" sz="1050" dirty="0">
                          <a:latin typeface="Meiryo UI" panose="020B0604030504040204" pitchFamily="34" charset="-128"/>
                          <a:ea typeface="Meiryo UI" panose="020B0604030504040204" pitchFamily="34" charset="-128"/>
                          <a:cs typeface="Arial" panose="020B0604020202020204" pitchFamily="34" charset="0"/>
                        </a:rPr>
                        <a:t>III</a:t>
                      </a:r>
                      <a:r>
                        <a:rPr lang="ja-JP" altLang="en-US" sz="1050" dirty="0">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Ⅸ(</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1</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 </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(4+5+6)+</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第</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章</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または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Ⅹ(</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型式審査</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附属書</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Ⅺ(</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製品適合性検証</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　認証機関審査</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33831">
                <a:tc>
                  <a:txBody>
                    <a:bodyPr/>
                    <a:lstStyle/>
                    <a:p>
                      <a:pPr algn="ctr" fontAlgn="ctr"/>
                      <a:r>
                        <a:rPr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GDP</a:t>
                      </a: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の要求</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a:lnSpc>
                          <a:spcPct val="110000"/>
                        </a:lnSpc>
                        <a:spcAft>
                          <a:spcPts val="200"/>
                        </a:spcAft>
                        <a:buClr>
                          <a:srgbClr val="5F8AC3"/>
                        </a:buClr>
                        <a:buFontTx/>
                        <a:buNone/>
                      </a:pPr>
                      <a:r>
                        <a:rPr lang="ja-JP" altLang="en-US" sz="1050">
                          <a:solidFill>
                            <a:schemeClr val="tx1"/>
                          </a:solidFill>
                          <a:latin typeface="Meiryo UI"/>
                          <a:ea typeface="Meiryo UI"/>
                          <a:cs typeface="Arial"/>
                        </a:rPr>
                        <a:t>無　</a:t>
                      </a:r>
                      <a:r>
                        <a:rPr lang="en-US" altLang="ja-JP" sz="1050" dirty="0">
                          <a:solidFill>
                            <a:schemeClr val="tx1"/>
                          </a:solidFill>
                          <a:latin typeface="Meiryo UI"/>
                          <a:ea typeface="Meiryo UI"/>
                          <a:cs typeface="Arial"/>
                        </a:rPr>
                        <a:t>(</a:t>
                      </a:r>
                      <a:r>
                        <a:rPr lang="ja-JP" altLang="en-US" sz="1050" dirty="0">
                          <a:solidFill>
                            <a:schemeClr val="tx1"/>
                          </a:solidFill>
                          <a:latin typeface="Meiryo UI"/>
                          <a:ea typeface="Meiryo UI"/>
                          <a:cs typeface="Arial"/>
                        </a:rPr>
                        <a:t>ただし</a:t>
                      </a:r>
                      <a:r>
                        <a:rPr lang="en-US" altLang="ja-JP" sz="1050" dirty="0">
                          <a:solidFill>
                            <a:schemeClr val="tx1"/>
                          </a:solidFill>
                          <a:latin typeface="Meiryo UI"/>
                          <a:ea typeface="Meiryo UI"/>
                          <a:cs typeface="Arial"/>
                        </a:rPr>
                        <a:t>MDR</a:t>
                      </a:r>
                      <a:r>
                        <a:rPr lang="ja-JP" altLang="en-US" sz="1050" dirty="0">
                          <a:solidFill>
                            <a:schemeClr val="tx1"/>
                          </a:solidFill>
                          <a:latin typeface="Meiryo UI"/>
                          <a:ea typeface="Meiryo UI"/>
                          <a:cs typeface="Arial"/>
                        </a:rPr>
                        <a:t>で各エコノミックオペレーターの責任に</a:t>
                      </a:r>
                      <a:r>
                        <a:rPr lang="ja-JP" altLang="en-US" sz="1050">
                          <a:solidFill>
                            <a:schemeClr val="tx1"/>
                          </a:solidFill>
                          <a:latin typeface="Meiryo UI"/>
                          <a:ea typeface="Meiryo UI"/>
                          <a:cs typeface="Arial"/>
                        </a:rPr>
                        <a:t>関する要求有り</a:t>
                      </a:r>
                      <a:r>
                        <a:rPr lang="en-US" altLang="ja-JP" sz="1050" dirty="0">
                          <a:solidFill>
                            <a:schemeClr val="tx1"/>
                          </a:solidFill>
                          <a:latin typeface="Meiryo UI"/>
                          <a:ea typeface="Meiryo UI"/>
                          <a:cs typeface="Arial"/>
                        </a:rPr>
                        <a:t>)</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501312250"/>
                  </a:ext>
                </a:extLst>
              </a:tr>
              <a:tr h="233831">
                <a:tc>
                  <a:txBody>
                    <a:bodyPr/>
                    <a:lstStyle/>
                    <a:p>
                      <a:pPr algn="ctr" fontAlgn="ctr"/>
                      <a:r>
                        <a:rPr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未登録機器の輸入に関する規制</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a:lnSpc>
                          <a:spcPct val="110000"/>
                        </a:lnSpc>
                        <a:spcAft>
                          <a:spcPts val="200"/>
                        </a:spcAft>
                        <a:buClr>
                          <a:srgbClr val="5F8AC3"/>
                        </a:buClr>
                        <a:buFontTx/>
                        <a:buNone/>
                      </a:pP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MDR </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第</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章、第</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21</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条に</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”Device for special purposes” (</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特別な目的の機器</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に対する説明が記載されている。</a:t>
                      </a:r>
                      <a:r>
                        <a:rPr lang="ja-JP" altLang="en-US" sz="1050" dirty="0">
                          <a:solidFill>
                            <a:schemeClr val="tx1"/>
                          </a:solidFill>
                          <a:latin typeface="Meiryo UI" panose="020B0604030504040204" pitchFamily="34" charset="-128"/>
                          <a:ea typeface="Meiryo UI" panose="020B0604030504040204" pitchFamily="34" charset="-128"/>
                          <a:cs typeface="Arial"/>
                        </a:rPr>
                        <a:t>加盟国での臨床試験目的で治験責任医師に提供される治験機器、カスタムメイド機器、見本市、展示会、デモンストレーション又は類似イベントを目的とする場合において</a:t>
                      </a:r>
                      <a:r>
                        <a:rPr kumimoji="1" lang="en-US" altLang="ja-JP" sz="1050" b="0" i="0" u="none" strike="noStrike" kern="1200" dirty="0">
                          <a:solidFill>
                            <a:schemeClr val="tx1"/>
                          </a:solidFill>
                          <a:effectLst/>
                          <a:latin typeface="Meiryo UI" panose="020B0604030504040204" pitchFamily="34" charset="-128"/>
                          <a:ea typeface="Meiryo UI" panose="020B0604030504040204" pitchFamily="34" charset="-128"/>
                          <a:cs typeface="+mn-cs"/>
                        </a:rPr>
                        <a:t>CE</a:t>
                      </a:r>
                      <a:r>
                        <a:rPr kumimoji="1" lang="ja-JP" altLang="en-US" sz="1050" b="0" i="0" u="none" strike="noStrike" kern="1200" dirty="0">
                          <a:solidFill>
                            <a:schemeClr val="tx1"/>
                          </a:solidFill>
                          <a:effectLst/>
                          <a:latin typeface="Meiryo UI" panose="020B0604030504040204" pitchFamily="34" charset="-128"/>
                          <a:ea typeface="Meiryo UI" panose="020B0604030504040204" pitchFamily="34" charset="-128"/>
                          <a:cs typeface="+mn-cs"/>
                        </a:rPr>
                        <a:t>マーク未取得品を</a:t>
                      </a:r>
                      <a:r>
                        <a:rPr kumimoji="1" lang="en-US" altLang="ja-JP" sz="1050" b="0" i="0" u="none" strike="noStrike" kern="1200" dirty="0">
                          <a:solidFill>
                            <a:schemeClr val="tx1"/>
                          </a:solidFill>
                          <a:effectLst/>
                          <a:latin typeface="Meiryo UI" panose="020B0604030504040204" pitchFamily="34" charset="-128"/>
                          <a:ea typeface="Meiryo UI" panose="020B0604030504040204" pitchFamily="34" charset="-128"/>
                          <a:cs typeface="+mn-cs"/>
                        </a:rPr>
                        <a:t>EU</a:t>
                      </a:r>
                      <a:r>
                        <a:rPr kumimoji="1" lang="ja-JP" altLang="en-US" sz="1050" b="0" i="0" u="none" strike="noStrike" kern="1200" dirty="0">
                          <a:solidFill>
                            <a:schemeClr val="tx1"/>
                          </a:solidFill>
                          <a:effectLst/>
                          <a:latin typeface="Meiryo UI" panose="020B0604030504040204" pitchFamily="34" charset="-128"/>
                          <a:ea typeface="Meiryo UI" panose="020B0604030504040204" pitchFamily="34" charset="-128"/>
                          <a:cs typeface="+mn-cs"/>
                        </a:rPr>
                        <a:t>域内に輸入することができる。ただし、関連する</a:t>
                      </a:r>
                      <a:r>
                        <a:rPr kumimoji="1" lang="en-US" altLang="ja-JP" sz="1050" b="0" i="0" u="none" strike="noStrike" kern="1200" dirty="0">
                          <a:solidFill>
                            <a:schemeClr val="tx1"/>
                          </a:solidFill>
                          <a:effectLst/>
                          <a:latin typeface="Meiryo UI" panose="020B0604030504040204" pitchFamily="34" charset="-128"/>
                          <a:ea typeface="Meiryo UI" panose="020B0604030504040204" pitchFamily="34" charset="-128"/>
                          <a:cs typeface="+mn-cs"/>
                        </a:rPr>
                        <a:t>MDE</a:t>
                      </a:r>
                      <a:r>
                        <a:rPr kumimoji="1" lang="ja-JP" altLang="en-US" sz="1050" b="0" i="0" u="none" strike="noStrike" kern="1200" dirty="0">
                          <a:solidFill>
                            <a:schemeClr val="tx1"/>
                          </a:solidFill>
                          <a:effectLst/>
                          <a:latin typeface="Meiryo UI" panose="020B0604030504040204" pitchFamily="34" charset="-128"/>
                          <a:ea typeface="Meiryo UI" panose="020B0604030504040204" pitchFamily="34" charset="-128"/>
                          <a:cs typeface="+mn-cs"/>
                        </a:rPr>
                        <a:t>要求は満足する必要がある。</a:t>
                      </a:r>
                      <a:endParaRPr lang="en-US" altLang="ja-JP" sz="1050" dirty="0">
                        <a:solidFill>
                          <a:schemeClr val="tx1"/>
                        </a:solidFill>
                        <a:latin typeface="Meiryo UI" panose="020B0604030504040204" pitchFamily="34" charset="-128"/>
                        <a:ea typeface="Meiryo UI" panose="020B0604030504040204" pitchFamily="34" charset="-128"/>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49725012"/>
                  </a:ext>
                </a:extLst>
              </a:tr>
            </a:tbl>
          </a:graphicData>
        </a:graphic>
      </p:graphicFrame>
      <p:sp>
        <p:nvSpPr>
          <p:cNvPr id="8" name="タイトル 7"/>
          <p:cNvSpPr>
            <a:spLocks noGrp="1"/>
          </p:cNvSpPr>
          <p:nvPr>
            <p:ph type="title"/>
          </p:nvPr>
        </p:nvSpPr>
        <p:spPr/>
        <p:txBody>
          <a:bodyPr/>
          <a:lstStyle/>
          <a:p>
            <a:r>
              <a:rPr lang="ja-JP" altLang="en-US" b="1" dirty="0">
                <a:latin typeface="Meiryo UI" panose="020B0604030504040204" pitchFamily="34" charset="-128"/>
                <a:ea typeface="Meiryo UI" panose="020B0604030504040204" pitchFamily="34" charset="-128"/>
              </a:rPr>
              <a:t>欧州</a:t>
            </a:r>
            <a:r>
              <a:rPr lang="en-US" altLang="ja-JP" b="1" dirty="0">
                <a:latin typeface="Meiryo UI" panose="020B0604030504040204" pitchFamily="34" charset="-128"/>
                <a:ea typeface="Meiryo UI" panose="020B0604030504040204" pitchFamily="34" charset="-128"/>
              </a:rPr>
              <a:t>(EU)</a:t>
            </a:r>
            <a:r>
              <a:rPr lang="ja-JP" altLang="en-US" b="1" dirty="0">
                <a:latin typeface="Meiryo UI" panose="020B0604030504040204" pitchFamily="34" charset="-128"/>
                <a:ea typeface="Meiryo UI" panose="020B0604030504040204" pitchFamily="34" charset="-128"/>
              </a:rPr>
              <a:t>／医療関連／制度</a:t>
            </a:r>
          </a:p>
        </p:txBody>
      </p:sp>
      <p:sp>
        <p:nvSpPr>
          <p:cNvPr id="9" name="テキスト プレースホルダー 8"/>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1507366"/>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欧州の医療機器規則の規制概要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199821" y="1038398"/>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日本から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EU</a:t>
            </a:r>
            <a:r>
              <a:rPr lang="ja-JP" altLang="en-US" sz="1400" dirty="0">
                <a:latin typeface="Meiryo UI" panose="020B0604030504040204" pitchFamily="34" charset="-128"/>
                <a:ea typeface="Meiryo UI" panose="020B0604030504040204" pitchFamily="34" charset="-128"/>
                <a:cs typeface="Arial" panose="020B0604020202020204" pitchFamily="34" charset="0"/>
              </a:rPr>
              <a:t>への医療</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機器の</a:t>
            </a:r>
            <a:r>
              <a:rPr lang="ja-JP" altLang="en-US" sz="1400" dirty="0">
                <a:latin typeface="Meiryo UI" panose="020B0604030504040204" pitchFamily="34" charset="-128"/>
                <a:ea typeface="Meiryo UI" panose="020B0604030504040204" pitchFamily="34" charset="-128"/>
                <a:cs typeface="Arial" panose="020B0604020202020204" pitchFamily="34" charset="0"/>
              </a:rPr>
              <a:t>輸出</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・販売には、</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年</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月</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26</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日から現行の医療機器指令</a:t>
            </a: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MDD: Medical Devices Directive</a:t>
            </a: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 </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93/42/EEC)</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に代わって欧州医療機器規則</a:t>
            </a: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MDR: Medical Device Regulation 2017/745</a:t>
            </a:r>
            <a:r>
              <a:rPr kumimoji="1" lang="ja-JP" altLang="en-US" sz="1200" dirty="0">
                <a:latin typeface="Meiryo UI" panose="020B0604030504040204" pitchFamily="34" charset="-128"/>
                <a:ea typeface="Meiryo UI" panose="020B0604030504040204" pitchFamily="34" charset="-128"/>
                <a:cs typeface="Arial" panose="020B0604020202020204" pitchFamily="34" charset="0"/>
              </a:rPr>
              <a:t>）</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に基づく</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CE</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マーキング</a:t>
            </a:r>
            <a:r>
              <a:rPr lang="ja-JP" altLang="en-US" sz="1400" dirty="0">
                <a:latin typeface="Meiryo UI" panose="020B0604030504040204" pitchFamily="34" charset="-128"/>
                <a:ea typeface="Meiryo UI" panose="020B0604030504040204" pitchFamily="34" charset="-128"/>
                <a:cs typeface="Arial" panose="020B0604020202020204" pitchFamily="34" charset="0"/>
              </a:rPr>
              <a:t>が必要となった。</a:t>
            </a:r>
          </a:p>
        </p:txBody>
      </p:sp>
      <p:sp>
        <p:nvSpPr>
          <p:cNvPr id="26" name="正方形/長方形 25"/>
          <p:cNvSpPr/>
          <p:nvPr/>
        </p:nvSpPr>
        <p:spPr>
          <a:xfrm>
            <a:off x="1496616" y="2537624"/>
            <a:ext cx="8064896" cy="1447236"/>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認証機関への規制当局による監視の強化 </a:t>
            </a:r>
            <a:r>
              <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50" charset="-128"/>
                <a:ea typeface="Meiryo UI" panose="020B0604030504040204" pitchFamily="50" charset="-128"/>
                <a:cs typeface="Arial" panose="020B0604020202020204" pitchFamily="34" charset="0"/>
              </a:rPr>
              <a:t>英文での資料作成の徹底</a:t>
            </a: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市販後安全管理の強化</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50" charset="-128"/>
                <a:ea typeface="Meiryo UI" panose="020B0604030504040204" pitchFamily="50" charset="-128"/>
                <a:cs typeface="Arial" panose="020B0604020202020204" pitchFamily="34" charset="0"/>
              </a:rPr>
              <a:t>非通知監査、市販後調査</a:t>
            </a:r>
          </a:p>
          <a:p>
            <a:pPr marL="111600" lvl="0"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50" charset="-128"/>
                <a:ea typeface="Meiryo UI" panose="020B0604030504040204" pitchFamily="50" charset="-128"/>
                <a:cs typeface="Arial" panose="020B0604020202020204" pitchFamily="34" charset="0"/>
              </a:rPr>
              <a:t>透明性</a:t>
            </a: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と追跡性 </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UDI</a:t>
            </a:r>
            <a:r>
              <a:rPr lang="ja-JP" altLang="en-US" sz="105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EUDAMED</a:t>
            </a:r>
            <a:r>
              <a:rPr lang="ja-JP" altLang="en-US" sz="1050">
                <a:solidFill>
                  <a:srgbClr val="000000"/>
                </a:solidFill>
                <a:latin typeface="Meiryo UI" panose="020B0604030504040204" pitchFamily="50" charset="-128"/>
                <a:ea typeface="Meiryo UI" panose="020B0604030504040204" pitchFamily="50" charset="-128"/>
                <a:cs typeface="Arial" panose="020B0604020202020204" pitchFamily="34" charset="0"/>
              </a:rPr>
              <a:t>データベース</a:t>
            </a:r>
            <a:endPar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適合性調査方法の強化 </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lvl="0" fontAlgn="ctr">
              <a:spcBef>
                <a:spcPts val="300"/>
              </a:spcBef>
              <a:buClr>
                <a:srgbClr val="5F8AC3"/>
              </a:buClr>
              <a:buSzPct val="80000"/>
              <a:defRPr/>
            </a:pPr>
            <a:endPar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latin typeface="Meiryo UI" panose="020B0604030504040204" pitchFamily="50" charset="-128"/>
                <a:ea typeface="Meiryo UI" panose="020B0604030504040204" pitchFamily="50" charset="-128"/>
                <a:cs typeface="Arial" panose="020B0604020202020204" pitchFamily="34" charset="0"/>
              </a:rPr>
              <a:t>製造関連文書の提出を要求</a:t>
            </a:r>
            <a:endParaRPr lang="en-US" altLang="ja-JP" sz="1050" dirty="0">
              <a:latin typeface="Meiryo UI" panose="020B0604030504040204" pitchFamily="50" charset="-128"/>
              <a:ea typeface="Meiryo UI" panose="020B0604030504040204" pitchFamily="50"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臨床試験、臨床評価の強化</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クラス</a:t>
            </a:r>
            <a:r>
              <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Ⅲ</a:t>
            </a: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およびインプラント品の欧州での臨床試験実施</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上記製品の臨床試験サマリーのデータベースへの開示</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臨床評価の定期的更新</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dirty="0">
                <a:solidFill>
                  <a:srgbClr val="000000"/>
                </a:solidFill>
                <a:latin typeface="Meiryo UI" panose="020B0604030504040204" pitchFamily="50" charset="-128"/>
                <a:ea typeface="Meiryo UI" panose="020B0604030504040204" pitchFamily="50" charset="-128"/>
                <a:cs typeface="Arial" panose="020B0604020202020204" pitchFamily="34" charset="0"/>
              </a:rPr>
              <a:t>エコノミックオペレータの責任の明確化</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68800" lvl="1"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50" charset="-128"/>
                <a:ea typeface="Meiryo UI" panose="020B0604030504040204" pitchFamily="50" charset="-128"/>
                <a:cs typeface="Arial" panose="020B0604020202020204" pitchFamily="34" charset="0"/>
              </a:rPr>
              <a:t>製造業者・法定代理人の責任、規制遵守責任者の任命</a:t>
            </a:r>
            <a:endParaRPr lang="en-US" altLang="ja-JP" sz="105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32C4B64C-9194-0A4C-9298-AB41981B6105}"/>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24653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5" y="181137"/>
            <a:ext cx="9505055" cy="360050"/>
          </a:xfrm>
        </p:spPr>
        <p:txBody>
          <a:bodyPr/>
          <a:lstStyle/>
          <a:p>
            <a:r>
              <a:rPr lang="ja-JP" altLang="en-US" b="1">
                <a:latin typeface="Meiryo UI" panose="020B0604030504040204" pitchFamily="34" charset="-128"/>
                <a:ea typeface="Meiryo UI" panose="020B0604030504040204" pitchFamily="34" charset="-128"/>
              </a:rPr>
              <a:t>欧州</a:t>
            </a:r>
            <a:r>
              <a:rPr lang="en-US" altLang="ja-JP" b="1" dirty="0">
                <a:latin typeface="Meiryo UI" panose="020B0604030504040204" pitchFamily="34" charset="-128"/>
                <a:ea typeface="Meiryo UI" panose="020B0604030504040204" pitchFamily="34" charset="-128"/>
              </a:rPr>
              <a:t>(EU)</a:t>
            </a:r>
            <a:r>
              <a:rPr lang="ja-JP" altLang="en-US" b="1">
                <a:latin typeface="Meiryo UI" panose="020B0604030504040204" pitchFamily="34" charset="-128"/>
                <a:ea typeface="Meiryo UI" panose="020B0604030504040204" pitchFamily="34" charset="-128"/>
              </a:rPr>
              <a:t>／医療関連／制度</a:t>
            </a: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025" y="1042535"/>
            <a:ext cx="9505056" cy="12639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現行</a:t>
            </a:r>
            <a:r>
              <a:rPr lang="en-US" altLang="ja-JP" sz="1400" dirty="0">
                <a:latin typeface="Meiryo UI" panose="020B0604030504040204" pitchFamily="34" charset="-128"/>
                <a:ea typeface="Meiryo UI" panose="020B0604030504040204" pitchFamily="34" charset="-128"/>
                <a:cs typeface="Arial" panose="020B0604020202020204" pitchFamily="34" charset="0"/>
              </a:rPr>
              <a:t>MDD</a:t>
            </a:r>
            <a:r>
              <a:rPr lang="ja-JP" altLang="en-US" sz="1400" dirty="0">
                <a:latin typeface="Meiryo UI" panose="020B0604030504040204" pitchFamily="34" charset="-128"/>
                <a:ea typeface="Meiryo UI" panose="020B0604030504040204" pitchFamily="34" charset="-128"/>
                <a:cs typeface="Arial" panose="020B0604020202020204" pitchFamily="34" charset="0"/>
              </a:rPr>
              <a:t>下での</a:t>
            </a:r>
            <a:r>
              <a:rPr lang="en-US" altLang="ja-JP" sz="1400" dirty="0">
                <a:latin typeface="Meiryo UI" panose="020B0604030504040204" pitchFamily="34" charset="-128"/>
                <a:ea typeface="Meiryo UI" panose="020B0604030504040204" pitchFamily="34" charset="-128"/>
                <a:cs typeface="Arial" panose="020B0604020202020204" pitchFamily="34" charset="0"/>
              </a:rPr>
              <a:t>CE</a:t>
            </a:r>
            <a:r>
              <a:rPr lang="ja-JP" altLang="en-US" sz="1400" dirty="0">
                <a:latin typeface="Meiryo UI" panose="020B0604030504040204" pitchFamily="34" charset="-128"/>
                <a:ea typeface="Meiryo UI" panose="020B0604030504040204" pitchFamily="34" charset="-128"/>
                <a:cs typeface="Arial" panose="020B0604020202020204" pitchFamily="34" charset="0"/>
              </a:rPr>
              <a:t>マーキング済み製品については、移行期間が定められている。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en-US" altLang="ja-JP" sz="1400" dirty="0">
                <a:latin typeface="Meiryo UI" panose="020B0604030504040204" pitchFamily="34" charset="-128"/>
                <a:ea typeface="Meiryo UI" panose="020B0604030504040204" pitchFamily="34" charset="-128"/>
                <a:cs typeface="Arial" panose="020B0604020202020204" pitchFamily="34" charset="0"/>
              </a:rPr>
              <a:t>2024/05/26</a:t>
            </a:r>
            <a:r>
              <a:rPr lang="ja-JP" altLang="en-US" sz="1400" dirty="0">
                <a:latin typeface="Meiryo UI" panose="020B0604030504040204" pitchFamily="34" charset="-128"/>
                <a:ea typeface="Meiryo UI" panose="020B0604030504040204" pitchFamily="34" charset="-128"/>
                <a:cs typeface="Arial" panose="020B0604020202020204" pitchFamily="34" charset="0"/>
              </a:rPr>
              <a:t>以前でも猶予期間に認証内容に変更が生じた場合は</a:t>
            </a:r>
            <a:r>
              <a:rPr lang="en-US" altLang="ja-JP" sz="1400" dirty="0">
                <a:latin typeface="Meiryo UI" panose="020B0604030504040204" pitchFamily="34" charset="-128"/>
                <a:ea typeface="Meiryo UI" panose="020B0604030504040204" pitchFamily="34" charset="-128"/>
                <a:cs typeface="Arial" panose="020B0604020202020204" pitchFamily="34" charset="0"/>
              </a:rPr>
              <a:t>MDR</a:t>
            </a:r>
            <a:r>
              <a:rPr lang="ja-JP" altLang="en-US" sz="1400" dirty="0">
                <a:latin typeface="Meiryo UI" panose="020B0604030504040204" pitchFamily="34" charset="-128"/>
                <a:ea typeface="Meiryo UI" panose="020B0604030504040204" pitchFamily="34" charset="-128"/>
                <a:cs typeface="Arial" panose="020B0604020202020204" pitchFamily="34" charset="0"/>
              </a:rPr>
              <a:t>での審査に基づく認証が必要となる。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猶予期間に変更が発生しない場合も、</a:t>
            </a:r>
            <a:r>
              <a:rPr lang="en-US" altLang="ja-JP" sz="1400" dirty="0">
                <a:latin typeface="Meiryo UI" panose="020B0604030504040204" pitchFamily="34" charset="-128"/>
                <a:ea typeface="Meiryo UI" panose="020B0604030504040204" pitchFamily="34" charset="-128"/>
                <a:cs typeface="Arial" panose="020B0604020202020204" pitchFamily="34" charset="0"/>
              </a:rPr>
              <a:t>2024/05/26</a:t>
            </a:r>
            <a:r>
              <a:rPr lang="ja-JP" altLang="en-US" sz="1400" dirty="0">
                <a:latin typeface="Meiryo UI" panose="020B0604030504040204" pitchFamily="34" charset="-128"/>
                <a:ea typeface="Meiryo UI" panose="020B0604030504040204" pitchFamily="34" charset="-128"/>
                <a:cs typeface="Arial" panose="020B0604020202020204" pitchFamily="34" charset="0"/>
              </a:rPr>
              <a:t>以降は改めて</a:t>
            </a:r>
            <a:r>
              <a:rPr lang="en-US" altLang="ja-JP" sz="1400" dirty="0">
                <a:latin typeface="Meiryo UI" panose="020B0604030504040204" pitchFamily="34" charset="-128"/>
                <a:ea typeface="Meiryo UI" panose="020B0604030504040204" pitchFamily="34" charset="-128"/>
                <a:cs typeface="Arial" panose="020B0604020202020204" pitchFamily="34" charset="0"/>
              </a:rPr>
              <a:t>MDR</a:t>
            </a:r>
            <a:r>
              <a:rPr lang="ja-JP" altLang="en-US" sz="1400" dirty="0">
                <a:latin typeface="Meiryo UI" panose="020B0604030504040204" pitchFamily="34" charset="-128"/>
                <a:ea typeface="Meiryo UI" panose="020B0604030504040204" pitchFamily="34" charset="-128"/>
                <a:cs typeface="Arial" panose="020B0604020202020204" pitchFamily="34" charset="0"/>
              </a:rPr>
              <a:t>での審査に基づいた認証書が必要となる。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ja-JP" altLang="en-US" sz="1400" dirty="0">
                <a:latin typeface="Meiryo UI" panose="020B0604030504040204" pitchFamily="34" charset="-128"/>
                <a:ea typeface="Meiryo UI" panose="020B0604030504040204" pitchFamily="34" charset="-128"/>
                <a:cs typeface="Arial" panose="020B0604020202020204" pitchFamily="34" charset="0"/>
              </a:rPr>
              <a:t>製品および市販後監視</a:t>
            </a:r>
            <a:r>
              <a:rPr lang="en-US" altLang="ja-JP" sz="1400" dirty="0">
                <a:latin typeface="Meiryo UI" panose="020B0604030504040204" pitchFamily="34" charset="-128"/>
                <a:ea typeface="Meiryo UI" panose="020B0604030504040204" pitchFamily="34" charset="-128"/>
                <a:cs typeface="Arial" panose="020B0604020202020204" pitchFamily="34" charset="0"/>
              </a:rPr>
              <a:t>(PMS)</a:t>
            </a:r>
            <a:r>
              <a:rPr lang="ja-JP" altLang="en-US" sz="1400" dirty="0">
                <a:latin typeface="Meiryo UI" panose="020B0604030504040204" pitchFamily="34" charset="-128"/>
                <a:ea typeface="Meiryo UI" panose="020B0604030504040204" pitchFamily="34" charset="-128"/>
                <a:cs typeface="Arial" panose="020B0604020202020204" pitchFamily="34" charset="0"/>
              </a:rPr>
              <a:t>等の活動については移行期間は認められていない。</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各種ガイドライン　</a:t>
            </a:r>
            <a:r>
              <a:rPr lang="it-IT" altLang="zh-TW" sz="900" dirty="0">
                <a:latin typeface="Meiryo UI" panose="020B0604030504040204" pitchFamily="34" charset="-128"/>
                <a:ea typeface="Meiryo UI" panose="020B0604030504040204" pitchFamily="34" charset="-128"/>
                <a:hlinkClick r:id="rId2"/>
              </a:rPr>
              <a:t>https://ec.europa.eu/health/md_sector/new_regulations/guidance_en</a:t>
            </a:r>
            <a:endParaRPr lang="it-IT" altLang="zh-TW" sz="900" dirty="0">
              <a:latin typeface="Meiryo UI" panose="020B0604030504040204" pitchFamily="34" charset="-128"/>
              <a:ea typeface="Meiryo UI" panose="020B0604030504040204" pitchFamily="34" charset="-128"/>
            </a:endParaRPr>
          </a:p>
        </p:txBody>
      </p:sp>
      <p:cxnSp>
        <p:nvCxnSpPr>
          <p:cNvPr id="7" name="直線コネクタ 6"/>
          <p:cNvCxnSpPr>
            <a:cxnSpLocks/>
          </p:cNvCxnSpPr>
          <p:nvPr/>
        </p:nvCxnSpPr>
        <p:spPr>
          <a:xfrm>
            <a:off x="393689" y="2352098"/>
            <a:ext cx="885797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90AFCBF5-76A7-4C83-BB60-B4F0739F1E67}"/>
              </a:ext>
            </a:extLst>
          </p:cNvPr>
          <p:cNvSpPr txBox="1"/>
          <p:nvPr/>
        </p:nvSpPr>
        <p:spPr>
          <a:xfrm>
            <a:off x="303973" y="2471970"/>
            <a:ext cx="127395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dirty="0">
                <a:latin typeface="Meiryo UI" panose="020B0604030504040204" pitchFamily="34" charset="-128"/>
                <a:ea typeface="Meiryo UI" panose="020B0604030504040204" pitchFamily="34" charset="-128"/>
              </a:rPr>
              <a:t>2017/05/26</a:t>
            </a:r>
            <a:endParaRPr lang="ja-JP" altLang="en-US" sz="1400">
              <a:latin typeface="Meiryo UI" panose="020B0604030504040204" pitchFamily="34" charset="-128"/>
              <a:ea typeface="Meiryo UI" panose="020B0604030504040204" pitchFamily="34" charset="-128"/>
            </a:endParaRPr>
          </a:p>
        </p:txBody>
      </p:sp>
      <p:sp>
        <p:nvSpPr>
          <p:cNvPr id="46" name="テキスト ボックス 45">
            <a:extLst>
              <a:ext uri="{FF2B5EF4-FFF2-40B4-BE49-F238E27FC236}">
                <a16:creationId xmlns:a16="http://schemas.microsoft.com/office/drawing/2014/main" id="{3583AA43-890A-458D-8D9E-7FDA746106E6}"/>
              </a:ext>
            </a:extLst>
          </p:cNvPr>
          <p:cNvSpPr txBox="1"/>
          <p:nvPr/>
        </p:nvSpPr>
        <p:spPr>
          <a:xfrm>
            <a:off x="2709551" y="2491589"/>
            <a:ext cx="132847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dirty="0">
                <a:latin typeface="Meiryo UI" panose="020B0604030504040204" pitchFamily="34" charset="-128"/>
                <a:ea typeface="Meiryo UI" panose="020B0604030504040204" pitchFamily="34" charset="-128"/>
              </a:rPr>
              <a:t>2021/05/26</a:t>
            </a:r>
            <a:endParaRPr lang="ja-JP" altLang="en-US" sz="1400">
              <a:latin typeface="Meiryo UI" panose="020B0604030504040204" pitchFamily="34" charset="-128"/>
              <a:ea typeface="Meiryo UI" panose="020B0604030504040204" pitchFamily="34" charset="-128"/>
            </a:endParaRPr>
          </a:p>
        </p:txBody>
      </p:sp>
      <p:sp>
        <p:nvSpPr>
          <p:cNvPr id="47" name="右矢印 4">
            <a:extLst>
              <a:ext uri="{FF2B5EF4-FFF2-40B4-BE49-F238E27FC236}">
                <a16:creationId xmlns:a16="http://schemas.microsoft.com/office/drawing/2014/main" id="{60D77025-82E7-4354-A126-4EB351AE311C}"/>
              </a:ext>
            </a:extLst>
          </p:cNvPr>
          <p:cNvSpPr/>
          <p:nvPr/>
        </p:nvSpPr>
        <p:spPr bwMode="auto">
          <a:xfrm>
            <a:off x="1002516" y="3012245"/>
            <a:ext cx="2371273" cy="572147"/>
          </a:xfrm>
          <a:prstGeom prst="rightArrow">
            <a:avLst/>
          </a:prstGeom>
          <a:solidFill>
            <a:srgbClr val="AAC2D4"/>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ja-JP" altLang="en-US">
                <a:solidFill>
                  <a:schemeClr val="tx1"/>
                </a:solidFill>
                <a:latin typeface="Meiryo UI" panose="020B0604030504040204" pitchFamily="34" charset="-128"/>
                <a:ea typeface="Meiryo UI" panose="020B0604030504040204" pitchFamily="34" charset="-128"/>
                <a:cs typeface="Arial" charset="0"/>
              </a:rPr>
              <a:t>移行期間</a:t>
            </a:r>
            <a:r>
              <a:rPr kumimoji="0" lang="en-US" altLang="ja-JP" dirty="0">
                <a:solidFill>
                  <a:schemeClr val="tx1"/>
                </a:solidFill>
                <a:latin typeface="Meiryo UI" panose="020B0604030504040204" pitchFamily="34" charset="-128"/>
                <a:ea typeface="Meiryo UI" panose="020B0604030504040204" pitchFamily="34" charset="-128"/>
                <a:cs typeface="Arial" charset="0"/>
              </a:rPr>
              <a:t> </a:t>
            </a:r>
            <a:endParaRPr kumimoji="0" lang="ja-JP" altLang="en-US">
              <a:solidFill>
                <a:schemeClr val="tx1"/>
              </a:solidFill>
              <a:latin typeface="Meiryo UI" panose="020B0604030504040204" pitchFamily="34" charset="-128"/>
              <a:ea typeface="Meiryo UI" panose="020B0604030504040204" pitchFamily="34" charset="-128"/>
              <a:cs typeface="Arial" charset="0"/>
            </a:endParaRPr>
          </a:p>
        </p:txBody>
      </p:sp>
      <p:sp>
        <p:nvSpPr>
          <p:cNvPr id="48" name="テキスト ボックス 47">
            <a:extLst>
              <a:ext uri="{FF2B5EF4-FFF2-40B4-BE49-F238E27FC236}">
                <a16:creationId xmlns:a16="http://schemas.microsoft.com/office/drawing/2014/main" id="{BA5A3BEC-B5A2-4670-933B-94C302633951}"/>
              </a:ext>
            </a:extLst>
          </p:cNvPr>
          <p:cNvSpPr txBox="1"/>
          <p:nvPr/>
        </p:nvSpPr>
        <p:spPr>
          <a:xfrm>
            <a:off x="5414742" y="2491568"/>
            <a:ext cx="132852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dirty="0">
                <a:latin typeface="Meiryo UI" panose="020B0604030504040204" pitchFamily="34" charset="-128"/>
                <a:ea typeface="Meiryo UI" panose="020B0604030504040204" pitchFamily="34" charset="-128"/>
              </a:rPr>
              <a:t>2024/05/26</a:t>
            </a:r>
            <a:endParaRPr lang="ja-JP" altLang="en-US" sz="1400">
              <a:latin typeface="Meiryo UI" panose="020B0604030504040204" pitchFamily="34" charset="-128"/>
              <a:ea typeface="Meiryo UI" panose="020B0604030504040204" pitchFamily="34" charset="-128"/>
            </a:endParaRPr>
          </a:p>
        </p:txBody>
      </p:sp>
      <p:cxnSp>
        <p:nvCxnSpPr>
          <p:cNvPr id="51" name="直線コネクタ 50">
            <a:extLst>
              <a:ext uri="{FF2B5EF4-FFF2-40B4-BE49-F238E27FC236}">
                <a16:creationId xmlns:a16="http://schemas.microsoft.com/office/drawing/2014/main" id="{4221A36F-32A2-4A6E-834E-9B16DD260ABB}"/>
              </a:ext>
            </a:extLst>
          </p:cNvPr>
          <p:cNvCxnSpPr>
            <a:cxnSpLocks/>
          </p:cNvCxnSpPr>
          <p:nvPr/>
        </p:nvCxnSpPr>
        <p:spPr bwMode="auto">
          <a:xfrm>
            <a:off x="6079003" y="2885717"/>
            <a:ext cx="10" cy="348593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2" name="右矢印 4">
            <a:extLst>
              <a:ext uri="{FF2B5EF4-FFF2-40B4-BE49-F238E27FC236}">
                <a16:creationId xmlns:a16="http://schemas.microsoft.com/office/drawing/2014/main" id="{967CD15E-6603-4AD4-AD0F-FDF1A1ED7B30}"/>
              </a:ext>
            </a:extLst>
          </p:cNvPr>
          <p:cNvSpPr/>
          <p:nvPr/>
        </p:nvSpPr>
        <p:spPr bwMode="auto">
          <a:xfrm>
            <a:off x="3413339" y="3033333"/>
            <a:ext cx="2665665" cy="572147"/>
          </a:xfrm>
          <a:prstGeom prst="rightArrow">
            <a:avLst/>
          </a:prstGeom>
          <a:solidFill>
            <a:srgbClr val="AAC2D4"/>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ja-JP" altLang="en-US">
                <a:solidFill>
                  <a:schemeClr val="tx1"/>
                </a:solidFill>
                <a:latin typeface="Meiryo UI" panose="020B0604030504040204" pitchFamily="34" charset="-128"/>
                <a:ea typeface="Meiryo UI" panose="020B0604030504040204" pitchFamily="34" charset="-128"/>
                <a:cs typeface="Arial" charset="0"/>
              </a:rPr>
              <a:t>猶予期間</a:t>
            </a:r>
            <a:r>
              <a:rPr kumimoji="0" lang="en-US" altLang="ja-JP" dirty="0">
                <a:solidFill>
                  <a:schemeClr val="tx1"/>
                </a:solidFill>
                <a:latin typeface="Meiryo UI" panose="020B0604030504040204" pitchFamily="34" charset="-128"/>
                <a:ea typeface="Meiryo UI" panose="020B0604030504040204" pitchFamily="34" charset="-128"/>
                <a:cs typeface="Arial" charset="0"/>
              </a:rPr>
              <a:t> </a:t>
            </a:r>
            <a:endParaRPr kumimoji="0" lang="ja-JP" altLang="en-US">
              <a:solidFill>
                <a:schemeClr val="tx1"/>
              </a:solidFill>
              <a:latin typeface="Meiryo UI" panose="020B0604030504040204" pitchFamily="34" charset="-128"/>
              <a:ea typeface="Meiryo UI" panose="020B0604030504040204" pitchFamily="34" charset="-128"/>
              <a:cs typeface="Arial" charset="0"/>
            </a:endParaRPr>
          </a:p>
        </p:txBody>
      </p:sp>
      <p:cxnSp>
        <p:nvCxnSpPr>
          <p:cNvPr id="53" name="直線コネクタ 52">
            <a:extLst>
              <a:ext uri="{FF2B5EF4-FFF2-40B4-BE49-F238E27FC236}">
                <a16:creationId xmlns:a16="http://schemas.microsoft.com/office/drawing/2014/main" id="{2B8F1D4D-C08C-4B3A-B0C1-2CCA479EBA76}"/>
              </a:ext>
            </a:extLst>
          </p:cNvPr>
          <p:cNvCxnSpPr>
            <a:cxnSpLocks/>
          </p:cNvCxnSpPr>
          <p:nvPr/>
        </p:nvCxnSpPr>
        <p:spPr bwMode="auto">
          <a:xfrm>
            <a:off x="8502672" y="2874827"/>
            <a:ext cx="0" cy="3560805"/>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4" name="テキスト ボックス 53">
            <a:extLst>
              <a:ext uri="{FF2B5EF4-FFF2-40B4-BE49-F238E27FC236}">
                <a16:creationId xmlns:a16="http://schemas.microsoft.com/office/drawing/2014/main" id="{7115C6C6-31B7-40CB-9F5C-B65900F1EF0A}"/>
              </a:ext>
            </a:extLst>
          </p:cNvPr>
          <p:cNvSpPr txBox="1"/>
          <p:nvPr/>
        </p:nvSpPr>
        <p:spPr>
          <a:xfrm>
            <a:off x="7834874" y="2477834"/>
            <a:ext cx="132852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400" dirty="0">
                <a:latin typeface="Meiryo UI" panose="020B0604030504040204" pitchFamily="34" charset="-128"/>
                <a:ea typeface="Meiryo UI" panose="020B0604030504040204" pitchFamily="34" charset="-128"/>
              </a:rPr>
              <a:t>2025/05/26</a:t>
            </a:r>
            <a:endParaRPr lang="ja-JP" altLang="en-US" sz="1400">
              <a:latin typeface="Meiryo UI" panose="020B0604030504040204" pitchFamily="34" charset="-128"/>
              <a:ea typeface="Meiryo UI" panose="020B0604030504040204" pitchFamily="34" charset="-128"/>
            </a:endParaRPr>
          </a:p>
        </p:txBody>
      </p:sp>
      <p:sp>
        <p:nvSpPr>
          <p:cNvPr id="56" name="右矢印 21">
            <a:extLst>
              <a:ext uri="{FF2B5EF4-FFF2-40B4-BE49-F238E27FC236}">
                <a16:creationId xmlns:a16="http://schemas.microsoft.com/office/drawing/2014/main" id="{86BAE411-EFE7-41A8-AA5D-DEF4510C3B5B}"/>
              </a:ext>
            </a:extLst>
          </p:cNvPr>
          <p:cNvSpPr/>
          <p:nvPr/>
        </p:nvSpPr>
        <p:spPr bwMode="auto">
          <a:xfrm>
            <a:off x="6118548" y="2961363"/>
            <a:ext cx="3244915" cy="694350"/>
          </a:xfrm>
          <a:prstGeom prst="rightArrow">
            <a:avLst/>
          </a:prstGeom>
          <a:solidFill>
            <a:srgbClr val="AAC2D4"/>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panose="020B0604030504040204" pitchFamily="34" charset="-128"/>
                <a:ea typeface="Meiryo UI" panose="020B0604030504040204" pitchFamily="34" charset="-128"/>
                <a:cs typeface="Arial" charset="0"/>
              </a:rPr>
              <a:t>MDR</a:t>
            </a:r>
            <a:r>
              <a:rPr kumimoji="0" lang="ja-JP" altLang="en-US">
                <a:solidFill>
                  <a:schemeClr val="tx1"/>
                </a:solidFill>
                <a:latin typeface="Meiryo UI" panose="020B0604030504040204" pitchFamily="34" charset="-128"/>
                <a:ea typeface="Meiryo UI" panose="020B0604030504040204" pitchFamily="34" charset="-128"/>
                <a:cs typeface="Arial" charset="0"/>
              </a:rPr>
              <a:t>完全実施</a:t>
            </a:r>
          </a:p>
        </p:txBody>
      </p:sp>
      <p:sp>
        <p:nvSpPr>
          <p:cNvPr id="57" name="右矢印 21">
            <a:extLst>
              <a:ext uri="{FF2B5EF4-FFF2-40B4-BE49-F238E27FC236}">
                <a16:creationId xmlns:a16="http://schemas.microsoft.com/office/drawing/2014/main" id="{1A87DC00-10DC-495D-AD8F-DC0ECFB84620}"/>
              </a:ext>
            </a:extLst>
          </p:cNvPr>
          <p:cNvSpPr/>
          <p:nvPr/>
        </p:nvSpPr>
        <p:spPr bwMode="auto">
          <a:xfrm>
            <a:off x="3453383" y="5834697"/>
            <a:ext cx="5910080" cy="530788"/>
          </a:xfrm>
          <a:prstGeom prst="rightArrow">
            <a:avLst/>
          </a:prstGeom>
          <a:solidFill>
            <a:schemeClr val="accent1">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panose="020B0604030504040204" pitchFamily="34" charset="-128"/>
                <a:ea typeface="Meiryo UI" panose="020B0604030504040204" pitchFamily="34" charset="-128"/>
                <a:cs typeface="Arial" charset="0"/>
              </a:rPr>
              <a:t>MDR</a:t>
            </a:r>
            <a:r>
              <a:rPr kumimoji="0" lang="ja-JP" altLang="en-US">
                <a:solidFill>
                  <a:schemeClr val="tx1"/>
                </a:solidFill>
                <a:latin typeface="Meiryo UI" panose="020B0604030504040204" pitchFamily="34" charset="-128"/>
                <a:ea typeface="Meiryo UI" panose="020B0604030504040204" pitchFamily="34" charset="-128"/>
                <a:cs typeface="Arial" charset="0"/>
              </a:rPr>
              <a:t>　</a:t>
            </a:r>
            <a:r>
              <a:rPr kumimoji="0" lang="en-US" altLang="ja-JP" dirty="0">
                <a:solidFill>
                  <a:schemeClr val="tx1"/>
                </a:solidFill>
                <a:latin typeface="Meiryo UI" panose="020B0604030504040204" pitchFamily="34" charset="-128"/>
                <a:ea typeface="Meiryo UI" panose="020B0604030504040204" pitchFamily="34" charset="-128"/>
                <a:cs typeface="Arial" charset="0"/>
              </a:rPr>
              <a:t>PMS</a:t>
            </a:r>
            <a:endParaRPr kumimoji="0" lang="ja-JP" altLang="en-US">
              <a:solidFill>
                <a:schemeClr val="tx1"/>
              </a:solidFill>
              <a:latin typeface="Meiryo UI" panose="020B0604030504040204" pitchFamily="34" charset="-128"/>
              <a:ea typeface="Meiryo UI" panose="020B0604030504040204" pitchFamily="34" charset="-128"/>
              <a:cs typeface="Arial" charset="0"/>
            </a:endParaRPr>
          </a:p>
        </p:txBody>
      </p:sp>
      <p:sp>
        <p:nvSpPr>
          <p:cNvPr id="58" name="ストライプ矢印 16">
            <a:extLst>
              <a:ext uri="{FF2B5EF4-FFF2-40B4-BE49-F238E27FC236}">
                <a16:creationId xmlns:a16="http://schemas.microsoft.com/office/drawing/2014/main" id="{9DCF9883-872E-4027-9D49-F9F816E11DED}"/>
              </a:ext>
            </a:extLst>
          </p:cNvPr>
          <p:cNvSpPr/>
          <p:nvPr/>
        </p:nvSpPr>
        <p:spPr bwMode="auto">
          <a:xfrm>
            <a:off x="975535" y="4130644"/>
            <a:ext cx="5081705" cy="610243"/>
          </a:xfrm>
          <a:prstGeom prst="stripedRightArrow">
            <a:avLst/>
          </a:prstGeom>
          <a:solidFill>
            <a:srgbClr val="CCFF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panose="020B0604030504040204" pitchFamily="34" charset="-128"/>
                <a:ea typeface="Meiryo UI" panose="020B0604030504040204" pitchFamily="34" charset="-128"/>
                <a:cs typeface="Arial" charset="0"/>
              </a:rPr>
              <a:t>MDD</a:t>
            </a:r>
            <a:r>
              <a:rPr kumimoji="0" lang="ja-JP" altLang="en-US">
                <a:solidFill>
                  <a:schemeClr val="tx1"/>
                </a:solidFill>
                <a:latin typeface="Meiryo UI" panose="020B0604030504040204" pitchFamily="34" charset="-128"/>
                <a:ea typeface="Meiryo UI" panose="020B0604030504040204" pitchFamily="34" charset="-128"/>
                <a:cs typeface="Arial" charset="0"/>
              </a:rPr>
              <a:t>認証書有効期間</a:t>
            </a:r>
          </a:p>
        </p:txBody>
      </p:sp>
      <p:sp>
        <p:nvSpPr>
          <p:cNvPr id="60" name="右矢印 21">
            <a:extLst>
              <a:ext uri="{FF2B5EF4-FFF2-40B4-BE49-F238E27FC236}">
                <a16:creationId xmlns:a16="http://schemas.microsoft.com/office/drawing/2014/main" id="{8F22A89D-54BC-4524-A230-CF82C39EF7AF}"/>
              </a:ext>
            </a:extLst>
          </p:cNvPr>
          <p:cNvSpPr/>
          <p:nvPr/>
        </p:nvSpPr>
        <p:spPr bwMode="auto">
          <a:xfrm>
            <a:off x="3413339" y="5265572"/>
            <a:ext cx="5971876" cy="575228"/>
          </a:xfrm>
          <a:prstGeom prst="rightArrow">
            <a:avLst/>
          </a:prstGeom>
          <a:solidFill>
            <a:schemeClr val="accent5">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a:ea typeface="Meiryo UI"/>
                <a:cs typeface="Arial"/>
              </a:rPr>
              <a:t>MDR/</a:t>
            </a:r>
            <a:r>
              <a:rPr kumimoji="0" lang="en-US" dirty="0" err="1">
                <a:solidFill>
                  <a:schemeClr val="tx1"/>
                </a:solidFill>
                <a:latin typeface="Meiryo UI"/>
                <a:ea typeface="Meiryo UI"/>
                <a:cs typeface="Arial"/>
              </a:rPr>
              <a:t>クラスⅠ</a:t>
            </a:r>
            <a:r>
              <a:rPr kumimoji="0" lang="en-US" altLang="ja-JP" dirty="0">
                <a:solidFill>
                  <a:schemeClr val="tx1"/>
                </a:solidFill>
                <a:latin typeface="Meiryo UI"/>
                <a:ea typeface="Meiryo UI"/>
                <a:cs typeface="Arial"/>
              </a:rPr>
              <a:t>(</a:t>
            </a:r>
            <a:r>
              <a:rPr kumimoji="0" lang="ja-JP" altLang="en-US">
                <a:solidFill>
                  <a:schemeClr val="tx1"/>
                </a:solidFill>
                <a:latin typeface="Meiryo UI"/>
                <a:ea typeface="Meiryo UI"/>
                <a:cs typeface="Arial"/>
              </a:rPr>
              <a:t>自己宣言</a:t>
            </a:r>
            <a:r>
              <a:rPr kumimoji="0" lang="en-US" altLang="ja-JP" dirty="0">
                <a:solidFill>
                  <a:schemeClr val="tx1"/>
                </a:solidFill>
                <a:latin typeface="Meiryo UI"/>
                <a:ea typeface="Meiryo UI"/>
                <a:cs typeface="Arial"/>
              </a:rPr>
              <a:t>)</a:t>
            </a:r>
            <a:r>
              <a:rPr kumimoji="0" lang="ja-JP" altLang="en-US" dirty="0">
                <a:solidFill>
                  <a:schemeClr val="tx1"/>
                </a:solidFill>
                <a:latin typeface="Meiryo UI"/>
                <a:ea typeface="Meiryo UI"/>
                <a:cs typeface="Arial"/>
              </a:rPr>
              <a:t> </a:t>
            </a:r>
            <a:r>
              <a:rPr kumimoji="0" lang="en-US" altLang="ja-JP" dirty="0">
                <a:solidFill>
                  <a:schemeClr val="tx1"/>
                </a:solidFill>
                <a:latin typeface="Meiryo UI"/>
                <a:ea typeface="Meiryo UI"/>
                <a:cs typeface="Arial"/>
              </a:rPr>
              <a:t>+ </a:t>
            </a:r>
            <a:r>
              <a:rPr kumimoji="0" lang="ja-JP" altLang="en-US">
                <a:solidFill>
                  <a:schemeClr val="tx1"/>
                </a:solidFill>
                <a:latin typeface="Meiryo UI"/>
                <a:ea typeface="Meiryo UI"/>
                <a:cs typeface="Arial"/>
              </a:rPr>
              <a:t>新製品</a:t>
            </a:r>
            <a:r>
              <a:rPr kumimoji="0" lang="en-US" altLang="ja-JP" dirty="0">
                <a:solidFill>
                  <a:schemeClr val="tx1"/>
                </a:solidFill>
                <a:latin typeface="Meiryo UI"/>
                <a:ea typeface="Meiryo UI"/>
                <a:cs typeface="Arial"/>
              </a:rPr>
              <a:t>(</a:t>
            </a:r>
            <a:r>
              <a:rPr kumimoji="0" lang="ja-JP" altLang="en-US">
                <a:solidFill>
                  <a:schemeClr val="tx1"/>
                </a:solidFill>
                <a:latin typeface="Meiryo UI"/>
                <a:ea typeface="Meiryo UI"/>
                <a:cs typeface="Arial"/>
              </a:rPr>
              <a:t>全クラス</a:t>
            </a:r>
            <a:r>
              <a:rPr kumimoji="0" lang="en-US" altLang="ja-JP" dirty="0">
                <a:solidFill>
                  <a:schemeClr val="tx1"/>
                </a:solidFill>
                <a:latin typeface="Meiryo UI"/>
                <a:ea typeface="Meiryo UI"/>
                <a:cs typeface="Arial"/>
              </a:rPr>
              <a:t>)</a:t>
            </a:r>
            <a:endParaRPr kumimoji="0" lang="ja-JP" altLang="en-US" dirty="0">
              <a:solidFill>
                <a:schemeClr val="tx1"/>
              </a:solidFill>
              <a:latin typeface="Meiryo UI"/>
              <a:ea typeface="Meiryo UI"/>
              <a:cs typeface="Arial"/>
            </a:endParaRPr>
          </a:p>
        </p:txBody>
      </p:sp>
      <p:sp>
        <p:nvSpPr>
          <p:cNvPr id="61" name="右矢印 21">
            <a:extLst>
              <a:ext uri="{FF2B5EF4-FFF2-40B4-BE49-F238E27FC236}">
                <a16:creationId xmlns:a16="http://schemas.microsoft.com/office/drawing/2014/main" id="{C1A09C84-F73D-46D8-962E-AD6260375337}"/>
              </a:ext>
            </a:extLst>
          </p:cNvPr>
          <p:cNvSpPr/>
          <p:nvPr/>
        </p:nvSpPr>
        <p:spPr bwMode="auto">
          <a:xfrm>
            <a:off x="6100776" y="4702214"/>
            <a:ext cx="3284439" cy="544404"/>
          </a:xfrm>
          <a:prstGeom prst="rightArrow">
            <a:avLst/>
          </a:prstGeom>
          <a:solidFill>
            <a:srgbClr val="FFFF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a:ea typeface="Meiryo UI"/>
                <a:cs typeface="Arial"/>
              </a:rPr>
              <a:t>MDR/</a:t>
            </a:r>
            <a:r>
              <a:rPr kumimoji="0" lang="en-US" altLang="ja-JP" dirty="0" err="1">
                <a:solidFill>
                  <a:schemeClr val="tx1"/>
                </a:solidFill>
                <a:latin typeface="Meiryo UI"/>
                <a:ea typeface="Meiryo UI"/>
                <a:cs typeface="Arial"/>
              </a:rPr>
              <a:t>クラスⅠ</a:t>
            </a:r>
            <a:r>
              <a:rPr kumimoji="0" lang="en-US" altLang="ja-JP" dirty="0">
                <a:solidFill>
                  <a:schemeClr val="tx1"/>
                </a:solidFill>
                <a:latin typeface="Meiryo UI"/>
                <a:ea typeface="Meiryo UI"/>
                <a:cs typeface="Arial"/>
              </a:rPr>
              <a:t>(</a:t>
            </a:r>
            <a:r>
              <a:rPr kumimoji="0" lang="ja-JP" altLang="en-US">
                <a:solidFill>
                  <a:schemeClr val="tx1"/>
                </a:solidFill>
                <a:latin typeface="Meiryo UI"/>
                <a:ea typeface="Meiryo UI"/>
                <a:cs typeface="Arial"/>
              </a:rPr>
              <a:t>再滅菌</a:t>
            </a:r>
            <a:r>
              <a:rPr kumimoji="0" lang="en-US" altLang="ja-JP" dirty="0">
                <a:solidFill>
                  <a:schemeClr val="tx1"/>
                </a:solidFill>
                <a:latin typeface="Meiryo UI"/>
                <a:ea typeface="Meiryo UI"/>
                <a:cs typeface="Arial"/>
              </a:rPr>
              <a:t>)</a:t>
            </a:r>
            <a:endParaRPr lang="ja-JP" altLang="en-US" dirty="0">
              <a:solidFill>
                <a:schemeClr val="tx1"/>
              </a:solidFill>
              <a:latin typeface="Meiryo UI"/>
              <a:ea typeface="Meiryo UI"/>
              <a:cs typeface="Arial"/>
            </a:endParaRPr>
          </a:p>
        </p:txBody>
      </p:sp>
      <p:sp>
        <p:nvSpPr>
          <p:cNvPr id="67" name="ストライプ矢印 16">
            <a:extLst>
              <a:ext uri="{FF2B5EF4-FFF2-40B4-BE49-F238E27FC236}">
                <a16:creationId xmlns:a16="http://schemas.microsoft.com/office/drawing/2014/main" id="{EEDB14D5-132D-4C92-B5E7-043BC21238D9}"/>
              </a:ext>
            </a:extLst>
          </p:cNvPr>
          <p:cNvSpPr/>
          <p:nvPr/>
        </p:nvSpPr>
        <p:spPr bwMode="auto">
          <a:xfrm>
            <a:off x="6118549" y="4146044"/>
            <a:ext cx="2380586" cy="610243"/>
          </a:xfrm>
          <a:prstGeom prst="stripedRightArrow">
            <a:avLst/>
          </a:prstGeom>
          <a:solidFill>
            <a:srgbClr val="CCFF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72000" tIns="0" rIns="72000" bIns="0" numCol="1" rtlCol="0" anchor="ctr" anchorCtr="0" compatLnSpc="1">
            <a:prstTxWarp prst="textNoShape">
              <a:avLst/>
            </a:prstTxWarp>
          </a:bodyPr>
          <a:lstStyle/>
          <a:p>
            <a:pPr fontAlgn="base">
              <a:spcBef>
                <a:spcPct val="20000"/>
              </a:spcBef>
              <a:spcAft>
                <a:spcPct val="0"/>
              </a:spcAft>
              <a:buClr>
                <a:schemeClr val="tx2"/>
              </a:buClr>
            </a:pPr>
            <a:r>
              <a:rPr kumimoji="0" lang="en-US" altLang="ja-JP" dirty="0">
                <a:solidFill>
                  <a:schemeClr val="tx1"/>
                </a:solidFill>
                <a:latin typeface="Meiryo UI" panose="020B0604030504040204" pitchFamily="34" charset="-128"/>
                <a:ea typeface="Meiryo UI" panose="020B0604030504040204" pitchFamily="34" charset="-128"/>
                <a:cs typeface="Arial" charset="0"/>
              </a:rPr>
              <a:t>MDD</a:t>
            </a:r>
            <a:r>
              <a:rPr kumimoji="0" lang="ja-JP" altLang="en-US">
                <a:solidFill>
                  <a:schemeClr val="tx1"/>
                </a:solidFill>
                <a:latin typeface="Meiryo UI" panose="020B0604030504040204" pitchFamily="34" charset="-128"/>
                <a:ea typeface="Meiryo UI" panose="020B0604030504040204" pitchFamily="34" charset="-128"/>
                <a:cs typeface="Arial" charset="0"/>
              </a:rPr>
              <a:t>品流通期限</a:t>
            </a:r>
          </a:p>
        </p:txBody>
      </p:sp>
      <p:cxnSp>
        <p:nvCxnSpPr>
          <p:cNvPr id="23" name="直線コネクタ 22">
            <a:extLst>
              <a:ext uri="{FF2B5EF4-FFF2-40B4-BE49-F238E27FC236}">
                <a16:creationId xmlns:a16="http://schemas.microsoft.com/office/drawing/2014/main" id="{D99B8DC7-C217-5144-9512-F052A81C67F2}"/>
              </a:ext>
            </a:extLst>
          </p:cNvPr>
          <p:cNvCxnSpPr>
            <a:cxnSpLocks/>
          </p:cNvCxnSpPr>
          <p:nvPr/>
        </p:nvCxnSpPr>
        <p:spPr bwMode="auto">
          <a:xfrm>
            <a:off x="3379346" y="2863945"/>
            <a:ext cx="10" cy="348593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4" name="直線コネクタ 23">
            <a:extLst>
              <a:ext uri="{FF2B5EF4-FFF2-40B4-BE49-F238E27FC236}">
                <a16:creationId xmlns:a16="http://schemas.microsoft.com/office/drawing/2014/main" id="{74AEBBEF-A9B3-C54D-86BB-9D474321F597}"/>
              </a:ext>
            </a:extLst>
          </p:cNvPr>
          <p:cNvCxnSpPr>
            <a:cxnSpLocks/>
          </p:cNvCxnSpPr>
          <p:nvPr/>
        </p:nvCxnSpPr>
        <p:spPr bwMode="auto">
          <a:xfrm>
            <a:off x="940950" y="2853058"/>
            <a:ext cx="10" cy="348593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5" name="テキスト ボックス 24">
            <a:extLst>
              <a:ext uri="{FF2B5EF4-FFF2-40B4-BE49-F238E27FC236}">
                <a16:creationId xmlns:a16="http://schemas.microsoft.com/office/drawing/2014/main" id="{2C912C40-45CA-D44E-9904-F0940E5DF907}"/>
              </a:ext>
            </a:extLst>
          </p:cNvPr>
          <p:cNvSpPr txBox="1"/>
          <p:nvPr/>
        </p:nvSpPr>
        <p:spPr>
          <a:xfrm>
            <a:off x="3465228" y="3590348"/>
            <a:ext cx="2298252" cy="480644"/>
          </a:xfrm>
          <a:prstGeom prst="rect">
            <a:avLst/>
          </a:prstGeom>
          <a:noFill/>
        </p:spPr>
        <p:txBody>
          <a:bodyPr wrap="square" lIns="0" tIns="0" rIns="0" bIns="0" rtlCol="0" anchor="t">
            <a:spAutoFit/>
          </a:bodyPr>
          <a:lstStyle/>
          <a:p>
            <a:pPr algn="just">
              <a:spcAft>
                <a:spcPts val="200"/>
              </a:spcAft>
              <a:buClr>
                <a:srgbClr val="5F8AC3"/>
              </a:buClr>
            </a:pPr>
            <a:r>
              <a:rPr lang="ja-JP" altLang="en-US" sz="900">
                <a:latin typeface="Meiryo UI"/>
                <a:ea typeface="Meiryo UI"/>
                <a:cs typeface="Arial"/>
              </a:rPr>
              <a:t>現行</a:t>
            </a:r>
            <a:r>
              <a:rPr lang="en-US" altLang="ja-JP" sz="900">
                <a:latin typeface="Meiryo UI"/>
                <a:ea typeface="Meiryo UI"/>
                <a:cs typeface="Arial"/>
              </a:rPr>
              <a:t>MDD</a:t>
            </a:r>
            <a:r>
              <a:rPr lang="ja-JP" altLang="en-US" sz="900">
                <a:latin typeface="Meiryo UI"/>
                <a:ea typeface="Meiryo UI"/>
                <a:cs typeface="Arial"/>
              </a:rPr>
              <a:t>の認証で製造販売が</a:t>
            </a:r>
            <a:endParaRPr lang="ja-JP" altLang="en-US">
              <a:latin typeface="Meiryo UI"/>
              <a:ea typeface="Meiryo UI"/>
              <a:cs typeface="Arial"/>
            </a:endParaRPr>
          </a:p>
          <a:p>
            <a:pPr algn="just">
              <a:spcAft>
                <a:spcPts val="200"/>
              </a:spcAft>
            </a:pPr>
            <a:r>
              <a:rPr lang="ja-JP" altLang="en-US" sz="900">
                <a:latin typeface="Meiryo UI"/>
                <a:ea typeface="Meiryo UI"/>
                <a:cs typeface="Arial"/>
              </a:rPr>
              <a:t>認められる期間。但し、</a:t>
            </a:r>
            <a:r>
              <a:rPr lang="en-US" altLang="ja-JP" sz="900">
                <a:latin typeface="Meiryo UI"/>
                <a:ea typeface="Meiryo UI"/>
                <a:cs typeface="Arial"/>
              </a:rPr>
              <a:t>PMS</a:t>
            </a:r>
            <a:r>
              <a:rPr lang="ja-JP" altLang="en-US" sz="900">
                <a:latin typeface="Meiryo UI"/>
                <a:ea typeface="Meiryo UI"/>
                <a:cs typeface="Arial"/>
              </a:rPr>
              <a:t>要件等は猶予なし。</a:t>
            </a:r>
            <a:endParaRPr lang="ja-JP" altLang="en-US">
              <a:latin typeface="Meiryo UI"/>
              <a:ea typeface="Meiryo UI"/>
              <a:cs typeface="Arial"/>
            </a:endParaRPr>
          </a:p>
          <a:p>
            <a:pPr algn="just">
              <a:lnSpc>
                <a:spcPct val="110000"/>
              </a:lnSpc>
              <a:spcAft>
                <a:spcPts val="200"/>
              </a:spcAft>
              <a:buClr>
                <a:srgbClr val="5F8AC3"/>
              </a:buClr>
            </a:pPr>
            <a:endParaRPr lang="it-IT" altLang="zh-TW" sz="9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B30FBFA2-4144-614A-9CBC-5F86F1AA2AEE}"/>
              </a:ext>
            </a:extLst>
          </p:cNvPr>
          <p:cNvSpPr txBox="1"/>
          <p:nvPr/>
        </p:nvSpPr>
        <p:spPr>
          <a:xfrm>
            <a:off x="1017882" y="3527844"/>
            <a:ext cx="2077892" cy="644792"/>
          </a:xfrm>
          <a:prstGeom prst="rect">
            <a:avLst/>
          </a:prstGeom>
          <a:noFill/>
        </p:spPr>
        <p:txBody>
          <a:bodyPr wrap="square" lIns="0" tIns="0" rIns="0" bIns="0" rtlCol="0" anchor="t">
            <a:spAutoFit/>
          </a:bodyPr>
          <a:lstStyle/>
          <a:p>
            <a:pPr algn="just">
              <a:spcAft>
                <a:spcPts val="200"/>
              </a:spcAft>
              <a:buClr>
                <a:srgbClr val="5F8AC3"/>
              </a:buClr>
            </a:pPr>
            <a:r>
              <a:rPr lang="en-US" altLang="ja-JP" sz="900" dirty="0">
                <a:latin typeface="Meiryo UI" panose="020B0604030504040204" pitchFamily="34" charset="-128"/>
                <a:ea typeface="Meiryo UI" panose="020B0604030504040204" pitchFamily="34" charset="-128"/>
                <a:cs typeface="Arial" panose="020B0604020202020204" pitchFamily="34" charset="0"/>
              </a:rPr>
              <a:t>MDR</a:t>
            </a:r>
            <a:r>
              <a:rPr lang="ja-JP" altLang="en-US" sz="900">
                <a:latin typeface="Meiryo UI" panose="020B0604030504040204" pitchFamily="34" charset="-128"/>
                <a:ea typeface="Meiryo UI" panose="020B0604030504040204" pitchFamily="34" charset="-128"/>
                <a:cs typeface="Arial" panose="020B0604020202020204" pitchFamily="34" charset="0"/>
              </a:rPr>
              <a:t>対応に向けた規制の移行期間</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algn="just">
              <a:spcAft>
                <a:spcPts val="200"/>
              </a:spcAft>
              <a:buClr>
                <a:srgbClr val="5F8AC3"/>
              </a:buClr>
            </a:pPr>
            <a:r>
              <a:rPr lang="ja-JP" altLang="en-US" sz="900">
                <a:latin typeface="Meiryo UI"/>
                <a:ea typeface="Meiryo UI"/>
                <a:cs typeface="Arial"/>
              </a:rPr>
              <a:t>（コロナに伴い１年延期となり</a:t>
            </a:r>
            <a:endParaRPr lang="en-US" altLang="ja-JP" sz="900" dirty="0">
              <a:latin typeface="Meiryo UI"/>
              <a:ea typeface="Meiryo UI"/>
              <a:cs typeface="Arial"/>
            </a:endParaRPr>
          </a:p>
          <a:p>
            <a:pPr algn="just">
              <a:spcAft>
                <a:spcPts val="200"/>
              </a:spcAft>
            </a:pPr>
            <a:r>
              <a:rPr lang="en-US" altLang="ja-JP" sz="900">
                <a:latin typeface="Meiryo UI"/>
                <a:ea typeface="Meiryo UI"/>
                <a:cs typeface="Arial"/>
              </a:rPr>
              <a:t>4</a:t>
            </a:r>
            <a:r>
              <a:rPr lang="ja-JP" altLang="en-US" sz="900">
                <a:latin typeface="Meiryo UI"/>
                <a:ea typeface="Meiryo UI"/>
                <a:cs typeface="Arial"/>
              </a:rPr>
              <a:t>年の移行期間となった）</a:t>
            </a:r>
            <a:endParaRPr lang="en-US" altLang="ja-JP" sz="900">
              <a:latin typeface="Meiryo UI"/>
              <a:ea typeface="Meiryo UI"/>
              <a:cs typeface="Arial"/>
            </a:endParaRPr>
          </a:p>
          <a:p>
            <a:pPr algn="just">
              <a:lnSpc>
                <a:spcPct val="110000"/>
              </a:lnSpc>
              <a:spcAft>
                <a:spcPts val="200"/>
              </a:spcAft>
              <a:buClr>
                <a:srgbClr val="5F8AC3"/>
              </a:buClr>
            </a:pPr>
            <a:endParaRPr lang="it-IT" altLang="zh-TW" sz="900" dirty="0">
              <a:latin typeface="Cambria" panose="02040503050406030204" pitchFamily="18" charset="0"/>
            </a:endParaRPr>
          </a:p>
        </p:txBody>
      </p:sp>
      <p:sp>
        <p:nvSpPr>
          <p:cNvPr id="27" name="テキスト ボックス 26"/>
          <p:cNvSpPr txBox="1"/>
          <p:nvPr/>
        </p:nvSpPr>
        <p:spPr>
          <a:xfrm>
            <a:off x="358675" y="6456626"/>
            <a:ext cx="8928000" cy="144016"/>
          </a:xfrm>
          <a:prstGeom prst="rect">
            <a:avLst/>
          </a:prstGeom>
          <a:noFill/>
        </p:spPr>
        <p:txBody>
          <a:bodyPr wrap="square" lIns="0" tIns="0" rIns="0" bIns="0" rtlCol="0">
            <a:noAutofit/>
          </a:bodyPr>
          <a:lstStyle/>
          <a:p>
            <a:pPr marL="444500" lvl="0" indent="-444500"/>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a:latin typeface="Meiryo UI" panose="020B0604030504040204" pitchFamily="34" charset="-128"/>
                <a:ea typeface="Meiryo UI" panose="020B0604030504040204" pitchFamily="34" charset="-128"/>
                <a:cs typeface="Arial" panose="020B0604020202020204" pitchFamily="34" charset="0"/>
              </a:rPr>
              <a:t>より詳細な情報については、</a:t>
            </a:r>
            <a:r>
              <a:rPr lang="en-US" altLang="ja-JP" sz="1000" dirty="0">
                <a:latin typeface="Meiryo UI" panose="020B0604030504040204" pitchFamily="34" charset="-128"/>
                <a:ea typeface="Meiryo UI" panose="020B0604030504040204" pitchFamily="34" charset="-128"/>
                <a:cs typeface="Arial" panose="020B0604020202020204" pitchFamily="34" charset="0"/>
              </a:rPr>
              <a:t>JETRO</a:t>
            </a:r>
            <a:r>
              <a:rPr lang="ja-JP" altLang="en-US" sz="1000">
                <a:latin typeface="Meiryo UI" panose="020B0604030504040204" pitchFamily="34" charset="-128"/>
                <a:ea typeface="Meiryo UI" panose="020B0604030504040204" pitchFamily="34" charset="-128"/>
                <a:cs typeface="Arial" panose="020B0604020202020204" pitchFamily="34" charset="0"/>
              </a:rPr>
              <a:t>レポート</a:t>
            </a:r>
            <a:r>
              <a:rPr lang="ja-JP" altLang="en-US" sz="90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https://www.jetro.go.jp/ext_images/_Reports/02/2018/5532b737d751351f/mdr2018.pdf</a:t>
            </a:r>
            <a:r>
              <a:rPr lang="ja-JP" altLang="en-US" sz="900">
                <a:latin typeface="Meiryo UI" panose="020B0604030504040204" pitchFamily="34" charset="-128"/>
                <a:ea typeface="Meiryo UI" panose="020B0604030504040204" pitchFamily="34" charset="-128"/>
                <a:cs typeface="Arial" panose="020B0604020202020204" pitchFamily="34" charset="0"/>
              </a:rPr>
              <a:t>」</a:t>
            </a:r>
            <a:r>
              <a:rPr lang="ja-JP" altLang="en-US" sz="1000">
                <a:latin typeface="Meiryo UI" panose="020B0604030504040204" pitchFamily="34" charset="-128"/>
                <a:ea typeface="Meiryo UI" panose="020B0604030504040204" pitchFamily="34" charset="-128"/>
                <a:cs typeface="Arial" panose="020B0604020202020204" pitchFamily="34" charset="0"/>
              </a:rPr>
              <a:t>を参照のこと。</a:t>
            </a:r>
          </a:p>
        </p:txBody>
      </p:sp>
      <p:sp>
        <p:nvSpPr>
          <p:cNvPr id="28" name="テキスト ボックス 27">
            <a:extLst>
              <a:ext uri="{FF2B5EF4-FFF2-40B4-BE49-F238E27FC236}">
                <a16:creationId xmlns:a16="http://schemas.microsoft.com/office/drawing/2014/main" id="{27C95164-6758-6B43-9A0E-8810F3576C9A}"/>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2912391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39033352875032534257E+00&quot;&gt;&lt;m_msothmcolidx val=&quot;0&quot;/&gt;&lt;m_rgb r=&quot;33&quot; g=&quot;99&quot; b=&quot;CC&quot;/&gt;&lt;m_nBrightness endver=&quot;26206&quot; val=&quot;0&quot;/&gt;&lt;/elem&gt;&lt;elem m_fUsage=&quot;2.55407635716192693565E+00&quot;&gt;&lt;m_msothmcolidx val=&quot;0&quot;/&gt;&lt;m_rgb r=&quot;80&quot; g=&quot;CC&quot; b=&quot;E8&quot;/&gt;&lt;m_nBrightness endver=&quot;26206&quot; val=&quot;0&quot;/&gt;&lt;/elem&gt;&lt;elem m_fUsage=&quot;2.16065562711250258587E+00&quot;&gt;&lt;m_msothmcolidx val=&quot;0&quot;/&gt;&lt;m_rgb r=&quot;1F&quot; g=&quot;49&quot; b=&quot;7D&quot;/&gt;&lt;m_nBrightness endver=&quot;26206&quot; val=&quot;0&quot;/&gt;&lt;/elem&gt;&lt;elem m_fUsage=&quot;4.50026857250666323385E-01&quot;&gt;&lt;m_msothmcolidx val=&quot;0&quot;/&gt;&lt;m_rgb r=&quot;C0&quot; g=&quot;E6&quot; b=&quot;F4&quot;/&gt;&lt;m_nBrightness endver=&quot;26206&quot; val=&quot;0&quot;/&gt;&lt;/elem&gt;&lt;elem m_fUsage=&quot;2.28767924549610118801E-01&quot;&gt;&lt;m_msothmcolidx val=&quot;0&quot;/&gt;&lt;m_rgb r=&quot;3D&quot; g=&quot;6E&quot; b=&quot;81&quot;/&gt;&lt;m_nBrightness endver=&quot;26206&quot; val=&quot;0&quot;/&gt;&lt;/elem&gt;&lt;elem m_fUsage=&quot;1.50094635296999207030E-01&quot;&gt;&lt;m_msothmcolidx val=&quot;0&quot;/&gt;&lt;m_rgb r=&quot;80&quot; g=&quot;E6&quot; b=&quot;F4&quot;/&gt;&lt;m_nBrightness endver=&quot;26206&quot; val=&quot;0&quot;/&gt;&lt;/elem&gt;&lt;elem m_fUsage=&quot;6.46108188922667886489E-02&quot;&gt;&lt;m_msothmcolidx val=&quot;0&quot;/&gt;&lt;m_rgb r=&quot;80&quot; g=&quot;80&quot; b=&quot;80&quot;/&gt;&lt;m_nBrightness endver=&quot;26206&quot; val=&quot;0&quot;/&gt;&lt;/elem&gt;&lt;elem m_fUsage=&quot;1.33153524173656848985E-03&quot;&gt;&lt;m_msothmcolidx val=&quot;0&quot;/&gt;&lt;m_rgb r=&quot;EC&quot; g=&quot;E5&quot; b=&quot;F4&quot;/&gt;&lt;m_nBrightness endver=&quot;26206&quot; val=&quot;0&quot;/&gt;&lt;/elem&gt;&lt;elem m_fUsage=&quot;1.93632597890513220450E-05&quot;&gt;&lt;m_msothmcolidx val=&quot;0&quot;/&gt;&lt;m_rgb r=&quot;D2&quot; g=&quot;E0&quot; b=&quot;E6&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YgqT1386xH_6iyAYACZ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BEBE"/>
        </a:solidFill>
        <a:ln w="9525">
          <a:no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d5ce837-86eb-4900-9c2a-2a13b5c0ee0d}" enabled="1" method="Privileged" siteId="{08b42e22-3a77-40ef-a51b-37104946de05}" removed="0"/>
</clbl:labelList>
</file>

<file path=docProps/app.xml><?xml version="1.0" encoding="utf-8"?>
<Properties xmlns="http://schemas.openxmlformats.org/officeDocument/2006/extended-properties" xmlns:vt="http://schemas.openxmlformats.org/officeDocument/2006/docPropsVTypes">
  <Template/>
  <TotalTime>0</TotalTime>
  <Words>22513</Words>
  <Application>Microsoft Office PowerPoint</Application>
  <PresentationFormat>A4 210 x 297 mm</PresentationFormat>
  <Paragraphs>2017</Paragraphs>
  <Slides>55</Slides>
  <Notes>8</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55</vt:i4>
      </vt:variant>
    </vt:vector>
  </HeadingPairs>
  <TitlesOfParts>
    <vt:vector size="72" baseType="lpstr">
      <vt:lpstr>HGP創英角ｺﾞｼｯｸUB</vt:lpstr>
      <vt:lpstr>HGS創英角ｺﾞｼｯｸUB</vt:lpstr>
      <vt:lpstr>Meiryo UI</vt:lpstr>
      <vt:lpstr>ＭＳ Ｐゴシック</vt:lpstr>
      <vt:lpstr>Wingdings,Sans-Serif</vt:lpstr>
      <vt:lpstr>メイリオ</vt:lpstr>
      <vt:lpstr>メイリオ</vt:lpstr>
      <vt:lpstr>游ゴシック</vt:lpstr>
      <vt:lpstr>Arial</vt:lpstr>
      <vt:lpstr>Arial Black</vt:lpstr>
      <vt:lpstr>Calibri</vt:lpstr>
      <vt:lpstr>Calibri Light</vt:lpstr>
      <vt:lpstr>Cambria</vt:lpstr>
      <vt:lpstr>Wingdings</vt:lpstr>
      <vt:lpstr>NRI Template</vt:lpstr>
      <vt:lpstr>Office テーマ</vt:lpstr>
      <vt:lpstr>think-cell スライド</vt:lpstr>
      <vt:lpstr>PowerPoint プレゼンテーション</vt:lpstr>
      <vt:lpstr>PowerPoint プレゼンテーション</vt:lpstr>
      <vt:lpstr>米国(USA)／医療関連／制度</vt:lpstr>
      <vt:lpstr>米国(USA)／医療関連／制度</vt:lpstr>
      <vt:lpstr>米国(USA)／医療関連／制度</vt:lpstr>
      <vt:lpstr>米国(USA)／医療関連／制度</vt:lpstr>
      <vt:lpstr>米国(USA)／医療関連／制度</vt:lpstr>
      <vt:lpstr>欧州(EU)／医療関連／制度</vt:lpstr>
      <vt:lpstr>欧州(EU)／医療関連／制度</vt:lpstr>
      <vt:lpstr>欧州(EU)／医療関連／制度</vt:lpstr>
      <vt:lpstr>欧州(EU)／医療関連／制度</vt:lpstr>
      <vt:lpstr>ASEAN及び中国における規制情報一覧</vt:lpstr>
      <vt:lpstr>ASEAN及び中国における規制情報一覧</vt:lpstr>
      <vt:lpstr>ASEAN及び中国における規制情報一覧</vt:lpstr>
      <vt:lpstr>ASEAN及び台湾、中国における規制情報一覧</vt:lpstr>
      <vt:lpstr>ASEAN及び台湾、中国における規制情報一覧</vt:lpstr>
      <vt:lpstr>ASEAN及び台湾、中国における規制情報一覧</vt:lpstr>
      <vt:lpstr>インドネシア(Indonesia)／医療関連／制度</vt:lpstr>
      <vt:lpstr>インドネシア(Indonesia) ／医療関連／制度</vt:lpstr>
      <vt:lpstr>インドネシア(Indonesia) ／医療関連／制度</vt:lpstr>
      <vt:lpstr>インドネシア(Indonesia) ／医療関連／制度</vt:lpstr>
      <vt:lpstr>PowerPoint プレゼンテーション</vt:lpstr>
      <vt:lpstr>シンガポール (Singapore)／医療関連／制度</vt:lpstr>
      <vt:lpstr>シンガポール (Singapore)／医療関連／制度</vt:lpstr>
      <vt:lpstr>シンガポール (Singapore)／医療関連／制度</vt:lpstr>
      <vt:lpstr>シンガポール (Singapore)／医療関連／制度</vt:lpstr>
      <vt:lpstr>タイ(Thailand)／医療関連／制度</vt:lpstr>
      <vt:lpstr>タイ(Thailand)／医療関連／制度</vt:lpstr>
      <vt:lpstr>タイ(Thailand)／医療関連／制度</vt:lpstr>
      <vt:lpstr>タイ(Thailand)／医療関連／制度</vt:lpstr>
      <vt:lpstr>フィリピン(Philippines)／医療関連／制度</vt:lpstr>
      <vt:lpstr>フィリピン(Philippines)／医療関連／制度</vt:lpstr>
      <vt:lpstr>フィリピン(Philippines) ／医療関連／制度</vt:lpstr>
      <vt:lpstr>フィリピン(Philippines) ／医療関連／制度</vt:lpstr>
      <vt:lpstr>PowerPoint プレゼンテーション</vt:lpstr>
      <vt:lpstr>ベトナム (Vietnam)／医療関連／制度</vt:lpstr>
      <vt:lpstr>ベトナム (Vietnam) ／医療関連／制度</vt:lpstr>
      <vt:lpstr>ベトナム (Vietnam) ／医療関連／制度</vt:lpstr>
      <vt:lpstr>PowerPoint プレゼンテーション</vt:lpstr>
      <vt:lpstr>マレーシア (Malaysia)／医療関連／制度</vt:lpstr>
      <vt:lpstr>マレーシア (Malaysia)／医療関連／制度</vt:lpstr>
      <vt:lpstr>マレーシア (Malaysia)／医療関連／制度</vt:lpstr>
      <vt:lpstr>マレーシア (Malaysia)／医療関連／制度</vt:lpstr>
      <vt:lpstr>中国(China) ／医療関連／制度</vt:lpstr>
      <vt:lpstr>中国(China) ／医療関連／制度</vt:lpstr>
      <vt:lpstr>中国(China)／医療関連／制度</vt:lpstr>
      <vt:lpstr>PowerPoint プレゼンテーション</vt:lpstr>
      <vt:lpstr>台湾(Taiwan)／医療関連／制度</vt:lpstr>
      <vt:lpstr>台湾(Taiwan)／医療関連／制度</vt:lpstr>
      <vt:lpstr>台湾(Taiwan)／医療関連／制度</vt:lpstr>
      <vt:lpstr>台湾(Taiwan)／医療関連／制度</vt:lpstr>
      <vt:lpstr>台湾(Taiwan)／医療関連／制度</vt:lpstr>
      <vt:lpstr>ロシア(Russia)／医療関連／制度</vt:lpstr>
      <vt:lpstr>ロシア(Russia) ／医療関連／制度</vt:lpstr>
      <vt:lpstr>ロシア(Russia) ／医療関連／制度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2023-03-14T05:34:52Z</dcterms:created>
  <dcterms:modified xsi:type="dcterms:W3CDTF">2023-03-15T07:03:54Z</dcterms:modified>
</cp:coreProperties>
</file>