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notesSlides/notesSlide7.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charts/chart18.xml" ContentType="application/vnd.openxmlformats-officedocument.drawingml.chart+xml"/>
  <Override PartName="/ppt/tags/tag658.xml" ContentType="application/vnd.openxmlformats-officedocument.presentationml.tags+xml"/>
  <Override PartName="/ppt/charts/chart19.xml" ContentType="application/vnd.openxmlformats-officedocument.drawingml.chart+xml"/>
  <Override PartName="/ppt/tags/tag659.xml" ContentType="application/vnd.openxmlformats-officedocument.presentationml.tags+xml"/>
  <Override PartName="/ppt/tags/tag660.xml" ContentType="application/vnd.openxmlformats-officedocument.presentationml.tags+xml"/>
  <Override PartName="/ppt/notesSlides/notesSlide8.xml" ContentType="application/vnd.openxmlformats-officedocument.presentationml.notesSlide+xml"/>
  <Override PartName="/ppt/tags/tag661.xml" ContentType="application/vnd.openxmlformats-officedocument.presentationml.tags+xml"/>
  <Override PartName="/ppt/tags/tag662.xml" ContentType="application/vnd.openxmlformats-officedocument.presentationml.tags+xml"/>
  <Override PartName="/ppt/charts/chart20.xml" ContentType="application/vnd.openxmlformats-officedocument.drawingml.chart+xml"/>
  <Override PartName="/ppt/tags/tag663.xml" ContentType="application/vnd.openxmlformats-officedocument.presentationml.tags+xml"/>
  <Override PartName="/ppt/notesSlides/notesSlide9.xml" ContentType="application/vnd.openxmlformats-officedocument.presentationml.notesSlide+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charts/chart21.xml" ContentType="application/vnd.openxmlformats-officedocument.drawingml.chart+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759.xml" ContentType="application/vnd.openxmlformats-officedocument.presentationml.tags+xml"/>
  <Override PartName="/ppt/notesSlides/notesSlide10.xml" ContentType="application/vnd.openxmlformats-officedocument.presentationml.notesSlide+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811.xml" ContentType="application/vnd.openxmlformats-officedocument.presentationml.tags+xml"/>
  <Override PartName="/ppt/notesSlides/notesSlide11.xml" ContentType="application/vnd.openxmlformats-officedocument.presentationml.notesSlide+xml"/>
  <Override PartName="/ppt/tags/tag8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93"/>
  </p:notesMasterIdLst>
  <p:handoutMasterIdLst>
    <p:handoutMasterId r:id="rId94"/>
  </p:handoutMasterIdLst>
  <p:sldIdLst>
    <p:sldId id="482" r:id="rId2"/>
    <p:sldId id="641" r:id="rId3"/>
    <p:sldId id="2147470412" r:id="rId4"/>
    <p:sldId id="338" r:id="rId5"/>
    <p:sldId id="2147470388" r:id="rId6"/>
    <p:sldId id="2147470385" r:id="rId7"/>
    <p:sldId id="509" r:id="rId8"/>
    <p:sldId id="2147470386" r:id="rId9"/>
    <p:sldId id="2147470387" r:id="rId10"/>
    <p:sldId id="2147470389" r:id="rId11"/>
    <p:sldId id="2147470390" r:id="rId12"/>
    <p:sldId id="2147470391" r:id="rId13"/>
    <p:sldId id="339" r:id="rId14"/>
    <p:sldId id="519" r:id="rId15"/>
    <p:sldId id="546" r:id="rId16"/>
    <p:sldId id="539" r:id="rId17"/>
    <p:sldId id="569" r:id="rId18"/>
    <p:sldId id="548" r:id="rId19"/>
    <p:sldId id="559" r:id="rId20"/>
    <p:sldId id="435" r:id="rId21"/>
    <p:sldId id="377" r:id="rId22"/>
    <p:sldId id="436" r:id="rId23"/>
    <p:sldId id="379" r:id="rId24"/>
    <p:sldId id="535" r:id="rId25"/>
    <p:sldId id="2147470410" r:id="rId26"/>
    <p:sldId id="651" r:id="rId27"/>
    <p:sldId id="382" r:id="rId28"/>
    <p:sldId id="383" r:id="rId29"/>
    <p:sldId id="2147470342" r:id="rId30"/>
    <p:sldId id="384" r:id="rId31"/>
    <p:sldId id="363" r:id="rId32"/>
    <p:sldId id="571" r:id="rId33"/>
    <p:sldId id="572" r:id="rId34"/>
    <p:sldId id="391" r:id="rId35"/>
    <p:sldId id="426" r:id="rId36"/>
    <p:sldId id="728" r:id="rId37"/>
    <p:sldId id="648" r:id="rId38"/>
    <p:sldId id="392" r:id="rId39"/>
    <p:sldId id="393" r:id="rId40"/>
    <p:sldId id="394" r:id="rId41"/>
    <p:sldId id="550" r:id="rId42"/>
    <p:sldId id="724" r:id="rId43"/>
    <p:sldId id="402" r:id="rId44"/>
    <p:sldId id="406" r:id="rId45"/>
    <p:sldId id="566" r:id="rId46"/>
    <p:sldId id="560" r:id="rId47"/>
    <p:sldId id="567" r:id="rId48"/>
    <p:sldId id="664" r:id="rId49"/>
    <p:sldId id="404" r:id="rId50"/>
    <p:sldId id="726" r:id="rId51"/>
    <p:sldId id="405" r:id="rId52"/>
    <p:sldId id="532" r:id="rId53"/>
    <p:sldId id="533" r:id="rId54"/>
    <p:sldId id="516" r:id="rId55"/>
    <p:sldId id="407" r:id="rId56"/>
    <p:sldId id="685" r:id="rId57"/>
    <p:sldId id="562" r:id="rId58"/>
    <p:sldId id="653" r:id="rId59"/>
    <p:sldId id="340" r:id="rId60"/>
    <p:sldId id="2147470319" r:id="rId61"/>
    <p:sldId id="647" r:id="rId62"/>
    <p:sldId id="662" r:id="rId63"/>
    <p:sldId id="425" r:id="rId64"/>
    <p:sldId id="466" r:id="rId65"/>
    <p:sldId id="409" r:id="rId66"/>
    <p:sldId id="2147470411" r:id="rId67"/>
    <p:sldId id="665" r:id="rId68"/>
    <p:sldId id="649" r:id="rId69"/>
    <p:sldId id="411" r:id="rId70"/>
    <p:sldId id="412" r:id="rId71"/>
    <p:sldId id="413" r:id="rId72"/>
    <p:sldId id="341" r:id="rId73"/>
    <p:sldId id="540" r:id="rId74"/>
    <p:sldId id="468" r:id="rId75"/>
    <p:sldId id="469" r:id="rId76"/>
    <p:sldId id="470" r:id="rId77"/>
    <p:sldId id="517" r:id="rId78"/>
    <p:sldId id="524" r:id="rId79"/>
    <p:sldId id="480" r:id="rId80"/>
    <p:sldId id="507" r:id="rId81"/>
    <p:sldId id="472" r:id="rId82"/>
    <p:sldId id="508" r:id="rId83"/>
    <p:sldId id="568" r:id="rId84"/>
    <p:sldId id="541" r:id="rId85"/>
    <p:sldId id="542" r:id="rId86"/>
    <p:sldId id="543" r:id="rId87"/>
    <p:sldId id="434" r:id="rId88"/>
    <p:sldId id="545" r:id="rId89"/>
    <p:sldId id="544" r:id="rId90"/>
    <p:sldId id="565" r:id="rId91"/>
    <p:sldId id="475" r:id="rId92"/>
  </p:sldIdLst>
  <p:sldSz cx="9906000" cy="6858000" type="A4"/>
  <p:notesSz cx="6735763" cy="9866313"/>
  <p:custDataLst>
    <p:tags r:id="rId9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434" userDrawn="1">
          <p15:clr>
            <a:srgbClr val="A4A3A4"/>
          </p15:clr>
        </p15:guide>
        <p15:guide id="10" pos="852" userDrawn="1">
          <p15:clr>
            <a:srgbClr val="A4A3A4"/>
          </p15:clr>
        </p15:guide>
        <p15:guide id="11" pos="126" userDrawn="1">
          <p15:clr>
            <a:srgbClr val="A4A3A4"/>
          </p15:clr>
        </p15:guide>
        <p15:guide id="13" orient="horz" pos="1071" userDrawn="1">
          <p15:clr>
            <a:srgbClr val="A4A3A4"/>
          </p15:clr>
        </p15:guide>
        <p15:guide id="14" orient="horz" pos="2432" userDrawn="1">
          <p15:clr>
            <a:srgbClr val="A4A3A4"/>
          </p15:clr>
        </p15:guide>
        <p15:guide id="15"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3F3F3"/>
    <a:srgbClr val="ECE5F4"/>
    <a:srgbClr val="D2E0E6"/>
    <a:srgbClr val="C0E6F4"/>
    <a:srgbClr val="1F497D"/>
    <a:srgbClr val="BEBEBE"/>
    <a:srgbClr val="F1B272"/>
    <a:srgbClr val="E8E8E8"/>
    <a:srgbClr val="5F8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055" autoAdjust="0"/>
    <p:restoredTop sz="96862" autoAdjust="0"/>
  </p:normalViewPr>
  <p:slideViewPr>
    <p:cSldViewPr>
      <p:cViewPr>
        <p:scale>
          <a:sx n="109" d="100"/>
          <a:sy n="109" d="100"/>
        </p:scale>
        <p:origin x="1104" y="108"/>
      </p:cViewPr>
      <p:guideLst>
        <p:guide orient="horz" pos="4247"/>
        <p:guide pos="6114"/>
        <p:guide orient="horz" pos="1434"/>
        <p:guide pos="852"/>
        <p:guide pos="126"/>
        <p:guide orient="horz" pos="1071"/>
        <p:guide orient="horz" pos="2432"/>
        <p:guide pos="3120"/>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 d="1"/>
        <a:sy n="1" d="1"/>
      </p:scale>
      <p:origin x="0" y="0"/>
    </p:cViewPr>
  </p:sorterViewPr>
  <p:notesViewPr>
    <p:cSldViewPr>
      <p:cViewPr varScale="1">
        <p:scale>
          <a:sx n="83" d="100"/>
          <a:sy n="83" d="100"/>
        </p:scale>
        <p:origin x="32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3721759809750292E-2"/>
          <c:w val="0.91196885051633658"/>
          <c:h val="0.8525564803804993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437574316290130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D0-48B1-9D5F-A25D98023554}"/>
                </c:ext>
              </c:extLst>
            </c:dLbl>
            <c:dLbl>
              <c:idx val="1"/>
              <c:layout>
                <c:manualLayout>
                  <c:x val="0"/>
                  <c:y val="-0.246135552913198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D0-48B1-9D5F-A25D98023554}"/>
                </c:ext>
              </c:extLst>
            </c:dLbl>
            <c:dLbl>
              <c:idx val="2"/>
              <c:layout>
                <c:manualLayout>
                  <c:x val="0"/>
                  <c:y val="-0.247324613555291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D0-48B1-9D5F-A25D98023554}"/>
                </c:ext>
              </c:extLst>
            </c:dLbl>
            <c:dLbl>
              <c:idx val="3"/>
              <c:layout>
                <c:manualLayout>
                  <c:x val="0"/>
                  <c:y val="-0.249702734839476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D0-48B1-9D5F-A25D98023554}"/>
                </c:ext>
              </c:extLst>
            </c:dLbl>
            <c:dLbl>
              <c:idx val="4"/>
              <c:layout>
                <c:manualLayout>
                  <c:x val="0"/>
                  <c:y val="-0.2508917954815695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D0-48B1-9D5F-A25D98023554}"/>
                </c:ext>
              </c:extLst>
            </c:dLbl>
            <c:dLbl>
              <c:idx val="5"/>
              <c:layout>
                <c:manualLayout>
                  <c:x val="0"/>
                  <c:y val="-0.2532699167657550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D0-48B1-9D5F-A25D98023554}"/>
                </c:ext>
              </c:extLst>
            </c:dLbl>
            <c:dLbl>
              <c:idx val="6"/>
              <c:layout>
                <c:manualLayout>
                  <c:x val="0"/>
                  <c:y val="-0.2544589774078477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D0-48B1-9D5F-A25D98023554}"/>
                </c:ext>
              </c:extLst>
            </c:dLbl>
            <c:dLbl>
              <c:idx val="7"/>
              <c:layout>
                <c:manualLayout>
                  <c:x val="0"/>
                  <c:y val="-0.256837098692033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D0-48B1-9D5F-A25D98023554}"/>
                </c:ext>
              </c:extLst>
            </c:dLbl>
            <c:dLbl>
              <c:idx val="8"/>
              <c:layout>
                <c:manualLayout>
                  <c:x val="0"/>
                  <c:y val="-0.2592152199762187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D0-48B1-9D5F-A25D98023554}"/>
                </c:ext>
              </c:extLst>
            </c:dLbl>
            <c:dLbl>
              <c:idx val="9"/>
              <c:layout>
                <c:manualLayout>
                  <c:x val="0"/>
                  <c:y val="-0.2604042806183115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D0-48B1-9D5F-A25D98023554}"/>
                </c:ext>
              </c:extLst>
            </c:dLbl>
            <c:dLbl>
              <c:idx val="10"/>
              <c:layout>
                <c:manualLayout>
                  <c:x val="0"/>
                  <c:y val="-0.2615933412604042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D0-48B1-9D5F-A25D98023554}"/>
                </c:ext>
              </c:extLst>
            </c:dLbl>
            <c:dLbl>
              <c:idx val="11"/>
              <c:layout>
                <c:manualLayout>
                  <c:x val="0"/>
                  <c:y val="-0.2651605231866825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D0-48B1-9D5F-A25D98023554}"/>
                </c:ext>
              </c:extLst>
            </c:dLbl>
            <c:dLbl>
              <c:idx val="12"/>
              <c:layout>
                <c:manualLayout>
                  <c:x val="0"/>
                  <c:y val="-0.2663495838287752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D0-48B1-9D5F-A25D98023554}"/>
                </c:ext>
              </c:extLst>
            </c:dLbl>
            <c:dLbl>
              <c:idx val="13"/>
              <c:layout>
                <c:manualLayout>
                  <c:x val="0"/>
                  <c:y val="-0.2687277051129607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D0-48B1-9D5F-A25D98023554}"/>
                </c:ext>
              </c:extLst>
            </c:dLbl>
            <c:dLbl>
              <c:idx val="14"/>
              <c:layout>
                <c:manualLayout>
                  <c:x val="0"/>
                  <c:y val="-0.2699167657550535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D0-48B1-9D5F-A25D98023554}"/>
                </c:ext>
              </c:extLst>
            </c:dLbl>
            <c:dLbl>
              <c:idx val="15"/>
              <c:layout>
                <c:manualLayout>
                  <c:x val="0"/>
                  <c:y val="-0.2734839476813317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D0-48B1-9D5F-A25D98023554}"/>
                </c:ext>
              </c:extLst>
            </c:dLbl>
            <c:dLbl>
              <c:idx val="16"/>
              <c:layout>
                <c:manualLayout>
                  <c:x val="0"/>
                  <c:y val="-0.2746730083234245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D0-48B1-9D5F-A25D98023554}"/>
                </c:ext>
              </c:extLst>
            </c:dLbl>
            <c:dLbl>
              <c:idx val="19"/>
              <c:layout>
                <c:manualLayout>
                  <c:x val="0"/>
                  <c:y val="-0.400713436385255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AD0-48B1-9D5F-A25D98023554}"/>
                </c:ext>
              </c:extLst>
            </c:dLbl>
            <c:dLbl>
              <c:idx val="20"/>
              <c:layout>
                <c:manualLayout>
                  <c:x val="0"/>
                  <c:y val="-0.400713436385255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D0-48B1-9D5F-A25D98023554}"/>
                </c:ext>
              </c:extLst>
            </c:dLbl>
            <c:dLbl>
              <c:idx val="21"/>
              <c:layout>
                <c:manualLayout>
                  <c:x val="0"/>
                  <c:y val="-0.3626634958382877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D0-48B1-9D5F-A25D98023554}"/>
                </c:ext>
              </c:extLst>
            </c:dLbl>
            <c:dLbl>
              <c:idx val="22"/>
              <c:layout>
                <c:manualLayout>
                  <c:x val="0"/>
                  <c:y val="-0.2948870392390011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D0-48B1-9D5F-A25D98023554}"/>
                </c:ext>
              </c:extLst>
            </c:dLbl>
            <c:dLbl>
              <c:idx val="23"/>
              <c:layout>
                <c:manualLayout>
                  <c:x val="0"/>
                  <c:y val="-0.302021403091557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AD0-48B1-9D5F-A25D98023554}"/>
                </c:ext>
              </c:extLst>
            </c:dLbl>
            <c:dLbl>
              <c:idx val="24"/>
              <c:layout>
                <c:manualLayout>
                  <c:x val="0"/>
                  <c:y val="-0.3043995243757431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AD0-48B1-9D5F-A25D980235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79.001142000000002</c:v>
                </c:pt>
                <c:pt idx="1">
                  <c:v>79.817777000000007</c:v>
                </c:pt>
                <c:pt idx="2">
                  <c:v>80.642308</c:v>
                </c:pt>
                <c:pt idx="3">
                  <c:v>81.475825</c:v>
                </c:pt>
                <c:pt idx="4">
                  <c:v>82.311227000000002</c:v>
                </c:pt>
                <c:pt idx="5">
                  <c:v>83.142094999999998</c:v>
                </c:pt>
                <c:pt idx="6">
                  <c:v>83.951801000000003</c:v>
                </c:pt>
                <c:pt idx="7">
                  <c:v>84.762269000000003</c:v>
                </c:pt>
                <c:pt idx="8">
                  <c:v>85.597240999999997</c:v>
                </c:pt>
                <c:pt idx="9">
                  <c:v>86.482923</c:v>
                </c:pt>
                <c:pt idx="10">
                  <c:v>87.411011999999999</c:v>
                </c:pt>
                <c:pt idx="11">
                  <c:v>88.349117000000007</c:v>
                </c:pt>
                <c:pt idx="12">
                  <c:v>89.301326000000003</c:v>
                </c:pt>
                <c:pt idx="13">
                  <c:v>90.267739000000006</c:v>
                </c:pt>
                <c:pt idx="14">
                  <c:v>91.235504000000006</c:v>
                </c:pt>
                <c:pt idx="15">
                  <c:v>92.191398000000007</c:v>
                </c:pt>
                <c:pt idx="16">
                  <c:v>93.126529000000005</c:v>
                </c:pt>
                <c:pt idx="17">
                  <c:v>94.033047999999994</c:v>
                </c:pt>
                <c:pt idx="18">
                  <c:v>94.914331000000004</c:v>
                </c:pt>
                <c:pt idx="19">
                  <c:v>95.776717000000005</c:v>
                </c:pt>
                <c:pt idx="20">
                  <c:v>96.648685</c:v>
                </c:pt>
                <c:pt idx="21">
                  <c:v>97.468029000000001</c:v>
                </c:pt>
                <c:pt idx="22">
                  <c:v>102.699905</c:v>
                </c:pt>
                <c:pt idx="23">
                  <c:v>105.88776799999999</c:v>
                </c:pt>
                <c:pt idx="24">
                  <c:v>107.012939</c:v>
                </c:pt>
              </c:numCache>
            </c:numRef>
          </c:val>
          <c:extLst>
            <c:ext xmlns:c16="http://schemas.microsoft.com/office/drawing/2014/chart" uri="{C3380CC4-5D6E-409C-BE32-E72D297353CC}">
              <c16:uniqueId val="{00000017-6AD0-48B1-9D5F-A25D98023554}"/>
            </c:ext>
          </c:extLst>
        </c:ser>
        <c:dLbls>
          <c:showLegendKey val="0"/>
          <c:showVal val="0"/>
          <c:showCatName val="0"/>
          <c:showSerName val="0"/>
          <c:showPercent val="0"/>
          <c:showBubbleSize val="0"/>
        </c:dLbls>
        <c:gapWidth val="60"/>
        <c:overlap val="100"/>
        <c:axId val="128263055"/>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AD0-48B1-9D5F-A25D98023554}"/>
                </c:ext>
              </c:extLst>
            </c:dLbl>
            <c:dLbl>
              <c:idx val="1"/>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AD0-48B1-9D5F-A25D98023554}"/>
                </c:ext>
              </c:extLst>
            </c:dLbl>
            <c:dLbl>
              <c:idx val="2"/>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AD0-48B1-9D5F-A25D98023554}"/>
                </c:ext>
              </c:extLst>
            </c:dLbl>
            <c:dLbl>
              <c:idx val="3"/>
              <c:layout>
                <c:manualLayout>
                  <c:x val="0"/>
                  <c:y val="-0.12841854934601665"/>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AD0-48B1-9D5F-A25D98023554}"/>
                </c:ext>
              </c:extLst>
            </c:dLbl>
            <c:dLbl>
              <c:idx val="4"/>
              <c:layout>
                <c:manualLayout>
                  <c:x val="0"/>
                  <c:y val="-0.12841854934601665"/>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AD0-48B1-9D5F-A25D98023554}"/>
                </c:ext>
              </c:extLst>
            </c:dLbl>
            <c:dLbl>
              <c:idx val="5"/>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AD0-48B1-9D5F-A25D98023554}"/>
                </c:ext>
              </c:extLst>
            </c:dLbl>
            <c:dLbl>
              <c:idx val="6"/>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AD0-48B1-9D5F-A25D98023554}"/>
                </c:ext>
              </c:extLst>
            </c:dLbl>
            <c:dLbl>
              <c:idx val="7"/>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AD0-48B1-9D5F-A25D98023554}"/>
                </c:ext>
              </c:extLst>
            </c:dLbl>
            <c:dLbl>
              <c:idx val="8"/>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AD0-48B1-9D5F-A25D98023554}"/>
                </c:ext>
              </c:extLst>
            </c:dLbl>
            <c:dLbl>
              <c:idx val="9"/>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AD0-48B1-9D5F-A25D98023554}"/>
                </c:ext>
              </c:extLst>
            </c:dLbl>
            <c:dLbl>
              <c:idx val="10"/>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AD0-48B1-9D5F-A25D98023554}"/>
                </c:ext>
              </c:extLst>
            </c:dLbl>
            <c:dLbl>
              <c:idx val="11"/>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AD0-48B1-9D5F-A25D98023554}"/>
                </c:ext>
              </c:extLst>
            </c:dLbl>
            <c:dLbl>
              <c:idx val="12"/>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AD0-48B1-9D5F-A25D98023554}"/>
                </c:ext>
              </c:extLst>
            </c:dLbl>
            <c:dLbl>
              <c:idx val="13"/>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AD0-48B1-9D5F-A25D98023554}"/>
                </c:ext>
              </c:extLst>
            </c:dLbl>
            <c:dLbl>
              <c:idx val="14"/>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AD0-48B1-9D5F-A25D98023554}"/>
                </c:ext>
              </c:extLst>
            </c:dLbl>
            <c:dLbl>
              <c:idx val="15"/>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AD0-48B1-9D5F-A25D98023554}"/>
                </c:ext>
              </c:extLst>
            </c:dLbl>
            <c:dLbl>
              <c:idx val="16"/>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6AD0-48B1-9D5F-A25D98023554}"/>
                </c:ext>
              </c:extLst>
            </c:dLbl>
            <c:dLbl>
              <c:idx val="21"/>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6AD0-48B1-9D5F-A25D98023554}"/>
                </c:ext>
              </c:extLst>
            </c:dLbl>
            <c:dLbl>
              <c:idx val="22"/>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6AD0-48B1-9D5F-A25D98023554}"/>
                </c:ext>
              </c:extLst>
            </c:dLbl>
            <c:dLbl>
              <c:idx val="24"/>
              <c:layout>
                <c:manualLayout>
                  <c:x val="0"/>
                  <c:y val="-0.1284185493460166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6AD0-48B1-9D5F-A25D980235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1.123126327557844</c:v>
                </c:pt>
                <c:pt idx="1">
                  <c:v>1.0337002470166778</c:v>
                </c:pt>
                <c:pt idx="2">
                  <c:v>1.0330167426236381</c:v>
                </c:pt>
                <c:pt idx="3">
                  <c:v>1.0335976495117201</c:v>
                </c:pt>
                <c:pt idx="4">
                  <c:v>1.0253372702884622</c:v>
                </c:pt>
                <c:pt idx="5">
                  <c:v>1.0094224448871314</c:v>
                </c:pt>
                <c:pt idx="6">
                  <c:v>0.9738821231290995</c:v>
                </c:pt>
                <c:pt idx="7">
                  <c:v>0.96539679952787338</c:v>
                </c:pt>
                <c:pt idx="8">
                  <c:v>0.9850750927868468</c:v>
                </c:pt>
                <c:pt idx="9">
                  <c:v>1.0347085836563297</c:v>
                </c:pt>
                <c:pt idx="10">
                  <c:v>1.0731471229296963</c:v>
                </c:pt>
                <c:pt idx="11">
                  <c:v>1.0732114621896827</c:v>
                </c:pt>
                <c:pt idx="12">
                  <c:v>1.0777798718690113</c:v>
                </c:pt>
                <c:pt idx="13">
                  <c:v>1.0821933371963688</c:v>
                </c:pt>
                <c:pt idx="14">
                  <c:v>1.0721050629173279</c:v>
                </c:pt>
                <c:pt idx="15">
                  <c:v>1.0477215098192438</c:v>
                </c:pt>
                <c:pt idx="16">
                  <c:v>1.0143365002448501</c:v>
                </c:pt>
                <c:pt idx="17">
                  <c:v>0.97342723897717587</c:v>
                </c:pt>
                <c:pt idx="18">
                  <c:v>0.93720560881958015</c:v>
                </c:pt>
                <c:pt idx="19">
                  <c:v>0.90859408786223561</c:v>
                </c:pt>
                <c:pt idx="20">
                  <c:v>0.91041750783751318</c:v>
                </c:pt>
                <c:pt idx="21">
                  <c:v>0.84775493841431349</c:v>
                </c:pt>
                <c:pt idx="22">
                  <c:v>0.45273021236615918</c:v>
                </c:pt>
                <c:pt idx="23">
                  <c:v>0.20335397697788249</c:v>
                </c:pt>
                <c:pt idx="24">
                  <c:v>2.8735622245634751E-2</c:v>
                </c:pt>
              </c:numCache>
            </c:numRef>
          </c:val>
          <c:smooth val="0"/>
          <c:extLst>
            <c:ext xmlns:c16="http://schemas.microsoft.com/office/drawing/2014/chart" uri="{C3380CC4-5D6E-409C-BE32-E72D297353CC}">
              <c16:uniqueId val="{0000002C-6AD0-48B1-9D5F-A25D98023554}"/>
            </c:ext>
          </c:extLst>
        </c:ser>
        <c:dLbls>
          <c:showLegendKey val="0"/>
          <c:showVal val="0"/>
          <c:showCatName val="0"/>
          <c:showSerName val="0"/>
          <c:showPercent val="0"/>
          <c:showBubbleSize val="0"/>
        </c:dLbls>
        <c:marker val="1"/>
        <c:smooth val="0"/>
        <c:axId val="3"/>
        <c:axId val="2"/>
      </c:lineChart>
      <c:catAx>
        <c:axId val="12826305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8263055"/>
        <c:crosses val="min"/>
        <c:crossBetween val="between"/>
        <c:majorUnit val="200"/>
      </c:valAx>
      <c:valAx>
        <c:axId val="2"/>
        <c:scaling>
          <c:orientation val="minMax"/>
          <c:max val="1.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AA7-4854-A751-B8B43873AE3E}"/>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AA7-4854-A751-B8B43873AE3E}"/>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AA7-4854-A751-B8B43873AE3E}"/>
              </c:ext>
            </c:extLst>
          </c:dPt>
          <c:dLbls>
            <c:dLbl>
              <c:idx val="0"/>
              <c:layout>
                <c:manualLayout>
                  <c:x val="5.1593959731543626E-2"/>
                  <c:y val="3.412969283276450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A7-4854-A751-B8B43873AE3E}"/>
                </c:ext>
              </c:extLst>
            </c:dLbl>
            <c:dLbl>
              <c:idx val="1"/>
              <c:layout>
                <c:manualLayout>
                  <c:x val="-5.9983221476510064E-2"/>
                  <c:y val="-2.0477815699658703E-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A7-4854-A751-B8B43873AE3E}"/>
                </c:ext>
              </c:extLst>
            </c:dLbl>
            <c:dLbl>
              <c:idx val="2"/>
              <c:layout>
                <c:manualLayout>
                  <c:x val="-2.7265100671140938E-2"/>
                  <c:y val="-0.1153583617747440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A7-4854-A751-B8B43873AE3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62.3</c:v>
                </c:pt>
                <c:pt idx="1">
                  <c:v>26</c:v>
                </c:pt>
                <c:pt idx="2">
                  <c:v>11.700000000000001</c:v>
                </c:pt>
              </c:numCache>
            </c:numRef>
          </c:val>
          <c:extLst>
            <c:ext xmlns:c16="http://schemas.microsoft.com/office/drawing/2014/chart" uri="{C3380CC4-5D6E-409C-BE32-E72D297353CC}">
              <c16:uniqueId val="{00000006-6AA7-4854-A751-B8B43873AE3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8D03-4796-A670-5C1492C9C482}"/>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8D03-4796-A670-5C1492C9C482}"/>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8D03-4796-A670-5C1492C9C482}"/>
              </c:ext>
            </c:extLst>
          </c:dPt>
          <c:dLbls>
            <c:dLbl>
              <c:idx val="0"/>
              <c:layout>
                <c:manualLayout>
                  <c:x val="3.7332214765100673E-2"/>
                  <c:y val="8.6006825938566553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D03-4796-A670-5C1492C9C482}"/>
                </c:ext>
              </c:extLst>
            </c:dLbl>
            <c:dLbl>
              <c:idx val="1"/>
              <c:layout>
                <c:manualLayout>
                  <c:x val="-5.5788590604026848E-2"/>
                  <c:y val="-6.8941979522184296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03-4796-A670-5C1492C9C482}"/>
                </c:ext>
              </c:extLst>
            </c:dLbl>
            <c:dLbl>
              <c:idx val="2"/>
              <c:layout>
                <c:manualLayout>
                  <c:x val="-2.5587248322147652E-2"/>
                  <c:y val="-0.13242320819112627"/>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D03-4796-A670-5C1492C9C48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80.36620291226501</c:v>
                </c:pt>
                <c:pt idx="1">
                  <c:v>9.9233768673188223</c:v>
                </c:pt>
                <c:pt idx="2">
                  <c:v>9.710420220416168</c:v>
                </c:pt>
              </c:numCache>
            </c:numRef>
          </c:val>
          <c:extLst>
            <c:ext xmlns:c16="http://schemas.microsoft.com/office/drawing/2014/chart" uri="{C3380CC4-5D6E-409C-BE32-E72D297353CC}">
              <c16:uniqueId val="{00000003-8D03-4796-A670-5C1492C9C48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485148514851482E-2"/>
          <c:w val="0.93687439457539556"/>
          <c:h val="0.7722772277227723"/>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27.544200000000004</c:v>
                </c:pt>
              </c:numCache>
            </c:numRef>
          </c:val>
          <c:extLst>
            <c:ext xmlns:c16="http://schemas.microsoft.com/office/drawing/2014/chart" uri="{C3380CC4-5D6E-409C-BE32-E72D297353CC}">
              <c16:uniqueId val="{00000000-7A20-4D8B-A2D4-782DBB6398B6}"/>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13.024099999999999</c:v>
                </c:pt>
              </c:numCache>
            </c:numRef>
          </c:val>
          <c:extLst>
            <c:ext xmlns:c16="http://schemas.microsoft.com/office/drawing/2014/chart" uri="{C3380CC4-5D6E-409C-BE32-E72D297353CC}">
              <c16:uniqueId val="{00000001-7A20-4D8B-A2D4-782DBB6398B6}"/>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4.9155000000000006</c:v>
                </c:pt>
              </c:numCache>
            </c:numRef>
          </c:val>
          <c:extLst>
            <c:ext xmlns:c16="http://schemas.microsoft.com/office/drawing/2014/chart" uri="{C3380CC4-5D6E-409C-BE32-E72D297353CC}">
              <c16:uniqueId val="{00000002-7A20-4D8B-A2D4-782DBB6398B6}"/>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4.7562999999999969</c:v>
                </c:pt>
              </c:numCache>
            </c:numRef>
          </c:val>
          <c:extLst>
            <c:ext xmlns:c16="http://schemas.microsoft.com/office/drawing/2014/chart" uri="{C3380CC4-5D6E-409C-BE32-E72D297353CC}">
              <c16:uniqueId val="{00000003-7A20-4D8B-A2D4-782DBB6398B6}"/>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4.1317000000000048</c:v>
                </c:pt>
              </c:numCache>
            </c:numRef>
          </c:val>
          <c:extLst>
            <c:ext xmlns:c16="http://schemas.microsoft.com/office/drawing/2014/chart" uri="{C3380CC4-5D6E-409C-BE32-E72D297353CC}">
              <c16:uniqueId val="{00000004-7A20-4D8B-A2D4-782DBB6398B6}"/>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4.0293000000000028</c:v>
                </c:pt>
              </c:numCache>
            </c:numRef>
          </c:val>
          <c:extLst>
            <c:ext xmlns:c16="http://schemas.microsoft.com/office/drawing/2014/chart" uri="{C3380CC4-5D6E-409C-BE32-E72D297353CC}">
              <c16:uniqueId val="{00000005-7A20-4D8B-A2D4-782DBB6398B6}"/>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3.5436000000000023</c:v>
                </c:pt>
              </c:numCache>
            </c:numRef>
          </c:val>
          <c:extLst>
            <c:ext xmlns:c16="http://schemas.microsoft.com/office/drawing/2014/chart" uri="{C3380CC4-5D6E-409C-BE32-E72D297353CC}">
              <c16:uniqueId val="{00000006-7A20-4D8B-A2D4-782DBB6398B6}"/>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0.1986999999999961</c:v>
                </c:pt>
              </c:numCache>
            </c:numRef>
          </c:val>
          <c:extLst>
            <c:ext xmlns:c16="http://schemas.microsoft.com/office/drawing/2014/chart" uri="{C3380CC4-5D6E-409C-BE32-E72D297353CC}">
              <c16:uniqueId val="{00000007-7A20-4D8B-A2D4-782DBB6398B6}"/>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0.11999999999999789</c:v>
                </c:pt>
              </c:numCache>
            </c:numRef>
          </c:val>
          <c:extLst>
            <c:ext xmlns:c16="http://schemas.microsoft.com/office/drawing/2014/chart" uri="{C3380CC4-5D6E-409C-BE32-E72D297353CC}">
              <c16:uniqueId val="{00000008-7A20-4D8B-A2D4-782DBB6398B6}"/>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8.2400000000004692E-2</c:v>
                </c:pt>
              </c:numCache>
            </c:numRef>
          </c:val>
          <c:extLst>
            <c:ext xmlns:c16="http://schemas.microsoft.com/office/drawing/2014/chart" uri="{C3380CC4-5D6E-409C-BE32-E72D297353CC}">
              <c16:uniqueId val="{00000009-7A20-4D8B-A2D4-782DBB6398B6}"/>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1.0443999998166476E-5</c:v>
                </c:pt>
              </c:numCache>
            </c:numRef>
          </c:val>
          <c:extLst>
            <c:ext xmlns:c16="http://schemas.microsoft.com/office/drawing/2014/chart" uri="{C3380CC4-5D6E-409C-BE32-E72D297353CC}">
              <c16:uniqueId val="{0000000A-7A20-4D8B-A2D4-782DBB6398B6}"/>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7A20-4D8B-A2D4-782DBB6398B6}"/>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12.086600000000002</c:v>
                </c:pt>
              </c:numCache>
            </c:numRef>
          </c:val>
          <c:extLst>
            <c:ext xmlns:c16="http://schemas.microsoft.com/office/drawing/2014/chart" uri="{C3380CC4-5D6E-409C-BE32-E72D297353CC}">
              <c16:uniqueId val="{0000000C-7A20-4D8B-A2D4-782DBB6398B6}"/>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6.179800000000002</c:v>
                </c:pt>
              </c:numCache>
            </c:numRef>
          </c:val>
          <c:extLst>
            <c:ext xmlns:c16="http://schemas.microsoft.com/office/drawing/2014/chart" uri="{C3380CC4-5D6E-409C-BE32-E72D297353CC}">
              <c16:uniqueId val="{0000000D-7A20-4D8B-A2D4-782DBB6398B6}"/>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4.2243000000000031</c:v>
                </c:pt>
              </c:numCache>
            </c:numRef>
          </c:val>
          <c:extLst>
            <c:ext xmlns:c16="http://schemas.microsoft.com/office/drawing/2014/chart" uri="{C3380CC4-5D6E-409C-BE32-E72D297353CC}">
              <c16:uniqueId val="{0000000E-7A20-4D8B-A2D4-782DBB6398B6}"/>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2.3274000000000017</c:v>
                </c:pt>
              </c:numCache>
            </c:numRef>
          </c:val>
          <c:extLst>
            <c:ext xmlns:c16="http://schemas.microsoft.com/office/drawing/2014/chart" uri="{C3380CC4-5D6E-409C-BE32-E72D297353CC}">
              <c16:uniqueId val="{0000000F-7A20-4D8B-A2D4-782DBB6398B6}"/>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0.63739999999999908</c:v>
                </c:pt>
              </c:numCache>
            </c:numRef>
          </c:val>
          <c:extLst>
            <c:ext xmlns:c16="http://schemas.microsoft.com/office/drawing/2014/chart" uri="{C3380CC4-5D6E-409C-BE32-E72D297353CC}">
              <c16:uniqueId val="{00000010-7A20-4D8B-A2D4-782DBB6398B6}"/>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0.34300000000000441</c:v>
                </c:pt>
              </c:numCache>
            </c:numRef>
          </c:val>
          <c:extLst>
            <c:ext xmlns:c16="http://schemas.microsoft.com/office/drawing/2014/chart" uri="{C3380CC4-5D6E-409C-BE32-E72D297353CC}">
              <c16:uniqueId val="{00000011-7A20-4D8B-A2D4-782DBB6398B6}"/>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0.19649999999999945</c:v>
                </c:pt>
              </c:numCache>
            </c:numRef>
          </c:val>
          <c:extLst>
            <c:ext xmlns:c16="http://schemas.microsoft.com/office/drawing/2014/chart" uri="{C3380CC4-5D6E-409C-BE32-E72D297353CC}">
              <c16:uniqueId val="{00000012-7A20-4D8B-A2D4-782DBB6398B6}"/>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6.2344999999999988</c:v>
                </c:pt>
              </c:numCache>
            </c:numRef>
          </c:val>
          <c:extLst>
            <c:ext xmlns:c16="http://schemas.microsoft.com/office/drawing/2014/chart" uri="{C3380CC4-5D6E-409C-BE32-E72D297353CC}">
              <c16:uniqueId val="{00000013-7A20-4D8B-A2D4-782DBB6398B6}"/>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3.9162999999999948</c:v>
                </c:pt>
              </c:numCache>
            </c:numRef>
          </c:val>
          <c:extLst>
            <c:ext xmlns:c16="http://schemas.microsoft.com/office/drawing/2014/chart" uri="{C3380CC4-5D6E-409C-BE32-E72D297353CC}">
              <c16:uniqueId val="{00000014-7A20-4D8B-A2D4-782DBB6398B6}"/>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1.5085000000000015</c:v>
                </c:pt>
              </c:numCache>
            </c:numRef>
          </c:val>
          <c:extLst>
            <c:ext xmlns:c16="http://schemas.microsoft.com/office/drawing/2014/chart" uri="{C3380CC4-5D6E-409C-BE32-E72D297353CC}">
              <c16:uniqueId val="{00000015-7A20-4D8B-A2D4-782DBB6398B6}"/>
            </c:ext>
          </c:extLst>
        </c:ser>
        <c:dLbls>
          <c:showLegendKey val="0"/>
          <c:showVal val="0"/>
          <c:showCatName val="0"/>
          <c:showSerName val="0"/>
          <c:showPercent val="0"/>
          <c:showBubbleSize val="0"/>
        </c:dLbls>
        <c:gapWidth val="170"/>
        <c:overlap val="100"/>
        <c:axId val="506734184"/>
        <c:axId val="506734576"/>
      </c:barChart>
      <c:catAx>
        <c:axId val="506734184"/>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06734576"/>
        <c:crosses val="min"/>
        <c:auto val="0"/>
        <c:lblAlgn val="ctr"/>
        <c:lblOffset val="100"/>
        <c:noMultiLvlLbl val="0"/>
      </c:catAx>
      <c:valAx>
        <c:axId val="506734576"/>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06734184"/>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1684460260972719E-2"/>
          <c:w val="0.98239377010326734"/>
          <c:h val="0.87663107947805452"/>
        </c:manualLayout>
      </c:layout>
      <c:barChart>
        <c:barDir val="bar"/>
        <c:grouping val="stacked"/>
        <c:varyColors val="0"/>
        <c:ser>
          <c:idx val="0"/>
          <c:order val="0"/>
          <c:spPr>
            <a:solidFill>
              <a:srgbClr val="1F497D"/>
            </a:solidFill>
            <a:ln w="9525" algn="ctr">
              <a:solidFill>
                <a:srgbClr val="808080"/>
              </a:solidFill>
              <a:prstDash val="solid"/>
            </a:ln>
          </c:spPr>
          <c:invertIfNegative val="0"/>
          <c:val>
            <c:numRef>
              <c:f>Sheet1!$A$1</c:f>
              <c:numCache>
                <c:formatCode>General</c:formatCode>
                <c:ptCount val="1"/>
                <c:pt idx="0">
                  <c:v>38.011164383446825</c:v>
                </c:pt>
              </c:numCache>
            </c:numRef>
          </c:val>
          <c:extLst>
            <c:ext xmlns:c16="http://schemas.microsoft.com/office/drawing/2014/chart" uri="{C3380CC4-5D6E-409C-BE32-E72D297353CC}">
              <c16:uniqueId val="{00000000-134E-4433-9B50-07AC0A46CB64}"/>
            </c:ext>
          </c:extLst>
        </c:ser>
        <c:ser>
          <c:idx val="1"/>
          <c:order val="1"/>
          <c:spPr>
            <a:solidFill>
              <a:srgbClr val="1F497D"/>
            </a:solidFill>
            <a:ln w="9525" algn="ctr">
              <a:solidFill>
                <a:srgbClr val="808080"/>
              </a:solidFill>
              <a:prstDash val="solid"/>
            </a:ln>
          </c:spPr>
          <c:invertIfNegative val="0"/>
          <c:val>
            <c:numRef>
              <c:f>Sheet1!$A$2</c:f>
              <c:numCache>
                <c:formatCode>General</c:formatCode>
                <c:ptCount val="1"/>
                <c:pt idx="0">
                  <c:v>17.81589844269703</c:v>
                </c:pt>
              </c:numCache>
            </c:numRef>
          </c:val>
          <c:extLst>
            <c:ext xmlns:c16="http://schemas.microsoft.com/office/drawing/2014/chart" uri="{C3380CC4-5D6E-409C-BE32-E72D297353CC}">
              <c16:uniqueId val="{00000001-134E-4433-9B50-07AC0A46CB64}"/>
            </c:ext>
          </c:extLst>
        </c:ser>
        <c:ser>
          <c:idx val="2"/>
          <c:order val="2"/>
          <c:spPr>
            <a:solidFill>
              <a:srgbClr val="1F497D"/>
            </a:solidFill>
            <a:ln w="9525" algn="ctr">
              <a:solidFill>
                <a:srgbClr val="808080"/>
              </a:solidFill>
              <a:prstDash val="solid"/>
            </a:ln>
          </c:spPr>
          <c:invertIfNegative val="0"/>
          <c:val>
            <c:numRef>
              <c:f>Sheet1!$A$3</c:f>
              <c:numCache>
                <c:formatCode>General</c:formatCode>
                <c:ptCount val="1"/>
                <c:pt idx="0">
                  <c:v>8.0667973514030429</c:v>
                </c:pt>
              </c:numCache>
            </c:numRef>
          </c:val>
          <c:extLst>
            <c:ext xmlns:c16="http://schemas.microsoft.com/office/drawing/2014/chart" uri="{C3380CC4-5D6E-409C-BE32-E72D297353CC}">
              <c16:uniqueId val="{00000002-134E-4433-9B50-07AC0A46CB64}"/>
            </c:ext>
          </c:extLst>
        </c:ser>
        <c:ser>
          <c:idx val="3"/>
          <c:order val="3"/>
          <c:spPr>
            <a:solidFill>
              <a:srgbClr val="1F497D"/>
            </a:solidFill>
            <a:ln w="9525" algn="ctr">
              <a:solidFill>
                <a:srgbClr val="808080"/>
              </a:solidFill>
              <a:prstDash val="solid"/>
            </a:ln>
          </c:spPr>
          <c:invertIfNegative val="0"/>
          <c:val>
            <c:numRef>
              <c:f>Sheet1!$A$4</c:f>
              <c:numCache>
                <c:formatCode>General</c:formatCode>
                <c:ptCount val="1"/>
                <c:pt idx="0">
                  <c:v>5.7341551308727201</c:v>
                </c:pt>
              </c:numCache>
            </c:numRef>
          </c:val>
          <c:extLst>
            <c:ext xmlns:c16="http://schemas.microsoft.com/office/drawing/2014/chart" uri="{C3380CC4-5D6E-409C-BE32-E72D297353CC}">
              <c16:uniqueId val="{00000003-134E-4433-9B50-07AC0A46CB64}"/>
            </c:ext>
          </c:extLst>
        </c:ser>
        <c:ser>
          <c:idx val="4"/>
          <c:order val="4"/>
          <c:spPr>
            <a:solidFill>
              <a:srgbClr val="1F497D"/>
            </a:solidFill>
            <a:ln w="9525" algn="ctr">
              <a:solidFill>
                <a:srgbClr val="808080"/>
              </a:solidFill>
              <a:prstDash val="solid"/>
            </a:ln>
          </c:spPr>
          <c:invertIfNegative val="0"/>
          <c:val>
            <c:numRef>
              <c:f>Sheet1!$A$5</c:f>
              <c:numCache>
                <c:formatCode>General</c:formatCode>
                <c:ptCount val="1"/>
                <c:pt idx="0">
                  <c:v>4.954930190881857</c:v>
                </c:pt>
              </c:numCache>
            </c:numRef>
          </c:val>
          <c:extLst>
            <c:ext xmlns:c16="http://schemas.microsoft.com/office/drawing/2014/chart" uri="{C3380CC4-5D6E-409C-BE32-E72D297353CC}">
              <c16:uniqueId val="{00000004-134E-4433-9B50-07AC0A46CB64}"/>
            </c:ext>
          </c:extLst>
        </c:ser>
        <c:ser>
          <c:idx val="5"/>
          <c:order val="5"/>
          <c:spPr>
            <a:solidFill>
              <a:srgbClr val="1F497D"/>
            </a:solidFill>
            <a:ln w="9525" algn="ctr">
              <a:solidFill>
                <a:srgbClr val="808080"/>
              </a:solidFill>
              <a:prstDash val="solid"/>
            </a:ln>
          </c:spPr>
          <c:invertIfNegative val="0"/>
          <c:val>
            <c:numRef>
              <c:f>Sheet1!$A$6</c:f>
              <c:numCache>
                <c:formatCode>General</c:formatCode>
                <c:ptCount val="1"/>
                <c:pt idx="0">
                  <c:v>3.944244485491688</c:v>
                </c:pt>
              </c:numCache>
            </c:numRef>
          </c:val>
          <c:extLst>
            <c:ext xmlns:c16="http://schemas.microsoft.com/office/drawing/2014/chart" uri="{C3380CC4-5D6E-409C-BE32-E72D297353CC}">
              <c16:uniqueId val="{00000005-134E-4433-9B50-07AC0A46CB64}"/>
            </c:ext>
          </c:extLst>
        </c:ser>
        <c:ser>
          <c:idx val="6"/>
          <c:order val="6"/>
          <c:spPr>
            <a:solidFill>
              <a:srgbClr val="1F497D"/>
            </a:solidFill>
            <a:ln w="9525" algn="ctr">
              <a:solidFill>
                <a:srgbClr val="808080"/>
              </a:solidFill>
              <a:prstDash val="solid"/>
            </a:ln>
          </c:spPr>
          <c:invertIfNegative val="0"/>
          <c:val>
            <c:numRef>
              <c:f>Sheet1!$A$7</c:f>
              <c:numCache>
                <c:formatCode>General</c:formatCode>
                <c:ptCount val="1"/>
                <c:pt idx="0">
                  <c:v>1.1840798154174381</c:v>
                </c:pt>
              </c:numCache>
            </c:numRef>
          </c:val>
          <c:extLst>
            <c:ext xmlns:c16="http://schemas.microsoft.com/office/drawing/2014/chart" uri="{C3380CC4-5D6E-409C-BE32-E72D297353CC}">
              <c16:uniqueId val="{00000006-134E-4433-9B50-07AC0A46CB64}"/>
            </c:ext>
          </c:extLst>
        </c:ser>
        <c:ser>
          <c:idx val="7"/>
          <c:order val="7"/>
          <c:spPr>
            <a:solidFill>
              <a:srgbClr val="1F497D"/>
            </a:solidFill>
            <a:ln w="9525" algn="ctr">
              <a:solidFill>
                <a:srgbClr val="808080"/>
              </a:solidFill>
              <a:prstDash val="solid"/>
            </a:ln>
          </c:spPr>
          <c:invertIfNegative val="0"/>
          <c:val>
            <c:numRef>
              <c:f>Sheet1!$A$8</c:f>
              <c:numCache>
                <c:formatCode>General</c:formatCode>
                <c:ptCount val="1"/>
                <c:pt idx="0">
                  <c:v>0.34443789718728857</c:v>
                </c:pt>
              </c:numCache>
            </c:numRef>
          </c:val>
          <c:extLst>
            <c:ext xmlns:c16="http://schemas.microsoft.com/office/drawing/2014/chart" uri="{C3380CC4-5D6E-409C-BE32-E72D297353CC}">
              <c16:uniqueId val="{00000007-134E-4433-9B50-07AC0A46CB64}"/>
            </c:ext>
          </c:extLst>
        </c:ser>
        <c:ser>
          <c:idx val="8"/>
          <c:order val="8"/>
          <c:spPr>
            <a:solidFill>
              <a:srgbClr val="1F497D"/>
            </a:solidFill>
            <a:ln w="9525" algn="ctr">
              <a:solidFill>
                <a:srgbClr val="808080"/>
              </a:solidFill>
              <a:prstDash val="solid"/>
            </a:ln>
          </c:spPr>
          <c:invertIfNegative val="0"/>
          <c:val>
            <c:numRef>
              <c:f>Sheet1!$A$9</c:f>
              <c:numCache>
                <c:formatCode>General</c:formatCode>
                <c:ptCount val="1"/>
                <c:pt idx="0">
                  <c:v>0.18846870393258719</c:v>
                </c:pt>
              </c:numCache>
            </c:numRef>
          </c:val>
          <c:extLst>
            <c:ext xmlns:c16="http://schemas.microsoft.com/office/drawing/2014/chart" uri="{C3380CC4-5D6E-409C-BE32-E72D297353CC}">
              <c16:uniqueId val="{00000008-134E-4433-9B50-07AC0A46CB64}"/>
            </c:ext>
          </c:extLst>
        </c:ser>
        <c:ser>
          <c:idx val="9"/>
          <c:order val="9"/>
          <c:spPr>
            <a:solidFill>
              <a:srgbClr val="1F497D"/>
            </a:solidFill>
            <a:ln w="9525" algn="ctr">
              <a:solidFill>
                <a:srgbClr val="808080"/>
              </a:solidFill>
              <a:prstDash val="solid"/>
            </a:ln>
          </c:spPr>
          <c:invertIfNegative val="0"/>
          <c:val>
            <c:numRef>
              <c:f>Sheet1!$A$10</c:f>
              <c:numCache>
                <c:formatCode>General</c:formatCode>
                <c:ptCount val="1"/>
                <c:pt idx="0">
                  <c:v>0.12163189603353608</c:v>
                </c:pt>
              </c:numCache>
            </c:numRef>
          </c:val>
          <c:extLst>
            <c:ext xmlns:c16="http://schemas.microsoft.com/office/drawing/2014/chart" uri="{C3380CC4-5D6E-409C-BE32-E72D297353CC}">
              <c16:uniqueId val="{00000009-134E-4433-9B50-07AC0A46CB64}"/>
            </c:ext>
          </c:extLst>
        </c:ser>
        <c:ser>
          <c:idx val="10"/>
          <c:order val="10"/>
          <c:spPr>
            <a:solidFill>
              <a:srgbClr val="F9DFB5"/>
            </a:solidFill>
            <a:ln w="9525" algn="ctr">
              <a:solidFill>
                <a:srgbClr val="808080"/>
              </a:solidFill>
              <a:prstDash val="solid"/>
            </a:ln>
          </c:spPr>
          <c:invertIfNegative val="0"/>
          <c:val>
            <c:numRef>
              <c:f>Sheet1!$A$11</c:f>
              <c:numCache>
                <c:formatCode>General</c:formatCode>
                <c:ptCount val="1"/>
                <c:pt idx="0">
                  <c:v>3.9461490096703855E-4</c:v>
                </c:pt>
              </c:numCache>
            </c:numRef>
          </c:val>
          <c:extLst>
            <c:ext xmlns:c16="http://schemas.microsoft.com/office/drawing/2014/chart" uri="{C3380CC4-5D6E-409C-BE32-E72D297353CC}">
              <c16:uniqueId val="{0000000A-134E-4433-9B50-07AC0A46CB64}"/>
            </c:ext>
          </c:extLst>
        </c:ser>
        <c:ser>
          <c:idx val="11"/>
          <c:order val="11"/>
          <c:spPr>
            <a:solidFill>
              <a:srgbClr val="C0E6F4"/>
            </a:solidFill>
            <a:ln w="9525" algn="ctr">
              <a:solidFill>
                <a:srgbClr val="808080"/>
              </a:solidFill>
              <a:prstDash val="solid"/>
            </a:ln>
          </c:spPr>
          <c:invertIfNegative val="0"/>
          <c:val>
            <c:numRef>
              <c:f>Sheet1!$A$12</c:f>
              <c:numCache>
                <c:formatCode>General</c:formatCode>
                <c:ptCount val="1"/>
                <c:pt idx="0">
                  <c:v>6.3400384969540919</c:v>
                </c:pt>
              </c:numCache>
            </c:numRef>
          </c:val>
          <c:extLst>
            <c:ext xmlns:c16="http://schemas.microsoft.com/office/drawing/2014/chart" uri="{C3380CC4-5D6E-409C-BE32-E72D297353CC}">
              <c16:uniqueId val="{0000000B-134E-4433-9B50-07AC0A46CB64}"/>
            </c:ext>
          </c:extLst>
        </c:ser>
        <c:ser>
          <c:idx val="12"/>
          <c:order val="12"/>
          <c:spPr>
            <a:solidFill>
              <a:srgbClr val="C0E6F4"/>
            </a:solidFill>
            <a:ln w="9525" algn="ctr">
              <a:solidFill>
                <a:srgbClr val="808080"/>
              </a:solidFill>
              <a:prstDash val="solid"/>
            </a:ln>
          </c:spPr>
          <c:invertIfNegative val="0"/>
          <c:val>
            <c:numRef>
              <c:f>Sheet1!$A$13</c:f>
              <c:numCache>
                <c:formatCode>General</c:formatCode>
                <c:ptCount val="1"/>
                <c:pt idx="0">
                  <c:v>1.0607251271517626</c:v>
                </c:pt>
              </c:numCache>
            </c:numRef>
          </c:val>
          <c:extLst>
            <c:ext xmlns:c16="http://schemas.microsoft.com/office/drawing/2014/chart" uri="{C3380CC4-5D6E-409C-BE32-E72D297353CC}">
              <c16:uniqueId val="{0000000C-134E-4433-9B50-07AC0A46CB64}"/>
            </c:ext>
          </c:extLst>
        </c:ser>
        <c:ser>
          <c:idx val="13"/>
          <c:order val="13"/>
          <c:spPr>
            <a:solidFill>
              <a:srgbClr val="C0E6F4"/>
            </a:solidFill>
            <a:ln w="9525" algn="ctr">
              <a:solidFill>
                <a:srgbClr val="808080"/>
              </a:solidFill>
              <a:prstDash val="solid"/>
            </a:ln>
          </c:spPr>
          <c:invertIfNegative val="0"/>
          <c:val>
            <c:numRef>
              <c:f>Sheet1!$A$14</c:f>
              <c:numCache>
                <c:formatCode>General</c:formatCode>
                <c:ptCount val="1"/>
                <c:pt idx="0">
                  <c:v>1.050062088998982</c:v>
                </c:pt>
              </c:numCache>
            </c:numRef>
          </c:val>
          <c:extLst>
            <c:ext xmlns:c16="http://schemas.microsoft.com/office/drawing/2014/chart" uri="{C3380CC4-5D6E-409C-BE32-E72D297353CC}">
              <c16:uniqueId val="{0000000D-134E-4433-9B50-07AC0A46CB64}"/>
            </c:ext>
          </c:extLst>
        </c:ser>
        <c:ser>
          <c:idx val="14"/>
          <c:order val="14"/>
          <c:spPr>
            <a:solidFill>
              <a:srgbClr val="C0E6F4"/>
            </a:solidFill>
            <a:ln w="9525" algn="ctr">
              <a:solidFill>
                <a:srgbClr val="808080"/>
              </a:solidFill>
              <a:prstDash val="solid"/>
            </a:ln>
          </c:spPr>
          <c:invertIfNegative val="0"/>
          <c:val>
            <c:numRef>
              <c:f>Sheet1!$A$15</c:f>
              <c:numCache>
                <c:formatCode>General</c:formatCode>
                <c:ptCount val="1"/>
                <c:pt idx="0">
                  <c:v>0.75430786540424677</c:v>
                </c:pt>
              </c:numCache>
            </c:numRef>
          </c:val>
          <c:extLst>
            <c:ext xmlns:c16="http://schemas.microsoft.com/office/drawing/2014/chart" uri="{C3380CC4-5D6E-409C-BE32-E72D297353CC}">
              <c16:uniqueId val="{0000000E-134E-4433-9B50-07AC0A46CB64}"/>
            </c:ext>
          </c:extLst>
        </c:ser>
        <c:ser>
          <c:idx val="15"/>
          <c:order val="15"/>
          <c:spPr>
            <a:solidFill>
              <a:srgbClr val="C0E6F4"/>
            </a:solidFill>
            <a:ln w="9525" algn="ctr">
              <a:solidFill>
                <a:srgbClr val="808080"/>
              </a:solidFill>
              <a:prstDash val="solid"/>
            </a:ln>
          </c:spPr>
          <c:invertIfNegative val="0"/>
          <c:val>
            <c:numRef>
              <c:f>Sheet1!$A$16</c:f>
              <c:numCache>
                <c:formatCode>General</c:formatCode>
                <c:ptCount val="1"/>
                <c:pt idx="0">
                  <c:v>0.51295896524659046</c:v>
                </c:pt>
              </c:numCache>
            </c:numRef>
          </c:val>
          <c:extLst>
            <c:ext xmlns:c16="http://schemas.microsoft.com/office/drawing/2014/chart" uri="{C3380CC4-5D6E-409C-BE32-E72D297353CC}">
              <c16:uniqueId val="{0000000F-134E-4433-9B50-07AC0A46CB64}"/>
            </c:ext>
          </c:extLst>
        </c:ser>
        <c:ser>
          <c:idx val="16"/>
          <c:order val="16"/>
          <c:spPr>
            <a:solidFill>
              <a:srgbClr val="C0E6F4"/>
            </a:solidFill>
            <a:ln w="9525" algn="ctr">
              <a:solidFill>
                <a:srgbClr val="808080"/>
              </a:solidFill>
              <a:prstDash val="solid"/>
            </a:ln>
          </c:spPr>
          <c:invertIfNegative val="0"/>
          <c:val>
            <c:numRef>
              <c:f>Sheet1!$A$17</c:f>
              <c:numCache>
                <c:formatCode>General</c:formatCode>
                <c:ptCount val="1"/>
                <c:pt idx="0">
                  <c:v>0.150920391508369</c:v>
                </c:pt>
              </c:numCache>
            </c:numRef>
          </c:val>
          <c:extLst>
            <c:ext xmlns:c16="http://schemas.microsoft.com/office/drawing/2014/chart" uri="{C3380CC4-5D6E-409C-BE32-E72D297353CC}">
              <c16:uniqueId val="{00000010-134E-4433-9B50-07AC0A46CB64}"/>
            </c:ext>
          </c:extLst>
        </c:ser>
        <c:ser>
          <c:idx val="17"/>
          <c:order val="17"/>
          <c:spPr>
            <a:solidFill>
              <a:srgbClr val="C0E6F4"/>
            </a:solidFill>
            <a:ln w="9525" algn="ctr">
              <a:solidFill>
                <a:srgbClr val="808080"/>
              </a:solidFill>
              <a:prstDash val="solid"/>
            </a:ln>
          </c:spPr>
          <c:invertIfNegative val="0"/>
          <c:val>
            <c:numRef>
              <c:f>Sheet1!$A$18</c:f>
              <c:numCache>
                <c:formatCode>General</c:formatCode>
                <c:ptCount val="1"/>
                <c:pt idx="0">
                  <c:v>5.4363932054779518E-2</c:v>
                </c:pt>
              </c:numCache>
            </c:numRef>
          </c:val>
          <c:extLst>
            <c:ext xmlns:c16="http://schemas.microsoft.com/office/drawing/2014/chart" uri="{C3380CC4-5D6E-409C-BE32-E72D297353CC}">
              <c16:uniqueId val="{00000011-134E-4433-9B50-07AC0A46CB64}"/>
            </c:ext>
          </c:extLst>
        </c:ser>
        <c:ser>
          <c:idx val="18"/>
          <c:order val="18"/>
          <c:spPr>
            <a:solidFill>
              <a:srgbClr val="80CCE8"/>
            </a:solidFill>
            <a:ln w="9525" algn="ctr">
              <a:solidFill>
                <a:srgbClr val="808080"/>
              </a:solidFill>
              <a:prstDash val="solid"/>
            </a:ln>
          </c:spPr>
          <c:invertIfNegative val="0"/>
          <c:val>
            <c:numRef>
              <c:f>Sheet1!$A$19</c:f>
              <c:numCache>
                <c:formatCode>General</c:formatCode>
                <c:ptCount val="1"/>
                <c:pt idx="0">
                  <c:v>4.184203478163651</c:v>
                </c:pt>
              </c:numCache>
            </c:numRef>
          </c:val>
          <c:extLst>
            <c:ext xmlns:c16="http://schemas.microsoft.com/office/drawing/2014/chart" uri="{C3380CC4-5D6E-409C-BE32-E72D297353CC}">
              <c16:uniqueId val="{00000012-134E-4433-9B50-07AC0A46CB64}"/>
            </c:ext>
          </c:extLst>
        </c:ser>
        <c:ser>
          <c:idx val="19"/>
          <c:order val="19"/>
          <c:spPr>
            <a:solidFill>
              <a:srgbClr val="80CCE8"/>
            </a:solidFill>
            <a:ln w="9525" algn="ctr">
              <a:solidFill>
                <a:srgbClr val="808080"/>
              </a:solidFill>
              <a:prstDash val="solid"/>
            </a:ln>
          </c:spPr>
          <c:invertIfNegative val="0"/>
          <c:val>
            <c:numRef>
              <c:f>Sheet1!$A$20</c:f>
              <c:numCache>
                <c:formatCode>General</c:formatCode>
                <c:ptCount val="1"/>
                <c:pt idx="0">
                  <c:v>4.0360798403230262</c:v>
                </c:pt>
              </c:numCache>
            </c:numRef>
          </c:val>
          <c:extLst>
            <c:ext xmlns:c16="http://schemas.microsoft.com/office/drawing/2014/chart" uri="{C3380CC4-5D6E-409C-BE32-E72D297353CC}">
              <c16:uniqueId val="{00000013-134E-4433-9B50-07AC0A46CB64}"/>
            </c:ext>
          </c:extLst>
        </c:ser>
        <c:ser>
          <c:idx val="20"/>
          <c:order val="20"/>
          <c:spPr>
            <a:solidFill>
              <a:srgbClr val="80CCE8"/>
            </a:solidFill>
            <a:ln w="9525" algn="ctr">
              <a:solidFill>
                <a:srgbClr val="808080"/>
              </a:solidFill>
              <a:prstDash val="solid"/>
            </a:ln>
          </c:spPr>
          <c:invertIfNegative val="0"/>
          <c:val>
            <c:numRef>
              <c:f>Sheet1!$A$21</c:f>
              <c:numCache>
                <c:formatCode>General</c:formatCode>
                <c:ptCount val="1"/>
                <c:pt idx="0">
                  <c:v>1.4901369019294841</c:v>
                </c:pt>
              </c:numCache>
            </c:numRef>
          </c:val>
          <c:extLst>
            <c:ext xmlns:c16="http://schemas.microsoft.com/office/drawing/2014/chart" uri="{C3380CC4-5D6E-409C-BE32-E72D297353CC}">
              <c16:uniqueId val="{00000014-134E-4433-9B50-07AC0A46CB64}"/>
            </c:ext>
          </c:extLst>
        </c:ser>
        <c:dLbls>
          <c:showLegendKey val="0"/>
          <c:showVal val="0"/>
          <c:showCatName val="0"/>
          <c:showSerName val="0"/>
          <c:showPercent val="0"/>
          <c:showBubbleSize val="0"/>
        </c:dLbls>
        <c:gapWidth val="170"/>
        <c:overlap val="100"/>
        <c:axId val="784003279"/>
        <c:axId val="1"/>
      </c:barChart>
      <c:catAx>
        <c:axId val="784003279"/>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784003279"/>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54366888810943E-2"/>
          <c:y val="3.1808278867102399E-2"/>
          <c:w val="0.81760785689231852"/>
          <c:h val="0.94117647058823528"/>
        </c:manualLayout>
      </c:layout>
      <c:barChart>
        <c:barDir val="col"/>
        <c:grouping val="stacked"/>
        <c:varyColors val="0"/>
        <c:ser>
          <c:idx val="0"/>
          <c:order val="0"/>
          <c:spPr>
            <a:solidFill>
              <a:schemeClr val="accent3"/>
            </a:solidFill>
            <a:ln>
              <a:noFill/>
            </a:ln>
          </c:spPr>
          <c:invertIfNegative val="0"/>
          <c:dPt>
            <c:idx val="9"/>
            <c:invertIfNegative val="0"/>
            <c:bubble3D val="0"/>
            <c:spPr>
              <a:solidFill>
                <a:schemeClr val="accent2"/>
              </a:solidFill>
              <a:ln>
                <a:noFill/>
              </a:ln>
            </c:spPr>
            <c:extLst>
              <c:ext xmlns:c16="http://schemas.microsoft.com/office/drawing/2014/chart" uri="{C3380CC4-5D6E-409C-BE32-E72D297353CC}">
                <c16:uniqueId val="{00000000-B950-4B73-A672-90F5E90F89B0}"/>
              </c:ext>
            </c:extLst>
          </c:dPt>
          <c:dPt>
            <c:idx val="10"/>
            <c:invertIfNegative val="0"/>
            <c:bubble3D val="0"/>
            <c:spPr>
              <a:solidFill>
                <a:schemeClr val="accent2"/>
              </a:solidFill>
              <a:ln>
                <a:noFill/>
              </a:ln>
            </c:spPr>
            <c:extLst>
              <c:ext xmlns:c16="http://schemas.microsoft.com/office/drawing/2014/chart" uri="{C3380CC4-5D6E-409C-BE32-E72D297353CC}">
                <c16:uniqueId val="{00000001-B950-4B73-A672-90F5E90F89B0}"/>
              </c:ext>
            </c:extLst>
          </c:dPt>
          <c:dLbls>
            <c:dLbl>
              <c:idx val="0"/>
              <c:layout>
                <c:manualLayout>
                  <c:x val="0"/>
                  <c:y val="-0.3673202614379085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950-4B73-A672-90F5E90F89B0}"/>
                </c:ext>
              </c:extLst>
            </c:dLbl>
            <c:dLbl>
              <c:idx val="1"/>
              <c:layout>
                <c:manualLayout>
                  <c:x val="0"/>
                  <c:y val="-0.3803921568627450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950-4B73-A672-90F5E90F89B0}"/>
                </c:ext>
              </c:extLst>
            </c:dLbl>
            <c:dLbl>
              <c:idx val="2"/>
              <c:layout>
                <c:manualLayout>
                  <c:x val="0"/>
                  <c:y val="-0.3934640522875816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950-4B73-A672-90F5E90F89B0}"/>
                </c:ext>
              </c:extLst>
            </c:dLbl>
            <c:dLbl>
              <c:idx val="3"/>
              <c:layout>
                <c:manualLayout>
                  <c:x val="0"/>
                  <c:y val="-0.4117647058823529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950-4B73-A672-90F5E90F89B0}"/>
                </c:ext>
              </c:extLst>
            </c:dLbl>
            <c:dLbl>
              <c:idx val="4"/>
              <c:layout>
                <c:manualLayout>
                  <c:x val="0"/>
                  <c:y val="-0.42047930283224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50-4B73-A672-90F5E90F89B0}"/>
                </c:ext>
              </c:extLst>
            </c:dLbl>
            <c:dLbl>
              <c:idx val="5"/>
              <c:layout>
                <c:manualLayout>
                  <c:x val="0"/>
                  <c:y val="-0.4322440087145969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950-4B73-A672-90F5E90F89B0}"/>
                </c:ext>
              </c:extLst>
            </c:dLbl>
            <c:dLbl>
              <c:idx val="6"/>
              <c:layout>
                <c:manualLayout>
                  <c:x val="0"/>
                  <c:y val="-0.4361655773420479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50-4B73-A672-90F5E90F89B0}"/>
                </c:ext>
              </c:extLst>
            </c:dLbl>
            <c:dLbl>
              <c:idx val="7"/>
              <c:layout>
                <c:manualLayout>
                  <c:x val="0"/>
                  <c:y val="-0.4657952069716775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950-4B73-A672-90F5E90F89B0}"/>
                </c:ext>
              </c:extLst>
            </c:dLbl>
            <c:dLbl>
              <c:idx val="8"/>
              <c:layout>
                <c:manualLayout>
                  <c:x val="0"/>
                  <c:y val="-0.487145969498910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50-4B73-A672-90F5E90F89B0}"/>
                </c:ext>
              </c:extLst>
            </c:dLbl>
            <c:dLbl>
              <c:idx val="9"/>
              <c:layout>
                <c:manualLayout>
                  <c:x val="0"/>
                  <c:y val="-4.357298474945533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950-4B73-A672-90F5E90F89B0}"/>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950-4B73-A672-90F5E90F89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252.7</c:v>
                </c:pt>
                <c:pt idx="1">
                  <c:v>262.2</c:v>
                </c:pt>
                <c:pt idx="2">
                  <c:v>271.89999999999998</c:v>
                </c:pt>
                <c:pt idx="3">
                  <c:v>285.5</c:v>
                </c:pt>
                <c:pt idx="4">
                  <c:v>291.89999999999998</c:v>
                </c:pt>
                <c:pt idx="5">
                  <c:v>300.60000000000002</c:v>
                </c:pt>
                <c:pt idx="6">
                  <c:v>303.5</c:v>
                </c:pt>
                <c:pt idx="7">
                  <c:v>325.8</c:v>
                </c:pt>
                <c:pt idx="8">
                  <c:v>341.4</c:v>
                </c:pt>
                <c:pt idx="9">
                  <c:v>31</c:v>
                </c:pt>
                <c:pt idx="10">
                  <c:v>32.1</c:v>
                </c:pt>
              </c:numCache>
            </c:numRef>
          </c:val>
          <c:extLst>
            <c:ext xmlns:c16="http://schemas.microsoft.com/office/drawing/2014/chart" uri="{C3380CC4-5D6E-409C-BE32-E72D297353CC}">
              <c16:uniqueId val="{0000000B-B950-4B73-A672-90F5E90F89B0}"/>
            </c:ext>
          </c:extLst>
        </c:ser>
        <c:ser>
          <c:idx val="1"/>
          <c:order val="1"/>
          <c:spPr>
            <a:solidFill>
              <a:srgbClr val="6F8DB9"/>
            </a:solidFill>
            <a:ln>
              <a:noFill/>
            </a:ln>
          </c:spPr>
          <c:invertIfNegative val="0"/>
          <c:dLbls>
            <c:dLbl>
              <c:idx val="9"/>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950-4B73-A672-90F5E90F89B0}"/>
                </c:ext>
              </c:extLst>
            </c:dLbl>
            <c:dLbl>
              <c:idx val="10"/>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950-4B73-A672-90F5E90F89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9">
                  <c:v>292.7</c:v>
                </c:pt>
                <c:pt idx="10">
                  <c:v>298.5</c:v>
                </c:pt>
              </c:numCache>
            </c:numRef>
          </c:val>
          <c:extLst>
            <c:ext xmlns:c16="http://schemas.microsoft.com/office/drawing/2014/chart" uri="{C3380CC4-5D6E-409C-BE32-E72D297353CC}">
              <c16:uniqueId val="{0000000E-B950-4B73-A672-90F5E90F89B0}"/>
            </c:ext>
          </c:extLst>
        </c:ser>
        <c:dLbls>
          <c:showLegendKey val="0"/>
          <c:showVal val="0"/>
          <c:showCatName val="0"/>
          <c:showSerName val="0"/>
          <c:showPercent val="0"/>
          <c:showBubbleSize val="0"/>
        </c:dLbls>
        <c:gapWidth val="60"/>
        <c:overlap val="100"/>
        <c:axId val="1940804479"/>
        <c:axId val="1"/>
      </c:barChart>
      <c:lineChart>
        <c:grouping val="standard"/>
        <c:varyColors val="0"/>
        <c:ser>
          <c:idx val="2"/>
          <c:order val="2"/>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F-B950-4B73-A672-90F5E90F89B0}"/>
              </c:ext>
            </c:extLst>
          </c:dPt>
          <c:dPt>
            <c:idx val="1"/>
            <c:marker>
              <c:symbol val="circle"/>
              <c:size val="6"/>
            </c:marker>
            <c:bubble3D val="0"/>
            <c:extLst>
              <c:ext xmlns:c16="http://schemas.microsoft.com/office/drawing/2014/chart" uri="{C3380CC4-5D6E-409C-BE32-E72D297353CC}">
                <c16:uniqueId val="{00000010-B950-4B73-A672-90F5E90F89B0}"/>
              </c:ext>
            </c:extLst>
          </c:dPt>
          <c:dPt>
            <c:idx val="2"/>
            <c:marker>
              <c:symbol val="circle"/>
              <c:size val="6"/>
            </c:marker>
            <c:bubble3D val="0"/>
            <c:extLst>
              <c:ext xmlns:c16="http://schemas.microsoft.com/office/drawing/2014/chart" uri="{C3380CC4-5D6E-409C-BE32-E72D297353CC}">
                <c16:uniqueId val="{00000011-B950-4B73-A672-90F5E90F89B0}"/>
              </c:ext>
            </c:extLst>
          </c:dPt>
          <c:dPt>
            <c:idx val="3"/>
            <c:marker>
              <c:symbol val="circle"/>
              <c:size val="6"/>
            </c:marker>
            <c:bubble3D val="0"/>
            <c:extLst>
              <c:ext xmlns:c16="http://schemas.microsoft.com/office/drawing/2014/chart" uri="{C3380CC4-5D6E-409C-BE32-E72D297353CC}">
                <c16:uniqueId val="{00000012-B950-4B73-A672-90F5E90F89B0}"/>
              </c:ext>
            </c:extLst>
          </c:dPt>
          <c:dPt>
            <c:idx val="4"/>
            <c:marker>
              <c:symbol val="circle"/>
              <c:size val="6"/>
            </c:marker>
            <c:bubble3D val="0"/>
            <c:extLst>
              <c:ext xmlns:c16="http://schemas.microsoft.com/office/drawing/2014/chart" uri="{C3380CC4-5D6E-409C-BE32-E72D297353CC}">
                <c16:uniqueId val="{00000013-B950-4B73-A672-90F5E90F89B0}"/>
              </c:ext>
            </c:extLst>
          </c:dPt>
          <c:dPt>
            <c:idx val="5"/>
            <c:marker>
              <c:symbol val="circle"/>
              <c:size val="6"/>
            </c:marker>
            <c:bubble3D val="0"/>
            <c:extLst>
              <c:ext xmlns:c16="http://schemas.microsoft.com/office/drawing/2014/chart" uri="{C3380CC4-5D6E-409C-BE32-E72D297353CC}">
                <c16:uniqueId val="{00000014-B950-4B73-A672-90F5E90F89B0}"/>
              </c:ext>
            </c:extLst>
          </c:dPt>
          <c:dPt>
            <c:idx val="6"/>
            <c:marker>
              <c:symbol val="circle"/>
              <c:size val="6"/>
            </c:marker>
            <c:bubble3D val="0"/>
            <c:extLst>
              <c:ext xmlns:c16="http://schemas.microsoft.com/office/drawing/2014/chart" uri="{C3380CC4-5D6E-409C-BE32-E72D297353CC}">
                <c16:uniqueId val="{00000015-B950-4B73-A672-90F5E90F89B0}"/>
              </c:ext>
            </c:extLst>
          </c:dPt>
          <c:dPt>
            <c:idx val="7"/>
            <c:marker>
              <c:symbol val="circle"/>
              <c:size val="6"/>
            </c:marker>
            <c:bubble3D val="0"/>
            <c:extLst>
              <c:ext xmlns:c16="http://schemas.microsoft.com/office/drawing/2014/chart" uri="{C3380CC4-5D6E-409C-BE32-E72D297353CC}">
                <c16:uniqueId val="{00000016-B950-4B73-A672-90F5E90F89B0}"/>
              </c:ext>
            </c:extLst>
          </c:dPt>
          <c:dPt>
            <c:idx val="8"/>
            <c:marker>
              <c:symbol val="circle"/>
              <c:size val="6"/>
            </c:marker>
            <c:bubble3D val="0"/>
            <c:extLst>
              <c:ext xmlns:c16="http://schemas.microsoft.com/office/drawing/2014/chart" uri="{C3380CC4-5D6E-409C-BE32-E72D297353CC}">
                <c16:uniqueId val="{00000017-B950-4B73-A672-90F5E90F89B0}"/>
              </c:ext>
            </c:extLst>
          </c:dPt>
          <c:dPt>
            <c:idx val="9"/>
            <c:marker>
              <c:symbol val="circle"/>
              <c:size val="6"/>
            </c:marker>
            <c:bubble3D val="0"/>
            <c:extLst>
              <c:ext xmlns:c16="http://schemas.microsoft.com/office/drawing/2014/chart" uri="{C3380CC4-5D6E-409C-BE32-E72D297353CC}">
                <c16:uniqueId val="{00000018-B950-4B73-A672-90F5E90F89B0}"/>
              </c:ext>
            </c:extLst>
          </c:dPt>
          <c:dPt>
            <c:idx val="10"/>
            <c:marker>
              <c:symbol val="circle"/>
              <c:size val="6"/>
            </c:marker>
            <c:bubble3D val="0"/>
            <c:extLst>
              <c:ext xmlns:c16="http://schemas.microsoft.com/office/drawing/2014/chart" uri="{C3380CC4-5D6E-409C-BE32-E72D297353CC}">
                <c16:uniqueId val="{00000019-B950-4B73-A672-90F5E90F89B0}"/>
              </c:ext>
            </c:extLst>
          </c:dPt>
          <c:dLbls>
            <c:dLbl>
              <c:idx val="0"/>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950-4B73-A672-90F5E90F89B0}"/>
                </c:ext>
              </c:extLst>
            </c:dLbl>
            <c:dLbl>
              <c:idx val="1"/>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950-4B73-A672-90F5E90F89B0}"/>
                </c:ext>
              </c:extLst>
            </c:dLbl>
            <c:dLbl>
              <c:idx val="2"/>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950-4B73-A672-90F5E90F89B0}"/>
                </c:ext>
              </c:extLst>
            </c:dLbl>
            <c:dLbl>
              <c:idx val="3"/>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950-4B73-A672-90F5E90F89B0}"/>
                </c:ext>
              </c:extLst>
            </c:dLbl>
            <c:dLbl>
              <c:idx val="4"/>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950-4B73-A672-90F5E90F89B0}"/>
                </c:ext>
              </c:extLst>
            </c:dLbl>
            <c:dLbl>
              <c:idx val="5"/>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950-4B73-A672-90F5E90F89B0}"/>
                </c:ext>
              </c:extLst>
            </c:dLbl>
            <c:dLbl>
              <c:idx val="6"/>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950-4B73-A672-90F5E90F89B0}"/>
                </c:ext>
              </c:extLst>
            </c:dLbl>
            <c:dLbl>
              <c:idx val="7"/>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950-4B73-A672-90F5E90F89B0}"/>
                </c:ext>
              </c:extLst>
            </c:dLbl>
            <c:dLbl>
              <c:idx val="8"/>
              <c:layout>
                <c:manualLayout>
                  <c:x val="0"/>
                  <c:y val="-4.705882352941176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950-4B73-A672-90F5E90F89B0}"/>
                </c:ext>
              </c:extLst>
            </c:dLbl>
            <c:dLbl>
              <c:idx val="9"/>
              <c:layout>
                <c:manualLayout>
                  <c:x val="0"/>
                  <c:y val="-4.7058823529411764E-2"/>
                </c:manualLayout>
              </c:layout>
              <c:numFmt formatCode="#,##0.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950-4B73-A672-90F5E90F89B0}"/>
                </c:ext>
              </c:extLst>
            </c:dLbl>
            <c:dLbl>
              <c:idx val="10"/>
              <c:layout>
                <c:manualLayout>
                  <c:x val="0"/>
                  <c:y val="-4.7058823529411764E-2"/>
                </c:manualLayout>
              </c:layout>
              <c:numFmt formatCode="#,##0.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950-4B73-A672-90F5E90F89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2.872570194384449</c:v>
                </c:pt>
                <c:pt idx="1">
                  <c:v>2.9503769551029593</c:v>
                </c:pt>
                <c:pt idx="2">
                  <c:v>3.0278396436525612</c:v>
                </c:pt>
                <c:pt idx="3">
                  <c:v>3.1460055096418733</c:v>
                </c:pt>
                <c:pt idx="4">
                  <c:v>3.1828590121033691</c:v>
                </c:pt>
                <c:pt idx="5">
                  <c:v>3.2434182132067333</c:v>
                </c:pt>
                <c:pt idx="6">
                  <c:v>3.241136266552755</c:v>
                </c:pt>
                <c:pt idx="7">
                  <c:v>3.4439746300211418</c:v>
                </c:pt>
                <c:pt idx="8">
                  <c:v>3.5729984301412872</c:v>
                </c:pt>
                <c:pt idx="9">
                  <c:v>3.3557951482479784</c:v>
                </c:pt>
                <c:pt idx="10">
                  <c:v>3.3963427162523119</c:v>
                </c:pt>
              </c:numCache>
            </c:numRef>
          </c:val>
          <c:smooth val="0"/>
          <c:extLst>
            <c:ext xmlns:c16="http://schemas.microsoft.com/office/drawing/2014/chart" uri="{C3380CC4-5D6E-409C-BE32-E72D297353CC}">
              <c16:uniqueId val="{0000001A-B950-4B73-A672-90F5E90F89B0}"/>
            </c:ext>
          </c:extLst>
        </c:ser>
        <c:dLbls>
          <c:showLegendKey val="0"/>
          <c:showVal val="0"/>
          <c:showCatName val="0"/>
          <c:showSerName val="0"/>
          <c:showPercent val="0"/>
          <c:showBubbleSize val="0"/>
        </c:dLbls>
        <c:marker val="1"/>
        <c:smooth val="0"/>
        <c:axId val="3"/>
        <c:axId val="2"/>
      </c:lineChart>
      <c:catAx>
        <c:axId val="1940804479"/>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40804479"/>
        <c:crosses val="min"/>
        <c:crossBetween val="between"/>
        <c:majorUnit val="50"/>
      </c:valAx>
      <c:valAx>
        <c:axId val="2"/>
        <c:scaling>
          <c:orientation val="minMax"/>
          <c:max val="4.5"/>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5633321952885"/>
          <c:y val="2.7145359019264449E-2"/>
          <c:w val="0.86719016729259135"/>
          <c:h val="0.94570928196147108"/>
        </c:manualLayout>
      </c:layout>
      <c:barChart>
        <c:barDir val="col"/>
        <c:grouping val="stacked"/>
        <c:varyColors val="0"/>
        <c:ser>
          <c:idx val="0"/>
          <c:order val="0"/>
          <c:spPr>
            <a:solidFill>
              <a:schemeClr val="accent2"/>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80-4BB8-9FE7-C22AD2304467}"/>
                </c:ext>
              </c:extLst>
            </c:dLbl>
            <c:dLbl>
              <c:idx val="1"/>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80-4BB8-9FE7-C22AD2304467}"/>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80-4BB8-9FE7-C22AD2304467}"/>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80-4BB8-9FE7-C22AD2304467}"/>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80-4BB8-9FE7-C22AD2304467}"/>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80-4BB8-9FE7-C22AD23044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155</c:v>
                </c:pt>
                <c:pt idx="1">
                  <c:v>183</c:v>
                </c:pt>
                <c:pt idx="2">
                  <c:v>182</c:v>
                </c:pt>
                <c:pt idx="3">
                  <c:v>231</c:v>
                </c:pt>
                <c:pt idx="4">
                  <c:v>228</c:v>
                </c:pt>
                <c:pt idx="5">
                  <c:v>228</c:v>
                </c:pt>
              </c:numCache>
            </c:numRef>
          </c:val>
          <c:extLst>
            <c:ext xmlns:c16="http://schemas.microsoft.com/office/drawing/2014/chart" uri="{C3380CC4-5D6E-409C-BE32-E72D297353CC}">
              <c16:uniqueId val="{00000006-D980-4BB8-9FE7-C22AD2304467}"/>
            </c:ext>
          </c:extLst>
        </c:ser>
        <c:ser>
          <c:idx val="1"/>
          <c:order val="1"/>
          <c:spPr>
            <a:solidFill>
              <a:schemeClr val="accent1"/>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80-4BB8-9FE7-C22AD2304467}"/>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80-4BB8-9FE7-C22AD2304467}"/>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980-4BB8-9FE7-C22AD2304467}"/>
                </c:ext>
              </c:extLst>
            </c:dLbl>
            <c:dLbl>
              <c:idx val="3"/>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80-4BB8-9FE7-C22AD2304467}"/>
                </c:ext>
              </c:extLst>
            </c:dLbl>
            <c:dLbl>
              <c:idx val="4"/>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980-4BB8-9FE7-C22AD2304467}"/>
                </c:ext>
              </c:extLst>
            </c:dLbl>
            <c:dLbl>
              <c:idx val="5"/>
              <c:layout>
                <c:manualLayout>
                  <c:x val="0"/>
                  <c:y val="-4.3782837127845885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980-4BB8-9FE7-C22AD23044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1125</c:v>
                </c:pt>
                <c:pt idx="1">
                  <c:v>1122</c:v>
                </c:pt>
                <c:pt idx="2">
                  <c:v>1183</c:v>
                </c:pt>
                <c:pt idx="3">
                  <c:v>1189</c:v>
                </c:pt>
                <c:pt idx="4">
                  <c:v>1176</c:v>
                </c:pt>
                <c:pt idx="5">
                  <c:v>1192</c:v>
                </c:pt>
              </c:numCache>
            </c:numRef>
          </c:val>
          <c:extLst>
            <c:ext xmlns:c16="http://schemas.microsoft.com/office/drawing/2014/chart" uri="{C3380CC4-5D6E-409C-BE32-E72D297353CC}">
              <c16:uniqueId val="{0000000D-D980-4BB8-9FE7-C22AD2304467}"/>
            </c:ext>
          </c:extLst>
        </c:ser>
        <c:dLbls>
          <c:showLegendKey val="0"/>
          <c:showVal val="0"/>
          <c:showCatName val="0"/>
          <c:showSerName val="0"/>
          <c:showPercent val="0"/>
          <c:showBubbleSize val="0"/>
        </c:dLbls>
        <c:gapWidth val="80"/>
        <c:overlap val="100"/>
        <c:axId val="2041046208"/>
        <c:axId val="1"/>
      </c:barChart>
      <c:catAx>
        <c:axId val="2041046208"/>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41046208"/>
        <c:crosses val="min"/>
        <c:crossBetween val="between"/>
        <c:majorUnit val="2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0757180156659"/>
          <c:y val="2.6643747314138374E-2"/>
          <c:w val="0.80515665796344649"/>
          <c:h val="0.9467125053717232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5.6788511749347258E-2"/>
                  <c:y val="-4.6411688869789428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13-46F0-8875-45AFC4B7B9DC}"/>
                </c:ext>
              </c:extLst>
            </c:dLbl>
            <c:dLbl>
              <c:idx val="1"/>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13-46F0-8875-45AFC4B7B9DC}"/>
                </c:ext>
              </c:extLst>
            </c:dLbl>
            <c:dLbl>
              <c:idx val="2"/>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613-46F0-8875-45AFC4B7B9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131141</c:v>
                </c:pt>
                <c:pt idx="1">
                  <c:v>131858</c:v>
                </c:pt>
                <c:pt idx="2">
                  <c:v>135432</c:v>
                </c:pt>
              </c:numCache>
            </c:numRef>
          </c:val>
          <c:smooth val="0"/>
          <c:extLst>
            <c:ext xmlns:c16="http://schemas.microsoft.com/office/drawing/2014/chart" uri="{C3380CC4-5D6E-409C-BE32-E72D297353CC}">
              <c16:uniqueId val="{00000003-A613-46F0-8875-45AFC4B7B9DC}"/>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4.960835509138381E-2"/>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13-46F0-8875-45AFC4B7B9DC}"/>
                </c:ext>
              </c:extLst>
            </c:dLbl>
            <c:dLbl>
              <c:idx val="1"/>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613-46F0-8875-45AFC4B7B9DC}"/>
                </c:ext>
              </c:extLst>
            </c:dLbl>
            <c:dLbl>
              <c:idx val="2"/>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613-46F0-8875-45AFC4B7B9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71815</c:v>
                </c:pt>
                <c:pt idx="1">
                  <c:v>73797</c:v>
                </c:pt>
                <c:pt idx="2">
                  <c:v>77539</c:v>
                </c:pt>
              </c:numCache>
            </c:numRef>
          </c:val>
          <c:smooth val="0"/>
          <c:extLst>
            <c:ext xmlns:c16="http://schemas.microsoft.com/office/drawing/2014/chart" uri="{C3380CC4-5D6E-409C-BE32-E72D297353CC}">
              <c16:uniqueId val="{00000007-A613-46F0-8875-45AFC4B7B9DC}"/>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4.960835509138381E-2"/>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613-46F0-8875-45AFC4B7B9DC}"/>
                </c:ext>
              </c:extLst>
            </c:dLbl>
            <c:dLbl>
              <c:idx val="1"/>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613-46F0-8875-45AFC4B7B9DC}"/>
                </c:ext>
              </c:extLst>
            </c:dLbl>
            <c:dLbl>
              <c:idx val="2"/>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613-46F0-8875-45AFC4B7B9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31134</c:v>
                </c:pt>
                <c:pt idx="1">
                  <c:v>31535</c:v>
                </c:pt>
                <c:pt idx="2">
                  <c:v>31719</c:v>
                </c:pt>
              </c:numCache>
            </c:numRef>
          </c:val>
          <c:smooth val="0"/>
          <c:extLst>
            <c:ext xmlns:c16="http://schemas.microsoft.com/office/drawing/2014/chart" uri="{C3380CC4-5D6E-409C-BE32-E72D297353CC}">
              <c16:uniqueId val="{0000000B-A613-46F0-8875-45AFC4B7B9DC}"/>
            </c:ext>
          </c:extLst>
        </c:ser>
        <c:dLbls>
          <c:showLegendKey val="0"/>
          <c:showVal val="0"/>
          <c:showCatName val="0"/>
          <c:showSerName val="0"/>
          <c:showPercent val="0"/>
          <c:showBubbleSize val="0"/>
        </c:dLbls>
        <c:marker val="1"/>
        <c:smooth val="0"/>
        <c:axId val="118922287"/>
        <c:axId val="1"/>
      </c:lineChart>
      <c:catAx>
        <c:axId val="1189222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8922287"/>
        <c:crosses val="min"/>
        <c:crossBetween val="midCat"/>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9543410584577E-2"/>
          <c:y val="2.6643747314138374E-2"/>
          <c:w val="0.88481494292632312"/>
          <c:h val="0.9467125053717232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3.7357315807679002E-2"/>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8C2-4FBB-8D86-B75F892A4211}"/>
                </c:ext>
              </c:extLst>
            </c:dLbl>
            <c:dLbl>
              <c:idx val="1"/>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8C2-4FBB-8D86-B75F892A4211}"/>
                </c:ext>
              </c:extLst>
            </c:dLbl>
            <c:dLbl>
              <c:idx val="2"/>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8C2-4FBB-8D86-B75F892A42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14.3</c:v>
                </c:pt>
                <c:pt idx="1">
                  <c:v>14.23</c:v>
                </c:pt>
                <c:pt idx="2">
                  <c:v>14.46</c:v>
                </c:pt>
              </c:numCache>
            </c:numRef>
          </c:val>
          <c:smooth val="0"/>
          <c:extLst>
            <c:ext xmlns:c16="http://schemas.microsoft.com/office/drawing/2014/chart" uri="{C3380CC4-5D6E-409C-BE32-E72D297353CC}">
              <c16:uniqueId val="{00000003-38C2-4FBB-8D86-B75F892A4211}"/>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2.9747492217225873E-2"/>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8C2-4FBB-8D86-B75F892A4211}"/>
                </c:ext>
              </c:extLst>
            </c:dLbl>
            <c:dLbl>
              <c:idx val="1"/>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8C2-4FBB-8D86-B75F892A4211}"/>
                </c:ext>
              </c:extLst>
            </c:dLbl>
            <c:dLbl>
              <c:idx val="2"/>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8C2-4FBB-8D86-B75F892A42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7.83</c:v>
                </c:pt>
                <c:pt idx="1">
                  <c:v>7.96</c:v>
                </c:pt>
                <c:pt idx="2">
                  <c:v>8.2799999999999994</c:v>
                </c:pt>
              </c:numCache>
            </c:numRef>
          </c:val>
          <c:smooth val="0"/>
          <c:extLst>
            <c:ext xmlns:c16="http://schemas.microsoft.com/office/drawing/2014/chart" uri="{C3380CC4-5D6E-409C-BE32-E72D297353CC}">
              <c16:uniqueId val="{00000007-38C2-4FBB-8D86-B75F892A4211}"/>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2.9747492217225873E-2"/>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8C2-4FBB-8D86-B75F892A4211}"/>
                </c:ext>
              </c:extLst>
            </c:dLbl>
            <c:dLbl>
              <c:idx val="1"/>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8C2-4FBB-8D86-B75F892A4211}"/>
                </c:ext>
              </c:extLst>
            </c:dLbl>
            <c:dLbl>
              <c:idx val="2"/>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8C2-4FBB-8D86-B75F892A42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3.4</c:v>
                </c:pt>
                <c:pt idx="1">
                  <c:v>3.4</c:v>
                </c:pt>
                <c:pt idx="2">
                  <c:v>3.39</c:v>
                </c:pt>
              </c:numCache>
            </c:numRef>
          </c:val>
          <c:smooth val="0"/>
          <c:extLst>
            <c:ext xmlns:c16="http://schemas.microsoft.com/office/drawing/2014/chart" uri="{C3380CC4-5D6E-409C-BE32-E72D297353CC}">
              <c16:uniqueId val="{0000000B-38C2-4FBB-8D86-B75F892A4211}"/>
            </c:ext>
          </c:extLst>
        </c:ser>
        <c:dLbls>
          <c:showLegendKey val="0"/>
          <c:showVal val="0"/>
          <c:showCatName val="0"/>
          <c:showSerName val="0"/>
          <c:showPercent val="0"/>
          <c:showBubbleSize val="0"/>
        </c:dLbls>
        <c:marker val="1"/>
        <c:smooth val="0"/>
        <c:axId val="155672335"/>
        <c:axId val="1"/>
      </c:lineChart>
      <c:catAx>
        <c:axId val="1556723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5672335"/>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4.256384576865297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D0-42D0-B069-D3F52935DFD5}"/>
                </c:ext>
              </c:extLst>
            </c:dLbl>
            <c:dLbl>
              <c:idx val="1"/>
              <c:layout>
                <c:manualLayout>
                  <c:x val="0"/>
                  <c:y val="-4.406609914872308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D0-42D0-B069-D3F52935DFD5}"/>
                </c:ext>
              </c:extLst>
            </c:dLbl>
            <c:dLbl>
              <c:idx val="2"/>
              <c:layout>
                <c:manualLayout>
                  <c:x val="0"/>
                  <c:y val="-4.957436154231346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D0-42D0-B069-D3F52935DFD5}"/>
                </c:ext>
              </c:extLst>
            </c:dLbl>
            <c:dLbl>
              <c:idx val="3"/>
              <c:layout>
                <c:manualLayout>
                  <c:x val="0"/>
                  <c:y val="-5.358037055583374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D0-42D0-B069-D3F52935DFD5}"/>
                </c:ext>
              </c:extLst>
            </c:dLbl>
            <c:dLbl>
              <c:idx val="4"/>
              <c:layout>
                <c:manualLayout>
                  <c:x val="0"/>
                  <c:y val="-5.908863294942413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8D0-42D0-B069-D3F52935DFD5}"/>
                </c:ext>
              </c:extLst>
            </c:dLbl>
            <c:dLbl>
              <c:idx val="5"/>
              <c:layout>
                <c:manualLayout>
                  <c:x val="0"/>
                  <c:y val="-6.259389083625438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D0-42D0-B069-D3F52935DFD5}"/>
                </c:ext>
              </c:extLst>
            </c:dLbl>
            <c:dLbl>
              <c:idx val="6"/>
              <c:layout>
                <c:manualLayout>
                  <c:x val="0"/>
                  <c:y val="-7.010515773660490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D0-42D0-B069-D3F52935DFD5}"/>
                </c:ext>
              </c:extLst>
            </c:dLbl>
            <c:dLbl>
              <c:idx val="7"/>
              <c:layout>
                <c:manualLayout>
                  <c:x val="0"/>
                  <c:y val="-8.162243365047570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D0-42D0-B069-D3F52935DFD5}"/>
                </c:ext>
              </c:extLst>
            </c:dLbl>
            <c:dLbl>
              <c:idx val="8"/>
              <c:layout>
                <c:manualLayout>
                  <c:x val="0"/>
                  <c:y val="-9.714571857786680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D0-42D0-B069-D3F52935DFD5}"/>
                </c:ext>
              </c:extLst>
            </c:dLbl>
            <c:dLbl>
              <c:idx val="9"/>
              <c:layout>
                <c:manualLayout>
                  <c:x val="0"/>
                  <c:y val="-0.1136705057586379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8D0-42D0-B069-D3F52935DFD5}"/>
                </c:ext>
              </c:extLst>
            </c:dLbl>
            <c:dLbl>
              <c:idx val="10"/>
              <c:layout>
                <c:manualLayout>
                  <c:x val="0"/>
                  <c:y val="-0.132699048572859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D0-42D0-B069-D3F52935DFD5}"/>
                </c:ext>
              </c:extLst>
            </c:dLbl>
            <c:dLbl>
              <c:idx val="11"/>
              <c:layout>
                <c:manualLayout>
                  <c:x val="0"/>
                  <c:y val="-0.1567351026539809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8D0-42D0-B069-D3F52935DFD5}"/>
                </c:ext>
              </c:extLst>
            </c:dLbl>
            <c:dLbl>
              <c:idx val="12"/>
              <c:layout>
                <c:manualLayout>
                  <c:x val="0"/>
                  <c:y val="-0.1937906860290435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D0-42D0-B069-D3F52935DFD5}"/>
                </c:ext>
              </c:extLst>
            </c:dLbl>
            <c:dLbl>
              <c:idx val="13"/>
              <c:layout>
                <c:manualLayout>
                  <c:x val="0"/>
                  <c:y val="-0.1917876815222834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8D0-42D0-B069-D3F52935DFD5}"/>
                </c:ext>
              </c:extLst>
            </c:dLbl>
            <c:dLbl>
              <c:idx val="14"/>
              <c:layout>
                <c:manualLayout>
                  <c:x val="0"/>
                  <c:y val="-0.194291437155733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D0-42D0-B069-D3F52935DFD5}"/>
                </c:ext>
              </c:extLst>
            </c:dLbl>
            <c:dLbl>
              <c:idx val="15"/>
              <c:layout>
                <c:manualLayout>
                  <c:x val="0"/>
                  <c:y val="-0.2238357536304456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D0-42D0-B069-D3F52935DFD5}"/>
                </c:ext>
              </c:extLst>
            </c:dLbl>
            <c:dLbl>
              <c:idx val="16"/>
              <c:layout>
                <c:manualLayout>
                  <c:x val="0"/>
                  <c:y val="-0.2744116174261392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8D0-42D0-B069-D3F52935DFD5}"/>
                </c:ext>
              </c:extLst>
            </c:dLbl>
            <c:dLbl>
              <c:idx val="17"/>
              <c:layout>
                <c:manualLayout>
                  <c:x val="0"/>
                  <c:y val="-0.3370055082623936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8D0-42D0-B069-D3F52935DFD5}"/>
                </c:ext>
              </c:extLst>
            </c:dLbl>
            <c:dLbl>
              <c:idx val="18"/>
              <c:layout>
                <c:manualLayout>
                  <c:x val="0"/>
                  <c:y val="-0.3925888833249874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8D0-42D0-B069-D3F52935DFD5}"/>
                </c:ext>
              </c:extLst>
            </c:dLbl>
            <c:dLbl>
              <c:idx val="19"/>
              <c:layout>
                <c:manualLayout>
                  <c:x val="0"/>
                  <c:y val="-0.4631947921882824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8D0-42D0-B069-D3F52935DFD5}"/>
                </c:ext>
              </c:extLst>
            </c:dLbl>
            <c:dLbl>
              <c:idx val="20"/>
              <c:layout>
                <c:manualLayout>
                  <c:x val="0"/>
                  <c:y val="-0.4857285928893340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8D0-42D0-B069-D3F52935DFD5}"/>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8D0-42D0-B069-D3F52935DF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5.3602999999999996</c:v>
                </c:pt>
                <c:pt idx="1">
                  <c:v>5.9047999999999998</c:v>
                </c:pt>
                <c:pt idx="2">
                  <c:v>8.9661000000000008</c:v>
                </c:pt>
                <c:pt idx="3">
                  <c:v>11.6523</c:v>
                </c:pt>
                <c:pt idx="4">
                  <c:v>15.778400000000001</c:v>
                </c:pt>
                <c:pt idx="5">
                  <c:v>18.149999999999999</c:v>
                </c:pt>
                <c:pt idx="6">
                  <c:v>23.0747</c:v>
                </c:pt>
                <c:pt idx="7">
                  <c:v>31.665700000000001</c:v>
                </c:pt>
                <c:pt idx="8">
                  <c:v>42.6077313680874</c:v>
                </c:pt>
                <c:pt idx="9">
                  <c:v>54.113815631496799</c:v>
                </c:pt>
                <c:pt idx="10">
                  <c:v>67.751337624338106</c:v>
                </c:pt>
                <c:pt idx="11">
                  <c:v>84.609317745157597</c:v>
                </c:pt>
                <c:pt idx="12">
                  <c:v>111.00642765736301</c:v>
                </c:pt>
                <c:pt idx="13">
                  <c:v>109.6290822456</c:v>
                </c:pt>
                <c:pt idx="14">
                  <c:v>111.163883575144</c:v>
                </c:pt>
                <c:pt idx="15">
                  <c:v>131.790808900239</c:v>
                </c:pt>
                <c:pt idx="16">
                  <c:v>167.98638688496399</c:v>
                </c:pt>
                <c:pt idx="17">
                  <c:v>212.32770674821001</c:v>
                </c:pt>
                <c:pt idx="18">
                  <c:v>251.14590098806701</c:v>
                </c:pt>
                <c:pt idx="19">
                  <c:v>301.53139606181401</c:v>
                </c:pt>
                <c:pt idx="20">
                  <c:v>317.31919855131298</c:v>
                </c:pt>
                <c:pt idx="21">
                  <c:v>318.74274284301958</c:v>
                </c:pt>
              </c:numCache>
            </c:numRef>
          </c:val>
          <c:extLst>
            <c:ext xmlns:c16="http://schemas.microsoft.com/office/drawing/2014/chart" uri="{C3380CC4-5D6E-409C-BE32-E72D297353CC}">
              <c16:uniqueId val="{00000016-B8D0-42D0-B069-D3F52935DFD5}"/>
            </c:ext>
          </c:extLst>
        </c:ser>
        <c:dLbls>
          <c:showLegendKey val="0"/>
          <c:showVal val="0"/>
          <c:showCatName val="0"/>
          <c:showSerName val="0"/>
          <c:showPercent val="0"/>
          <c:showBubbleSize val="0"/>
        </c:dLbls>
        <c:gapWidth val="80"/>
        <c:overlap val="100"/>
        <c:axId val="1179693807"/>
        <c:axId val="1"/>
      </c:barChart>
      <c:catAx>
        <c:axId val="11796938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18.74274284301958"/>
          <c:min val="0"/>
        </c:scaling>
        <c:delete val="1"/>
        <c:axPos val="l"/>
        <c:numFmt formatCode="General" sourceLinked="1"/>
        <c:majorTickMark val="out"/>
        <c:minorTickMark val="none"/>
        <c:tickLblPos val="nextTo"/>
        <c:crossAx val="11796938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w="6350">
              <a:solidFill>
                <a:schemeClr val="bg1"/>
              </a:solidFill>
            </a:ln>
          </c:spPr>
          <c:dPt>
            <c:idx val="0"/>
            <c:bubble3D val="0"/>
            <c:spPr>
              <a:solidFill>
                <a:srgbClr val="FB8265"/>
              </a:solidFill>
              <a:ln w="6350">
                <a:solidFill>
                  <a:schemeClr val="bg1"/>
                </a:solidFill>
              </a:ln>
            </c:spPr>
            <c:extLst>
              <c:ext xmlns:c16="http://schemas.microsoft.com/office/drawing/2014/chart" uri="{C3380CC4-5D6E-409C-BE32-E72D297353CC}">
                <c16:uniqueId val="{00000001-5EC9-47C7-8BB1-58281F83B50C}"/>
              </c:ext>
            </c:extLst>
          </c:dPt>
          <c:dPt>
            <c:idx val="1"/>
            <c:bubble3D val="0"/>
            <c:spPr>
              <a:solidFill>
                <a:srgbClr val="DADADA"/>
              </a:solidFill>
              <a:ln w="6350">
                <a:solidFill>
                  <a:schemeClr val="bg1"/>
                </a:solidFill>
              </a:ln>
            </c:spPr>
            <c:extLst>
              <c:ext xmlns:c16="http://schemas.microsoft.com/office/drawing/2014/chart" uri="{C3380CC4-5D6E-409C-BE32-E72D297353CC}">
                <c16:uniqueId val="{00000003-5EC9-47C7-8BB1-58281F83B50C}"/>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EC9-47C7-8BB1-58281F83B50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31.373706597810948</c:v>
                </c:pt>
                <c:pt idx="1">
                  <c:v>30.489081589487775</c:v>
                </c:pt>
                <c:pt idx="2">
                  <c:v>29.658110727684033</c:v>
                </c:pt>
                <c:pt idx="3">
                  <c:v>28.873148132425463</c:v>
                </c:pt>
                <c:pt idx="4">
                  <c:v>28.115639851387709</c:v>
                </c:pt>
                <c:pt idx="5">
                  <c:v>27.37280391703387</c:v>
                </c:pt>
                <c:pt idx="6">
                  <c:v>26.62830977639366</c:v>
                </c:pt>
                <c:pt idx="7">
                  <c:v>25.913942475477754</c:v>
                </c:pt>
                <c:pt idx="8">
                  <c:v>25.273219962778942</c:v>
                </c:pt>
                <c:pt idx="9">
                  <c:v>24.725401711534438</c:v>
                </c:pt>
                <c:pt idx="10">
                  <c:v>24.288082833316238</c:v>
                </c:pt>
                <c:pt idx="11">
                  <c:v>23.967746185667856</c:v>
                </c:pt>
                <c:pt idx="12">
                  <c:v>23.748812664600369</c:v>
                </c:pt>
                <c:pt idx="13">
                  <c:v>23.608425173961788</c:v>
                </c:pt>
                <c:pt idx="14">
                  <c:v>23.512077181664264</c:v>
                </c:pt>
                <c:pt idx="15">
                  <c:v>23.419222493074802</c:v>
                </c:pt>
                <c:pt idx="16">
                  <c:v>23.310199950167799</c:v>
                </c:pt>
                <c:pt idx="17">
                  <c:v>23.172086264820429</c:v>
                </c:pt>
                <c:pt idx="18">
                  <c:v>23.017724388837149</c:v>
                </c:pt>
                <c:pt idx="19">
                  <c:v>22.858911121681651</c:v>
                </c:pt>
                <c:pt idx="20">
                  <c:v>22.693134535111028</c:v>
                </c:pt>
                <c:pt idx="21">
                  <c:v>22.545150279714544</c:v>
                </c:pt>
                <c:pt idx="22">
                  <c:v>20.350785233690264</c:v>
                </c:pt>
                <c:pt idx="23">
                  <c:v>17.849414391282664</c:v>
                </c:pt>
                <c:pt idx="24">
                  <c:v>16.944474349966221</c:v>
                </c:pt>
              </c:numCache>
            </c:numRef>
          </c:val>
          <c:extLst>
            <c:ext xmlns:c16="http://schemas.microsoft.com/office/drawing/2014/chart" uri="{C3380CC4-5D6E-409C-BE32-E72D297353CC}">
              <c16:uniqueId val="{00000000-ECF2-40AB-86B5-089E358495B6}"/>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62.42624188900966</c:v>
                </c:pt>
                <c:pt idx="1">
                  <c:v>63.243313348875375</c:v>
                </c:pt>
                <c:pt idx="2">
                  <c:v>64.023904176948918</c:v>
                </c:pt>
                <c:pt idx="3">
                  <c:v>64.772733904644312</c:v>
                </c:pt>
                <c:pt idx="4">
                  <c:v>65.502327316189366</c:v>
                </c:pt>
                <c:pt idx="5">
                  <c:v>66.222525221565121</c:v>
                </c:pt>
                <c:pt idx="6">
                  <c:v>66.948265749225939</c:v>
                </c:pt>
                <c:pt idx="7">
                  <c:v>67.646925943233811</c:v>
                </c:pt>
                <c:pt idx="8">
                  <c:v>68.273375773875713</c:v>
                </c:pt>
                <c:pt idx="9">
                  <c:v>68.807091943499017</c:v>
                </c:pt>
                <c:pt idx="10">
                  <c:v>69.226368755460697</c:v>
                </c:pt>
                <c:pt idx="11">
                  <c:v>69.517245823278827</c:v>
                </c:pt>
                <c:pt idx="12">
                  <c:v>69.692574719957548</c:v>
                </c:pt>
                <c:pt idx="13">
                  <c:v>69.762758042287714</c:v>
                </c:pt>
                <c:pt idx="14">
                  <c:v>69.698066608466732</c:v>
                </c:pt>
                <c:pt idx="15">
                  <c:v>69.55702727035893</c:v>
                </c:pt>
                <c:pt idx="16">
                  <c:v>69.457587480027243</c:v>
                </c:pt>
                <c:pt idx="17">
                  <c:v>69.35639531752706</c:v>
                </c:pt>
                <c:pt idx="18">
                  <c:v>69.224764220403998</c:v>
                </c:pt>
                <c:pt idx="19">
                  <c:v>69.067436656173115</c:v>
                </c:pt>
                <c:pt idx="20">
                  <c:v>68.879456915939713</c:v>
                </c:pt>
                <c:pt idx="21">
                  <c:v>68.701715865731288</c:v>
                </c:pt>
                <c:pt idx="22">
                  <c:v>67.356012000965393</c:v>
                </c:pt>
                <c:pt idx="23">
                  <c:v>66.294085073169157</c:v>
                </c:pt>
                <c:pt idx="24">
                  <c:v>63.020703038536311</c:v>
                </c:pt>
              </c:numCache>
            </c:numRef>
          </c:val>
          <c:extLst>
            <c:ext xmlns:c16="http://schemas.microsoft.com/office/drawing/2014/chart" uri="{C3380CC4-5D6E-409C-BE32-E72D297353CC}">
              <c16:uniqueId val="{00000001-ECF2-40AB-86B5-089E358495B6}"/>
            </c:ext>
          </c:extLst>
        </c:ser>
        <c:ser>
          <c:idx val="2"/>
          <c:order val="2"/>
          <c:spPr>
            <a:solidFill>
              <a:srgbClr val="C0E6F4"/>
            </a:solidFill>
            <a:ln w="9525" algn="ctr">
              <a:solidFill>
                <a:srgbClr val="808080"/>
              </a:solidFill>
              <a:prstDash val="solid"/>
            </a:ln>
          </c:spPr>
          <c:invertIfNegative val="0"/>
          <c:dLbls>
            <c:dLbl>
              <c:idx val="0"/>
              <c:layout>
                <c:manualLayout>
                  <c:x val="0"/>
                  <c:y val="-8.48880597014925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F2-40AB-86B5-089E358495B6}"/>
                </c:ext>
              </c:extLst>
            </c:dLbl>
            <c:dLbl>
              <c:idx val="1"/>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F2-40AB-86B5-089E358495B6}"/>
                </c:ext>
              </c:extLst>
            </c:dLbl>
            <c:dLbl>
              <c:idx val="2"/>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F2-40AB-86B5-089E358495B6}"/>
                </c:ext>
              </c:extLst>
            </c:dLbl>
            <c:dLbl>
              <c:idx val="3"/>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F2-40AB-86B5-089E358495B6}"/>
                </c:ext>
              </c:extLst>
            </c:dLbl>
            <c:dLbl>
              <c:idx val="4"/>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F2-40AB-86B5-089E358495B6}"/>
                </c:ext>
              </c:extLst>
            </c:dLbl>
            <c:dLbl>
              <c:idx val="5"/>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F2-40AB-86B5-089E358495B6}"/>
                </c:ext>
              </c:extLst>
            </c:dLbl>
            <c:dLbl>
              <c:idx val="6"/>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F2-40AB-86B5-089E358495B6}"/>
                </c:ext>
              </c:extLst>
            </c:dLbl>
            <c:dLbl>
              <c:idx val="7"/>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F2-40AB-86B5-089E358495B6}"/>
                </c:ext>
              </c:extLst>
            </c:dLbl>
            <c:dLbl>
              <c:idx val="8"/>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F2-40AB-86B5-089E358495B6}"/>
                </c:ext>
              </c:extLst>
            </c:dLbl>
            <c:dLbl>
              <c:idx val="9"/>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F2-40AB-86B5-089E358495B6}"/>
                </c:ext>
              </c:extLst>
            </c:dLbl>
            <c:dLbl>
              <c:idx val="10"/>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F2-40AB-86B5-089E358495B6}"/>
                </c:ext>
              </c:extLst>
            </c:dLbl>
            <c:dLbl>
              <c:idx val="11"/>
              <c:layout>
                <c:manualLayout>
                  <c:x val="0"/>
                  <c:y val="-8.675373134328358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CF2-40AB-86B5-089E358495B6}"/>
                </c:ext>
              </c:extLst>
            </c:dLbl>
            <c:dLbl>
              <c:idx val="12"/>
              <c:layout>
                <c:manualLayout>
                  <c:x val="0"/>
                  <c:y val="-8.675373134328358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CF2-40AB-86B5-089E358495B6}"/>
                </c:ext>
              </c:extLst>
            </c:dLbl>
            <c:dLbl>
              <c:idx val="13"/>
              <c:layout>
                <c:manualLayout>
                  <c:x val="0"/>
                  <c:y val="-8.675373134328358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CF2-40AB-86B5-089E358495B6}"/>
                </c:ext>
              </c:extLst>
            </c:dLbl>
            <c:dLbl>
              <c:idx val="14"/>
              <c:layout>
                <c:manualLayout>
                  <c:x val="0"/>
                  <c:y val="-8.768656716417910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CF2-40AB-86B5-089E358495B6}"/>
                </c:ext>
              </c:extLst>
            </c:dLbl>
            <c:dLbl>
              <c:idx val="15"/>
              <c:layout>
                <c:manualLayout>
                  <c:x val="0"/>
                  <c:y val="-8.86194029850746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CF2-40AB-86B5-089E358495B6}"/>
                </c:ext>
              </c:extLst>
            </c:dLbl>
            <c:dLbl>
              <c:idx val="16"/>
              <c:layout>
                <c:manualLayout>
                  <c:x val="0"/>
                  <c:y val="-8.955223880597014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CF2-40AB-86B5-089E358495B6}"/>
                </c:ext>
              </c:extLst>
            </c:dLbl>
            <c:dLbl>
              <c:idx val="17"/>
              <c:layout>
                <c:manualLayout>
                  <c:x val="0"/>
                  <c:y val="-9.048507462686566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CF2-40AB-86B5-089E358495B6}"/>
                </c:ext>
              </c:extLst>
            </c:dLbl>
            <c:dLbl>
              <c:idx val="18"/>
              <c:layout>
                <c:manualLayout>
                  <c:x val="0"/>
                  <c:y val="-9.14179104477611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CF2-40AB-86B5-089E358495B6}"/>
                </c:ext>
              </c:extLst>
            </c:dLbl>
            <c:dLbl>
              <c:idx val="19"/>
              <c:layout>
                <c:manualLayout>
                  <c:x val="0"/>
                  <c:y val="-9.328358208955224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CF2-40AB-86B5-089E358495B6}"/>
                </c:ext>
              </c:extLst>
            </c:dLbl>
            <c:dLbl>
              <c:idx val="20"/>
              <c:layout>
                <c:manualLayout>
                  <c:x val="0"/>
                  <c:y val="-9.42164179104477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CF2-40AB-86B5-089E358495B6}"/>
                </c:ext>
              </c:extLst>
            </c:dLbl>
            <c:dLbl>
              <c:idx val="21"/>
              <c:layout>
                <c:manualLayout>
                  <c:x val="0"/>
                  <c:y val="-9.608208955223880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CF2-40AB-86B5-089E358495B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6.2000515131793943</c:v>
                </c:pt>
                <c:pt idx="1">
                  <c:v>6.2676050616368713</c:v>
                </c:pt>
                <c:pt idx="2">
                  <c:v>6.3179850953670513</c:v>
                </c:pt>
                <c:pt idx="3">
                  <c:v>6.3541179629302169</c:v>
                </c:pt>
                <c:pt idx="4">
                  <c:v>6.3820328324229241</c:v>
                </c:pt>
                <c:pt idx="5">
                  <c:v>6.4046708614010299</c:v>
                </c:pt>
                <c:pt idx="6">
                  <c:v>6.4234244743803899</c:v>
                </c:pt>
                <c:pt idx="7">
                  <c:v>6.4391315812884375</c:v>
                </c:pt>
                <c:pt idx="8">
                  <c:v>6.4534042633453526</c:v>
                </c:pt>
                <c:pt idx="9">
                  <c:v>6.4675063449665444</c:v>
                </c:pt>
                <c:pt idx="10">
                  <c:v>6.4855484112230632</c:v>
                </c:pt>
                <c:pt idx="11">
                  <c:v>6.5150079910533121</c:v>
                </c:pt>
                <c:pt idx="12">
                  <c:v>6.5586126154420832</c:v>
                </c:pt>
                <c:pt idx="13">
                  <c:v>6.6288167837504908</c:v>
                </c:pt>
                <c:pt idx="14">
                  <c:v>6.7898562098690052</c:v>
                </c:pt>
                <c:pt idx="15">
                  <c:v>7.023750236566273</c:v>
                </c:pt>
                <c:pt idx="16">
                  <c:v>7.2322125698049522</c:v>
                </c:pt>
                <c:pt idx="17">
                  <c:v>7.4715184176524785</c:v>
                </c:pt>
                <c:pt idx="18">
                  <c:v>7.7575113907588538</c:v>
                </c:pt>
                <c:pt idx="19">
                  <c:v>8.0736522221452454</c:v>
                </c:pt>
                <c:pt idx="20">
                  <c:v>8.4274085489492556</c:v>
                </c:pt>
                <c:pt idx="21">
                  <c:v>8.7531338545541626</c:v>
                </c:pt>
                <c:pt idx="22">
                  <c:v>12.293202765344347</c:v>
                </c:pt>
                <c:pt idx="23">
                  <c:v>15.856500535548168</c:v>
                </c:pt>
                <c:pt idx="24">
                  <c:v>20.034822611497471</c:v>
                </c:pt>
              </c:numCache>
            </c:numRef>
          </c:val>
          <c:extLst>
            <c:ext xmlns:c16="http://schemas.microsoft.com/office/drawing/2014/chart" uri="{C3380CC4-5D6E-409C-BE32-E72D297353CC}">
              <c16:uniqueId val="{00000018-ECF2-40AB-86B5-089E358495B6}"/>
            </c:ext>
          </c:extLst>
        </c:ser>
        <c:dLbls>
          <c:showLegendKey val="0"/>
          <c:showVal val="0"/>
          <c:showCatName val="0"/>
          <c:showSerName val="0"/>
          <c:showPercent val="0"/>
          <c:showBubbleSize val="0"/>
        </c:dLbls>
        <c:gapWidth val="60"/>
        <c:overlap val="100"/>
        <c:axId val="2129155088"/>
        <c:axId val="1"/>
      </c:barChart>
      <c:catAx>
        <c:axId val="21291550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29155088"/>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FB8265"/>
              </a:solidFill>
              <a:ln>
                <a:solidFill>
                  <a:schemeClr val="bg1"/>
                </a:solidFill>
              </a:ln>
            </c:spPr>
            <c:extLst>
              <c:ext xmlns:c16="http://schemas.microsoft.com/office/drawing/2014/chart" uri="{C3380CC4-5D6E-409C-BE32-E72D297353CC}">
                <c16:uniqueId val="{00000001-753C-41EB-A4D8-6C3C53F62B5C}"/>
              </c:ext>
            </c:extLst>
          </c:dPt>
          <c:dPt>
            <c:idx val="1"/>
            <c:bubble3D val="0"/>
            <c:spPr>
              <a:solidFill>
                <a:srgbClr val="DADADA"/>
              </a:solidFill>
              <a:ln>
                <a:solidFill>
                  <a:schemeClr val="bg1"/>
                </a:solidFill>
              </a:ln>
            </c:spPr>
            <c:extLst>
              <c:ext xmlns:c16="http://schemas.microsoft.com/office/drawing/2014/chart" uri="{C3380CC4-5D6E-409C-BE32-E72D297353CC}">
                <c16:uniqueId val="{00000003-753C-41EB-A4D8-6C3C53F62B5C}"/>
              </c:ext>
            </c:extLst>
          </c:dPt>
          <c:cat>
            <c:strRef>
              <c:f>Sheet1!$A$2:$A$3</c:f>
              <c:strCache>
                <c:ptCount val="2"/>
                <c:pt idx="0">
                  <c:v>第 1 四半期</c:v>
                </c:pt>
                <c:pt idx="1">
                  <c:v>第 2 四半期</c:v>
                </c:pt>
              </c:strCache>
            </c:strRef>
          </c:cat>
          <c:val>
            <c:numRef>
              <c:f>Sheet1!$B$2:$B$3</c:f>
              <c:numCache>
                <c:formatCode>General</c:formatCode>
                <c:ptCount val="2"/>
                <c:pt idx="0">
                  <c:v>82.8</c:v>
                </c:pt>
                <c:pt idx="1">
                  <c:v>17.2</c:v>
                </c:pt>
              </c:numCache>
            </c:numRef>
          </c:val>
          <c:extLst>
            <c:ext xmlns:c16="http://schemas.microsoft.com/office/drawing/2014/chart" uri="{C3380CC4-5D6E-409C-BE32-E72D297353CC}">
              <c16:uniqueId val="{00000004-753C-41EB-A4D8-6C3C53F62B5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06448005963479E-3"/>
          <c:y val="2.4436090225563908E-2"/>
          <c:w val="0.98061871039880733"/>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3716.1095499668781</c:v>
                </c:pt>
                <c:pt idx="1">
                  <c:v>4692.1773307519125</c:v>
                </c:pt>
                <c:pt idx="2">
                  <c:v>4009.0907047318328</c:v>
                </c:pt>
                <c:pt idx="3">
                  <c:v>4382.9690456920962</c:v>
                </c:pt>
                <c:pt idx="4">
                  <c:v>4895.7539211079466</c:v>
                </c:pt>
                <c:pt idx="5">
                  <c:v>5562.7723277846526</c:v>
                </c:pt>
                <c:pt idx="6">
                  <c:v>6295.9661490749259</c:v>
                </c:pt>
                <c:pt idx="7">
                  <c:v>6833.3420249819756</c:v>
                </c:pt>
                <c:pt idx="8">
                  <c:v>6803.9030352718091</c:v>
                </c:pt>
                <c:pt idx="9">
                  <c:v>7374.1901014828682</c:v>
                </c:pt>
                <c:pt idx="10">
                  <c:v>8845.9722123987412</c:v>
                </c:pt>
                <c:pt idx="11">
                  <c:v>9240.1421285021224</c:v>
                </c:pt>
                <c:pt idx="12">
                  <c:v>10570.776905124192</c:v>
                </c:pt>
                <c:pt idx="13">
                  <c:v>11322.364351833987</c:v>
                </c:pt>
                <c:pt idx="14">
                  <c:v>10950.832286290115</c:v>
                </c:pt>
                <c:pt idx="15">
                  <c:v>11595.755720268276</c:v>
                </c:pt>
                <c:pt idx="16">
                  <c:v>12244.42996177259</c:v>
                </c:pt>
                <c:pt idx="17">
                  <c:v>13657.28951536708</c:v>
                </c:pt>
                <c:pt idx="18">
                  <c:v>15621.783557736042</c:v>
                </c:pt>
                <c:pt idx="19">
                  <c:v>17432.457618908003</c:v>
                </c:pt>
              </c:numCache>
            </c:numRef>
          </c:val>
          <c:extLst>
            <c:ext xmlns:c16="http://schemas.microsoft.com/office/drawing/2014/chart" uri="{C3380CC4-5D6E-409C-BE32-E72D297353CC}">
              <c16:uniqueId val="{00000000-3000-46DC-9BB2-746DF8D1EB0C}"/>
            </c:ext>
          </c:extLst>
        </c:ser>
        <c:dLbls>
          <c:showLegendKey val="0"/>
          <c:showVal val="0"/>
          <c:showCatName val="0"/>
          <c:showSerName val="0"/>
          <c:showPercent val="0"/>
          <c:showBubbleSize val="0"/>
        </c:dLbls>
        <c:gapWidth val="60"/>
        <c:overlap val="100"/>
        <c:axId val="612983040"/>
        <c:axId val="1"/>
      </c:barChart>
      <c:catAx>
        <c:axId val="6129830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612983040"/>
        <c:crosses val="min"/>
        <c:crossBetween val="between"/>
        <c:majorUnit val="2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82655981682884E-2"/>
          <c:y val="2.5316455696202531E-2"/>
          <c:w val="0.97023468803663426"/>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703798262</c:v>
                </c:pt>
                <c:pt idx="1">
                  <c:v>810691570</c:v>
                </c:pt>
                <c:pt idx="2">
                  <c:v>1026611449</c:v>
                </c:pt>
                <c:pt idx="3">
                  <c:v>1030668569</c:v>
                </c:pt>
                <c:pt idx="4">
                  <c:v>1133619929</c:v>
                </c:pt>
              </c:numCache>
            </c:numRef>
          </c:val>
          <c:extLst>
            <c:ext xmlns:c16="http://schemas.microsoft.com/office/drawing/2014/chart" uri="{C3380CC4-5D6E-409C-BE32-E72D297353CC}">
              <c16:uniqueId val="{00000000-D5D9-4EE3-B7F5-FB15E7F6EF2E}"/>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1031523771</c:v>
                </c:pt>
                <c:pt idx="1">
                  <c:v>1013560506</c:v>
                </c:pt>
                <c:pt idx="2">
                  <c:v>1199402062</c:v>
                </c:pt>
                <c:pt idx="3">
                  <c:v>1033578887</c:v>
                </c:pt>
                <c:pt idx="4">
                  <c:v>1156957585</c:v>
                </c:pt>
              </c:numCache>
            </c:numRef>
          </c:val>
          <c:extLst>
            <c:ext xmlns:c16="http://schemas.microsoft.com/office/drawing/2014/chart" uri="{C3380CC4-5D6E-409C-BE32-E72D297353CC}">
              <c16:uniqueId val="{00000001-D5D9-4EE3-B7F5-FB15E7F6EF2E}"/>
            </c:ext>
          </c:extLst>
        </c:ser>
        <c:dLbls>
          <c:showLegendKey val="0"/>
          <c:showVal val="0"/>
          <c:showCatName val="0"/>
          <c:showSerName val="0"/>
          <c:showPercent val="0"/>
          <c:showBubbleSize val="0"/>
        </c:dLbls>
        <c:gapWidth val="60"/>
        <c:axId val="542539839"/>
        <c:axId val="1"/>
      </c:barChart>
      <c:catAx>
        <c:axId val="5425398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542539839"/>
        <c:crosses val="min"/>
        <c:crossBetween val="between"/>
        <c:majorUnit val="100000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11392405063293E-2"/>
          <c:y val="3.303684879288437E-2"/>
          <c:w val="0.93037974683544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4FF-4EC0-A7C5-4724B9D75311}"/>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4FF-4EC0-A7C5-4724B9D75311}"/>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4FF-4EC0-A7C5-4724B9D75311}"/>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44FF-4EC0-A7C5-4724B9D75311}"/>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44FF-4EC0-A7C5-4724B9D75311}"/>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44FF-4EC0-A7C5-4724B9D75311}"/>
              </c:ext>
            </c:extLst>
          </c:dPt>
          <c:dLbls>
            <c:dLbl>
              <c:idx val="0"/>
              <c:layout>
                <c:manualLayout>
                  <c:x val="0.10189873417721519"/>
                  <c:y val="-0.13722998729351971"/>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4FF-4EC0-A7C5-4724B9D75311}"/>
                </c:ext>
              </c:extLst>
            </c:dLbl>
            <c:dLbl>
              <c:idx val="1"/>
              <c:layout>
                <c:manualLayout>
                  <c:x val="0.16898734177215191"/>
                  <c:y val="2.1601016518424398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4FF-4EC0-A7C5-4724B9D75311}"/>
                </c:ext>
              </c:extLst>
            </c:dLbl>
            <c:dLbl>
              <c:idx val="2"/>
              <c:layout>
                <c:manualLayout>
                  <c:x val="0.1069620253164557"/>
                  <c:y val="0.1315120711562897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4FF-4EC0-A7C5-4724B9D75311}"/>
                </c:ext>
              </c:extLst>
            </c:dLbl>
            <c:dLbl>
              <c:idx val="3"/>
              <c:layout>
                <c:manualLayout>
                  <c:x val="3.1645569620253164E-3"/>
                  <c:y val="0.1918678526048284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4FF-4EC0-A7C5-4724B9D75311}"/>
                </c:ext>
              </c:extLst>
            </c:dLbl>
            <c:dLbl>
              <c:idx val="4"/>
              <c:layout>
                <c:manualLayout>
                  <c:x val="-9.5569620253164553E-2"/>
                  <c:y val="0.1537484116899618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4FF-4EC0-A7C5-4724B9D75311}"/>
                </c:ext>
              </c:extLst>
            </c:dLbl>
            <c:dLbl>
              <c:idx val="5"/>
              <c:layout>
                <c:manualLayout>
                  <c:x val="-0.15379746835443037"/>
                  <c:y val="-6.543837357052097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4FF-4EC0-A7C5-4724B9D753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20.33045805098714</c:v>
                </c:pt>
                <c:pt idx="1">
                  <c:v>13.415275608291518</c:v>
                </c:pt>
                <c:pt idx="2">
                  <c:v>10.794144613291607</c:v>
                </c:pt>
                <c:pt idx="3">
                  <c:v>10.41696289415324</c:v>
                </c:pt>
                <c:pt idx="4">
                  <c:v>7.803639206604676</c:v>
                </c:pt>
                <c:pt idx="5">
                  <c:v>37.239519626671822</c:v>
                </c:pt>
              </c:numCache>
            </c:numRef>
          </c:val>
          <c:extLst>
            <c:ext xmlns:c16="http://schemas.microsoft.com/office/drawing/2014/chart" uri="{C3380CC4-5D6E-409C-BE32-E72D297353CC}">
              <c16:uniqueId val="{00000006-44FF-4EC0-A7C5-4724B9D7531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37593984962405E-2"/>
          <c:y val="2.3203926818384651E-2"/>
          <c:w val="0.96992481203007519"/>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148378731</c:v>
                </c:pt>
                <c:pt idx="1">
                  <c:v>159332037</c:v>
                </c:pt>
                <c:pt idx="2">
                  <c:v>185994124</c:v>
                </c:pt>
                <c:pt idx="3">
                  <c:v>206195917</c:v>
                </c:pt>
                <c:pt idx="4">
                  <c:v>174047595</c:v>
                </c:pt>
              </c:numCache>
            </c:numRef>
          </c:val>
          <c:extLst>
            <c:ext xmlns:c16="http://schemas.microsoft.com/office/drawing/2014/chart" uri="{C3380CC4-5D6E-409C-BE32-E72D297353CC}">
              <c16:uniqueId val="{00000000-6C3F-4B70-ADD2-8D05E15879EC}"/>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3038302692</c:v>
                </c:pt>
                <c:pt idx="1">
                  <c:v>3027091839</c:v>
                </c:pt>
                <c:pt idx="2">
                  <c:v>3315226775</c:v>
                </c:pt>
                <c:pt idx="3">
                  <c:v>3553972939</c:v>
                </c:pt>
                <c:pt idx="4">
                  <c:v>4237730160</c:v>
                </c:pt>
              </c:numCache>
            </c:numRef>
          </c:val>
          <c:extLst>
            <c:ext xmlns:c16="http://schemas.microsoft.com/office/drawing/2014/chart" uri="{C3380CC4-5D6E-409C-BE32-E72D297353CC}">
              <c16:uniqueId val="{00000001-6C3F-4B70-ADD2-8D05E15879EC}"/>
            </c:ext>
          </c:extLst>
        </c:ser>
        <c:dLbls>
          <c:showLegendKey val="0"/>
          <c:showVal val="0"/>
          <c:showCatName val="0"/>
          <c:showSerName val="0"/>
          <c:showPercent val="0"/>
          <c:showBubbleSize val="0"/>
        </c:dLbls>
        <c:gapWidth val="60"/>
        <c:axId val="1434183039"/>
        <c:axId val="1"/>
      </c:barChart>
      <c:catAx>
        <c:axId val="14341830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23773016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34183039"/>
        <c:crosses val="min"/>
        <c:crossBetween val="between"/>
        <c:majorUnit val="50000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53105196451206E-2"/>
          <c:y val="3.303684879288437E-2"/>
          <c:w val="0.9315589353612167"/>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9825-4BEE-8774-8286B7C4FF27}"/>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9825-4BEE-8774-8286B7C4FF27}"/>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9825-4BEE-8774-8286B7C4FF27}"/>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9825-4BEE-8774-8286B7C4FF27}"/>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9825-4BEE-8774-8286B7C4FF27}"/>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9825-4BEE-8774-8286B7C4FF27}"/>
              </c:ext>
            </c:extLst>
          </c:dPt>
          <c:dPt>
            <c:idx val="6"/>
            <c:bubble3D val="0"/>
            <c:spPr>
              <a:solidFill>
                <a:schemeClr val="accent2"/>
              </a:solidFill>
              <a:ln w="9525" algn="ctr">
                <a:solidFill>
                  <a:srgbClr val="808080"/>
                </a:solidFill>
                <a:prstDash val="solid"/>
              </a:ln>
            </c:spPr>
            <c:extLst>
              <c:ext xmlns:c16="http://schemas.microsoft.com/office/drawing/2014/chart" uri="{C3380CC4-5D6E-409C-BE32-E72D297353CC}">
                <c16:uniqueId val="{00000006-9825-4BEE-8774-8286B7C4FF27}"/>
              </c:ext>
            </c:extLst>
          </c:dPt>
          <c:dPt>
            <c:idx val="7"/>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7-9825-4BEE-8774-8286B7C4FF27}"/>
              </c:ext>
            </c:extLst>
          </c:dPt>
          <c:dPt>
            <c:idx val="8"/>
            <c:bubble3D val="0"/>
            <c:spPr>
              <a:solidFill>
                <a:schemeClr val="tx2"/>
              </a:solidFill>
              <a:ln w="9525" algn="ctr">
                <a:solidFill>
                  <a:srgbClr val="808080"/>
                </a:solidFill>
                <a:prstDash val="solid"/>
              </a:ln>
            </c:spPr>
            <c:extLst>
              <c:ext xmlns:c16="http://schemas.microsoft.com/office/drawing/2014/chart" uri="{C3380CC4-5D6E-409C-BE32-E72D297353CC}">
                <c16:uniqueId val="{00000008-9825-4BEE-8774-8286B7C4FF27}"/>
              </c:ext>
            </c:extLst>
          </c:dPt>
          <c:dLbls>
            <c:dLbl>
              <c:idx val="0"/>
              <c:layout>
                <c:manualLayout>
                  <c:x val="7.0342205323193921E-2"/>
                  <c:y val="-0.16200762388818296"/>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25-4BEE-8774-8286B7C4FF27}"/>
                </c:ext>
              </c:extLst>
            </c:dLbl>
            <c:dLbl>
              <c:idx val="1"/>
              <c:layout>
                <c:manualLayout>
                  <c:x val="0.15209125475285171"/>
                  <c:y val="-6.925031766200762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25-4BEE-8774-8286B7C4FF27}"/>
                </c:ext>
              </c:extLst>
            </c:dLbl>
            <c:dLbl>
              <c:idx val="2"/>
              <c:layout>
                <c:manualLayout>
                  <c:x val="0.18250950570342206"/>
                  <c:y val="2.668360864040660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25-4BEE-8774-8286B7C4FF27}"/>
                </c:ext>
              </c:extLst>
            </c:dLbl>
            <c:dLbl>
              <c:idx val="3"/>
              <c:layout>
                <c:manualLayout>
                  <c:x val="0.14575411913814956"/>
                  <c:y val="0.10228716645489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25-4BEE-8774-8286B7C4FF27}"/>
                </c:ext>
              </c:extLst>
            </c:dLbl>
            <c:dLbl>
              <c:idx val="4"/>
              <c:layout>
                <c:manualLayout>
                  <c:x val="9.5057034220532313E-2"/>
                  <c:y val="0.153113087674714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25-4BEE-8774-8286B7C4FF27}"/>
                </c:ext>
              </c:extLst>
            </c:dLbl>
            <c:dLbl>
              <c:idx val="5"/>
              <c:layout>
                <c:manualLayout>
                  <c:x val="3.8656527249683145E-2"/>
                  <c:y val="0.1842439644218551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25-4BEE-8774-8286B7C4FF27}"/>
                </c:ext>
              </c:extLst>
            </c:dLbl>
            <c:dLbl>
              <c:idx val="6"/>
              <c:layout>
                <c:manualLayout>
                  <c:x val="-2.0912547528517109E-2"/>
                  <c:y val="0.1893265565438373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25-4BEE-8774-8286B7C4FF27}"/>
                </c:ext>
              </c:extLst>
            </c:dLbl>
            <c:dLbl>
              <c:idx val="7"/>
              <c:layout>
                <c:manualLayout>
                  <c:x val="-7.1609632446134344E-2"/>
                  <c:y val="0.1689961880559085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25-4BEE-8774-8286B7C4FF27}"/>
                </c:ext>
              </c:extLst>
            </c:dLbl>
            <c:dLbl>
              <c:idx val="8"/>
              <c:layout>
                <c:manualLayout>
                  <c:x val="-0.16223067173637515"/>
                  <c:y val="-4.51080050825921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25-4BEE-8774-8286B7C4FF2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Sheet1!$A$1:$A$9</c:f>
              <c:numCache>
                <c:formatCode>General</c:formatCode>
                <c:ptCount val="9"/>
                <c:pt idx="0">
                  <c:v>13.064616942211597</c:v>
                </c:pt>
                <c:pt idx="1">
                  <c:v>10.327222037417535</c:v>
                </c:pt>
                <c:pt idx="2">
                  <c:v>7.801330855877854</c:v>
                </c:pt>
                <c:pt idx="3">
                  <c:v>7.1199146591102922</c:v>
                </c:pt>
                <c:pt idx="4">
                  <c:v>5.6987446268927826</c:v>
                </c:pt>
                <c:pt idx="5">
                  <c:v>5.4297954512912208</c:v>
                </c:pt>
                <c:pt idx="6">
                  <c:v>4.6620274234062986</c:v>
                </c:pt>
                <c:pt idx="7">
                  <c:v>4.5219033426927782</c:v>
                </c:pt>
                <c:pt idx="8">
                  <c:v>41.374444661099631</c:v>
                </c:pt>
              </c:numCache>
            </c:numRef>
          </c:val>
          <c:extLst>
            <c:ext xmlns:c16="http://schemas.microsoft.com/office/drawing/2014/chart" uri="{C3380CC4-5D6E-409C-BE32-E72D297353CC}">
              <c16:uniqueId val="{00000009-9825-4BEE-8774-8286B7C4FF2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来場者数</c:v>
                </c:pt>
              </c:strCache>
            </c:strRef>
          </c:tx>
          <c:spPr>
            <a:solidFill>
              <a:srgbClr val="83A4D1"/>
            </a:solidFill>
            <a:ln>
              <a:solidFill>
                <a:srgbClr val="FFFFFF"/>
              </a:solidFill>
            </a:ln>
          </c:spPr>
          <c:dPt>
            <c:idx val="1"/>
            <c:bubble3D val="0"/>
            <c:spPr>
              <a:solidFill>
                <a:srgbClr val="38BEE2"/>
              </a:solidFill>
              <a:ln>
                <a:solidFill>
                  <a:srgbClr val="FFFFFF"/>
                </a:solidFill>
              </a:ln>
            </c:spPr>
            <c:extLst>
              <c:ext xmlns:c16="http://schemas.microsoft.com/office/drawing/2014/chart" uri="{C3380CC4-5D6E-409C-BE32-E72D297353CC}">
                <c16:uniqueId val="{00000001-33BC-4A65-B68F-FE3D50D79BD0}"/>
              </c:ext>
            </c:extLst>
          </c:dPt>
          <c:dLbls>
            <c:dLbl>
              <c:idx val="0"/>
              <c:layout>
                <c:manualLayout>
                  <c:x val="-0.14915452228335324"/>
                  <c:y val="-0.1763696229519471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3BC-4A65-B68F-FE3D50D79BD0}"/>
                </c:ext>
              </c:extLst>
            </c:dLbl>
            <c:dLbl>
              <c:idx val="1"/>
              <c:layout>
                <c:manualLayout>
                  <c:x val="8.7959027096828207E-2"/>
                  <c:y val="0.1553729479793251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3BC-4A65-B68F-FE3D50D79BD0}"/>
                </c:ext>
              </c:extLst>
            </c:dLbl>
            <c:numFmt formatCode="#,##0_);[Red]\(#,##0\)" sourceLinked="0"/>
            <c:spPr>
              <a:noFill/>
              <a:ln>
                <a:noFill/>
              </a:ln>
              <a:effectLst/>
            </c:spPr>
            <c:txPr>
              <a:bodyPr/>
              <a:lstStyle/>
              <a:p>
                <a:pPr>
                  <a:defRPr lang="ja-JP" sz="1200"/>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ベトナム国内</c:v>
                </c:pt>
                <c:pt idx="1">
                  <c:v>海外</c:v>
                </c:pt>
              </c:strCache>
            </c:strRef>
          </c:cat>
          <c:val>
            <c:numRef>
              <c:f>Sheet1!$B$2:$B$3</c:f>
              <c:numCache>
                <c:formatCode>General</c:formatCode>
                <c:ptCount val="2"/>
                <c:pt idx="0">
                  <c:v>8412</c:v>
                </c:pt>
                <c:pt idx="1">
                  <c:v>1453</c:v>
                </c:pt>
              </c:numCache>
            </c:numRef>
          </c:val>
          <c:extLst>
            <c:ext xmlns:c16="http://schemas.microsoft.com/office/drawing/2014/chart" uri="{C3380CC4-5D6E-409C-BE32-E72D297353CC}">
              <c16:uniqueId val="{00000003-33BC-4A65-B68F-FE3D50D79BD0}"/>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来場者数</c:v>
                </c:pt>
              </c:strCache>
            </c:strRef>
          </c:tx>
          <c:spPr>
            <a:solidFill>
              <a:srgbClr val="83A4D1"/>
            </a:solidFill>
            <a:ln>
              <a:solidFill>
                <a:srgbClr val="FFFFFF"/>
              </a:solidFill>
            </a:ln>
          </c:spPr>
          <c:dPt>
            <c:idx val="1"/>
            <c:bubble3D val="0"/>
            <c:spPr>
              <a:solidFill>
                <a:srgbClr val="38BEE2"/>
              </a:solidFill>
              <a:ln>
                <a:solidFill>
                  <a:srgbClr val="FFFFFF"/>
                </a:solidFill>
              </a:ln>
            </c:spPr>
            <c:extLst>
              <c:ext xmlns:c16="http://schemas.microsoft.com/office/drawing/2014/chart" uri="{C3380CC4-5D6E-409C-BE32-E72D297353CC}">
                <c16:uniqueId val="{00000001-BDCD-409A-867E-5014B6F0552A}"/>
              </c:ext>
            </c:extLst>
          </c:dPt>
          <c:dLbls>
            <c:dLbl>
              <c:idx val="0"/>
              <c:layout>
                <c:manualLayout>
                  <c:x val="-0.25650974368387408"/>
                  <c:y val="0.1973653059712943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BDCD-409A-867E-5014B6F0552A}"/>
                </c:ext>
              </c:extLst>
            </c:dLbl>
            <c:dLbl>
              <c:idx val="1"/>
              <c:layout>
                <c:manualLayout>
                  <c:x val="0.18764601839731188"/>
                  <c:y val="-0.1595722168436312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DCD-409A-867E-5014B6F0552A}"/>
                </c:ext>
              </c:extLst>
            </c:dLbl>
            <c:numFmt formatCode="#,##0_);[Red]\(#,##0\)" sourceLinked="0"/>
            <c:spPr>
              <a:noFill/>
              <a:ln>
                <a:noFill/>
              </a:ln>
              <a:effectLst/>
            </c:spPr>
            <c:txPr>
              <a:bodyPr/>
              <a:lstStyle/>
              <a:p>
                <a:pPr>
                  <a:defRPr lang="ja-JP" sz="1200"/>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ベトナム国内</c:v>
                </c:pt>
                <c:pt idx="1">
                  <c:v>海外</c:v>
                </c:pt>
              </c:strCache>
            </c:strRef>
          </c:cat>
          <c:val>
            <c:numRef>
              <c:f>Sheet1!$B$2:$B$3</c:f>
              <c:numCache>
                <c:formatCode>General</c:formatCode>
                <c:ptCount val="2"/>
                <c:pt idx="0">
                  <c:v>218</c:v>
                </c:pt>
                <c:pt idx="1">
                  <c:v>187</c:v>
                </c:pt>
              </c:numCache>
            </c:numRef>
          </c:val>
          <c:extLst>
            <c:ext xmlns:c16="http://schemas.microsoft.com/office/drawing/2014/chart" uri="{C3380CC4-5D6E-409C-BE32-E72D297353CC}">
              <c16:uniqueId val="{00000003-BDCD-409A-867E-5014B6F0552A}"/>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a:extLst>
      <a:ext uri="{909E8E84-426E-40DD-AFC4-6F175D3DCCD1}">
        <a14:hiddenFill xmlns:a14="http://schemas.microsoft.com/office/drawing/2010/main">
          <a:solidFill>
            <a:srgbClr val="38BEE2"/>
          </a:solidFill>
        </a14:hiddenFill>
      </a:ext>
    </a:extLst>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C97C-4183-8448-3528F4BC68CC}"/>
              </c:ext>
            </c:extLst>
          </c:dPt>
          <c:dPt>
            <c:idx val="1"/>
            <c:bubble3D val="0"/>
            <c:spPr>
              <a:solidFill>
                <a:srgbClr val="DADADA"/>
              </a:solidFill>
              <a:ln>
                <a:solidFill>
                  <a:schemeClr val="bg1"/>
                </a:solidFill>
              </a:ln>
            </c:spPr>
            <c:extLst>
              <c:ext xmlns:c16="http://schemas.microsoft.com/office/drawing/2014/chart" uri="{C3380CC4-5D6E-409C-BE32-E72D297353CC}">
                <c16:uniqueId val="{00000003-C97C-4183-8448-3528F4BC68CC}"/>
              </c:ext>
            </c:extLst>
          </c:dPt>
          <c:cat>
            <c:strRef>
              <c:f>Sheet1!$A$2:$A$3</c:f>
              <c:strCache>
                <c:ptCount val="2"/>
                <c:pt idx="0">
                  <c:v>第 1 四半期</c:v>
                </c:pt>
                <c:pt idx="1">
                  <c:v>第 2 四半期</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C97C-4183-8448-3528F4BC68C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A7B1-4702-A6F7-A1A5D83A576A}"/>
              </c:ext>
            </c:extLst>
          </c:dPt>
          <c:dPt>
            <c:idx val="1"/>
            <c:bubble3D val="0"/>
            <c:spPr>
              <a:solidFill>
                <a:srgbClr val="DADADA"/>
              </a:solidFill>
              <a:ln>
                <a:solidFill>
                  <a:schemeClr val="bg1"/>
                </a:solidFill>
              </a:ln>
            </c:spPr>
            <c:extLst>
              <c:ext xmlns:c16="http://schemas.microsoft.com/office/drawing/2014/chart" uri="{C3380CC4-5D6E-409C-BE32-E72D297353CC}">
                <c16:uniqueId val="{00000003-A7B1-4702-A6F7-A1A5D83A576A}"/>
              </c:ext>
            </c:extLst>
          </c:dPt>
          <c:cat>
            <c:strRef>
              <c:f>Sheet1!$A$2:$A$3</c:f>
              <c:strCache>
                <c:ptCount val="2"/>
                <c:pt idx="0">
                  <c:v>第 1 四半期</c:v>
                </c:pt>
                <c:pt idx="1">
                  <c:v>第 2 四半期</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A7B1-4702-A6F7-A1A5D83A576A}"/>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527162977867201E-2"/>
          <c:y val="0.12340425531914893"/>
          <c:w val="0.8953722334004024"/>
          <c:h val="0.82382978723404254"/>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9.0212765957446803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A94-4557-87BC-C766296D5117}"/>
                </c:ext>
              </c:extLst>
            </c:dLbl>
            <c:dLbl>
              <c:idx val="1"/>
              <c:layout>
                <c:manualLayout>
                  <c:x val="0"/>
                  <c:y val="-9.27659574468085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A94-4557-87BC-C766296D5117}"/>
                </c:ext>
              </c:extLst>
            </c:dLbl>
            <c:dLbl>
              <c:idx val="2"/>
              <c:layout>
                <c:manualLayout>
                  <c:x val="0"/>
                  <c:y val="-9.53191489361702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A94-4557-87BC-C766296D5117}"/>
                </c:ext>
              </c:extLst>
            </c:dLbl>
            <c:dLbl>
              <c:idx val="3"/>
              <c:layout>
                <c:manualLayout>
                  <c:x val="0"/>
                  <c:y val="-0.1004255319148936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A94-4557-87BC-C766296D5117}"/>
                </c:ext>
              </c:extLst>
            </c:dLbl>
            <c:dLbl>
              <c:idx val="4"/>
              <c:layout>
                <c:manualLayout>
                  <c:x val="0"/>
                  <c:y val="-0.11148936170212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A94-4557-87BC-C766296D5117}"/>
                </c:ext>
              </c:extLst>
            </c:dLbl>
            <c:dLbl>
              <c:idx val="5"/>
              <c:layout>
                <c:manualLayout>
                  <c:x val="0"/>
                  <c:y val="-0.1217021276595744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A94-4557-87BC-C766296D5117}"/>
                </c:ext>
              </c:extLst>
            </c:dLbl>
            <c:dLbl>
              <c:idx val="6"/>
              <c:layout>
                <c:manualLayout>
                  <c:x val="0"/>
                  <c:y val="-0.1310638297872340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A94-4557-87BC-C766296D5117}"/>
                </c:ext>
              </c:extLst>
            </c:dLbl>
            <c:dLbl>
              <c:idx val="7"/>
              <c:layout>
                <c:manualLayout>
                  <c:x val="0"/>
                  <c:y val="-0.144680851063829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A94-4557-87BC-C766296D5117}"/>
                </c:ext>
              </c:extLst>
            </c:dLbl>
            <c:dLbl>
              <c:idx val="8"/>
              <c:layout>
                <c:manualLayout>
                  <c:x val="0"/>
                  <c:y val="-0.1685106382978723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A94-4557-87BC-C766296D5117}"/>
                </c:ext>
              </c:extLst>
            </c:dLbl>
            <c:dLbl>
              <c:idx val="9"/>
              <c:layout>
                <c:manualLayout>
                  <c:x val="0"/>
                  <c:y val="-0.172765957446808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A94-4557-87BC-C766296D5117}"/>
                </c:ext>
              </c:extLst>
            </c:dLbl>
            <c:dLbl>
              <c:idx val="10"/>
              <c:layout>
                <c:manualLayout>
                  <c:x val="0"/>
                  <c:y val="-0.185531914893617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A94-4557-87BC-C766296D5117}"/>
                </c:ext>
              </c:extLst>
            </c:dLbl>
            <c:dLbl>
              <c:idx val="11"/>
              <c:layout>
                <c:manualLayout>
                  <c:x val="0"/>
                  <c:y val="-0.211914893617021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A94-4557-87BC-C766296D5117}"/>
                </c:ext>
              </c:extLst>
            </c:dLbl>
            <c:dLbl>
              <c:idx val="12"/>
              <c:layout>
                <c:manualLayout>
                  <c:x val="0"/>
                  <c:y val="-0.2331914893617021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A94-4557-87BC-C766296D5117}"/>
                </c:ext>
              </c:extLst>
            </c:dLbl>
            <c:dLbl>
              <c:idx val="13"/>
              <c:layout>
                <c:manualLayout>
                  <c:x val="0"/>
                  <c:y val="-0.2493617021276595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A94-4557-87BC-C766296D5117}"/>
                </c:ext>
              </c:extLst>
            </c:dLbl>
            <c:dLbl>
              <c:idx val="14"/>
              <c:layout>
                <c:manualLayout>
                  <c:x val="0"/>
                  <c:y val="-0.26723404255319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A94-4557-87BC-C766296D5117}"/>
                </c:ext>
              </c:extLst>
            </c:dLbl>
            <c:dLbl>
              <c:idx val="15"/>
              <c:layout>
                <c:manualLayout>
                  <c:x val="0"/>
                  <c:y val="-0.2714893617021276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A94-4557-87BC-C766296D5117}"/>
                </c:ext>
              </c:extLst>
            </c:dLbl>
            <c:dLbl>
              <c:idx val="16"/>
              <c:layout>
                <c:manualLayout>
                  <c:x val="0"/>
                  <c:y val="-0.2859574468085106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A94-4557-87BC-C766296D5117}"/>
                </c:ext>
              </c:extLst>
            </c:dLbl>
            <c:dLbl>
              <c:idx val="17"/>
              <c:layout>
                <c:manualLayout>
                  <c:x val="0"/>
                  <c:y val="-0.308085106382978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A94-4557-87BC-C766296D5117}"/>
                </c:ext>
              </c:extLst>
            </c:dLbl>
            <c:dLbl>
              <c:idx val="18"/>
              <c:layout>
                <c:manualLayout>
                  <c:x val="0"/>
                  <c:y val="-0.3319148936170212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A94-4557-87BC-C766296D5117}"/>
                </c:ext>
              </c:extLst>
            </c:dLbl>
            <c:dLbl>
              <c:idx val="20"/>
              <c:layout>
                <c:manualLayout>
                  <c:x val="0"/>
                  <c:y val="-0.368510638297872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A94-4557-87BC-C766296D5117}"/>
                </c:ext>
              </c:extLst>
            </c:dLbl>
            <c:dLbl>
              <c:idx val="21"/>
              <c:layout>
                <c:manualLayout>
                  <c:x val="0"/>
                  <c:y val="-0.3897872340425531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A94-4557-87BC-C766296D51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39.585000000000001</c:v>
                </c:pt>
                <c:pt idx="1">
                  <c:v>41.296999999999997</c:v>
                </c:pt>
                <c:pt idx="2">
                  <c:v>44.563000000000002</c:v>
                </c:pt>
                <c:pt idx="3">
                  <c:v>50.232999999999997</c:v>
                </c:pt>
                <c:pt idx="4">
                  <c:v>62.877000000000002</c:v>
                </c:pt>
                <c:pt idx="5">
                  <c:v>73.197000000000003</c:v>
                </c:pt>
                <c:pt idx="6">
                  <c:v>84.301000000000002</c:v>
                </c:pt>
                <c:pt idx="7">
                  <c:v>98.426000000000002</c:v>
                </c:pt>
                <c:pt idx="8">
                  <c:v>124.756</c:v>
                </c:pt>
                <c:pt idx="9">
                  <c:v>129.02199999999999</c:v>
                </c:pt>
                <c:pt idx="10">
                  <c:v>143.21199999999999</c:v>
                </c:pt>
                <c:pt idx="11">
                  <c:v>171.31200000000001</c:v>
                </c:pt>
                <c:pt idx="12">
                  <c:v>195.16900000000001</c:v>
                </c:pt>
                <c:pt idx="13">
                  <c:v>212.72800000000001</c:v>
                </c:pt>
                <c:pt idx="14">
                  <c:v>232.88800000000001</c:v>
                </c:pt>
                <c:pt idx="15">
                  <c:v>236.79499999999999</c:v>
                </c:pt>
                <c:pt idx="16">
                  <c:v>252.14599999999999</c:v>
                </c:pt>
                <c:pt idx="17">
                  <c:v>277.07100000000003</c:v>
                </c:pt>
                <c:pt idx="18">
                  <c:v>303.09100000000001</c:v>
                </c:pt>
                <c:pt idx="19">
                  <c:v>327.87299999999999</c:v>
                </c:pt>
                <c:pt idx="20">
                  <c:v>342.94099999999997</c:v>
                </c:pt>
                <c:pt idx="21">
                  <c:v>366.20100000000002</c:v>
                </c:pt>
              </c:numCache>
            </c:numRef>
          </c:val>
          <c:extLst>
            <c:ext xmlns:c16="http://schemas.microsoft.com/office/drawing/2014/chart" uri="{C3380CC4-5D6E-409C-BE32-E72D297353CC}">
              <c16:uniqueId val="{00000015-1A94-4557-87BC-C766296D5117}"/>
            </c:ext>
          </c:extLst>
        </c:ser>
        <c:dLbls>
          <c:showLegendKey val="0"/>
          <c:showVal val="0"/>
          <c:showCatName val="0"/>
          <c:showSerName val="0"/>
          <c:showPercent val="0"/>
          <c:showBubbleSize val="0"/>
        </c:dLbls>
        <c:gapWidth val="60"/>
        <c:overlap val="100"/>
        <c:axId val="709700752"/>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A94-4557-87BC-C766296D5117}"/>
                </c:ext>
              </c:extLst>
            </c:dLbl>
            <c:dLbl>
              <c:idx val="1"/>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A94-4557-87BC-C766296D5117}"/>
                </c:ext>
              </c:extLst>
            </c:dLbl>
            <c:dLbl>
              <c:idx val="2"/>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A94-4557-87BC-C766296D5117}"/>
                </c:ext>
              </c:extLst>
            </c:dLbl>
            <c:dLbl>
              <c:idx val="3"/>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A94-4557-87BC-C766296D5117}"/>
                </c:ext>
              </c:extLst>
            </c:dLbl>
            <c:dLbl>
              <c:idx val="4"/>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A94-4557-87BC-C766296D5117}"/>
                </c:ext>
              </c:extLst>
            </c:dLbl>
            <c:dLbl>
              <c:idx val="5"/>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A94-4557-87BC-C766296D5117}"/>
                </c:ext>
              </c:extLst>
            </c:dLbl>
            <c:dLbl>
              <c:idx val="6"/>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A94-4557-87BC-C766296D5117}"/>
                </c:ext>
              </c:extLst>
            </c:dLbl>
            <c:dLbl>
              <c:idx val="7"/>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A94-4557-87BC-C766296D5117}"/>
                </c:ext>
              </c:extLst>
            </c:dLbl>
            <c:dLbl>
              <c:idx val="8"/>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A94-4557-87BC-C766296D5117}"/>
                </c:ext>
              </c:extLst>
            </c:dLbl>
            <c:dLbl>
              <c:idx val="9"/>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A94-4557-87BC-C766296D5117}"/>
                </c:ext>
              </c:extLst>
            </c:dLbl>
            <c:dLbl>
              <c:idx val="10"/>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1A94-4557-87BC-C766296D5117}"/>
                </c:ext>
              </c:extLst>
            </c:dLbl>
            <c:dLbl>
              <c:idx val="11"/>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1A94-4557-87BC-C766296D5117}"/>
                </c:ext>
              </c:extLst>
            </c:dLbl>
            <c:dLbl>
              <c:idx val="12"/>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1A94-4557-87BC-C766296D5117}"/>
                </c:ext>
              </c:extLst>
            </c:dLbl>
            <c:dLbl>
              <c:idx val="13"/>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1A94-4557-87BC-C766296D5117}"/>
                </c:ext>
              </c:extLst>
            </c:dLbl>
            <c:dLbl>
              <c:idx val="14"/>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1A94-4557-87BC-C766296D5117}"/>
                </c:ext>
              </c:extLst>
            </c:dLbl>
            <c:dLbl>
              <c:idx val="15"/>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1A94-4557-87BC-C766296D5117}"/>
                </c:ext>
              </c:extLst>
            </c:dLbl>
            <c:dLbl>
              <c:idx val="16"/>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1A94-4557-87BC-C766296D5117}"/>
                </c:ext>
              </c:extLst>
            </c:dLbl>
            <c:dLbl>
              <c:idx val="17"/>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1A94-4557-87BC-C766296D5117}"/>
                </c:ext>
              </c:extLst>
            </c:dLbl>
            <c:dLbl>
              <c:idx val="18"/>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1A94-4557-87BC-C766296D5117}"/>
                </c:ext>
              </c:extLst>
            </c:dLbl>
            <c:dLbl>
              <c:idx val="19"/>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1A94-4557-87BC-C766296D5117}"/>
                </c:ext>
              </c:extLst>
            </c:dLbl>
            <c:dLbl>
              <c:idx val="21"/>
              <c:layout>
                <c:manualLayout>
                  <c:x val="0"/>
                  <c:y val="-9.191489361702127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1A94-4557-87BC-C766296D51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6.7869999999999999</c:v>
                </c:pt>
                <c:pt idx="1">
                  <c:v>6.8949999999999996</c:v>
                </c:pt>
                <c:pt idx="2">
                  <c:v>7.08</c:v>
                </c:pt>
                <c:pt idx="3">
                  <c:v>7.3410000000000002</c:v>
                </c:pt>
                <c:pt idx="4">
                  <c:v>7.7889999999999997</c:v>
                </c:pt>
                <c:pt idx="5">
                  <c:v>7.5469999999999997</c:v>
                </c:pt>
                <c:pt idx="6">
                  <c:v>6.9779999999999998</c:v>
                </c:pt>
                <c:pt idx="7">
                  <c:v>7.1289999999999996</c:v>
                </c:pt>
                <c:pt idx="8">
                  <c:v>5.6619999999999999</c:v>
                </c:pt>
                <c:pt idx="9">
                  <c:v>5.3979999999999997</c:v>
                </c:pt>
                <c:pt idx="10">
                  <c:v>6.423</c:v>
                </c:pt>
                <c:pt idx="11">
                  <c:v>6.4130000000000003</c:v>
                </c:pt>
                <c:pt idx="12">
                  <c:v>5.5049999999999999</c:v>
                </c:pt>
                <c:pt idx="13">
                  <c:v>5.5540000000000003</c:v>
                </c:pt>
                <c:pt idx="14">
                  <c:v>6.4219999999999997</c:v>
                </c:pt>
                <c:pt idx="15">
                  <c:v>6.9870000000000001</c:v>
                </c:pt>
                <c:pt idx="16">
                  <c:v>6.69</c:v>
                </c:pt>
                <c:pt idx="17">
                  <c:v>6.94</c:v>
                </c:pt>
                <c:pt idx="18">
                  <c:v>7.1970000000000001</c:v>
                </c:pt>
                <c:pt idx="19">
                  <c:v>7.15</c:v>
                </c:pt>
                <c:pt idx="20">
                  <c:v>2.944</c:v>
                </c:pt>
                <c:pt idx="21">
                  <c:v>2.5760000000000001</c:v>
                </c:pt>
              </c:numCache>
            </c:numRef>
          </c:val>
          <c:smooth val="0"/>
          <c:extLst>
            <c:ext xmlns:c16="http://schemas.microsoft.com/office/drawing/2014/chart" uri="{C3380CC4-5D6E-409C-BE32-E72D297353CC}">
              <c16:uniqueId val="{0000002B-1A94-4557-87BC-C766296D5117}"/>
            </c:ext>
          </c:extLst>
        </c:ser>
        <c:dLbls>
          <c:showLegendKey val="0"/>
          <c:showVal val="0"/>
          <c:showCatName val="0"/>
          <c:showSerName val="0"/>
          <c:showPercent val="0"/>
          <c:showBubbleSize val="0"/>
        </c:dLbls>
        <c:marker val="1"/>
        <c:smooth val="0"/>
        <c:axId val="3"/>
        <c:axId val="2"/>
      </c:lineChart>
      <c:catAx>
        <c:axId val="7097007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09700752"/>
        <c:crosses val="min"/>
        <c:crossBetween val="between"/>
        <c:majorUnit val="100"/>
      </c:valAx>
      <c:valAx>
        <c:axId val="2"/>
        <c:scaling>
          <c:orientation val="minMax"/>
          <c:max val="8"/>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8340-4E6A-A9B5-B34BD6127B21}"/>
              </c:ext>
            </c:extLst>
          </c:dPt>
          <c:dPt>
            <c:idx val="1"/>
            <c:bubble3D val="0"/>
            <c:spPr>
              <a:solidFill>
                <a:srgbClr val="DADADA"/>
              </a:solidFill>
              <a:ln>
                <a:solidFill>
                  <a:schemeClr val="bg1"/>
                </a:solidFill>
              </a:ln>
            </c:spPr>
            <c:extLst>
              <c:ext xmlns:c16="http://schemas.microsoft.com/office/drawing/2014/chart" uri="{C3380CC4-5D6E-409C-BE32-E72D297353CC}">
                <c16:uniqueId val="{00000003-8340-4E6A-A9B5-B34BD6127B21}"/>
              </c:ext>
            </c:extLst>
          </c:dPt>
          <c:cat>
            <c:strRef>
              <c:f>Sheet1!$A$2:$A$3</c:f>
              <c:strCache>
                <c:ptCount val="2"/>
                <c:pt idx="0">
                  <c:v>第 1 四半期</c:v>
                </c:pt>
                <c:pt idx="1">
                  <c:v>第 2 四半期</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8340-4E6A-A9B5-B34BD6127B21}"/>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6.3492063492063489E-2"/>
          <c:w val="0.92035217035217032"/>
          <c:h val="0.88183421516754845"/>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1111111111111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97-4384-8222-E9A441CEA378}"/>
                </c:ext>
              </c:extLst>
            </c:dLbl>
            <c:dLbl>
              <c:idx val="1"/>
              <c:layout>
                <c:manualLayout>
                  <c:x val="0"/>
                  <c:y val="-0.1137566137566137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97-4384-8222-E9A441CEA378}"/>
                </c:ext>
              </c:extLst>
            </c:dLbl>
            <c:dLbl>
              <c:idx val="2"/>
              <c:layout>
                <c:manualLayout>
                  <c:x val="0"/>
                  <c:y val="-0.116402116402116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97-4384-8222-E9A441CEA378}"/>
                </c:ext>
              </c:extLst>
            </c:dLbl>
            <c:dLbl>
              <c:idx val="3"/>
              <c:layout>
                <c:manualLayout>
                  <c:x val="0"/>
                  <c:y val="-0.1234567901234567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97-4384-8222-E9A441CEA378}"/>
                </c:ext>
              </c:extLst>
            </c:dLbl>
            <c:dLbl>
              <c:idx val="4"/>
              <c:layout>
                <c:manualLayout>
                  <c:x val="0"/>
                  <c:y val="-0.139329805996472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97-4384-8222-E9A441CEA378}"/>
                </c:ext>
              </c:extLst>
            </c:dLbl>
            <c:dLbl>
              <c:idx val="5"/>
              <c:layout>
                <c:manualLayout>
                  <c:x val="0"/>
                  <c:y val="-0.152557319223985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97-4384-8222-E9A441CEA378}"/>
                </c:ext>
              </c:extLst>
            </c:dLbl>
            <c:dLbl>
              <c:idx val="6"/>
              <c:layout>
                <c:manualLayout>
                  <c:x val="0"/>
                  <c:y val="-0.165784832451499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97-4384-8222-E9A441CEA378}"/>
                </c:ext>
              </c:extLst>
            </c:dLbl>
            <c:dLbl>
              <c:idx val="7"/>
              <c:layout>
                <c:manualLayout>
                  <c:x val="0"/>
                  <c:y val="-0.183421516754850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97-4384-8222-E9A441CEA378}"/>
                </c:ext>
              </c:extLst>
            </c:dLbl>
            <c:dLbl>
              <c:idx val="8"/>
              <c:layout>
                <c:manualLayout>
                  <c:x val="4.2997542997542998E-3"/>
                  <c:y val="-0.2160493827160493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97-4384-8222-E9A441CEA378}"/>
                </c:ext>
              </c:extLst>
            </c:dLbl>
            <c:dLbl>
              <c:idx val="9"/>
              <c:layout>
                <c:manualLayout>
                  <c:x val="6.9615069615069618E-3"/>
                  <c:y val="-0.2195767195767195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97-4384-8222-E9A441CEA378}"/>
                </c:ext>
              </c:extLst>
            </c:dLbl>
            <c:dLbl>
              <c:idx val="10"/>
              <c:layout>
                <c:manualLayout>
                  <c:x val="8.3947583947583948E-3"/>
                  <c:y val="-0.235449735449735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197-4384-8222-E9A441CEA378}"/>
                </c:ext>
              </c:extLst>
            </c:dLbl>
            <c:dLbl>
              <c:idx val="11"/>
              <c:layout>
                <c:manualLayout>
                  <c:x val="0"/>
                  <c:y val="-0.284832451499118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197-4384-8222-E9A441CEA378}"/>
                </c:ext>
              </c:extLst>
            </c:dLbl>
            <c:dLbl>
              <c:idx val="12"/>
              <c:layout>
                <c:manualLayout>
                  <c:x val="4.5045045045045045E-3"/>
                  <c:y val="-0.298059964726631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197-4384-8222-E9A441CEA378}"/>
                </c:ext>
              </c:extLst>
            </c:dLbl>
            <c:dLbl>
              <c:idx val="13"/>
              <c:layout>
                <c:manualLayout>
                  <c:x val="6.9615069615069618E-3"/>
                  <c:y val="-0.318342151675485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197-4384-8222-E9A441CEA378}"/>
                </c:ext>
              </c:extLst>
            </c:dLbl>
            <c:dLbl>
              <c:idx val="14"/>
              <c:layout>
                <c:manualLayout>
                  <c:x val="8.3947583947583948E-3"/>
                  <c:y val="-0.339506172839506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197-4384-8222-E9A441CEA378}"/>
                </c:ext>
              </c:extLst>
            </c:dLbl>
            <c:dLbl>
              <c:idx val="15"/>
              <c:layout>
                <c:manualLayout>
                  <c:x val="-4.5045045045045045E-3"/>
                  <c:y val="-0.4223985890652557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197-4384-8222-E9A441CEA378}"/>
                </c:ext>
              </c:extLst>
            </c:dLbl>
            <c:dLbl>
              <c:idx val="16"/>
              <c:layout>
                <c:manualLayout>
                  <c:x val="0"/>
                  <c:y val="-0.356261022927689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197-4384-8222-E9A441CEA378}"/>
                </c:ext>
              </c:extLst>
            </c:dLbl>
            <c:dLbl>
              <c:idx val="17"/>
              <c:layout>
                <c:manualLayout>
                  <c:x val="4.5045045045045045E-3"/>
                  <c:y val="-0.381834215167548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197-4384-8222-E9A441CEA378}"/>
                </c:ext>
              </c:extLst>
            </c:dLbl>
            <c:dLbl>
              <c:idx val="18"/>
              <c:layout>
                <c:manualLayout>
                  <c:x val="6.9615069615069618E-3"/>
                  <c:y val="-0.409171075837742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197-4384-8222-E9A441CEA378}"/>
                </c:ext>
              </c:extLst>
            </c:dLbl>
            <c:dLbl>
              <c:idx val="19"/>
              <c:layout>
                <c:manualLayout>
                  <c:x val="8.1900081900081901E-3"/>
                  <c:y val="-0.4312169312169312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197-4384-8222-E9A441CEA378}"/>
                </c:ext>
              </c:extLst>
            </c:dLbl>
            <c:dLbl>
              <c:idx val="20"/>
              <c:layout>
                <c:manualLayout>
                  <c:x val="-4.2997542997542998E-3"/>
                  <c:y val="-0.503527336860670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197-4384-8222-E9A441CEA378}"/>
                </c:ext>
              </c:extLst>
            </c:dLbl>
            <c:dLbl>
              <c:idx val="21"/>
              <c:layout>
                <c:manualLayout>
                  <c:x val="0"/>
                  <c:y val="-0.465608465608465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197-4384-8222-E9A441CEA3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498.57900000000001</c:v>
                </c:pt>
                <c:pt idx="1">
                  <c:v>513.197</c:v>
                </c:pt>
                <c:pt idx="2">
                  <c:v>546.55499999999995</c:v>
                </c:pt>
                <c:pt idx="3">
                  <c:v>610.35699999999997</c:v>
                </c:pt>
                <c:pt idx="4">
                  <c:v>756.98099999999999</c:v>
                </c:pt>
                <c:pt idx="5">
                  <c:v>873.13599999999997</c:v>
                </c:pt>
                <c:pt idx="6">
                  <c:v>996.255</c:v>
                </c:pt>
                <c:pt idx="7">
                  <c:v>1152.27</c:v>
                </c:pt>
                <c:pt idx="8">
                  <c:v>1446.56</c:v>
                </c:pt>
                <c:pt idx="9">
                  <c:v>1481.44</c:v>
                </c:pt>
                <c:pt idx="10">
                  <c:v>1628.01</c:v>
                </c:pt>
                <c:pt idx="11">
                  <c:v>1949.83</c:v>
                </c:pt>
                <c:pt idx="12">
                  <c:v>2197.62</c:v>
                </c:pt>
                <c:pt idx="13">
                  <c:v>2369.9699999999998</c:v>
                </c:pt>
                <c:pt idx="14">
                  <c:v>2566.85</c:v>
                </c:pt>
                <c:pt idx="15">
                  <c:v>2581.91</c:v>
                </c:pt>
                <c:pt idx="16">
                  <c:v>2720.17</c:v>
                </c:pt>
                <c:pt idx="17">
                  <c:v>2957.9</c:v>
                </c:pt>
                <c:pt idx="18">
                  <c:v>3201.69</c:v>
                </c:pt>
                <c:pt idx="19">
                  <c:v>3398.21</c:v>
                </c:pt>
                <c:pt idx="20">
                  <c:v>3514.37</c:v>
                </c:pt>
                <c:pt idx="21">
                  <c:v>3717.8</c:v>
                </c:pt>
              </c:numCache>
            </c:numRef>
          </c:val>
          <c:extLst>
            <c:ext xmlns:c16="http://schemas.microsoft.com/office/drawing/2014/chart" uri="{C3380CC4-5D6E-409C-BE32-E72D297353CC}">
              <c16:uniqueId val="{00000016-8197-4384-8222-E9A441CEA378}"/>
            </c:ext>
          </c:extLst>
        </c:ser>
        <c:dLbls>
          <c:showLegendKey val="0"/>
          <c:showVal val="0"/>
          <c:showCatName val="0"/>
          <c:showSerName val="0"/>
          <c:showPercent val="0"/>
          <c:showBubbleSize val="0"/>
        </c:dLbls>
        <c:gapWidth val="60"/>
        <c:overlap val="100"/>
        <c:axId val="475716143"/>
        <c:axId val="1"/>
      </c:barChart>
      <c:catAx>
        <c:axId val="47571614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75716143"/>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3.9281236941078143E-2"/>
          <c:w val="0.87905036894449795"/>
          <c:h val="0.93480986209778516"/>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2"/>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9E-4818-883A-6924679DDB42}"/>
                </c:ext>
              </c:extLst>
            </c:dLbl>
            <c:dLbl>
              <c:idx val="4"/>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9E-4818-883A-6924679DDB42}"/>
                </c:ext>
              </c:extLst>
            </c:dLbl>
            <c:dLbl>
              <c:idx val="5"/>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9E-4818-883A-6924679DDB42}"/>
                </c:ext>
              </c:extLst>
            </c:dLbl>
            <c:dLbl>
              <c:idx val="6"/>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9E-4818-883A-6924679DDB42}"/>
                </c:ext>
              </c:extLst>
            </c:dLbl>
            <c:dLbl>
              <c:idx val="8"/>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89E-4818-883A-6924679DDB42}"/>
                </c:ext>
              </c:extLst>
            </c:dLbl>
            <c:dLbl>
              <c:idx val="11"/>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89E-4818-883A-6924679DDB42}"/>
                </c:ext>
              </c:extLst>
            </c:dLbl>
            <c:dLbl>
              <c:idx val="16"/>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89E-4818-883A-6924679DDB42}"/>
                </c:ext>
              </c:extLst>
            </c:dLbl>
            <c:dLbl>
              <c:idx val="17"/>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89E-4818-883A-6924679DDB42}"/>
                </c:ext>
              </c:extLst>
            </c:dLbl>
            <c:dLbl>
              <c:idx val="18"/>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89E-4818-883A-6924679DDB42}"/>
                </c:ext>
              </c:extLst>
            </c:dLbl>
            <c:dLbl>
              <c:idx val="19"/>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89E-4818-883A-6924679DDB42}"/>
                </c:ext>
              </c:extLst>
            </c:dLbl>
            <c:dLbl>
              <c:idx val="20"/>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89E-4818-883A-6924679DDB42}"/>
                </c:ext>
              </c:extLst>
            </c:dLbl>
            <c:dLbl>
              <c:idx val="22"/>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89E-4818-883A-6924679DDB42}"/>
                </c:ext>
              </c:extLst>
            </c:dLbl>
            <c:dLbl>
              <c:idx val="23"/>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89E-4818-883A-6924679DDB42}"/>
                </c:ext>
              </c:extLst>
            </c:dLbl>
            <c:dLbl>
              <c:idx val="24"/>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89E-4818-883A-6924679DDB42}"/>
                </c:ext>
              </c:extLst>
            </c:dLbl>
            <c:dLbl>
              <c:idx val="25"/>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89E-4818-883A-6924679DDB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-1.768</c:v>
                </c:pt>
                <c:pt idx="1">
                  <c:v>-0.31</c:v>
                </c:pt>
                <c:pt idx="2">
                  <c:v>4.0789999999999997</c:v>
                </c:pt>
                <c:pt idx="3">
                  <c:v>3.3029999999999999</c:v>
                </c:pt>
                <c:pt idx="4">
                  <c:v>7.8949999999999996</c:v>
                </c:pt>
                <c:pt idx="5">
                  <c:v>8.3940000000000001</c:v>
                </c:pt>
                <c:pt idx="6">
                  <c:v>7.5030000000000001</c:v>
                </c:pt>
                <c:pt idx="7">
                  <c:v>8.3490000000000002</c:v>
                </c:pt>
                <c:pt idx="8">
                  <c:v>23.114999999999998</c:v>
                </c:pt>
                <c:pt idx="9">
                  <c:v>6.7169999999999996</c:v>
                </c:pt>
                <c:pt idx="10">
                  <c:v>9.2070000000000007</c:v>
                </c:pt>
                <c:pt idx="11">
                  <c:v>18.678000000000001</c:v>
                </c:pt>
                <c:pt idx="12">
                  <c:v>9.1029999999999998</c:v>
                </c:pt>
                <c:pt idx="13">
                  <c:v>6.5949999999999998</c:v>
                </c:pt>
                <c:pt idx="14">
                  <c:v>4.085</c:v>
                </c:pt>
                <c:pt idx="15">
                  <c:v>0.63100000000000001</c:v>
                </c:pt>
                <c:pt idx="16">
                  <c:v>2.6680000000000001</c:v>
                </c:pt>
                <c:pt idx="17">
                  <c:v>3.5209999999999999</c:v>
                </c:pt>
                <c:pt idx="18">
                  <c:v>3.54</c:v>
                </c:pt>
                <c:pt idx="19">
                  <c:v>2.7970000000000002</c:v>
                </c:pt>
                <c:pt idx="20">
                  <c:v>3.222</c:v>
                </c:pt>
                <c:pt idx="21">
                  <c:v>1.833</c:v>
                </c:pt>
                <c:pt idx="22">
                  <c:v>3.762</c:v>
                </c:pt>
                <c:pt idx="23">
                  <c:v>3.923</c:v>
                </c:pt>
                <c:pt idx="24">
                  <c:v>3.5</c:v>
                </c:pt>
                <c:pt idx="25">
                  <c:v>3.5</c:v>
                </c:pt>
              </c:numCache>
            </c:numRef>
          </c:val>
          <c:smooth val="0"/>
          <c:extLst>
            <c:ext xmlns:c16="http://schemas.microsoft.com/office/drawing/2014/chart" uri="{C3380CC4-5D6E-409C-BE32-E72D297353CC}">
              <c16:uniqueId val="{0000000F-889E-4818-883A-6924679DDB42}"/>
            </c:ext>
          </c:extLst>
        </c:ser>
        <c:dLbls>
          <c:showLegendKey val="0"/>
          <c:showVal val="0"/>
          <c:showCatName val="0"/>
          <c:showSerName val="0"/>
          <c:showPercent val="0"/>
          <c:showBubbleSize val="0"/>
        </c:dLbls>
        <c:marker val="1"/>
        <c:smooth val="0"/>
        <c:axId val="128249743"/>
        <c:axId val="1"/>
      </c:lineChart>
      <c:catAx>
        <c:axId val="12824974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4"/>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8249743"/>
        <c:crosses val="min"/>
        <c:crossBetween val="midCat"/>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817073170731708E-2"/>
          <c:y val="2.2787028921998246E-2"/>
          <c:w val="0.96036585365853655"/>
          <c:h val="0.95442594215600352"/>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val>
            <c:numRef>
              <c:f>Sheet1!$A$1:$W$1</c:f>
              <c:numCache>
                <c:formatCode>General</c:formatCode>
                <c:ptCount val="23"/>
                <c:pt idx="0">
                  <c:v>7.6506063008309104E-3</c:v>
                </c:pt>
                <c:pt idx="1">
                  <c:v>8.2448005837941016E-3</c:v>
                </c:pt>
                <c:pt idx="2">
                  <c:v>8.1614631059911853E-3</c:v>
                </c:pt>
                <c:pt idx="3">
                  <c:v>7.4631738046084086E-3</c:v>
                </c:pt>
                <c:pt idx="4">
                  <c:v>6.8272992445698498E-3</c:v>
                </c:pt>
                <c:pt idx="5">
                  <c:v>6.9894648346162944E-3</c:v>
                </c:pt>
                <c:pt idx="6">
                  <c:v>7.2613396555766879E-3</c:v>
                </c:pt>
                <c:pt idx="7">
                  <c:v>7.2986715457857981E-3</c:v>
                </c:pt>
                <c:pt idx="8">
                  <c:v>6.2120620460483049E-3</c:v>
                </c:pt>
                <c:pt idx="9">
                  <c:v>5.2411898075146726E-3</c:v>
                </c:pt>
                <c:pt idx="10">
                  <c:v>4.5455138321877156E-3</c:v>
                </c:pt>
                <c:pt idx="11">
                  <c:v>3.8423029794918094E-3</c:v>
                </c:pt>
                <c:pt idx="12">
                  <c:v>3.843029879084641E-3</c:v>
                </c:pt>
                <c:pt idx="13">
                  <c:v>4.6608550179978751E-3</c:v>
                </c:pt>
                <c:pt idx="14">
                  <c:v>5.0336782468426641E-3</c:v>
                </c:pt>
                <c:pt idx="15">
                  <c:v>5.5152792813324969E-3</c:v>
                </c:pt>
                <c:pt idx="16">
                  <c:v>4.8827644325783615E-3</c:v>
                </c:pt>
                <c:pt idx="17">
                  <c:v>4.9284419425627331E-3</c:v>
                </c:pt>
                <c:pt idx="18">
                  <c:v>4.7858083087426954E-3</c:v>
                </c:pt>
                <c:pt idx="19">
                  <c:v>4.6916724661180504E-3</c:v>
                </c:pt>
                <c:pt idx="20">
                  <c:v>4.5757874545096005E-3</c:v>
                </c:pt>
                <c:pt idx="21">
                  <c:v>4.8187342490263038E-3</c:v>
                </c:pt>
                <c:pt idx="22">
                  <c:v>5.0026181564299986E-3</c:v>
                </c:pt>
              </c:numCache>
            </c:numRef>
          </c:val>
          <c:smooth val="0"/>
          <c:extLst>
            <c:ext xmlns:c16="http://schemas.microsoft.com/office/drawing/2014/chart" uri="{C3380CC4-5D6E-409C-BE32-E72D297353CC}">
              <c16:uniqueId val="{00000000-2887-40A8-9205-215FE849DE1C}"/>
            </c:ext>
          </c:extLst>
        </c:ser>
        <c:dLbls>
          <c:showLegendKey val="0"/>
          <c:showVal val="0"/>
          <c:showCatName val="0"/>
          <c:showSerName val="0"/>
          <c:showPercent val="0"/>
          <c:showBubbleSize val="0"/>
        </c:dLbls>
        <c:marker val="1"/>
        <c:smooth val="0"/>
        <c:axId val="878978031"/>
        <c:axId val="1"/>
      </c:lineChart>
      <c:catAx>
        <c:axId val="87897803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5000000000000006E-3"/>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78978031"/>
        <c:crosses val="min"/>
        <c:crossBetween val="midCat"/>
        <c:majorUnit val="5.0000000000000001E-4"/>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27051966974258E-2"/>
          <c:y val="4.9195837275307477E-2"/>
          <c:w val="0.96454589606605146"/>
          <c:h val="0.90160832544938507"/>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1F9-4ACE-B377-25F679DB6B60}"/>
                </c:ext>
              </c:extLst>
            </c:dLbl>
            <c:dLbl>
              <c:idx val="1"/>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F9-4ACE-B377-25F679DB6B60}"/>
                </c:ext>
              </c:extLst>
            </c:dLbl>
            <c:dLbl>
              <c:idx val="2"/>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1F9-4ACE-B377-25F679DB6B60}"/>
                </c:ext>
              </c:extLst>
            </c:dLbl>
            <c:dLbl>
              <c:idx val="3"/>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1F9-4ACE-B377-25F679DB6B60}"/>
                </c:ext>
              </c:extLst>
            </c:dLbl>
            <c:dLbl>
              <c:idx val="4"/>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1F9-4ACE-B377-25F679DB6B60}"/>
                </c:ext>
              </c:extLst>
            </c:dLbl>
            <c:dLbl>
              <c:idx val="5"/>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1F9-4ACE-B377-25F679DB6B60}"/>
                </c:ext>
              </c:extLst>
            </c:dLbl>
            <c:dLbl>
              <c:idx val="6"/>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1F9-4ACE-B377-25F679DB6B60}"/>
                </c:ext>
              </c:extLst>
            </c:dLbl>
            <c:dLbl>
              <c:idx val="7"/>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1F9-4ACE-B377-25F679DB6B60}"/>
                </c:ext>
              </c:extLst>
            </c:dLbl>
            <c:dLbl>
              <c:idx val="8"/>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1F9-4ACE-B377-25F679DB6B60}"/>
                </c:ext>
              </c:extLst>
            </c:dLbl>
            <c:dLbl>
              <c:idx val="9"/>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1F9-4ACE-B377-25F679DB6B60}"/>
                </c:ext>
              </c:extLst>
            </c:dLbl>
            <c:dLbl>
              <c:idx val="10"/>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1F9-4ACE-B377-25F679DB6B60}"/>
                </c:ext>
              </c:extLst>
            </c:dLbl>
            <c:dLbl>
              <c:idx val="11"/>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1F9-4ACE-B377-25F679DB6B60}"/>
                </c:ext>
              </c:extLst>
            </c:dLbl>
            <c:dLbl>
              <c:idx val="12"/>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1F9-4ACE-B377-25F679DB6B60}"/>
                </c:ext>
              </c:extLst>
            </c:dLbl>
            <c:dLbl>
              <c:idx val="13"/>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1F9-4ACE-B377-25F679DB6B60}"/>
                </c:ext>
              </c:extLst>
            </c:dLbl>
            <c:dLbl>
              <c:idx val="14"/>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1F9-4ACE-B377-25F679DB6B60}"/>
                </c:ext>
              </c:extLst>
            </c:dLbl>
            <c:dLbl>
              <c:idx val="15"/>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1F9-4ACE-B377-25F679DB6B60}"/>
                </c:ext>
              </c:extLst>
            </c:dLbl>
            <c:dLbl>
              <c:idx val="16"/>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1F9-4ACE-B377-25F679DB6B60}"/>
                </c:ext>
              </c:extLst>
            </c:dLbl>
            <c:dLbl>
              <c:idx val="17"/>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1F9-4ACE-B377-25F679DB6B60}"/>
                </c:ext>
              </c:extLst>
            </c:dLbl>
            <c:dLbl>
              <c:idx val="18"/>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1F9-4ACE-B377-25F679DB6B60}"/>
                </c:ext>
              </c:extLst>
            </c:dLbl>
            <c:dLbl>
              <c:idx val="19"/>
              <c:layout>
                <c:manualLayout>
                  <c:x val="0"/>
                  <c:y val="-0.10217596972563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1F9-4ACE-B377-25F679DB6B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34.897948707514686</c:v>
                </c:pt>
                <c:pt idx="1">
                  <c:v>26.491613240337298</c:v>
                </c:pt>
                <c:pt idx="2">
                  <c:v>36.474198819588622</c:v>
                </c:pt>
                <c:pt idx="3">
                  <c:v>32.916421720520063</c:v>
                </c:pt>
                <c:pt idx="4">
                  <c:v>35.655562036633782</c:v>
                </c:pt>
                <c:pt idx="5">
                  <c:v>36.727097502188997</c:v>
                </c:pt>
                <c:pt idx="6">
                  <c:v>36.027481525347682</c:v>
                </c:pt>
                <c:pt idx="7">
                  <c:v>35.314906087038665</c:v>
                </c:pt>
                <c:pt idx="8">
                  <c:v>37.676323653488296</c:v>
                </c:pt>
                <c:pt idx="9">
                  <c:v>36.248566413953732</c:v>
                </c:pt>
                <c:pt idx="10">
                  <c:v>39.61755347205407</c:v>
                </c:pt>
                <c:pt idx="11">
                  <c:v>38.693401735235987</c:v>
                </c:pt>
                <c:pt idx="12">
                  <c:v>41.91252955475332</c:v>
                </c:pt>
                <c:pt idx="13">
                  <c:v>47.110776166649785</c:v>
                </c:pt>
                <c:pt idx="14">
                  <c:v>41.957942857963189</c:v>
                </c:pt>
                <c:pt idx="15">
                  <c:v>41.809394982629719</c:v>
                </c:pt>
                <c:pt idx="16">
                  <c:v>47.431627349258385</c:v>
                </c:pt>
                <c:pt idx="17">
                  <c:v>46.108225398166624</c:v>
                </c:pt>
                <c:pt idx="18">
                  <c:v>41.628156201974384</c:v>
                </c:pt>
                <c:pt idx="19">
                  <c:v>43.798093734305873</c:v>
                </c:pt>
              </c:numCache>
            </c:numRef>
          </c:val>
          <c:smooth val="0"/>
          <c:extLst>
            <c:ext xmlns:c16="http://schemas.microsoft.com/office/drawing/2014/chart" uri="{C3380CC4-5D6E-409C-BE32-E72D297353CC}">
              <c16:uniqueId val="{00000014-F1F9-4ACE-B377-25F679DB6B60}"/>
            </c:ext>
          </c:extLst>
        </c:ser>
        <c:dLbls>
          <c:showLegendKey val="0"/>
          <c:showVal val="0"/>
          <c:showCatName val="0"/>
          <c:showSerName val="0"/>
          <c:showPercent val="0"/>
          <c:showBubbleSize val="0"/>
        </c:dLbls>
        <c:marker val="1"/>
        <c:smooth val="0"/>
        <c:axId val="1234439008"/>
        <c:axId val="1"/>
      </c:lineChart>
      <c:catAx>
        <c:axId val="1234439008"/>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60"/>
          <c:min val="0"/>
        </c:scaling>
        <c:delete val="1"/>
        <c:axPos val="r"/>
        <c:numFmt formatCode="General" sourceLinked="1"/>
        <c:majorTickMark val="out"/>
        <c:minorTickMark val="none"/>
        <c:tickLblPos val="nextTo"/>
        <c:crossAx val="1234439008"/>
        <c:crosses val="max"/>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99736089729495E-2"/>
          <c:y val="7.848101265822785E-2"/>
          <c:w val="0.92896415218825601"/>
          <c:h val="0.8430379746835443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2"/>
              <c:layout>
                <c:manualLayout>
                  <c:x val="1.3635363976248076E-2"/>
                  <c:y val="-0.2189873417721519"/>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74-4AEF-93D6-F507CB9BA158}"/>
                </c:ext>
              </c:extLst>
            </c:dLbl>
            <c:dLbl>
              <c:idx val="8"/>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74-4AEF-93D6-F507CB9BA158}"/>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74-4AEF-93D6-F507CB9BA158}"/>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74-4AEF-93D6-F507CB9BA158}"/>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74-4AEF-93D6-F507CB9BA158}"/>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74-4AEF-93D6-F507CB9BA158}"/>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74-4AEF-93D6-F507CB9BA158}"/>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74-4AEF-93D6-F507CB9BA158}"/>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74-4AEF-93D6-F507CB9BA158}"/>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74-4AEF-93D6-F507CB9BA158}"/>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74-4AEF-93D6-F507CB9BA158}"/>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974-4AEF-93D6-F507CB9BA158}"/>
                </c:ext>
              </c:extLst>
            </c:dLbl>
            <c:dLbl>
              <c:idx val="19"/>
              <c:layout>
                <c:manualLayout>
                  <c:x val="0"/>
                  <c:y val="-1.2658227848101266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974-4AEF-93D6-F507CB9BA1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12.96846004662496</c:v>
                </c:pt>
                <c:pt idx="1">
                  <c:v>12.430334710135787</c:v>
                </c:pt>
                <c:pt idx="2">
                  <c:v>14.622837145015353</c:v>
                </c:pt>
                <c:pt idx="3">
                  <c:v>14.42716574959864</c:v>
                </c:pt>
                <c:pt idx="4">
                  <c:v>17.456085765015747</c:v>
                </c:pt>
                <c:pt idx="5">
                  <c:v>20.430448166502583</c:v>
                </c:pt>
                <c:pt idx="6">
                  <c:v>22.682780412001129</c:v>
                </c:pt>
                <c:pt idx="7">
                  <c:v>24.131883187285311</c:v>
                </c:pt>
                <c:pt idx="8">
                  <c:v>25.634605286385209</c:v>
                </c:pt>
                <c:pt idx="9">
                  <c:v>26.730381964272198</c:v>
                </c:pt>
                <c:pt idx="10">
                  <c:v>35.045577713701157</c:v>
                </c:pt>
                <c:pt idx="11">
                  <c:v>35.753253146881114</c:v>
                </c:pt>
                <c:pt idx="12">
                  <c:v>44.304799945272151</c:v>
                </c:pt>
                <c:pt idx="13">
                  <c:v>53.340537265650575</c:v>
                </c:pt>
                <c:pt idx="14">
                  <c:v>45.947439531529902</c:v>
                </c:pt>
                <c:pt idx="15">
                  <c:v>48.481153103078434</c:v>
                </c:pt>
                <c:pt idx="16">
                  <c:v>58.077323905089152</c:v>
                </c:pt>
                <c:pt idx="17">
                  <c:v>62.971338330256316</c:v>
                </c:pt>
                <c:pt idx="18">
                  <c:v>65.030604609487099</c:v>
                </c:pt>
                <c:pt idx="19">
                  <c:v>76.350841281224731</c:v>
                </c:pt>
              </c:numCache>
            </c:numRef>
          </c:val>
          <c:extLst>
            <c:ext xmlns:c16="http://schemas.microsoft.com/office/drawing/2014/chart" uri="{C3380CC4-5D6E-409C-BE32-E72D297353CC}">
              <c16:uniqueId val="{0000000D-5974-4AEF-93D6-F507CB9BA158}"/>
            </c:ext>
          </c:extLst>
        </c:ser>
        <c:ser>
          <c:idx val="1"/>
          <c:order val="1"/>
          <c:spPr>
            <a:solidFill>
              <a:srgbClr val="80CCE8"/>
            </a:solidFill>
            <a:ln w="9525" algn="ctr">
              <a:solidFill>
                <a:srgbClr val="808080"/>
              </a:solidFill>
              <a:prstDash val="solid"/>
            </a:ln>
          </c:spPr>
          <c:invertIfNegative val="0"/>
          <c:dLbls>
            <c:dLbl>
              <c:idx val="0"/>
              <c:layout>
                <c:manualLayout>
                  <c:x val="0"/>
                  <c:y val="-0.131645569620253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974-4AEF-93D6-F507CB9BA158}"/>
                </c:ext>
              </c:extLst>
            </c:dLbl>
            <c:dLbl>
              <c:idx val="1"/>
              <c:layout>
                <c:manualLayout>
                  <c:x val="0"/>
                  <c:y val="-0.1544303797468354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974-4AEF-93D6-F507CB9BA158}"/>
                </c:ext>
              </c:extLst>
            </c:dLbl>
            <c:dLbl>
              <c:idx val="2"/>
              <c:layout>
                <c:manualLayout>
                  <c:x val="0"/>
                  <c:y val="-1.265822784810126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974-4AEF-93D6-F507CB9BA158}"/>
                </c:ext>
              </c:extLst>
            </c:dLbl>
            <c:dLbl>
              <c:idx val="3"/>
              <c:layout>
                <c:manualLayout>
                  <c:x val="0"/>
                  <c:y val="-0.143037974683544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974-4AEF-93D6-F507CB9BA158}"/>
                </c:ext>
              </c:extLst>
            </c:dLbl>
            <c:dLbl>
              <c:idx val="4"/>
              <c:layout>
                <c:manualLayout>
                  <c:x val="0"/>
                  <c:y val="-0.146835443037974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974-4AEF-93D6-F507CB9BA158}"/>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974-4AEF-93D6-F507CB9BA158}"/>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974-4AEF-93D6-F507CB9BA158}"/>
                </c:ext>
              </c:extLst>
            </c:dLbl>
            <c:dLbl>
              <c:idx val="7"/>
              <c:layout>
                <c:manualLayout>
                  <c:x val="0"/>
                  <c:y val="-1.2658227848101266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974-4AEF-93D6-F507CB9BA158}"/>
                </c:ext>
              </c:extLst>
            </c:dLbl>
            <c:dLbl>
              <c:idx val="8"/>
              <c:layout>
                <c:manualLayout>
                  <c:x val="0"/>
                  <c:y val="-1.2658227848101266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974-4AEF-93D6-F507CB9BA158}"/>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974-4AEF-93D6-F507CB9BA158}"/>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974-4AEF-93D6-F507CB9BA158}"/>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974-4AEF-93D6-F507CB9BA158}"/>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974-4AEF-93D6-F507CB9BA158}"/>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974-4AEF-93D6-F507CB9BA158}"/>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974-4AEF-93D6-F507CB9BA158}"/>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974-4AEF-93D6-F507CB9BA158}"/>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974-4AEF-93D6-F507CB9BA158}"/>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974-4AEF-93D6-F507CB9BA158}"/>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974-4AEF-93D6-F507CB9BA158}"/>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974-4AEF-93D6-F507CB9BA1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24.19263545304382</c:v>
                </c:pt>
                <c:pt idx="1">
                  <c:v>34.491438597383336</c:v>
                </c:pt>
                <c:pt idx="2">
                  <c:v>25.468069902302979</c:v>
                </c:pt>
                <c:pt idx="3">
                  <c:v>29.402524707322318</c:v>
                </c:pt>
                <c:pt idx="4">
                  <c:v>31.501453446063717</c:v>
                </c:pt>
                <c:pt idx="5">
                  <c:v>35.197275111343941</c:v>
                </c:pt>
                <c:pt idx="6">
                  <c:v>40.276881078748126</c:v>
                </c:pt>
                <c:pt idx="7">
                  <c:v>44.201537062534442</c:v>
                </c:pt>
                <c:pt idx="8">
                  <c:v>42.404425066332877</c:v>
                </c:pt>
                <c:pt idx="9">
                  <c:v>47.011519050556487</c:v>
                </c:pt>
                <c:pt idx="10">
                  <c:v>53.414144410286262</c:v>
                </c:pt>
                <c:pt idx="11">
                  <c:v>56.648168138140115</c:v>
                </c:pt>
                <c:pt idx="12">
                  <c:v>61.40296910596976</c:v>
                </c:pt>
                <c:pt idx="13">
                  <c:v>59.883106252689295</c:v>
                </c:pt>
                <c:pt idx="14">
                  <c:v>63.560883331371251</c:v>
                </c:pt>
                <c:pt idx="15">
                  <c:v>67.476404099604338</c:v>
                </c:pt>
                <c:pt idx="16">
                  <c:v>64.366975712636759</c:v>
                </c:pt>
                <c:pt idx="17">
                  <c:v>73.601556823414484</c:v>
                </c:pt>
                <c:pt idx="18">
                  <c:v>91.187230967873333</c:v>
                </c:pt>
                <c:pt idx="19">
                  <c:v>97.973734907855302</c:v>
                </c:pt>
              </c:numCache>
            </c:numRef>
          </c:val>
          <c:extLst>
            <c:ext xmlns:c16="http://schemas.microsoft.com/office/drawing/2014/chart" uri="{C3380CC4-5D6E-409C-BE32-E72D297353CC}">
              <c16:uniqueId val="{00000022-5974-4AEF-93D6-F507CB9BA158}"/>
            </c:ext>
          </c:extLst>
        </c:ser>
        <c:dLbls>
          <c:showLegendKey val="0"/>
          <c:showVal val="0"/>
          <c:showCatName val="0"/>
          <c:showSerName val="0"/>
          <c:showPercent val="0"/>
          <c:showBubbleSize val="0"/>
        </c:dLbls>
        <c:gapWidth val="60"/>
        <c:overlap val="100"/>
        <c:axId val="1267598575"/>
        <c:axId val="1"/>
      </c:barChart>
      <c:catAx>
        <c:axId val="12675985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67598575"/>
        <c:crosses val="min"/>
        <c:crossBetween val="between"/>
        <c:majorUnit val="5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55565142364108E-2"/>
          <c:y val="6.5887353878852278E-2"/>
          <c:w val="0.93032786885245899"/>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4"/>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20E-4794-9ADC-28338A9DB601}"/>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20E-4794-9ADC-28338A9DB601}"/>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20E-4794-9ADC-28338A9DB601}"/>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20E-4794-9ADC-28338A9DB601}"/>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20E-4794-9ADC-28338A9DB601}"/>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20E-4794-9ADC-28338A9DB601}"/>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20E-4794-9ADC-28338A9DB601}"/>
                </c:ext>
              </c:extLst>
            </c:dLbl>
            <c:dLbl>
              <c:idx val="11"/>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20E-4794-9ADC-28338A9DB601}"/>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20E-4794-9ADC-28338A9DB601}"/>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20E-4794-9ADC-28338A9DB601}"/>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20E-4794-9ADC-28338A9DB601}"/>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20E-4794-9ADC-28338A9DB601}"/>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20E-4794-9ADC-28338A9DB601}"/>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20E-4794-9ADC-28338A9DB601}"/>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20E-4794-9ADC-28338A9DB601}"/>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20E-4794-9ADC-28338A9DB60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16.228748822650243</c:v>
                </c:pt>
                <c:pt idx="1">
                  <c:v>15.395033426121465</c:v>
                </c:pt>
                <c:pt idx="2">
                  <c:v>17.934560001172695</c:v>
                </c:pt>
                <c:pt idx="3">
                  <c:v>17.529617811819776</c:v>
                </c:pt>
                <c:pt idx="4">
                  <c:v>21.015522414072297</c:v>
                </c:pt>
                <c:pt idx="5">
                  <c:v>24.370511352970869</c:v>
                </c:pt>
                <c:pt idx="6">
                  <c:v>26.806239477064832</c:v>
                </c:pt>
                <c:pt idx="7">
                  <c:v>28.250993600853597</c:v>
                </c:pt>
                <c:pt idx="8">
                  <c:v>29.723551509244192</c:v>
                </c:pt>
                <c:pt idx="9">
                  <c:v>30.692032127349513</c:v>
                </c:pt>
                <c:pt idx="10">
                  <c:v>39.839165096839018</c:v>
                </c:pt>
                <c:pt idx="11">
                  <c:v>40.230334160312481</c:v>
                </c:pt>
                <c:pt idx="12">
                  <c:v>49.336135558241985</c:v>
                </c:pt>
                <c:pt idx="13">
                  <c:v>58.775772779746696</c:v>
                </c:pt>
                <c:pt idx="14">
                  <c:v>50.09869341817376</c:v>
                </c:pt>
                <c:pt idx="15">
                  <c:v>52.311914872107572</c:v>
                </c:pt>
                <c:pt idx="16">
                  <c:v>62.021638374386185</c:v>
                </c:pt>
                <c:pt idx="17">
                  <c:v>66.565440788794916</c:v>
                </c:pt>
                <c:pt idx="18">
                  <c:v>68.062117171929373</c:v>
                </c:pt>
                <c:pt idx="19">
                  <c:v>79.151124153587048</c:v>
                </c:pt>
              </c:numCache>
            </c:numRef>
          </c:val>
          <c:extLst>
            <c:ext xmlns:c16="http://schemas.microsoft.com/office/drawing/2014/chart" uri="{C3380CC4-5D6E-409C-BE32-E72D297353CC}">
              <c16:uniqueId val="{00000010-E20E-4794-9ADC-28338A9DB601}"/>
            </c:ext>
          </c:extLst>
        </c:ser>
        <c:ser>
          <c:idx val="1"/>
          <c:order val="1"/>
          <c:spPr>
            <a:solidFill>
              <a:srgbClr val="80CCE8"/>
            </a:solidFill>
            <a:ln w="9525" algn="ctr">
              <a:solidFill>
                <a:srgbClr val="808080"/>
              </a:solidFill>
              <a:prstDash val="solid"/>
            </a:ln>
          </c:spPr>
          <c:invertIfNegative val="0"/>
          <c:dLbls>
            <c:dLbl>
              <c:idx val="0"/>
              <c:layout>
                <c:manualLayout>
                  <c:x val="0"/>
                  <c:y val="-1.0626992561105207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20E-4794-9ADC-28338A9DB601}"/>
                </c:ext>
              </c:extLst>
            </c:dLbl>
            <c:dLbl>
              <c:idx val="1"/>
              <c:layout>
                <c:manualLayout>
                  <c:x val="0"/>
                  <c:y val="-1.0626992561105207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20E-4794-9ADC-28338A9DB601}"/>
                </c:ext>
              </c:extLst>
            </c:dLbl>
            <c:dLbl>
              <c:idx val="2"/>
              <c:layout>
                <c:manualLayout>
                  <c:x val="0"/>
                  <c:y val="-1.0626992561105207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20E-4794-9ADC-28338A9DB601}"/>
                </c:ext>
              </c:extLst>
            </c:dLbl>
            <c:dLbl>
              <c:idx val="3"/>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20E-4794-9ADC-28338A9DB601}"/>
                </c:ext>
              </c:extLst>
            </c:dLbl>
            <c:dLbl>
              <c:idx val="4"/>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20E-4794-9ADC-28338A9DB601}"/>
                </c:ext>
              </c:extLst>
            </c:dLbl>
            <c:dLbl>
              <c:idx val="5"/>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20E-4794-9ADC-28338A9DB601}"/>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20E-4794-9ADC-28338A9DB601}"/>
                </c:ext>
              </c:extLst>
            </c:dLbl>
            <c:dLbl>
              <c:idx val="7"/>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20E-4794-9ADC-28338A9DB601}"/>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20E-4794-9ADC-28338A9DB601}"/>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20E-4794-9ADC-28338A9DB601}"/>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20E-4794-9ADC-28338A9DB601}"/>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20E-4794-9ADC-28338A9DB601}"/>
                </c:ext>
              </c:extLst>
            </c:dLbl>
            <c:dLbl>
              <c:idx val="12"/>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20E-4794-9ADC-28338A9DB601}"/>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20E-4794-9ADC-28338A9DB601}"/>
                </c:ext>
              </c:extLst>
            </c:dLbl>
            <c:dLbl>
              <c:idx val="14"/>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20E-4794-9ADC-28338A9DB601}"/>
                </c:ext>
              </c:extLst>
            </c:dLbl>
            <c:dLbl>
              <c:idx val="15"/>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20E-4794-9ADC-28338A9DB601}"/>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20E-4794-9ADC-28338A9DB601}"/>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20E-4794-9ADC-28338A9DB601}"/>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20E-4794-9ADC-28338A9DB60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30.274697436228738</c:v>
                </c:pt>
                <c:pt idx="1">
                  <c:v>42.7178239769162</c:v>
                </c:pt>
                <c:pt idx="2">
                  <c:v>31.235978575649622</c:v>
                </c:pt>
                <c:pt idx="3">
                  <c:v>35.725313604045013</c:v>
                </c:pt>
                <c:pt idx="4">
                  <c:v>37.924853823666439</c:v>
                </c:pt>
                <c:pt idx="5">
                  <c:v>41.98515792233286</c:v>
                </c:pt>
                <c:pt idx="6">
                  <c:v>47.598737896124277</c:v>
                </c:pt>
                <c:pt idx="7">
                  <c:v>51.746369357510098</c:v>
                </c:pt>
                <c:pt idx="8">
                  <c:v>49.168305834942871</c:v>
                </c:pt>
                <c:pt idx="9">
                  <c:v>53.978991208720252</c:v>
                </c:pt>
                <c:pt idx="10">
                  <c:v>60.720212263353794</c:v>
                </c:pt>
                <c:pt idx="11">
                  <c:v>63.741744685567056</c:v>
                </c:pt>
                <c:pt idx="12">
                  <c:v>68.376004659376406</c:v>
                </c:pt>
                <c:pt idx="13">
                  <c:v>65.985009279612996</c:v>
                </c:pt>
                <c:pt idx="14">
                  <c:v>69.303474576021785</c:v>
                </c:pt>
                <c:pt idx="15">
                  <c:v>72.808084816577889</c:v>
                </c:pt>
                <c:pt idx="16">
                  <c:v>68.738451128121511</c:v>
                </c:pt>
                <c:pt idx="17">
                  <c:v>77.802381251568647</c:v>
                </c:pt>
                <c:pt idx="18">
                  <c:v>95.438079285729856</c:v>
                </c:pt>
                <c:pt idx="19">
                  <c:v>101.56707019008614</c:v>
                </c:pt>
              </c:numCache>
            </c:numRef>
          </c:val>
          <c:extLst>
            <c:ext xmlns:c16="http://schemas.microsoft.com/office/drawing/2014/chart" uri="{C3380CC4-5D6E-409C-BE32-E72D297353CC}">
              <c16:uniqueId val="{00000024-E20E-4794-9ADC-28338A9DB601}"/>
            </c:ext>
          </c:extLst>
        </c:ser>
        <c:dLbls>
          <c:showLegendKey val="0"/>
          <c:showVal val="0"/>
          <c:showCatName val="0"/>
          <c:showSerName val="0"/>
          <c:showPercent val="0"/>
          <c:showBubbleSize val="0"/>
        </c:dLbls>
        <c:gapWidth val="60"/>
        <c:overlap val="100"/>
        <c:axId val="1332855392"/>
        <c:axId val="1"/>
      </c:barChart>
      <c:catAx>
        <c:axId val="13328553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32855392"/>
        <c:crosses val="min"/>
        <c:crossBetween val="between"/>
        <c:majorUnit val="5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413" cy="495299"/>
          </a:xfrm>
          <a:prstGeom prst="rect">
            <a:avLst/>
          </a:prstGeom>
        </p:spPr>
        <p:txBody>
          <a:bodyPr vert="horz" lIns="91384" tIns="45692" rIns="91384" bIns="456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5299"/>
          </a:xfrm>
          <a:prstGeom prst="rect">
            <a:avLst/>
          </a:prstGeom>
        </p:spPr>
        <p:txBody>
          <a:bodyPr vert="horz" lIns="91384" tIns="45692" rIns="91384" bIns="45692" rtlCol="0"/>
          <a:lstStyle>
            <a:lvl1pPr algn="r">
              <a:defRPr sz="1200"/>
            </a:lvl1pPr>
          </a:lstStyle>
          <a:p>
            <a:fld id="{AD5813BB-2A59-4094-A80D-63C58A298EE5}" type="datetimeFigureOut">
              <a:rPr kumimoji="1" lang="ja-JP" altLang="en-US" smtClean="0"/>
              <a:pPr/>
              <a:t>2023/3/30</a:t>
            </a:fld>
            <a:endParaRPr kumimoji="1" lang="ja-JP" altLang="en-US"/>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84" tIns="45692" rIns="91384" bIns="456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84" tIns="45692" rIns="91384" bIns="45692"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2919566" cy="493868"/>
          </a:xfrm>
          <a:prstGeom prst="rect">
            <a:avLst/>
          </a:prstGeom>
        </p:spPr>
        <p:txBody>
          <a:bodyPr vert="horz" lIns="90708" tIns="45354" rIns="90708" bIns="45354" rtlCol="0"/>
          <a:lstStyle>
            <a:lvl1pPr algn="l">
              <a:defRPr sz="1200"/>
            </a:lvl1pPr>
          </a:lstStyle>
          <a:p>
            <a:endParaRPr kumimoji="1" lang="ja-JP" altLang="en-US"/>
          </a:p>
        </p:txBody>
      </p:sp>
      <p:sp>
        <p:nvSpPr>
          <p:cNvPr id="3" name="日付プレースホルダ 2"/>
          <p:cNvSpPr>
            <a:spLocks noGrp="1"/>
          </p:cNvSpPr>
          <p:nvPr>
            <p:ph type="dt" idx="1"/>
          </p:nvPr>
        </p:nvSpPr>
        <p:spPr>
          <a:xfrm>
            <a:off x="3814629" y="2"/>
            <a:ext cx="2919566" cy="493868"/>
          </a:xfrm>
          <a:prstGeom prst="rect">
            <a:avLst/>
          </a:prstGeom>
        </p:spPr>
        <p:txBody>
          <a:bodyPr vert="horz" lIns="90708" tIns="45354" rIns="90708" bIns="45354" rtlCol="0"/>
          <a:lstStyle>
            <a:lvl1pPr algn="r">
              <a:defRPr sz="1200"/>
            </a:lvl1pPr>
          </a:lstStyle>
          <a:p>
            <a:fld id="{6F0D6084-7E8B-4A36-97F0-DEDFB028508E}" type="datetimeFigureOut">
              <a:rPr kumimoji="1" lang="ja-JP" altLang="en-US" smtClean="0"/>
              <a:pPr/>
              <a:t>2023/3/30</a:t>
            </a:fld>
            <a:endParaRPr kumimoji="1" lang="ja-JP" altLang="en-US"/>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08" tIns="45354" rIns="90708" bIns="45354" rtlCol="0" anchor="ctr"/>
          <a:lstStyle/>
          <a:p>
            <a:endParaRPr lang="ja-JP" altLang="en-US"/>
          </a:p>
        </p:txBody>
      </p:sp>
      <p:sp>
        <p:nvSpPr>
          <p:cNvPr id="5" name="ノート プレースホルダ 4"/>
          <p:cNvSpPr>
            <a:spLocks noGrp="1"/>
          </p:cNvSpPr>
          <p:nvPr>
            <p:ph type="body" sz="quarter" idx="3"/>
          </p:nvPr>
        </p:nvSpPr>
        <p:spPr>
          <a:xfrm>
            <a:off x="673264" y="4686226"/>
            <a:ext cx="5389240" cy="4440076"/>
          </a:xfrm>
          <a:prstGeom prst="rect">
            <a:avLst/>
          </a:prstGeom>
        </p:spPr>
        <p:txBody>
          <a:bodyPr vert="horz" lIns="90708" tIns="45354" rIns="90708" bIns="4535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370874"/>
            <a:ext cx="2919566" cy="493867"/>
          </a:xfrm>
          <a:prstGeom prst="rect">
            <a:avLst/>
          </a:prstGeom>
        </p:spPr>
        <p:txBody>
          <a:bodyPr vert="horz" lIns="90708" tIns="45354" rIns="90708" bIns="4535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29" y="9370874"/>
            <a:ext cx="2919566" cy="493867"/>
          </a:xfrm>
          <a:prstGeom prst="rect">
            <a:avLst/>
          </a:prstGeom>
        </p:spPr>
        <p:txBody>
          <a:bodyPr vert="horz" lIns="90708" tIns="45354" rIns="90708" bIns="45354"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294062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47</a:t>
            </a:fld>
            <a:endParaRPr kumimoji="1" lang="ja-JP" altLang="en-US"/>
          </a:p>
        </p:txBody>
      </p:sp>
    </p:spTree>
    <p:extLst>
      <p:ext uri="{BB962C8B-B14F-4D97-AF65-F5344CB8AC3E}">
        <p14:creationId xmlns:p14="http://schemas.microsoft.com/office/powerpoint/2010/main" val="118603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81</a:t>
            </a:fld>
            <a:endParaRPr kumimoji="1" lang="ja-JP" altLang="en-US"/>
          </a:p>
        </p:txBody>
      </p:sp>
    </p:spTree>
    <p:extLst>
      <p:ext uri="{BB962C8B-B14F-4D97-AF65-F5344CB8AC3E}">
        <p14:creationId xmlns:p14="http://schemas.microsoft.com/office/powerpoint/2010/main" val="299963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0857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87423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48841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402517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8638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23</a:t>
            </a:fld>
            <a:endParaRPr kumimoji="1" lang="ja-JP" altLang="en-US"/>
          </a:p>
        </p:txBody>
      </p:sp>
    </p:spTree>
    <p:extLst>
      <p:ext uri="{BB962C8B-B14F-4D97-AF65-F5344CB8AC3E}">
        <p14:creationId xmlns:p14="http://schemas.microsoft.com/office/powerpoint/2010/main" val="353203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32</a:t>
            </a:fld>
            <a:endParaRPr kumimoji="1" lang="ja-JP" altLang="en-US"/>
          </a:p>
        </p:txBody>
      </p:sp>
    </p:spTree>
    <p:extLst>
      <p:ext uri="{BB962C8B-B14F-4D97-AF65-F5344CB8AC3E}">
        <p14:creationId xmlns:p14="http://schemas.microsoft.com/office/powerpoint/2010/main" val="232999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39</a:t>
            </a:fld>
            <a:endParaRPr kumimoji="1" lang="ja-JP" altLang="en-US"/>
          </a:p>
        </p:txBody>
      </p:sp>
    </p:spTree>
    <p:extLst>
      <p:ext uri="{BB962C8B-B14F-4D97-AF65-F5344CB8AC3E}">
        <p14:creationId xmlns:p14="http://schemas.microsoft.com/office/powerpoint/2010/main" val="41229018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4" name="グループ化 3"/>
          <p:cNvGrpSpPr/>
          <p:nvPr userDrawn="1"/>
        </p:nvGrpSpPr>
        <p:grpSpPr>
          <a:xfrm>
            <a:off x="6681192" y="1781320"/>
            <a:ext cx="2376264" cy="4864794"/>
            <a:chOff x="6537176" y="1781320"/>
            <a:chExt cx="2376264" cy="4864794"/>
          </a:xfrm>
        </p:grpSpPr>
        <p:sp>
          <p:nvSpPr>
            <p:cNvPr id="1444" name="Oval 5"/>
            <p:cNvSpPr>
              <a:spLocks noChangeArrowheads="1"/>
            </p:cNvSpPr>
            <p:nvPr/>
          </p:nvSpPr>
          <p:spPr bwMode="auto">
            <a:xfrm>
              <a:off x="7205660" y="311998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6"/>
            <p:cNvSpPr>
              <a:spLocks noChangeArrowheads="1"/>
            </p:cNvSpPr>
            <p:nvPr/>
          </p:nvSpPr>
          <p:spPr bwMode="auto">
            <a:xfrm>
              <a:off x="7302616" y="3119989"/>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7"/>
            <p:cNvSpPr>
              <a:spLocks noChangeArrowheads="1"/>
            </p:cNvSpPr>
            <p:nvPr/>
          </p:nvSpPr>
          <p:spPr bwMode="auto">
            <a:xfrm>
              <a:off x="7969399"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8"/>
            <p:cNvSpPr>
              <a:spLocks noChangeArrowheads="1"/>
            </p:cNvSpPr>
            <p:nvPr/>
          </p:nvSpPr>
          <p:spPr bwMode="auto">
            <a:xfrm>
              <a:off x="8637882" y="541460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9"/>
            <p:cNvSpPr>
              <a:spLocks noChangeArrowheads="1"/>
            </p:cNvSpPr>
            <p:nvPr/>
          </p:nvSpPr>
          <p:spPr bwMode="auto">
            <a:xfrm>
              <a:off x="7778889"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0"/>
            <p:cNvSpPr>
              <a:spLocks noChangeArrowheads="1"/>
            </p:cNvSpPr>
            <p:nvPr/>
          </p:nvSpPr>
          <p:spPr bwMode="auto">
            <a:xfrm>
              <a:off x="7875845"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1"/>
            <p:cNvSpPr>
              <a:spLocks noChangeArrowheads="1"/>
            </p:cNvSpPr>
            <p:nvPr/>
          </p:nvSpPr>
          <p:spPr bwMode="auto">
            <a:xfrm>
              <a:off x="7778889"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2"/>
            <p:cNvSpPr>
              <a:spLocks noChangeArrowheads="1"/>
            </p:cNvSpPr>
            <p:nvPr/>
          </p:nvSpPr>
          <p:spPr bwMode="auto">
            <a:xfrm>
              <a:off x="7778889"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3"/>
            <p:cNvSpPr>
              <a:spLocks noChangeArrowheads="1"/>
            </p:cNvSpPr>
            <p:nvPr/>
          </p:nvSpPr>
          <p:spPr bwMode="auto">
            <a:xfrm>
              <a:off x="7491424" y="1973531"/>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4"/>
            <p:cNvSpPr>
              <a:spLocks noChangeArrowheads="1"/>
            </p:cNvSpPr>
            <p:nvPr/>
          </p:nvSpPr>
          <p:spPr bwMode="auto">
            <a:xfrm>
              <a:off x="7875845" y="2354550"/>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15"/>
            <p:cNvSpPr>
              <a:spLocks noChangeArrowheads="1"/>
            </p:cNvSpPr>
            <p:nvPr/>
          </p:nvSpPr>
          <p:spPr bwMode="auto">
            <a:xfrm>
              <a:off x="7396170"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16"/>
            <p:cNvSpPr>
              <a:spLocks noChangeArrowheads="1"/>
            </p:cNvSpPr>
            <p:nvPr/>
          </p:nvSpPr>
          <p:spPr bwMode="auto">
            <a:xfrm>
              <a:off x="7778889" y="2260996"/>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17"/>
            <p:cNvSpPr>
              <a:spLocks noChangeArrowheads="1"/>
            </p:cNvSpPr>
            <p:nvPr/>
          </p:nvSpPr>
          <p:spPr bwMode="auto">
            <a:xfrm>
              <a:off x="7875845" y="2260996"/>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18"/>
            <p:cNvSpPr>
              <a:spLocks noChangeArrowheads="1"/>
            </p:cNvSpPr>
            <p:nvPr/>
          </p:nvSpPr>
          <p:spPr bwMode="auto">
            <a:xfrm>
              <a:off x="7491424" y="3215244"/>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19"/>
            <p:cNvSpPr>
              <a:spLocks noChangeArrowheads="1"/>
            </p:cNvSpPr>
            <p:nvPr/>
          </p:nvSpPr>
          <p:spPr bwMode="auto">
            <a:xfrm>
              <a:off x="7588380"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0"/>
            <p:cNvSpPr>
              <a:spLocks noChangeArrowheads="1"/>
            </p:cNvSpPr>
            <p:nvPr/>
          </p:nvSpPr>
          <p:spPr bwMode="auto">
            <a:xfrm>
              <a:off x="7588380"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1"/>
            <p:cNvSpPr>
              <a:spLocks noChangeArrowheads="1"/>
            </p:cNvSpPr>
            <p:nvPr/>
          </p:nvSpPr>
          <p:spPr bwMode="auto">
            <a:xfrm>
              <a:off x="7588380" y="3407454"/>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2"/>
            <p:cNvSpPr>
              <a:spLocks noChangeArrowheads="1"/>
            </p:cNvSpPr>
            <p:nvPr/>
          </p:nvSpPr>
          <p:spPr bwMode="auto">
            <a:xfrm>
              <a:off x="7205660"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3"/>
            <p:cNvSpPr>
              <a:spLocks noChangeArrowheads="1"/>
            </p:cNvSpPr>
            <p:nvPr/>
          </p:nvSpPr>
          <p:spPr bwMode="auto">
            <a:xfrm>
              <a:off x="7588380" y="3501008"/>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4"/>
            <p:cNvSpPr>
              <a:spLocks noChangeArrowheads="1"/>
            </p:cNvSpPr>
            <p:nvPr/>
          </p:nvSpPr>
          <p:spPr bwMode="auto">
            <a:xfrm>
              <a:off x="7683635" y="35996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5"/>
            <p:cNvSpPr>
              <a:spLocks noChangeArrowheads="1"/>
            </p:cNvSpPr>
            <p:nvPr/>
          </p:nvSpPr>
          <p:spPr bwMode="auto">
            <a:xfrm>
              <a:off x="7683635"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6"/>
            <p:cNvSpPr>
              <a:spLocks noChangeArrowheads="1"/>
            </p:cNvSpPr>
            <p:nvPr/>
          </p:nvSpPr>
          <p:spPr bwMode="auto">
            <a:xfrm>
              <a:off x="7778889" y="369321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7"/>
            <p:cNvSpPr>
              <a:spLocks noChangeArrowheads="1"/>
            </p:cNvSpPr>
            <p:nvPr/>
          </p:nvSpPr>
          <p:spPr bwMode="auto">
            <a:xfrm>
              <a:off x="8637882" y="5508161"/>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8"/>
            <p:cNvSpPr>
              <a:spLocks noChangeArrowheads="1"/>
            </p:cNvSpPr>
            <p:nvPr/>
          </p:nvSpPr>
          <p:spPr bwMode="auto">
            <a:xfrm>
              <a:off x="7491424" y="331219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
            <p:cNvSpPr>
              <a:spLocks noChangeArrowheads="1"/>
            </p:cNvSpPr>
            <p:nvPr/>
          </p:nvSpPr>
          <p:spPr bwMode="auto">
            <a:xfrm>
              <a:off x="7683635"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
            <p:cNvSpPr>
              <a:spLocks noChangeArrowheads="1"/>
            </p:cNvSpPr>
            <p:nvPr/>
          </p:nvSpPr>
          <p:spPr bwMode="auto">
            <a:xfrm>
              <a:off x="739617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1"/>
            <p:cNvSpPr>
              <a:spLocks noChangeArrowheads="1"/>
            </p:cNvSpPr>
            <p:nvPr/>
          </p:nvSpPr>
          <p:spPr bwMode="auto">
            <a:xfrm>
              <a:off x="7396170" y="3215244"/>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2"/>
            <p:cNvSpPr>
              <a:spLocks noChangeArrowheads="1"/>
            </p:cNvSpPr>
            <p:nvPr/>
          </p:nvSpPr>
          <p:spPr bwMode="auto">
            <a:xfrm>
              <a:off x="7396170"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3"/>
            <p:cNvSpPr>
              <a:spLocks noChangeArrowheads="1"/>
            </p:cNvSpPr>
            <p:nvPr/>
          </p:nvSpPr>
          <p:spPr bwMode="auto">
            <a:xfrm>
              <a:off x="8637882" y="4649167"/>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4"/>
            <p:cNvSpPr>
              <a:spLocks noChangeArrowheads="1"/>
            </p:cNvSpPr>
            <p:nvPr/>
          </p:nvSpPr>
          <p:spPr bwMode="auto">
            <a:xfrm>
              <a:off x="7396170"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5"/>
            <p:cNvSpPr>
              <a:spLocks noChangeArrowheads="1"/>
            </p:cNvSpPr>
            <p:nvPr/>
          </p:nvSpPr>
          <p:spPr bwMode="auto">
            <a:xfrm>
              <a:off x="7302616" y="292777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6"/>
            <p:cNvSpPr>
              <a:spLocks noChangeArrowheads="1"/>
            </p:cNvSpPr>
            <p:nvPr/>
          </p:nvSpPr>
          <p:spPr bwMode="auto">
            <a:xfrm>
              <a:off x="7302616" y="273897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7"/>
            <p:cNvSpPr>
              <a:spLocks noChangeArrowheads="1"/>
            </p:cNvSpPr>
            <p:nvPr/>
          </p:nvSpPr>
          <p:spPr bwMode="auto">
            <a:xfrm>
              <a:off x="8637882" y="474612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8"/>
            <p:cNvSpPr>
              <a:spLocks noChangeArrowheads="1"/>
            </p:cNvSpPr>
            <p:nvPr/>
          </p:nvSpPr>
          <p:spPr bwMode="auto">
            <a:xfrm>
              <a:off x="7396170"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9"/>
            <p:cNvSpPr>
              <a:spLocks noChangeArrowheads="1"/>
            </p:cNvSpPr>
            <p:nvPr/>
          </p:nvSpPr>
          <p:spPr bwMode="auto">
            <a:xfrm>
              <a:off x="8449074" y="426644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40"/>
            <p:cNvSpPr>
              <a:spLocks noChangeArrowheads="1"/>
            </p:cNvSpPr>
            <p:nvPr/>
          </p:nvSpPr>
          <p:spPr bwMode="auto">
            <a:xfrm>
              <a:off x="8449074" y="4361702"/>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41"/>
            <p:cNvSpPr>
              <a:spLocks noChangeArrowheads="1"/>
            </p:cNvSpPr>
            <p:nvPr/>
          </p:nvSpPr>
          <p:spPr bwMode="auto">
            <a:xfrm>
              <a:off x="8542628" y="4458658"/>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42"/>
            <p:cNvSpPr>
              <a:spLocks noChangeArrowheads="1"/>
            </p:cNvSpPr>
            <p:nvPr/>
          </p:nvSpPr>
          <p:spPr bwMode="auto">
            <a:xfrm>
              <a:off x="7205660"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43"/>
            <p:cNvSpPr>
              <a:spLocks noChangeArrowheads="1"/>
            </p:cNvSpPr>
            <p:nvPr/>
          </p:nvSpPr>
          <p:spPr bwMode="auto">
            <a:xfrm>
              <a:off x="8542628" y="4361702"/>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44"/>
            <p:cNvSpPr>
              <a:spLocks noChangeArrowheads="1"/>
            </p:cNvSpPr>
            <p:nvPr/>
          </p:nvSpPr>
          <p:spPr bwMode="auto">
            <a:xfrm>
              <a:off x="7302616" y="264201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45"/>
            <p:cNvSpPr>
              <a:spLocks noChangeArrowheads="1"/>
            </p:cNvSpPr>
            <p:nvPr/>
          </p:nvSpPr>
          <p:spPr bwMode="auto">
            <a:xfrm>
              <a:off x="7302616"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46"/>
            <p:cNvSpPr>
              <a:spLocks noChangeArrowheads="1"/>
            </p:cNvSpPr>
            <p:nvPr/>
          </p:nvSpPr>
          <p:spPr bwMode="auto">
            <a:xfrm>
              <a:off x="7015151"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47"/>
            <p:cNvSpPr>
              <a:spLocks noChangeArrowheads="1"/>
            </p:cNvSpPr>
            <p:nvPr/>
          </p:nvSpPr>
          <p:spPr bwMode="auto">
            <a:xfrm>
              <a:off x="6918195"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48"/>
            <p:cNvSpPr>
              <a:spLocks noChangeArrowheads="1"/>
            </p:cNvSpPr>
            <p:nvPr/>
          </p:nvSpPr>
          <p:spPr bwMode="auto">
            <a:xfrm>
              <a:off x="6918195"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49"/>
            <p:cNvSpPr>
              <a:spLocks noChangeArrowheads="1"/>
            </p:cNvSpPr>
            <p:nvPr/>
          </p:nvSpPr>
          <p:spPr bwMode="auto">
            <a:xfrm>
              <a:off x="7491424"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50"/>
            <p:cNvSpPr>
              <a:spLocks noChangeArrowheads="1"/>
            </p:cNvSpPr>
            <p:nvPr/>
          </p:nvSpPr>
          <p:spPr bwMode="auto">
            <a:xfrm>
              <a:off x="7110405"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51"/>
            <p:cNvSpPr>
              <a:spLocks noChangeArrowheads="1"/>
            </p:cNvSpPr>
            <p:nvPr/>
          </p:nvSpPr>
          <p:spPr bwMode="auto">
            <a:xfrm>
              <a:off x="7205660"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52"/>
            <p:cNvSpPr>
              <a:spLocks noChangeArrowheads="1"/>
            </p:cNvSpPr>
            <p:nvPr/>
          </p:nvSpPr>
          <p:spPr bwMode="auto">
            <a:xfrm>
              <a:off x="7205660"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53"/>
            <p:cNvSpPr>
              <a:spLocks noChangeArrowheads="1"/>
            </p:cNvSpPr>
            <p:nvPr/>
          </p:nvSpPr>
          <p:spPr bwMode="auto">
            <a:xfrm>
              <a:off x="8256864" y="426644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54"/>
            <p:cNvSpPr>
              <a:spLocks noChangeArrowheads="1"/>
            </p:cNvSpPr>
            <p:nvPr/>
          </p:nvSpPr>
          <p:spPr bwMode="auto">
            <a:xfrm>
              <a:off x="7396170"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55"/>
            <p:cNvSpPr>
              <a:spLocks noChangeArrowheads="1"/>
            </p:cNvSpPr>
            <p:nvPr/>
          </p:nvSpPr>
          <p:spPr bwMode="auto">
            <a:xfrm>
              <a:off x="7302616"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56"/>
            <p:cNvSpPr>
              <a:spLocks noChangeArrowheads="1"/>
            </p:cNvSpPr>
            <p:nvPr/>
          </p:nvSpPr>
          <p:spPr bwMode="auto">
            <a:xfrm>
              <a:off x="7302616" y="254676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57"/>
            <p:cNvSpPr>
              <a:spLocks noChangeArrowheads="1"/>
            </p:cNvSpPr>
            <p:nvPr/>
          </p:nvSpPr>
          <p:spPr bwMode="auto">
            <a:xfrm>
              <a:off x="739617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58"/>
            <p:cNvSpPr>
              <a:spLocks noChangeArrowheads="1"/>
            </p:cNvSpPr>
            <p:nvPr/>
          </p:nvSpPr>
          <p:spPr bwMode="auto">
            <a:xfrm>
              <a:off x="8449074"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59"/>
            <p:cNvSpPr>
              <a:spLocks noChangeArrowheads="1"/>
            </p:cNvSpPr>
            <p:nvPr/>
          </p:nvSpPr>
          <p:spPr bwMode="auto">
            <a:xfrm>
              <a:off x="7683635"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60"/>
            <p:cNvSpPr>
              <a:spLocks noChangeArrowheads="1"/>
            </p:cNvSpPr>
            <p:nvPr/>
          </p:nvSpPr>
          <p:spPr bwMode="auto">
            <a:xfrm>
              <a:off x="7015151"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61"/>
            <p:cNvSpPr>
              <a:spLocks noChangeArrowheads="1"/>
            </p:cNvSpPr>
            <p:nvPr/>
          </p:nvSpPr>
          <p:spPr bwMode="auto">
            <a:xfrm>
              <a:off x="7778889" y="608309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62"/>
            <p:cNvSpPr>
              <a:spLocks noChangeArrowheads="1"/>
            </p:cNvSpPr>
            <p:nvPr/>
          </p:nvSpPr>
          <p:spPr bwMode="auto">
            <a:xfrm>
              <a:off x="7778889" y="618004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63"/>
            <p:cNvSpPr>
              <a:spLocks noChangeArrowheads="1"/>
            </p:cNvSpPr>
            <p:nvPr/>
          </p:nvSpPr>
          <p:spPr bwMode="auto">
            <a:xfrm>
              <a:off x="7875845"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64"/>
            <p:cNvSpPr>
              <a:spLocks noChangeArrowheads="1"/>
            </p:cNvSpPr>
            <p:nvPr/>
          </p:nvSpPr>
          <p:spPr bwMode="auto">
            <a:xfrm>
              <a:off x="7778889"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65"/>
            <p:cNvSpPr>
              <a:spLocks noChangeArrowheads="1"/>
            </p:cNvSpPr>
            <p:nvPr/>
          </p:nvSpPr>
          <p:spPr bwMode="auto">
            <a:xfrm>
              <a:off x="8352118" y="474612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66"/>
            <p:cNvSpPr>
              <a:spLocks noChangeArrowheads="1"/>
            </p:cNvSpPr>
            <p:nvPr/>
          </p:nvSpPr>
          <p:spPr bwMode="auto">
            <a:xfrm>
              <a:off x="8734838" y="493493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67"/>
            <p:cNvSpPr>
              <a:spLocks noChangeArrowheads="1"/>
            </p:cNvSpPr>
            <p:nvPr/>
          </p:nvSpPr>
          <p:spPr bwMode="auto">
            <a:xfrm>
              <a:off x="8734838" y="503188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68"/>
            <p:cNvSpPr>
              <a:spLocks noChangeArrowheads="1"/>
            </p:cNvSpPr>
            <p:nvPr/>
          </p:nvSpPr>
          <p:spPr bwMode="auto">
            <a:xfrm>
              <a:off x="8734838" y="4841378"/>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69"/>
            <p:cNvSpPr>
              <a:spLocks noChangeArrowheads="1"/>
            </p:cNvSpPr>
            <p:nvPr/>
          </p:nvSpPr>
          <p:spPr bwMode="auto">
            <a:xfrm>
              <a:off x="7683635"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70"/>
            <p:cNvSpPr>
              <a:spLocks noChangeArrowheads="1"/>
            </p:cNvSpPr>
            <p:nvPr/>
          </p:nvSpPr>
          <p:spPr bwMode="auto">
            <a:xfrm>
              <a:off x="7588380"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71"/>
            <p:cNvSpPr>
              <a:spLocks noChangeArrowheads="1"/>
            </p:cNvSpPr>
            <p:nvPr/>
          </p:nvSpPr>
          <p:spPr bwMode="auto">
            <a:xfrm>
              <a:off x="7491424" y="608309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72"/>
            <p:cNvSpPr>
              <a:spLocks noChangeArrowheads="1"/>
            </p:cNvSpPr>
            <p:nvPr/>
          </p:nvSpPr>
          <p:spPr bwMode="auto">
            <a:xfrm>
              <a:off x="7588380"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73"/>
            <p:cNvSpPr>
              <a:spLocks noChangeArrowheads="1"/>
            </p:cNvSpPr>
            <p:nvPr/>
          </p:nvSpPr>
          <p:spPr bwMode="auto">
            <a:xfrm>
              <a:off x="8542628" y="522239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74"/>
            <p:cNvSpPr>
              <a:spLocks noChangeArrowheads="1"/>
            </p:cNvSpPr>
            <p:nvPr/>
          </p:nvSpPr>
          <p:spPr bwMode="auto">
            <a:xfrm>
              <a:off x="8542628" y="512714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75"/>
            <p:cNvSpPr>
              <a:spLocks noChangeArrowheads="1"/>
            </p:cNvSpPr>
            <p:nvPr/>
          </p:nvSpPr>
          <p:spPr bwMode="auto">
            <a:xfrm>
              <a:off x="7491424" y="618004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76"/>
            <p:cNvSpPr>
              <a:spLocks noChangeArrowheads="1"/>
            </p:cNvSpPr>
            <p:nvPr/>
          </p:nvSpPr>
          <p:spPr bwMode="auto">
            <a:xfrm>
              <a:off x="8449074" y="4746123"/>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77"/>
            <p:cNvSpPr>
              <a:spLocks noChangeArrowheads="1"/>
            </p:cNvSpPr>
            <p:nvPr/>
          </p:nvSpPr>
          <p:spPr bwMode="auto">
            <a:xfrm>
              <a:off x="8542628" y="503188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78"/>
            <p:cNvSpPr>
              <a:spLocks noChangeArrowheads="1"/>
            </p:cNvSpPr>
            <p:nvPr/>
          </p:nvSpPr>
          <p:spPr bwMode="auto">
            <a:xfrm>
              <a:off x="8542628" y="493493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79"/>
            <p:cNvSpPr>
              <a:spLocks noChangeArrowheads="1"/>
            </p:cNvSpPr>
            <p:nvPr/>
          </p:nvSpPr>
          <p:spPr bwMode="auto">
            <a:xfrm>
              <a:off x="8449074" y="4649167"/>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80"/>
            <p:cNvSpPr>
              <a:spLocks noChangeArrowheads="1"/>
            </p:cNvSpPr>
            <p:nvPr/>
          </p:nvSpPr>
          <p:spPr bwMode="auto">
            <a:xfrm>
              <a:off x="7875845" y="369321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81"/>
            <p:cNvSpPr>
              <a:spLocks noChangeArrowheads="1"/>
            </p:cNvSpPr>
            <p:nvPr/>
          </p:nvSpPr>
          <p:spPr bwMode="auto">
            <a:xfrm>
              <a:off x="7969399"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82"/>
            <p:cNvSpPr>
              <a:spLocks noChangeArrowheads="1"/>
            </p:cNvSpPr>
            <p:nvPr/>
          </p:nvSpPr>
          <p:spPr bwMode="auto">
            <a:xfrm>
              <a:off x="8064653"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83"/>
            <p:cNvSpPr>
              <a:spLocks noChangeArrowheads="1"/>
            </p:cNvSpPr>
            <p:nvPr/>
          </p:nvSpPr>
          <p:spPr bwMode="auto">
            <a:xfrm>
              <a:off x="7491424" y="627360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84"/>
            <p:cNvSpPr>
              <a:spLocks noChangeArrowheads="1"/>
            </p:cNvSpPr>
            <p:nvPr/>
          </p:nvSpPr>
          <p:spPr bwMode="auto">
            <a:xfrm>
              <a:off x="7588380"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85"/>
            <p:cNvSpPr>
              <a:spLocks noChangeArrowheads="1"/>
            </p:cNvSpPr>
            <p:nvPr/>
          </p:nvSpPr>
          <p:spPr bwMode="auto">
            <a:xfrm>
              <a:off x="8161609"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86"/>
            <p:cNvSpPr>
              <a:spLocks noChangeArrowheads="1"/>
            </p:cNvSpPr>
            <p:nvPr/>
          </p:nvSpPr>
          <p:spPr bwMode="auto">
            <a:xfrm>
              <a:off x="7491424"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87"/>
            <p:cNvSpPr>
              <a:spLocks noChangeArrowheads="1"/>
            </p:cNvSpPr>
            <p:nvPr/>
          </p:nvSpPr>
          <p:spPr bwMode="auto">
            <a:xfrm>
              <a:off x="6918195" y="2260996"/>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88"/>
            <p:cNvSpPr>
              <a:spLocks noChangeArrowheads="1"/>
            </p:cNvSpPr>
            <p:nvPr/>
          </p:nvSpPr>
          <p:spPr bwMode="auto">
            <a:xfrm>
              <a:off x="758838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89"/>
            <p:cNvSpPr>
              <a:spLocks noChangeArrowheads="1"/>
            </p:cNvSpPr>
            <p:nvPr/>
          </p:nvSpPr>
          <p:spPr bwMode="auto">
            <a:xfrm>
              <a:off x="7302616"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90"/>
            <p:cNvSpPr>
              <a:spLocks noChangeArrowheads="1"/>
            </p:cNvSpPr>
            <p:nvPr/>
          </p:nvSpPr>
          <p:spPr bwMode="auto">
            <a:xfrm>
              <a:off x="7683635"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91"/>
            <p:cNvSpPr>
              <a:spLocks noChangeArrowheads="1"/>
            </p:cNvSpPr>
            <p:nvPr/>
          </p:nvSpPr>
          <p:spPr bwMode="auto">
            <a:xfrm>
              <a:off x="7302616" y="2354550"/>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92"/>
            <p:cNvSpPr>
              <a:spLocks noChangeArrowheads="1"/>
            </p:cNvSpPr>
            <p:nvPr/>
          </p:nvSpPr>
          <p:spPr bwMode="auto">
            <a:xfrm>
              <a:off x="8161609"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93"/>
            <p:cNvSpPr>
              <a:spLocks noChangeArrowheads="1"/>
            </p:cNvSpPr>
            <p:nvPr/>
          </p:nvSpPr>
          <p:spPr bwMode="auto">
            <a:xfrm>
              <a:off x="7302616" y="656106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94"/>
            <p:cNvSpPr>
              <a:spLocks noChangeArrowheads="1"/>
            </p:cNvSpPr>
            <p:nvPr/>
          </p:nvSpPr>
          <p:spPr bwMode="auto">
            <a:xfrm>
              <a:off x="7875845" y="3788473"/>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95"/>
            <p:cNvSpPr>
              <a:spLocks noChangeArrowheads="1"/>
            </p:cNvSpPr>
            <p:nvPr/>
          </p:nvSpPr>
          <p:spPr bwMode="auto">
            <a:xfrm>
              <a:off x="7683635"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96"/>
            <p:cNvSpPr>
              <a:spLocks noChangeArrowheads="1"/>
            </p:cNvSpPr>
            <p:nvPr/>
          </p:nvSpPr>
          <p:spPr bwMode="auto">
            <a:xfrm>
              <a:off x="7110405"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97"/>
            <p:cNvSpPr>
              <a:spLocks noChangeArrowheads="1"/>
            </p:cNvSpPr>
            <p:nvPr/>
          </p:nvSpPr>
          <p:spPr bwMode="auto">
            <a:xfrm>
              <a:off x="7205660"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98"/>
            <p:cNvSpPr>
              <a:spLocks noChangeArrowheads="1"/>
            </p:cNvSpPr>
            <p:nvPr/>
          </p:nvSpPr>
          <p:spPr bwMode="auto">
            <a:xfrm>
              <a:off x="7015151"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99"/>
            <p:cNvSpPr>
              <a:spLocks noChangeArrowheads="1"/>
            </p:cNvSpPr>
            <p:nvPr/>
          </p:nvSpPr>
          <p:spPr bwMode="auto">
            <a:xfrm>
              <a:off x="7683635"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100"/>
            <p:cNvSpPr>
              <a:spLocks noChangeArrowheads="1"/>
            </p:cNvSpPr>
            <p:nvPr/>
          </p:nvSpPr>
          <p:spPr bwMode="auto">
            <a:xfrm>
              <a:off x="7491424"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101"/>
            <p:cNvSpPr>
              <a:spLocks noChangeArrowheads="1"/>
            </p:cNvSpPr>
            <p:nvPr/>
          </p:nvSpPr>
          <p:spPr bwMode="auto">
            <a:xfrm>
              <a:off x="758838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102"/>
            <p:cNvSpPr>
              <a:spLocks noChangeArrowheads="1"/>
            </p:cNvSpPr>
            <p:nvPr/>
          </p:nvSpPr>
          <p:spPr bwMode="auto">
            <a:xfrm>
              <a:off x="7491424"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103"/>
            <p:cNvSpPr>
              <a:spLocks noChangeArrowheads="1"/>
            </p:cNvSpPr>
            <p:nvPr/>
          </p:nvSpPr>
          <p:spPr bwMode="auto">
            <a:xfrm>
              <a:off x="8734838"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104"/>
            <p:cNvSpPr>
              <a:spLocks noChangeArrowheads="1"/>
            </p:cNvSpPr>
            <p:nvPr/>
          </p:nvSpPr>
          <p:spPr bwMode="auto">
            <a:xfrm>
              <a:off x="7396170"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105"/>
            <p:cNvSpPr>
              <a:spLocks noChangeArrowheads="1"/>
            </p:cNvSpPr>
            <p:nvPr/>
          </p:nvSpPr>
          <p:spPr bwMode="auto">
            <a:xfrm>
              <a:off x="7396170"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106"/>
            <p:cNvSpPr>
              <a:spLocks noChangeArrowheads="1"/>
            </p:cNvSpPr>
            <p:nvPr/>
          </p:nvSpPr>
          <p:spPr bwMode="auto">
            <a:xfrm>
              <a:off x="8352118" y="4075938"/>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107"/>
            <p:cNvSpPr>
              <a:spLocks noChangeArrowheads="1"/>
            </p:cNvSpPr>
            <p:nvPr/>
          </p:nvSpPr>
          <p:spPr bwMode="auto">
            <a:xfrm>
              <a:off x="8064653"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108"/>
            <p:cNvSpPr>
              <a:spLocks noChangeArrowheads="1"/>
            </p:cNvSpPr>
            <p:nvPr/>
          </p:nvSpPr>
          <p:spPr bwMode="auto">
            <a:xfrm>
              <a:off x="8449074" y="417289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109"/>
            <p:cNvSpPr>
              <a:spLocks noChangeArrowheads="1"/>
            </p:cNvSpPr>
            <p:nvPr/>
          </p:nvSpPr>
          <p:spPr bwMode="auto">
            <a:xfrm>
              <a:off x="8637882" y="455391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110"/>
            <p:cNvSpPr>
              <a:spLocks noChangeArrowheads="1"/>
            </p:cNvSpPr>
            <p:nvPr/>
          </p:nvSpPr>
          <p:spPr bwMode="auto">
            <a:xfrm>
              <a:off x="7588380"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111"/>
            <p:cNvSpPr>
              <a:spLocks noChangeArrowheads="1"/>
            </p:cNvSpPr>
            <p:nvPr/>
          </p:nvSpPr>
          <p:spPr bwMode="auto">
            <a:xfrm>
              <a:off x="8637882" y="445865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112"/>
            <p:cNvSpPr>
              <a:spLocks noChangeArrowheads="1"/>
            </p:cNvSpPr>
            <p:nvPr/>
          </p:nvSpPr>
          <p:spPr bwMode="auto">
            <a:xfrm>
              <a:off x="7110405"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113"/>
            <p:cNvSpPr>
              <a:spLocks noChangeArrowheads="1"/>
            </p:cNvSpPr>
            <p:nvPr/>
          </p:nvSpPr>
          <p:spPr bwMode="auto">
            <a:xfrm>
              <a:off x="7875845" y="264201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114"/>
            <p:cNvSpPr>
              <a:spLocks noChangeArrowheads="1"/>
            </p:cNvSpPr>
            <p:nvPr/>
          </p:nvSpPr>
          <p:spPr bwMode="auto">
            <a:xfrm>
              <a:off x="8734838" y="531935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115"/>
            <p:cNvSpPr>
              <a:spLocks noChangeArrowheads="1"/>
            </p:cNvSpPr>
            <p:nvPr/>
          </p:nvSpPr>
          <p:spPr bwMode="auto">
            <a:xfrm>
              <a:off x="8449074" y="4841378"/>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16"/>
            <p:cNvSpPr>
              <a:spLocks noChangeArrowheads="1"/>
            </p:cNvSpPr>
            <p:nvPr/>
          </p:nvSpPr>
          <p:spPr bwMode="auto">
            <a:xfrm>
              <a:off x="7015151"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17"/>
            <p:cNvSpPr>
              <a:spLocks noChangeArrowheads="1"/>
            </p:cNvSpPr>
            <p:nvPr/>
          </p:nvSpPr>
          <p:spPr bwMode="auto">
            <a:xfrm>
              <a:off x="816160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18"/>
            <p:cNvSpPr>
              <a:spLocks noChangeArrowheads="1"/>
            </p:cNvSpPr>
            <p:nvPr/>
          </p:nvSpPr>
          <p:spPr bwMode="auto">
            <a:xfrm>
              <a:off x="8734838" y="512714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19"/>
            <p:cNvSpPr>
              <a:spLocks noChangeArrowheads="1"/>
            </p:cNvSpPr>
            <p:nvPr/>
          </p:nvSpPr>
          <p:spPr bwMode="auto">
            <a:xfrm>
              <a:off x="7969399"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20"/>
            <p:cNvSpPr>
              <a:spLocks noChangeArrowheads="1"/>
            </p:cNvSpPr>
            <p:nvPr/>
          </p:nvSpPr>
          <p:spPr bwMode="auto">
            <a:xfrm>
              <a:off x="8637882"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21"/>
            <p:cNvSpPr>
              <a:spLocks noChangeArrowheads="1"/>
            </p:cNvSpPr>
            <p:nvPr/>
          </p:nvSpPr>
          <p:spPr bwMode="auto">
            <a:xfrm>
              <a:off x="7491424"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22"/>
            <p:cNvSpPr>
              <a:spLocks noChangeArrowheads="1"/>
            </p:cNvSpPr>
            <p:nvPr/>
          </p:nvSpPr>
          <p:spPr bwMode="auto">
            <a:xfrm>
              <a:off x="7875845" y="254676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23"/>
            <p:cNvSpPr>
              <a:spLocks noChangeArrowheads="1"/>
            </p:cNvSpPr>
            <p:nvPr/>
          </p:nvSpPr>
          <p:spPr bwMode="auto">
            <a:xfrm>
              <a:off x="8542628"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24"/>
            <p:cNvSpPr>
              <a:spLocks noChangeArrowheads="1"/>
            </p:cNvSpPr>
            <p:nvPr/>
          </p:nvSpPr>
          <p:spPr bwMode="auto">
            <a:xfrm>
              <a:off x="8637882"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25"/>
            <p:cNvSpPr>
              <a:spLocks noChangeArrowheads="1"/>
            </p:cNvSpPr>
            <p:nvPr/>
          </p:nvSpPr>
          <p:spPr bwMode="auto">
            <a:xfrm>
              <a:off x="6918195"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26"/>
            <p:cNvSpPr>
              <a:spLocks noChangeArrowheads="1"/>
            </p:cNvSpPr>
            <p:nvPr/>
          </p:nvSpPr>
          <p:spPr bwMode="auto">
            <a:xfrm>
              <a:off x="8734838" y="522239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27"/>
            <p:cNvSpPr>
              <a:spLocks noChangeArrowheads="1"/>
            </p:cNvSpPr>
            <p:nvPr/>
          </p:nvSpPr>
          <p:spPr bwMode="auto">
            <a:xfrm>
              <a:off x="7778889"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28"/>
            <p:cNvSpPr>
              <a:spLocks noChangeArrowheads="1"/>
            </p:cNvSpPr>
            <p:nvPr/>
          </p:nvSpPr>
          <p:spPr bwMode="auto">
            <a:xfrm>
              <a:off x="7683635"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29"/>
            <p:cNvSpPr>
              <a:spLocks noChangeArrowheads="1"/>
            </p:cNvSpPr>
            <p:nvPr/>
          </p:nvSpPr>
          <p:spPr bwMode="auto">
            <a:xfrm>
              <a:off x="7778889"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30"/>
            <p:cNvSpPr>
              <a:spLocks noChangeArrowheads="1"/>
            </p:cNvSpPr>
            <p:nvPr/>
          </p:nvSpPr>
          <p:spPr bwMode="auto">
            <a:xfrm>
              <a:off x="7778889"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31"/>
            <p:cNvSpPr>
              <a:spLocks noChangeArrowheads="1"/>
            </p:cNvSpPr>
            <p:nvPr/>
          </p:nvSpPr>
          <p:spPr bwMode="auto">
            <a:xfrm>
              <a:off x="7778889"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32"/>
            <p:cNvSpPr>
              <a:spLocks noChangeArrowheads="1"/>
            </p:cNvSpPr>
            <p:nvPr/>
          </p:nvSpPr>
          <p:spPr bwMode="auto">
            <a:xfrm>
              <a:off x="8064653"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133"/>
            <p:cNvSpPr>
              <a:spLocks noChangeArrowheads="1"/>
            </p:cNvSpPr>
            <p:nvPr/>
          </p:nvSpPr>
          <p:spPr bwMode="auto">
            <a:xfrm>
              <a:off x="7683635"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134"/>
            <p:cNvSpPr>
              <a:spLocks noChangeArrowheads="1"/>
            </p:cNvSpPr>
            <p:nvPr/>
          </p:nvSpPr>
          <p:spPr bwMode="auto">
            <a:xfrm>
              <a:off x="7205660"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135"/>
            <p:cNvSpPr>
              <a:spLocks noChangeArrowheads="1"/>
            </p:cNvSpPr>
            <p:nvPr/>
          </p:nvSpPr>
          <p:spPr bwMode="auto">
            <a:xfrm>
              <a:off x="6822940"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136"/>
            <p:cNvSpPr>
              <a:spLocks noChangeArrowheads="1"/>
            </p:cNvSpPr>
            <p:nvPr/>
          </p:nvSpPr>
          <p:spPr bwMode="auto">
            <a:xfrm>
              <a:off x="7778889" y="1973531"/>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137"/>
            <p:cNvSpPr>
              <a:spLocks noChangeArrowheads="1"/>
            </p:cNvSpPr>
            <p:nvPr/>
          </p:nvSpPr>
          <p:spPr bwMode="auto">
            <a:xfrm>
              <a:off x="7588380"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138"/>
            <p:cNvSpPr>
              <a:spLocks noChangeArrowheads="1"/>
            </p:cNvSpPr>
            <p:nvPr/>
          </p:nvSpPr>
          <p:spPr bwMode="auto">
            <a:xfrm>
              <a:off x="6822940"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139"/>
            <p:cNvSpPr>
              <a:spLocks noChangeArrowheads="1"/>
            </p:cNvSpPr>
            <p:nvPr/>
          </p:nvSpPr>
          <p:spPr bwMode="auto">
            <a:xfrm>
              <a:off x="8734838"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140"/>
            <p:cNvSpPr>
              <a:spLocks noChangeArrowheads="1"/>
            </p:cNvSpPr>
            <p:nvPr/>
          </p:nvSpPr>
          <p:spPr bwMode="auto">
            <a:xfrm>
              <a:off x="7969399"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41"/>
            <p:cNvSpPr>
              <a:spLocks noChangeArrowheads="1"/>
            </p:cNvSpPr>
            <p:nvPr/>
          </p:nvSpPr>
          <p:spPr bwMode="auto">
            <a:xfrm>
              <a:off x="7875845" y="608309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42"/>
            <p:cNvSpPr>
              <a:spLocks noChangeArrowheads="1"/>
            </p:cNvSpPr>
            <p:nvPr/>
          </p:nvSpPr>
          <p:spPr bwMode="auto">
            <a:xfrm>
              <a:off x="8064653"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43"/>
            <p:cNvSpPr>
              <a:spLocks noChangeArrowheads="1"/>
            </p:cNvSpPr>
            <p:nvPr/>
          </p:nvSpPr>
          <p:spPr bwMode="auto">
            <a:xfrm>
              <a:off x="7588380"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44"/>
            <p:cNvSpPr>
              <a:spLocks noChangeArrowheads="1"/>
            </p:cNvSpPr>
            <p:nvPr/>
          </p:nvSpPr>
          <p:spPr bwMode="auto">
            <a:xfrm>
              <a:off x="7969399"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5"/>
            <p:cNvSpPr>
              <a:spLocks noChangeArrowheads="1"/>
            </p:cNvSpPr>
            <p:nvPr/>
          </p:nvSpPr>
          <p:spPr bwMode="auto">
            <a:xfrm>
              <a:off x="7396170" y="646581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46"/>
            <p:cNvSpPr>
              <a:spLocks noChangeArrowheads="1"/>
            </p:cNvSpPr>
            <p:nvPr/>
          </p:nvSpPr>
          <p:spPr bwMode="auto">
            <a:xfrm>
              <a:off x="7588380"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47"/>
            <p:cNvSpPr>
              <a:spLocks noChangeArrowheads="1"/>
            </p:cNvSpPr>
            <p:nvPr/>
          </p:nvSpPr>
          <p:spPr bwMode="auto">
            <a:xfrm>
              <a:off x="7396170"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48"/>
            <p:cNvSpPr>
              <a:spLocks noChangeArrowheads="1"/>
            </p:cNvSpPr>
            <p:nvPr/>
          </p:nvSpPr>
          <p:spPr bwMode="auto">
            <a:xfrm>
              <a:off x="7778889" y="627360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49"/>
            <p:cNvSpPr>
              <a:spLocks noChangeArrowheads="1"/>
            </p:cNvSpPr>
            <p:nvPr/>
          </p:nvSpPr>
          <p:spPr bwMode="auto">
            <a:xfrm>
              <a:off x="7396170"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50"/>
            <p:cNvSpPr>
              <a:spLocks noChangeArrowheads="1"/>
            </p:cNvSpPr>
            <p:nvPr/>
          </p:nvSpPr>
          <p:spPr bwMode="auto">
            <a:xfrm>
              <a:off x="7491424" y="636885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151"/>
            <p:cNvSpPr>
              <a:spLocks noChangeArrowheads="1"/>
            </p:cNvSpPr>
            <p:nvPr/>
          </p:nvSpPr>
          <p:spPr bwMode="auto">
            <a:xfrm>
              <a:off x="7491424" y="646581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152"/>
            <p:cNvSpPr>
              <a:spLocks noChangeArrowheads="1"/>
            </p:cNvSpPr>
            <p:nvPr/>
          </p:nvSpPr>
          <p:spPr bwMode="auto">
            <a:xfrm>
              <a:off x="7875845" y="618004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153"/>
            <p:cNvSpPr>
              <a:spLocks noChangeArrowheads="1"/>
            </p:cNvSpPr>
            <p:nvPr/>
          </p:nvSpPr>
          <p:spPr bwMode="auto">
            <a:xfrm>
              <a:off x="7588380"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154"/>
            <p:cNvSpPr>
              <a:spLocks noChangeArrowheads="1"/>
            </p:cNvSpPr>
            <p:nvPr/>
          </p:nvSpPr>
          <p:spPr bwMode="auto">
            <a:xfrm>
              <a:off x="7778889" y="273897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55"/>
            <p:cNvSpPr>
              <a:spLocks noChangeArrowheads="1"/>
            </p:cNvSpPr>
            <p:nvPr/>
          </p:nvSpPr>
          <p:spPr bwMode="auto">
            <a:xfrm>
              <a:off x="7302616" y="302643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56"/>
            <p:cNvSpPr>
              <a:spLocks noChangeArrowheads="1"/>
            </p:cNvSpPr>
            <p:nvPr/>
          </p:nvSpPr>
          <p:spPr bwMode="auto">
            <a:xfrm>
              <a:off x="8352118"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57"/>
            <p:cNvSpPr>
              <a:spLocks noChangeArrowheads="1"/>
            </p:cNvSpPr>
            <p:nvPr/>
          </p:nvSpPr>
          <p:spPr bwMode="auto">
            <a:xfrm>
              <a:off x="7302616" y="608309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58"/>
            <p:cNvSpPr>
              <a:spLocks noChangeArrowheads="1"/>
            </p:cNvSpPr>
            <p:nvPr/>
          </p:nvSpPr>
          <p:spPr bwMode="auto">
            <a:xfrm>
              <a:off x="8449074"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159"/>
            <p:cNvSpPr>
              <a:spLocks noChangeArrowheads="1"/>
            </p:cNvSpPr>
            <p:nvPr/>
          </p:nvSpPr>
          <p:spPr bwMode="auto">
            <a:xfrm>
              <a:off x="7396170"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160"/>
            <p:cNvSpPr>
              <a:spLocks noChangeArrowheads="1"/>
            </p:cNvSpPr>
            <p:nvPr/>
          </p:nvSpPr>
          <p:spPr bwMode="auto">
            <a:xfrm>
              <a:off x="8352118"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161"/>
            <p:cNvSpPr>
              <a:spLocks noChangeArrowheads="1"/>
            </p:cNvSpPr>
            <p:nvPr/>
          </p:nvSpPr>
          <p:spPr bwMode="auto">
            <a:xfrm>
              <a:off x="7683635"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62"/>
            <p:cNvSpPr>
              <a:spLocks noChangeArrowheads="1"/>
            </p:cNvSpPr>
            <p:nvPr/>
          </p:nvSpPr>
          <p:spPr bwMode="auto">
            <a:xfrm>
              <a:off x="7683635"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163"/>
            <p:cNvSpPr>
              <a:spLocks noChangeArrowheads="1"/>
            </p:cNvSpPr>
            <p:nvPr/>
          </p:nvSpPr>
          <p:spPr bwMode="auto">
            <a:xfrm>
              <a:off x="7778889" y="283422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164"/>
            <p:cNvSpPr>
              <a:spLocks noChangeArrowheads="1"/>
            </p:cNvSpPr>
            <p:nvPr/>
          </p:nvSpPr>
          <p:spPr bwMode="auto">
            <a:xfrm>
              <a:off x="8256864" y="589258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165"/>
            <p:cNvSpPr>
              <a:spLocks noChangeArrowheads="1"/>
            </p:cNvSpPr>
            <p:nvPr/>
          </p:nvSpPr>
          <p:spPr bwMode="auto">
            <a:xfrm>
              <a:off x="7396170"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166"/>
            <p:cNvSpPr>
              <a:spLocks noChangeArrowheads="1"/>
            </p:cNvSpPr>
            <p:nvPr/>
          </p:nvSpPr>
          <p:spPr bwMode="auto">
            <a:xfrm>
              <a:off x="7110405"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167"/>
            <p:cNvSpPr>
              <a:spLocks noChangeArrowheads="1"/>
            </p:cNvSpPr>
            <p:nvPr/>
          </p:nvSpPr>
          <p:spPr bwMode="auto">
            <a:xfrm>
              <a:off x="8064653" y="398068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168"/>
            <p:cNvSpPr>
              <a:spLocks noChangeArrowheads="1"/>
            </p:cNvSpPr>
            <p:nvPr/>
          </p:nvSpPr>
          <p:spPr bwMode="auto">
            <a:xfrm>
              <a:off x="7778889"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169"/>
            <p:cNvSpPr>
              <a:spLocks noChangeArrowheads="1"/>
            </p:cNvSpPr>
            <p:nvPr/>
          </p:nvSpPr>
          <p:spPr bwMode="auto">
            <a:xfrm>
              <a:off x="8161609" y="4172894"/>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170"/>
            <p:cNvSpPr>
              <a:spLocks noChangeArrowheads="1"/>
            </p:cNvSpPr>
            <p:nvPr/>
          </p:nvSpPr>
          <p:spPr bwMode="auto">
            <a:xfrm>
              <a:off x="6729387"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171"/>
            <p:cNvSpPr>
              <a:spLocks noChangeArrowheads="1"/>
            </p:cNvSpPr>
            <p:nvPr/>
          </p:nvSpPr>
          <p:spPr bwMode="auto">
            <a:xfrm>
              <a:off x="8064653" y="4075938"/>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172"/>
            <p:cNvSpPr>
              <a:spLocks noChangeArrowheads="1"/>
            </p:cNvSpPr>
            <p:nvPr/>
          </p:nvSpPr>
          <p:spPr bwMode="auto">
            <a:xfrm>
              <a:off x="6632431"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173"/>
            <p:cNvSpPr>
              <a:spLocks noChangeArrowheads="1"/>
            </p:cNvSpPr>
            <p:nvPr/>
          </p:nvSpPr>
          <p:spPr bwMode="auto">
            <a:xfrm>
              <a:off x="8161609" y="4075938"/>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174"/>
            <p:cNvSpPr>
              <a:spLocks noChangeArrowheads="1"/>
            </p:cNvSpPr>
            <p:nvPr/>
          </p:nvSpPr>
          <p:spPr bwMode="auto">
            <a:xfrm>
              <a:off x="682294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175"/>
            <p:cNvSpPr>
              <a:spLocks noChangeArrowheads="1"/>
            </p:cNvSpPr>
            <p:nvPr/>
          </p:nvSpPr>
          <p:spPr bwMode="auto">
            <a:xfrm>
              <a:off x="8256864" y="445865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176"/>
            <p:cNvSpPr>
              <a:spLocks noChangeArrowheads="1"/>
            </p:cNvSpPr>
            <p:nvPr/>
          </p:nvSpPr>
          <p:spPr bwMode="auto">
            <a:xfrm>
              <a:off x="796939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177"/>
            <p:cNvSpPr>
              <a:spLocks noChangeArrowheads="1"/>
            </p:cNvSpPr>
            <p:nvPr/>
          </p:nvSpPr>
          <p:spPr bwMode="auto">
            <a:xfrm>
              <a:off x="8256864" y="4361702"/>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178"/>
            <p:cNvSpPr>
              <a:spLocks noChangeArrowheads="1"/>
            </p:cNvSpPr>
            <p:nvPr/>
          </p:nvSpPr>
          <p:spPr bwMode="auto">
            <a:xfrm>
              <a:off x="796939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179"/>
            <p:cNvSpPr>
              <a:spLocks noChangeArrowheads="1"/>
            </p:cNvSpPr>
            <p:nvPr/>
          </p:nvSpPr>
          <p:spPr bwMode="auto">
            <a:xfrm>
              <a:off x="6632431"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180"/>
            <p:cNvSpPr>
              <a:spLocks noChangeArrowheads="1"/>
            </p:cNvSpPr>
            <p:nvPr/>
          </p:nvSpPr>
          <p:spPr bwMode="auto">
            <a:xfrm>
              <a:off x="6729387"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181"/>
            <p:cNvSpPr>
              <a:spLocks noChangeArrowheads="1"/>
            </p:cNvSpPr>
            <p:nvPr/>
          </p:nvSpPr>
          <p:spPr bwMode="auto">
            <a:xfrm>
              <a:off x="6729387" y="2260996"/>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182"/>
            <p:cNvSpPr>
              <a:spLocks noChangeArrowheads="1"/>
            </p:cNvSpPr>
            <p:nvPr/>
          </p:nvSpPr>
          <p:spPr bwMode="auto">
            <a:xfrm>
              <a:off x="8064653" y="388542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183"/>
            <p:cNvSpPr>
              <a:spLocks noChangeArrowheads="1"/>
            </p:cNvSpPr>
            <p:nvPr/>
          </p:nvSpPr>
          <p:spPr bwMode="auto">
            <a:xfrm>
              <a:off x="8161609" y="398068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184"/>
            <p:cNvSpPr>
              <a:spLocks noChangeArrowheads="1"/>
            </p:cNvSpPr>
            <p:nvPr/>
          </p:nvSpPr>
          <p:spPr bwMode="auto">
            <a:xfrm>
              <a:off x="7491424" y="283422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185"/>
            <p:cNvSpPr>
              <a:spLocks noChangeArrowheads="1"/>
            </p:cNvSpPr>
            <p:nvPr/>
          </p:nvSpPr>
          <p:spPr bwMode="auto">
            <a:xfrm>
              <a:off x="8256864" y="4075938"/>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186"/>
            <p:cNvSpPr>
              <a:spLocks noChangeArrowheads="1"/>
            </p:cNvSpPr>
            <p:nvPr/>
          </p:nvSpPr>
          <p:spPr bwMode="auto">
            <a:xfrm>
              <a:off x="8352118" y="4172894"/>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187"/>
            <p:cNvSpPr>
              <a:spLocks noChangeArrowheads="1"/>
            </p:cNvSpPr>
            <p:nvPr/>
          </p:nvSpPr>
          <p:spPr bwMode="auto">
            <a:xfrm>
              <a:off x="7491424" y="273897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188"/>
            <p:cNvSpPr>
              <a:spLocks noChangeArrowheads="1"/>
            </p:cNvSpPr>
            <p:nvPr/>
          </p:nvSpPr>
          <p:spPr bwMode="auto">
            <a:xfrm>
              <a:off x="7969399" y="388542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189"/>
            <p:cNvSpPr>
              <a:spLocks noChangeArrowheads="1"/>
            </p:cNvSpPr>
            <p:nvPr/>
          </p:nvSpPr>
          <p:spPr bwMode="auto">
            <a:xfrm>
              <a:off x="7969399" y="398068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190"/>
            <p:cNvSpPr>
              <a:spLocks noChangeArrowheads="1"/>
            </p:cNvSpPr>
            <p:nvPr/>
          </p:nvSpPr>
          <p:spPr bwMode="auto">
            <a:xfrm>
              <a:off x="7969399" y="3788473"/>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191"/>
            <p:cNvSpPr>
              <a:spLocks noChangeArrowheads="1"/>
            </p:cNvSpPr>
            <p:nvPr/>
          </p:nvSpPr>
          <p:spPr bwMode="auto">
            <a:xfrm>
              <a:off x="6822940"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192"/>
            <p:cNvSpPr>
              <a:spLocks noChangeArrowheads="1"/>
            </p:cNvSpPr>
            <p:nvPr/>
          </p:nvSpPr>
          <p:spPr bwMode="auto">
            <a:xfrm>
              <a:off x="7491424" y="292777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193"/>
            <p:cNvSpPr>
              <a:spLocks noChangeArrowheads="1"/>
            </p:cNvSpPr>
            <p:nvPr/>
          </p:nvSpPr>
          <p:spPr bwMode="auto">
            <a:xfrm>
              <a:off x="7302616" y="1878276"/>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194"/>
            <p:cNvSpPr>
              <a:spLocks noChangeArrowheads="1"/>
            </p:cNvSpPr>
            <p:nvPr/>
          </p:nvSpPr>
          <p:spPr bwMode="auto">
            <a:xfrm>
              <a:off x="8256864" y="541460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195"/>
            <p:cNvSpPr>
              <a:spLocks noChangeArrowheads="1"/>
            </p:cNvSpPr>
            <p:nvPr/>
          </p:nvSpPr>
          <p:spPr bwMode="auto">
            <a:xfrm>
              <a:off x="7875845"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196"/>
            <p:cNvSpPr>
              <a:spLocks noChangeArrowheads="1"/>
            </p:cNvSpPr>
            <p:nvPr/>
          </p:nvSpPr>
          <p:spPr bwMode="auto">
            <a:xfrm>
              <a:off x="8161609" y="5508161"/>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197"/>
            <p:cNvSpPr>
              <a:spLocks noChangeArrowheads="1"/>
            </p:cNvSpPr>
            <p:nvPr/>
          </p:nvSpPr>
          <p:spPr bwMode="auto">
            <a:xfrm>
              <a:off x="8161609"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198"/>
            <p:cNvSpPr>
              <a:spLocks noChangeArrowheads="1"/>
            </p:cNvSpPr>
            <p:nvPr/>
          </p:nvSpPr>
          <p:spPr bwMode="auto">
            <a:xfrm>
              <a:off x="8256864"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99"/>
            <p:cNvSpPr>
              <a:spLocks noChangeArrowheads="1"/>
            </p:cNvSpPr>
            <p:nvPr/>
          </p:nvSpPr>
          <p:spPr bwMode="auto">
            <a:xfrm>
              <a:off x="7875845"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200"/>
            <p:cNvSpPr>
              <a:spLocks noChangeArrowheads="1"/>
            </p:cNvSpPr>
            <p:nvPr/>
          </p:nvSpPr>
          <p:spPr bwMode="auto">
            <a:xfrm>
              <a:off x="796939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201"/>
            <p:cNvSpPr>
              <a:spLocks noChangeArrowheads="1"/>
            </p:cNvSpPr>
            <p:nvPr/>
          </p:nvSpPr>
          <p:spPr bwMode="auto">
            <a:xfrm>
              <a:off x="8064653"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202"/>
            <p:cNvSpPr>
              <a:spLocks noChangeArrowheads="1"/>
            </p:cNvSpPr>
            <p:nvPr/>
          </p:nvSpPr>
          <p:spPr bwMode="auto">
            <a:xfrm>
              <a:off x="7969399"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203"/>
            <p:cNvSpPr>
              <a:spLocks noChangeArrowheads="1"/>
            </p:cNvSpPr>
            <p:nvPr/>
          </p:nvSpPr>
          <p:spPr bwMode="auto">
            <a:xfrm>
              <a:off x="7875845"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204"/>
            <p:cNvSpPr>
              <a:spLocks noChangeArrowheads="1"/>
            </p:cNvSpPr>
            <p:nvPr/>
          </p:nvSpPr>
          <p:spPr bwMode="auto">
            <a:xfrm>
              <a:off x="7969399"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206"/>
            <p:cNvSpPr>
              <a:spLocks noChangeArrowheads="1"/>
            </p:cNvSpPr>
            <p:nvPr/>
          </p:nvSpPr>
          <p:spPr bwMode="auto">
            <a:xfrm>
              <a:off x="8064653" y="5508160"/>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207"/>
            <p:cNvSpPr>
              <a:spLocks noChangeArrowheads="1"/>
            </p:cNvSpPr>
            <p:nvPr/>
          </p:nvSpPr>
          <p:spPr bwMode="auto">
            <a:xfrm>
              <a:off x="8064653"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208"/>
            <p:cNvSpPr>
              <a:spLocks noChangeArrowheads="1"/>
            </p:cNvSpPr>
            <p:nvPr/>
          </p:nvSpPr>
          <p:spPr bwMode="auto">
            <a:xfrm>
              <a:off x="701515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209"/>
            <p:cNvSpPr>
              <a:spLocks noChangeArrowheads="1"/>
            </p:cNvSpPr>
            <p:nvPr/>
          </p:nvSpPr>
          <p:spPr bwMode="auto">
            <a:xfrm>
              <a:off x="7110405"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210"/>
            <p:cNvSpPr>
              <a:spLocks noChangeArrowheads="1"/>
            </p:cNvSpPr>
            <p:nvPr/>
          </p:nvSpPr>
          <p:spPr bwMode="auto">
            <a:xfrm>
              <a:off x="8256863" y="4746123"/>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211"/>
            <p:cNvSpPr>
              <a:spLocks noChangeArrowheads="1"/>
            </p:cNvSpPr>
            <p:nvPr/>
          </p:nvSpPr>
          <p:spPr bwMode="auto">
            <a:xfrm>
              <a:off x="8256863" y="484137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212"/>
            <p:cNvSpPr>
              <a:spLocks noChangeArrowheads="1"/>
            </p:cNvSpPr>
            <p:nvPr/>
          </p:nvSpPr>
          <p:spPr bwMode="auto">
            <a:xfrm>
              <a:off x="6918195"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213"/>
            <p:cNvSpPr>
              <a:spLocks noChangeArrowheads="1"/>
            </p:cNvSpPr>
            <p:nvPr/>
          </p:nvSpPr>
          <p:spPr bwMode="auto">
            <a:xfrm>
              <a:off x="8256863" y="4649167"/>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214"/>
            <p:cNvSpPr>
              <a:spLocks noChangeArrowheads="1"/>
            </p:cNvSpPr>
            <p:nvPr/>
          </p:nvSpPr>
          <p:spPr bwMode="auto">
            <a:xfrm>
              <a:off x="7205660"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215"/>
            <p:cNvSpPr>
              <a:spLocks noChangeArrowheads="1"/>
            </p:cNvSpPr>
            <p:nvPr/>
          </p:nvSpPr>
          <p:spPr bwMode="auto">
            <a:xfrm>
              <a:off x="739616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216"/>
            <p:cNvSpPr>
              <a:spLocks noChangeArrowheads="1"/>
            </p:cNvSpPr>
            <p:nvPr/>
          </p:nvSpPr>
          <p:spPr bwMode="auto">
            <a:xfrm>
              <a:off x="758837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217"/>
            <p:cNvSpPr>
              <a:spLocks noChangeArrowheads="1"/>
            </p:cNvSpPr>
            <p:nvPr/>
          </p:nvSpPr>
          <p:spPr bwMode="auto">
            <a:xfrm>
              <a:off x="7302615" y="197353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218"/>
            <p:cNvSpPr>
              <a:spLocks noChangeArrowheads="1"/>
            </p:cNvSpPr>
            <p:nvPr/>
          </p:nvSpPr>
          <p:spPr bwMode="auto">
            <a:xfrm>
              <a:off x="7491424" y="1878276"/>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219"/>
            <p:cNvSpPr>
              <a:spLocks noChangeArrowheads="1"/>
            </p:cNvSpPr>
            <p:nvPr/>
          </p:nvSpPr>
          <p:spPr bwMode="auto">
            <a:xfrm>
              <a:off x="7875844" y="197353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220"/>
            <p:cNvSpPr>
              <a:spLocks noChangeArrowheads="1"/>
            </p:cNvSpPr>
            <p:nvPr/>
          </p:nvSpPr>
          <p:spPr bwMode="auto">
            <a:xfrm>
              <a:off x="8161608"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221"/>
            <p:cNvSpPr>
              <a:spLocks noChangeArrowheads="1"/>
            </p:cNvSpPr>
            <p:nvPr/>
          </p:nvSpPr>
          <p:spPr bwMode="auto">
            <a:xfrm>
              <a:off x="7683634"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222"/>
            <p:cNvSpPr>
              <a:spLocks noChangeArrowheads="1"/>
            </p:cNvSpPr>
            <p:nvPr/>
          </p:nvSpPr>
          <p:spPr bwMode="auto">
            <a:xfrm>
              <a:off x="8637882" y="484137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223"/>
            <p:cNvSpPr>
              <a:spLocks noChangeArrowheads="1"/>
            </p:cNvSpPr>
            <p:nvPr/>
          </p:nvSpPr>
          <p:spPr bwMode="auto">
            <a:xfrm>
              <a:off x="7875844"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224"/>
            <p:cNvSpPr>
              <a:spLocks noChangeArrowheads="1"/>
            </p:cNvSpPr>
            <p:nvPr/>
          </p:nvSpPr>
          <p:spPr bwMode="auto">
            <a:xfrm>
              <a:off x="7205660" y="302643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225"/>
            <p:cNvSpPr>
              <a:spLocks noChangeArrowheads="1"/>
            </p:cNvSpPr>
            <p:nvPr/>
          </p:nvSpPr>
          <p:spPr bwMode="auto">
            <a:xfrm>
              <a:off x="8542627"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226"/>
            <p:cNvSpPr>
              <a:spLocks noChangeArrowheads="1"/>
            </p:cNvSpPr>
            <p:nvPr/>
          </p:nvSpPr>
          <p:spPr bwMode="auto">
            <a:xfrm>
              <a:off x="8542627" y="484137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227"/>
            <p:cNvSpPr>
              <a:spLocks noChangeArrowheads="1"/>
            </p:cNvSpPr>
            <p:nvPr/>
          </p:nvSpPr>
          <p:spPr bwMode="auto">
            <a:xfrm>
              <a:off x="7110405"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228"/>
            <p:cNvSpPr>
              <a:spLocks noChangeArrowheads="1"/>
            </p:cNvSpPr>
            <p:nvPr/>
          </p:nvSpPr>
          <p:spPr bwMode="auto">
            <a:xfrm>
              <a:off x="7110405" y="2927778"/>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229"/>
            <p:cNvSpPr>
              <a:spLocks noChangeArrowheads="1"/>
            </p:cNvSpPr>
            <p:nvPr/>
          </p:nvSpPr>
          <p:spPr bwMode="auto">
            <a:xfrm>
              <a:off x="6918195"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230"/>
            <p:cNvSpPr>
              <a:spLocks noChangeArrowheads="1"/>
            </p:cNvSpPr>
            <p:nvPr/>
          </p:nvSpPr>
          <p:spPr bwMode="auto">
            <a:xfrm>
              <a:off x="8449073" y="455391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231"/>
            <p:cNvSpPr>
              <a:spLocks noChangeArrowheads="1"/>
            </p:cNvSpPr>
            <p:nvPr/>
          </p:nvSpPr>
          <p:spPr bwMode="auto">
            <a:xfrm>
              <a:off x="7205660" y="2927778"/>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232"/>
            <p:cNvSpPr>
              <a:spLocks noChangeArrowheads="1"/>
            </p:cNvSpPr>
            <p:nvPr/>
          </p:nvSpPr>
          <p:spPr bwMode="auto">
            <a:xfrm>
              <a:off x="701515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233"/>
            <p:cNvSpPr>
              <a:spLocks noChangeArrowheads="1"/>
            </p:cNvSpPr>
            <p:nvPr/>
          </p:nvSpPr>
          <p:spPr bwMode="auto">
            <a:xfrm>
              <a:off x="8449073" y="445865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234"/>
            <p:cNvSpPr>
              <a:spLocks noChangeArrowheads="1"/>
            </p:cNvSpPr>
            <p:nvPr/>
          </p:nvSpPr>
          <p:spPr bwMode="auto">
            <a:xfrm>
              <a:off x="8064653"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235"/>
            <p:cNvSpPr>
              <a:spLocks noChangeArrowheads="1"/>
            </p:cNvSpPr>
            <p:nvPr/>
          </p:nvSpPr>
          <p:spPr bwMode="auto">
            <a:xfrm>
              <a:off x="8161608"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236"/>
            <p:cNvSpPr>
              <a:spLocks noChangeArrowheads="1"/>
            </p:cNvSpPr>
            <p:nvPr/>
          </p:nvSpPr>
          <p:spPr bwMode="auto">
            <a:xfrm>
              <a:off x="7875844" y="589258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237"/>
            <p:cNvSpPr>
              <a:spLocks noChangeArrowheads="1"/>
            </p:cNvSpPr>
            <p:nvPr/>
          </p:nvSpPr>
          <p:spPr bwMode="auto">
            <a:xfrm>
              <a:off x="7969398"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238"/>
            <p:cNvSpPr>
              <a:spLocks noChangeArrowheads="1"/>
            </p:cNvSpPr>
            <p:nvPr/>
          </p:nvSpPr>
          <p:spPr bwMode="auto">
            <a:xfrm>
              <a:off x="8256863"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239"/>
            <p:cNvSpPr>
              <a:spLocks noChangeArrowheads="1"/>
            </p:cNvSpPr>
            <p:nvPr/>
          </p:nvSpPr>
          <p:spPr bwMode="auto">
            <a:xfrm>
              <a:off x="7875844"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240"/>
            <p:cNvSpPr>
              <a:spLocks noChangeArrowheads="1"/>
            </p:cNvSpPr>
            <p:nvPr/>
          </p:nvSpPr>
          <p:spPr bwMode="auto">
            <a:xfrm>
              <a:off x="8256863" y="5508160"/>
              <a:ext cx="83348"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241"/>
            <p:cNvSpPr>
              <a:spLocks noChangeArrowheads="1"/>
            </p:cNvSpPr>
            <p:nvPr/>
          </p:nvSpPr>
          <p:spPr bwMode="auto">
            <a:xfrm>
              <a:off x="8352118" y="541460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242"/>
            <p:cNvSpPr>
              <a:spLocks noChangeArrowheads="1"/>
            </p:cNvSpPr>
            <p:nvPr/>
          </p:nvSpPr>
          <p:spPr bwMode="auto">
            <a:xfrm>
              <a:off x="8352118" y="5508160"/>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243"/>
            <p:cNvSpPr>
              <a:spLocks noChangeArrowheads="1"/>
            </p:cNvSpPr>
            <p:nvPr/>
          </p:nvSpPr>
          <p:spPr bwMode="auto">
            <a:xfrm>
              <a:off x="8064653"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244"/>
            <p:cNvSpPr>
              <a:spLocks noChangeArrowheads="1"/>
            </p:cNvSpPr>
            <p:nvPr/>
          </p:nvSpPr>
          <p:spPr bwMode="auto">
            <a:xfrm>
              <a:off x="7110405"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245"/>
            <p:cNvSpPr>
              <a:spLocks noChangeArrowheads="1"/>
            </p:cNvSpPr>
            <p:nvPr/>
          </p:nvSpPr>
          <p:spPr bwMode="auto">
            <a:xfrm>
              <a:off x="7969398"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246"/>
            <p:cNvSpPr>
              <a:spLocks noChangeArrowheads="1"/>
            </p:cNvSpPr>
            <p:nvPr/>
          </p:nvSpPr>
          <p:spPr bwMode="auto">
            <a:xfrm>
              <a:off x="8256863" y="512714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247"/>
            <p:cNvSpPr>
              <a:spLocks noChangeArrowheads="1"/>
            </p:cNvSpPr>
            <p:nvPr/>
          </p:nvSpPr>
          <p:spPr bwMode="auto">
            <a:xfrm>
              <a:off x="7302615" y="3215244"/>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248"/>
            <p:cNvSpPr>
              <a:spLocks noChangeArrowheads="1"/>
            </p:cNvSpPr>
            <p:nvPr/>
          </p:nvSpPr>
          <p:spPr bwMode="auto">
            <a:xfrm>
              <a:off x="8256863" y="503188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249"/>
            <p:cNvSpPr>
              <a:spLocks noChangeArrowheads="1"/>
            </p:cNvSpPr>
            <p:nvPr/>
          </p:nvSpPr>
          <p:spPr bwMode="auto">
            <a:xfrm>
              <a:off x="8256863" y="493493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250"/>
            <p:cNvSpPr>
              <a:spLocks noChangeArrowheads="1"/>
            </p:cNvSpPr>
            <p:nvPr/>
          </p:nvSpPr>
          <p:spPr bwMode="auto">
            <a:xfrm>
              <a:off x="8161608"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251"/>
            <p:cNvSpPr>
              <a:spLocks noChangeArrowheads="1"/>
            </p:cNvSpPr>
            <p:nvPr/>
          </p:nvSpPr>
          <p:spPr bwMode="auto">
            <a:xfrm>
              <a:off x="8542627" y="455391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252"/>
            <p:cNvSpPr>
              <a:spLocks noChangeArrowheads="1"/>
            </p:cNvSpPr>
            <p:nvPr/>
          </p:nvSpPr>
          <p:spPr bwMode="auto">
            <a:xfrm>
              <a:off x="7778889"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253"/>
            <p:cNvSpPr>
              <a:spLocks noChangeArrowheads="1"/>
            </p:cNvSpPr>
            <p:nvPr/>
          </p:nvSpPr>
          <p:spPr bwMode="auto">
            <a:xfrm>
              <a:off x="7683634" y="3407454"/>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254"/>
            <p:cNvSpPr>
              <a:spLocks noChangeArrowheads="1"/>
            </p:cNvSpPr>
            <p:nvPr/>
          </p:nvSpPr>
          <p:spPr bwMode="auto">
            <a:xfrm>
              <a:off x="8352118" y="455391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255"/>
            <p:cNvSpPr>
              <a:spLocks noChangeArrowheads="1"/>
            </p:cNvSpPr>
            <p:nvPr/>
          </p:nvSpPr>
          <p:spPr bwMode="auto">
            <a:xfrm>
              <a:off x="8542627" y="4649167"/>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256"/>
            <p:cNvSpPr>
              <a:spLocks noChangeArrowheads="1"/>
            </p:cNvSpPr>
            <p:nvPr/>
          </p:nvSpPr>
          <p:spPr bwMode="auto">
            <a:xfrm>
              <a:off x="8256863"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257"/>
            <p:cNvSpPr>
              <a:spLocks noChangeArrowheads="1"/>
            </p:cNvSpPr>
            <p:nvPr/>
          </p:nvSpPr>
          <p:spPr bwMode="auto">
            <a:xfrm>
              <a:off x="8161608" y="426644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258"/>
            <p:cNvSpPr>
              <a:spLocks noChangeArrowheads="1"/>
            </p:cNvSpPr>
            <p:nvPr/>
          </p:nvSpPr>
          <p:spPr bwMode="auto">
            <a:xfrm>
              <a:off x="7683634" y="3693218"/>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259"/>
            <p:cNvSpPr>
              <a:spLocks noChangeArrowheads="1"/>
            </p:cNvSpPr>
            <p:nvPr/>
          </p:nvSpPr>
          <p:spPr bwMode="auto">
            <a:xfrm>
              <a:off x="7875844" y="388542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260"/>
            <p:cNvSpPr>
              <a:spLocks noChangeArrowheads="1"/>
            </p:cNvSpPr>
            <p:nvPr/>
          </p:nvSpPr>
          <p:spPr bwMode="auto">
            <a:xfrm>
              <a:off x="7588379" y="3599664"/>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261"/>
            <p:cNvSpPr>
              <a:spLocks noChangeArrowheads="1"/>
            </p:cNvSpPr>
            <p:nvPr/>
          </p:nvSpPr>
          <p:spPr bwMode="auto">
            <a:xfrm>
              <a:off x="7491424" y="3407454"/>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262"/>
            <p:cNvSpPr>
              <a:spLocks noChangeArrowheads="1"/>
            </p:cNvSpPr>
            <p:nvPr/>
          </p:nvSpPr>
          <p:spPr bwMode="auto">
            <a:xfrm>
              <a:off x="8161608" y="4361702"/>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263"/>
            <p:cNvSpPr>
              <a:spLocks noChangeArrowheads="1"/>
            </p:cNvSpPr>
            <p:nvPr/>
          </p:nvSpPr>
          <p:spPr bwMode="auto">
            <a:xfrm>
              <a:off x="8256863" y="455391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264"/>
            <p:cNvSpPr>
              <a:spLocks noChangeArrowheads="1"/>
            </p:cNvSpPr>
            <p:nvPr/>
          </p:nvSpPr>
          <p:spPr bwMode="auto">
            <a:xfrm>
              <a:off x="6822940"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265"/>
            <p:cNvSpPr>
              <a:spLocks noChangeArrowheads="1"/>
            </p:cNvSpPr>
            <p:nvPr/>
          </p:nvSpPr>
          <p:spPr bwMode="auto">
            <a:xfrm>
              <a:off x="7588379" y="331219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266"/>
            <p:cNvSpPr>
              <a:spLocks noChangeArrowheads="1"/>
            </p:cNvSpPr>
            <p:nvPr/>
          </p:nvSpPr>
          <p:spPr bwMode="auto">
            <a:xfrm>
              <a:off x="8352118" y="4649167"/>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267"/>
            <p:cNvSpPr>
              <a:spLocks noChangeArrowheads="1"/>
            </p:cNvSpPr>
            <p:nvPr/>
          </p:nvSpPr>
          <p:spPr bwMode="auto">
            <a:xfrm>
              <a:off x="8542627"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268"/>
            <p:cNvSpPr>
              <a:spLocks noChangeArrowheads="1"/>
            </p:cNvSpPr>
            <p:nvPr/>
          </p:nvSpPr>
          <p:spPr bwMode="auto">
            <a:xfrm>
              <a:off x="7110405"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269"/>
            <p:cNvSpPr>
              <a:spLocks noChangeArrowheads="1"/>
            </p:cNvSpPr>
            <p:nvPr/>
          </p:nvSpPr>
          <p:spPr bwMode="auto">
            <a:xfrm>
              <a:off x="7683634"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270"/>
            <p:cNvSpPr>
              <a:spLocks noChangeArrowheads="1"/>
            </p:cNvSpPr>
            <p:nvPr/>
          </p:nvSpPr>
          <p:spPr bwMode="auto">
            <a:xfrm>
              <a:off x="7396169" y="178132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271"/>
            <p:cNvSpPr>
              <a:spLocks noChangeArrowheads="1"/>
            </p:cNvSpPr>
            <p:nvPr/>
          </p:nvSpPr>
          <p:spPr bwMode="auto">
            <a:xfrm>
              <a:off x="7396169"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272"/>
            <p:cNvSpPr>
              <a:spLocks noChangeArrowheads="1"/>
            </p:cNvSpPr>
            <p:nvPr/>
          </p:nvSpPr>
          <p:spPr bwMode="auto">
            <a:xfrm>
              <a:off x="7778889"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273"/>
            <p:cNvSpPr>
              <a:spLocks noChangeArrowheads="1"/>
            </p:cNvSpPr>
            <p:nvPr/>
          </p:nvSpPr>
          <p:spPr bwMode="auto">
            <a:xfrm>
              <a:off x="6918195"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274"/>
            <p:cNvSpPr>
              <a:spLocks noChangeArrowheads="1"/>
            </p:cNvSpPr>
            <p:nvPr/>
          </p:nvSpPr>
          <p:spPr bwMode="auto">
            <a:xfrm>
              <a:off x="8637882" y="512714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275"/>
            <p:cNvSpPr>
              <a:spLocks noChangeArrowheads="1"/>
            </p:cNvSpPr>
            <p:nvPr/>
          </p:nvSpPr>
          <p:spPr bwMode="auto">
            <a:xfrm>
              <a:off x="6822940"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276"/>
            <p:cNvSpPr>
              <a:spLocks noChangeArrowheads="1"/>
            </p:cNvSpPr>
            <p:nvPr/>
          </p:nvSpPr>
          <p:spPr bwMode="auto">
            <a:xfrm>
              <a:off x="6537176"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277"/>
            <p:cNvSpPr>
              <a:spLocks noChangeArrowheads="1"/>
            </p:cNvSpPr>
            <p:nvPr/>
          </p:nvSpPr>
          <p:spPr bwMode="auto">
            <a:xfrm>
              <a:off x="6537176"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278"/>
            <p:cNvSpPr>
              <a:spLocks noChangeArrowheads="1"/>
            </p:cNvSpPr>
            <p:nvPr/>
          </p:nvSpPr>
          <p:spPr bwMode="auto">
            <a:xfrm>
              <a:off x="6632431"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279"/>
            <p:cNvSpPr>
              <a:spLocks noChangeArrowheads="1"/>
            </p:cNvSpPr>
            <p:nvPr/>
          </p:nvSpPr>
          <p:spPr bwMode="auto">
            <a:xfrm>
              <a:off x="6729386" y="235454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280"/>
            <p:cNvSpPr>
              <a:spLocks noChangeArrowheads="1"/>
            </p:cNvSpPr>
            <p:nvPr/>
          </p:nvSpPr>
          <p:spPr bwMode="auto">
            <a:xfrm>
              <a:off x="7875844" y="1878276"/>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281"/>
            <p:cNvSpPr>
              <a:spLocks noChangeArrowheads="1"/>
            </p:cNvSpPr>
            <p:nvPr/>
          </p:nvSpPr>
          <p:spPr bwMode="auto">
            <a:xfrm>
              <a:off x="7491424" y="302643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282"/>
            <p:cNvSpPr>
              <a:spLocks noChangeArrowheads="1"/>
            </p:cNvSpPr>
            <p:nvPr/>
          </p:nvSpPr>
          <p:spPr bwMode="auto">
            <a:xfrm>
              <a:off x="7491424" y="178132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283"/>
            <p:cNvSpPr>
              <a:spLocks noChangeArrowheads="1"/>
            </p:cNvSpPr>
            <p:nvPr/>
          </p:nvSpPr>
          <p:spPr bwMode="auto">
            <a:xfrm>
              <a:off x="8637882" y="531935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284"/>
            <p:cNvSpPr>
              <a:spLocks noChangeArrowheads="1"/>
            </p:cNvSpPr>
            <p:nvPr/>
          </p:nvSpPr>
          <p:spPr bwMode="auto">
            <a:xfrm>
              <a:off x="758837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285"/>
            <p:cNvSpPr>
              <a:spLocks noChangeArrowheads="1"/>
            </p:cNvSpPr>
            <p:nvPr/>
          </p:nvSpPr>
          <p:spPr bwMode="auto">
            <a:xfrm>
              <a:off x="8637882" y="522239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286"/>
            <p:cNvSpPr>
              <a:spLocks noChangeArrowheads="1"/>
            </p:cNvSpPr>
            <p:nvPr/>
          </p:nvSpPr>
          <p:spPr bwMode="auto">
            <a:xfrm>
              <a:off x="8352118" y="484137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287"/>
            <p:cNvSpPr>
              <a:spLocks noChangeArrowheads="1"/>
            </p:cNvSpPr>
            <p:nvPr/>
          </p:nvSpPr>
          <p:spPr bwMode="auto">
            <a:xfrm>
              <a:off x="7588379"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288"/>
            <p:cNvSpPr>
              <a:spLocks noChangeArrowheads="1"/>
            </p:cNvSpPr>
            <p:nvPr/>
          </p:nvSpPr>
          <p:spPr bwMode="auto">
            <a:xfrm>
              <a:off x="7491424"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289"/>
            <p:cNvSpPr>
              <a:spLocks noChangeArrowheads="1"/>
            </p:cNvSpPr>
            <p:nvPr/>
          </p:nvSpPr>
          <p:spPr bwMode="auto">
            <a:xfrm>
              <a:off x="7491424"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290"/>
            <p:cNvSpPr>
              <a:spLocks noChangeArrowheads="1"/>
            </p:cNvSpPr>
            <p:nvPr/>
          </p:nvSpPr>
          <p:spPr bwMode="auto">
            <a:xfrm>
              <a:off x="8449073" y="493493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291"/>
            <p:cNvSpPr>
              <a:spLocks noChangeArrowheads="1"/>
            </p:cNvSpPr>
            <p:nvPr/>
          </p:nvSpPr>
          <p:spPr bwMode="auto">
            <a:xfrm>
              <a:off x="8352118" y="531935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292"/>
            <p:cNvSpPr>
              <a:spLocks noChangeArrowheads="1"/>
            </p:cNvSpPr>
            <p:nvPr/>
          </p:nvSpPr>
          <p:spPr bwMode="auto">
            <a:xfrm>
              <a:off x="6729386"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293"/>
            <p:cNvSpPr>
              <a:spLocks noChangeArrowheads="1"/>
            </p:cNvSpPr>
            <p:nvPr/>
          </p:nvSpPr>
          <p:spPr bwMode="auto">
            <a:xfrm>
              <a:off x="8449073"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294"/>
            <p:cNvSpPr>
              <a:spLocks noChangeArrowheads="1"/>
            </p:cNvSpPr>
            <p:nvPr/>
          </p:nvSpPr>
          <p:spPr bwMode="auto">
            <a:xfrm>
              <a:off x="8256863" y="226099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295"/>
            <p:cNvSpPr>
              <a:spLocks noChangeArrowheads="1"/>
            </p:cNvSpPr>
            <p:nvPr/>
          </p:nvSpPr>
          <p:spPr bwMode="auto">
            <a:xfrm>
              <a:off x="8352118"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296"/>
            <p:cNvSpPr>
              <a:spLocks noChangeArrowheads="1"/>
            </p:cNvSpPr>
            <p:nvPr/>
          </p:nvSpPr>
          <p:spPr bwMode="auto">
            <a:xfrm>
              <a:off x="8352118" y="522239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97"/>
            <p:cNvSpPr>
              <a:spLocks noChangeArrowheads="1"/>
            </p:cNvSpPr>
            <p:nvPr/>
          </p:nvSpPr>
          <p:spPr bwMode="auto">
            <a:xfrm>
              <a:off x="8256863"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98"/>
            <p:cNvSpPr>
              <a:spLocks noChangeArrowheads="1"/>
            </p:cNvSpPr>
            <p:nvPr/>
          </p:nvSpPr>
          <p:spPr bwMode="auto">
            <a:xfrm>
              <a:off x="8161608"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99"/>
            <p:cNvSpPr>
              <a:spLocks noChangeArrowheads="1"/>
            </p:cNvSpPr>
            <p:nvPr/>
          </p:nvSpPr>
          <p:spPr bwMode="auto">
            <a:xfrm>
              <a:off x="8256863"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300"/>
            <p:cNvSpPr>
              <a:spLocks noChangeArrowheads="1"/>
            </p:cNvSpPr>
            <p:nvPr/>
          </p:nvSpPr>
          <p:spPr bwMode="auto">
            <a:xfrm>
              <a:off x="682294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301"/>
            <p:cNvSpPr>
              <a:spLocks noChangeArrowheads="1"/>
            </p:cNvSpPr>
            <p:nvPr/>
          </p:nvSpPr>
          <p:spPr bwMode="auto">
            <a:xfrm>
              <a:off x="7969398"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302"/>
            <p:cNvSpPr>
              <a:spLocks noChangeArrowheads="1"/>
            </p:cNvSpPr>
            <p:nvPr/>
          </p:nvSpPr>
          <p:spPr bwMode="auto">
            <a:xfrm>
              <a:off x="7683634"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303"/>
            <p:cNvSpPr>
              <a:spLocks noChangeArrowheads="1"/>
            </p:cNvSpPr>
            <p:nvPr/>
          </p:nvSpPr>
          <p:spPr bwMode="auto">
            <a:xfrm>
              <a:off x="7396169"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304"/>
            <p:cNvSpPr>
              <a:spLocks noChangeArrowheads="1"/>
            </p:cNvSpPr>
            <p:nvPr/>
          </p:nvSpPr>
          <p:spPr bwMode="auto">
            <a:xfrm>
              <a:off x="8352118" y="512714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305"/>
            <p:cNvSpPr>
              <a:spLocks noChangeArrowheads="1"/>
            </p:cNvSpPr>
            <p:nvPr/>
          </p:nvSpPr>
          <p:spPr bwMode="auto">
            <a:xfrm>
              <a:off x="8637882" y="493493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306"/>
            <p:cNvSpPr>
              <a:spLocks noChangeArrowheads="1"/>
            </p:cNvSpPr>
            <p:nvPr/>
          </p:nvSpPr>
          <p:spPr bwMode="auto">
            <a:xfrm>
              <a:off x="758837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307"/>
            <p:cNvSpPr>
              <a:spLocks noChangeArrowheads="1"/>
            </p:cNvSpPr>
            <p:nvPr/>
          </p:nvSpPr>
          <p:spPr bwMode="auto">
            <a:xfrm>
              <a:off x="7588379"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308"/>
            <p:cNvSpPr>
              <a:spLocks noChangeArrowheads="1"/>
            </p:cNvSpPr>
            <p:nvPr/>
          </p:nvSpPr>
          <p:spPr bwMode="auto">
            <a:xfrm>
              <a:off x="8637882" y="503188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309"/>
            <p:cNvSpPr>
              <a:spLocks noChangeArrowheads="1"/>
            </p:cNvSpPr>
            <p:nvPr/>
          </p:nvSpPr>
          <p:spPr bwMode="auto">
            <a:xfrm>
              <a:off x="8542627"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310"/>
            <p:cNvSpPr>
              <a:spLocks noChangeArrowheads="1"/>
            </p:cNvSpPr>
            <p:nvPr/>
          </p:nvSpPr>
          <p:spPr bwMode="auto">
            <a:xfrm>
              <a:off x="8352118" y="493493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311"/>
            <p:cNvSpPr>
              <a:spLocks noChangeArrowheads="1"/>
            </p:cNvSpPr>
            <p:nvPr/>
          </p:nvSpPr>
          <p:spPr bwMode="auto">
            <a:xfrm>
              <a:off x="8352118" y="503188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312"/>
            <p:cNvSpPr>
              <a:spLocks noChangeArrowheads="1"/>
            </p:cNvSpPr>
            <p:nvPr/>
          </p:nvSpPr>
          <p:spPr bwMode="auto">
            <a:xfrm>
              <a:off x="7491424" y="311998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313"/>
            <p:cNvSpPr>
              <a:spLocks noChangeArrowheads="1"/>
            </p:cNvSpPr>
            <p:nvPr/>
          </p:nvSpPr>
          <p:spPr bwMode="auto">
            <a:xfrm>
              <a:off x="7683634" y="3501008"/>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314"/>
            <p:cNvSpPr>
              <a:spLocks noChangeArrowheads="1"/>
            </p:cNvSpPr>
            <p:nvPr/>
          </p:nvSpPr>
          <p:spPr bwMode="auto">
            <a:xfrm>
              <a:off x="7683634"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315"/>
            <p:cNvSpPr>
              <a:spLocks noChangeArrowheads="1"/>
            </p:cNvSpPr>
            <p:nvPr/>
          </p:nvSpPr>
          <p:spPr bwMode="auto">
            <a:xfrm>
              <a:off x="8542627"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316"/>
            <p:cNvSpPr>
              <a:spLocks noChangeArrowheads="1"/>
            </p:cNvSpPr>
            <p:nvPr/>
          </p:nvSpPr>
          <p:spPr bwMode="auto">
            <a:xfrm>
              <a:off x="7683634"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317"/>
            <p:cNvSpPr>
              <a:spLocks noChangeArrowheads="1"/>
            </p:cNvSpPr>
            <p:nvPr/>
          </p:nvSpPr>
          <p:spPr bwMode="auto">
            <a:xfrm>
              <a:off x="8256863"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318"/>
            <p:cNvSpPr>
              <a:spLocks noChangeArrowheads="1"/>
            </p:cNvSpPr>
            <p:nvPr/>
          </p:nvSpPr>
          <p:spPr bwMode="auto">
            <a:xfrm>
              <a:off x="7683634"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319"/>
            <p:cNvSpPr>
              <a:spLocks noChangeArrowheads="1"/>
            </p:cNvSpPr>
            <p:nvPr/>
          </p:nvSpPr>
          <p:spPr bwMode="auto">
            <a:xfrm>
              <a:off x="7875844" y="359966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320"/>
            <p:cNvSpPr>
              <a:spLocks noChangeArrowheads="1"/>
            </p:cNvSpPr>
            <p:nvPr/>
          </p:nvSpPr>
          <p:spPr bwMode="auto">
            <a:xfrm>
              <a:off x="8449073" y="5508160"/>
              <a:ext cx="83348"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321"/>
            <p:cNvSpPr>
              <a:spLocks noChangeArrowheads="1"/>
            </p:cNvSpPr>
            <p:nvPr/>
          </p:nvSpPr>
          <p:spPr bwMode="auto">
            <a:xfrm>
              <a:off x="8734837"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322"/>
            <p:cNvSpPr>
              <a:spLocks noChangeArrowheads="1"/>
            </p:cNvSpPr>
            <p:nvPr/>
          </p:nvSpPr>
          <p:spPr bwMode="auto">
            <a:xfrm>
              <a:off x="8161608"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323"/>
            <p:cNvSpPr>
              <a:spLocks noChangeArrowheads="1"/>
            </p:cNvSpPr>
            <p:nvPr/>
          </p:nvSpPr>
          <p:spPr bwMode="auto">
            <a:xfrm>
              <a:off x="8449073" y="541460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324"/>
            <p:cNvSpPr>
              <a:spLocks noChangeArrowheads="1"/>
            </p:cNvSpPr>
            <p:nvPr/>
          </p:nvSpPr>
          <p:spPr bwMode="auto">
            <a:xfrm>
              <a:off x="7396169"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325"/>
            <p:cNvSpPr>
              <a:spLocks noChangeArrowheads="1"/>
            </p:cNvSpPr>
            <p:nvPr/>
          </p:nvSpPr>
          <p:spPr bwMode="auto">
            <a:xfrm>
              <a:off x="7396169"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326"/>
            <p:cNvSpPr>
              <a:spLocks noChangeArrowheads="1"/>
            </p:cNvSpPr>
            <p:nvPr/>
          </p:nvSpPr>
          <p:spPr bwMode="auto">
            <a:xfrm>
              <a:off x="7396169" y="656106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327"/>
            <p:cNvSpPr>
              <a:spLocks noChangeArrowheads="1"/>
            </p:cNvSpPr>
            <p:nvPr/>
          </p:nvSpPr>
          <p:spPr bwMode="auto">
            <a:xfrm>
              <a:off x="7778889" y="3501008"/>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328"/>
            <p:cNvSpPr>
              <a:spLocks noChangeArrowheads="1"/>
            </p:cNvSpPr>
            <p:nvPr/>
          </p:nvSpPr>
          <p:spPr bwMode="auto">
            <a:xfrm>
              <a:off x="7778889" y="3599664"/>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329"/>
            <p:cNvSpPr>
              <a:spLocks noChangeArrowheads="1"/>
            </p:cNvSpPr>
            <p:nvPr/>
          </p:nvSpPr>
          <p:spPr bwMode="auto">
            <a:xfrm>
              <a:off x="7491424" y="656106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330"/>
            <p:cNvSpPr>
              <a:spLocks noChangeArrowheads="1"/>
            </p:cNvSpPr>
            <p:nvPr/>
          </p:nvSpPr>
          <p:spPr bwMode="auto">
            <a:xfrm>
              <a:off x="8734837"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331"/>
            <p:cNvSpPr>
              <a:spLocks noChangeArrowheads="1"/>
            </p:cNvSpPr>
            <p:nvPr/>
          </p:nvSpPr>
          <p:spPr bwMode="auto">
            <a:xfrm>
              <a:off x="7683634"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332"/>
            <p:cNvSpPr>
              <a:spLocks noChangeArrowheads="1"/>
            </p:cNvSpPr>
            <p:nvPr/>
          </p:nvSpPr>
          <p:spPr bwMode="auto">
            <a:xfrm>
              <a:off x="7110405"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333"/>
            <p:cNvSpPr>
              <a:spLocks noChangeArrowheads="1"/>
            </p:cNvSpPr>
            <p:nvPr/>
          </p:nvSpPr>
          <p:spPr bwMode="auto">
            <a:xfrm>
              <a:off x="8352118"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334"/>
            <p:cNvSpPr>
              <a:spLocks noChangeArrowheads="1"/>
            </p:cNvSpPr>
            <p:nvPr/>
          </p:nvSpPr>
          <p:spPr bwMode="auto">
            <a:xfrm>
              <a:off x="8830092"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335"/>
            <p:cNvSpPr>
              <a:spLocks noChangeArrowheads="1"/>
            </p:cNvSpPr>
            <p:nvPr/>
          </p:nvSpPr>
          <p:spPr bwMode="auto">
            <a:xfrm>
              <a:off x="7491424"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336"/>
            <p:cNvSpPr>
              <a:spLocks noChangeArrowheads="1"/>
            </p:cNvSpPr>
            <p:nvPr/>
          </p:nvSpPr>
          <p:spPr bwMode="auto">
            <a:xfrm>
              <a:off x="8256863" y="417289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337"/>
            <p:cNvSpPr>
              <a:spLocks noChangeArrowheads="1"/>
            </p:cNvSpPr>
            <p:nvPr/>
          </p:nvSpPr>
          <p:spPr bwMode="auto">
            <a:xfrm>
              <a:off x="8542627" y="531935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338"/>
            <p:cNvSpPr>
              <a:spLocks noChangeArrowheads="1"/>
            </p:cNvSpPr>
            <p:nvPr/>
          </p:nvSpPr>
          <p:spPr bwMode="auto">
            <a:xfrm>
              <a:off x="7205660"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339"/>
            <p:cNvSpPr>
              <a:spLocks noChangeArrowheads="1"/>
            </p:cNvSpPr>
            <p:nvPr/>
          </p:nvSpPr>
          <p:spPr bwMode="auto">
            <a:xfrm>
              <a:off x="739616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340"/>
            <p:cNvSpPr>
              <a:spLocks noChangeArrowheads="1"/>
            </p:cNvSpPr>
            <p:nvPr/>
          </p:nvSpPr>
          <p:spPr bwMode="auto">
            <a:xfrm>
              <a:off x="7302615" y="226099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341"/>
            <p:cNvSpPr>
              <a:spLocks noChangeArrowheads="1"/>
            </p:cNvSpPr>
            <p:nvPr/>
          </p:nvSpPr>
          <p:spPr bwMode="auto">
            <a:xfrm>
              <a:off x="8542627"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342"/>
            <p:cNvSpPr>
              <a:spLocks noChangeArrowheads="1"/>
            </p:cNvSpPr>
            <p:nvPr/>
          </p:nvSpPr>
          <p:spPr bwMode="auto">
            <a:xfrm>
              <a:off x="7588379"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343"/>
            <p:cNvSpPr>
              <a:spLocks noChangeArrowheads="1"/>
            </p:cNvSpPr>
            <p:nvPr/>
          </p:nvSpPr>
          <p:spPr bwMode="auto">
            <a:xfrm>
              <a:off x="7875844" y="273897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344"/>
            <p:cNvSpPr>
              <a:spLocks noChangeArrowheads="1"/>
            </p:cNvSpPr>
            <p:nvPr/>
          </p:nvSpPr>
          <p:spPr bwMode="auto">
            <a:xfrm>
              <a:off x="7588379" y="3215244"/>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345"/>
            <p:cNvSpPr>
              <a:spLocks noChangeArrowheads="1"/>
            </p:cNvSpPr>
            <p:nvPr/>
          </p:nvSpPr>
          <p:spPr bwMode="auto">
            <a:xfrm>
              <a:off x="8830092"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346"/>
            <p:cNvSpPr>
              <a:spLocks noChangeArrowheads="1"/>
            </p:cNvSpPr>
            <p:nvPr/>
          </p:nvSpPr>
          <p:spPr bwMode="auto">
            <a:xfrm>
              <a:off x="8352118"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347"/>
            <p:cNvSpPr>
              <a:spLocks noChangeArrowheads="1"/>
            </p:cNvSpPr>
            <p:nvPr/>
          </p:nvSpPr>
          <p:spPr bwMode="auto">
            <a:xfrm>
              <a:off x="8256863" y="235454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348"/>
            <p:cNvSpPr>
              <a:spLocks noChangeArrowheads="1"/>
            </p:cNvSpPr>
            <p:nvPr/>
          </p:nvSpPr>
          <p:spPr bwMode="auto">
            <a:xfrm>
              <a:off x="8352118" y="426644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349"/>
            <p:cNvSpPr>
              <a:spLocks noChangeArrowheads="1"/>
            </p:cNvSpPr>
            <p:nvPr/>
          </p:nvSpPr>
          <p:spPr bwMode="auto">
            <a:xfrm>
              <a:off x="8064653"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350"/>
            <p:cNvSpPr>
              <a:spLocks noChangeArrowheads="1"/>
            </p:cNvSpPr>
            <p:nvPr/>
          </p:nvSpPr>
          <p:spPr bwMode="auto">
            <a:xfrm>
              <a:off x="7875844" y="627360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351"/>
            <p:cNvSpPr>
              <a:spLocks noChangeArrowheads="1"/>
            </p:cNvSpPr>
            <p:nvPr/>
          </p:nvSpPr>
          <p:spPr bwMode="auto">
            <a:xfrm>
              <a:off x="8449073" y="503188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352"/>
            <p:cNvSpPr>
              <a:spLocks noChangeArrowheads="1"/>
            </p:cNvSpPr>
            <p:nvPr/>
          </p:nvSpPr>
          <p:spPr bwMode="auto">
            <a:xfrm>
              <a:off x="7683634"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353"/>
            <p:cNvSpPr>
              <a:spLocks noChangeArrowheads="1"/>
            </p:cNvSpPr>
            <p:nvPr/>
          </p:nvSpPr>
          <p:spPr bwMode="auto">
            <a:xfrm>
              <a:off x="7778889" y="1878276"/>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354"/>
            <p:cNvSpPr>
              <a:spLocks noChangeArrowheads="1"/>
            </p:cNvSpPr>
            <p:nvPr/>
          </p:nvSpPr>
          <p:spPr bwMode="auto">
            <a:xfrm>
              <a:off x="7491424"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355"/>
            <p:cNvSpPr>
              <a:spLocks noChangeArrowheads="1"/>
            </p:cNvSpPr>
            <p:nvPr/>
          </p:nvSpPr>
          <p:spPr bwMode="auto">
            <a:xfrm>
              <a:off x="7588379"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356"/>
            <p:cNvSpPr>
              <a:spLocks noChangeArrowheads="1"/>
            </p:cNvSpPr>
            <p:nvPr/>
          </p:nvSpPr>
          <p:spPr bwMode="auto">
            <a:xfrm>
              <a:off x="7683634"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357"/>
            <p:cNvSpPr>
              <a:spLocks noChangeArrowheads="1"/>
            </p:cNvSpPr>
            <p:nvPr/>
          </p:nvSpPr>
          <p:spPr bwMode="auto">
            <a:xfrm>
              <a:off x="7588379"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358"/>
            <p:cNvSpPr>
              <a:spLocks noChangeArrowheads="1"/>
            </p:cNvSpPr>
            <p:nvPr/>
          </p:nvSpPr>
          <p:spPr bwMode="auto">
            <a:xfrm>
              <a:off x="8352118" y="445865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359"/>
            <p:cNvSpPr>
              <a:spLocks noChangeArrowheads="1"/>
            </p:cNvSpPr>
            <p:nvPr/>
          </p:nvSpPr>
          <p:spPr bwMode="auto">
            <a:xfrm>
              <a:off x="8449073" y="512714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360"/>
            <p:cNvSpPr>
              <a:spLocks noChangeArrowheads="1"/>
            </p:cNvSpPr>
            <p:nvPr/>
          </p:nvSpPr>
          <p:spPr bwMode="auto">
            <a:xfrm>
              <a:off x="7302615"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361"/>
            <p:cNvSpPr>
              <a:spLocks noChangeArrowheads="1"/>
            </p:cNvSpPr>
            <p:nvPr/>
          </p:nvSpPr>
          <p:spPr bwMode="auto">
            <a:xfrm>
              <a:off x="8449073"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362"/>
            <p:cNvSpPr>
              <a:spLocks noChangeArrowheads="1"/>
            </p:cNvSpPr>
            <p:nvPr/>
          </p:nvSpPr>
          <p:spPr bwMode="auto">
            <a:xfrm>
              <a:off x="7205660"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363"/>
            <p:cNvSpPr>
              <a:spLocks noChangeArrowheads="1"/>
            </p:cNvSpPr>
            <p:nvPr/>
          </p:nvSpPr>
          <p:spPr bwMode="auto">
            <a:xfrm>
              <a:off x="8352118" y="4361702"/>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364"/>
            <p:cNvSpPr>
              <a:spLocks noChangeArrowheads="1"/>
            </p:cNvSpPr>
            <p:nvPr/>
          </p:nvSpPr>
          <p:spPr bwMode="auto">
            <a:xfrm>
              <a:off x="8449073"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9896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89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38775992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9" imgW="270" imgH="270" progId="TCLayout.ActiveDocument.1">
                  <p:embed/>
                </p:oleObj>
              </mc:Choice>
              <mc:Fallback>
                <p:oleObj name="think-cell Slide" r:id="rId9" imgW="270" imgH="270" progId="TCLayout.ActiveDocument.1">
                  <p:embed/>
                  <p:pic>
                    <p:nvPicPr>
                      <p:cNvPr id="2" name="オブジェクト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6" Type="http://schemas.openxmlformats.org/officeDocument/2006/relationships/tags" Target="../tags/tag458.xml"/><Relationship Id="rId117" Type="http://schemas.openxmlformats.org/officeDocument/2006/relationships/oleObject" Target="../embeddings/oleObject11.bin"/><Relationship Id="rId21" Type="http://schemas.openxmlformats.org/officeDocument/2006/relationships/tags" Target="../tags/tag453.xml"/><Relationship Id="rId42" Type="http://schemas.openxmlformats.org/officeDocument/2006/relationships/tags" Target="../tags/tag474.xml"/><Relationship Id="rId47" Type="http://schemas.openxmlformats.org/officeDocument/2006/relationships/tags" Target="../tags/tag479.xml"/><Relationship Id="rId63" Type="http://schemas.openxmlformats.org/officeDocument/2006/relationships/tags" Target="../tags/tag495.xml"/><Relationship Id="rId68" Type="http://schemas.openxmlformats.org/officeDocument/2006/relationships/tags" Target="../tags/tag500.xml"/><Relationship Id="rId84" Type="http://schemas.openxmlformats.org/officeDocument/2006/relationships/tags" Target="../tags/tag516.xml"/><Relationship Id="rId89" Type="http://schemas.openxmlformats.org/officeDocument/2006/relationships/tags" Target="../tags/tag521.xml"/><Relationship Id="rId112" Type="http://schemas.openxmlformats.org/officeDocument/2006/relationships/tags" Target="../tags/tag544.xml"/><Relationship Id="rId16" Type="http://schemas.openxmlformats.org/officeDocument/2006/relationships/tags" Target="../tags/tag448.xml"/><Relationship Id="rId107" Type="http://schemas.openxmlformats.org/officeDocument/2006/relationships/tags" Target="../tags/tag539.xml"/><Relationship Id="rId11" Type="http://schemas.openxmlformats.org/officeDocument/2006/relationships/tags" Target="../tags/tag443.xml"/><Relationship Id="rId32" Type="http://schemas.openxmlformats.org/officeDocument/2006/relationships/tags" Target="../tags/tag464.xml"/><Relationship Id="rId37" Type="http://schemas.openxmlformats.org/officeDocument/2006/relationships/tags" Target="../tags/tag469.xml"/><Relationship Id="rId53" Type="http://schemas.openxmlformats.org/officeDocument/2006/relationships/tags" Target="../tags/tag485.xml"/><Relationship Id="rId58" Type="http://schemas.openxmlformats.org/officeDocument/2006/relationships/tags" Target="../tags/tag490.xml"/><Relationship Id="rId74" Type="http://schemas.openxmlformats.org/officeDocument/2006/relationships/tags" Target="../tags/tag506.xml"/><Relationship Id="rId79" Type="http://schemas.openxmlformats.org/officeDocument/2006/relationships/tags" Target="../tags/tag511.xml"/><Relationship Id="rId102" Type="http://schemas.openxmlformats.org/officeDocument/2006/relationships/tags" Target="../tags/tag534.xml"/><Relationship Id="rId5" Type="http://schemas.openxmlformats.org/officeDocument/2006/relationships/tags" Target="../tags/tag437.xml"/><Relationship Id="rId90" Type="http://schemas.openxmlformats.org/officeDocument/2006/relationships/tags" Target="../tags/tag522.xml"/><Relationship Id="rId95" Type="http://schemas.openxmlformats.org/officeDocument/2006/relationships/tags" Target="../tags/tag527.xml"/><Relationship Id="rId22" Type="http://schemas.openxmlformats.org/officeDocument/2006/relationships/tags" Target="../tags/tag454.xml"/><Relationship Id="rId27" Type="http://schemas.openxmlformats.org/officeDocument/2006/relationships/tags" Target="../tags/tag459.xml"/><Relationship Id="rId43" Type="http://schemas.openxmlformats.org/officeDocument/2006/relationships/tags" Target="../tags/tag475.xml"/><Relationship Id="rId48" Type="http://schemas.openxmlformats.org/officeDocument/2006/relationships/tags" Target="../tags/tag480.xml"/><Relationship Id="rId64" Type="http://schemas.openxmlformats.org/officeDocument/2006/relationships/tags" Target="../tags/tag496.xml"/><Relationship Id="rId69" Type="http://schemas.openxmlformats.org/officeDocument/2006/relationships/tags" Target="../tags/tag501.xml"/><Relationship Id="rId113" Type="http://schemas.openxmlformats.org/officeDocument/2006/relationships/tags" Target="../tags/tag545.xml"/><Relationship Id="rId118" Type="http://schemas.openxmlformats.org/officeDocument/2006/relationships/image" Target="../media/image1.emf"/><Relationship Id="rId80" Type="http://schemas.openxmlformats.org/officeDocument/2006/relationships/tags" Target="../tags/tag512.xml"/><Relationship Id="rId85" Type="http://schemas.openxmlformats.org/officeDocument/2006/relationships/tags" Target="../tags/tag517.xml"/><Relationship Id="rId12" Type="http://schemas.openxmlformats.org/officeDocument/2006/relationships/tags" Target="../tags/tag444.xml"/><Relationship Id="rId17" Type="http://schemas.openxmlformats.org/officeDocument/2006/relationships/tags" Target="../tags/tag449.xml"/><Relationship Id="rId33" Type="http://schemas.openxmlformats.org/officeDocument/2006/relationships/tags" Target="../tags/tag465.xml"/><Relationship Id="rId38" Type="http://schemas.openxmlformats.org/officeDocument/2006/relationships/tags" Target="../tags/tag470.xml"/><Relationship Id="rId59" Type="http://schemas.openxmlformats.org/officeDocument/2006/relationships/tags" Target="../tags/tag491.xml"/><Relationship Id="rId103" Type="http://schemas.openxmlformats.org/officeDocument/2006/relationships/tags" Target="../tags/tag535.xml"/><Relationship Id="rId108" Type="http://schemas.openxmlformats.org/officeDocument/2006/relationships/tags" Target="../tags/tag540.xml"/><Relationship Id="rId54" Type="http://schemas.openxmlformats.org/officeDocument/2006/relationships/tags" Target="../tags/tag486.xml"/><Relationship Id="rId70" Type="http://schemas.openxmlformats.org/officeDocument/2006/relationships/tags" Target="../tags/tag502.xml"/><Relationship Id="rId75" Type="http://schemas.openxmlformats.org/officeDocument/2006/relationships/tags" Target="../tags/tag507.xml"/><Relationship Id="rId91" Type="http://schemas.openxmlformats.org/officeDocument/2006/relationships/tags" Target="../tags/tag523.xml"/><Relationship Id="rId96" Type="http://schemas.openxmlformats.org/officeDocument/2006/relationships/tags" Target="../tags/tag528.xml"/><Relationship Id="rId1" Type="http://schemas.openxmlformats.org/officeDocument/2006/relationships/vmlDrawing" Target="../drawings/vmlDrawing9.vml"/><Relationship Id="rId6" Type="http://schemas.openxmlformats.org/officeDocument/2006/relationships/tags" Target="../tags/tag438.xml"/><Relationship Id="rId23" Type="http://schemas.openxmlformats.org/officeDocument/2006/relationships/tags" Target="../tags/tag455.xml"/><Relationship Id="rId28" Type="http://schemas.openxmlformats.org/officeDocument/2006/relationships/tags" Target="../tags/tag460.xml"/><Relationship Id="rId49" Type="http://schemas.openxmlformats.org/officeDocument/2006/relationships/tags" Target="../tags/tag481.xml"/><Relationship Id="rId114" Type="http://schemas.openxmlformats.org/officeDocument/2006/relationships/tags" Target="../tags/tag546.xml"/><Relationship Id="rId119" Type="http://schemas.openxmlformats.org/officeDocument/2006/relationships/chart" Target="../charts/chart7.xml"/><Relationship Id="rId44" Type="http://schemas.openxmlformats.org/officeDocument/2006/relationships/tags" Target="../tags/tag476.xml"/><Relationship Id="rId60" Type="http://schemas.openxmlformats.org/officeDocument/2006/relationships/tags" Target="../tags/tag492.xml"/><Relationship Id="rId65" Type="http://schemas.openxmlformats.org/officeDocument/2006/relationships/tags" Target="../tags/tag497.xml"/><Relationship Id="rId81" Type="http://schemas.openxmlformats.org/officeDocument/2006/relationships/tags" Target="../tags/tag513.xml"/><Relationship Id="rId86" Type="http://schemas.openxmlformats.org/officeDocument/2006/relationships/tags" Target="../tags/tag518.xml"/><Relationship Id="rId4" Type="http://schemas.openxmlformats.org/officeDocument/2006/relationships/tags" Target="../tags/tag436.xml"/><Relationship Id="rId9" Type="http://schemas.openxmlformats.org/officeDocument/2006/relationships/tags" Target="../tags/tag441.xml"/><Relationship Id="rId13" Type="http://schemas.openxmlformats.org/officeDocument/2006/relationships/tags" Target="../tags/tag445.xml"/><Relationship Id="rId18" Type="http://schemas.openxmlformats.org/officeDocument/2006/relationships/tags" Target="../tags/tag450.xml"/><Relationship Id="rId39" Type="http://schemas.openxmlformats.org/officeDocument/2006/relationships/tags" Target="../tags/tag471.xml"/><Relationship Id="rId109" Type="http://schemas.openxmlformats.org/officeDocument/2006/relationships/tags" Target="../tags/tag541.xml"/><Relationship Id="rId34" Type="http://schemas.openxmlformats.org/officeDocument/2006/relationships/tags" Target="../tags/tag466.xml"/><Relationship Id="rId50" Type="http://schemas.openxmlformats.org/officeDocument/2006/relationships/tags" Target="../tags/tag482.xml"/><Relationship Id="rId55" Type="http://schemas.openxmlformats.org/officeDocument/2006/relationships/tags" Target="../tags/tag487.xml"/><Relationship Id="rId76" Type="http://schemas.openxmlformats.org/officeDocument/2006/relationships/tags" Target="../tags/tag508.xml"/><Relationship Id="rId97" Type="http://schemas.openxmlformats.org/officeDocument/2006/relationships/tags" Target="../tags/tag529.xml"/><Relationship Id="rId104" Type="http://schemas.openxmlformats.org/officeDocument/2006/relationships/tags" Target="../tags/tag536.xml"/><Relationship Id="rId120" Type="http://schemas.openxmlformats.org/officeDocument/2006/relationships/chart" Target="../charts/chart8.xml"/><Relationship Id="rId7" Type="http://schemas.openxmlformats.org/officeDocument/2006/relationships/tags" Target="../tags/tag439.xml"/><Relationship Id="rId71" Type="http://schemas.openxmlformats.org/officeDocument/2006/relationships/tags" Target="../tags/tag503.xml"/><Relationship Id="rId92" Type="http://schemas.openxmlformats.org/officeDocument/2006/relationships/tags" Target="../tags/tag524.xml"/><Relationship Id="rId2" Type="http://schemas.openxmlformats.org/officeDocument/2006/relationships/tags" Target="../tags/tag434.xml"/><Relationship Id="rId29" Type="http://schemas.openxmlformats.org/officeDocument/2006/relationships/tags" Target="../tags/tag461.xml"/><Relationship Id="rId24" Type="http://schemas.openxmlformats.org/officeDocument/2006/relationships/tags" Target="../tags/tag456.xml"/><Relationship Id="rId40" Type="http://schemas.openxmlformats.org/officeDocument/2006/relationships/tags" Target="../tags/tag472.xml"/><Relationship Id="rId45" Type="http://schemas.openxmlformats.org/officeDocument/2006/relationships/tags" Target="../tags/tag477.xml"/><Relationship Id="rId66" Type="http://schemas.openxmlformats.org/officeDocument/2006/relationships/tags" Target="../tags/tag498.xml"/><Relationship Id="rId87" Type="http://schemas.openxmlformats.org/officeDocument/2006/relationships/tags" Target="../tags/tag519.xml"/><Relationship Id="rId110" Type="http://schemas.openxmlformats.org/officeDocument/2006/relationships/tags" Target="../tags/tag542.xml"/><Relationship Id="rId115" Type="http://schemas.openxmlformats.org/officeDocument/2006/relationships/slideLayout" Target="../slideLayouts/slideLayout3.xml"/><Relationship Id="rId61" Type="http://schemas.openxmlformats.org/officeDocument/2006/relationships/tags" Target="../tags/tag493.xml"/><Relationship Id="rId82" Type="http://schemas.openxmlformats.org/officeDocument/2006/relationships/tags" Target="../tags/tag514.xml"/><Relationship Id="rId19" Type="http://schemas.openxmlformats.org/officeDocument/2006/relationships/tags" Target="../tags/tag451.xml"/><Relationship Id="rId14" Type="http://schemas.openxmlformats.org/officeDocument/2006/relationships/tags" Target="../tags/tag446.xml"/><Relationship Id="rId30" Type="http://schemas.openxmlformats.org/officeDocument/2006/relationships/tags" Target="../tags/tag462.xml"/><Relationship Id="rId35" Type="http://schemas.openxmlformats.org/officeDocument/2006/relationships/tags" Target="../tags/tag467.xml"/><Relationship Id="rId56" Type="http://schemas.openxmlformats.org/officeDocument/2006/relationships/tags" Target="../tags/tag488.xml"/><Relationship Id="rId77" Type="http://schemas.openxmlformats.org/officeDocument/2006/relationships/tags" Target="../tags/tag509.xml"/><Relationship Id="rId100" Type="http://schemas.openxmlformats.org/officeDocument/2006/relationships/tags" Target="../tags/tag532.xml"/><Relationship Id="rId105" Type="http://schemas.openxmlformats.org/officeDocument/2006/relationships/tags" Target="../tags/tag537.xml"/><Relationship Id="rId8" Type="http://schemas.openxmlformats.org/officeDocument/2006/relationships/tags" Target="../tags/tag440.xml"/><Relationship Id="rId51" Type="http://schemas.openxmlformats.org/officeDocument/2006/relationships/tags" Target="../tags/tag483.xml"/><Relationship Id="rId72" Type="http://schemas.openxmlformats.org/officeDocument/2006/relationships/tags" Target="../tags/tag504.xml"/><Relationship Id="rId93" Type="http://schemas.openxmlformats.org/officeDocument/2006/relationships/tags" Target="../tags/tag525.xml"/><Relationship Id="rId98" Type="http://schemas.openxmlformats.org/officeDocument/2006/relationships/tags" Target="../tags/tag530.xml"/><Relationship Id="rId121" Type="http://schemas.openxmlformats.org/officeDocument/2006/relationships/chart" Target="../charts/chart9.xml"/><Relationship Id="rId3" Type="http://schemas.openxmlformats.org/officeDocument/2006/relationships/tags" Target="../tags/tag435.xml"/><Relationship Id="rId25" Type="http://schemas.openxmlformats.org/officeDocument/2006/relationships/tags" Target="../tags/tag457.xml"/><Relationship Id="rId46" Type="http://schemas.openxmlformats.org/officeDocument/2006/relationships/tags" Target="../tags/tag478.xml"/><Relationship Id="rId67" Type="http://schemas.openxmlformats.org/officeDocument/2006/relationships/tags" Target="../tags/tag499.xml"/><Relationship Id="rId116" Type="http://schemas.openxmlformats.org/officeDocument/2006/relationships/notesSlide" Target="../notesSlides/notesSlide6.xml"/><Relationship Id="rId20" Type="http://schemas.openxmlformats.org/officeDocument/2006/relationships/tags" Target="../tags/tag452.xml"/><Relationship Id="rId41" Type="http://schemas.openxmlformats.org/officeDocument/2006/relationships/tags" Target="../tags/tag473.xml"/><Relationship Id="rId62" Type="http://schemas.openxmlformats.org/officeDocument/2006/relationships/tags" Target="../tags/tag494.xml"/><Relationship Id="rId83" Type="http://schemas.openxmlformats.org/officeDocument/2006/relationships/tags" Target="../tags/tag515.xml"/><Relationship Id="rId88" Type="http://schemas.openxmlformats.org/officeDocument/2006/relationships/tags" Target="../tags/tag520.xml"/><Relationship Id="rId111" Type="http://schemas.openxmlformats.org/officeDocument/2006/relationships/tags" Target="../tags/tag543.xml"/><Relationship Id="rId15" Type="http://schemas.openxmlformats.org/officeDocument/2006/relationships/tags" Target="../tags/tag447.xml"/><Relationship Id="rId36" Type="http://schemas.openxmlformats.org/officeDocument/2006/relationships/tags" Target="../tags/tag468.xml"/><Relationship Id="rId57" Type="http://schemas.openxmlformats.org/officeDocument/2006/relationships/tags" Target="../tags/tag489.xml"/><Relationship Id="rId106" Type="http://schemas.openxmlformats.org/officeDocument/2006/relationships/tags" Target="../tags/tag538.xml"/><Relationship Id="rId10" Type="http://schemas.openxmlformats.org/officeDocument/2006/relationships/tags" Target="../tags/tag442.xml"/><Relationship Id="rId31" Type="http://schemas.openxmlformats.org/officeDocument/2006/relationships/tags" Target="../tags/tag463.xml"/><Relationship Id="rId52" Type="http://schemas.openxmlformats.org/officeDocument/2006/relationships/tags" Target="../tags/tag484.xml"/><Relationship Id="rId73" Type="http://schemas.openxmlformats.org/officeDocument/2006/relationships/tags" Target="../tags/tag505.xml"/><Relationship Id="rId78" Type="http://schemas.openxmlformats.org/officeDocument/2006/relationships/tags" Target="../tags/tag510.xml"/><Relationship Id="rId94" Type="http://schemas.openxmlformats.org/officeDocument/2006/relationships/tags" Target="../tags/tag526.xml"/><Relationship Id="rId99" Type="http://schemas.openxmlformats.org/officeDocument/2006/relationships/tags" Target="../tags/tag531.xml"/><Relationship Id="rId101" Type="http://schemas.openxmlformats.org/officeDocument/2006/relationships/tags" Target="../tags/tag533.xml"/></Relationships>
</file>

<file path=ppt/slides/_rels/slide16.xml.rels><?xml version="1.0" encoding="UTF-8" standalone="yes"?>
<Relationships xmlns="http://schemas.openxmlformats.org/package/2006/relationships"><Relationship Id="rId8" Type="http://schemas.openxmlformats.org/officeDocument/2006/relationships/tags" Target="../tags/tag553.xml"/><Relationship Id="rId13" Type="http://schemas.openxmlformats.org/officeDocument/2006/relationships/oleObject" Target="../embeddings/oleObject12.bin"/><Relationship Id="rId3" Type="http://schemas.openxmlformats.org/officeDocument/2006/relationships/tags" Target="../tags/tag548.xml"/><Relationship Id="rId7" Type="http://schemas.openxmlformats.org/officeDocument/2006/relationships/tags" Target="../tags/tag552.xml"/><Relationship Id="rId12" Type="http://schemas.openxmlformats.org/officeDocument/2006/relationships/slideLayout" Target="../slideLayouts/slideLayout3.xml"/><Relationship Id="rId2" Type="http://schemas.openxmlformats.org/officeDocument/2006/relationships/tags" Target="../tags/tag547.xml"/><Relationship Id="rId16" Type="http://schemas.openxmlformats.org/officeDocument/2006/relationships/chart" Target="../charts/chart11.xml"/><Relationship Id="rId1" Type="http://schemas.openxmlformats.org/officeDocument/2006/relationships/vmlDrawing" Target="../drawings/vmlDrawing10.vml"/><Relationship Id="rId6" Type="http://schemas.openxmlformats.org/officeDocument/2006/relationships/tags" Target="../tags/tag551.xml"/><Relationship Id="rId11" Type="http://schemas.openxmlformats.org/officeDocument/2006/relationships/tags" Target="../tags/tag556.xml"/><Relationship Id="rId5" Type="http://schemas.openxmlformats.org/officeDocument/2006/relationships/tags" Target="../tags/tag550.xml"/><Relationship Id="rId15" Type="http://schemas.openxmlformats.org/officeDocument/2006/relationships/chart" Target="../charts/chart10.xml"/><Relationship Id="rId10" Type="http://schemas.openxmlformats.org/officeDocument/2006/relationships/tags" Target="../tags/tag555.xml"/><Relationship Id="rId4" Type="http://schemas.openxmlformats.org/officeDocument/2006/relationships/tags" Target="../tags/tag549.xml"/><Relationship Id="rId9" Type="http://schemas.openxmlformats.org/officeDocument/2006/relationships/tags" Target="../tags/tag554.xml"/><Relationship Id="rId14"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58.xml"/><Relationship Id="rId7" Type="http://schemas.openxmlformats.org/officeDocument/2006/relationships/oleObject" Target="../embeddings/oleObject13.bin"/><Relationship Id="rId2" Type="http://schemas.openxmlformats.org/officeDocument/2006/relationships/tags" Target="../tags/tag557.xml"/><Relationship Id="rId1" Type="http://schemas.openxmlformats.org/officeDocument/2006/relationships/vmlDrawing" Target="../drawings/vmlDrawing11.vml"/><Relationship Id="rId6" Type="http://schemas.openxmlformats.org/officeDocument/2006/relationships/slideLayout" Target="../slideLayouts/slideLayout3.xml"/><Relationship Id="rId5" Type="http://schemas.openxmlformats.org/officeDocument/2006/relationships/tags" Target="../tags/tag560.xml"/><Relationship Id="rId10" Type="http://schemas.openxmlformats.org/officeDocument/2006/relationships/chart" Target="../charts/chart13.xml"/><Relationship Id="rId4" Type="http://schemas.openxmlformats.org/officeDocument/2006/relationships/tags" Target="../tags/tag559.xml"/><Relationship Id="rId9"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3" Type="http://schemas.openxmlformats.org/officeDocument/2006/relationships/tags" Target="../tags/tag572.xml"/><Relationship Id="rId18" Type="http://schemas.openxmlformats.org/officeDocument/2006/relationships/tags" Target="../tags/tag577.xml"/><Relationship Id="rId26" Type="http://schemas.openxmlformats.org/officeDocument/2006/relationships/tags" Target="../tags/tag585.xml"/><Relationship Id="rId39" Type="http://schemas.openxmlformats.org/officeDocument/2006/relationships/tags" Target="../tags/tag598.xml"/><Relationship Id="rId21" Type="http://schemas.openxmlformats.org/officeDocument/2006/relationships/tags" Target="../tags/tag580.xml"/><Relationship Id="rId34" Type="http://schemas.openxmlformats.org/officeDocument/2006/relationships/tags" Target="../tags/tag593.xml"/><Relationship Id="rId42" Type="http://schemas.openxmlformats.org/officeDocument/2006/relationships/tags" Target="../tags/tag601.xml"/><Relationship Id="rId47" Type="http://schemas.openxmlformats.org/officeDocument/2006/relationships/chart" Target="../charts/chart14.xml"/><Relationship Id="rId7" Type="http://schemas.openxmlformats.org/officeDocument/2006/relationships/tags" Target="../tags/tag566.xml"/><Relationship Id="rId2" Type="http://schemas.openxmlformats.org/officeDocument/2006/relationships/tags" Target="../tags/tag561.xml"/><Relationship Id="rId16" Type="http://schemas.openxmlformats.org/officeDocument/2006/relationships/tags" Target="../tags/tag575.xml"/><Relationship Id="rId29" Type="http://schemas.openxmlformats.org/officeDocument/2006/relationships/tags" Target="../tags/tag588.xml"/><Relationship Id="rId1" Type="http://schemas.openxmlformats.org/officeDocument/2006/relationships/vmlDrawing" Target="../drawings/vmlDrawing12.vml"/><Relationship Id="rId6" Type="http://schemas.openxmlformats.org/officeDocument/2006/relationships/tags" Target="../tags/tag565.xml"/><Relationship Id="rId11" Type="http://schemas.openxmlformats.org/officeDocument/2006/relationships/tags" Target="../tags/tag570.xml"/><Relationship Id="rId24" Type="http://schemas.openxmlformats.org/officeDocument/2006/relationships/tags" Target="../tags/tag583.xml"/><Relationship Id="rId32" Type="http://schemas.openxmlformats.org/officeDocument/2006/relationships/tags" Target="../tags/tag591.xml"/><Relationship Id="rId37" Type="http://schemas.openxmlformats.org/officeDocument/2006/relationships/tags" Target="../tags/tag596.xml"/><Relationship Id="rId40" Type="http://schemas.openxmlformats.org/officeDocument/2006/relationships/tags" Target="../tags/tag599.xml"/><Relationship Id="rId45" Type="http://schemas.openxmlformats.org/officeDocument/2006/relationships/oleObject" Target="../embeddings/oleObject14.bin"/><Relationship Id="rId5" Type="http://schemas.openxmlformats.org/officeDocument/2006/relationships/tags" Target="../tags/tag564.xml"/><Relationship Id="rId15" Type="http://schemas.openxmlformats.org/officeDocument/2006/relationships/tags" Target="../tags/tag574.xml"/><Relationship Id="rId23" Type="http://schemas.openxmlformats.org/officeDocument/2006/relationships/tags" Target="../tags/tag582.xml"/><Relationship Id="rId28" Type="http://schemas.openxmlformats.org/officeDocument/2006/relationships/tags" Target="../tags/tag587.xml"/><Relationship Id="rId36" Type="http://schemas.openxmlformats.org/officeDocument/2006/relationships/tags" Target="../tags/tag595.xml"/><Relationship Id="rId10" Type="http://schemas.openxmlformats.org/officeDocument/2006/relationships/tags" Target="../tags/tag569.xml"/><Relationship Id="rId19" Type="http://schemas.openxmlformats.org/officeDocument/2006/relationships/tags" Target="../tags/tag578.xml"/><Relationship Id="rId31" Type="http://schemas.openxmlformats.org/officeDocument/2006/relationships/tags" Target="../tags/tag590.xml"/><Relationship Id="rId44" Type="http://schemas.openxmlformats.org/officeDocument/2006/relationships/slideLayout" Target="../slideLayouts/slideLayout3.xml"/><Relationship Id="rId4" Type="http://schemas.openxmlformats.org/officeDocument/2006/relationships/tags" Target="../tags/tag563.xml"/><Relationship Id="rId9" Type="http://schemas.openxmlformats.org/officeDocument/2006/relationships/tags" Target="../tags/tag568.xml"/><Relationship Id="rId14" Type="http://schemas.openxmlformats.org/officeDocument/2006/relationships/tags" Target="../tags/tag573.xml"/><Relationship Id="rId22" Type="http://schemas.openxmlformats.org/officeDocument/2006/relationships/tags" Target="../tags/tag581.xml"/><Relationship Id="rId27" Type="http://schemas.openxmlformats.org/officeDocument/2006/relationships/tags" Target="../tags/tag586.xml"/><Relationship Id="rId30" Type="http://schemas.openxmlformats.org/officeDocument/2006/relationships/tags" Target="../tags/tag589.xml"/><Relationship Id="rId35" Type="http://schemas.openxmlformats.org/officeDocument/2006/relationships/tags" Target="../tags/tag594.xml"/><Relationship Id="rId43" Type="http://schemas.openxmlformats.org/officeDocument/2006/relationships/tags" Target="../tags/tag602.xml"/><Relationship Id="rId48" Type="http://schemas.openxmlformats.org/officeDocument/2006/relationships/chart" Target="../charts/chart15.xml"/><Relationship Id="rId8" Type="http://schemas.openxmlformats.org/officeDocument/2006/relationships/tags" Target="../tags/tag567.xml"/><Relationship Id="rId3" Type="http://schemas.openxmlformats.org/officeDocument/2006/relationships/tags" Target="../tags/tag562.xml"/><Relationship Id="rId12" Type="http://schemas.openxmlformats.org/officeDocument/2006/relationships/tags" Target="../tags/tag571.xml"/><Relationship Id="rId17" Type="http://schemas.openxmlformats.org/officeDocument/2006/relationships/tags" Target="../tags/tag576.xml"/><Relationship Id="rId25" Type="http://schemas.openxmlformats.org/officeDocument/2006/relationships/tags" Target="../tags/tag584.xml"/><Relationship Id="rId33" Type="http://schemas.openxmlformats.org/officeDocument/2006/relationships/tags" Target="../tags/tag592.xml"/><Relationship Id="rId38" Type="http://schemas.openxmlformats.org/officeDocument/2006/relationships/tags" Target="../tags/tag597.xml"/><Relationship Id="rId46" Type="http://schemas.openxmlformats.org/officeDocument/2006/relationships/image" Target="../media/image18.emf"/><Relationship Id="rId20" Type="http://schemas.openxmlformats.org/officeDocument/2006/relationships/tags" Target="../tags/tag579.xml"/><Relationship Id="rId41" Type="http://schemas.openxmlformats.org/officeDocument/2006/relationships/tags" Target="../tags/tag60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tags" Target="../tags/tag614.xml"/><Relationship Id="rId18" Type="http://schemas.openxmlformats.org/officeDocument/2006/relationships/tags" Target="../tags/tag619.xml"/><Relationship Id="rId26" Type="http://schemas.openxmlformats.org/officeDocument/2006/relationships/tags" Target="../tags/tag627.xml"/><Relationship Id="rId3" Type="http://schemas.openxmlformats.org/officeDocument/2006/relationships/tags" Target="../tags/tag604.xml"/><Relationship Id="rId21" Type="http://schemas.openxmlformats.org/officeDocument/2006/relationships/tags" Target="../tags/tag622.xml"/><Relationship Id="rId34" Type="http://schemas.openxmlformats.org/officeDocument/2006/relationships/chart" Target="../charts/chart16.xml"/><Relationship Id="rId7" Type="http://schemas.openxmlformats.org/officeDocument/2006/relationships/tags" Target="../tags/tag608.xml"/><Relationship Id="rId12" Type="http://schemas.openxmlformats.org/officeDocument/2006/relationships/tags" Target="../tags/tag613.xml"/><Relationship Id="rId17" Type="http://schemas.openxmlformats.org/officeDocument/2006/relationships/tags" Target="../tags/tag618.xml"/><Relationship Id="rId25" Type="http://schemas.openxmlformats.org/officeDocument/2006/relationships/tags" Target="../tags/tag626.xml"/><Relationship Id="rId33" Type="http://schemas.openxmlformats.org/officeDocument/2006/relationships/image" Target="../media/image18.emf"/><Relationship Id="rId2" Type="http://schemas.openxmlformats.org/officeDocument/2006/relationships/tags" Target="../tags/tag603.xml"/><Relationship Id="rId16" Type="http://schemas.openxmlformats.org/officeDocument/2006/relationships/tags" Target="../tags/tag617.xml"/><Relationship Id="rId20" Type="http://schemas.openxmlformats.org/officeDocument/2006/relationships/tags" Target="../tags/tag621.xml"/><Relationship Id="rId29" Type="http://schemas.openxmlformats.org/officeDocument/2006/relationships/tags" Target="../tags/tag630.xml"/><Relationship Id="rId1" Type="http://schemas.openxmlformats.org/officeDocument/2006/relationships/vmlDrawing" Target="../drawings/vmlDrawing13.vml"/><Relationship Id="rId6" Type="http://schemas.openxmlformats.org/officeDocument/2006/relationships/tags" Target="../tags/tag607.xml"/><Relationship Id="rId11" Type="http://schemas.openxmlformats.org/officeDocument/2006/relationships/tags" Target="../tags/tag612.xml"/><Relationship Id="rId24" Type="http://schemas.openxmlformats.org/officeDocument/2006/relationships/tags" Target="../tags/tag625.xml"/><Relationship Id="rId32" Type="http://schemas.openxmlformats.org/officeDocument/2006/relationships/oleObject" Target="../embeddings/oleObject15.bin"/><Relationship Id="rId5" Type="http://schemas.openxmlformats.org/officeDocument/2006/relationships/tags" Target="../tags/tag606.xml"/><Relationship Id="rId15" Type="http://schemas.openxmlformats.org/officeDocument/2006/relationships/tags" Target="../tags/tag616.xml"/><Relationship Id="rId23" Type="http://schemas.openxmlformats.org/officeDocument/2006/relationships/tags" Target="../tags/tag624.xml"/><Relationship Id="rId28" Type="http://schemas.openxmlformats.org/officeDocument/2006/relationships/tags" Target="../tags/tag629.xml"/><Relationship Id="rId10" Type="http://schemas.openxmlformats.org/officeDocument/2006/relationships/tags" Target="../tags/tag611.xml"/><Relationship Id="rId19" Type="http://schemas.openxmlformats.org/officeDocument/2006/relationships/tags" Target="../tags/tag620.xml"/><Relationship Id="rId31" Type="http://schemas.openxmlformats.org/officeDocument/2006/relationships/notesSlide" Target="../notesSlides/notesSlide7.xml"/><Relationship Id="rId4" Type="http://schemas.openxmlformats.org/officeDocument/2006/relationships/tags" Target="../tags/tag605.xml"/><Relationship Id="rId9" Type="http://schemas.openxmlformats.org/officeDocument/2006/relationships/tags" Target="../tags/tag610.xml"/><Relationship Id="rId14" Type="http://schemas.openxmlformats.org/officeDocument/2006/relationships/tags" Target="../tags/tag615.xml"/><Relationship Id="rId22" Type="http://schemas.openxmlformats.org/officeDocument/2006/relationships/tags" Target="../tags/tag623.xml"/><Relationship Id="rId27" Type="http://schemas.openxmlformats.org/officeDocument/2006/relationships/tags" Target="../tags/tag628.xml"/><Relationship Id="rId30" Type="http://schemas.openxmlformats.org/officeDocument/2006/relationships/slideLayout" Target="../slideLayouts/slideLayout3.xml"/><Relationship Id="rId35" Type="http://schemas.openxmlformats.org/officeDocument/2006/relationships/chart" Target="../charts/chart17.xml"/><Relationship Id="rId8" Type="http://schemas.openxmlformats.org/officeDocument/2006/relationships/tags" Target="../tags/tag60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1.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tags" Target="../tags/tag638.xml"/><Relationship Id="rId13" Type="http://schemas.openxmlformats.org/officeDocument/2006/relationships/tags" Target="../tags/tag643.xml"/><Relationship Id="rId18" Type="http://schemas.openxmlformats.org/officeDocument/2006/relationships/tags" Target="../tags/tag648.xml"/><Relationship Id="rId26" Type="http://schemas.openxmlformats.org/officeDocument/2006/relationships/tags" Target="../tags/tag656.xml"/><Relationship Id="rId3" Type="http://schemas.openxmlformats.org/officeDocument/2006/relationships/tags" Target="../tags/tag633.xml"/><Relationship Id="rId21" Type="http://schemas.openxmlformats.org/officeDocument/2006/relationships/tags" Target="../tags/tag651.xml"/><Relationship Id="rId7" Type="http://schemas.openxmlformats.org/officeDocument/2006/relationships/tags" Target="../tags/tag637.xml"/><Relationship Id="rId12" Type="http://schemas.openxmlformats.org/officeDocument/2006/relationships/tags" Target="../tags/tag642.xml"/><Relationship Id="rId17" Type="http://schemas.openxmlformats.org/officeDocument/2006/relationships/tags" Target="../tags/tag647.xml"/><Relationship Id="rId25" Type="http://schemas.openxmlformats.org/officeDocument/2006/relationships/tags" Target="../tags/tag655.xml"/><Relationship Id="rId2" Type="http://schemas.openxmlformats.org/officeDocument/2006/relationships/tags" Target="../tags/tag632.xml"/><Relationship Id="rId16" Type="http://schemas.openxmlformats.org/officeDocument/2006/relationships/tags" Target="../tags/tag646.xml"/><Relationship Id="rId20" Type="http://schemas.openxmlformats.org/officeDocument/2006/relationships/tags" Target="../tags/tag650.xml"/><Relationship Id="rId29" Type="http://schemas.openxmlformats.org/officeDocument/2006/relationships/oleObject" Target="../embeddings/oleObject17.bin"/><Relationship Id="rId1" Type="http://schemas.openxmlformats.org/officeDocument/2006/relationships/vmlDrawing" Target="../drawings/vmlDrawing15.vml"/><Relationship Id="rId6" Type="http://schemas.openxmlformats.org/officeDocument/2006/relationships/tags" Target="../tags/tag636.xml"/><Relationship Id="rId11" Type="http://schemas.openxmlformats.org/officeDocument/2006/relationships/tags" Target="../tags/tag641.xml"/><Relationship Id="rId24" Type="http://schemas.openxmlformats.org/officeDocument/2006/relationships/tags" Target="../tags/tag654.xml"/><Relationship Id="rId5" Type="http://schemas.openxmlformats.org/officeDocument/2006/relationships/tags" Target="../tags/tag635.xml"/><Relationship Id="rId15" Type="http://schemas.openxmlformats.org/officeDocument/2006/relationships/tags" Target="../tags/tag645.xml"/><Relationship Id="rId23" Type="http://schemas.openxmlformats.org/officeDocument/2006/relationships/tags" Target="../tags/tag653.xml"/><Relationship Id="rId28" Type="http://schemas.openxmlformats.org/officeDocument/2006/relationships/slideLayout" Target="../slideLayouts/slideLayout3.xml"/><Relationship Id="rId10" Type="http://schemas.openxmlformats.org/officeDocument/2006/relationships/tags" Target="../tags/tag640.xml"/><Relationship Id="rId19" Type="http://schemas.openxmlformats.org/officeDocument/2006/relationships/tags" Target="../tags/tag649.xml"/><Relationship Id="rId31" Type="http://schemas.openxmlformats.org/officeDocument/2006/relationships/chart" Target="../charts/chart18.xml"/><Relationship Id="rId4" Type="http://schemas.openxmlformats.org/officeDocument/2006/relationships/tags" Target="../tags/tag634.xml"/><Relationship Id="rId9" Type="http://schemas.openxmlformats.org/officeDocument/2006/relationships/tags" Target="../tags/tag639.xml"/><Relationship Id="rId14" Type="http://schemas.openxmlformats.org/officeDocument/2006/relationships/tags" Target="../tags/tag644.xml"/><Relationship Id="rId22" Type="http://schemas.openxmlformats.org/officeDocument/2006/relationships/tags" Target="../tags/tag652.xml"/><Relationship Id="rId27" Type="http://schemas.openxmlformats.org/officeDocument/2006/relationships/tags" Target="../tags/tag657.xml"/><Relationship Id="rId30"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8.xml"/><Relationship Id="rId1" Type="http://schemas.openxmlformats.org/officeDocument/2006/relationships/vmlDrawing" Target="../drawings/vmlDrawing16.vml"/><Relationship Id="rId6" Type="http://schemas.openxmlformats.org/officeDocument/2006/relationships/chart" Target="../charts/chart19.x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9.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8" Type="http://schemas.openxmlformats.org/officeDocument/2006/relationships/hyperlink" Target="https://english.luatvietnam.vn/ecree-no-169-2018-nd-cp-dated-december-31-2018-of-the-government-on-amendments-to-the-governments-decree-no-36-2016-nd-cp-dated-may-15-2016-on-m-169999-Doc1.html" TargetMode="External"/><Relationship Id="rId3" Type="http://schemas.openxmlformats.org/officeDocument/2006/relationships/slideLayout" Target="../slideLayouts/slideLayout3.xml"/><Relationship Id="rId7" Type="http://schemas.openxmlformats.org/officeDocument/2006/relationships/hyperlink" Target="https://vanbanphapluat.co/decree-36-2016-nd-cp-medical-equipment-management" TargetMode="External"/><Relationship Id="rId2" Type="http://schemas.openxmlformats.org/officeDocument/2006/relationships/tags" Target="../tags/tag660.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notesSlide" Target="../notesSlides/notesSlide8.xml"/><Relationship Id="rId9" Type="http://schemas.openxmlformats.org/officeDocument/2006/relationships/hyperlink" Target="https://vanbanphapluat.co/circular-no-30-2015-tt-byt-import-of-medical-equipmen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1.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2.xml"/><Relationship Id="rId1" Type="http://schemas.openxmlformats.org/officeDocument/2006/relationships/vmlDrawing" Target="../drawings/vmlDrawing20.vml"/><Relationship Id="rId5" Type="http://schemas.openxmlformats.org/officeDocument/2006/relationships/image" Target="../media/image21.emf"/><Relationship Id="rId4" Type="http://schemas.openxmlformats.org/officeDocument/2006/relationships/oleObject" Target="../embeddings/oleObject2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3.xml"/><Relationship Id="rId1" Type="http://schemas.openxmlformats.org/officeDocument/2006/relationships/vmlDrawing" Target="../drawings/vmlDrawing21.vml"/><Relationship Id="rId6" Type="http://schemas.openxmlformats.org/officeDocument/2006/relationships/image" Target="../media/image21.emf"/><Relationship Id="rId5" Type="http://schemas.openxmlformats.org/officeDocument/2006/relationships/oleObject" Target="../embeddings/oleObject23.bin"/><Relationship Id="rId4"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3" Type="http://schemas.openxmlformats.org/officeDocument/2006/relationships/tags" Target="../tags/tag675.xml"/><Relationship Id="rId18" Type="http://schemas.openxmlformats.org/officeDocument/2006/relationships/tags" Target="../tags/tag680.xml"/><Relationship Id="rId26" Type="http://schemas.openxmlformats.org/officeDocument/2006/relationships/tags" Target="../tags/tag688.xml"/><Relationship Id="rId39" Type="http://schemas.openxmlformats.org/officeDocument/2006/relationships/tags" Target="../tags/tag701.xml"/><Relationship Id="rId21" Type="http://schemas.openxmlformats.org/officeDocument/2006/relationships/tags" Target="../tags/tag683.xml"/><Relationship Id="rId34" Type="http://schemas.openxmlformats.org/officeDocument/2006/relationships/tags" Target="../tags/tag696.xml"/><Relationship Id="rId42" Type="http://schemas.openxmlformats.org/officeDocument/2006/relationships/tags" Target="../tags/tag704.xml"/><Relationship Id="rId47" Type="http://schemas.openxmlformats.org/officeDocument/2006/relationships/tags" Target="../tags/tag709.xml"/><Relationship Id="rId50" Type="http://schemas.openxmlformats.org/officeDocument/2006/relationships/tags" Target="../tags/tag712.xml"/><Relationship Id="rId55" Type="http://schemas.openxmlformats.org/officeDocument/2006/relationships/slideLayout" Target="../slideLayouts/slideLayout3.xml"/><Relationship Id="rId7" Type="http://schemas.openxmlformats.org/officeDocument/2006/relationships/tags" Target="../tags/tag669.xml"/><Relationship Id="rId2" Type="http://schemas.openxmlformats.org/officeDocument/2006/relationships/tags" Target="../tags/tag664.xml"/><Relationship Id="rId16" Type="http://schemas.openxmlformats.org/officeDocument/2006/relationships/tags" Target="../tags/tag678.xml"/><Relationship Id="rId29" Type="http://schemas.openxmlformats.org/officeDocument/2006/relationships/tags" Target="../tags/tag691.xml"/><Relationship Id="rId11" Type="http://schemas.openxmlformats.org/officeDocument/2006/relationships/tags" Target="../tags/tag673.xml"/><Relationship Id="rId24" Type="http://schemas.openxmlformats.org/officeDocument/2006/relationships/tags" Target="../tags/tag686.xml"/><Relationship Id="rId32" Type="http://schemas.openxmlformats.org/officeDocument/2006/relationships/tags" Target="../tags/tag694.xml"/><Relationship Id="rId37" Type="http://schemas.openxmlformats.org/officeDocument/2006/relationships/tags" Target="../tags/tag699.xml"/><Relationship Id="rId40" Type="http://schemas.openxmlformats.org/officeDocument/2006/relationships/tags" Target="../tags/tag702.xml"/><Relationship Id="rId45" Type="http://schemas.openxmlformats.org/officeDocument/2006/relationships/tags" Target="../tags/tag707.xml"/><Relationship Id="rId53" Type="http://schemas.openxmlformats.org/officeDocument/2006/relationships/tags" Target="../tags/tag715.xml"/><Relationship Id="rId58" Type="http://schemas.openxmlformats.org/officeDocument/2006/relationships/chart" Target="../charts/chart21.xml"/><Relationship Id="rId5" Type="http://schemas.openxmlformats.org/officeDocument/2006/relationships/tags" Target="../tags/tag667.xml"/><Relationship Id="rId19" Type="http://schemas.openxmlformats.org/officeDocument/2006/relationships/tags" Target="../tags/tag681.xml"/><Relationship Id="rId4" Type="http://schemas.openxmlformats.org/officeDocument/2006/relationships/tags" Target="../tags/tag666.xml"/><Relationship Id="rId9" Type="http://schemas.openxmlformats.org/officeDocument/2006/relationships/tags" Target="../tags/tag671.xml"/><Relationship Id="rId14" Type="http://schemas.openxmlformats.org/officeDocument/2006/relationships/tags" Target="../tags/tag676.xml"/><Relationship Id="rId22" Type="http://schemas.openxmlformats.org/officeDocument/2006/relationships/tags" Target="../tags/tag684.xml"/><Relationship Id="rId27" Type="http://schemas.openxmlformats.org/officeDocument/2006/relationships/tags" Target="../tags/tag689.xml"/><Relationship Id="rId30" Type="http://schemas.openxmlformats.org/officeDocument/2006/relationships/tags" Target="../tags/tag692.xml"/><Relationship Id="rId35" Type="http://schemas.openxmlformats.org/officeDocument/2006/relationships/tags" Target="../tags/tag697.xml"/><Relationship Id="rId43" Type="http://schemas.openxmlformats.org/officeDocument/2006/relationships/tags" Target="../tags/tag705.xml"/><Relationship Id="rId48" Type="http://schemas.openxmlformats.org/officeDocument/2006/relationships/tags" Target="../tags/tag710.xml"/><Relationship Id="rId56" Type="http://schemas.openxmlformats.org/officeDocument/2006/relationships/oleObject" Target="../embeddings/oleObject24.bin"/><Relationship Id="rId8" Type="http://schemas.openxmlformats.org/officeDocument/2006/relationships/tags" Target="../tags/tag670.xml"/><Relationship Id="rId51" Type="http://schemas.openxmlformats.org/officeDocument/2006/relationships/tags" Target="../tags/tag713.xml"/><Relationship Id="rId3" Type="http://schemas.openxmlformats.org/officeDocument/2006/relationships/tags" Target="../tags/tag665.xml"/><Relationship Id="rId12" Type="http://schemas.openxmlformats.org/officeDocument/2006/relationships/tags" Target="../tags/tag674.xml"/><Relationship Id="rId17" Type="http://schemas.openxmlformats.org/officeDocument/2006/relationships/tags" Target="../tags/tag679.xml"/><Relationship Id="rId25" Type="http://schemas.openxmlformats.org/officeDocument/2006/relationships/tags" Target="../tags/tag687.xml"/><Relationship Id="rId33" Type="http://schemas.openxmlformats.org/officeDocument/2006/relationships/tags" Target="../tags/tag695.xml"/><Relationship Id="rId38" Type="http://schemas.openxmlformats.org/officeDocument/2006/relationships/tags" Target="../tags/tag700.xml"/><Relationship Id="rId46" Type="http://schemas.openxmlformats.org/officeDocument/2006/relationships/tags" Target="../tags/tag708.xml"/><Relationship Id="rId20" Type="http://schemas.openxmlformats.org/officeDocument/2006/relationships/tags" Target="../tags/tag682.xml"/><Relationship Id="rId41" Type="http://schemas.openxmlformats.org/officeDocument/2006/relationships/tags" Target="../tags/tag703.xml"/><Relationship Id="rId54" Type="http://schemas.openxmlformats.org/officeDocument/2006/relationships/tags" Target="../tags/tag716.xml"/><Relationship Id="rId1" Type="http://schemas.openxmlformats.org/officeDocument/2006/relationships/vmlDrawing" Target="../drawings/vmlDrawing22.vml"/><Relationship Id="rId6" Type="http://schemas.openxmlformats.org/officeDocument/2006/relationships/tags" Target="../tags/tag668.xml"/><Relationship Id="rId15" Type="http://schemas.openxmlformats.org/officeDocument/2006/relationships/tags" Target="../tags/tag677.xml"/><Relationship Id="rId23" Type="http://schemas.openxmlformats.org/officeDocument/2006/relationships/tags" Target="../tags/tag685.xml"/><Relationship Id="rId28" Type="http://schemas.openxmlformats.org/officeDocument/2006/relationships/tags" Target="../tags/tag690.xml"/><Relationship Id="rId36" Type="http://schemas.openxmlformats.org/officeDocument/2006/relationships/tags" Target="../tags/tag698.xml"/><Relationship Id="rId49" Type="http://schemas.openxmlformats.org/officeDocument/2006/relationships/tags" Target="../tags/tag711.xml"/><Relationship Id="rId57" Type="http://schemas.openxmlformats.org/officeDocument/2006/relationships/image" Target="../media/image18.emf"/><Relationship Id="rId10" Type="http://schemas.openxmlformats.org/officeDocument/2006/relationships/tags" Target="../tags/tag672.xml"/><Relationship Id="rId31" Type="http://schemas.openxmlformats.org/officeDocument/2006/relationships/tags" Target="../tags/tag693.xml"/><Relationship Id="rId44" Type="http://schemas.openxmlformats.org/officeDocument/2006/relationships/tags" Target="../tags/tag706.xml"/><Relationship Id="rId52" Type="http://schemas.openxmlformats.org/officeDocument/2006/relationships/tags" Target="../tags/tag714.xml"/></Relationships>
</file>

<file path=ppt/slides/_rels/slide42.xml.rels><?xml version="1.0" encoding="UTF-8" standalone="yes"?>
<Relationships xmlns="http://schemas.openxmlformats.org/package/2006/relationships"><Relationship Id="rId13" Type="http://schemas.openxmlformats.org/officeDocument/2006/relationships/tags" Target="../tags/tag728.xml"/><Relationship Id="rId18" Type="http://schemas.openxmlformats.org/officeDocument/2006/relationships/tags" Target="../tags/tag733.xml"/><Relationship Id="rId26" Type="http://schemas.openxmlformats.org/officeDocument/2006/relationships/tags" Target="../tags/tag741.xml"/><Relationship Id="rId39" Type="http://schemas.openxmlformats.org/officeDocument/2006/relationships/tags" Target="../tags/tag754.xml"/><Relationship Id="rId21" Type="http://schemas.openxmlformats.org/officeDocument/2006/relationships/tags" Target="../tags/tag736.xml"/><Relationship Id="rId34" Type="http://schemas.openxmlformats.org/officeDocument/2006/relationships/tags" Target="../tags/tag749.xml"/><Relationship Id="rId42" Type="http://schemas.openxmlformats.org/officeDocument/2006/relationships/tags" Target="../tags/tag757.xml"/><Relationship Id="rId47" Type="http://schemas.openxmlformats.org/officeDocument/2006/relationships/chart" Target="../charts/chart22.xml"/><Relationship Id="rId7" Type="http://schemas.openxmlformats.org/officeDocument/2006/relationships/tags" Target="../tags/tag722.xml"/><Relationship Id="rId2" Type="http://schemas.openxmlformats.org/officeDocument/2006/relationships/tags" Target="../tags/tag717.xml"/><Relationship Id="rId16" Type="http://schemas.openxmlformats.org/officeDocument/2006/relationships/tags" Target="../tags/tag731.xml"/><Relationship Id="rId29" Type="http://schemas.openxmlformats.org/officeDocument/2006/relationships/tags" Target="../tags/tag744.xml"/><Relationship Id="rId1" Type="http://schemas.openxmlformats.org/officeDocument/2006/relationships/vmlDrawing" Target="../drawings/vmlDrawing23.vml"/><Relationship Id="rId6" Type="http://schemas.openxmlformats.org/officeDocument/2006/relationships/tags" Target="../tags/tag721.xml"/><Relationship Id="rId11" Type="http://schemas.openxmlformats.org/officeDocument/2006/relationships/tags" Target="../tags/tag726.xml"/><Relationship Id="rId24" Type="http://schemas.openxmlformats.org/officeDocument/2006/relationships/tags" Target="../tags/tag739.xml"/><Relationship Id="rId32" Type="http://schemas.openxmlformats.org/officeDocument/2006/relationships/tags" Target="../tags/tag747.xml"/><Relationship Id="rId37" Type="http://schemas.openxmlformats.org/officeDocument/2006/relationships/tags" Target="../tags/tag752.xml"/><Relationship Id="rId40" Type="http://schemas.openxmlformats.org/officeDocument/2006/relationships/tags" Target="../tags/tag755.xml"/><Relationship Id="rId45" Type="http://schemas.openxmlformats.org/officeDocument/2006/relationships/oleObject" Target="../embeddings/oleObject25.bin"/><Relationship Id="rId5" Type="http://schemas.openxmlformats.org/officeDocument/2006/relationships/tags" Target="../tags/tag720.xml"/><Relationship Id="rId15" Type="http://schemas.openxmlformats.org/officeDocument/2006/relationships/tags" Target="../tags/tag730.xml"/><Relationship Id="rId23" Type="http://schemas.openxmlformats.org/officeDocument/2006/relationships/tags" Target="../tags/tag738.xml"/><Relationship Id="rId28" Type="http://schemas.openxmlformats.org/officeDocument/2006/relationships/tags" Target="../tags/tag743.xml"/><Relationship Id="rId36" Type="http://schemas.openxmlformats.org/officeDocument/2006/relationships/tags" Target="../tags/tag751.xml"/><Relationship Id="rId10" Type="http://schemas.openxmlformats.org/officeDocument/2006/relationships/tags" Target="../tags/tag725.xml"/><Relationship Id="rId19" Type="http://schemas.openxmlformats.org/officeDocument/2006/relationships/tags" Target="../tags/tag734.xml"/><Relationship Id="rId31" Type="http://schemas.openxmlformats.org/officeDocument/2006/relationships/tags" Target="../tags/tag746.xml"/><Relationship Id="rId44" Type="http://schemas.openxmlformats.org/officeDocument/2006/relationships/slideLayout" Target="../slideLayouts/slideLayout3.xml"/><Relationship Id="rId4" Type="http://schemas.openxmlformats.org/officeDocument/2006/relationships/tags" Target="../tags/tag719.xml"/><Relationship Id="rId9" Type="http://schemas.openxmlformats.org/officeDocument/2006/relationships/tags" Target="../tags/tag724.xml"/><Relationship Id="rId14" Type="http://schemas.openxmlformats.org/officeDocument/2006/relationships/tags" Target="../tags/tag729.xml"/><Relationship Id="rId22" Type="http://schemas.openxmlformats.org/officeDocument/2006/relationships/tags" Target="../tags/tag737.xml"/><Relationship Id="rId27" Type="http://schemas.openxmlformats.org/officeDocument/2006/relationships/tags" Target="../tags/tag742.xml"/><Relationship Id="rId30" Type="http://schemas.openxmlformats.org/officeDocument/2006/relationships/tags" Target="../tags/tag745.xml"/><Relationship Id="rId35" Type="http://schemas.openxmlformats.org/officeDocument/2006/relationships/tags" Target="../tags/tag750.xml"/><Relationship Id="rId43" Type="http://schemas.openxmlformats.org/officeDocument/2006/relationships/tags" Target="../tags/tag758.xml"/><Relationship Id="rId48" Type="http://schemas.openxmlformats.org/officeDocument/2006/relationships/chart" Target="../charts/chart23.xml"/><Relationship Id="rId8" Type="http://schemas.openxmlformats.org/officeDocument/2006/relationships/tags" Target="../tags/tag723.xml"/><Relationship Id="rId3" Type="http://schemas.openxmlformats.org/officeDocument/2006/relationships/tags" Target="../tags/tag718.xml"/><Relationship Id="rId12" Type="http://schemas.openxmlformats.org/officeDocument/2006/relationships/tags" Target="../tags/tag727.xml"/><Relationship Id="rId17" Type="http://schemas.openxmlformats.org/officeDocument/2006/relationships/tags" Target="../tags/tag732.xml"/><Relationship Id="rId25" Type="http://schemas.openxmlformats.org/officeDocument/2006/relationships/tags" Target="../tags/tag740.xml"/><Relationship Id="rId33" Type="http://schemas.openxmlformats.org/officeDocument/2006/relationships/tags" Target="../tags/tag748.xml"/><Relationship Id="rId38" Type="http://schemas.openxmlformats.org/officeDocument/2006/relationships/tags" Target="../tags/tag753.xml"/><Relationship Id="rId46" Type="http://schemas.openxmlformats.org/officeDocument/2006/relationships/image" Target="../media/image18.emf"/><Relationship Id="rId20" Type="http://schemas.openxmlformats.org/officeDocument/2006/relationships/tags" Target="../tags/tag735.xml"/><Relationship Id="rId41" Type="http://schemas.openxmlformats.org/officeDocument/2006/relationships/tags" Target="../tags/tag7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59.xml"/><Relationship Id="rId1" Type="http://schemas.openxmlformats.org/officeDocument/2006/relationships/vmlDrawing" Target="../drawings/vmlDrawing24.vml"/><Relationship Id="rId6" Type="http://schemas.openxmlformats.org/officeDocument/2006/relationships/image" Target="../media/image21.emf"/><Relationship Id="rId5" Type="http://schemas.openxmlformats.org/officeDocument/2006/relationships/oleObject" Target="../embeddings/oleObject26.bin"/><Relationship Id="rId4" Type="http://schemas.openxmlformats.org/officeDocument/2006/relationships/notesSlide" Target="../notesSlides/notesSlid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3" Type="http://schemas.openxmlformats.org/officeDocument/2006/relationships/tags" Target="../tags/tag771.xml"/><Relationship Id="rId18" Type="http://schemas.openxmlformats.org/officeDocument/2006/relationships/tags" Target="../tags/tag776.xml"/><Relationship Id="rId26" Type="http://schemas.openxmlformats.org/officeDocument/2006/relationships/tags" Target="../tags/tag784.xml"/><Relationship Id="rId39" Type="http://schemas.openxmlformats.org/officeDocument/2006/relationships/tags" Target="../tags/tag797.xml"/><Relationship Id="rId21" Type="http://schemas.openxmlformats.org/officeDocument/2006/relationships/tags" Target="../tags/tag779.xml"/><Relationship Id="rId34" Type="http://schemas.openxmlformats.org/officeDocument/2006/relationships/tags" Target="../tags/tag792.xml"/><Relationship Id="rId42" Type="http://schemas.openxmlformats.org/officeDocument/2006/relationships/tags" Target="../tags/tag800.xml"/><Relationship Id="rId47" Type="http://schemas.openxmlformats.org/officeDocument/2006/relationships/chart" Target="../charts/chart25.xml"/><Relationship Id="rId7" Type="http://schemas.openxmlformats.org/officeDocument/2006/relationships/tags" Target="../tags/tag765.xml"/><Relationship Id="rId2" Type="http://schemas.openxmlformats.org/officeDocument/2006/relationships/tags" Target="../tags/tag760.xml"/><Relationship Id="rId16" Type="http://schemas.openxmlformats.org/officeDocument/2006/relationships/tags" Target="../tags/tag774.xml"/><Relationship Id="rId29" Type="http://schemas.openxmlformats.org/officeDocument/2006/relationships/tags" Target="../tags/tag787.xml"/><Relationship Id="rId1" Type="http://schemas.openxmlformats.org/officeDocument/2006/relationships/vmlDrawing" Target="../drawings/vmlDrawing25.vml"/><Relationship Id="rId6" Type="http://schemas.openxmlformats.org/officeDocument/2006/relationships/tags" Target="../tags/tag764.xml"/><Relationship Id="rId11" Type="http://schemas.openxmlformats.org/officeDocument/2006/relationships/tags" Target="../tags/tag769.xml"/><Relationship Id="rId24" Type="http://schemas.openxmlformats.org/officeDocument/2006/relationships/tags" Target="../tags/tag782.xml"/><Relationship Id="rId32" Type="http://schemas.openxmlformats.org/officeDocument/2006/relationships/tags" Target="../tags/tag790.xml"/><Relationship Id="rId37" Type="http://schemas.openxmlformats.org/officeDocument/2006/relationships/tags" Target="../tags/tag795.xml"/><Relationship Id="rId40" Type="http://schemas.openxmlformats.org/officeDocument/2006/relationships/tags" Target="../tags/tag798.xml"/><Relationship Id="rId45" Type="http://schemas.openxmlformats.org/officeDocument/2006/relationships/image" Target="../media/image18.emf"/><Relationship Id="rId5" Type="http://schemas.openxmlformats.org/officeDocument/2006/relationships/tags" Target="../tags/tag763.xml"/><Relationship Id="rId15" Type="http://schemas.openxmlformats.org/officeDocument/2006/relationships/tags" Target="../tags/tag773.xml"/><Relationship Id="rId23" Type="http://schemas.openxmlformats.org/officeDocument/2006/relationships/tags" Target="../tags/tag781.xml"/><Relationship Id="rId28" Type="http://schemas.openxmlformats.org/officeDocument/2006/relationships/tags" Target="../tags/tag786.xml"/><Relationship Id="rId36" Type="http://schemas.openxmlformats.org/officeDocument/2006/relationships/tags" Target="../tags/tag794.xml"/><Relationship Id="rId10" Type="http://schemas.openxmlformats.org/officeDocument/2006/relationships/tags" Target="../tags/tag768.xml"/><Relationship Id="rId19" Type="http://schemas.openxmlformats.org/officeDocument/2006/relationships/tags" Target="../tags/tag777.xml"/><Relationship Id="rId31" Type="http://schemas.openxmlformats.org/officeDocument/2006/relationships/tags" Target="../tags/tag789.xml"/><Relationship Id="rId44" Type="http://schemas.openxmlformats.org/officeDocument/2006/relationships/oleObject" Target="../embeddings/oleObject27.bin"/><Relationship Id="rId4" Type="http://schemas.openxmlformats.org/officeDocument/2006/relationships/tags" Target="../tags/tag762.xml"/><Relationship Id="rId9" Type="http://schemas.openxmlformats.org/officeDocument/2006/relationships/tags" Target="../tags/tag767.xml"/><Relationship Id="rId14" Type="http://schemas.openxmlformats.org/officeDocument/2006/relationships/tags" Target="../tags/tag772.xml"/><Relationship Id="rId22" Type="http://schemas.openxmlformats.org/officeDocument/2006/relationships/tags" Target="../tags/tag780.xml"/><Relationship Id="rId27" Type="http://schemas.openxmlformats.org/officeDocument/2006/relationships/tags" Target="../tags/tag785.xml"/><Relationship Id="rId30" Type="http://schemas.openxmlformats.org/officeDocument/2006/relationships/tags" Target="../tags/tag788.xml"/><Relationship Id="rId35" Type="http://schemas.openxmlformats.org/officeDocument/2006/relationships/tags" Target="../tags/tag793.xml"/><Relationship Id="rId43" Type="http://schemas.openxmlformats.org/officeDocument/2006/relationships/slideLayout" Target="../slideLayouts/slideLayout3.xml"/><Relationship Id="rId8" Type="http://schemas.openxmlformats.org/officeDocument/2006/relationships/tags" Target="../tags/tag766.xml"/><Relationship Id="rId3" Type="http://schemas.openxmlformats.org/officeDocument/2006/relationships/tags" Target="../tags/tag761.xml"/><Relationship Id="rId12" Type="http://schemas.openxmlformats.org/officeDocument/2006/relationships/tags" Target="../tags/tag770.xml"/><Relationship Id="rId17" Type="http://schemas.openxmlformats.org/officeDocument/2006/relationships/tags" Target="../tags/tag775.xml"/><Relationship Id="rId25" Type="http://schemas.openxmlformats.org/officeDocument/2006/relationships/tags" Target="../tags/tag783.xml"/><Relationship Id="rId33" Type="http://schemas.openxmlformats.org/officeDocument/2006/relationships/tags" Target="../tags/tag791.xml"/><Relationship Id="rId38" Type="http://schemas.openxmlformats.org/officeDocument/2006/relationships/tags" Target="../tags/tag796.xml"/><Relationship Id="rId46" Type="http://schemas.openxmlformats.org/officeDocument/2006/relationships/chart" Target="../charts/chart24.xml"/><Relationship Id="rId20" Type="http://schemas.openxmlformats.org/officeDocument/2006/relationships/tags" Target="../tags/tag778.xml"/><Relationship Id="rId41" Type="http://schemas.openxmlformats.org/officeDocument/2006/relationships/tags" Target="../tags/tag79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tags" Target="../tags/tag802.xml"/><Relationship Id="rId2" Type="http://schemas.openxmlformats.org/officeDocument/2006/relationships/tags" Target="../tags/tag801.xml"/><Relationship Id="rId1" Type="http://schemas.openxmlformats.org/officeDocument/2006/relationships/vmlDrawing" Target="../drawings/vmlDrawing26.vml"/><Relationship Id="rId6" Type="http://schemas.openxmlformats.org/officeDocument/2006/relationships/image" Target="../media/image25.emf"/><Relationship Id="rId5" Type="http://schemas.openxmlformats.org/officeDocument/2006/relationships/oleObject" Target="../embeddings/oleObject28.bin"/><Relationship Id="rId4"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3.xml"/><Relationship Id="rId1" Type="http://schemas.openxmlformats.org/officeDocument/2006/relationships/vmlDrawing" Target="../drawings/vmlDrawing27.vml"/><Relationship Id="rId5" Type="http://schemas.openxmlformats.org/officeDocument/2006/relationships/image" Target="../media/image25.emf"/><Relationship Id="rId4" Type="http://schemas.openxmlformats.org/officeDocument/2006/relationships/oleObject" Target="../embeddings/oleObject29.bin"/></Relationships>
</file>

<file path=ppt/slides/_rels/slide58.xml.rels><?xml version="1.0" encoding="UTF-8" standalone="yes"?>
<Relationships xmlns="http://schemas.openxmlformats.org/package/2006/relationships"><Relationship Id="rId3" Type="http://schemas.openxmlformats.org/officeDocument/2006/relationships/tags" Target="../tags/tag805.xml"/><Relationship Id="rId2" Type="http://schemas.openxmlformats.org/officeDocument/2006/relationships/tags" Target="../tags/tag804.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6.xml"/><Relationship Id="rId1" Type="http://schemas.openxmlformats.org/officeDocument/2006/relationships/vmlDrawing" Target="../drawings/vmlDrawing29.vml"/><Relationship Id="rId5" Type="http://schemas.openxmlformats.org/officeDocument/2006/relationships/image" Target="../media/image21.emf"/><Relationship Id="rId4" Type="http://schemas.openxmlformats.org/officeDocument/2006/relationships/oleObject" Target="../embeddings/oleObject31.bin"/></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226" Type="http://schemas.openxmlformats.org/officeDocument/2006/relationships/oleObject" Target="../embeddings/oleObject5.bin"/><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tags" Target="../tags/tag221.xml"/><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227" Type="http://schemas.openxmlformats.org/officeDocument/2006/relationships/image" Target="../media/image1.emf"/><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tags" Target="../tags/tag222.xml"/><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228" Type="http://schemas.openxmlformats.org/officeDocument/2006/relationships/chart" Target="../charts/chart1.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tags" Target="../tags/tag223.xml"/><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229" Type="http://schemas.openxmlformats.org/officeDocument/2006/relationships/chart" Target="../charts/chart2.xml"/><Relationship Id="rId14" Type="http://schemas.openxmlformats.org/officeDocument/2006/relationships/tags" Target="../tags/tag19.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8" Type="http://schemas.openxmlformats.org/officeDocument/2006/relationships/tags" Target="../tags/tag13.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219" Type="http://schemas.openxmlformats.org/officeDocument/2006/relationships/tags" Target="../tags/tag224.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220" Type="http://schemas.openxmlformats.org/officeDocument/2006/relationships/tags" Target="../tags/tag225.xml"/><Relationship Id="rId225" Type="http://schemas.openxmlformats.org/officeDocument/2006/relationships/slideLayout" Target="../slideLayouts/slideLayout3.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tags" Target="../tags/tag220.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221" Type="http://schemas.openxmlformats.org/officeDocument/2006/relationships/tags" Target="../tags/tag226.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222" Type="http://schemas.openxmlformats.org/officeDocument/2006/relationships/tags" Target="../tags/tag227.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223" Type="http://schemas.openxmlformats.org/officeDocument/2006/relationships/tags" Target="../tags/tag228.xml"/><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 Id="rId224" Type="http://schemas.openxmlformats.org/officeDocument/2006/relationships/tags" Target="../tags/tag229.xml"/><Relationship Id="rId30" Type="http://schemas.openxmlformats.org/officeDocument/2006/relationships/tags" Target="../tags/tag3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189" Type="http://schemas.openxmlformats.org/officeDocument/2006/relationships/tags" Target="../tags/tag194.xml"/><Relationship Id="rId3" Type="http://schemas.openxmlformats.org/officeDocument/2006/relationships/tags" Target="../tags/tag8.xml"/><Relationship Id="rId214" Type="http://schemas.openxmlformats.org/officeDocument/2006/relationships/tags" Target="../tags/tag21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7.xml"/><Relationship Id="rId1" Type="http://schemas.openxmlformats.org/officeDocument/2006/relationships/vmlDrawing" Target="../drawings/vmlDrawing30.v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8.xml"/><Relationship Id="rId1" Type="http://schemas.openxmlformats.org/officeDocument/2006/relationships/vmlDrawing" Target="../drawings/vmlDrawing31.vml"/><Relationship Id="rId5" Type="http://schemas.openxmlformats.org/officeDocument/2006/relationships/image" Target="../media/image21.emf"/><Relationship Id="rId4" Type="http://schemas.openxmlformats.org/officeDocument/2006/relationships/oleObject" Target="../embeddings/oleObject33.bin"/></Relationships>
</file>

<file path=ppt/slides/_rels/slide62.xml.rels><?xml version="1.0" encoding="UTF-8" standalone="yes"?>
<Relationships xmlns="http://schemas.openxmlformats.org/package/2006/relationships"><Relationship Id="rId3" Type="http://schemas.openxmlformats.org/officeDocument/2006/relationships/tags" Target="../tags/tag810.xml"/><Relationship Id="rId2" Type="http://schemas.openxmlformats.org/officeDocument/2006/relationships/tags" Target="../tags/tag809.xml"/><Relationship Id="rId1" Type="http://schemas.openxmlformats.org/officeDocument/2006/relationships/vmlDrawing" Target="../drawings/vmlDrawing32.vml"/><Relationship Id="rId6" Type="http://schemas.openxmlformats.org/officeDocument/2006/relationships/image" Target="../media/image21.emf"/><Relationship Id="rId5" Type="http://schemas.openxmlformats.org/officeDocument/2006/relationships/oleObject" Target="../embeddings/oleObject34.bin"/><Relationship Id="rId4"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41.xml"/><Relationship Id="rId18" Type="http://schemas.openxmlformats.org/officeDocument/2006/relationships/tags" Target="../tags/tag246.xml"/><Relationship Id="rId26" Type="http://schemas.openxmlformats.org/officeDocument/2006/relationships/tags" Target="../tags/tag254.xml"/><Relationship Id="rId39" Type="http://schemas.openxmlformats.org/officeDocument/2006/relationships/tags" Target="../tags/tag267.xml"/><Relationship Id="rId21" Type="http://schemas.openxmlformats.org/officeDocument/2006/relationships/tags" Target="../tags/tag249.xml"/><Relationship Id="rId34" Type="http://schemas.openxmlformats.org/officeDocument/2006/relationships/tags" Target="../tags/tag262.xml"/><Relationship Id="rId42" Type="http://schemas.openxmlformats.org/officeDocument/2006/relationships/image" Target="../media/image18.emf"/><Relationship Id="rId7" Type="http://schemas.openxmlformats.org/officeDocument/2006/relationships/tags" Target="../tags/tag235.xml"/><Relationship Id="rId2" Type="http://schemas.openxmlformats.org/officeDocument/2006/relationships/tags" Target="../tags/tag230.xml"/><Relationship Id="rId16" Type="http://schemas.openxmlformats.org/officeDocument/2006/relationships/tags" Target="../tags/tag244.xml"/><Relationship Id="rId29" Type="http://schemas.openxmlformats.org/officeDocument/2006/relationships/tags" Target="../tags/tag257.xml"/><Relationship Id="rId1" Type="http://schemas.openxmlformats.org/officeDocument/2006/relationships/vmlDrawing" Target="../drawings/vmlDrawing6.vml"/><Relationship Id="rId6" Type="http://schemas.openxmlformats.org/officeDocument/2006/relationships/tags" Target="../tags/tag234.xml"/><Relationship Id="rId11" Type="http://schemas.openxmlformats.org/officeDocument/2006/relationships/tags" Target="../tags/tag239.xml"/><Relationship Id="rId24" Type="http://schemas.openxmlformats.org/officeDocument/2006/relationships/tags" Target="../tags/tag252.xml"/><Relationship Id="rId32" Type="http://schemas.openxmlformats.org/officeDocument/2006/relationships/tags" Target="../tags/tag260.xml"/><Relationship Id="rId37" Type="http://schemas.openxmlformats.org/officeDocument/2006/relationships/tags" Target="../tags/tag265.xml"/><Relationship Id="rId40" Type="http://schemas.openxmlformats.org/officeDocument/2006/relationships/slideLayout" Target="../slideLayouts/slideLayout3.xml"/><Relationship Id="rId45" Type="http://schemas.openxmlformats.org/officeDocument/2006/relationships/oleObject" Target="../embeddings/oleObject8.bin"/><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tags" Target="../tags/tag264.xml"/><Relationship Id="rId10" Type="http://schemas.openxmlformats.org/officeDocument/2006/relationships/tags" Target="../tags/tag238.xml"/><Relationship Id="rId19" Type="http://schemas.openxmlformats.org/officeDocument/2006/relationships/tags" Target="../tags/tag247.xml"/><Relationship Id="rId31" Type="http://schemas.openxmlformats.org/officeDocument/2006/relationships/tags" Target="../tags/tag259.xml"/><Relationship Id="rId44" Type="http://schemas.openxmlformats.org/officeDocument/2006/relationships/image" Target="../media/image22.emf"/><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tags" Target="../tags/tag263.xml"/><Relationship Id="rId43" Type="http://schemas.openxmlformats.org/officeDocument/2006/relationships/oleObject" Target="../embeddings/oleObject7.bin"/><Relationship Id="rId8" Type="http://schemas.openxmlformats.org/officeDocument/2006/relationships/tags" Target="../tags/tag236.xml"/><Relationship Id="rId3" Type="http://schemas.openxmlformats.org/officeDocument/2006/relationships/tags" Target="../tags/tag231.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tags" Target="../tags/tag261.xml"/><Relationship Id="rId38" Type="http://schemas.openxmlformats.org/officeDocument/2006/relationships/tags" Target="../tags/tag266.xml"/><Relationship Id="rId46" Type="http://schemas.openxmlformats.org/officeDocument/2006/relationships/image" Target="../media/image23.emf"/><Relationship Id="rId20" Type="http://schemas.openxmlformats.org/officeDocument/2006/relationships/tags" Target="../tags/tag248.xml"/><Relationship Id="rId41"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92.xml"/><Relationship Id="rId21" Type="http://schemas.openxmlformats.org/officeDocument/2006/relationships/tags" Target="../tags/tag287.xml"/><Relationship Id="rId34" Type="http://schemas.openxmlformats.org/officeDocument/2006/relationships/tags" Target="../tags/tag300.xml"/><Relationship Id="rId42" Type="http://schemas.openxmlformats.org/officeDocument/2006/relationships/tags" Target="../tags/tag308.xml"/><Relationship Id="rId47" Type="http://schemas.openxmlformats.org/officeDocument/2006/relationships/tags" Target="../tags/tag313.xml"/><Relationship Id="rId50" Type="http://schemas.openxmlformats.org/officeDocument/2006/relationships/tags" Target="../tags/tag316.xml"/><Relationship Id="rId55" Type="http://schemas.openxmlformats.org/officeDocument/2006/relationships/tags" Target="../tags/tag321.xml"/><Relationship Id="rId63" Type="http://schemas.openxmlformats.org/officeDocument/2006/relationships/image" Target="../media/image18.emf"/><Relationship Id="rId7" Type="http://schemas.openxmlformats.org/officeDocument/2006/relationships/tags" Target="../tags/tag273.xml"/><Relationship Id="rId2" Type="http://schemas.openxmlformats.org/officeDocument/2006/relationships/tags" Target="../tags/tag268.xml"/><Relationship Id="rId16" Type="http://schemas.openxmlformats.org/officeDocument/2006/relationships/tags" Target="../tags/tag282.xml"/><Relationship Id="rId29" Type="http://schemas.openxmlformats.org/officeDocument/2006/relationships/tags" Target="../tags/tag295.xml"/><Relationship Id="rId11" Type="http://schemas.openxmlformats.org/officeDocument/2006/relationships/tags" Target="../tags/tag277.xml"/><Relationship Id="rId24" Type="http://schemas.openxmlformats.org/officeDocument/2006/relationships/tags" Target="../tags/tag290.xml"/><Relationship Id="rId32" Type="http://schemas.openxmlformats.org/officeDocument/2006/relationships/tags" Target="../tags/tag298.xml"/><Relationship Id="rId37" Type="http://schemas.openxmlformats.org/officeDocument/2006/relationships/tags" Target="../tags/tag303.xml"/><Relationship Id="rId40" Type="http://schemas.openxmlformats.org/officeDocument/2006/relationships/tags" Target="../tags/tag306.xml"/><Relationship Id="rId45" Type="http://schemas.openxmlformats.org/officeDocument/2006/relationships/tags" Target="../tags/tag311.xml"/><Relationship Id="rId53" Type="http://schemas.openxmlformats.org/officeDocument/2006/relationships/tags" Target="../tags/tag319.xml"/><Relationship Id="rId58" Type="http://schemas.openxmlformats.org/officeDocument/2006/relationships/tags" Target="../tags/tag324.xml"/><Relationship Id="rId5" Type="http://schemas.openxmlformats.org/officeDocument/2006/relationships/tags" Target="../tags/tag271.xml"/><Relationship Id="rId61" Type="http://schemas.openxmlformats.org/officeDocument/2006/relationships/slideLayout" Target="../slideLayouts/slideLayout3.xml"/><Relationship Id="rId19" Type="http://schemas.openxmlformats.org/officeDocument/2006/relationships/tags" Target="../tags/tag285.xml"/><Relationship Id="rId14" Type="http://schemas.openxmlformats.org/officeDocument/2006/relationships/tags" Target="../tags/tag280.xml"/><Relationship Id="rId22" Type="http://schemas.openxmlformats.org/officeDocument/2006/relationships/tags" Target="../tags/tag288.xml"/><Relationship Id="rId27" Type="http://schemas.openxmlformats.org/officeDocument/2006/relationships/tags" Target="../tags/tag293.xml"/><Relationship Id="rId30" Type="http://schemas.openxmlformats.org/officeDocument/2006/relationships/tags" Target="../tags/tag296.xml"/><Relationship Id="rId35" Type="http://schemas.openxmlformats.org/officeDocument/2006/relationships/tags" Target="../tags/tag301.xml"/><Relationship Id="rId43" Type="http://schemas.openxmlformats.org/officeDocument/2006/relationships/tags" Target="../tags/tag309.xml"/><Relationship Id="rId48" Type="http://schemas.openxmlformats.org/officeDocument/2006/relationships/tags" Target="../tags/tag314.xml"/><Relationship Id="rId56" Type="http://schemas.openxmlformats.org/officeDocument/2006/relationships/tags" Target="../tags/tag322.xml"/><Relationship Id="rId64" Type="http://schemas.openxmlformats.org/officeDocument/2006/relationships/chart" Target="../charts/chart3.xml"/><Relationship Id="rId8" Type="http://schemas.openxmlformats.org/officeDocument/2006/relationships/tags" Target="../tags/tag274.xml"/><Relationship Id="rId51" Type="http://schemas.openxmlformats.org/officeDocument/2006/relationships/tags" Target="../tags/tag317.xml"/><Relationship Id="rId3" Type="http://schemas.openxmlformats.org/officeDocument/2006/relationships/tags" Target="../tags/tag269.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tags" Target="../tags/tag291.xml"/><Relationship Id="rId33" Type="http://schemas.openxmlformats.org/officeDocument/2006/relationships/tags" Target="../tags/tag299.xml"/><Relationship Id="rId38" Type="http://schemas.openxmlformats.org/officeDocument/2006/relationships/tags" Target="../tags/tag304.xml"/><Relationship Id="rId46" Type="http://schemas.openxmlformats.org/officeDocument/2006/relationships/tags" Target="../tags/tag312.xml"/><Relationship Id="rId59" Type="http://schemas.openxmlformats.org/officeDocument/2006/relationships/tags" Target="../tags/tag325.xml"/><Relationship Id="rId20" Type="http://schemas.openxmlformats.org/officeDocument/2006/relationships/tags" Target="../tags/tag286.xml"/><Relationship Id="rId41" Type="http://schemas.openxmlformats.org/officeDocument/2006/relationships/tags" Target="../tags/tag307.xml"/><Relationship Id="rId54" Type="http://schemas.openxmlformats.org/officeDocument/2006/relationships/tags" Target="../tags/tag320.xml"/><Relationship Id="rId62" Type="http://schemas.openxmlformats.org/officeDocument/2006/relationships/oleObject" Target="../embeddings/oleObject9.bin"/><Relationship Id="rId1" Type="http://schemas.openxmlformats.org/officeDocument/2006/relationships/vmlDrawing" Target="../drawings/vmlDrawing7.vml"/><Relationship Id="rId6" Type="http://schemas.openxmlformats.org/officeDocument/2006/relationships/tags" Target="../tags/tag272.xml"/><Relationship Id="rId15" Type="http://schemas.openxmlformats.org/officeDocument/2006/relationships/tags" Target="../tags/tag281.xml"/><Relationship Id="rId23" Type="http://schemas.openxmlformats.org/officeDocument/2006/relationships/tags" Target="../tags/tag289.xml"/><Relationship Id="rId28" Type="http://schemas.openxmlformats.org/officeDocument/2006/relationships/tags" Target="../tags/tag294.xml"/><Relationship Id="rId36" Type="http://schemas.openxmlformats.org/officeDocument/2006/relationships/tags" Target="../tags/tag302.xml"/><Relationship Id="rId49" Type="http://schemas.openxmlformats.org/officeDocument/2006/relationships/tags" Target="../tags/tag315.xml"/><Relationship Id="rId57" Type="http://schemas.openxmlformats.org/officeDocument/2006/relationships/tags" Target="../tags/tag323.xml"/><Relationship Id="rId10" Type="http://schemas.openxmlformats.org/officeDocument/2006/relationships/tags" Target="../tags/tag276.xml"/><Relationship Id="rId31" Type="http://schemas.openxmlformats.org/officeDocument/2006/relationships/tags" Target="../tags/tag297.xml"/><Relationship Id="rId44" Type="http://schemas.openxmlformats.org/officeDocument/2006/relationships/tags" Target="../tags/tag310.xml"/><Relationship Id="rId52" Type="http://schemas.openxmlformats.org/officeDocument/2006/relationships/tags" Target="../tags/tag318.xml"/><Relationship Id="rId60" Type="http://schemas.openxmlformats.org/officeDocument/2006/relationships/tags" Target="../tags/tag326.xml"/><Relationship Id="rId65" Type="http://schemas.openxmlformats.org/officeDocument/2006/relationships/chart" Target="../charts/chart4.xml"/><Relationship Id="rId4" Type="http://schemas.openxmlformats.org/officeDocument/2006/relationships/tags" Target="../tags/tag270.xml"/><Relationship Id="rId9" Type="http://schemas.openxmlformats.org/officeDocument/2006/relationships/tags" Target="../tags/tag275.xml"/><Relationship Id="rId13" Type="http://schemas.openxmlformats.org/officeDocument/2006/relationships/tags" Target="../tags/tag279.xml"/><Relationship Id="rId18" Type="http://schemas.openxmlformats.org/officeDocument/2006/relationships/tags" Target="../tags/tag284.xml"/><Relationship Id="rId39" Type="http://schemas.openxmlformats.org/officeDocument/2006/relationships/tags" Target="../tags/tag30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1.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351.xml"/><Relationship Id="rId21" Type="http://schemas.openxmlformats.org/officeDocument/2006/relationships/tags" Target="../tags/tag346.xml"/><Relationship Id="rId42" Type="http://schemas.openxmlformats.org/officeDocument/2006/relationships/tags" Target="../tags/tag367.xml"/><Relationship Id="rId47" Type="http://schemas.openxmlformats.org/officeDocument/2006/relationships/tags" Target="../tags/tag372.xml"/><Relationship Id="rId63" Type="http://schemas.openxmlformats.org/officeDocument/2006/relationships/tags" Target="../tags/tag388.xml"/><Relationship Id="rId68" Type="http://schemas.openxmlformats.org/officeDocument/2006/relationships/tags" Target="../tags/tag393.xml"/><Relationship Id="rId84" Type="http://schemas.openxmlformats.org/officeDocument/2006/relationships/tags" Target="../tags/tag409.xml"/><Relationship Id="rId89" Type="http://schemas.openxmlformats.org/officeDocument/2006/relationships/tags" Target="../tags/tag414.xml"/><Relationship Id="rId112" Type="http://schemas.openxmlformats.org/officeDocument/2006/relationships/chart" Target="../charts/chart5.xml"/><Relationship Id="rId16" Type="http://schemas.openxmlformats.org/officeDocument/2006/relationships/tags" Target="../tags/tag341.xml"/><Relationship Id="rId107" Type="http://schemas.openxmlformats.org/officeDocument/2006/relationships/tags" Target="../tags/tag432.xml"/><Relationship Id="rId11" Type="http://schemas.openxmlformats.org/officeDocument/2006/relationships/tags" Target="../tags/tag336.xml"/><Relationship Id="rId32" Type="http://schemas.openxmlformats.org/officeDocument/2006/relationships/tags" Target="../tags/tag357.xml"/><Relationship Id="rId37" Type="http://schemas.openxmlformats.org/officeDocument/2006/relationships/tags" Target="../tags/tag362.xml"/><Relationship Id="rId53" Type="http://schemas.openxmlformats.org/officeDocument/2006/relationships/tags" Target="../tags/tag378.xml"/><Relationship Id="rId58" Type="http://schemas.openxmlformats.org/officeDocument/2006/relationships/tags" Target="../tags/tag383.xml"/><Relationship Id="rId74" Type="http://schemas.openxmlformats.org/officeDocument/2006/relationships/tags" Target="../tags/tag399.xml"/><Relationship Id="rId79" Type="http://schemas.openxmlformats.org/officeDocument/2006/relationships/tags" Target="../tags/tag404.xml"/><Relationship Id="rId102" Type="http://schemas.openxmlformats.org/officeDocument/2006/relationships/tags" Target="../tags/tag427.xml"/><Relationship Id="rId5" Type="http://schemas.openxmlformats.org/officeDocument/2006/relationships/tags" Target="../tags/tag330.xml"/><Relationship Id="rId90" Type="http://schemas.openxmlformats.org/officeDocument/2006/relationships/tags" Target="../tags/tag415.xml"/><Relationship Id="rId95" Type="http://schemas.openxmlformats.org/officeDocument/2006/relationships/tags" Target="../tags/tag420.xml"/><Relationship Id="rId22" Type="http://schemas.openxmlformats.org/officeDocument/2006/relationships/tags" Target="../tags/tag347.xml"/><Relationship Id="rId27" Type="http://schemas.openxmlformats.org/officeDocument/2006/relationships/tags" Target="../tags/tag352.xml"/><Relationship Id="rId43" Type="http://schemas.openxmlformats.org/officeDocument/2006/relationships/tags" Target="../tags/tag368.xml"/><Relationship Id="rId48" Type="http://schemas.openxmlformats.org/officeDocument/2006/relationships/tags" Target="../tags/tag373.xml"/><Relationship Id="rId64" Type="http://schemas.openxmlformats.org/officeDocument/2006/relationships/tags" Target="../tags/tag389.xml"/><Relationship Id="rId69" Type="http://schemas.openxmlformats.org/officeDocument/2006/relationships/tags" Target="../tags/tag394.xml"/><Relationship Id="rId113" Type="http://schemas.openxmlformats.org/officeDocument/2006/relationships/chart" Target="../charts/chart6.xml"/><Relationship Id="rId80" Type="http://schemas.openxmlformats.org/officeDocument/2006/relationships/tags" Target="../tags/tag405.xml"/><Relationship Id="rId85" Type="http://schemas.openxmlformats.org/officeDocument/2006/relationships/tags" Target="../tags/tag410.xml"/><Relationship Id="rId12" Type="http://schemas.openxmlformats.org/officeDocument/2006/relationships/tags" Target="../tags/tag337.xml"/><Relationship Id="rId17" Type="http://schemas.openxmlformats.org/officeDocument/2006/relationships/tags" Target="../tags/tag342.xml"/><Relationship Id="rId33" Type="http://schemas.openxmlformats.org/officeDocument/2006/relationships/tags" Target="../tags/tag358.xml"/><Relationship Id="rId38" Type="http://schemas.openxmlformats.org/officeDocument/2006/relationships/tags" Target="../tags/tag363.xml"/><Relationship Id="rId59" Type="http://schemas.openxmlformats.org/officeDocument/2006/relationships/tags" Target="../tags/tag384.xml"/><Relationship Id="rId103" Type="http://schemas.openxmlformats.org/officeDocument/2006/relationships/tags" Target="../tags/tag428.xml"/><Relationship Id="rId108" Type="http://schemas.openxmlformats.org/officeDocument/2006/relationships/tags" Target="../tags/tag433.xml"/><Relationship Id="rId54" Type="http://schemas.openxmlformats.org/officeDocument/2006/relationships/tags" Target="../tags/tag379.xml"/><Relationship Id="rId70" Type="http://schemas.openxmlformats.org/officeDocument/2006/relationships/tags" Target="../tags/tag395.xml"/><Relationship Id="rId75" Type="http://schemas.openxmlformats.org/officeDocument/2006/relationships/tags" Target="../tags/tag400.xml"/><Relationship Id="rId91" Type="http://schemas.openxmlformats.org/officeDocument/2006/relationships/tags" Target="../tags/tag416.xml"/><Relationship Id="rId96" Type="http://schemas.openxmlformats.org/officeDocument/2006/relationships/tags" Target="../tags/tag421.xml"/><Relationship Id="rId1" Type="http://schemas.openxmlformats.org/officeDocument/2006/relationships/vmlDrawing" Target="../drawings/vmlDrawing8.vml"/><Relationship Id="rId6" Type="http://schemas.openxmlformats.org/officeDocument/2006/relationships/tags" Target="../tags/tag331.xml"/><Relationship Id="rId15" Type="http://schemas.openxmlformats.org/officeDocument/2006/relationships/tags" Target="../tags/tag340.xml"/><Relationship Id="rId23" Type="http://schemas.openxmlformats.org/officeDocument/2006/relationships/tags" Target="../tags/tag348.xml"/><Relationship Id="rId28" Type="http://schemas.openxmlformats.org/officeDocument/2006/relationships/tags" Target="../tags/tag353.xml"/><Relationship Id="rId36" Type="http://schemas.openxmlformats.org/officeDocument/2006/relationships/tags" Target="../tags/tag361.xml"/><Relationship Id="rId49" Type="http://schemas.openxmlformats.org/officeDocument/2006/relationships/tags" Target="../tags/tag374.xml"/><Relationship Id="rId57" Type="http://schemas.openxmlformats.org/officeDocument/2006/relationships/tags" Target="../tags/tag382.xml"/><Relationship Id="rId106" Type="http://schemas.openxmlformats.org/officeDocument/2006/relationships/tags" Target="../tags/tag431.xml"/><Relationship Id="rId10" Type="http://schemas.openxmlformats.org/officeDocument/2006/relationships/tags" Target="../tags/tag335.xml"/><Relationship Id="rId31" Type="http://schemas.openxmlformats.org/officeDocument/2006/relationships/tags" Target="../tags/tag356.xml"/><Relationship Id="rId44" Type="http://schemas.openxmlformats.org/officeDocument/2006/relationships/tags" Target="../tags/tag369.xml"/><Relationship Id="rId52" Type="http://schemas.openxmlformats.org/officeDocument/2006/relationships/tags" Target="../tags/tag377.xml"/><Relationship Id="rId60" Type="http://schemas.openxmlformats.org/officeDocument/2006/relationships/tags" Target="../tags/tag385.xml"/><Relationship Id="rId65" Type="http://schemas.openxmlformats.org/officeDocument/2006/relationships/tags" Target="../tags/tag390.xml"/><Relationship Id="rId73" Type="http://schemas.openxmlformats.org/officeDocument/2006/relationships/tags" Target="../tags/tag398.xml"/><Relationship Id="rId78" Type="http://schemas.openxmlformats.org/officeDocument/2006/relationships/tags" Target="../tags/tag403.xml"/><Relationship Id="rId81" Type="http://schemas.openxmlformats.org/officeDocument/2006/relationships/tags" Target="../tags/tag406.xml"/><Relationship Id="rId86" Type="http://schemas.openxmlformats.org/officeDocument/2006/relationships/tags" Target="../tags/tag411.xml"/><Relationship Id="rId94" Type="http://schemas.openxmlformats.org/officeDocument/2006/relationships/tags" Target="../tags/tag419.xml"/><Relationship Id="rId99" Type="http://schemas.openxmlformats.org/officeDocument/2006/relationships/tags" Target="../tags/tag424.xml"/><Relationship Id="rId101" Type="http://schemas.openxmlformats.org/officeDocument/2006/relationships/tags" Target="../tags/tag426.xml"/><Relationship Id="rId4" Type="http://schemas.openxmlformats.org/officeDocument/2006/relationships/tags" Target="../tags/tag329.xml"/><Relationship Id="rId9" Type="http://schemas.openxmlformats.org/officeDocument/2006/relationships/tags" Target="../tags/tag334.xml"/><Relationship Id="rId13" Type="http://schemas.openxmlformats.org/officeDocument/2006/relationships/tags" Target="../tags/tag338.xml"/><Relationship Id="rId18" Type="http://schemas.openxmlformats.org/officeDocument/2006/relationships/tags" Target="../tags/tag343.xml"/><Relationship Id="rId39" Type="http://schemas.openxmlformats.org/officeDocument/2006/relationships/tags" Target="../tags/tag364.xml"/><Relationship Id="rId109" Type="http://schemas.openxmlformats.org/officeDocument/2006/relationships/slideLayout" Target="../slideLayouts/slideLayout3.xml"/><Relationship Id="rId34" Type="http://schemas.openxmlformats.org/officeDocument/2006/relationships/tags" Target="../tags/tag359.xml"/><Relationship Id="rId50" Type="http://schemas.openxmlformats.org/officeDocument/2006/relationships/tags" Target="../tags/tag375.xml"/><Relationship Id="rId55" Type="http://schemas.openxmlformats.org/officeDocument/2006/relationships/tags" Target="../tags/tag380.xml"/><Relationship Id="rId76" Type="http://schemas.openxmlformats.org/officeDocument/2006/relationships/tags" Target="../tags/tag401.xml"/><Relationship Id="rId97" Type="http://schemas.openxmlformats.org/officeDocument/2006/relationships/tags" Target="../tags/tag422.xml"/><Relationship Id="rId104" Type="http://schemas.openxmlformats.org/officeDocument/2006/relationships/tags" Target="../tags/tag429.xml"/><Relationship Id="rId7" Type="http://schemas.openxmlformats.org/officeDocument/2006/relationships/tags" Target="../tags/tag332.xml"/><Relationship Id="rId71" Type="http://schemas.openxmlformats.org/officeDocument/2006/relationships/tags" Target="../tags/tag396.xml"/><Relationship Id="rId92" Type="http://schemas.openxmlformats.org/officeDocument/2006/relationships/tags" Target="../tags/tag417.xml"/><Relationship Id="rId2" Type="http://schemas.openxmlformats.org/officeDocument/2006/relationships/tags" Target="../tags/tag327.xml"/><Relationship Id="rId29" Type="http://schemas.openxmlformats.org/officeDocument/2006/relationships/tags" Target="../tags/tag354.xml"/><Relationship Id="rId24" Type="http://schemas.openxmlformats.org/officeDocument/2006/relationships/tags" Target="../tags/tag349.xml"/><Relationship Id="rId40" Type="http://schemas.openxmlformats.org/officeDocument/2006/relationships/tags" Target="../tags/tag365.xml"/><Relationship Id="rId45" Type="http://schemas.openxmlformats.org/officeDocument/2006/relationships/tags" Target="../tags/tag370.xml"/><Relationship Id="rId66" Type="http://schemas.openxmlformats.org/officeDocument/2006/relationships/tags" Target="../tags/tag391.xml"/><Relationship Id="rId87" Type="http://schemas.openxmlformats.org/officeDocument/2006/relationships/tags" Target="../tags/tag412.xml"/><Relationship Id="rId110" Type="http://schemas.openxmlformats.org/officeDocument/2006/relationships/oleObject" Target="../embeddings/oleObject10.bin"/><Relationship Id="rId61" Type="http://schemas.openxmlformats.org/officeDocument/2006/relationships/tags" Target="../tags/tag386.xml"/><Relationship Id="rId82" Type="http://schemas.openxmlformats.org/officeDocument/2006/relationships/tags" Target="../tags/tag407.xml"/><Relationship Id="rId19" Type="http://schemas.openxmlformats.org/officeDocument/2006/relationships/tags" Target="../tags/tag344.xml"/><Relationship Id="rId14" Type="http://schemas.openxmlformats.org/officeDocument/2006/relationships/tags" Target="../tags/tag339.xml"/><Relationship Id="rId30" Type="http://schemas.openxmlformats.org/officeDocument/2006/relationships/tags" Target="../tags/tag355.xml"/><Relationship Id="rId35" Type="http://schemas.openxmlformats.org/officeDocument/2006/relationships/tags" Target="../tags/tag360.xml"/><Relationship Id="rId56" Type="http://schemas.openxmlformats.org/officeDocument/2006/relationships/tags" Target="../tags/tag381.xml"/><Relationship Id="rId77" Type="http://schemas.openxmlformats.org/officeDocument/2006/relationships/tags" Target="../tags/tag402.xml"/><Relationship Id="rId100" Type="http://schemas.openxmlformats.org/officeDocument/2006/relationships/tags" Target="../tags/tag425.xml"/><Relationship Id="rId105" Type="http://schemas.openxmlformats.org/officeDocument/2006/relationships/tags" Target="../tags/tag430.xml"/><Relationship Id="rId8" Type="http://schemas.openxmlformats.org/officeDocument/2006/relationships/tags" Target="../tags/tag333.xml"/><Relationship Id="rId51" Type="http://schemas.openxmlformats.org/officeDocument/2006/relationships/tags" Target="../tags/tag376.xml"/><Relationship Id="rId72" Type="http://schemas.openxmlformats.org/officeDocument/2006/relationships/tags" Target="../tags/tag397.xml"/><Relationship Id="rId93" Type="http://schemas.openxmlformats.org/officeDocument/2006/relationships/tags" Target="../tags/tag418.xml"/><Relationship Id="rId98" Type="http://schemas.openxmlformats.org/officeDocument/2006/relationships/tags" Target="../tags/tag423.xml"/><Relationship Id="rId3" Type="http://schemas.openxmlformats.org/officeDocument/2006/relationships/tags" Target="../tags/tag328.xml"/><Relationship Id="rId25" Type="http://schemas.openxmlformats.org/officeDocument/2006/relationships/tags" Target="../tags/tag350.xml"/><Relationship Id="rId46" Type="http://schemas.openxmlformats.org/officeDocument/2006/relationships/tags" Target="../tags/tag371.xml"/><Relationship Id="rId67" Type="http://schemas.openxmlformats.org/officeDocument/2006/relationships/tags" Target="../tags/tag392.xml"/><Relationship Id="rId20" Type="http://schemas.openxmlformats.org/officeDocument/2006/relationships/tags" Target="../tags/tag345.xml"/><Relationship Id="rId41" Type="http://schemas.openxmlformats.org/officeDocument/2006/relationships/tags" Target="../tags/tag366.xml"/><Relationship Id="rId62" Type="http://schemas.openxmlformats.org/officeDocument/2006/relationships/tags" Target="../tags/tag387.xml"/><Relationship Id="rId83" Type="http://schemas.openxmlformats.org/officeDocument/2006/relationships/tags" Target="../tags/tag408.xml"/><Relationship Id="rId88" Type="http://schemas.openxmlformats.org/officeDocument/2006/relationships/tags" Target="../tags/tag413.xml"/><Relationship Id="rId111" Type="http://schemas.openxmlformats.org/officeDocument/2006/relationships/image" Target="../media/image18.emf"/></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2.xml"/><Relationship Id="rId1" Type="http://schemas.openxmlformats.org/officeDocument/2006/relationships/vmlDrawing" Target="../drawings/vmlDrawing34.vml"/><Relationship Id="rId5" Type="http://schemas.openxmlformats.org/officeDocument/2006/relationships/image" Target="../media/image26.emf"/><Relationship Id="rId4" Type="http://schemas.openxmlformats.org/officeDocument/2006/relationships/oleObject" Target="../embeddings/oleObject36.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24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br>
            <a:r>
              <a:rPr lang="ja-JP" altLang="en-US" sz="3400" spc="200" dirty="0"/>
              <a:t>ベ</a:t>
            </a:r>
            <a:r>
              <a:rPr lang="ja-JP" altLang="en-US" sz="3400" dirty="0"/>
              <a:t>ト</a:t>
            </a:r>
            <a:r>
              <a:rPr lang="ja-JP" altLang="en-US" sz="3400" spc="-200" dirty="0"/>
              <a:t>ナ</a:t>
            </a:r>
            <a:r>
              <a:rPr lang="ja-JP" altLang="en-US" sz="3400" dirty="0"/>
              <a:t>ム編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411570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片側の 2 つの角を丸めた四角形 11"/>
          <p:cNvSpPr/>
          <p:nvPr/>
        </p:nvSpPr>
        <p:spPr>
          <a:xfrm>
            <a:off x="776536" y="3764280"/>
            <a:ext cx="8352928" cy="456808"/>
          </a:xfrm>
          <a:prstGeom prst="round2SameRect">
            <a:avLst>
              <a:gd name="adj1" fmla="val 21076"/>
              <a:gd name="adj2" fmla="val 0"/>
            </a:avLst>
          </a:prstGeom>
          <a:gradFill flip="none" rotWithShape="1">
            <a:gsLst>
              <a:gs pos="0">
                <a:srgbClr val="77D4ED"/>
              </a:gs>
              <a:gs pos="100000">
                <a:schemeClr val="bg1"/>
              </a:gs>
            </a:gsLst>
            <a:lin ang="5400000" scaled="1"/>
            <a:tileRect/>
          </a:gradFill>
          <a:ln w="9525" cap="flat" cmpd="sng" algn="ctr">
            <a:gradFill flip="none" rotWithShape="1">
              <a:gsLst>
                <a:gs pos="0">
                  <a:schemeClr val="accent1">
                    <a:tint val="66000"/>
                    <a:satMod val="160000"/>
                  </a:schemeClr>
                </a:gs>
                <a:gs pos="100000">
                  <a:schemeClr val="bg1"/>
                </a:gs>
              </a:gsLst>
              <a:lin ang="5400000" scaled="1"/>
              <a:tileRect/>
            </a:gradFill>
            <a:prstDash val="solid"/>
            <a:round/>
            <a:headEnd type="none" w="med" len="med"/>
            <a:tailEnd type="none" w="med" len="med"/>
          </a:ln>
        </p:spPr>
        <p:txBody>
          <a:bodyPr wrap="square" tIns="18000">
            <a:noAutofit/>
          </a:bodyPr>
          <a:lstStyle/>
          <a:p>
            <a:pPr algn="ctr"/>
            <a:r>
              <a:rPr lang="ja-JP" altLang="en-US" sz="1400" b="1" dirty="0">
                <a:latin typeface="ＭＳ Ｐゴシック" panose="020B0600070205080204" pitchFamily="50" charset="-128"/>
                <a:ea typeface="ＭＳ Ｐゴシック" panose="020B0600070205080204" pitchFamily="50" charset="-128"/>
              </a:rPr>
              <a:t>医療サービス分野の企業を設立するにあたり、最低資本金が設定</a:t>
            </a:r>
          </a:p>
        </p:txBody>
      </p:sp>
      <p:sp>
        <p:nvSpPr>
          <p:cNvPr id="6" name="角丸四角形 5"/>
          <p:cNvSpPr/>
          <p:nvPr/>
        </p:nvSpPr>
        <p:spPr>
          <a:xfrm>
            <a:off x="1208584" y="2276872"/>
            <a:ext cx="3384376" cy="864096"/>
          </a:xfrm>
          <a:prstGeom prst="roundRect">
            <a:avLst>
              <a:gd name="adj" fmla="val 10494"/>
            </a:avLst>
          </a:prstGeom>
          <a:solidFill>
            <a:srgbClr val="CCDAEC"/>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外資病院の設立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57150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または</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57150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現地パートナーとの合弁</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5" name="円/楕円 4"/>
          <p:cNvSpPr/>
          <p:nvPr/>
        </p:nvSpPr>
        <p:spPr>
          <a:xfrm>
            <a:off x="1424608" y="2528900"/>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5313040" y="2276872"/>
            <a:ext cx="3384376" cy="864096"/>
          </a:xfrm>
          <a:prstGeom prst="roundRect">
            <a:avLst>
              <a:gd name="adj" fmla="val 10494"/>
            </a:avLst>
          </a:prstGeom>
          <a:solidFill>
            <a:srgbClr val="CCDAEC"/>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055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事業協力契約の締結</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5574784" y="2528900"/>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776536" y="4077072"/>
          <a:ext cx="5832648" cy="2160240"/>
        </p:xfrm>
        <a:graphic>
          <a:graphicData uri="http://schemas.openxmlformats.org/drawingml/2006/table">
            <a:tbl>
              <a:tblPr firstRow="1" bandRow="1">
                <a:tableStyleId>{5C22544A-7EE6-4342-B048-85BDC9FD1C3A}</a:tableStyleId>
              </a:tblPr>
              <a:tblGrid>
                <a:gridCol w="1508475">
                  <a:extLst>
                    <a:ext uri="{9D8B030D-6E8A-4147-A177-3AD203B41FA5}">
                      <a16:colId xmlns:a16="http://schemas.microsoft.com/office/drawing/2014/main" val="20000"/>
                    </a:ext>
                  </a:extLst>
                </a:gridCol>
                <a:gridCol w="2019917">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72456">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種　類</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施設概要</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最低資本金</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FD</a:t>
                      </a:r>
                      <a:r>
                        <a:rPr lang="en-US" altLang="ja-JP" sz="1200" b="1" strike="noStrik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投資実績</a:t>
                      </a:r>
                      <a:r>
                        <a:rPr lang="en-US" altLang="ja-JP" sz="1200" b="1" strike="noStrike"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病</a:t>
                      </a:r>
                      <a:r>
                        <a:rPr lang="ja-JP" altLang="en-US" sz="1200" b="1"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院</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sz="1000" b="1"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sz="1000" b="1" kern="0" dirty="0">
                          <a:effectLst/>
                          <a:latin typeface="Arial" panose="020B0604020202020204" pitchFamily="34" charset="0"/>
                          <a:ea typeface="ＭＳ Ｐゴシック" panose="020B0600070205080204" pitchFamily="50" charset="-128"/>
                          <a:cs typeface="Arial" panose="020B0604020202020204" pitchFamily="34" charset="0"/>
                        </a:rPr>
                        <a:t>hospital</a:t>
                      </a:r>
                      <a:r>
                        <a:rPr lang="ja-JP" sz="1000" b="1"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入院施設を備えた総合病院</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2,000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algn="ctr">
                        <a:spcAft>
                          <a:spcPts val="0"/>
                        </a:spcAft>
                      </a:pPr>
                      <a:r>
                        <a:rPr lang="en-US" altLang="ja-JP" sz="1800" b="1" kern="100" dirty="0">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800" b="1" kern="10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kern="100" dirty="0">
                          <a:effectLst/>
                          <a:latin typeface="Arial" panose="020B0604020202020204" pitchFamily="34" charset="0"/>
                          <a:ea typeface="ＭＳ Ｐゴシック" panose="020B0600070205080204" pitchFamily="50" charset="-128"/>
                          <a:cs typeface="Arial" panose="020B0604020202020204" pitchFamily="34" charset="0"/>
                        </a:rPr>
                        <a:t>（投資実績なし）</a:t>
                      </a:r>
                      <a:endParaRPr lang="en-US" altLang="ja-JP" sz="10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総合診療室</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latinLnBrk="0" hangingPunct="1">
                        <a:spcAft>
                          <a:spcPts val="0"/>
                        </a:spcAft>
                      </a:pP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policlinic unit</a:t>
                      </a: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入院施設のない総合病院</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6E8C2"/>
                    </a:solidFill>
                  </a:tcPr>
                </a:tc>
                <a:tc>
                  <a:txBody>
                    <a:bodyPr/>
                    <a:lstStyle/>
                    <a:p>
                      <a:pPr algn="ctr">
                        <a:spcAft>
                          <a:spcPts val="0"/>
                        </a:spcAft>
                      </a:pPr>
                      <a:r>
                        <a:rPr lang="ja-JP" altLang="en-US"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専科治療所</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latinLnBrk="0" hangingPunct="1">
                        <a:spcAft>
                          <a:spcPts val="0"/>
                        </a:spcAft>
                      </a:pP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specialty unit</a:t>
                      </a: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A2BBDC"/>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歯科・眼科などのクリニック</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6E8C2"/>
                    </a:solidFill>
                  </a:tcPr>
                </a:tc>
                <a:tc>
                  <a:txBody>
                    <a:bodyPr/>
                    <a:lstStyle/>
                    <a:p>
                      <a:pPr algn="ctr">
                        <a:spcAft>
                          <a:spcPts val="0"/>
                        </a:spcAft>
                      </a:pPr>
                      <a:r>
                        <a:rPr lang="ja-JP" altLang="en-US"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（新規認可の大多数）</a:t>
                      </a:r>
                      <a:endParaRPr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EEE7"/>
                    </a:solidFill>
                  </a:tcPr>
                </a:tc>
                <a:extLst>
                  <a:ext uri="{0D108BD9-81ED-4DB2-BD59-A6C34878D82A}">
                    <a16:rowId xmlns:a16="http://schemas.microsoft.com/office/drawing/2014/main" val="10003"/>
                  </a:ext>
                </a:extLst>
              </a:tr>
            </a:tbl>
          </a:graphicData>
        </a:graphic>
      </p:graphicFrame>
      <p:sp>
        <p:nvSpPr>
          <p:cNvPr id="17" name="テキスト ボックス 16"/>
          <p:cNvSpPr txBox="1"/>
          <p:nvPr/>
        </p:nvSpPr>
        <p:spPr bwMode="auto">
          <a:xfrm>
            <a:off x="6681192" y="5661248"/>
            <a:ext cx="2436372" cy="558577"/>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EDACA"/>
                </a:soli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72000" tIns="0" rIns="72000" bIns="0" numCol="1" rtlCol="0" anchor="ctr" anchorCtr="0" compatLnSpc="1">
            <a:prstTxWarp prst="textNoShape">
              <a:avLst/>
            </a:prstTxWarp>
            <a:noAutofit/>
          </a:bodyPr>
          <a:lstStyle/>
          <a:p>
            <a:pPr algn="just">
              <a:lnSpc>
                <a:spcPct val="105000"/>
              </a:lnSpc>
              <a:spcBef>
                <a:spcPts val="200"/>
              </a:spcBef>
              <a:buClr>
                <a:srgbClr val="868686"/>
              </a:buClr>
              <a:buSzPct val="90000"/>
            </a:pPr>
            <a:r>
              <a:rPr lang="ja-JP" altLang="en-US" sz="950" spc="-30" dirty="0">
                <a:latin typeface="Arial" panose="020B0604020202020204" pitchFamily="34" charset="0"/>
                <a:ea typeface="ＭＳ Ｐゴシック" panose="020B0600070205080204" pitchFamily="50" charset="-128"/>
                <a:cs typeface="Arial" panose="020B0604020202020204" pitchFamily="34" charset="0"/>
              </a:rPr>
              <a:t>診療科目は歯科や眼科が中心。投資額を抑え、相対的に所得水準が高い南部の医療ニーズを取り込むため、南部への進出が多い。</a:t>
            </a:r>
            <a:endParaRPr lang="en-US" altLang="ja-JP" sz="950" spc="-3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外資系事業者が病院を設立することは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制度上可能だが、最低資本金が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と高額であるため、外資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％の病院はほとんどない。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776536" y="6309320"/>
            <a:ext cx="3168352" cy="144016"/>
          </a:xfrm>
          <a:prstGeom prst="rect">
            <a:avLst/>
          </a:prstGeom>
          <a:noFill/>
        </p:spPr>
        <p:txBody>
          <a:bodyPr wrap="square" lIns="0" tIns="0" rIns="0" bIns="0" rtlCol="0">
            <a:noAutofit/>
          </a:bodyPr>
          <a:lstStyle/>
          <a:p>
            <a:pPr>
              <a:lnSpc>
                <a:spcPct val="105000"/>
              </a:lnSpc>
              <a:spcBef>
                <a:spcPts val="200"/>
              </a:spcBef>
              <a:buClr>
                <a:srgbClr val="868686"/>
              </a:buClr>
              <a:buSzPct val="90000"/>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外国投資庁（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）のデータによる。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FDI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対ベトナム直接投資</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6681192" y="4460927"/>
            <a:ext cx="2448272" cy="584148"/>
          </a:xfrm>
          <a:prstGeom prst="rect">
            <a:avLst/>
          </a:prstGeom>
        </p:spPr>
        <p:txBody>
          <a:bodyPr wrap="square" lIns="72000" anchor="ctr">
            <a:noAutofit/>
          </a:bodyPr>
          <a:lstStyle/>
          <a:p>
            <a:pPr algn="just" fontAlgn="ctr"/>
            <a:r>
              <a:rPr lang="ja-JP" altLang="en-US" sz="1000" dirty="0">
                <a:latin typeface="HGP創英角ｺﾞｼｯｸUB" panose="020B0900000000000000" pitchFamily="50" charset="-128"/>
                <a:ea typeface="HGP創英角ｺﾞｼｯｸUB" panose="020B0900000000000000" pitchFamily="50" charset="-128"/>
              </a:rPr>
              <a:t>制度上は可能だが、最低資本金が高額であるため、外資</a:t>
            </a:r>
            <a:r>
              <a:rPr lang="en-US" altLang="ja-JP" sz="1000" dirty="0">
                <a:latin typeface="Arial Black" panose="020B0A04020102020204" pitchFamily="34" charset="0"/>
                <a:ea typeface="HGP創英角ｺﾞｼｯｸUB" panose="020B0900000000000000" pitchFamily="50" charset="-128"/>
              </a:rPr>
              <a:t>100%</a:t>
            </a:r>
            <a:r>
              <a:rPr lang="ja-JP" altLang="en-US" sz="1000" dirty="0">
                <a:latin typeface="HGP創英角ｺﾞｼｯｸUB" panose="020B0900000000000000" pitchFamily="50" charset="-128"/>
                <a:ea typeface="HGP創英角ｺﾞｼｯｸUB" panose="020B0900000000000000" pitchFamily="50" charset="-128"/>
              </a:rPr>
              <a:t>の医療機関が投資許可を取得できたケースはほとんどない。</a:t>
            </a:r>
          </a:p>
        </p:txBody>
      </p:sp>
      <p:sp>
        <p:nvSpPr>
          <p:cNvPr id="28" name="角丸四角形 27"/>
          <p:cNvSpPr/>
          <p:nvPr/>
        </p:nvSpPr>
        <p:spPr>
          <a:xfrm>
            <a:off x="5404867" y="5638800"/>
            <a:ext cx="3761994" cy="586740"/>
          </a:xfrm>
          <a:prstGeom prst="roundRect">
            <a:avLst>
              <a:gd name="adj" fmla="val 11950"/>
            </a:avLst>
          </a:prstGeom>
          <a:noFill/>
          <a:ln w="19050" cmpd="sng">
            <a:solidFill>
              <a:srgbClr val="C71F0D"/>
            </a:solidFill>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角丸四角形 28"/>
          <p:cNvSpPr/>
          <p:nvPr/>
        </p:nvSpPr>
        <p:spPr>
          <a:xfrm>
            <a:off x="776536" y="4457701"/>
            <a:ext cx="8366542" cy="586740"/>
          </a:xfrm>
          <a:prstGeom prst="roundRect">
            <a:avLst>
              <a:gd name="adj" fmla="val 11950"/>
            </a:avLst>
          </a:prstGeom>
          <a:noFill/>
          <a:ln w="19050" cmpd="sng">
            <a:solidFill>
              <a:srgbClr val="C71F0D"/>
            </a:solidFill>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Text Box 8"/>
          <p:cNvSpPr txBox="1">
            <a:spLocks noChangeAspect="1" noChangeArrowheads="1"/>
          </p:cNvSpPr>
          <p:nvPr/>
        </p:nvSpPr>
        <p:spPr bwMode="auto">
          <a:xfrm>
            <a:off x="4358640" y="2420888"/>
            <a:ext cx="1188720" cy="576064"/>
          </a:xfrm>
          <a:prstGeom prst="leftRightArrow">
            <a:avLst>
              <a:gd name="adj1" fmla="val 60582"/>
              <a:gd name="adj2" fmla="val 30158"/>
            </a:avLst>
          </a:prstGeom>
          <a:solidFill>
            <a:srgbClr val="3D6AA7"/>
          </a:solidFill>
          <a:ln w="9525">
            <a:noFill/>
            <a:miter lim="800000"/>
            <a:headEnd/>
            <a:tailEnd/>
          </a:ln>
          <a:effectLst/>
        </p:spPr>
        <p:txBody>
          <a:bodyPr wrap="none" lIns="0" tIns="0" rIns="0" bIns="0" anchor="ctr">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または</a:t>
            </a:r>
          </a:p>
        </p:txBody>
      </p:sp>
      <p:sp>
        <p:nvSpPr>
          <p:cNvPr id="10" name="十字形 9"/>
          <p:cNvSpPr/>
          <p:nvPr/>
        </p:nvSpPr>
        <p:spPr>
          <a:xfrm>
            <a:off x="4554860" y="2945135"/>
            <a:ext cx="758180" cy="758180"/>
          </a:xfrm>
          <a:prstGeom prst="plus">
            <a:avLst>
              <a:gd name="adj" fmla="val 32538"/>
            </a:avLst>
          </a:prstGeom>
          <a:solidFill>
            <a:srgbClr val="F24A38"/>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 Box 8"/>
          <p:cNvSpPr txBox="1">
            <a:spLocks noChangeAspect="1" noChangeArrowheads="1"/>
          </p:cNvSpPr>
          <p:nvPr/>
        </p:nvSpPr>
        <p:spPr bwMode="auto">
          <a:xfrm>
            <a:off x="4232920" y="3128965"/>
            <a:ext cx="1440160" cy="360040"/>
          </a:xfrm>
          <a:prstGeom prst="rect">
            <a:avLst/>
          </a:prstGeom>
          <a:noFill/>
          <a:ln w="9525">
            <a:noFill/>
            <a:miter lim="800000"/>
            <a:headEnd/>
            <a:tailEnd/>
          </a:ln>
          <a:effectLst/>
        </p:spPr>
        <p:txBody>
          <a:bodyPr wrap="none" lIns="0" tIns="0" rIns="0" bIns="0" anchor="ctr">
            <a:noAutofit/>
          </a:bodyPr>
          <a:lstStyle/>
          <a:p>
            <a:pPr algn="ctr"/>
            <a:r>
              <a:rPr lang="ja-JP" altLang="en-US" sz="1600" dirty="0">
                <a:solidFill>
                  <a:schemeClr val="bg1"/>
                </a:solidFill>
                <a:effectLst>
                  <a:glow rad="63500">
                    <a:srgbClr val="C00000"/>
                  </a:glow>
                </a:effectLst>
                <a:latin typeface="HGP創英角ｺﾞｼｯｸUB" panose="020B0900000000000000" pitchFamily="50" charset="-128"/>
                <a:ea typeface="HGP創英角ｺﾞｼｯｸUB" panose="020B0900000000000000" pitchFamily="50" charset="-128"/>
              </a:rPr>
              <a:t>加えて</a:t>
            </a:r>
          </a:p>
        </p:txBody>
      </p:sp>
      <p:grpSp>
        <p:nvGrpSpPr>
          <p:cNvPr id="22" name="グループ化 7"/>
          <p:cNvGrpSpPr/>
          <p:nvPr/>
        </p:nvGrpSpPr>
        <p:grpSpPr>
          <a:xfrm>
            <a:off x="416496" y="1844824"/>
            <a:ext cx="9001000"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外資系事業者の医療サービスの提供のためには</a:t>
              </a:r>
            </a:p>
          </p:txBody>
        </p:sp>
      </p:grpSp>
    </p:spTree>
    <p:extLst>
      <p:ext uri="{BB962C8B-B14F-4D97-AF65-F5344CB8AC3E}">
        <p14:creationId xmlns:p14="http://schemas.microsoft.com/office/powerpoint/2010/main" val="173531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34" name="テキスト ボックス 33"/>
          <p:cNvSpPr txBox="1"/>
          <p:nvPr/>
        </p:nvSpPr>
        <p:spPr>
          <a:xfrm>
            <a:off x="200025" y="6636259"/>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「改正投資法・改正企業法に基づく「ベトナム拠点設立マニュアル」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日本企業がベトナムに営業目的の事業拠点を作る場合、「有限会社」での進出が一般的である。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8" name="表 47"/>
          <p:cNvGraphicFramePr>
            <a:graphicFrameLocks noGrp="1"/>
          </p:cNvGraphicFramePr>
          <p:nvPr>
            <p:extLst>
              <p:ext uri="{D42A27DB-BD31-4B8C-83A1-F6EECF244321}">
                <p14:modId xmlns:p14="http://schemas.microsoft.com/office/powerpoint/2010/main" val="3702143559"/>
              </p:ext>
            </p:extLst>
          </p:nvPr>
        </p:nvGraphicFramePr>
        <p:xfrm>
          <a:off x="362475" y="1613509"/>
          <a:ext cx="9216000" cy="44658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gridCol w="4032000">
                  <a:extLst>
                    <a:ext uri="{9D8B030D-6E8A-4147-A177-3AD203B41FA5}">
                      <a16:colId xmlns:a16="http://schemas.microsoft.com/office/drawing/2014/main" val="20002"/>
                    </a:ext>
                  </a:extLst>
                </a:gridCol>
              </a:tblGrid>
              <a:tr h="119547">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拠点の形態</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現況等</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有限会社</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出資者が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人（個人または組織）の「一人有限会社」と、出資者が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人以下（個人または組織）の「二人以上有限会社」がある</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株式発行はできないが、資本金の増減資が可能</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「二人以上有限会社」は資本譲渡に制約があり、</a:t>
                      </a:r>
                      <a:r>
                        <a:rPr lang="ja-JP" altLang="en-US" sz="1100" dirty="0">
                          <a:solidFill>
                            <a:schemeClr val="tx1"/>
                          </a:solidFill>
                        </a:rPr>
                        <a:t>現出資者への譲渡が優先され る他、譲渡のオファーをした日から</a:t>
                      </a:r>
                      <a:r>
                        <a:rPr lang="en-US" altLang="ja-JP" sz="1100" dirty="0">
                          <a:solidFill>
                            <a:schemeClr val="tx1"/>
                          </a:solidFill>
                        </a:rPr>
                        <a:t>30</a:t>
                      </a:r>
                      <a:r>
                        <a:rPr lang="ja-JP" altLang="en-US" sz="1100" dirty="0">
                          <a:solidFill>
                            <a:schemeClr val="tx1"/>
                          </a:solidFill>
                        </a:rPr>
                        <a:t>日間、ほかの出資者から買取の意向がなければ、外部の投資 家に譲渡することが可能</a:t>
                      </a:r>
                      <a:endPar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現在もっとも一般的な会社形態であり、これまで日本人投資家の出資するベトナムでの会社設立登録のうち、有限会社の形態が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割以上と言われている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会社創立株主数は</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人以上で、出資者数の上限はない</a:t>
                      </a: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創立株主は、他者へ自身の株式譲渡を自由に行う権利を持つ。ただし、企業登録証明書の発給から</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年以内は、創立株主でない者に譲渡する場合、株主総会の合意が必要</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現在、外国人投資家はベトナムでの株式会社設立に出資することが許可されているが、その数はまだ多くはない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駐在員事務所</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営業活動を行わず、情報収集活動や広報活動を行う事務所</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設立後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年以上が経過している日本企業は、本社との連絡業務、ベトナムでの投資やビジネスの機会を探し市場調査等のため、駐在員事務所を設立することができる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外国投資家は、会社形態以外にも、駐在員事務所を設立することができる。駐在員事務所の事業活動とは、「連絡」、「事業協力活動の促進」、「市場調査」、「その他ベトナムの法律において認められる活動」であり、営業活動は認められ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支店</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lang="ja-JP" altLang="en-US" sz="1100" dirty="0">
                          <a:solidFill>
                            <a:schemeClr val="tx1"/>
                          </a:solidFill>
                        </a:rPr>
                        <a:t>現地法人に従属する拠点</a:t>
                      </a:r>
                      <a:endParaRPr lang="en-US" altLang="ja-JP" sz="1100" dirty="0">
                        <a:solidFill>
                          <a:schemeClr val="tx1"/>
                        </a:solidFill>
                      </a:endParaRPr>
                    </a:p>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lang="ja-JP" altLang="en-US" sz="1100" dirty="0">
                          <a:solidFill>
                            <a:schemeClr val="tx1"/>
                          </a:solidFill>
                        </a:rPr>
                        <a:t>駐在員事務所が事業を実施することができない一方、支店は本社の委任を受けた代表機能も持ち、支店の活動登録証明書に記載された事業を実施できる</a:t>
                      </a:r>
                      <a:endParaRPr lang="en-US" altLang="ja-JP" sz="1100" dirty="0">
                        <a:solidFill>
                          <a:schemeClr val="tx1"/>
                        </a:solidFill>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ベトナムは銀行業、情報産業、法務サービス、管理コンサルティングサービス、フランチャイズサービス、保険サービス等いくつかの事業を除き、多くのサービス業に対して支店設立形態を認めていない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9" name="Rectangle 6"/>
          <p:cNvSpPr>
            <a:spLocks noChangeArrowheads="1"/>
          </p:cNvSpPr>
          <p:nvPr/>
        </p:nvSpPr>
        <p:spPr bwMode="auto">
          <a:xfrm>
            <a:off x="344488" y="1378763"/>
            <a:ext cx="9216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ベトナムへの主な進出形態</a:t>
            </a:r>
          </a:p>
        </p:txBody>
      </p:sp>
      <p:sp>
        <p:nvSpPr>
          <p:cNvPr id="50" name="テキスト ボックス 49"/>
          <p:cNvSpPr txBox="1"/>
          <p:nvPr/>
        </p:nvSpPr>
        <p:spPr>
          <a:xfrm>
            <a:off x="362475" y="6165304"/>
            <a:ext cx="9216000" cy="164980"/>
          </a:xfrm>
          <a:prstGeom prst="rect">
            <a:avLst/>
          </a:prstGeom>
          <a:noFill/>
        </p:spPr>
        <p:txBody>
          <a:bodyPr wrap="square" lIns="0" tIns="0" rIns="0" bIns="0" rtlCol="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上記の他、会社形態としては個人事業、合名会社がある。また、</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契約（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Public-Private Partnership contract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：国営サービスの提供、インフラ整備プロジェクトを実施・管理・運営する権限を有する国家機関と投資家、プロジェクト企業との間で締結される契約）や、</a:t>
            </a:r>
            <a:r>
              <a:rPr lang="en-US" altLang="ja-JP" sz="1000" dirty="0"/>
              <a:t>BCC</a:t>
            </a:r>
            <a:r>
              <a:rPr lang="ja-JP" altLang="en-US" sz="1000" dirty="0"/>
              <a:t>契約（</a:t>
            </a:r>
            <a:r>
              <a:rPr lang="en-US" altLang="ja-JP" sz="1000" dirty="0"/>
              <a:t>Business Cooperation Contract</a:t>
            </a:r>
            <a:r>
              <a:rPr lang="ja-JP" altLang="en-US" sz="1000" dirty="0"/>
              <a:t>：事業協力契約）による投資形態もある。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9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208584" y="3013107"/>
            <a:ext cx="6441810" cy="1167794"/>
          </a:xfrm>
          <a:prstGeom prst="ellipse">
            <a:avLst/>
          </a:prstGeom>
          <a:gradFill flip="none" rotWithShape="1">
            <a:gsLst>
              <a:gs pos="0">
                <a:srgbClr val="FCAE91"/>
              </a:gs>
              <a:gs pos="100000">
                <a:schemeClr val="bg1">
                  <a:alpha val="0"/>
                </a:schemeClr>
              </a:gs>
            </a:gsLst>
            <a:path path="shape">
              <a:fillToRect l="50000" t="50000" r="50000" b="50000"/>
            </a:path>
            <a:tileRect/>
          </a:gradFill>
        </p:spPr>
        <p:txBody>
          <a:bodyPr wrap="none" rtlCol="0" anchor="ctr" anchorCtr="0">
            <a:noAutofit/>
          </a:bodyPr>
          <a:lstStyle/>
          <a:p>
            <a:pPr marL="0" lvl="1"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入国時に申告をせず</a:t>
            </a:r>
            <a:r>
              <a:rPr lang="ja-JP" altLang="en-US" sz="1400" dirty="0">
                <a:latin typeface="ＭＳ Ｐゴシック" panose="020B0600070205080204" pitchFamily="50" charset="-128"/>
                <a:ea typeface="ＭＳ Ｐゴシック" panose="020B0600070205080204" pitchFamily="50" charset="-128"/>
              </a:rPr>
              <a:t>に、出国の際に</a:t>
            </a:r>
            <a:r>
              <a:rPr lang="ja-JP" altLang="en-US" sz="1400" dirty="0">
                <a:latin typeface="HGP創英角ｺﾞｼｯｸUB" panose="020B0900000000000000" pitchFamily="50" charset="-128"/>
                <a:ea typeface="HGP創英角ｺﾞｼｯｸUB" panose="020B0900000000000000" pitchFamily="50" charset="-128"/>
              </a:rPr>
              <a:t>下記の額を超える現金</a:t>
            </a:r>
            <a:r>
              <a:rPr lang="ja-JP" altLang="en-US" sz="1400" dirty="0">
                <a:latin typeface="ＭＳ Ｐゴシック" panose="020B0600070205080204" pitchFamily="50" charset="-128"/>
                <a:ea typeface="ＭＳ Ｐゴシック" panose="020B0600070205080204" pitchFamily="50" charset="-128"/>
              </a:rPr>
              <a:t>を</a:t>
            </a:r>
            <a:br>
              <a:rPr lang="en-US" altLang="ja-JP" sz="1400" dirty="0">
                <a:latin typeface="ＭＳ Ｐゴシック" panose="020B0600070205080204" pitchFamily="50" charset="-128"/>
                <a:ea typeface="ＭＳ Ｐゴシック" panose="020B0600070205080204" pitchFamily="50" charset="-128"/>
              </a:rPr>
            </a:br>
            <a:r>
              <a:rPr lang="ja-JP" altLang="en-US" sz="1400" dirty="0">
                <a:latin typeface="ＭＳ Ｐゴシック" panose="020B0600070205080204" pitchFamily="50" charset="-128"/>
                <a:ea typeface="ＭＳ Ｐゴシック" panose="020B0600070205080204" pitchFamily="50" charset="-128"/>
              </a:rPr>
              <a:t>持ち出そうとした場合には、所持金を</a:t>
            </a:r>
            <a:r>
              <a:rPr lang="ja-JP" altLang="en-US" sz="1400" dirty="0">
                <a:latin typeface="HGP創英角ｺﾞｼｯｸUB" panose="020B0900000000000000" pitchFamily="50" charset="-128"/>
                <a:ea typeface="HGP創英角ｺﾞｼｯｸUB" panose="020B0900000000000000" pitchFamily="50" charset="-128"/>
              </a:rPr>
              <a:t>没収</a:t>
            </a:r>
            <a:r>
              <a:rPr lang="ja-JP" altLang="en-US" sz="1400" dirty="0">
                <a:latin typeface="ＭＳ Ｐゴシック" panose="020B0600070205080204" pitchFamily="50" charset="-128"/>
                <a:ea typeface="ＭＳ Ｐゴシック" panose="020B0600070205080204" pitchFamily="50" charset="-128"/>
              </a:rPr>
              <a:t>される。</a:t>
            </a:r>
            <a:endParaRPr lang="en-US" altLang="ja-JP" sz="1400" dirty="0">
              <a:latin typeface="ＭＳ Ｐゴシック" panose="020B0600070205080204" pitchFamily="50" charset="-128"/>
              <a:ea typeface="ＭＳ Ｐゴシック" panose="020B0600070205080204" pitchFamily="50" charset="-128"/>
            </a:endParaRPr>
          </a:p>
        </p:txBody>
      </p:sp>
      <p:grpSp>
        <p:nvGrpSpPr>
          <p:cNvPr id="33" name="グループ化 32"/>
          <p:cNvGrpSpPr/>
          <p:nvPr/>
        </p:nvGrpSpPr>
        <p:grpSpPr>
          <a:xfrm>
            <a:off x="6105128" y="2564904"/>
            <a:ext cx="2820001" cy="3816424"/>
            <a:chOff x="7545288" y="1711099"/>
            <a:chExt cx="3132137" cy="4238851"/>
          </a:xfrm>
        </p:grpSpPr>
        <p:sp>
          <p:nvSpPr>
            <p:cNvPr id="34" name="Freeform 8"/>
            <p:cNvSpPr>
              <a:spLocks/>
            </p:cNvSpPr>
            <p:nvPr/>
          </p:nvSpPr>
          <p:spPr bwMode="auto">
            <a:xfrm>
              <a:off x="7545288" y="1776413"/>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26A28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p:cNvSpPr>
            <p:nvPr/>
          </p:nvSpPr>
          <p:spPr bwMode="auto">
            <a:xfrm>
              <a:off x="7545288" y="1711099"/>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8" name="角丸四角形 27"/>
          <p:cNvSpPr/>
          <p:nvPr/>
        </p:nvSpPr>
        <p:spPr>
          <a:xfrm>
            <a:off x="560512" y="2204864"/>
            <a:ext cx="1296144" cy="771458"/>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560512" y="3120337"/>
            <a:ext cx="1296144" cy="3260991"/>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8" name="Freeform 7"/>
          <p:cNvSpPr>
            <a:spLocks/>
          </p:cNvSpPr>
          <p:nvPr/>
        </p:nvSpPr>
        <p:spPr bwMode="auto">
          <a:xfrm>
            <a:off x="1728925" y="4677173"/>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18" name="角丸四角形 17"/>
          <p:cNvSpPr/>
          <p:nvPr/>
        </p:nvSpPr>
        <p:spPr>
          <a:xfrm>
            <a:off x="5426433" y="3931515"/>
            <a:ext cx="3672408" cy="2192090"/>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相当の外貨の持ち出しについては、</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万ドン</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の手数料が徴収される。</a:t>
            </a:r>
          </a:p>
          <a:p>
            <a:pPr algn="just" fontAlgn="base">
              <a:lnSpc>
                <a:spcPct val="110000"/>
              </a:lnSpc>
              <a:spcAft>
                <a:spcPts val="400"/>
              </a:spcAft>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在留邦人は、ベトナム国内で銀行から引き出した外貨のうち、</a:t>
            </a:r>
            <a:r>
              <a:rPr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5,000US$</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相当を超える額</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を国外に持ち出す場合は、当該銀行から</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許可証の発給</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を受け、</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携行</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する必要がある。</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base">
              <a:lnSpc>
                <a:spcPct val="110000"/>
              </a:lnSpc>
              <a:spcAft>
                <a:spcPts val="400"/>
              </a:spcAft>
            </a:pPr>
            <a:r>
              <a:rPr lang="ja-JP" altLang="en-US" sz="1100" b="0" i="0" dirty="0">
                <a:solidFill>
                  <a:schemeClr val="tx1"/>
                </a:solidFill>
                <a:effectLst/>
                <a:latin typeface="MS PGothic" panose="020B0600070205080204" pitchFamily="50" charset="-128"/>
                <a:ea typeface="MS PGothic" panose="020B0600070205080204" pitchFamily="50" charset="-128"/>
              </a:rPr>
              <a:t>ベトナム滞在中に外貨から両替した現地通貨（ドン）の外貨への再両替については、</a:t>
            </a:r>
            <a:r>
              <a:rPr lang="ja-JP" altLang="en-US" sz="1100" b="1" i="0" dirty="0">
                <a:solidFill>
                  <a:schemeClr val="tx1"/>
                </a:solidFill>
                <a:effectLst/>
                <a:latin typeface="MS PGothic" panose="020B0600070205080204" pitchFamily="50" charset="-128"/>
                <a:ea typeface="MS PGothic" panose="020B0600070205080204" pitchFamily="50" charset="-128"/>
              </a:rPr>
              <a:t>５００米ドルあるいは同額相当の外貨までは旅券及び航空券の提示のみ、それ以上の額の場合は更に外貨を現地通貨に両替した際の外貨交換証（記名のあるもの）の提示</a:t>
            </a:r>
            <a:r>
              <a:rPr lang="ja-JP" altLang="en-US" sz="1100" b="0" i="0" dirty="0">
                <a:solidFill>
                  <a:schemeClr val="tx1"/>
                </a:solidFill>
                <a:effectLst/>
                <a:latin typeface="MS PGothic" panose="020B0600070205080204" pitchFamily="50" charset="-128"/>
                <a:ea typeface="MS PGothic" panose="020B0600070205080204" pitchFamily="50" charset="-128"/>
              </a:rPr>
              <a:t>が必要</a:t>
            </a: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在ベトナム日本大使館ホームページ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外貨持込額に制限はないが、金額に応じて税関申告が必要であったり、手数料が徴収されたりする。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外貨持出</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額は、金額に応じて、手数料が徴収されたり、在留邦人は銀行が発行した許可証が必要になったりする。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9"/>
          <p:cNvGrpSpPr/>
          <p:nvPr/>
        </p:nvGrpSpPr>
        <p:grpSpPr>
          <a:xfrm>
            <a:off x="2942160" y="4344551"/>
            <a:ext cx="2447328" cy="1821260"/>
            <a:chOff x="2581554" y="4282768"/>
            <a:chExt cx="2447328" cy="1821260"/>
          </a:xfrm>
        </p:grpSpPr>
        <p:sp>
          <p:nvSpPr>
            <p:cNvPr id="11" name="Freeform 12"/>
            <p:cNvSpPr>
              <a:spLocks/>
            </p:cNvSpPr>
            <p:nvPr/>
          </p:nvSpPr>
          <p:spPr bwMode="auto">
            <a:xfrm>
              <a:off x="2581554" y="4282768"/>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2872148" y="5046159"/>
              <a:ext cx="1903085" cy="1015663"/>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または</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1,500</a:t>
              </a:r>
              <a:r>
                <a:rPr kumimoji="1" lang="ja-JP" altLang="en-US" sz="2400" b="1" dirty="0">
                  <a:latin typeface="Arial" panose="020B0604020202020204" pitchFamily="34" charset="0"/>
                  <a:ea typeface="ＭＳ Ｐゴシック" panose="020B0600070205080204" pitchFamily="50" charset="-128"/>
                  <a:cs typeface="Arial" panose="020B0604020202020204" pitchFamily="34" charset="0"/>
                </a:rPr>
                <a:t>万</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ドン以上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2754290" y="482089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24" name="グループ化 7"/>
          <p:cNvGrpSpPr/>
          <p:nvPr/>
        </p:nvGrpSpPr>
        <p:grpSpPr>
          <a:xfrm>
            <a:off x="416496" y="1772816"/>
            <a:ext cx="9001000"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sp>
        <p:nvSpPr>
          <p:cNvPr id="27" name="正方形/長方形 26"/>
          <p:cNvSpPr/>
          <p:nvPr/>
        </p:nvSpPr>
        <p:spPr>
          <a:xfrm>
            <a:off x="2872228" y="2422737"/>
            <a:ext cx="2517260" cy="307777"/>
          </a:xfrm>
          <a:prstGeom prst="rect">
            <a:avLst/>
          </a:prstGeom>
          <a:gradFill flip="none" rotWithShape="1">
            <a:gsLst>
              <a:gs pos="90000">
                <a:srgbClr val="3D6AA7"/>
              </a:gs>
              <a:gs pos="10000">
                <a:srgbClr val="3D6AA7"/>
              </a:gs>
              <a:gs pos="0">
                <a:schemeClr val="bg1">
                  <a:alpha val="0"/>
                </a:schemeClr>
              </a:gs>
              <a:gs pos="100000">
                <a:schemeClr val="bg1">
                  <a:alpha val="0"/>
                </a:schemeClr>
              </a:gs>
            </a:gsLst>
            <a:lin ang="0" scaled="1"/>
            <a:tileRect/>
          </a:gradFill>
        </p:spPr>
        <p:txBody>
          <a:bodyPr wrap="square">
            <a:sp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持ち込み額制限なし</a:t>
            </a:r>
          </a:p>
        </p:txBody>
      </p:sp>
    </p:spTree>
    <p:extLst>
      <p:ext uri="{BB962C8B-B14F-4D97-AF65-F5344CB8AC3E}">
        <p14:creationId xmlns:p14="http://schemas.microsoft.com/office/powerpoint/2010/main" val="56288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76.0</a:t>
            </a:r>
            <a:r>
              <a:rPr lang="ja-JP" altLang="en-US" dirty="0"/>
              <a:t>歳、健康寿命は</a:t>
            </a:r>
            <a:r>
              <a:rPr lang="en-US" altLang="ja-JP" dirty="0"/>
              <a:t>65.3</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63630650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2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737868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117" imgW="270" imgH="270" progId="TCLayout.ActiveDocument.1">
                  <p:embed/>
                </p:oleObj>
              </mc:Choice>
              <mc:Fallback>
                <p:oleObj name="think-cell Slide" r:id="rId117" imgW="270" imgH="270" progId="TCLayout.ActiveDocument.1">
                  <p:embed/>
                  <p:pic>
                    <p:nvPicPr>
                      <p:cNvPr id="8" name="オブジェクト 7" hidden="1"/>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graphicFrame>
        <p:nvGraphicFramePr>
          <p:cNvPr id="170" name="Chart 169">
            <a:extLst>
              <a:ext uri="{FF2B5EF4-FFF2-40B4-BE49-F238E27FC236}">
                <a16:creationId xmlns:a16="http://schemas.microsoft.com/office/drawing/2014/main" id="{4623A391-8981-4C17-BD56-F42C6DD8C43F}"/>
              </a:ext>
            </a:extLst>
          </p:cNvPr>
          <p:cNvGraphicFramePr/>
          <p:nvPr>
            <p:custDataLst>
              <p:tags r:id="rId4"/>
            </p:custDataLst>
            <p:extLst>
              <p:ext uri="{D42A27DB-BD31-4B8C-83A1-F6EECF244321}">
                <p14:modId xmlns:p14="http://schemas.microsoft.com/office/powerpoint/2010/main" val="4019720513"/>
              </p:ext>
            </p:extLst>
          </p:nvPr>
        </p:nvGraphicFramePr>
        <p:xfrm>
          <a:off x="1236663" y="1978025"/>
          <a:ext cx="6537325" cy="1677988"/>
        </p:xfrm>
        <a:graphic>
          <a:graphicData uri="http://schemas.openxmlformats.org/drawingml/2006/chart">
            <c:chart xmlns:c="http://schemas.openxmlformats.org/drawingml/2006/chart" xmlns:r="http://schemas.openxmlformats.org/officeDocument/2006/relationships" r:id="rId119"/>
          </a:graphicData>
        </a:graphic>
      </p:graphicFrame>
      <p:graphicFrame>
        <p:nvGraphicFramePr>
          <p:cNvPr id="147" name="Chart 146">
            <a:extLst>
              <a:ext uri="{FF2B5EF4-FFF2-40B4-BE49-F238E27FC236}">
                <a16:creationId xmlns:a16="http://schemas.microsoft.com/office/drawing/2014/main" id="{7F2925F1-25BE-4258-B63C-5A049BE93E82}"/>
              </a:ext>
            </a:extLst>
          </p:cNvPr>
          <p:cNvGraphicFramePr/>
          <p:nvPr>
            <p:custDataLst>
              <p:tags r:id="rId5"/>
            </p:custDataLst>
            <p:extLst>
              <p:ext uri="{D42A27DB-BD31-4B8C-83A1-F6EECF244321}">
                <p14:modId xmlns:p14="http://schemas.microsoft.com/office/powerpoint/2010/main" val="628190386"/>
              </p:ext>
            </p:extLst>
          </p:nvPr>
        </p:nvGraphicFramePr>
        <p:xfrm>
          <a:off x="777875" y="2417763"/>
          <a:ext cx="7218363" cy="1254125"/>
        </p:xfrm>
        <a:graphic>
          <a:graphicData uri="http://schemas.openxmlformats.org/drawingml/2006/chart">
            <c:chart xmlns:c="http://schemas.openxmlformats.org/drawingml/2006/chart" xmlns:r="http://schemas.openxmlformats.org/officeDocument/2006/relationships" r:id="rId120"/>
          </a:graphicData>
        </a:graphic>
      </p:graphicFrame>
      <p:cxnSp>
        <p:nvCxnSpPr>
          <p:cNvPr id="11" name="直線コネクタ 10"/>
          <p:cNvCxnSpPr>
            <a:cxnSpLocks/>
          </p:cNvCxnSpPr>
          <p:nvPr>
            <p:custDataLst>
              <p:tags r:id="rId6"/>
            </p:custDataLst>
          </p:nvPr>
        </p:nvCxnSpPr>
        <p:spPr bwMode="gray">
          <a:xfrm>
            <a:off x="1374775" y="3351213"/>
            <a:ext cx="0" cy="889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custDataLst>
              <p:tags r:id="rId7"/>
            </p:custDataLst>
          </p:nvPr>
        </p:nvCxnSpPr>
        <p:spPr bwMode="gray">
          <a:xfrm>
            <a:off x="1709738" y="3298824"/>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custDataLst>
              <p:tags r:id="rId8"/>
            </p:custDataLst>
          </p:nvPr>
        </p:nvCxnSpPr>
        <p:spPr bwMode="gray">
          <a:xfrm>
            <a:off x="2381250" y="3316288"/>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E4E8D6-41A5-4621-92B5-A7BC1F626874}"/>
              </a:ext>
            </a:extLst>
          </p:cNvPr>
          <p:cNvCxnSpPr>
            <a:cxnSpLocks/>
          </p:cNvCxnSpPr>
          <p:nvPr>
            <p:custDataLst>
              <p:tags r:id="rId9"/>
            </p:custDataLst>
          </p:nvPr>
        </p:nvCxnSpPr>
        <p:spPr bwMode="auto">
          <a:xfrm>
            <a:off x="2143125" y="3335337"/>
            <a:ext cx="0" cy="198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p:cNvCxnSpPr/>
          <p:nvPr>
            <p:custDataLst>
              <p:tags r:id="rId10"/>
            </p:custDataLst>
          </p:nvPr>
        </p:nvCxnSpPr>
        <p:spPr bwMode="gray">
          <a:xfrm>
            <a:off x="2716213" y="3289300"/>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テキスト プレースホルダ 9"/>
          <p:cNvSpPr>
            <a:spLocks noGrp="1"/>
          </p:cNvSpPr>
          <p:nvPr>
            <p:custDataLst>
              <p:tags r:id="rId11"/>
            </p:custDataLst>
          </p:nvPr>
        </p:nvSpPr>
        <p:spPr bwMode="auto">
          <a:xfrm>
            <a:off x="196850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138" name="テキスト プレースホルダ 9"/>
          <p:cNvSpPr>
            <a:spLocks noGrp="1"/>
          </p:cNvSpPr>
          <p:nvPr>
            <p:custDataLst>
              <p:tags r:id="rId12"/>
            </p:custDataLst>
          </p:nvPr>
        </p:nvSpPr>
        <p:spPr bwMode="gray">
          <a:xfrm>
            <a:off x="1287463" y="3462338"/>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AD19CD-CAE8-4E53-AE9F-CE2FD10E18B0}" type="datetime'''''''''''''''''''''''''''13'''''">
              <a:rPr kumimoji="0" lang="ja-JP" altLang="en-US" sz="1000" smtClean="0">
                <a:effectLst/>
              </a:rPr>
              <a:pPr/>
              <a:t>13</a:t>
            </a:fld>
            <a:endParaRPr kumimoji="0" lang="ja-JP" altLang="en-US" sz="1000" dirty="0">
              <a:sym typeface="+mn-lt"/>
            </a:endParaRPr>
          </a:p>
        </p:txBody>
      </p:sp>
      <p:sp>
        <p:nvSpPr>
          <p:cNvPr id="47" name="テキスト プレースホルダ 9"/>
          <p:cNvSpPr>
            <a:spLocks noGrp="1"/>
          </p:cNvSpPr>
          <p:nvPr>
            <p:custDataLst>
              <p:tags r:id="rId13"/>
            </p:custDataLst>
          </p:nvPr>
        </p:nvSpPr>
        <p:spPr bwMode="auto">
          <a:xfrm>
            <a:off x="4986338"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26" name="テキスト プレースホルダ 9"/>
          <p:cNvSpPr>
            <a:spLocks noGrp="1"/>
          </p:cNvSpPr>
          <p:nvPr>
            <p:custDataLst>
              <p:tags r:id="rId14"/>
            </p:custDataLst>
          </p:nvPr>
        </p:nvSpPr>
        <p:spPr bwMode="auto">
          <a:xfrm>
            <a:off x="1633538"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136" name="テキスト プレースホルダ 9"/>
          <p:cNvSpPr>
            <a:spLocks noGrp="1"/>
          </p:cNvSpPr>
          <p:nvPr>
            <p:custDataLst>
              <p:tags r:id="rId15"/>
            </p:custDataLst>
          </p:nvPr>
        </p:nvSpPr>
        <p:spPr bwMode="gray">
          <a:xfrm>
            <a:off x="1622425" y="3463925"/>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A3B422-AC27-4DF1-9AE1-C6A53FFD86C7}" type="datetime'''''''''''''1''''''''''''''2'">
              <a:rPr kumimoji="0" lang="ja-JP" altLang="en-US" sz="1000" smtClean="0">
                <a:effectLst/>
              </a:rPr>
              <a:pPr/>
              <a:t>12</a:t>
            </a:fld>
            <a:endParaRPr kumimoji="0" lang="ja-JP" altLang="en-US" sz="1000" dirty="0">
              <a:sym typeface="+mn-lt"/>
            </a:endParaRPr>
          </a:p>
        </p:txBody>
      </p:sp>
      <p:sp>
        <p:nvSpPr>
          <p:cNvPr id="25" name="テキスト プレースホルダ 9"/>
          <p:cNvSpPr>
            <a:spLocks noGrp="1"/>
          </p:cNvSpPr>
          <p:nvPr>
            <p:custDataLst>
              <p:tags r:id="rId16"/>
            </p:custDataLst>
          </p:nvPr>
        </p:nvSpPr>
        <p:spPr bwMode="auto">
          <a:xfrm>
            <a:off x="1228725" y="36591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39873B68-2301-44BE-B008-3DF959D39275}"/>
              </a:ext>
            </a:extLst>
          </p:cNvPr>
          <p:cNvSpPr>
            <a:spLocks noGrp="1"/>
          </p:cNvSpPr>
          <p:nvPr>
            <p:custDataLst>
              <p:tags r:id="rId17"/>
            </p:custDataLst>
          </p:nvPr>
        </p:nvSpPr>
        <p:spPr bwMode="auto">
          <a:xfrm>
            <a:off x="6662738"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96A34D-39A7-48FC-9A9B-79A391D6D5F6}" type="datetime'''''''''''''''16'''''''''''''''''''''''''''''''''''''''''">
              <a:rPr kumimoji="0" lang="ja-JP" altLang="en-US" sz="1000" smtClean="0"/>
              <a:pPr/>
              <a:t>16</a:t>
            </a:fld>
            <a:endParaRPr kumimoji="0" lang="ja-JP" altLang="en-US" sz="1000" dirty="0">
              <a:sym typeface="+mn-lt"/>
            </a:endParaRPr>
          </a:p>
        </p:txBody>
      </p:sp>
      <p:sp>
        <p:nvSpPr>
          <p:cNvPr id="130" name="テキスト プレースホルダ 9"/>
          <p:cNvSpPr>
            <a:spLocks noGrp="1"/>
          </p:cNvSpPr>
          <p:nvPr>
            <p:custDataLst>
              <p:tags r:id="rId18"/>
            </p:custDataLst>
          </p:nvPr>
        </p:nvSpPr>
        <p:spPr bwMode="gray">
          <a:xfrm>
            <a:off x="3298825" y="3436938"/>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817CD4-A371-4D13-BA0D-1D39BDC8527B}" type="datetime'''''''''2''''''''''''''''''3'''''''''''''''''''''''''''''">
              <a:rPr kumimoji="0" lang="ja-JP" altLang="en-US" sz="1000" smtClean="0">
                <a:effectLst/>
              </a:rPr>
              <a:pPr/>
              <a:t>23</a:t>
            </a:fld>
            <a:endParaRPr kumimoji="0" lang="ja-JP" altLang="en-US" sz="1000" dirty="0">
              <a:sym typeface="+mn-lt"/>
            </a:endParaRPr>
          </a:p>
        </p:txBody>
      </p:sp>
      <p:sp>
        <p:nvSpPr>
          <p:cNvPr id="114" name="テキスト プレースホルダ 9"/>
          <p:cNvSpPr>
            <a:spLocks noGrp="1"/>
          </p:cNvSpPr>
          <p:nvPr>
            <p:custDataLst>
              <p:tags r:id="rId19"/>
            </p:custDataLst>
          </p:nvPr>
        </p:nvSpPr>
        <p:spPr bwMode="gray">
          <a:xfrm>
            <a:off x="5611813" y="2797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987AFD-4080-4B21-B0FB-9290DBE035AD}" type="datetime'''1''''''''''''1''''''''''''''3'''''''''''''''''''''">
              <a:rPr kumimoji="0" lang="ja-JP" altLang="en-US" sz="1000" smtClean="0"/>
              <a:pPr/>
              <a:t>113</a:t>
            </a:fld>
            <a:endParaRPr kumimoji="0" lang="ja-JP" altLang="en-US" sz="1000" dirty="0">
              <a:sym typeface="+mn-lt"/>
            </a:endParaRPr>
          </a:p>
        </p:txBody>
      </p:sp>
      <p:sp>
        <p:nvSpPr>
          <p:cNvPr id="134" name="テキスト プレースホルダ 9"/>
          <p:cNvSpPr>
            <a:spLocks noGrp="1"/>
          </p:cNvSpPr>
          <p:nvPr>
            <p:custDataLst>
              <p:tags r:id="rId20"/>
            </p:custDataLst>
          </p:nvPr>
        </p:nvSpPr>
        <p:spPr bwMode="gray">
          <a:xfrm>
            <a:off x="2293938" y="3459163"/>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7836A9-C676-412B-A7CA-D4EB31B80535}" type="datetime'''1''''''''4'''''''''">
              <a:rPr kumimoji="0" lang="ja-JP" altLang="en-US" sz="1000" smtClean="0">
                <a:effectLst/>
              </a:rPr>
              <a:pPr/>
              <a:t>14</a:t>
            </a:fld>
            <a:endParaRPr kumimoji="0" lang="ja-JP" altLang="en-US" sz="1000" dirty="0">
              <a:sym typeface="+mn-lt"/>
            </a:endParaRPr>
          </a:p>
        </p:txBody>
      </p:sp>
      <p:sp>
        <p:nvSpPr>
          <p:cNvPr id="39" name="テキスト プレースホルダ 9"/>
          <p:cNvSpPr>
            <a:spLocks noGrp="1"/>
          </p:cNvSpPr>
          <p:nvPr>
            <p:custDataLst>
              <p:tags r:id="rId21"/>
            </p:custDataLst>
          </p:nvPr>
        </p:nvSpPr>
        <p:spPr bwMode="auto">
          <a:xfrm>
            <a:off x="230505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108" name="テキスト プレースホルダ 9"/>
          <p:cNvSpPr>
            <a:spLocks noGrp="1"/>
          </p:cNvSpPr>
          <p:nvPr>
            <p:custDataLst>
              <p:tags r:id="rId22"/>
            </p:custDataLst>
          </p:nvPr>
        </p:nvSpPr>
        <p:spPr bwMode="gray">
          <a:xfrm>
            <a:off x="3633788" y="30337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4F625C-C3F9-4458-9F86-792885AEAE5A}" type="datetime'''''6''8'">
              <a:rPr kumimoji="0" lang="ja-JP" altLang="en-US" sz="1000" smtClean="0"/>
              <a:pPr/>
              <a:t>68</a:t>
            </a:fld>
            <a:endParaRPr kumimoji="0" lang="ja-JP" altLang="en-US" sz="1000" dirty="0">
              <a:sym typeface="+mn-lt"/>
            </a:endParaRPr>
          </a:p>
        </p:txBody>
      </p:sp>
      <p:sp>
        <p:nvSpPr>
          <p:cNvPr id="132" name="テキスト プレースホルダ 9"/>
          <p:cNvSpPr>
            <a:spLocks noGrp="1"/>
          </p:cNvSpPr>
          <p:nvPr>
            <p:custDataLst>
              <p:tags r:id="rId23"/>
            </p:custDataLst>
          </p:nvPr>
        </p:nvSpPr>
        <p:spPr bwMode="gray">
          <a:xfrm>
            <a:off x="2628900" y="3451225"/>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DACD68-0205-4E91-B835-B7B6B3222151}" type="datetime'''''''''''''''''''1''''''''''''''''''''''''''''''''''''7'''">
              <a:rPr kumimoji="0" lang="ja-JP" altLang="en-US" sz="1000" smtClean="0">
                <a:effectLst/>
              </a:rPr>
              <a:pPr/>
              <a:t>17</a:t>
            </a:fld>
            <a:endParaRPr kumimoji="0" lang="ja-JP" altLang="en-US" sz="1000" dirty="0">
              <a:sym typeface="+mn-lt"/>
            </a:endParaRPr>
          </a:p>
        </p:txBody>
      </p:sp>
      <p:sp>
        <p:nvSpPr>
          <p:cNvPr id="40" name="テキスト プレースホルダ 9"/>
          <p:cNvSpPr>
            <a:spLocks noGrp="1"/>
          </p:cNvSpPr>
          <p:nvPr>
            <p:custDataLst>
              <p:tags r:id="rId24"/>
            </p:custDataLst>
          </p:nvPr>
        </p:nvSpPr>
        <p:spPr bwMode="auto">
          <a:xfrm>
            <a:off x="2640013"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131" name="テキスト プレースホルダ 9"/>
          <p:cNvSpPr>
            <a:spLocks noGrp="1"/>
          </p:cNvSpPr>
          <p:nvPr>
            <p:custDataLst>
              <p:tags r:id="rId25"/>
            </p:custDataLst>
          </p:nvPr>
        </p:nvSpPr>
        <p:spPr bwMode="gray">
          <a:xfrm>
            <a:off x="2963863" y="3443288"/>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954FFC-835D-49FE-8CFB-CCDA6CC04641}" type="datetime'''''2''''''''''''''''0'''''''''''''''''''''''">
              <a:rPr kumimoji="0" lang="ja-JP" altLang="en-US" sz="1000" smtClean="0">
                <a:effectLst/>
              </a:rPr>
              <a:pPr/>
              <a:t>20</a:t>
            </a:fld>
            <a:endParaRPr kumimoji="0" lang="ja-JP" altLang="en-US" sz="1000" dirty="0">
              <a:sym typeface="+mn-lt"/>
            </a:endParaRPr>
          </a:p>
        </p:txBody>
      </p:sp>
      <p:sp>
        <p:nvSpPr>
          <p:cNvPr id="116" name="テキスト プレースホルダ 9"/>
          <p:cNvSpPr>
            <a:spLocks noGrp="1"/>
          </p:cNvSpPr>
          <p:nvPr>
            <p:custDataLst>
              <p:tags r:id="rId26"/>
            </p:custDataLst>
          </p:nvPr>
        </p:nvSpPr>
        <p:spPr bwMode="gray">
          <a:xfrm>
            <a:off x="6281738" y="27828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799E74-C766-4692-AF5A-1A7660C35A40}" type="datetime'''''''11''''''''''''''''''''''6'''''''''''''''''''''''''''''">
              <a:rPr kumimoji="0" lang="ja-JP" altLang="en-US" sz="1000" smtClean="0"/>
              <a:pPr/>
              <a:t>116</a:t>
            </a:fld>
            <a:endParaRPr kumimoji="0" lang="ja-JP" altLang="en-US" sz="1000" dirty="0">
              <a:sym typeface="+mn-lt"/>
            </a:endParaRPr>
          </a:p>
        </p:txBody>
      </p:sp>
      <p:sp>
        <p:nvSpPr>
          <p:cNvPr id="107" name="テキスト プレースホルダ 9"/>
          <p:cNvSpPr>
            <a:spLocks noGrp="1"/>
          </p:cNvSpPr>
          <p:nvPr>
            <p:custDataLst>
              <p:tags r:id="rId27"/>
            </p:custDataLst>
          </p:nvPr>
        </p:nvSpPr>
        <p:spPr bwMode="gray">
          <a:xfrm>
            <a:off x="3298825" y="30622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58C3E5-9CE7-44F0-AA93-156C156D8B4E}" type="datetime'''''''''''''''''''''''6''''''''''''3'''''''''''">
              <a:rPr kumimoji="0" lang="ja-JP" altLang="en-US" sz="1000" smtClean="0"/>
              <a:pPr/>
              <a:t>63</a:t>
            </a:fld>
            <a:endParaRPr kumimoji="0" lang="ja-JP" altLang="en-US" sz="1000" dirty="0">
              <a:sym typeface="+mn-lt"/>
            </a:endParaRPr>
          </a:p>
        </p:txBody>
      </p:sp>
      <p:sp>
        <p:nvSpPr>
          <p:cNvPr id="41" name="テキスト プレースホルダ 9"/>
          <p:cNvSpPr>
            <a:spLocks noGrp="1"/>
          </p:cNvSpPr>
          <p:nvPr>
            <p:custDataLst>
              <p:tags r:id="rId28"/>
            </p:custDataLst>
          </p:nvPr>
        </p:nvSpPr>
        <p:spPr bwMode="auto">
          <a:xfrm>
            <a:off x="2974975"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42" name="テキスト プレースホルダ 9"/>
          <p:cNvSpPr>
            <a:spLocks noGrp="1"/>
          </p:cNvSpPr>
          <p:nvPr>
            <p:custDataLst>
              <p:tags r:id="rId29"/>
            </p:custDataLst>
          </p:nvPr>
        </p:nvSpPr>
        <p:spPr bwMode="auto">
          <a:xfrm>
            <a:off x="3309938"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113" name="テキスト プレースホルダ 9"/>
          <p:cNvSpPr>
            <a:spLocks noGrp="1"/>
          </p:cNvSpPr>
          <p:nvPr>
            <p:custDataLst>
              <p:tags r:id="rId30"/>
            </p:custDataLst>
          </p:nvPr>
        </p:nvSpPr>
        <p:spPr bwMode="gray">
          <a:xfrm>
            <a:off x="5275263" y="28368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D068C5-8DCA-4D28-967F-3405BF4B6791}" type="datetime'''''''1''''''''''''''0''6'''''''''''''''">
              <a:rPr kumimoji="0" lang="ja-JP" altLang="en-US" sz="1000" smtClean="0"/>
              <a:pPr/>
              <a:t>106</a:t>
            </a:fld>
            <a:endParaRPr kumimoji="0" lang="ja-JP" altLang="en-US" sz="1000" dirty="0">
              <a:sym typeface="+mn-lt"/>
            </a:endParaRPr>
          </a:p>
        </p:txBody>
      </p:sp>
      <p:sp>
        <p:nvSpPr>
          <p:cNvPr id="128" name="テキスト プレースホルダ 9"/>
          <p:cNvSpPr>
            <a:spLocks noGrp="1"/>
          </p:cNvSpPr>
          <p:nvPr>
            <p:custDataLst>
              <p:tags r:id="rId31"/>
            </p:custDataLst>
          </p:nvPr>
        </p:nvSpPr>
        <p:spPr bwMode="gray">
          <a:xfrm>
            <a:off x="3633788" y="3432175"/>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9AC048-676D-4294-A916-E6DCFA3EBE0E}" type="datetime'''''''''2''''4'''''''''''''''''''''''''''">
              <a:rPr kumimoji="0" lang="ja-JP" altLang="en-US" sz="1000" smtClean="0">
                <a:effectLst/>
              </a:rPr>
              <a:pPr/>
              <a:t>24</a:t>
            </a:fld>
            <a:endParaRPr kumimoji="0" lang="ja-JP" altLang="en-US" sz="1000" dirty="0">
              <a:sym typeface="+mn-lt"/>
            </a:endParaRPr>
          </a:p>
        </p:txBody>
      </p:sp>
      <p:sp>
        <p:nvSpPr>
          <p:cNvPr id="43" name="テキスト プレースホルダ 9"/>
          <p:cNvSpPr>
            <a:spLocks noGrp="1"/>
          </p:cNvSpPr>
          <p:nvPr>
            <p:custDataLst>
              <p:tags r:id="rId32"/>
            </p:custDataLst>
          </p:nvPr>
        </p:nvSpPr>
        <p:spPr bwMode="auto">
          <a:xfrm>
            <a:off x="364490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44" name="テキスト プレースホルダ 9"/>
          <p:cNvSpPr>
            <a:spLocks noGrp="1"/>
          </p:cNvSpPr>
          <p:nvPr>
            <p:custDataLst>
              <p:tags r:id="rId33"/>
            </p:custDataLst>
          </p:nvPr>
        </p:nvSpPr>
        <p:spPr bwMode="auto">
          <a:xfrm>
            <a:off x="398145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106" name="テキスト プレースホルダ 9"/>
          <p:cNvSpPr>
            <a:spLocks noGrp="1"/>
          </p:cNvSpPr>
          <p:nvPr>
            <p:custDataLst>
              <p:tags r:id="rId34"/>
            </p:custDataLst>
          </p:nvPr>
        </p:nvSpPr>
        <p:spPr bwMode="gray">
          <a:xfrm>
            <a:off x="2963863" y="31003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1DC6A3-72DF-4DCE-8F02-241B40389CE6}" type="datetime'''''''5''''6'''''''''''''''''''''''''''''''''''''''''">
              <a:rPr kumimoji="0" lang="ja-JP" altLang="en-US" sz="1000" smtClean="0"/>
              <a:pPr/>
              <a:t>56</a:t>
            </a:fld>
            <a:endParaRPr kumimoji="0" lang="ja-JP" altLang="en-US" sz="1000" dirty="0">
              <a:sym typeface="+mn-lt"/>
            </a:endParaRPr>
          </a:p>
        </p:txBody>
      </p:sp>
      <p:sp>
        <p:nvSpPr>
          <p:cNvPr id="45" name="テキスト プレースホルダ 9"/>
          <p:cNvSpPr>
            <a:spLocks noGrp="1"/>
          </p:cNvSpPr>
          <p:nvPr>
            <p:custDataLst>
              <p:tags r:id="rId35"/>
            </p:custDataLst>
          </p:nvPr>
        </p:nvSpPr>
        <p:spPr bwMode="auto">
          <a:xfrm>
            <a:off x="4316413"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46" name="テキスト プレースホルダ 9"/>
          <p:cNvSpPr>
            <a:spLocks noGrp="1"/>
          </p:cNvSpPr>
          <p:nvPr>
            <p:custDataLst>
              <p:tags r:id="rId36"/>
            </p:custDataLst>
          </p:nvPr>
        </p:nvSpPr>
        <p:spPr bwMode="auto">
          <a:xfrm>
            <a:off x="4651375"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48" name="テキスト プレースホルダ 9"/>
          <p:cNvSpPr>
            <a:spLocks noGrp="1"/>
          </p:cNvSpPr>
          <p:nvPr>
            <p:custDataLst>
              <p:tags r:id="rId37"/>
            </p:custDataLst>
          </p:nvPr>
        </p:nvSpPr>
        <p:spPr bwMode="auto">
          <a:xfrm>
            <a:off x="532130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49" name="テキスト プレースホルダ 9"/>
          <p:cNvSpPr>
            <a:spLocks noGrp="1"/>
          </p:cNvSpPr>
          <p:nvPr>
            <p:custDataLst>
              <p:tags r:id="rId38"/>
            </p:custDataLst>
          </p:nvPr>
        </p:nvSpPr>
        <p:spPr bwMode="auto">
          <a:xfrm>
            <a:off x="565785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50" name="テキスト プレースホルダ 9"/>
          <p:cNvSpPr>
            <a:spLocks noGrp="1"/>
          </p:cNvSpPr>
          <p:nvPr>
            <p:custDataLst>
              <p:tags r:id="rId39"/>
            </p:custDataLst>
          </p:nvPr>
        </p:nvSpPr>
        <p:spPr bwMode="auto">
          <a:xfrm>
            <a:off x="5992813"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104" name="テキスト プレースホルダ 9"/>
          <p:cNvSpPr>
            <a:spLocks noGrp="1"/>
          </p:cNvSpPr>
          <p:nvPr>
            <p:custDataLst>
              <p:tags r:id="rId40"/>
            </p:custDataLst>
          </p:nvPr>
        </p:nvSpPr>
        <p:spPr bwMode="gray">
          <a:xfrm>
            <a:off x="2293938" y="30114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10FDCE-CEE5-4A72-A835-0CE11314B25F}" type="datetime'''''''''''''''''''''''''''''''''''''''4''''4'''">
              <a:rPr kumimoji="0" lang="ja-JP" altLang="en-US" sz="1000" smtClean="0"/>
              <a:pPr/>
              <a:t>44</a:t>
            </a:fld>
            <a:endParaRPr kumimoji="0" lang="ja-JP" altLang="en-US" sz="1000" dirty="0">
              <a:sym typeface="+mn-lt"/>
            </a:endParaRPr>
          </a:p>
        </p:txBody>
      </p:sp>
      <p:sp>
        <p:nvSpPr>
          <p:cNvPr id="51" name="テキスト プレースホルダ 9"/>
          <p:cNvSpPr>
            <a:spLocks noGrp="1"/>
          </p:cNvSpPr>
          <p:nvPr>
            <p:custDataLst>
              <p:tags r:id="rId41"/>
            </p:custDataLst>
          </p:nvPr>
        </p:nvSpPr>
        <p:spPr bwMode="auto">
          <a:xfrm>
            <a:off x="6327775"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40981FE2-0378-4A35-A25C-014A6CB4548C}"/>
              </a:ext>
            </a:extLst>
          </p:cNvPr>
          <p:cNvSpPr>
            <a:spLocks noGrp="1"/>
          </p:cNvSpPr>
          <p:nvPr>
            <p:custDataLst>
              <p:tags r:id="rId42"/>
            </p:custDataLst>
          </p:nvPr>
        </p:nvSpPr>
        <p:spPr bwMode="auto">
          <a:xfrm>
            <a:off x="699770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417747-7347-413A-B5FE-5B569557A881}" type="datetime'''''''''''''1''''''''''7'''''''''''''''''''''">
              <a:rPr kumimoji="0" lang="ja-JP" altLang="en-US" sz="1000" smtClean="0"/>
              <a:pPr/>
              <a:t>17</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274F0688-D94D-4D8A-89E7-4E603667C13E}"/>
              </a:ext>
            </a:extLst>
          </p:cNvPr>
          <p:cNvSpPr>
            <a:spLocks noGrp="1"/>
          </p:cNvSpPr>
          <p:nvPr>
            <p:custDataLst>
              <p:tags r:id="rId43"/>
            </p:custDataLst>
          </p:nvPr>
        </p:nvSpPr>
        <p:spPr bwMode="auto">
          <a:xfrm>
            <a:off x="733425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DC6941-1B5A-44C7-9310-93071D004712}" type="datetime'''''''''1''''''''''''''''''8'''''''''''''''''''''''''">
              <a:rPr kumimoji="0" lang="ja-JP" altLang="en-US" sz="1000" smtClean="0"/>
              <a:pPr/>
              <a:t>18</a:t>
            </a:fld>
            <a:endParaRPr kumimoji="0" lang="ja-JP" altLang="en-US" sz="1000" dirty="0">
              <a:sym typeface="+mn-lt"/>
            </a:endParaRPr>
          </a:p>
        </p:txBody>
      </p:sp>
      <p:sp>
        <p:nvSpPr>
          <p:cNvPr id="141" name="テキスト プレースホルダ 9">
            <a:extLst>
              <a:ext uri="{FF2B5EF4-FFF2-40B4-BE49-F238E27FC236}">
                <a16:creationId xmlns:a16="http://schemas.microsoft.com/office/drawing/2014/main" id="{43058678-46EE-45D1-AE0D-A74A7C594344}"/>
              </a:ext>
            </a:extLst>
          </p:cNvPr>
          <p:cNvSpPr>
            <a:spLocks noGrp="1"/>
          </p:cNvSpPr>
          <p:nvPr>
            <p:custDataLst>
              <p:tags r:id="rId44"/>
            </p:custDataLst>
          </p:nvPr>
        </p:nvSpPr>
        <p:spPr bwMode="auto">
          <a:xfrm>
            <a:off x="7669213"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B3A5CD-CA12-4B9B-BE08-B4852188B281}" type="datetime'''''''''''''''''''''''''''''''1''''''''''9'''''''''''''">
              <a:rPr kumimoji="0" lang="ja-JP" altLang="en-US" sz="1000" smtClean="0"/>
              <a:pPr/>
              <a:t>19</a:t>
            </a:fld>
            <a:endParaRPr kumimoji="0" lang="ja-JP" altLang="en-US" sz="1000" dirty="0">
              <a:sym typeface="+mn-lt"/>
            </a:endParaRPr>
          </a:p>
        </p:txBody>
      </p:sp>
      <p:sp>
        <p:nvSpPr>
          <p:cNvPr id="105" name="テキスト プレースホルダ 9"/>
          <p:cNvSpPr>
            <a:spLocks noGrp="1"/>
          </p:cNvSpPr>
          <p:nvPr>
            <p:custDataLst>
              <p:tags r:id="rId45"/>
            </p:custDataLst>
          </p:nvPr>
        </p:nvSpPr>
        <p:spPr bwMode="gray">
          <a:xfrm>
            <a:off x="2628900" y="29845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A78615-4318-4BA0-BDCF-13B11D1A67A7}" type="datetime'''''''4''''''''''''''''''''''''9'''''''''''''''''">
              <a:rPr kumimoji="0" lang="ja-JP" altLang="en-US" sz="1000" smtClean="0"/>
              <a:pPr/>
              <a:t>49</a:t>
            </a:fld>
            <a:endParaRPr kumimoji="0" lang="ja-JP" altLang="en-US" sz="1000" dirty="0">
              <a:sym typeface="+mn-lt"/>
            </a:endParaRPr>
          </a:p>
        </p:txBody>
      </p:sp>
      <p:sp>
        <p:nvSpPr>
          <p:cNvPr id="54" name="テキスト プレースホルダ 9"/>
          <p:cNvSpPr>
            <a:spLocks noGrp="1"/>
          </p:cNvSpPr>
          <p:nvPr>
            <p:custDataLst>
              <p:tags r:id="rId46"/>
            </p:custDataLst>
          </p:nvPr>
        </p:nvSpPr>
        <p:spPr bwMode="gray">
          <a:xfrm>
            <a:off x="1287463" y="30464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ED32A0-2D19-4557-9336-0B5C53B3DB48}" type="datetime'''''''''''''''3''''''''''''''7'''''''''">
              <a:rPr lang="ja-JP" altLang="en-US" sz="1000" smtClean="0"/>
              <a:pPr/>
              <a:t>37</a:t>
            </a:fld>
            <a:endParaRPr kumimoji="0" lang="ja-JP" altLang="en-US" sz="1000" dirty="0">
              <a:sym typeface="+mn-lt"/>
            </a:endParaRPr>
          </a:p>
        </p:txBody>
      </p:sp>
      <p:sp>
        <p:nvSpPr>
          <p:cNvPr id="55" name="テキスト プレースホルダ 9"/>
          <p:cNvSpPr>
            <a:spLocks noGrp="1"/>
          </p:cNvSpPr>
          <p:nvPr>
            <p:custDataLst>
              <p:tags r:id="rId47"/>
            </p:custDataLst>
          </p:nvPr>
        </p:nvSpPr>
        <p:spPr bwMode="gray">
          <a:xfrm>
            <a:off x="1622425" y="29940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9CB83B-B106-453B-B141-3186465DC010}" type="datetime'''''''''''47'''''">
              <a:rPr lang="ja-JP" altLang="en-US" sz="1000" smtClean="0"/>
              <a:pPr/>
              <a:t>47</a:t>
            </a:fld>
            <a:endParaRPr kumimoji="0" lang="ja-JP" altLang="en-US" sz="1000" dirty="0">
              <a:sym typeface="+mn-lt"/>
            </a:endParaRPr>
          </a:p>
        </p:txBody>
      </p:sp>
      <p:sp>
        <p:nvSpPr>
          <p:cNvPr id="112" name="テキスト プレースホルダ 9"/>
          <p:cNvSpPr>
            <a:spLocks noGrp="1"/>
          </p:cNvSpPr>
          <p:nvPr>
            <p:custDataLst>
              <p:tags r:id="rId48"/>
            </p:custDataLst>
          </p:nvPr>
        </p:nvSpPr>
        <p:spPr bwMode="gray">
          <a:xfrm>
            <a:off x="4975225" y="29067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23C696-13BD-4BF9-B2E0-EAF06BE85B0A}" type="datetime'''''''''''9''2'''''">
              <a:rPr kumimoji="0" lang="ja-JP" altLang="en-US" sz="1000" smtClean="0"/>
              <a:pPr/>
              <a:t>92</a:t>
            </a:fld>
            <a:endParaRPr kumimoji="0" lang="ja-JP" altLang="en-US" sz="1000" dirty="0">
              <a:sym typeface="+mn-lt"/>
            </a:endParaRPr>
          </a:p>
        </p:txBody>
      </p:sp>
      <p:sp>
        <p:nvSpPr>
          <p:cNvPr id="56" name="テキスト プレースホルダ 9"/>
          <p:cNvSpPr>
            <a:spLocks noGrp="1"/>
          </p:cNvSpPr>
          <p:nvPr>
            <p:custDataLst>
              <p:tags r:id="rId49"/>
            </p:custDataLst>
          </p:nvPr>
        </p:nvSpPr>
        <p:spPr bwMode="gray">
          <a:xfrm>
            <a:off x="1957388" y="30305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66F39F-CF17-41C0-8F72-0E449A1B4BFE}" type="datetime'''4''''''''''''''0'''">
              <a:rPr lang="ja-JP" altLang="en-US" sz="1000" smtClean="0"/>
              <a:pPr/>
              <a:t>40</a:t>
            </a:fld>
            <a:endParaRPr kumimoji="0" lang="ja-JP" altLang="en-US" sz="1000" dirty="0">
              <a:sym typeface="+mn-lt"/>
            </a:endParaRPr>
          </a:p>
        </p:txBody>
      </p:sp>
      <p:sp>
        <p:nvSpPr>
          <p:cNvPr id="144" name="テキスト プレースホルダ 9">
            <a:extLst>
              <a:ext uri="{FF2B5EF4-FFF2-40B4-BE49-F238E27FC236}">
                <a16:creationId xmlns:a16="http://schemas.microsoft.com/office/drawing/2014/main" id="{9B6BFB38-C84D-42D7-847D-E0D057DA210C}"/>
              </a:ext>
            </a:extLst>
          </p:cNvPr>
          <p:cNvSpPr>
            <a:spLocks noGrp="1"/>
          </p:cNvSpPr>
          <p:nvPr>
            <p:custDataLst>
              <p:tags r:id="rId50"/>
            </p:custDataLst>
          </p:nvPr>
        </p:nvSpPr>
        <p:spPr bwMode="gray">
          <a:xfrm>
            <a:off x="7623175" y="24733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40452E-0F97-463E-A06C-82716FD64646}" type="datetime'''''''''''''''''''''''''''''1''''''7''''''''''4'''''''''''">
              <a:rPr kumimoji="0" lang="ja-JP" altLang="en-US" sz="1000" smtClean="0">
                <a:sym typeface="+mn-lt"/>
              </a:rPr>
              <a:pPr/>
              <a:t>174</a:t>
            </a:fld>
            <a:endParaRPr kumimoji="0" lang="ja-JP" altLang="en-US" sz="1000" dirty="0">
              <a:sym typeface="+mn-lt"/>
            </a:endParaRPr>
          </a:p>
        </p:txBody>
      </p:sp>
      <p:sp>
        <p:nvSpPr>
          <p:cNvPr id="109" name="テキスト プレースホルダ 9"/>
          <p:cNvSpPr>
            <a:spLocks noGrp="1"/>
          </p:cNvSpPr>
          <p:nvPr>
            <p:custDataLst>
              <p:tags r:id="rId51"/>
            </p:custDataLst>
          </p:nvPr>
        </p:nvSpPr>
        <p:spPr bwMode="gray">
          <a:xfrm>
            <a:off x="3970338" y="30353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1E5EA5-F57D-4CC3-85BC-282CBCCF7112}" type="datetime'''''''''''''''6''''''''''''''''''''''''8'">
              <a:rPr kumimoji="0" lang="ja-JP" altLang="en-US" sz="1000" smtClean="0"/>
              <a:pPr/>
              <a:t>68</a:t>
            </a:fld>
            <a:endParaRPr kumimoji="0" lang="ja-JP" altLang="en-US" sz="1000" dirty="0">
              <a:sym typeface="+mn-lt"/>
            </a:endParaRPr>
          </a:p>
        </p:txBody>
      </p:sp>
      <p:sp>
        <p:nvSpPr>
          <p:cNvPr id="110" name="テキスト プレースホルダ 9"/>
          <p:cNvSpPr>
            <a:spLocks noGrp="1"/>
          </p:cNvSpPr>
          <p:nvPr>
            <p:custDataLst>
              <p:tags r:id="rId52"/>
            </p:custDataLst>
          </p:nvPr>
        </p:nvSpPr>
        <p:spPr bwMode="gray">
          <a:xfrm>
            <a:off x="4305300" y="30051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622573-F4DF-4B4E-97D1-518086AC8DFB}" type="datetime'''''''''''''''''7''''''''4'''''">
              <a:rPr kumimoji="0" lang="ja-JP" altLang="en-US" sz="1000" smtClean="0"/>
              <a:pPr/>
              <a:t>74</a:t>
            </a:fld>
            <a:endParaRPr kumimoji="0" lang="ja-JP" altLang="en-US" sz="1000" dirty="0">
              <a:sym typeface="+mn-lt"/>
            </a:endParaRPr>
          </a:p>
        </p:txBody>
      </p:sp>
      <p:sp>
        <p:nvSpPr>
          <p:cNvPr id="111" name="テキスト プレースホルダ 9"/>
          <p:cNvSpPr>
            <a:spLocks noGrp="1"/>
          </p:cNvSpPr>
          <p:nvPr>
            <p:custDataLst>
              <p:tags r:id="rId53"/>
            </p:custDataLst>
          </p:nvPr>
        </p:nvSpPr>
        <p:spPr bwMode="gray">
          <a:xfrm>
            <a:off x="4640263" y="29273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9A032D-DD5E-49D1-BF25-F9FBA75BF711}" type="datetime'''''''''8''''''''''''''''''''''''''''''''8'''''''''''">
              <a:rPr kumimoji="0" lang="ja-JP" altLang="en-US" sz="1000" smtClean="0"/>
              <a:pPr/>
              <a:t>88</a:t>
            </a:fld>
            <a:endParaRPr kumimoji="0" lang="ja-JP" altLang="en-US" sz="1000" dirty="0">
              <a:sym typeface="+mn-lt"/>
            </a:endParaRPr>
          </a:p>
        </p:txBody>
      </p:sp>
      <p:sp>
        <p:nvSpPr>
          <p:cNvPr id="115" name="テキスト プレースホルダ 9"/>
          <p:cNvSpPr>
            <a:spLocks noGrp="1"/>
          </p:cNvSpPr>
          <p:nvPr>
            <p:custDataLst>
              <p:tags r:id="rId54"/>
            </p:custDataLst>
          </p:nvPr>
        </p:nvSpPr>
        <p:spPr bwMode="gray">
          <a:xfrm>
            <a:off x="5946775" y="28162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D3C4F0-7129-4467-9B35-DA08966176BA}" type="datetime'''''''1''''''''''1''''''''''''''''''0'">
              <a:rPr kumimoji="0" lang="ja-JP" altLang="en-US" sz="1000" smtClean="0"/>
              <a:pPr/>
              <a:t>110</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57C4AE20-DD73-49C5-8DDF-AE8B29C46620}"/>
              </a:ext>
            </a:extLst>
          </p:cNvPr>
          <p:cNvSpPr>
            <a:spLocks noGrp="1"/>
          </p:cNvSpPr>
          <p:nvPr>
            <p:custDataLst>
              <p:tags r:id="rId55"/>
            </p:custDataLst>
          </p:nvPr>
        </p:nvSpPr>
        <p:spPr bwMode="gray">
          <a:xfrm>
            <a:off x="6616700" y="27479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DCBDFB-7CD8-4130-BC00-754DFFD5A310}" type="datetime'''''''''''''''''''1''''''''''''''''''2''''''''''''''''''''2'''">
              <a:rPr kumimoji="0" lang="ja-JP" altLang="en-US" sz="1000" smtClean="0"/>
              <a:pPr/>
              <a:t>122</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F4C0A0AC-5691-4CEB-964D-614565ED0877}"/>
              </a:ext>
            </a:extLst>
          </p:cNvPr>
          <p:cNvSpPr>
            <a:spLocks noGrp="1"/>
          </p:cNvSpPr>
          <p:nvPr>
            <p:custDataLst>
              <p:tags r:id="rId56"/>
            </p:custDataLst>
          </p:nvPr>
        </p:nvSpPr>
        <p:spPr bwMode="gray">
          <a:xfrm>
            <a:off x="6951663" y="26733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CB767E-2E1D-4B5A-9205-F80461E4682B}" type="datetime'''''1''''''''''3''''''''''''''7'">
              <a:rPr kumimoji="0" lang="ja-JP" altLang="en-US" sz="1000" smtClean="0"/>
              <a:pPr/>
              <a:t>137</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87EB8E9D-BD5B-4DA8-A437-85E341E09E10}"/>
              </a:ext>
            </a:extLst>
          </p:cNvPr>
          <p:cNvSpPr>
            <a:spLocks noGrp="1"/>
          </p:cNvSpPr>
          <p:nvPr>
            <p:custDataLst>
              <p:tags r:id="rId57"/>
            </p:custDataLst>
          </p:nvPr>
        </p:nvSpPr>
        <p:spPr bwMode="gray">
          <a:xfrm>
            <a:off x="7288213" y="25701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925C5C-DEEA-45F5-BD07-6EBD95415477}" type="datetime'''''1''56'">
              <a:rPr kumimoji="0" lang="ja-JP" altLang="en-US" sz="1000" smtClean="0"/>
              <a:pPr/>
              <a:t>156</a:t>
            </a:fld>
            <a:endParaRPr kumimoji="0" lang="ja-JP" altLang="en-US" sz="1000" dirty="0">
              <a:sym typeface="+mn-lt"/>
            </a:endParaRPr>
          </a:p>
        </p:txBody>
      </p:sp>
      <p:sp>
        <p:nvSpPr>
          <p:cNvPr id="3" name="タイトル 2"/>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3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と微増傾向にある。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181US$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90" name="Chart 189">
            <a:extLst>
              <a:ext uri="{FF2B5EF4-FFF2-40B4-BE49-F238E27FC236}">
                <a16:creationId xmlns:a16="http://schemas.microsoft.com/office/drawing/2014/main" id="{3FDDC8E8-F13C-4995-B6A6-C57ED5B92F2E}"/>
              </a:ext>
            </a:extLst>
          </p:cNvPr>
          <p:cNvGraphicFramePr/>
          <p:nvPr>
            <p:custDataLst>
              <p:tags r:id="rId58"/>
            </p:custDataLst>
            <p:extLst>
              <p:ext uri="{D42A27DB-BD31-4B8C-83A1-F6EECF244321}">
                <p14:modId xmlns:p14="http://schemas.microsoft.com/office/powerpoint/2010/main" val="1332617282"/>
              </p:ext>
            </p:extLst>
          </p:nvPr>
        </p:nvGraphicFramePr>
        <p:xfrm>
          <a:off x="723900" y="4524375"/>
          <a:ext cx="7359650" cy="1493838"/>
        </p:xfrm>
        <a:graphic>
          <a:graphicData uri="http://schemas.openxmlformats.org/drawingml/2006/chart">
            <c:chart xmlns:c="http://schemas.openxmlformats.org/drawingml/2006/chart" xmlns:r="http://schemas.openxmlformats.org/officeDocument/2006/relationships" r:id="rId121"/>
          </a:graphicData>
        </a:graphic>
      </p:graphicFrame>
      <p:sp>
        <p:nvSpPr>
          <p:cNvPr id="198" name="テキスト プレースホルダ 9"/>
          <p:cNvSpPr>
            <a:spLocks noGrp="1"/>
          </p:cNvSpPr>
          <p:nvPr>
            <p:custDataLst>
              <p:tags r:id="rId59"/>
            </p:custDataLst>
          </p:nvPr>
        </p:nvSpPr>
        <p:spPr bwMode="gray">
          <a:xfrm>
            <a:off x="3975100" y="52308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65E4CD-EAA5-4992-AEA2-131844CCC381}" type="datetime'''''''''''''''''''''''''''''''''7''9'''''''''''''''''''''">
              <a:rPr lang="ja-JP" altLang="en-US" sz="1000" smtClean="0"/>
              <a:pPr/>
              <a:t>79</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AB7E3B1D-0331-45A2-AFFE-48498BCE0807}"/>
              </a:ext>
            </a:extLst>
          </p:cNvPr>
          <p:cNvSpPr>
            <a:spLocks noGrp="1"/>
          </p:cNvSpPr>
          <p:nvPr>
            <p:custDataLst>
              <p:tags r:id="rId60"/>
            </p:custDataLst>
          </p:nvPr>
        </p:nvSpPr>
        <p:spPr bwMode="auto">
          <a:xfrm>
            <a:off x="67246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7D6C13-10F2-4FA4-B715-9BF69A7896BF}" type="datetime'1''''''''''''''''''6'''''''''''''">
              <a:rPr kumimoji="0" lang="ja-JP" altLang="en-US" sz="1000" smtClean="0"/>
              <a:pPr/>
              <a:t>16</a:t>
            </a:fld>
            <a:endParaRPr kumimoji="0" lang="ja-JP" altLang="en-US" sz="1000" dirty="0">
              <a:sym typeface="+mn-lt"/>
            </a:endParaRPr>
          </a:p>
        </p:txBody>
      </p:sp>
      <p:sp>
        <p:nvSpPr>
          <p:cNvPr id="199" name="テキスト プレースホルダ 9"/>
          <p:cNvSpPr>
            <a:spLocks noGrp="1"/>
          </p:cNvSpPr>
          <p:nvPr>
            <p:custDataLst>
              <p:tags r:id="rId61"/>
            </p:custDataLst>
          </p:nvPr>
        </p:nvSpPr>
        <p:spPr bwMode="gray">
          <a:xfrm>
            <a:off x="4318000" y="51927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EAE63E-8274-443F-B6BF-57897C3F8BC3}" type="datetime'''''8''''''''''''''''''5'''''''''''''''">
              <a:rPr lang="ja-JP" altLang="en-US" sz="1000" smtClean="0"/>
              <a:pPr/>
              <a:t>85</a:t>
            </a:fld>
            <a:endParaRPr kumimoji="0" lang="ja-JP" altLang="en-US" sz="1000" dirty="0">
              <a:sym typeface="+mn-lt"/>
            </a:endParaRPr>
          </a:p>
        </p:txBody>
      </p:sp>
      <p:sp>
        <p:nvSpPr>
          <p:cNvPr id="89" name="テキスト プレースホルダ 9"/>
          <p:cNvSpPr>
            <a:spLocks noGrp="1"/>
          </p:cNvSpPr>
          <p:nvPr>
            <p:custDataLst>
              <p:tags r:id="rId62"/>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135" name="テキスト プレースホルダ 9"/>
          <p:cNvSpPr>
            <a:spLocks noGrp="1"/>
          </p:cNvSpPr>
          <p:nvPr>
            <p:custDataLst>
              <p:tags r:id="rId63"/>
            </p:custDataLst>
          </p:nvPr>
        </p:nvSpPr>
        <p:spPr bwMode="gray">
          <a:xfrm>
            <a:off x="1236663" y="5789613"/>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C9AE4C-6E9A-483D-B47C-40939461D531}" type="datetime'''''''''''1''''''''''''''''''''''''6'''">
              <a:rPr kumimoji="0" lang="ja-JP" altLang="en-US" sz="1000" smtClean="0">
                <a:effectLst/>
              </a:rPr>
              <a:pPr/>
              <a:t>16</a:t>
            </a:fld>
            <a:endParaRPr kumimoji="0" lang="ja-JP" altLang="en-US" sz="1000" dirty="0">
              <a:sym typeface="+mn-lt"/>
            </a:endParaRPr>
          </a:p>
        </p:txBody>
      </p:sp>
      <p:sp>
        <p:nvSpPr>
          <p:cNvPr id="93" name="テキスト プレースホルダ 9"/>
          <p:cNvSpPr>
            <a:spLocks noGrp="1"/>
          </p:cNvSpPr>
          <p:nvPr>
            <p:custDataLst>
              <p:tags r:id="rId64"/>
            </p:custDataLst>
          </p:nvPr>
        </p:nvSpPr>
        <p:spPr bwMode="auto">
          <a:xfrm>
            <a:off x="29591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90" name="テキスト プレースホルダ 9"/>
          <p:cNvSpPr>
            <a:spLocks noGrp="1"/>
          </p:cNvSpPr>
          <p:nvPr>
            <p:custDataLst>
              <p:tags r:id="rId65"/>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129" name="テキスト プレースホルダ 9"/>
          <p:cNvSpPr>
            <a:spLocks noGrp="1"/>
          </p:cNvSpPr>
          <p:nvPr>
            <p:custDataLst>
              <p:tags r:id="rId66"/>
            </p:custDataLst>
          </p:nvPr>
        </p:nvSpPr>
        <p:spPr bwMode="gray">
          <a:xfrm>
            <a:off x="1920875" y="5784850"/>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277B2C-743B-4CD8-9196-8C77DFA80436}" type="datetime'''''''''''''''''''''''''''''1''''''''''''8'''''''''">
              <a:rPr kumimoji="0" lang="ja-JP" altLang="en-US" sz="1000" smtClean="0">
                <a:effectLst/>
              </a:rPr>
              <a:pPr/>
              <a:t>18</a:t>
            </a:fld>
            <a:endParaRPr kumimoji="0" lang="ja-JP" altLang="en-US" sz="1000" dirty="0">
              <a:sym typeface="+mn-lt"/>
            </a:endParaRPr>
          </a:p>
        </p:txBody>
      </p:sp>
      <p:sp>
        <p:nvSpPr>
          <p:cNvPr id="195" name="テキスト プレースホルダ 9"/>
          <p:cNvSpPr>
            <a:spLocks noGrp="1"/>
          </p:cNvSpPr>
          <p:nvPr>
            <p:custDataLst>
              <p:tags r:id="rId67"/>
            </p:custDataLst>
          </p:nvPr>
        </p:nvSpPr>
        <p:spPr bwMode="gray">
          <a:xfrm>
            <a:off x="2947988" y="53117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B31013-1A9C-45E0-BBDB-8ED68043550E}" type="datetime'''''''''''''''''''''''6''''''''''''''''6'''''''''''">
              <a:rPr lang="ja-JP" altLang="en-US" sz="1000" smtClean="0"/>
              <a:pPr/>
              <a:t>66</a:t>
            </a:fld>
            <a:endParaRPr kumimoji="0" lang="ja-JP" altLang="en-US" sz="1000" dirty="0">
              <a:sym typeface="+mn-lt"/>
            </a:endParaRPr>
          </a:p>
        </p:txBody>
      </p:sp>
      <p:sp>
        <p:nvSpPr>
          <p:cNvPr id="98" name="テキスト プレースホルダ 9"/>
          <p:cNvSpPr>
            <a:spLocks noGrp="1"/>
          </p:cNvSpPr>
          <p:nvPr>
            <p:custDataLst>
              <p:tags r:id="rId68"/>
            </p:custDataLst>
          </p:nvPr>
        </p:nvSpPr>
        <p:spPr bwMode="auto">
          <a:xfrm>
            <a:off x="50133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133" name="テキスト プレースホルダ 9"/>
          <p:cNvSpPr>
            <a:spLocks noGrp="1"/>
          </p:cNvSpPr>
          <p:nvPr>
            <p:custDataLst>
              <p:tags r:id="rId69"/>
            </p:custDataLst>
          </p:nvPr>
        </p:nvSpPr>
        <p:spPr bwMode="gray">
          <a:xfrm>
            <a:off x="1579563" y="5792788"/>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87631F-81C4-4B0E-B59E-9D8F947A6D5F}" type="datetime'''''''''''''''''''''''''''15'''''''''">
              <a:rPr kumimoji="0" lang="ja-JP" altLang="en-US" sz="1000" smtClean="0">
                <a:effectLst/>
              </a:rPr>
              <a:pPr/>
              <a:t>15</a:t>
            </a:fld>
            <a:endParaRPr kumimoji="0" lang="ja-JP" altLang="en-US" sz="1000" dirty="0">
              <a:sym typeface="+mn-lt"/>
            </a:endParaRPr>
          </a:p>
        </p:txBody>
      </p:sp>
      <p:sp>
        <p:nvSpPr>
          <p:cNvPr id="92" name="テキスト プレースホルダ 9"/>
          <p:cNvSpPr>
            <a:spLocks noGrp="1"/>
          </p:cNvSpPr>
          <p:nvPr>
            <p:custDataLst>
              <p:tags r:id="rId70"/>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91" name="テキスト プレースホルダ 9"/>
          <p:cNvSpPr>
            <a:spLocks noGrp="1"/>
          </p:cNvSpPr>
          <p:nvPr>
            <p:custDataLst>
              <p:tags r:id="rId71"/>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96" name="テキスト プレースホルダ 9"/>
          <p:cNvSpPr>
            <a:spLocks noGrp="1"/>
          </p:cNvSpPr>
          <p:nvPr>
            <p:custDataLst>
              <p:tags r:id="rId72"/>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142" name="テキスト プレースホルダ 9"/>
          <p:cNvSpPr>
            <a:spLocks noGrp="1"/>
          </p:cNvSpPr>
          <p:nvPr>
            <p:custDataLst>
              <p:tags r:id="rId73"/>
            </p:custDataLst>
          </p:nvPr>
        </p:nvSpPr>
        <p:spPr bwMode="gray">
          <a:xfrm>
            <a:off x="2263775" y="5786438"/>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3424C9-C5F6-4673-B1CB-12B1DF672FF4}" type="datetime'''1''''''''''8'''''''''''''''''''''''''''''''''''''''''''''">
              <a:rPr kumimoji="0" lang="ja-JP" altLang="en-US" sz="1000" smtClean="0">
                <a:effectLst/>
              </a:rPr>
              <a:pPr/>
              <a:t>18</a:t>
            </a:fld>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32AA90DA-74E9-416C-A390-AAE1D40F1B73}"/>
              </a:ext>
            </a:extLst>
          </p:cNvPr>
          <p:cNvSpPr>
            <a:spLocks noGrp="1"/>
          </p:cNvSpPr>
          <p:nvPr>
            <p:custDataLst>
              <p:tags r:id="rId74"/>
            </p:custDataLst>
          </p:nvPr>
        </p:nvSpPr>
        <p:spPr bwMode="gray">
          <a:xfrm>
            <a:off x="7021513" y="48053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AACD66-1D41-4EC8-8B09-DBD555D10B66}" type="datetime'14''''''''''4'''''''">
              <a:rPr lang="ja-JP" altLang="en-US" sz="1000" smtClean="0"/>
              <a:pPr/>
              <a:t>144</a:t>
            </a:fld>
            <a:endParaRPr lang="ja-JP" altLang="en-US" sz="1000" dirty="0">
              <a:sym typeface="+mn-lt"/>
            </a:endParaRPr>
          </a:p>
        </p:txBody>
      </p:sp>
      <p:sp>
        <p:nvSpPr>
          <p:cNvPr id="85" name="テキスト プレースホルダ 9"/>
          <p:cNvSpPr>
            <a:spLocks noGrp="1"/>
          </p:cNvSpPr>
          <p:nvPr>
            <p:custDataLst>
              <p:tags r:id="rId75"/>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102" name="テキスト プレースホルダ 9"/>
          <p:cNvSpPr>
            <a:spLocks noGrp="1"/>
          </p:cNvSpPr>
          <p:nvPr>
            <p:custDataLst>
              <p:tags r:id="rId76"/>
            </p:custDataLst>
          </p:nvPr>
        </p:nvSpPr>
        <p:spPr bwMode="gray">
          <a:xfrm>
            <a:off x="1579563" y="53641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D530EF-B754-476E-8563-95C7AB224D0E}" type="datetime'''''5''''''''''''''''''8'''''''''''''''''''''''">
              <a:rPr lang="ja-JP" altLang="en-US" sz="1000" smtClean="0"/>
              <a:pPr/>
              <a:t>58</a:t>
            </a:fld>
            <a:endParaRPr kumimoji="0" lang="ja-JP" altLang="en-US" sz="1000" dirty="0">
              <a:sym typeface="+mn-lt"/>
            </a:endParaRPr>
          </a:p>
        </p:txBody>
      </p:sp>
      <p:sp>
        <p:nvSpPr>
          <p:cNvPr id="86" name="テキスト プレースホルダ 9"/>
          <p:cNvSpPr>
            <a:spLocks noGrp="1"/>
          </p:cNvSpPr>
          <p:nvPr>
            <p:custDataLst>
              <p:tags r:id="rId77"/>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84" name="テキスト プレースホルダ 9"/>
          <p:cNvSpPr>
            <a:spLocks noGrp="1"/>
          </p:cNvSpPr>
          <p:nvPr>
            <p:custDataLst>
              <p:tags r:id="rId78"/>
            </p:custDataLst>
          </p:nvPr>
        </p:nvSpPr>
        <p:spPr bwMode="auto">
          <a:xfrm>
            <a:off x="3644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101" name="テキスト プレースホルダ 9"/>
          <p:cNvSpPr>
            <a:spLocks noGrp="1"/>
          </p:cNvSpPr>
          <p:nvPr>
            <p:custDataLst>
              <p:tags r:id="rId79"/>
            </p:custDataLst>
          </p:nvPr>
        </p:nvSpPr>
        <p:spPr bwMode="gray">
          <a:xfrm>
            <a:off x="1236663" y="54403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9D9C46-9C12-4300-8208-7357DAAA1FF9}" type="datetime'''''4''7'''''''''''''''''''''''''''''''''''''''''''''''''''''">
              <a:rPr lang="ja-JP" altLang="en-US" sz="1000" smtClean="0"/>
              <a:pPr/>
              <a:t>47</a:t>
            </a:fld>
            <a:endParaRPr kumimoji="0" lang="ja-JP" altLang="en-US" sz="1000" dirty="0">
              <a:sym typeface="+mn-lt"/>
            </a:endParaRPr>
          </a:p>
        </p:txBody>
      </p:sp>
      <p:sp>
        <p:nvSpPr>
          <p:cNvPr id="95" name="テキスト プレースホルダ 9"/>
          <p:cNvSpPr>
            <a:spLocks noGrp="1"/>
          </p:cNvSpPr>
          <p:nvPr>
            <p:custDataLst>
              <p:tags r:id="rId80"/>
            </p:custDataLst>
          </p:nvPr>
        </p:nvSpPr>
        <p:spPr bwMode="auto">
          <a:xfrm>
            <a:off x="39862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200" name="テキスト プレースホルダ 9"/>
          <p:cNvSpPr>
            <a:spLocks noGrp="1"/>
          </p:cNvSpPr>
          <p:nvPr>
            <p:custDataLst>
              <p:tags r:id="rId81"/>
            </p:custDataLst>
          </p:nvPr>
        </p:nvSpPr>
        <p:spPr bwMode="gray">
          <a:xfrm>
            <a:off x="4625975" y="50895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774127-99BA-4200-B31E-524B6EA94EF1}" type="datetime'''''''''''''''''''''1''0''1'''''''''''''''''''''''''''">
              <a:rPr lang="ja-JP" altLang="en-US" sz="1000" smtClean="0"/>
              <a:pPr/>
              <a:t>101</a:t>
            </a:fld>
            <a:endParaRPr kumimoji="0" lang="ja-JP" altLang="en-US" sz="1000" dirty="0">
              <a:sym typeface="+mn-lt"/>
            </a:endParaRPr>
          </a:p>
        </p:txBody>
      </p:sp>
      <p:sp>
        <p:nvSpPr>
          <p:cNvPr id="97" name="テキスト プレースホルダ 9"/>
          <p:cNvSpPr>
            <a:spLocks noGrp="1"/>
          </p:cNvSpPr>
          <p:nvPr>
            <p:custDataLst>
              <p:tags r:id="rId82"/>
            </p:custDataLst>
          </p:nvPr>
        </p:nvSpPr>
        <p:spPr bwMode="auto">
          <a:xfrm>
            <a:off x="46720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35F5A427-17F3-478E-BCB2-2C90173A842B}"/>
              </a:ext>
            </a:extLst>
          </p:cNvPr>
          <p:cNvSpPr>
            <a:spLocks noGrp="1"/>
          </p:cNvSpPr>
          <p:nvPr>
            <p:custDataLst>
              <p:tags r:id="rId83"/>
            </p:custDataLst>
          </p:nvPr>
        </p:nvSpPr>
        <p:spPr bwMode="gray">
          <a:xfrm>
            <a:off x="7705725" y="50006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C4CD08-7409-493A-ACFF-7777707C724A}" type="datetime'''1''''''''''''0''''''''''''''2'''''''''">
              <a:rPr lang="ja-JP" altLang="en-US" sz="1000" smtClean="0">
                <a:effectLst/>
                <a:sym typeface="+mn-lt"/>
              </a:rPr>
              <a:pPr marL="0" indent="0" algn="ctr">
                <a:spcBef>
                  <a:spcPct val="0"/>
                </a:spcBef>
                <a:buNone/>
              </a:pPr>
              <a:t>102</a:t>
            </a:fld>
            <a:endParaRPr lang="ja-JP" altLang="en-US" sz="1000" dirty="0">
              <a:sym typeface="+mn-lt"/>
            </a:endParaRPr>
          </a:p>
        </p:txBody>
      </p:sp>
      <p:sp>
        <p:nvSpPr>
          <p:cNvPr id="94" name="テキスト プレースホルダ 9"/>
          <p:cNvSpPr>
            <a:spLocks noGrp="1"/>
          </p:cNvSpPr>
          <p:nvPr>
            <p:custDataLst>
              <p:tags r:id="rId84"/>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85"/>
            </p:custDataLst>
          </p:nvPr>
        </p:nvSpPr>
        <p:spPr bwMode="auto">
          <a:xfrm>
            <a:off x="56975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86"/>
            </p:custDataLst>
          </p:nvPr>
        </p:nvSpPr>
        <p:spPr bwMode="auto">
          <a:xfrm>
            <a:off x="60404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204" name="テキスト プレースホルダ 9"/>
          <p:cNvSpPr>
            <a:spLocks noGrp="1"/>
          </p:cNvSpPr>
          <p:nvPr>
            <p:custDataLst>
              <p:tags r:id="rId87"/>
            </p:custDataLst>
          </p:nvPr>
        </p:nvSpPr>
        <p:spPr bwMode="gray">
          <a:xfrm>
            <a:off x="5994400" y="49672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273792-FDFD-4C8F-A83C-81B4E276B4C1}" type="datetime'''''''''''''''''1''1''''''''''''''9'''''''''''''''''''''''">
              <a:rPr lang="ja-JP" altLang="en-US" sz="1000" smtClean="0"/>
              <a:pPr/>
              <a:t>119</a:t>
            </a:fld>
            <a:endParaRPr kumimoji="0" lang="ja-JP" altLang="en-US" sz="1000" dirty="0">
              <a:sym typeface="+mn-lt"/>
            </a:endParaRPr>
          </a:p>
        </p:txBody>
      </p:sp>
      <p:sp>
        <p:nvSpPr>
          <p:cNvPr id="100" name="テキスト プレースホルダ 9"/>
          <p:cNvSpPr>
            <a:spLocks noGrp="1"/>
          </p:cNvSpPr>
          <p:nvPr>
            <p:custDataLst>
              <p:tags r:id="rId88"/>
            </p:custDataLst>
          </p:nvPr>
        </p:nvSpPr>
        <p:spPr bwMode="auto">
          <a:xfrm>
            <a:off x="63833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124" name="テキスト プレースホルダ 9">
            <a:extLst>
              <a:ext uri="{FF2B5EF4-FFF2-40B4-BE49-F238E27FC236}">
                <a16:creationId xmlns:a16="http://schemas.microsoft.com/office/drawing/2014/main" id="{2EF206E7-3CDD-4A38-BD32-025C518ECDAA}"/>
              </a:ext>
            </a:extLst>
          </p:cNvPr>
          <p:cNvSpPr>
            <a:spLocks noGrp="1"/>
          </p:cNvSpPr>
          <p:nvPr>
            <p:custDataLst>
              <p:tags r:id="rId89"/>
            </p:custDataLst>
          </p:nvPr>
        </p:nvSpPr>
        <p:spPr bwMode="auto">
          <a:xfrm>
            <a:off x="70675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FCD6A0-17E4-48A4-8CB3-B15CC23210C0}" type="datetime'''''''''''''''''''''''''''''''''17'''''''''''''''">
              <a:rPr kumimoji="0" lang="ja-JP" altLang="en-US" sz="1000" smtClean="0"/>
              <a:pPr/>
              <a:t>17</a:t>
            </a:fld>
            <a:endParaRPr kumimoji="0" lang="ja-JP" altLang="en-US" sz="1000" dirty="0">
              <a:sym typeface="+mn-lt"/>
            </a:endParaRPr>
          </a:p>
        </p:txBody>
      </p:sp>
      <p:sp>
        <p:nvSpPr>
          <p:cNvPr id="126" name="テキスト プレースホルダ 9">
            <a:extLst>
              <a:ext uri="{FF2B5EF4-FFF2-40B4-BE49-F238E27FC236}">
                <a16:creationId xmlns:a16="http://schemas.microsoft.com/office/drawing/2014/main" id="{577DD70C-52BD-4C00-ACAA-3FFBC37025CF}"/>
              </a:ext>
            </a:extLst>
          </p:cNvPr>
          <p:cNvSpPr>
            <a:spLocks noGrp="1"/>
          </p:cNvSpPr>
          <p:nvPr>
            <p:custDataLst>
              <p:tags r:id="rId90"/>
            </p:custDataLst>
          </p:nvPr>
        </p:nvSpPr>
        <p:spPr bwMode="auto">
          <a:xfrm>
            <a:off x="74104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C215B6-0C6E-414E-869A-4483B6EA2224}" type="datetime'''''''''''1''''''''''''''''''8'''''''''''''''''''''">
              <a:rPr kumimoji="0" lang="ja-JP" altLang="en-US" sz="1000" smtClean="0"/>
              <a:pPr/>
              <a:t>18</a:t>
            </a:fld>
            <a:endParaRPr kumimoji="0" lang="ja-JP" altLang="en-US" sz="1000" dirty="0">
              <a:sym typeface="+mn-lt"/>
            </a:endParaRPr>
          </a:p>
        </p:txBody>
      </p:sp>
      <p:sp>
        <p:nvSpPr>
          <p:cNvPr id="103" name="テキスト プレースホルダ 9"/>
          <p:cNvSpPr>
            <a:spLocks noGrp="1"/>
          </p:cNvSpPr>
          <p:nvPr>
            <p:custDataLst>
              <p:tags r:id="rId91"/>
            </p:custDataLst>
          </p:nvPr>
        </p:nvSpPr>
        <p:spPr bwMode="gray">
          <a:xfrm>
            <a:off x="1920875" y="54229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78C75A-C511-4139-9542-61B5CE59AA99}" type="datetime'''''''''4''''''''''''''''''''''''''''''9'''''''''''''">
              <a:rPr lang="ja-JP" altLang="en-US" sz="1000" smtClean="0"/>
              <a:pPr/>
              <a:t>49</a:t>
            </a:fld>
            <a:endParaRPr kumimoji="0" lang="ja-JP" altLang="en-US" sz="1000" dirty="0">
              <a:sym typeface="+mn-lt"/>
            </a:endParaRPr>
          </a:p>
        </p:txBody>
      </p:sp>
      <p:sp>
        <p:nvSpPr>
          <p:cNvPr id="193" name="テキスト プレースホルダ 9"/>
          <p:cNvSpPr>
            <a:spLocks noGrp="1"/>
          </p:cNvSpPr>
          <p:nvPr>
            <p:custDataLst>
              <p:tags r:id="rId92"/>
            </p:custDataLst>
          </p:nvPr>
        </p:nvSpPr>
        <p:spPr bwMode="gray">
          <a:xfrm>
            <a:off x="2263775" y="53959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C33F4F-9A1D-42D6-945D-44258A0CD947}" type="datetime'''''5''''''''''''''''''''3'''''''''''''''''''''">
              <a:rPr lang="ja-JP" altLang="en-US" sz="1000" smtClean="0"/>
              <a:pPr/>
              <a:t>53</a:t>
            </a:fld>
            <a:endParaRPr kumimoji="0" lang="ja-JP" altLang="en-US" sz="1000" dirty="0">
              <a:sym typeface="+mn-lt"/>
            </a:endParaRPr>
          </a:p>
        </p:txBody>
      </p:sp>
      <p:sp>
        <p:nvSpPr>
          <p:cNvPr id="194" name="テキスト プレースホルダ 9"/>
          <p:cNvSpPr>
            <a:spLocks noGrp="1"/>
          </p:cNvSpPr>
          <p:nvPr>
            <p:custDataLst>
              <p:tags r:id="rId93"/>
            </p:custDataLst>
          </p:nvPr>
        </p:nvSpPr>
        <p:spPr bwMode="gray">
          <a:xfrm>
            <a:off x="2606675" y="53594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0AAD54-E72B-4262-8872-C209122A060A}" type="datetime'''''''''''''''''''''''''''''''''''''''''''''''''''''5''''9'">
              <a:rPr lang="ja-JP" altLang="en-US" sz="1000" smtClean="0"/>
              <a:pPr/>
              <a:t>59</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1A38FCDC-7CEE-45FD-B4AA-95F0F988C132}"/>
              </a:ext>
            </a:extLst>
          </p:cNvPr>
          <p:cNvSpPr>
            <a:spLocks noGrp="1"/>
          </p:cNvSpPr>
          <p:nvPr>
            <p:custDataLst>
              <p:tags r:id="rId94"/>
            </p:custDataLst>
          </p:nvPr>
        </p:nvSpPr>
        <p:spPr bwMode="auto">
          <a:xfrm>
            <a:off x="77517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2302E2-78A7-4C04-893A-A5C35B65DC04}" type="datetime'''''''''''''1''''''''''''''''''''''''''''''''''9'''">
              <a:rPr kumimoji="0" lang="ja-JP" altLang="en-US" sz="1000" smtClean="0"/>
              <a:pPr/>
              <a:t>19</a:t>
            </a:fld>
            <a:endParaRPr kumimoji="0" lang="ja-JP" altLang="en-US" sz="1000" dirty="0">
              <a:sym typeface="+mn-lt"/>
            </a:endParaRPr>
          </a:p>
        </p:txBody>
      </p:sp>
      <p:sp>
        <p:nvSpPr>
          <p:cNvPr id="205" name="テキスト プレースホルダ 9"/>
          <p:cNvSpPr>
            <a:spLocks noGrp="1"/>
          </p:cNvSpPr>
          <p:nvPr>
            <p:custDataLst>
              <p:tags r:id="rId95"/>
            </p:custDataLst>
          </p:nvPr>
        </p:nvSpPr>
        <p:spPr bwMode="gray">
          <a:xfrm>
            <a:off x="6337300" y="49307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BE4892-206F-48C8-9C92-F24E9E5DCE7A}" type="datetime'''''''''''''''''''''''''''1''''''''''''''''''2''5'''''''">
              <a:rPr lang="ja-JP" altLang="en-US" sz="1000" smtClean="0"/>
              <a:pPr/>
              <a:t>125</a:t>
            </a:fld>
            <a:endParaRPr kumimoji="0" lang="ja-JP" altLang="en-US" sz="1000" dirty="0">
              <a:sym typeface="+mn-lt"/>
            </a:endParaRPr>
          </a:p>
        </p:txBody>
      </p:sp>
      <p:sp>
        <p:nvSpPr>
          <p:cNvPr id="196" name="テキスト プレースホルダ 9"/>
          <p:cNvSpPr>
            <a:spLocks noGrp="1"/>
          </p:cNvSpPr>
          <p:nvPr>
            <p:custDataLst>
              <p:tags r:id="rId96"/>
            </p:custDataLst>
          </p:nvPr>
        </p:nvSpPr>
        <p:spPr bwMode="gray">
          <a:xfrm>
            <a:off x="3290888" y="52593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1E31CF-16B2-4377-A2CB-71E1E285B231}" type="datetime'''''''''''''7''''''''''''''''''''''''''''''''''4'''''''''">
              <a:rPr lang="ja-JP" altLang="en-US" sz="1000" smtClean="0"/>
              <a:pPr/>
              <a:t>74</a:t>
            </a:fld>
            <a:endParaRPr kumimoji="0" lang="ja-JP" altLang="en-US" sz="1000" dirty="0">
              <a:sym typeface="+mn-lt"/>
            </a:endParaRPr>
          </a:p>
        </p:txBody>
      </p:sp>
      <p:sp>
        <p:nvSpPr>
          <p:cNvPr id="197" name="テキスト プレースホルダ 9"/>
          <p:cNvSpPr>
            <a:spLocks noGrp="1"/>
          </p:cNvSpPr>
          <p:nvPr>
            <p:custDataLst>
              <p:tags r:id="rId97"/>
            </p:custDataLst>
          </p:nvPr>
        </p:nvSpPr>
        <p:spPr bwMode="gray">
          <a:xfrm>
            <a:off x="3633788" y="52228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7C53F2-70FF-4E16-8140-2BC92B5903B6}" type="datetime'''''''''''''''''''''''''''''8''''''''''''0'''''''''''''''''">
              <a:rPr lang="ja-JP" altLang="en-US" sz="1000" smtClean="0"/>
              <a:pPr/>
              <a:t>80</a:t>
            </a:fld>
            <a:endParaRPr kumimoji="0" lang="ja-JP" altLang="en-US" sz="1000" dirty="0">
              <a:sym typeface="+mn-lt"/>
            </a:endParaRPr>
          </a:p>
        </p:txBody>
      </p:sp>
      <p:sp>
        <p:nvSpPr>
          <p:cNvPr id="201" name="テキスト プレースホルダ 9"/>
          <p:cNvSpPr>
            <a:spLocks noGrp="1"/>
          </p:cNvSpPr>
          <p:nvPr>
            <p:custDataLst>
              <p:tags r:id="rId98"/>
            </p:custDataLst>
          </p:nvPr>
        </p:nvSpPr>
        <p:spPr bwMode="gray">
          <a:xfrm>
            <a:off x="4967288" y="50673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2A5C76-39D1-473C-8D3F-FA07ADAF93B9}" type="datetime'''''''10''''''''''''''''''''''''''''''''4'''''''''''''">
              <a:rPr lang="ja-JP" altLang="en-US" sz="1000" smtClean="0"/>
              <a:pPr/>
              <a:t>104</a:t>
            </a:fld>
            <a:endParaRPr kumimoji="0" lang="ja-JP" altLang="en-US" sz="1000" dirty="0">
              <a:sym typeface="+mn-lt"/>
            </a:endParaRPr>
          </a:p>
        </p:txBody>
      </p:sp>
      <p:sp>
        <p:nvSpPr>
          <p:cNvPr id="203" name="テキスト プレースホルダ 9"/>
          <p:cNvSpPr>
            <a:spLocks noGrp="1"/>
          </p:cNvSpPr>
          <p:nvPr>
            <p:custDataLst>
              <p:tags r:id="rId99"/>
            </p:custDataLst>
          </p:nvPr>
        </p:nvSpPr>
        <p:spPr bwMode="gray">
          <a:xfrm>
            <a:off x="5651500" y="49323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4A677B-5BB5-4916-8061-7D0EDADD8122}" type="datetime'''''''''''''''''''''''''''''''''''''''''''''1''''2''5'''''''">
              <a:rPr lang="ja-JP" altLang="en-US" sz="1000" smtClean="0"/>
              <a:pPr/>
              <a:t>125</a:t>
            </a:fld>
            <a:endParaRPr kumimoji="0" lang="ja-JP" altLang="en-US" sz="1000" dirty="0">
              <a:sym typeface="+mn-lt"/>
            </a:endParaRPr>
          </a:p>
        </p:txBody>
      </p:sp>
      <p:sp>
        <p:nvSpPr>
          <p:cNvPr id="202" name="テキスト プレースホルダ 9"/>
          <p:cNvSpPr>
            <a:spLocks noGrp="1"/>
          </p:cNvSpPr>
          <p:nvPr>
            <p:custDataLst>
              <p:tags r:id="rId100"/>
            </p:custDataLst>
          </p:nvPr>
        </p:nvSpPr>
        <p:spPr bwMode="gray">
          <a:xfrm>
            <a:off x="5310188" y="49784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38371F-A369-4FD9-BEB1-D82EC90FA8B4}" type="datetime'1''''''''''''''''''''''''''''''''''''''''''''''1''''8'''''''''">
              <a:rPr lang="ja-JP" altLang="en-US" sz="1000" smtClean="0"/>
              <a:pPr/>
              <a:t>118</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F5736C37-5B36-4301-B3D6-259140273BE8}"/>
              </a:ext>
            </a:extLst>
          </p:cNvPr>
          <p:cNvSpPr>
            <a:spLocks noGrp="1"/>
          </p:cNvSpPr>
          <p:nvPr>
            <p:custDataLst>
              <p:tags r:id="rId101"/>
            </p:custDataLst>
          </p:nvPr>
        </p:nvSpPr>
        <p:spPr bwMode="gray">
          <a:xfrm>
            <a:off x="6678613" y="48942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16257-1FBD-414A-8FC7-BAB4F865B810}" type="datetime'''''1''''''''''''''3''''''''''''''''''1'''''''''">
              <a:rPr lang="ja-JP" altLang="en-US" sz="1000" smtClean="0"/>
              <a:pPr/>
              <a:t>131</a:t>
            </a:fld>
            <a:endParaRPr lang="ja-JP" altLang="en-US" sz="1000" dirty="0">
              <a:sym typeface="+mn-lt"/>
            </a:endParaRPr>
          </a:p>
        </p:txBody>
      </p:sp>
      <p:sp>
        <p:nvSpPr>
          <p:cNvPr id="163" name="テキスト プレースホルダ 9">
            <a:extLst>
              <a:ext uri="{FF2B5EF4-FFF2-40B4-BE49-F238E27FC236}">
                <a16:creationId xmlns:a16="http://schemas.microsoft.com/office/drawing/2014/main" id="{65A4B4E0-56CD-468F-B14E-2F4B3960204A}"/>
              </a:ext>
            </a:extLst>
          </p:cNvPr>
          <p:cNvSpPr>
            <a:spLocks noGrp="1"/>
          </p:cNvSpPr>
          <p:nvPr>
            <p:custDataLst>
              <p:tags r:id="rId102"/>
            </p:custDataLst>
          </p:nvPr>
        </p:nvSpPr>
        <p:spPr bwMode="gray">
          <a:xfrm>
            <a:off x="7364413" y="46815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5EBEFA-5BA6-440C-BF40-7AE47C9357DE}" type="datetime'''''''''''1''6''4'''''''''''''''''''''''">
              <a:rPr lang="ja-JP" altLang="en-US" sz="1000" smtClean="0"/>
              <a:pPr/>
              <a:t>164</a:t>
            </a:fld>
            <a:endParaRPr lang="ja-JP" altLang="en-US" sz="1000" dirty="0">
              <a:sym typeface="+mn-lt"/>
            </a:endParaRPr>
          </a:p>
        </p:txBody>
      </p:sp>
      <p:sp>
        <p:nvSpPr>
          <p:cNvPr id="182" name="テキスト プレースホルダ 9">
            <a:extLst>
              <a:ext uri="{FF2B5EF4-FFF2-40B4-BE49-F238E27FC236}">
                <a16:creationId xmlns:a16="http://schemas.microsoft.com/office/drawing/2014/main" id="{1B47F6F0-7D38-4CBF-A49F-15490C44215B}"/>
              </a:ext>
            </a:extLst>
          </p:cNvPr>
          <p:cNvSpPr>
            <a:spLocks noGrp="1"/>
          </p:cNvSpPr>
          <p:nvPr>
            <p:custDataLst>
              <p:tags r:id="rId103"/>
            </p:custDataLst>
          </p:nvPr>
        </p:nvSpPr>
        <p:spPr bwMode="gray">
          <a:xfrm>
            <a:off x="7705725" y="45704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F8B44D-E10B-4EC6-96AB-0CA2EEE4DE0C}" type="datetime'''''''''1''8''''''''''''''''''''''''''''''''''''''''1'''''">
              <a:rPr lang="ja-JP" altLang="en-US" sz="1000" smtClean="0">
                <a:sym typeface="+mn-lt"/>
              </a:rPr>
              <a:pPr/>
              <a:t>181</a:t>
            </a:fld>
            <a:endParaRPr lang="ja-JP" altLang="en-US" sz="1000" dirty="0">
              <a:sym typeface="+mn-lt"/>
            </a:endParaRPr>
          </a:p>
        </p:txBody>
      </p:sp>
      <p:sp>
        <p:nvSpPr>
          <p:cNvPr id="186" name="Rectangle 185"/>
          <p:cNvSpPr/>
          <p:nvPr>
            <p:custDataLst>
              <p:tags r:id="rId104"/>
            </p:custDataLst>
          </p:nvPr>
        </p:nvSpPr>
        <p:spPr bwMode="gray">
          <a:xfrm>
            <a:off x="8047038"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105"/>
            </p:custDataLst>
          </p:nvPr>
        </p:nvSpPr>
        <p:spPr bwMode="gray">
          <a:xfrm>
            <a:off x="8047038"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06"/>
            </p:custDataLst>
          </p:nvPr>
        </p:nvSpPr>
        <p:spPr bwMode="auto">
          <a:xfrm>
            <a:off x="8258175"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07"/>
            </p:custDataLst>
          </p:nvPr>
        </p:nvSpPr>
        <p:spPr bwMode="auto">
          <a:xfrm>
            <a:off x="8258175"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08"/>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09"/>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10"/>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11"/>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12"/>
            </p:custDataLst>
          </p:nvPr>
        </p:nvCxnSpPr>
        <p:spPr bwMode="gray">
          <a:xfrm>
            <a:off x="7958139" y="3446463"/>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13"/>
            </p:custDataLst>
          </p:nvPr>
        </p:nvSpPr>
        <p:spPr bwMode="gray">
          <a:xfrm>
            <a:off x="8029574"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14"/>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77" name="テキスト ボックス 18">
            <a:extLst>
              <a:ext uri="{FF2B5EF4-FFF2-40B4-BE49-F238E27FC236}">
                <a16:creationId xmlns:a16="http://schemas.microsoft.com/office/drawing/2014/main" id="{349B0436-B137-42CB-9C0A-F2D6E92C568D}"/>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テキスト ボックス 6">
            <a:extLst>
              <a:ext uri="{FF2B5EF4-FFF2-40B4-BE49-F238E27FC236}">
                <a16:creationId xmlns:a16="http://schemas.microsoft.com/office/drawing/2014/main" id="{24ED85BF-713E-46E1-9A97-DF9FD01F0512}"/>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6100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93843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13" imgW="360" imgH="360" progId="TCLayout.ActiveDocument.1">
                  <p:embed/>
                </p:oleObj>
              </mc:Choice>
              <mc:Fallback>
                <p:oleObj name="think-cell Slide"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graphicFrame>
        <p:nvGraphicFramePr>
          <p:cNvPr id="33" name="Chart 3"/>
          <p:cNvGraphicFramePr/>
          <p:nvPr>
            <p:custDataLst>
              <p:tags r:id="rId4"/>
            </p:custDataLst>
            <p:extLst>
              <p:ext uri="{D42A27DB-BD31-4B8C-83A1-F6EECF244321}">
                <p14:modId xmlns:p14="http://schemas.microsoft.com/office/powerpoint/2010/main" val="1393372095"/>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5"/>
          </a:graphicData>
        </a:graphic>
      </p:graphicFrame>
      <p:sp>
        <p:nvSpPr>
          <p:cNvPr id="14" name="Rectangle 13"/>
          <p:cNvSpPr/>
          <p:nvPr>
            <p:custDataLst>
              <p:tags r:id="rId5"/>
            </p:custDataLst>
          </p:nvPr>
        </p:nvSpPr>
        <p:spPr bwMode="gray">
          <a:xfrm>
            <a:off x="467836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6"/>
            </p:custDataLst>
          </p:nvPr>
        </p:nvSpPr>
        <p:spPr bwMode="gray">
          <a:xfrm>
            <a:off x="342741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7"/>
            </p:custDataLst>
          </p:nvPr>
        </p:nvSpPr>
        <p:spPr bwMode="gray">
          <a:xfrm>
            <a:off x="572611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376396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9"/>
            </p:custDataLst>
          </p:nvPr>
        </p:nvSpPr>
        <p:spPr bwMode="auto">
          <a:xfrm>
            <a:off x="50149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0"/>
            </p:custDataLst>
          </p:nvPr>
        </p:nvSpPr>
        <p:spPr bwMode="auto">
          <a:xfrm>
            <a:off x="60626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18B91644-5741-4DB7-927B-95C0913255F5}"/>
              </a:ext>
            </a:extLst>
          </p:cNvPr>
          <p:cNvGraphicFramePr/>
          <p:nvPr>
            <p:custDataLst>
              <p:tags r:id="rId11"/>
            </p:custDataLst>
            <p:extLst>
              <p:ext uri="{D42A27DB-BD31-4B8C-83A1-F6EECF244321}">
                <p14:modId xmlns:p14="http://schemas.microsoft.com/office/powerpoint/2010/main" val="716653048"/>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6"/>
          </a:graphicData>
        </a:graphic>
      </p:graphicFrame>
      <p:sp>
        <p:nvSpPr>
          <p:cNvPr id="37" name="テキスト ボックス 2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ベトナムにおける死亡要因は、「非感染症」の割合が最も高く、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先進国の疾病構造（非感染症の割合が大きい）に近づいているが、先進国と比較すると依然として「感染症」の割合が大きい。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右矢印 35">
            <a:extLst>
              <a:ext uri="{FF2B5EF4-FFF2-40B4-BE49-F238E27FC236}">
                <a16:creationId xmlns:a16="http://schemas.microsoft.com/office/drawing/2014/main" id="{C89E504C-61E4-402A-827A-85BC880AA0E5}"/>
              </a:ext>
            </a:extLst>
          </p:cNvPr>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3441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30450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5" name="テキスト ボックス 54"/>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年にかけては、「呼吸器感染症・結核」等の「感染症」の割合が減少し、「心血管疾患」や「新生物」、「糖尿病・腎臓疾患」等の「非感染症」の割合が増加している。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位の全てが「非感染症」であり、全体の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7" name="Chart 3"/>
          <p:cNvGraphicFramePr/>
          <p:nvPr>
            <p:custDataLst>
              <p:tags r:id="rId4"/>
            </p:custDataLst>
            <p:extLst>
              <p:ext uri="{D42A27DB-BD31-4B8C-83A1-F6EECF244321}">
                <p14:modId xmlns:p14="http://schemas.microsoft.com/office/powerpoint/2010/main" val="3894052958"/>
              </p:ext>
            </p:extLst>
          </p:nvPr>
        </p:nvGraphicFramePr>
        <p:xfrm>
          <a:off x="71438" y="4467225"/>
          <a:ext cx="9832975" cy="1603375"/>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20398"/>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9157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1" name="Chart 70">
            <a:extLst>
              <a:ext uri="{FF2B5EF4-FFF2-40B4-BE49-F238E27FC236}">
                <a16:creationId xmlns:a16="http://schemas.microsoft.com/office/drawing/2014/main" id="{C57531FA-A2CD-4B50-9FC8-C15A7069AFC9}"/>
              </a:ext>
            </a:extLst>
          </p:cNvPr>
          <p:cNvGraphicFramePr/>
          <p:nvPr>
            <p:custDataLst>
              <p:tags r:id="rId5"/>
            </p:custDataLst>
            <p:extLst>
              <p:ext uri="{D42A27DB-BD31-4B8C-83A1-F6EECF244321}">
                <p14:modId xmlns:p14="http://schemas.microsoft.com/office/powerpoint/2010/main" val="1319461478"/>
              </p:ext>
            </p:extLst>
          </p:nvPr>
        </p:nvGraphicFramePr>
        <p:xfrm>
          <a:off x="298450" y="3232150"/>
          <a:ext cx="9377363" cy="1338263"/>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380492" y="2643957"/>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2025235" y="3862717"/>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370476" y="513389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4579402" y="3862717"/>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1" name="テキスト ボックス 60"/>
          <p:cNvSpPr txBox="1"/>
          <p:nvPr/>
        </p:nvSpPr>
        <p:spPr>
          <a:xfrm>
            <a:off x="3415307" y="513389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7" name="テキスト ボックス 136"/>
          <p:cNvSpPr txBox="1"/>
          <p:nvPr/>
        </p:nvSpPr>
        <p:spPr>
          <a:xfrm>
            <a:off x="4466885" y="5076182"/>
            <a:ext cx="65266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2" name="テキスト ボックス 61"/>
          <p:cNvSpPr txBox="1"/>
          <p:nvPr/>
        </p:nvSpPr>
        <p:spPr>
          <a:xfrm>
            <a:off x="5433811" y="3805009"/>
            <a:ext cx="88865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112" name="テキスト ボックス 111"/>
          <p:cNvSpPr txBox="1"/>
          <p:nvPr/>
        </p:nvSpPr>
        <p:spPr>
          <a:xfrm>
            <a:off x="4150265" y="507618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6349231" y="3805009"/>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6" name="テキスト ボックス 115"/>
          <p:cNvSpPr txBox="1"/>
          <p:nvPr/>
        </p:nvSpPr>
        <p:spPr>
          <a:xfrm>
            <a:off x="7328936" y="380500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7" name="テキスト ボックス 106"/>
          <p:cNvSpPr txBox="1"/>
          <p:nvPr/>
        </p:nvSpPr>
        <p:spPr>
          <a:xfrm>
            <a:off x="6228692" y="5133890"/>
            <a:ext cx="882935"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64" name="テキスト ボックス 63"/>
          <p:cNvSpPr txBox="1"/>
          <p:nvPr/>
        </p:nvSpPr>
        <p:spPr>
          <a:xfrm>
            <a:off x="7697287" y="3747301"/>
            <a:ext cx="720190"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53" name="テキスト ボックス 152"/>
          <p:cNvSpPr txBox="1"/>
          <p:nvPr/>
        </p:nvSpPr>
        <p:spPr>
          <a:xfrm>
            <a:off x="7303202" y="5018474"/>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a:t>
            </a:r>
            <a:endParaRPr lang="en-US" altLang="ja-JP" dirty="0"/>
          </a:p>
          <a:p>
            <a:r>
              <a:rPr lang="ja-JP" altLang="en-US" dirty="0"/>
              <a:t>新生児の障害</a:t>
            </a:r>
          </a:p>
        </p:txBody>
      </p:sp>
      <p:sp>
        <p:nvSpPr>
          <p:cNvPr id="180" name="左中かっこ 179"/>
          <p:cNvSpPr/>
          <p:nvPr/>
        </p:nvSpPr>
        <p:spPr>
          <a:xfrm rot="5400000">
            <a:off x="8478710" y="3484606"/>
            <a:ext cx="83101" cy="30861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394574" y="2669927"/>
            <a:ext cx="2198688"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妊産婦・新生児の障害／</a:t>
            </a:r>
            <a:r>
              <a:rPr lang="en-US" altLang="ja-JP" sz="750" dirty="0"/>
              <a:t>HIV /</a:t>
            </a:r>
            <a:r>
              <a:rPr lang="ja-JP" altLang="en-US" sz="750" dirty="0"/>
              <a:t>エイズ・性感染症／</a:t>
            </a:r>
            <a:endParaRPr lang="en-US" altLang="ja-JP" sz="750" dirty="0"/>
          </a:p>
          <a:p>
            <a:r>
              <a:rPr lang="ja-JP" altLang="en-US" sz="750" dirty="0"/>
              <a:t>その他の感染症／腸管感染症／</a:t>
            </a:r>
          </a:p>
          <a:p>
            <a:r>
              <a:rPr lang="ja-JP" altLang="en-US" sz="750" dirty="0"/>
              <a:t>栄養失調／顧みられない熱帯病とマラリア</a:t>
            </a:r>
          </a:p>
          <a:p>
            <a:r>
              <a:rPr lang="en-US" altLang="ja-JP" sz="750" dirty="0"/>
              <a:t>※</a:t>
            </a:r>
            <a:r>
              <a:rPr lang="ja-JP" altLang="en-US" sz="750" dirty="0"/>
              <a:t>割合の大きい順</a:t>
            </a:r>
          </a:p>
        </p:txBody>
      </p:sp>
      <p:cxnSp>
        <p:nvCxnSpPr>
          <p:cNvPr id="109" name="直線コネクタ 108"/>
          <p:cNvCxnSpPr/>
          <p:nvPr/>
        </p:nvCxnSpPr>
        <p:spPr>
          <a:xfrm flipH="1">
            <a:off x="8408923" y="3358558"/>
            <a:ext cx="86246" cy="2609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左中かっこ 117"/>
          <p:cNvSpPr/>
          <p:nvPr/>
        </p:nvSpPr>
        <p:spPr>
          <a:xfrm rot="5400000">
            <a:off x="7635281" y="3574252"/>
            <a:ext cx="95846" cy="13181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433811" y="2669927"/>
            <a:ext cx="1817242"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その他の非感染症／物質使用障害／</a:t>
            </a:r>
            <a:br>
              <a:rPr lang="en-US" altLang="ja-JP" sz="750" dirty="0">
                <a:latin typeface="Arial" panose="020B0604020202020204" pitchFamily="34" charset="0"/>
                <a:ea typeface="ＭＳ Ｐゴシック" panose="020B0600070205080204" pitchFamily="50" charset="-128"/>
                <a:cs typeface="Arial" panose="020B0604020202020204" pitchFamily="34" charset="0"/>
              </a:rPr>
            </a:br>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皮膚及び皮下疾患／筋骨格系疾患／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精神障害</a:t>
            </a: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342432" y="3223925"/>
            <a:ext cx="1340772" cy="36831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8644489" y="3751148"/>
            <a:ext cx="492443" cy="338554"/>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5" name="正方形/長方形 64"/>
          <p:cNvSpPr/>
          <p:nvPr/>
        </p:nvSpPr>
        <p:spPr>
          <a:xfrm>
            <a:off x="8554669" y="5022321"/>
            <a:ext cx="492443" cy="338554"/>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8" name="テキスト ボックス 67"/>
          <p:cNvSpPr txBox="1"/>
          <p:nvPr/>
        </p:nvSpPr>
        <p:spPr>
          <a:xfrm>
            <a:off x="9186515" y="507618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9189755" y="380500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9521689" y="3747301"/>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69" name="テキスト ボックス 68"/>
          <p:cNvSpPr txBox="1"/>
          <p:nvPr/>
        </p:nvSpPr>
        <p:spPr>
          <a:xfrm flipH="1">
            <a:off x="9514999" y="5018474"/>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31" name="テキスト ボックス 130"/>
          <p:cNvSpPr txBox="1"/>
          <p:nvPr/>
        </p:nvSpPr>
        <p:spPr>
          <a:xfrm>
            <a:off x="4377190" y="6050012"/>
            <a:ext cx="1651415"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その他の非感染症／消化器疾患／</a:t>
            </a:r>
          </a:p>
          <a:p>
            <a:r>
              <a:rPr lang="ja-JP" altLang="en-US" sz="750" dirty="0"/>
              <a:t>神経疾患／物質使用障害／</a:t>
            </a:r>
          </a:p>
          <a:p>
            <a:r>
              <a:rPr lang="ja-JP" altLang="en-US" sz="750" dirty="0"/>
              <a:t>皮膚及び皮下疾患／筋骨格系疾患</a:t>
            </a:r>
          </a:p>
          <a:p>
            <a:r>
              <a:rPr lang="en-US" altLang="ja-JP" sz="750" dirty="0"/>
              <a:t>※</a:t>
            </a:r>
            <a:r>
              <a:rPr lang="ja-JP" altLang="en-US" sz="750" dirty="0"/>
              <a:t>割合の大きい順</a:t>
            </a:r>
          </a:p>
        </p:txBody>
      </p:sp>
      <p:sp>
        <p:nvSpPr>
          <p:cNvPr id="175" name="左中かっこ 174"/>
          <p:cNvSpPr/>
          <p:nvPr/>
        </p:nvSpPr>
        <p:spPr>
          <a:xfrm rot="16200000" flipV="1">
            <a:off x="5542210" y="4892993"/>
            <a:ext cx="46904" cy="110008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flipH="1">
            <a:off x="5202898" y="5466488"/>
            <a:ext cx="362764" cy="5835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p:nvPr/>
        </p:nvSpPr>
        <p:spPr>
          <a:xfrm rot="16200000" flipV="1">
            <a:off x="8125629" y="5070010"/>
            <a:ext cx="71553" cy="71550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7147733" y="6029410"/>
            <a:ext cx="2004075" cy="553998"/>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その他の感染症／腸管感染症／栄養失調／</a:t>
            </a:r>
          </a:p>
          <a:p>
            <a:r>
              <a:rPr lang="ja-JP" altLang="en-US" sz="750" dirty="0"/>
              <a:t>顧みられない熱帯病とマラリア／</a:t>
            </a:r>
          </a:p>
          <a:p>
            <a:r>
              <a:rPr lang="en-US" altLang="ja-JP" sz="750" dirty="0"/>
              <a:t>HIV /</a:t>
            </a:r>
            <a:r>
              <a:rPr lang="ja-JP" altLang="en-US" sz="750" dirty="0"/>
              <a:t>エイズ・性感染症</a:t>
            </a:r>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8149771" y="5463540"/>
            <a:ext cx="11634" cy="5658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115">
            <a:extLst>
              <a:ext uri="{FF2B5EF4-FFF2-40B4-BE49-F238E27FC236}">
                <a16:creationId xmlns:a16="http://schemas.microsoft.com/office/drawing/2014/main" id="{946C850B-CACC-4247-8A5D-73AA33004C74}"/>
              </a:ext>
            </a:extLst>
          </p:cNvPr>
          <p:cNvSpPr txBox="1"/>
          <p:nvPr/>
        </p:nvSpPr>
        <p:spPr>
          <a:xfrm>
            <a:off x="6871176" y="3805009"/>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3448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38376" y="176748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3374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053256049"/>
              </p:ext>
            </p:extLst>
          </p:nvPr>
        </p:nvGraphicFramePr>
        <p:xfrm>
          <a:off x="2638376" y="199183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373862603"/>
              </p:ext>
            </p:extLst>
          </p:nvPr>
        </p:nvGraphicFramePr>
        <p:xfrm>
          <a:off x="5230664" y="197585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21.53%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11.81%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28818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549705398"/>
              </p:ext>
            </p:extLst>
          </p:nvPr>
        </p:nvGraphicFramePr>
        <p:xfrm>
          <a:off x="5230664" y="451253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3.40%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152667"/>
            <a:ext cx="4309758"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5939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678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569640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45" imgW="360" imgH="360" progId="TCLayout.ActiveDocument.1">
                  <p:embed/>
                </p:oleObj>
              </mc:Choice>
              <mc:Fallback>
                <p:oleObj name="think-cell Slide" r:id="rId45" imgW="360" imgH="360" progId="TCLayout.ActiveDocument.1">
                  <p:embed/>
                  <p:pic>
                    <p:nvPicPr>
                      <p:cNvPr id="14" name="Object 1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ベトナムの医療機関は、公的・民間ともに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微増</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人あたり病床数についても微増している。</a:t>
            </a:r>
          </a:p>
        </p:txBody>
      </p:sp>
      <p:sp>
        <p:nvSpPr>
          <p:cNvPr id="20" name="テキスト ボックス 19"/>
          <p:cNvSpPr txBox="1"/>
          <p:nvPr/>
        </p:nvSpPr>
        <p:spPr>
          <a:xfrm>
            <a:off x="5025008"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8" y="6527860"/>
            <a:ext cx="9078001"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STATISTICS YEARBOOK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General Statistics Office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Statiscal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Yearbook of Vietnam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72" name="Chart 71">
            <a:extLst>
              <a:ext uri="{FF2B5EF4-FFF2-40B4-BE49-F238E27FC236}">
                <a16:creationId xmlns:a16="http://schemas.microsoft.com/office/drawing/2014/main" id="{7BD1B76F-026F-4B9B-AFE6-99E141DF7748}"/>
              </a:ext>
            </a:extLst>
          </p:cNvPr>
          <p:cNvGraphicFramePr/>
          <p:nvPr>
            <p:custDataLst>
              <p:tags r:id="rId4"/>
            </p:custDataLst>
            <p:extLst>
              <p:ext uri="{D42A27DB-BD31-4B8C-83A1-F6EECF244321}">
                <p14:modId xmlns:p14="http://schemas.microsoft.com/office/powerpoint/2010/main" val="4128009949"/>
              </p:ext>
            </p:extLst>
          </p:nvPr>
        </p:nvGraphicFramePr>
        <p:xfrm>
          <a:off x="5070475" y="2160588"/>
          <a:ext cx="4525963" cy="3643312"/>
        </p:xfrm>
        <a:graphic>
          <a:graphicData uri="http://schemas.openxmlformats.org/drawingml/2006/chart">
            <c:chart xmlns:c="http://schemas.openxmlformats.org/drawingml/2006/chart" xmlns:r="http://schemas.openxmlformats.org/officeDocument/2006/relationships" r:id="rId47"/>
          </a:graphicData>
        </a:graphic>
      </p:graphicFrame>
      <p:sp>
        <p:nvSpPr>
          <p:cNvPr id="92" name="テキスト プレースホルダ 9">
            <a:extLst>
              <a:ext uri="{FF2B5EF4-FFF2-40B4-BE49-F238E27FC236}">
                <a16:creationId xmlns:a16="http://schemas.microsoft.com/office/drawing/2014/main" id="{DE853648-181C-46BA-9D72-3105FDF74C75}"/>
              </a:ext>
            </a:extLst>
          </p:cNvPr>
          <p:cNvSpPr>
            <a:spLocks noGrp="1"/>
          </p:cNvSpPr>
          <p:nvPr>
            <p:custDataLst>
              <p:tags r:id="rId5"/>
            </p:custDataLst>
          </p:nvPr>
        </p:nvSpPr>
        <p:spPr bwMode="auto">
          <a:xfrm>
            <a:off x="79454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9DC142-D2FE-4A2B-8F83-E2EAB2F6FACB}" type="datetime'''''''1''''''''''''''''''''''''''''''''''''''''''''''''''7'">
              <a:rPr kumimoji="0" lang="ja-JP" altLang="en-US" sz="1000" smtClean="0"/>
              <a:pPr/>
              <a:t>17</a:t>
            </a:fld>
            <a:endParaRPr kumimoji="0" lang="ja-JP" altLang="en-US" sz="1000" dirty="0">
              <a:sym typeface="+mn-lt"/>
            </a:endParaRPr>
          </a:p>
        </p:txBody>
      </p:sp>
      <p:sp>
        <p:nvSpPr>
          <p:cNvPr id="28" name="テキスト プレースホルダ 9"/>
          <p:cNvSpPr>
            <a:spLocks noGrp="1"/>
          </p:cNvSpPr>
          <p:nvPr>
            <p:custDataLst>
              <p:tags r:id="rId6"/>
            </p:custDataLst>
          </p:nvPr>
        </p:nvSpPr>
        <p:spPr bwMode="auto">
          <a:xfrm>
            <a:off x="69373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59DFEA-1ECB-4558-96DD-1869DE615465}" type="datetime'''1''''''4'''''''''">
              <a:rPr lang="ja-JP" altLang="en-US" sz="1000" smtClean="0"/>
              <a:pPr/>
              <a:t>14</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auto">
          <a:xfrm>
            <a:off x="62642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AF695-4689-4D09-916F-D45908C9A5F8}" type="datetime'''''''''''''''''''12'">
              <a:rPr lang="ja-JP" altLang="en-US" sz="1000" smtClean="0"/>
              <a:pPr/>
              <a:t>12</a:t>
            </a:fld>
            <a:endParaRPr kumimoji="0" lang="ja-JP" altLang="en-US" sz="1000" dirty="0">
              <a:sym typeface="+mn-lt"/>
            </a:endParaRPr>
          </a:p>
        </p:txBody>
      </p:sp>
      <p:sp>
        <p:nvSpPr>
          <p:cNvPr id="29" name="テキスト プレースホルダ 9"/>
          <p:cNvSpPr>
            <a:spLocks noGrp="1"/>
          </p:cNvSpPr>
          <p:nvPr>
            <p:custDataLst>
              <p:tags r:id="rId8"/>
            </p:custDataLst>
          </p:nvPr>
        </p:nvSpPr>
        <p:spPr bwMode="auto">
          <a:xfrm>
            <a:off x="5521325" y="5791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614C71-9020-451A-B9B5-98F62358FF29}" type="datetime'''''''''''''''''''''2''''''''''0''''''''1''0'''''''''''''''''">
              <a:rPr lang="ja-JP" altLang="en-US" sz="1000" smtClean="0"/>
              <a:pPr/>
              <a:t>2010</a:t>
            </a:fld>
            <a:endParaRPr kumimoji="0" lang="ja-JP" altLang="en-US" sz="1000" dirty="0">
              <a:sym typeface="+mn-lt"/>
            </a:endParaRPr>
          </a:p>
        </p:txBody>
      </p:sp>
      <p:sp>
        <p:nvSpPr>
          <p:cNvPr id="26" name="テキスト プレースホルダ 9"/>
          <p:cNvSpPr>
            <a:spLocks noGrp="1"/>
          </p:cNvSpPr>
          <p:nvPr>
            <p:custDataLst>
              <p:tags r:id="rId9"/>
            </p:custDataLst>
          </p:nvPr>
        </p:nvSpPr>
        <p:spPr bwMode="auto">
          <a:xfrm>
            <a:off x="59277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4342E8-D0A7-4C59-8F5C-B2A657D06018}" type="datetime'''''''''1''''''''''''''''''''''''''''''''''''''''''1'">
              <a:rPr lang="ja-JP" altLang="en-US" sz="1000" smtClean="0"/>
              <a:pPr/>
              <a:t>11</a:t>
            </a:fld>
            <a:endParaRPr kumimoji="0" lang="ja-JP" altLang="en-US" sz="1000" dirty="0">
              <a:sym typeface="+mn-lt"/>
            </a:endParaRPr>
          </a:p>
        </p:txBody>
      </p:sp>
      <p:sp>
        <p:nvSpPr>
          <p:cNvPr id="50" name="テキスト プレースホルダ 9"/>
          <p:cNvSpPr>
            <a:spLocks noGrp="1"/>
          </p:cNvSpPr>
          <p:nvPr>
            <p:custDataLst>
              <p:tags r:id="rId10"/>
            </p:custDataLst>
          </p:nvPr>
        </p:nvSpPr>
        <p:spPr bwMode="auto">
          <a:xfrm>
            <a:off x="76088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4D673F-758A-49F3-AA60-512E00A86AF1}" type="datetime'''1''''''''''''''''''''''''''''6'''''''''''''''''''''''''''">
              <a:rPr lang="ja-JP" altLang="en-US" sz="1000" smtClean="0"/>
              <a:pPr/>
              <a:t>16</a:t>
            </a:fld>
            <a:endParaRPr kumimoji="0" lang="ja-JP" altLang="en-US" sz="1000" dirty="0">
              <a:sym typeface="+mn-lt"/>
            </a:endParaRPr>
          </a:p>
        </p:txBody>
      </p:sp>
      <p:sp>
        <p:nvSpPr>
          <p:cNvPr id="27" name="テキスト プレースホルダ 9"/>
          <p:cNvSpPr>
            <a:spLocks noGrp="1"/>
          </p:cNvSpPr>
          <p:nvPr>
            <p:custDataLst>
              <p:tags r:id="rId11"/>
            </p:custDataLst>
          </p:nvPr>
        </p:nvSpPr>
        <p:spPr bwMode="auto">
          <a:xfrm>
            <a:off x="66008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E2CF5-2C7E-4BB9-8817-3C1EF53129F5}" type="datetime'''''''''''''''''''''1''''3'''">
              <a:rPr lang="ja-JP" altLang="en-US" sz="1000" smtClean="0"/>
              <a:pPr/>
              <a:t>13</a:t>
            </a:fld>
            <a:endParaRPr kumimoji="0" lang="ja-JP" altLang="en-US" sz="1000" dirty="0">
              <a:sym typeface="+mn-lt"/>
            </a:endParaRPr>
          </a:p>
        </p:txBody>
      </p:sp>
      <p:sp>
        <p:nvSpPr>
          <p:cNvPr id="161" name="テキスト プレースホルダ 9"/>
          <p:cNvSpPr>
            <a:spLocks noGrp="1"/>
          </p:cNvSpPr>
          <p:nvPr>
            <p:custDataLst>
              <p:tags r:id="rId12"/>
            </p:custDataLst>
          </p:nvPr>
        </p:nvSpPr>
        <p:spPr bwMode="auto">
          <a:xfrm>
            <a:off x="72739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030CAE-4FBE-4533-827F-B8CE30054B21}" type="datetime'15'''''''''''''''''''''''''''''''''''''''''">
              <a:rPr lang="ja-JP" altLang="en-US" sz="1000" smtClean="0"/>
              <a:pPr/>
              <a:t>15</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9952ED0E-571B-4268-B32C-074068230BBE}"/>
              </a:ext>
            </a:extLst>
          </p:cNvPr>
          <p:cNvSpPr>
            <a:spLocks noGrp="1"/>
          </p:cNvSpPr>
          <p:nvPr>
            <p:custDataLst>
              <p:tags r:id="rId13"/>
            </p:custDataLst>
          </p:nvPr>
        </p:nvSpPr>
        <p:spPr bwMode="auto">
          <a:xfrm>
            <a:off x="82819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2BA81-AC25-440A-B5DF-2997A4DAA345}" type="datetime'''''''''''''''1''''''8'''''''''''''''''''''''''">
              <a:rPr kumimoji="0" lang="ja-JP" altLang="en-US" sz="1000" smtClean="0"/>
              <a:pPr/>
              <a:t>18</a:t>
            </a:fld>
            <a:endParaRPr kumimoji="0" lang="ja-JP" altLang="en-US" sz="1000" dirty="0">
              <a:sym typeface="+mn-lt"/>
            </a:endParaRPr>
          </a:p>
        </p:txBody>
      </p:sp>
      <p:sp>
        <p:nvSpPr>
          <p:cNvPr id="97" name="テキスト プレースホルダ 9">
            <a:extLst>
              <a:ext uri="{FF2B5EF4-FFF2-40B4-BE49-F238E27FC236}">
                <a16:creationId xmlns:a16="http://schemas.microsoft.com/office/drawing/2014/main" id="{E8AFEE59-B701-46D7-ABD0-A76E2EB13664}"/>
              </a:ext>
            </a:extLst>
          </p:cNvPr>
          <p:cNvSpPr>
            <a:spLocks noGrp="1"/>
          </p:cNvSpPr>
          <p:nvPr>
            <p:custDataLst>
              <p:tags r:id="rId14"/>
            </p:custDataLst>
          </p:nvPr>
        </p:nvSpPr>
        <p:spPr bwMode="auto">
          <a:xfrm>
            <a:off x="86185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6D43B3-FFD3-41FD-9969-2D629BA6AEEA}" type="datetime'''''''''1''9'''''''''''">
              <a:rPr kumimoji="0" lang="ja-JP" altLang="en-US" sz="1000" smtClean="0"/>
              <a:pPr/>
              <a:t>19</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EF231B24-4516-4D76-AF8D-F8D8F900536C}"/>
              </a:ext>
            </a:extLst>
          </p:cNvPr>
          <p:cNvSpPr>
            <a:spLocks noGrp="1"/>
          </p:cNvSpPr>
          <p:nvPr>
            <p:custDataLst>
              <p:tags r:id="rId15"/>
            </p:custDataLst>
          </p:nvPr>
        </p:nvSpPr>
        <p:spPr bwMode="auto">
          <a:xfrm>
            <a:off x="89550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CA9458-2F82-4F85-B2DE-EB83C35DC8BB}" type="datetime'''''''''''''''''2''''''''''''''''''''''''''''''''''0'">
              <a:rPr kumimoji="0" lang="ja-JP" altLang="en-US" sz="1000" smtClean="0"/>
              <a:pPr/>
              <a:t>20</a:t>
            </a:fld>
            <a:endParaRPr kumimoji="0" lang="ja-JP" altLang="en-US" sz="1000" dirty="0">
              <a:sym typeface="+mn-lt"/>
            </a:endParaRPr>
          </a:p>
        </p:txBody>
      </p:sp>
      <p:sp>
        <p:nvSpPr>
          <p:cNvPr id="124" name="テキスト プレースホルダ 9">
            <a:extLst>
              <a:ext uri="{FF2B5EF4-FFF2-40B4-BE49-F238E27FC236}">
                <a16:creationId xmlns:a16="http://schemas.microsoft.com/office/drawing/2014/main" id="{91844DD0-BC81-4461-B264-2230573A997F}"/>
              </a:ext>
            </a:extLst>
          </p:cNvPr>
          <p:cNvSpPr>
            <a:spLocks noGrp="1"/>
          </p:cNvSpPr>
          <p:nvPr>
            <p:custDataLst>
              <p:tags r:id="rId16"/>
            </p:custDataLst>
          </p:nvPr>
        </p:nvSpPr>
        <p:spPr bwMode="gray">
          <a:xfrm>
            <a:off x="8572500" y="23574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26A574-9EF6-4035-B71A-F43C70927F3A}" type="datetime'''''3''''''''''''''''''''2''4'''''''''''''''''''">
              <a:rPr lang="ja-JP" altLang="en-US" sz="1000" smtClean="0">
                <a:effectLst/>
                <a:sym typeface="+mn-lt"/>
              </a:rPr>
              <a:pPr marL="0" indent="0" algn="ctr">
                <a:spcBef>
                  <a:spcPct val="0"/>
                </a:spcBef>
                <a:buNone/>
              </a:pPr>
              <a:t>324</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2234305E-7C39-43CB-A82A-9B9EC502BD18}"/>
              </a:ext>
            </a:extLst>
          </p:cNvPr>
          <p:cNvSpPr>
            <a:spLocks noGrp="1"/>
          </p:cNvSpPr>
          <p:nvPr>
            <p:custDataLst>
              <p:tags r:id="rId17"/>
            </p:custDataLst>
          </p:nvPr>
        </p:nvSpPr>
        <p:spPr bwMode="gray">
          <a:xfrm>
            <a:off x="8909050" y="22891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68A703-6242-430D-BF62-C3393A37C917}" type="datetime'''''''''''''''''''''''''''''''''3''''''''3''''''''''1'''''">
              <a:rPr lang="ja-JP" altLang="en-US" sz="1000" smtClean="0">
                <a:effectLst/>
                <a:sym typeface="+mn-lt"/>
              </a:rPr>
              <a:pPr marL="0" indent="0" algn="ctr">
                <a:spcBef>
                  <a:spcPct val="0"/>
                </a:spcBef>
                <a:buNone/>
              </a:pPr>
              <a:t>331</a:t>
            </a:fld>
            <a:endParaRPr lang="ja-JP" altLang="en-US" sz="1000" dirty="0">
              <a:sym typeface="+mn-lt"/>
            </a:endParaRPr>
          </a:p>
        </p:txBody>
      </p:sp>
      <p:graphicFrame>
        <p:nvGraphicFramePr>
          <p:cNvPr id="91" name="Chart 90">
            <a:extLst>
              <a:ext uri="{FF2B5EF4-FFF2-40B4-BE49-F238E27FC236}">
                <a16:creationId xmlns:a16="http://schemas.microsoft.com/office/drawing/2014/main" id="{495713ED-D165-43AE-BFC6-3DD083BBB133}"/>
              </a:ext>
            </a:extLst>
          </p:cNvPr>
          <p:cNvGraphicFramePr/>
          <p:nvPr>
            <p:custDataLst>
              <p:tags r:id="rId18"/>
            </p:custDataLst>
            <p:extLst>
              <p:ext uri="{D42A27DB-BD31-4B8C-83A1-F6EECF244321}">
                <p14:modId xmlns:p14="http://schemas.microsoft.com/office/powerpoint/2010/main" val="665334551"/>
              </p:ext>
            </p:extLst>
          </p:nvPr>
        </p:nvGraphicFramePr>
        <p:xfrm>
          <a:off x="169863" y="2178050"/>
          <a:ext cx="4649787" cy="3625850"/>
        </p:xfrm>
        <a:graphic>
          <a:graphicData uri="http://schemas.openxmlformats.org/drawingml/2006/chart">
            <c:chart xmlns:c="http://schemas.openxmlformats.org/drawingml/2006/chart" xmlns:r="http://schemas.openxmlformats.org/officeDocument/2006/relationships" r:id="rId48"/>
          </a:graphicData>
        </a:graphic>
      </p:graphicFrame>
      <p:sp>
        <p:nvSpPr>
          <p:cNvPr id="113" name="テキスト プレースホルダ 9"/>
          <p:cNvSpPr>
            <a:spLocks noGrp="1"/>
          </p:cNvSpPr>
          <p:nvPr>
            <p:custDataLst>
              <p:tags r:id="rId19"/>
            </p:custDataLst>
          </p:nvPr>
        </p:nvSpPr>
        <p:spPr bwMode="auto">
          <a:xfrm>
            <a:off x="36528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112" name="テキスト プレースホルダ 9"/>
          <p:cNvSpPr>
            <a:spLocks noGrp="1"/>
          </p:cNvSpPr>
          <p:nvPr>
            <p:custDataLst>
              <p:tags r:id="rId20"/>
            </p:custDataLst>
          </p:nvPr>
        </p:nvSpPr>
        <p:spPr bwMode="auto">
          <a:xfrm>
            <a:off x="29797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78" name="テキスト プレースホルダ 9"/>
          <p:cNvSpPr>
            <a:spLocks noGrp="1"/>
          </p:cNvSpPr>
          <p:nvPr>
            <p:custDataLst>
              <p:tags r:id="rId21"/>
            </p:custDataLst>
          </p:nvPr>
        </p:nvSpPr>
        <p:spPr bwMode="auto">
          <a:xfrm>
            <a:off x="893763" y="574833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B8A968-C809-4A77-A8C6-D38607F333AF}" type="datetime'''''''''2''''''0''1''''''''3'''''''''">
              <a:rPr lang="ja-JP" altLang="en-US" sz="1000" smtClean="0">
                <a:sym typeface="+mn-lt"/>
              </a:rPr>
              <a:pPr marL="0" indent="0" algn="ctr">
                <a:spcBef>
                  <a:spcPct val="0"/>
                </a:spcBef>
                <a:buNone/>
              </a:pPr>
              <a:t>2013</a:t>
            </a:fld>
            <a:endParaRPr kumimoji="0" lang="ja-JP" altLang="en-US" sz="1000" dirty="0">
              <a:sym typeface="+mn-lt"/>
            </a:endParaRPr>
          </a:p>
        </p:txBody>
      </p:sp>
      <p:sp>
        <p:nvSpPr>
          <p:cNvPr id="79" name="テキスト プレースホルダ 9"/>
          <p:cNvSpPr>
            <a:spLocks noGrp="1"/>
          </p:cNvSpPr>
          <p:nvPr>
            <p:custDataLst>
              <p:tags r:id="rId22"/>
            </p:custDataLst>
          </p:nvPr>
        </p:nvSpPr>
        <p:spPr bwMode="auto">
          <a:xfrm>
            <a:off x="16367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80" name="テキスト プレースホルダ 9"/>
          <p:cNvSpPr>
            <a:spLocks noGrp="1"/>
          </p:cNvSpPr>
          <p:nvPr>
            <p:custDataLst>
              <p:tags r:id="rId23"/>
            </p:custDataLst>
          </p:nvPr>
        </p:nvSpPr>
        <p:spPr bwMode="auto">
          <a:xfrm>
            <a:off x="23082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4" name="テキスト プレースホルダ 9"/>
          <p:cNvSpPr>
            <a:spLocks noGrp="1"/>
          </p:cNvSpPr>
          <p:nvPr>
            <p:custDataLst>
              <p:tags r:id="rId24"/>
            </p:custDataLst>
          </p:nvPr>
        </p:nvSpPr>
        <p:spPr bwMode="auto">
          <a:xfrm>
            <a:off x="432435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103" name="テキスト プレースホルダ 9"/>
          <p:cNvSpPr>
            <a:spLocks noGrp="1"/>
          </p:cNvSpPr>
          <p:nvPr>
            <p:custDataLst>
              <p:tags r:id="rId25"/>
            </p:custDataLst>
          </p:nvPr>
        </p:nvSpPr>
        <p:spPr bwMode="gray">
          <a:xfrm>
            <a:off x="865188" y="2784475"/>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1BDEAD-E676-4C92-BA54-DA61A15B54C3}" type="datetime'''''''''1,''''''''''''''''''2''''''80'''''''''''">
              <a:rPr lang="ja-JP" altLang="en-US" sz="1000" smtClean="0"/>
              <a:pPr/>
              <a:t>1,280</a:t>
            </a:fld>
            <a:endParaRPr kumimoji="0" lang="ja-JP" altLang="en-US" sz="1000" dirty="0">
              <a:sym typeface="+mn-lt"/>
            </a:endParaRPr>
          </a:p>
        </p:txBody>
      </p:sp>
      <p:sp>
        <p:nvSpPr>
          <p:cNvPr id="104" name="テキスト プレースホルダ 9"/>
          <p:cNvSpPr>
            <a:spLocks noGrp="1"/>
          </p:cNvSpPr>
          <p:nvPr>
            <p:custDataLst>
              <p:tags r:id="rId26"/>
            </p:custDataLst>
          </p:nvPr>
        </p:nvSpPr>
        <p:spPr bwMode="gray">
          <a:xfrm>
            <a:off x="1538288" y="273208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1E0B40-CF31-412B-8982-2A948F3B40CC}" type="datetime'1'''''''''',''''''''''''''''3''''''''''''''''''''''0''''''5'">
              <a:rPr lang="ja-JP" altLang="en-US" sz="1000" smtClean="0"/>
              <a:pPr/>
              <a:t>1,305</a:t>
            </a:fld>
            <a:endParaRPr kumimoji="0" lang="ja-JP" altLang="en-US" sz="1000" dirty="0">
              <a:sym typeface="+mn-lt"/>
            </a:endParaRPr>
          </a:p>
        </p:txBody>
      </p:sp>
      <p:sp>
        <p:nvSpPr>
          <p:cNvPr id="105" name="テキスト プレースホルダ 9"/>
          <p:cNvSpPr>
            <a:spLocks noGrp="1"/>
          </p:cNvSpPr>
          <p:nvPr>
            <p:custDataLst>
              <p:tags r:id="rId27"/>
            </p:custDataLst>
          </p:nvPr>
        </p:nvSpPr>
        <p:spPr bwMode="gray">
          <a:xfrm>
            <a:off x="2209800" y="260350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C6AC16-60B7-4793-B68E-B0843ADC2BFA}" type="datetime'''''1,''''''''''''''3''''''''''''''''6''''''''''''''5'''''''">
              <a:rPr lang="ja-JP" altLang="en-US" sz="1000" smtClean="0"/>
              <a:pPr/>
              <a:t>1,365</a:t>
            </a:fld>
            <a:endParaRPr kumimoji="0" lang="ja-JP" altLang="en-US" sz="1000" dirty="0">
              <a:sym typeface="+mn-lt"/>
            </a:endParaRPr>
          </a:p>
        </p:txBody>
      </p:sp>
      <p:sp>
        <p:nvSpPr>
          <p:cNvPr id="120" name="テキスト プレースホルダ 9"/>
          <p:cNvSpPr>
            <a:spLocks noGrp="1"/>
          </p:cNvSpPr>
          <p:nvPr>
            <p:custDataLst>
              <p:tags r:id="rId28"/>
            </p:custDataLst>
          </p:nvPr>
        </p:nvSpPr>
        <p:spPr bwMode="gray">
          <a:xfrm>
            <a:off x="2881313" y="24844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82F122-1B69-4362-969F-4C00C053B89C}" type="datetime'''''''''''''1'''''''''''',4''''''''2''''''''''''''''''''''''0'">
              <a:rPr lang="ja-JP" altLang="en-US" sz="1000" smtClean="0"/>
              <a:pPr/>
              <a:t>1,420</a:t>
            </a:fld>
            <a:endParaRPr kumimoji="0" lang="ja-JP" altLang="en-US" sz="1000" dirty="0">
              <a:sym typeface="+mn-lt"/>
            </a:endParaRPr>
          </a:p>
        </p:txBody>
      </p:sp>
      <p:sp>
        <p:nvSpPr>
          <p:cNvPr id="122" name="テキスト プレースホルダ 9"/>
          <p:cNvSpPr>
            <a:spLocks noGrp="1"/>
          </p:cNvSpPr>
          <p:nvPr>
            <p:custDataLst>
              <p:tags r:id="rId29"/>
            </p:custDataLst>
          </p:nvPr>
        </p:nvSpPr>
        <p:spPr bwMode="gray">
          <a:xfrm>
            <a:off x="3554413" y="25193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0B82C6-5BDB-4CA2-A7AC-E839F5715182}" type="datetime'''''''''''''''''''''''''''''1,''''4''''''''''0''''''''''4'''">
              <a:rPr lang="ja-JP" altLang="en-US" sz="1000" smtClean="0"/>
              <a:pPr/>
              <a:t>1,404</a:t>
            </a:fld>
            <a:endParaRPr kumimoji="0" lang="ja-JP" altLang="en-US" sz="1000" dirty="0">
              <a:sym typeface="+mn-lt"/>
            </a:endParaRPr>
          </a:p>
        </p:txBody>
      </p:sp>
      <p:sp>
        <p:nvSpPr>
          <p:cNvPr id="123" name="テキスト プレースホルダ 9"/>
          <p:cNvSpPr>
            <a:spLocks noGrp="1"/>
          </p:cNvSpPr>
          <p:nvPr>
            <p:custDataLst>
              <p:tags r:id="rId30"/>
            </p:custDataLst>
          </p:nvPr>
        </p:nvSpPr>
        <p:spPr bwMode="gray">
          <a:xfrm>
            <a:off x="4225925" y="24844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75F41D-061C-43BE-8B7A-08D77AAAC0F2}" type="datetime'''''1'''''',''''''''4''''''''''''''''''''''2''''''0'''''''''''">
              <a:rPr lang="ja-JP" altLang="en-US" sz="1000" smtClean="0"/>
              <a:pPr/>
              <a:t>1,420</a:t>
            </a:fld>
            <a:endParaRPr kumimoji="0" lang="ja-JP" altLang="en-US" sz="1000" dirty="0">
              <a:sym typeface="+mn-lt"/>
            </a:endParaRPr>
          </a:p>
        </p:txBody>
      </p:sp>
      <p:sp>
        <p:nvSpPr>
          <p:cNvPr id="15" name="正方形/長方形 14"/>
          <p:cNvSpPr/>
          <p:nvPr>
            <p:custDataLst>
              <p:tags r:id="rId31"/>
            </p:custDataLst>
          </p:nvPr>
        </p:nvSpPr>
        <p:spPr bwMode="auto">
          <a:xfrm>
            <a:off x="1425575" y="6005513"/>
            <a:ext cx="179388" cy="133350"/>
          </a:xfrm>
          <a:prstGeom prst="rect">
            <a:avLst/>
          </a:prstGeom>
          <a:solidFill>
            <a:schemeClr val="accent1"/>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custDataLst>
              <p:tags r:id="rId32"/>
            </p:custDataLst>
          </p:nvPr>
        </p:nvSpPr>
        <p:spPr bwMode="auto">
          <a:xfrm>
            <a:off x="2519363" y="6005513"/>
            <a:ext cx="179388" cy="133350"/>
          </a:xfrm>
          <a:prstGeom prst="rect">
            <a:avLst/>
          </a:prstGeom>
          <a:solidFill>
            <a:schemeClr val="accent2"/>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テキスト プレースホルダ 9"/>
          <p:cNvSpPr>
            <a:spLocks noGrp="1"/>
          </p:cNvSpPr>
          <p:nvPr>
            <p:custDataLst>
              <p:tags r:id="rId33"/>
            </p:custDataLst>
          </p:nvPr>
        </p:nvSpPr>
        <p:spPr bwMode="auto">
          <a:xfrm>
            <a:off x="2749550"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1F750-0CFC-4B7B-8515-2ADDA5AAAB93}" type="datetime'民''間''''''''医''療''機''''''''''''''''''''''''関'''''''''''''''">
              <a:rPr lang="ja-JP" altLang="en-US" sz="1000" smtClean="0">
                <a:sym typeface="+mn-lt"/>
              </a:rPr>
              <a:pPr marL="0" indent="0">
                <a:spcBef>
                  <a:spcPct val="0"/>
                </a:spcBef>
                <a:buNone/>
              </a:pPr>
              <a:t>民間医療機関</a:t>
            </a:fld>
            <a:endParaRPr kumimoji="0" lang="ja-JP" altLang="en-US" sz="1000" dirty="0">
              <a:sym typeface="+mn-lt"/>
            </a:endParaRPr>
          </a:p>
        </p:txBody>
      </p:sp>
      <p:sp>
        <p:nvSpPr>
          <p:cNvPr id="81" name="テキスト プレースホルダ 9"/>
          <p:cNvSpPr>
            <a:spLocks noGrp="1"/>
          </p:cNvSpPr>
          <p:nvPr>
            <p:custDataLst>
              <p:tags r:id="rId34"/>
            </p:custDataLst>
          </p:nvPr>
        </p:nvSpPr>
        <p:spPr bwMode="auto">
          <a:xfrm>
            <a:off x="1655763"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49296D-1C65-4456-94CA-F31A70C2CD08}" type="datetime'公的''''''医''''''''''''''''療''''''''''''機''''関'''">
              <a:rPr lang="ja-JP" altLang="en-US" sz="1000" smtClean="0"/>
              <a:pPr marL="0" indent="0">
                <a:spcBef>
                  <a:spcPct val="0"/>
                </a:spcBef>
                <a:buNone/>
              </a:pPr>
              <a:t>公的医療機関</a:t>
            </a:fld>
            <a:endParaRPr kumimoji="0" lang="ja-JP" altLang="en-US" sz="1000" dirty="0">
              <a:sym typeface="+mn-lt"/>
            </a:endParaRPr>
          </a:p>
        </p:txBody>
      </p:sp>
      <p:sp>
        <p:nvSpPr>
          <p:cNvPr id="160" name="テキスト ボックス 159"/>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19" name="Rectangle 18">
            <a:extLst>
              <a:ext uri="{FF2B5EF4-FFF2-40B4-BE49-F238E27FC236}">
                <a16:creationId xmlns:a16="http://schemas.microsoft.com/office/drawing/2014/main" id="{BE3772F8-2408-4E36-B909-F56BA115410A}"/>
              </a:ext>
            </a:extLst>
          </p:cNvPr>
          <p:cNvSpPr/>
          <p:nvPr>
            <p:custDataLst>
              <p:tags r:id="rId35"/>
            </p:custDataLst>
          </p:nvPr>
        </p:nvSpPr>
        <p:spPr bwMode="auto">
          <a:xfrm>
            <a:off x="6394450" y="6272213"/>
            <a:ext cx="179388" cy="133350"/>
          </a:xfrm>
          <a:prstGeom prst="rect">
            <a:avLst/>
          </a:prstGeom>
          <a:solidFill>
            <a:srgbClr val="6F8DB9"/>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Straight Connector 16">
            <a:extLst>
              <a:ext uri="{FF2B5EF4-FFF2-40B4-BE49-F238E27FC236}">
                <a16:creationId xmlns:a16="http://schemas.microsoft.com/office/drawing/2014/main" id="{A36F7A8B-1B42-4F25-90B1-38B06E10D9E4}"/>
              </a:ext>
            </a:extLst>
          </p:cNvPr>
          <p:cNvCxnSpPr/>
          <p:nvPr>
            <p:custDataLst>
              <p:tags r:id="rId36"/>
            </p:custDataLst>
          </p:nvPr>
        </p:nvCxnSpPr>
        <p:spPr bwMode="gray">
          <a:xfrm>
            <a:off x="6308725" y="61356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772814EC-18D0-47DD-BC98-872C84AD750F}"/>
              </a:ext>
            </a:extLst>
          </p:cNvPr>
          <p:cNvSpPr/>
          <p:nvPr>
            <p:custDataLst>
              <p:tags r:id="rId37"/>
            </p:custDataLst>
          </p:nvPr>
        </p:nvSpPr>
        <p:spPr bwMode="auto">
          <a:xfrm>
            <a:off x="7573963" y="6069013"/>
            <a:ext cx="179388" cy="133350"/>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EB93F20A-8E20-4BA5-A3E1-F68418A26166}"/>
              </a:ext>
            </a:extLst>
          </p:cNvPr>
          <p:cNvSpPr/>
          <p:nvPr>
            <p:custDataLst>
              <p:tags r:id="rId38"/>
            </p:custDataLst>
          </p:nvPr>
        </p:nvSpPr>
        <p:spPr bwMode="auto">
          <a:xfrm>
            <a:off x="7573963" y="6272213"/>
            <a:ext cx="179387" cy="133350"/>
          </a:xfrm>
          <a:prstGeom prst="rect">
            <a:avLst/>
          </a:prstGeom>
          <a:solidFill>
            <a:schemeClr val="accent3"/>
          </a:solidFill>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Oval 17">
            <a:extLst>
              <a:ext uri="{FF2B5EF4-FFF2-40B4-BE49-F238E27FC236}">
                <a16:creationId xmlns:a16="http://schemas.microsoft.com/office/drawing/2014/main" id="{AD6518A1-6994-4BEE-A3E7-9213DAD0797A}"/>
              </a:ext>
            </a:extLst>
          </p:cNvPr>
          <p:cNvSpPr/>
          <p:nvPr>
            <p:custDataLst>
              <p:tags r:id="rId39"/>
            </p:custDataLst>
          </p:nvPr>
        </p:nvSpPr>
        <p:spPr bwMode="auto">
          <a:xfrm>
            <a:off x="6402388" y="6097588"/>
            <a:ext cx="76200" cy="76200"/>
          </a:xfrm>
          <a:prstGeom prst="ellipse">
            <a:avLst/>
          </a:prstGeom>
          <a:solidFill>
            <a:srgbClr val="1F497D"/>
          </a:solidFill>
          <a:ln w="9525" algn="ctr">
            <a:solidFill>
              <a:srgbClr val="1F497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テキスト プレースホルダ 9">
            <a:extLst>
              <a:ext uri="{FF2B5EF4-FFF2-40B4-BE49-F238E27FC236}">
                <a16:creationId xmlns:a16="http://schemas.microsoft.com/office/drawing/2014/main" id="{54DE2DE6-30C3-4F62-B74F-2F40F818872A}"/>
              </a:ext>
            </a:extLst>
          </p:cNvPr>
          <p:cNvSpPr>
            <a:spLocks noGrp="1"/>
          </p:cNvSpPr>
          <p:nvPr>
            <p:custDataLst>
              <p:tags r:id="rId40"/>
            </p:custDataLst>
          </p:nvPr>
        </p:nvSpPr>
        <p:spPr bwMode="auto">
          <a:xfrm>
            <a:off x="6624638" y="6064250"/>
            <a:ext cx="7381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112791D-D2A7-4ECA-B383-CD53D661D823}" type="datetime'''1000人''''''''''''''あ''''''''''''た''''''''り'''''''''">
              <a:rPr lang="ja-JP" altLang="en-US" sz="1000" smtClean="0">
                <a:effectLst/>
                <a:sym typeface="+mn-lt"/>
              </a:rPr>
              <a:pPr marL="0" indent="0">
                <a:spcBef>
                  <a:spcPct val="0"/>
                </a:spcBef>
                <a:buNone/>
              </a:pPr>
              <a:t>1000人あたり</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1BFBB293-5137-4F69-AAC2-EEDB69CE54B2}"/>
              </a:ext>
            </a:extLst>
          </p:cNvPr>
          <p:cNvSpPr>
            <a:spLocks noGrp="1"/>
          </p:cNvSpPr>
          <p:nvPr>
            <p:custDataLst>
              <p:tags r:id="rId41"/>
            </p:custDataLst>
          </p:nvPr>
        </p:nvSpPr>
        <p:spPr bwMode="auto">
          <a:xfrm>
            <a:off x="7804150" y="6267450"/>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597C18A-3DDF-4652-ADE8-0E6BE8BA9700}" type="datetime'''''''''''全病''''''''床''''''''''''数'''''''''''''''''''''">
              <a:rPr lang="ja-JP" altLang="en-US" sz="1000" smtClean="0"/>
              <a:pPr/>
              <a:t>全病床数</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7FCAFAEE-4CEC-4BDA-A033-F696A2048E73}"/>
              </a:ext>
            </a:extLst>
          </p:cNvPr>
          <p:cNvSpPr>
            <a:spLocks noGrp="1"/>
          </p:cNvSpPr>
          <p:nvPr>
            <p:custDataLst>
              <p:tags r:id="rId42"/>
            </p:custDataLst>
          </p:nvPr>
        </p:nvSpPr>
        <p:spPr bwMode="auto">
          <a:xfrm>
            <a:off x="7804150" y="6064250"/>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04FF2D-D011-4D9F-8374-2CFFC1D92C48}" type="datetime'''''民''''''''''''''''間''医療''''機''''''関'''''''''''''''''''''">
              <a:rPr lang="zh-TW" altLang="en-US" sz="1000" smtClean="0">
                <a:effectLst/>
                <a:sym typeface="+mn-lt"/>
              </a:rPr>
              <a:pPr marL="0" indent="0">
                <a:spcBef>
                  <a:spcPct val="0"/>
                </a:spcBef>
                <a:buNone/>
              </a:pPr>
              <a:t>民間医療機関</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2C54AE78-0539-4B1B-8BA1-307AA201AC47}"/>
              </a:ext>
            </a:extLst>
          </p:cNvPr>
          <p:cNvSpPr>
            <a:spLocks noGrp="1"/>
          </p:cNvSpPr>
          <p:nvPr>
            <p:custDataLst>
              <p:tags r:id="rId43"/>
            </p:custDataLst>
          </p:nvPr>
        </p:nvSpPr>
        <p:spPr bwMode="auto">
          <a:xfrm>
            <a:off x="6624638" y="6267450"/>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4930D23-50E2-46D5-860D-C2FF69019A57}" type="datetime'''''''公''''''''''''的''医''''''''''''療''''機関'''''''''''''''''">
              <a:rPr lang="zh-TW" altLang="en-US" sz="1000" smtClean="0">
                <a:effectLst/>
                <a:sym typeface="+mn-lt"/>
              </a:rPr>
              <a:pPr marL="0" indent="0">
                <a:spcBef>
                  <a:spcPct val="0"/>
                </a:spcBef>
                <a:buNone/>
              </a:pPr>
              <a:t>公的医療機関</a:t>
            </a:fld>
            <a:endParaRPr lang="ja-JP" altLang="en-US" sz="1000" dirty="0">
              <a:sym typeface="+mn-lt"/>
            </a:endParaRPr>
          </a:p>
        </p:txBody>
      </p:sp>
    </p:spTree>
    <p:extLst>
      <p:ext uri="{BB962C8B-B14F-4D97-AF65-F5344CB8AC3E}">
        <p14:creationId xmlns:p14="http://schemas.microsoft.com/office/powerpoint/2010/main" val="49484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FF2615-A3E1-4326-BD92-1E1E8A07FA2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5FFF2615-A3E1-4326-BD92-1E1E8A07FA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600714578"/>
              </p:ext>
            </p:extLst>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90000"/>
                        </a:lnSpc>
                      </a:pPr>
                      <a:r>
                        <a:rPr kumimoji="1" lang="ja-JP" altLang="en-US" sz="1050" b="0" i="0" u="none" strike="noStrike" kern="1200" dirty="0">
                          <a:solidFill>
                            <a:srgbClr val="000000"/>
                          </a:solidFill>
                          <a:effectLst/>
                          <a:latin typeface="+mn-lt"/>
                          <a:ea typeface="+mj-ea"/>
                          <a:cs typeface="+mn-cs"/>
                        </a:rPr>
                        <a:t>　</a:t>
                      </a:r>
                      <a:r>
                        <a:rPr kumimoji="1" lang="en-US" altLang="ja-JP" sz="1050" b="0" i="0" u="none" strike="noStrike" kern="1200" dirty="0">
                          <a:solidFill>
                            <a:srgbClr val="000000"/>
                          </a:solidFill>
                          <a:effectLst/>
                          <a:latin typeface="+mn-lt"/>
                          <a:ea typeface="+mj-ea"/>
                          <a:cs typeface="+mn-cs"/>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389001"/>
              </p:ext>
            </p:extLst>
          </p:nvPr>
        </p:nvGraphicFramePr>
        <p:xfrm>
          <a:off x="5205600" y="1152000"/>
          <a:ext cx="4500000" cy="536668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16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377793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5313853"/>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8150"/>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1600">
                <a:tc rowSpan="4">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01600">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ベトナムで生産された医療機器に対する規制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958361"/>
                  </a:ext>
                </a:extLst>
              </a:tr>
              <a:tr h="201600">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輸入の医療機器に対する規制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53097"/>
                  </a:ext>
                </a:extLst>
              </a:tr>
              <a:tr h="201600">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682447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213437"/>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6874187"/>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730539"/>
                  </a:ext>
                </a:extLst>
              </a:tr>
            </a:tbl>
          </a:graphicData>
        </a:graphic>
      </p:graphicFrame>
      <p:cxnSp>
        <p:nvCxnSpPr>
          <p:cNvPr id="7" name="Straight Connector 6">
            <a:extLst>
              <a:ext uri="{FF2B5EF4-FFF2-40B4-BE49-F238E27FC236}">
                <a16:creationId xmlns:a16="http://schemas.microsoft.com/office/drawing/2014/main" id="{50BE4896-4C70-4349-AC2C-DE4AC7F436C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98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2064466782"/>
              </p:ext>
            </p:extLst>
          </p:nvPr>
        </p:nvGraphicFramePr>
        <p:xfrm>
          <a:off x="488503" y="3429000"/>
          <a:ext cx="4752529" cy="244827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471661">
                  <a:extLst>
                    <a:ext uri="{9D8B030D-6E8A-4147-A177-3AD203B41FA5}">
                      <a16:colId xmlns:a16="http://schemas.microsoft.com/office/drawing/2014/main" val="20001"/>
                    </a:ext>
                  </a:extLst>
                </a:gridCol>
                <a:gridCol w="1336652">
                  <a:extLst>
                    <a:ext uri="{9D8B030D-6E8A-4147-A177-3AD203B41FA5}">
                      <a16:colId xmlns:a16="http://schemas.microsoft.com/office/drawing/2014/main" val="20002"/>
                    </a:ext>
                  </a:extLst>
                </a:gridCol>
              </a:tblGrid>
              <a:tr h="270029">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種　類</a:t>
                      </a:r>
                    </a:p>
                  </a:txBody>
                  <a:tcPr marL="0" marR="0" marT="0" marB="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病院数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p>
                  </a:txBody>
                  <a:tcPr marL="0" marR="0" marT="0" marB="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78243">
                <a:tc>
                  <a:txBody>
                    <a:bodyPr/>
                    <a:lstStyle/>
                    <a:p>
                      <a:pPr algn="l"/>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108000" marR="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1,087</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0" marR="54000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188,613</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0" marR="39600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821981313"/>
              </p:ext>
            </p:extLst>
          </p:nvPr>
        </p:nvGraphicFramePr>
        <p:xfrm>
          <a:off x="632519" y="4008512"/>
          <a:ext cx="4608512" cy="1868757"/>
        </p:xfrm>
        <a:graphic>
          <a:graphicData uri="http://schemas.openxmlformats.org/drawingml/2006/table">
            <a:tbl>
              <a:tblPr firstRow="1" bandRow="1">
                <a:tableStyleId>{5C22544A-7EE6-4342-B048-85BDC9FD1C3A}</a:tableStyleId>
              </a:tblPr>
              <a:tblGrid>
                <a:gridCol w="731511">
                  <a:extLst>
                    <a:ext uri="{9D8B030D-6E8A-4147-A177-3AD203B41FA5}">
                      <a16:colId xmlns:a16="http://schemas.microsoft.com/office/drawing/2014/main" val="20000"/>
                    </a:ext>
                  </a:extLst>
                </a:gridCol>
                <a:gridCol w="1068689">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217128">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区　分</a:t>
                      </a:r>
                    </a:p>
                  </a:txBody>
                  <a:tcPr marL="36000" marR="36000" marT="36000" marB="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68686"/>
                    </a:solidFill>
                  </a:tcPr>
                </a:tc>
                <a:tc hMerge="1">
                  <a:txBody>
                    <a:bodyPr/>
                    <a:lstStyle/>
                    <a:p>
                      <a:pPr algn="ct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9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68686"/>
                    </a:solidFill>
                  </a:tcPr>
                </a:tc>
                <a:extLst>
                  <a:ext uri="{0D108BD9-81ED-4DB2-BD59-A6C34878D82A}">
                    <a16:rowId xmlns:a16="http://schemas.microsoft.com/office/drawing/2014/main" val="10000"/>
                  </a:ext>
                </a:extLst>
              </a:tr>
              <a:tr h="179757">
                <a:tc>
                  <a:txBody>
                    <a:bodyPr/>
                    <a:lstStyle/>
                    <a:p>
                      <a:pPr algn="ctr">
                        <a:spcAft>
                          <a:spcPts val="0"/>
                        </a:spcAft>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中　央</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国立中央病院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保健省が管轄</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し、</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専門</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に</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特化した高度医療を提供</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する。</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184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省</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省病院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各省に</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少なくとも</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病院が存在する</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1846">
                <a:tc vMerge="1">
                  <a:txBody>
                    <a:bodyPr/>
                    <a:lstStyle/>
                    <a:p>
                      <a:pPr algn="ctr">
                        <a:spcAft>
                          <a:spcPts val="0"/>
                        </a:spcAft>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伝統医学病院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algn="ctr">
                        <a:spcAft>
                          <a:spcPts val="0"/>
                        </a:spcAft>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専門クリニック</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専門的な外来</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診療を実施する。</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184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群</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群病院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基礎的な入院治療、救急</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医療</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を行う</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地域診療所</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sz="850" kern="0" dirty="0">
                          <a:effectLst/>
                          <a:latin typeface="Arial" panose="020B0604020202020204" pitchFamily="34" charset="0"/>
                          <a:ea typeface="ＭＳ Ｐゴシック" panose="020B0600070205080204" pitchFamily="50" charset="-128"/>
                          <a:cs typeface="Arial" panose="020B0604020202020204" pitchFamily="34" charset="0"/>
                        </a:rPr>
                        <a:t>プライマリケアを行う。群病院のサテライトとして機能</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する。</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マタニティーホーム</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sz="850" kern="0" dirty="0">
                          <a:effectLst/>
                          <a:latin typeface="Arial" panose="020B0604020202020204" pitchFamily="34" charset="0"/>
                          <a:ea typeface="ＭＳ Ｐゴシック" panose="020B0600070205080204" pitchFamily="50" charset="-128"/>
                          <a:cs typeface="Arial" panose="020B0604020202020204" pitchFamily="34" charset="0"/>
                        </a:rPr>
                        <a:t>基礎的な出産医療サービス</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を提供する。</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40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コミューン</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コミューン</a:t>
                      </a:r>
                      <a:endParaRPr lang="en-US"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ヘルスセンター</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プライマリケア</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の大部分</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を</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担う。</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のコミューンにヘルス</a:t>
                      </a:r>
                      <a:b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センターが存在し、</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70%</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のコミューンに医師が常駐するなどの体制が構築されている。</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13" name="角丸四角形 12"/>
          <p:cNvSpPr/>
          <p:nvPr/>
        </p:nvSpPr>
        <p:spPr>
          <a:xfrm>
            <a:off x="920552" y="1916832"/>
            <a:ext cx="8064896" cy="1224136"/>
          </a:xfrm>
          <a:prstGeom prst="roundRect">
            <a:avLst>
              <a:gd name="adj" fmla="val 10447"/>
            </a:avLst>
          </a:prstGeom>
          <a:noFill/>
          <a:ln w="28575" cap="flat" cmpd="sng" algn="ctr">
            <a:solidFill>
              <a:srgbClr val="868686"/>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t>1/2</a:t>
            </a:r>
            <a:r>
              <a:rPr lang="ja-JP" altLang="en-US" dirty="0"/>
              <a:t>）</a:t>
            </a:r>
            <a:endParaRPr lang="en-US" altLang="ja-JP" dirty="0"/>
          </a:p>
        </p:txBody>
      </p:sp>
      <p:sp>
        <p:nvSpPr>
          <p:cNvPr id="4" name="正方形/長方形 3"/>
          <p:cNvSpPr/>
          <p:nvPr/>
        </p:nvSpPr>
        <p:spPr>
          <a:xfrm>
            <a:off x="704528" y="1700808"/>
            <a:ext cx="1928733" cy="369332"/>
          </a:xfrm>
          <a:prstGeom prst="rect">
            <a:avLst/>
          </a:prstGeom>
          <a:solidFill>
            <a:srgbClr val="FFFFFF"/>
          </a:solidFill>
        </p:spPr>
        <p:txBody>
          <a:bodyPr wrap="none">
            <a:spAutoFit/>
          </a:bodyPr>
          <a:lstStyle/>
          <a:p>
            <a:r>
              <a:rPr lang="ja-JP" altLang="en-US" dirty="0">
                <a:latin typeface="HGP創英角ｺﾞｼｯｸUB" panose="020B0900000000000000" pitchFamily="50" charset="-128"/>
                <a:ea typeface="HGP創英角ｺﾞｼｯｸUB" panose="020B0900000000000000" pitchFamily="50" charset="-128"/>
              </a:rPr>
              <a:t>レファラルシステム</a:t>
            </a:r>
          </a:p>
        </p:txBody>
      </p:sp>
      <p:sp>
        <p:nvSpPr>
          <p:cNvPr id="5" name="テキスト ボックス 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ベトナムでは、レファラルシステムが導入されている。しかし、近年では、富裕層を中心にレファラルシステムを無視し、最初から中央医療機関を受診する患者も多い。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992560" y="1988840"/>
            <a:ext cx="4104456" cy="307777"/>
          </a:xfrm>
          <a:prstGeom prst="rect">
            <a:avLst/>
          </a:prstGeom>
        </p:spPr>
        <p:txBody>
          <a:bodyPr wrap="square">
            <a:spAutoFit/>
          </a:bodyPr>
          <a:lstStyle/>
          <a:p>
            <a:r>
              <a:rPr lang="ja-JP" altLang="en-US" sz="1400" b="1" dirty="0">
                <a:latin typeface="ＭＳ Ｐゴシック" panose="020B0600070205080204" pitchFamily="50" charset="-128"/>
                <a:ea typeface="ＭＳ Ｐゴシック" panose="020B0600070205080204" pitchFamily="50" charset="-128"/>
              </a:rPr>
              <a:t>重症患者を高次医療施設に紹介・搬送するシステム</a:t>
            </a:r>
          </a:p>
        </p:txBody>
      </p:sp>
      <p:sp>
        <p:nvSpPr>
          <p:cNvPr id="7" name="角丸四角形 6"/>
          <p:cNvSpPr/>
          <p:nvPr/>
        </p:nvSpPr>
        <p:spPr>
          <a:xfrm>
            <a:off x="4160912" y="2564903"/>
            <a:ext cx="1584000" cy="432000"/>
          </a:xfrm>
          <a:prstGeom prst="roundRect">
            <a:avLst/>
          </a:prstGeom>
          <a:solidFill>
            <a:srgbClr val="A2BBDC"/>
          </a:solidFill>
        </p:spPr>
        <p:txBody>
          <a:bodyPr wrap="none" lIns="0" tIns="0" rIns="0" bIns="0" anchor="ctr" anchorCtr="0">
            <a:noAutofit/>
          </a:bodyPr>
          <a:lstStyle/>
          <a:p>
            <a:pPr algn="ctr" fontAlgn="ctr"/>
            <a:r>
              <a:rPr lang="ja-JP" altLang="en-US" sz="1600" dirty="0">
                <a:latin typeface="HGP創英角ｺﾞｼｯｸUB" panose="020B0900000000000000" pitchFamily="50" charset="-128"/>
                <a:ea typeface="HGP創英角ｺﾞｼｯｸUB" panose="020B0900000000000000" pitchFamily="50" charset="-128"/>
              </a:rPr>
              <a:t>省医療機関</a:t>
            </a:r>
          </a:p>
        </p:txBody>
      </p:sp>
      <p:sp>
        <p:nvSpPr>
          <p:cNvPr id="8" name="角丸四角形 7"/>
          <p:cNvSpPr/>
          <p:nvPr/>
        </p:nvSpPr>
        <p:spPr>
          <a:xfrm>
            <a:off x="1640632" y="2564904"/>
            <a:ext cx="1584000" cy="432000"/>
          </a:xfrm>
          <a:prstGeom prst="roundRect">
            <a:avLst/>
          </a:prstGeom>
          <a:solidFill>
            <a:srgbClr val="CCDAEC"/>
          </a:solidFill>
        </p:spPr>
        <p:txBody>
          <a:bodyPr wrap="none" lIns="0" tIns="0" rIns="0" bIns="0" anchor="ctr" anchorCtr="0">
            <a:noAutofit/>
          </a:bodyPr>
          <a:lstStyle/>
          <a:p>
            <a:pPr algn="ctr" fontAlgn="ctr"/>
            <a:r>
              <a:rPr lang="ja-JP" altLang="en-US" sz="1600" dirty="0">
                <a:latin typeface="HGP創英角ｺﾞｼｯｸUB" panose="020B0900000000000000" pitchFamily="50" charset="-128"/>
                <a:ea typeface="HGP創英角ｺﾞｼｯｸUB" panose="020B0900000000000000" pitchFamily="50" charset="-128"/>
              </a:rPr>
              <a:t>郡医療機関</a:t>
            </a:r>
          </a:p>
        </p:txBody>
      </p:sp>
      <p:sp>
        <p:nvSpPr>
          <p:cNvPr id="9" name="角丸四角形 8"/>
          <p:cNvSpPr/>
          <p:nvPr/>
        </p:nvSpPr>
        <p:spPr>
          <a:xfrm>
            <a:off x="6681192" y="2564904"/>
            <a:ext cx="1584000" cy="432048"/>
          </a:xfrm>
          <a:prstGeom prst="roundRect">
            <a:avLst/>
          </a:prstGeom>
          <a:solidFill>
            <a:srgbClr val="5F8AC3"/>
          </a:solidFill>
        </p:spPr>
        <p:txBody>
          <a:bodyPr wrap="none" lIns="0" tIns="0" rIns="0" bIns="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中央医療機関</a:t>
            </a:r>
          </a:p>
        </p:txBody>
      </p:sp>
      <p:sp>
        <p:nvSpPr>
          <p:cNvPr id="10" name="右矢印 9"/>
          <p:cNvSpPr/>
          <p:nvPr/>
        </p:nvSpPr>
        <p:spPr>
          <a:xfrm>
            <a:off x="3224808" y="2564904"/>
            <a:ext cx="936104" cy="432048"/>
          </a:xfrm>
          <a:prstGeom prst="rightArrow">
            <a:avLst/>
          </a:prstGeom>
          <a:solidFill>
            <a:srgbClr val="A2A2A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右矢印 10"/>
          <p:cNvSpPr/>
          <p:nvPr/>
        </p:nvSpPr>
        <p:spPr>
          <a:xfrm>
            <a:off x="5745088" y="2564904"/>
            <a:ext cx="936104" cy="432048"/>
          </a:xfrm>
          <a:prstGeom prst="rightArrow">
            <a:avLst/>
          </a:prstGeom>
          <a:solidFill>
            <a:srgbClr val="A2A2A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5313040" y="1992759"/>
            <a:ext cx="3600400" cy="461665"/>
          </a:xfrm>
          <a:prstGeom prst="rect">
            <a:avLst/>
          </a:prstGeom>
        </p:spPr>
        <p:txBody>
          <a:bodyPr wrap="square">
            <a:spAutoFit/>
          </a:bodyPr>
          <a:lstStyle/>
          <a:p>
            <a:pPr algn="just" fontAlgn="ctr">
              <a:spcAft>
                <a:spcPts val="300"/>
              </a:spcAft>
              <a:buClr>
                <a:srgbClr val="5F8AC3"/>
              </a:buClr>
              <a:buSzPct val="90000"/>
            </a:pPr>
            <a:r>
              <a:rPr lang="ja-JP" altLang="en-US" sz="1200" dirty="0">
                <a:latin typeface="ＭＳ Ｐゴシック" panose="020B0600070205080204" pitchFamily="50" charset="-128"/>
                <a:ea typeface="ＭＳ Ｐゴシック" panose="020B0600070205080204" pitchFamily="50" charset="-128"/>
              </a:rPr>
              <a:t>レファラルシステムに沿って診察を受けることで保険診療対象となり、比較的低額な医療費で受診が可能。</a:t>
            </a:r>
          </a:p>
        </p:txBody>
      </p:sp>
      <p:sp>
        <p:nvSpPr>
          <p:cNvPr id="19" name="片側の 2 つの角を丸めた四角形 18"/>
          <p:cNvSpPr/>
          <p:nvPr/>
        </p:nvSpPr>
        <p:spPr>
          <a:xfrm>
            <a:off x="5529064" y="3717032"/>
            <a:ext cx="3888432" cy="936104"/>
          </a:xfrm>
          <a:prstGeom prst="round2SameRect">
            <a:avLst>
              <a:gd name="adj1" fmla="val 0"/>
              <a:gd name="adj2" fmla="val 6537"/>
            </a:avLst>
          </a:prstGeom>
          <a:solidFill>
            <a:srgbClr val="E8E8E8"/>
          </a:solidFill>
        </p:spPr>
        <p:txBody>
          <a:bodyPr wrap="square" lIns="144000" tIns="108000" rIns="0">
            <a:noAutofit/>
          </a:bodyPr>
          <a:lstStyle/>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医療費はやや割高になるが大きな差はない。</a:t>
            </a:r>
            <a:endParaRPr lang="en-US" altLang="ja-JP" sz="1200" dirty="0">
              <a:latin typeface="ＭＳ Ｐゴシック" panose="020B0600070205080204" pitchFamily="50" charset="-128"/>
              <a:ea typeface="ＭＳ Ｐゴシック" panose="020B0600070205080204" pitchFamily="50" charset="-128"/>
            </a:endParaRPr>
          </a:p>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下級医療機関よりも質の高い医療が受けられる。</a:t>
            </a:r>
            <a:endParaRPr lang="en-US" altLang="ja-JP" sz="1200" dirty="0">
              <a:latin typeface="ＭＳ Ｐゴシック" panose="020B0600070205080204" pitchFamily="50" charset="-128"/>
              <a:ea typeface="ＭＳ Ｐゴシック" panose="020B0600070205080204" pitchFamily="50" charset="-128"/>
            </a:endParaRPr>
          </a:p>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上級医療機関のほうが交通アクセスが良い。</a:t>
            </a:r>
          </a:p>
        </p:txBody>
      </p:sp>
      <p:sp>
        <p:nvSpPr>
          <p:cNvPr id="27" name="テキスト ボックス 26"/>
          <p:cNvSpPr txBox="1"/>
          <p:nvPr/>
        </p:nvSpPr>
        <p:spPr>
          <a:xfrm>
            <a:off x="200472" y="6309320"/>
            <a:ext cx="7776864" cy="216024"/>
          </a:xfrm>
          <a:prstGeom prst="rect">
            <a:avLst/>
          </a:prstGeom>
          <a:noFill/>
        </p:spPr>
        <p:txBody>
          <a:bodyPr wrap="square" lIns="0" tIns="0" rIns="0" bIns="0" rtlCol="0">
            <a:noAutofit/>
          </a:bodyPr>
          <a:lstStyle/>
          <a:p>
            <a:pPr marL="338138" indent="-338138" eaLnBrk="0" fontAlgn="base" hangingPunct="0">
              <a:spcBef>
                <a:spcPct val="0"/>
              </a:spcBef>
              <a:spcAft>
                <a:spcPct val="0"/>
              </a:spcAft>
              <a:tabLst>
                <a:tab pos="333375"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USAID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Assessing Provincial Health Systems in Vietnam: Lessons from two Provinces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）、ベトナム統計局「</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Health Statistics Yearbook 2011</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kumimoji="0" lang="en-US" altLang="zh-TW" sz="800" dirty="0">
                <a:latin typeface="Arial" panose="020B0604020202020204" pitchFamily="34" charset="0"/>
                <a:ea typeface="ＭＳ Ｐゴシック" panose="020B0600070205080204" pitchFamily="50" charset="-128"/>
                <a:cs typeface="Arial" panose="020B0604020202020204" pitchFamily="34" charset="0"/>
              </a:rPr>
              <a:t>WHO</a:t>
            </a:r>
            <a:r>
              <a:rPr kumimoji="0"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Health Service Delivery Profile Viet Nam 2012</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表 20"/>
          <p:cNvGraphicFramePr>
            <a:graphicFrameLocks noGrp="1"/>
          </p:cNvGraphicFramePr>
          <p:nvPr>
            <p:extLst>
              <p:ext uri="{D42A27DB-BD31-4B8C-83A1-F6EECF244321}">
                <p14:modId xmlns:p14="http://schemas.microsoft.com/office/powerpoint/2010/main" val="1868936783"/>
              </p:ext>
            </p:extLst>
          </p:nvPr>
        </p:nvGraphicFramePr>
        <p:xfrm>
          <a:off x="488503" y="5877273"/>
          <a:ext cx="4752528" cy="28803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471660">
                  <a:extLst>
                    <a:ext uri="{9D8B030D-6E8A-4147-A177-3AD203B41FA5}">
                      <a16:colId xmlns:a16="http://schemas.microsoft.com/office/drawing/2014/main" val="20001"/>
                    </a:ext>
                  </a:extLst>
                </a:gridCol>
                <a:gridCol w="1336652">
                  <a:extLst>
                    <a:ext uri="{9D8B030D-6E8A-4147-A177-3AD203B41FA5}">
                      <a16:colId xmlns:a16="http://schemas.microsoft.com/office/drawing/2014/main" val="20002"/>
                    </a:ext>
                  </a:extLst>
                </a:gridCol>
              </a:tblGrid>
              <a:tr h="288032">
                <a:tc>
                  <a:txBody>
                    <a:bodyPr/>
                    <a:lstStyle/>
                    <a:p>
                      <a:pPr algn="l"/>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民間医療機関</a:t>
                      </a:r>
                    </a:p>
                  </a:txBody>
                  <a:tcPr marL="108000" marR="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EBEBE"/>
                    </a:solidFill>
                  </a:tcPr>
                </a:tc>
                <a:tc>
                  <a:txBody>
                    <a:bodyPr/>
                    <a:lstStyle/>
                    <a:p>
                      <a:pPr algn="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102</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54000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7,124</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39600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bl>
          </a:graphicData>
        </a:graphic>
      </p:graphicFrame>
      <p:sp>
        <p:nvSpPr>
          <p:cNvPr id="25" name="片側の 2 つの角を丸めた四角形 24"/>
          <p:cNvSpPr/>
          <p:nvPr/>
        </p:nvSpPr>
        <p:spPr bwMode="auto">
          <a:xfrm>
            <a:off x="5529064" y="3429001"/>
            <a:ext cx="3888432" cy="288032"/>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富裕層がレファラルシステムに沿わない理由</a:t>
            </a:r>
          </a:p>
        </p:txBody>
      </p:sp>
      <p:sp>
        <p:nvSpPr>
          <p:cNvPr id="29" name="片側の 2 つの角を丸めた四角形 28"/>
          <p:cNvSpPr/>
          <p:nvPr/>
        </p:nvSpPr>
        <p:spPr>
          <a:xfrm>
            <a:off x="5529064" y="5085182"/>
            <a:ext cx="3888432" cy="1080121"/>
          </a:xfrm>
          <a:prstGeom prst="round2SameRect">
            <a:avLst>
              <a:gd name="adj1" fmla="val 0"/>
              <a:gd name="adj2" fmla="val 6932"/>
            </a:avLst>
          </a:prstGeom>
          <a:solidFill>
            <a:srgbClr val="E8E8E8"/>
          </a:solidFill>
        </p:spPr>
        <p:txBody>
          <a:bodyPr wrap="square" lIns="144000" tIns="108000" rIns="144000">
            <a:noAutofit/>
          </a:bodyPr>
          <a:lstStyle/>
          <a:p>
            <a:pPr algn="just">
              <a:lnSpc>
                <a:spcPct val="113000"/>
              </a:lnSpc>
              <a:spcAft>
                <a:spcPts val="400"/>
              </a:spcAft>
              <a:buClr>
                <a:srgbClr val="5F8AC3"/>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中央医療機関の混雑度は、深刻な状況にある。全国平均の病床占有率については減少傾向にあるものの、中央医療機関の占有率は、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前後を下回ったことがない。</a:t>
            </a:r>
          </a:p>
        </p:txBody>
      </p:sp>
      <p:sp>
        <p:nvSpPr>
          <p:cNvPr id="31" name="片側の 2 つの角を丸めた四角形 30"/>
          <p:cNvSpPr/>
          <p:nvPr/>
        </p:nvSpPr>
        <p:spPr bwMode="auto">
          <a:xfrm>
            <a:off x="5529064" y="4797152"/>
            <a:ext cx="3888432" cy="288032"/>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中央医療機関の混雑状況</a:t>
            </a:r>
          </a:p>
        </p:txBody>
      </p:sp>
    </p:spTree>
    <p:extLst>
      <p:ext uri="{BB962C8B-B14F-4D97-AF65-F5344CB8AC3E}">
        <p14:creationId xmlns:p14="http://schemas.microsoft.com/office/powerpoint/2010/main" val="268890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バクマイ病院、チョーライ病院、フエ中央病院は、「ベトナム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大病院」と呼ばれ、ベトナムを代表する公的医療機関である。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1280592" y="170080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791262598"/>
              </p:ext>
            </p:extLst>
          </p:nvPr>
        </p:nvGraphicFramePr>
        <p:xfrm>
          <a:off x="992560" y="2060848"/>
          <a:ext cx="8496942" cy="4032448"/>
        </p:xfrm>
        <a:graphic>
          <a:graphicData uri="http://schemas.openxmlformats.org/drawingml/2006/table">
            <a:tbl>
              <a:tblPr firstRow="1" bandRow="1">
                <a:tableStyleId>{5C22544A-7EE6-4342-B048-85BDC9FD1C3A}</a:tableStyleId>
              </a:tblPr>
              <a:tblGrid>
                <a:gridCol w="246676">
                  <a:extLst>
                    <a:ext uri="{9D8B030D-6E8A-4147-A177-3AD203B41FA5}">
                      <a16:colId xmlns:a16="http://schemas.microsoft.com/office/drawing/2014/main" val="20000"/>
                    </a:ext>
                  </a:extLst>
                </a:gridCol>
                <a:gridCol w="1526470">
                  <a:extLst>
                    <a:ext uri="{9D8B030D-6E8A-4147-A177-3AD203B41FA5}">
                      <a16:colId xmlns:a16="http://schemas.microsoft.com/office/drawing/2014/main" val="20001"/>
                    </a:ext>
                  </a:extLst>
                </a:gridCol>
                <a:gridCol w="1886026">
                  <a:extLst>
                    <a:ext uri="{9D8B030D-6E8A-4147-A177-3AD203B41FA5}">
                      <a16:colId xmlns:a16="http://schemas.microsoft.com/office/drawing/2014/main" val="20002"/>
                    </a:ext>
                  </a:extLst>
                </a:gridCol>
                <a:gridCol w="691110">
                  <a:extLst>
                    <a:ext uri="{9D8B030D-6E8A-4147-A177-3AD203B41FA5}">
                      <a16:colId xmlns:a16="http://schemas.microsoft.com/office/drawing/2014/main" val="20003"/>
                    </a:ext>
                  </a:extLst>
                </a:gridCol>
                <a:gridCol w="691110">
                  <a:extLst>
                    <a:ext uri="{9D8B030D-6E8A-4147-A177-3AD203B41FA5}">
                      <a16:colId xmlns:a16="http://schemas.microsoft.com/office/drawing/2014/main" val="20004"/>
                    </a:ext>
                  </a:extLst>
                </a:gridCol>
                <a:gridCol w="691110">
                  <a:extLst>
                    <a:ext uri="{9D8B030D-6E8A-4147-A177-3AD203B41FA5}">
                      <a16:colId xmlns:a16="http://schemas.microsoft.com/office/drawing/2014/main" val="20005"/>
                    </a:ext>
                  </a:extLst>
                </a:gridCol>
                <a:gridCol w="691110">
                  <a:extLst>
                    <a:ext uri="{9D8B030D-6E8A-4147-A177-3AD203B41FA5}">
                      <a16:colId xmlns:a16="http://schemas.microsoft.com/office/drawing/2014/main" val="20006"/>
                    </a:ext>
                  </a:extLst>
                </a:gridCol>
                <a:gridCol w="691110">
                  <a:extLst>
                    <a:ext uri="{9D8B030D-6E8A-4147-A177-3AD203B41FA5}">
                      <a16:colId xmlns:a16="http://schemas.microsoft.com/office/drawing/2014/main" val="20007"/>
                    </a:ext>
                  </a:extLst>
                </a:gridCol>
                <a:gridCol w="691110">
                  <a:extLst>
                    <a:ext uri="{9D8B030D-6E8A-4147-A177-3AD203B41FA5}">
                      <a16:colId xmlns:a16="http://schemas.microsoft.com/office/drawing/2014/main" val="1332408275"/>
                    </a:ext>
                  </a:extLst>
                </a:gridCol>
                <a:gridCol w="691110">
                  <a:extLst>
                    <a:ext uri="{9D8B030D-6E8A-4147-A177-3AD203B41FA5}">
                      <a16:colId xmlns:a16="http://schemas.microsoft.com/office/drawing/2014/main" val="466855209"/>
                    </a:ext>
                  </a:extLst>
                </a:gridCol>
              </a:tblGrid>
              <a:tr h="576064">
                <a:tc>
                  <a:txBody>
                    <a:bodyPr/>
                    <a:lstStyle/>
                    <a:p>
                      <a:pPr 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rPr>
                        <a:t>バクマイ病院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algn="l">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ベトナム最大の総合病院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49</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1,586,872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1,459,739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127,133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mn-cs"/>
                        </a:rPr>
                        <a:t>チョーライ病院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mn-cs"/>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（ホーチミン）</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ホーチミン最大の総合病院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68</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2,206,060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1,277,500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928,560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rPr>
                        <a:t>フエ中央病院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（フエ）</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71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281,461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229,550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51,911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en-US" sz="1000" kern="0" dirty="0">
                          <a:solidFill>
                            <a:sysClr val="windowText" lastClr="000000"/>
                          </a:solidFill>
                          <a:effectLst/>
                          <a:latin typeface="Arial Black" panose="020B0A04020102020204" pitchFamily="34" charset="0"/>
                          <a:ea typeface="HGP創英角ｺﾞｼｯｸUB" panose="020B0900000000000000" pitchFamily="50" charset="-128"/>
                        </a:rPr>
                        <a:t>108 Military Hospital</a:t>
                      </a:r>
                    </a:p>
                    <a:p>
                      <a:pPr algn="l">
                        <a:spcAft>
                          <a:spcPts val="0"/>
                        </a:spcAft>
                      </a:pP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ベトナム軍の病院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61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spcAft>
                          <a:spcPts val="0"/>
                        </a:spcAft>
                      </a:pP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Viet </a:t>
                      </a:r>
                      <a:r>
                        <a:rPr kumimoji="1" lang="en-US" sz="1000" kern="0" dirty="0" err="1">
                          <a:solidFill>
                            <a:sysClr val="windowText" lastClr="000000"/>
                          </a:solidFill>
                          <a:effectLst/>
                          <a:latin typeface="Arial Black" panose="020B0A04020102020204" pitchFamily="34" charset="0"/>
                          <a:ea typeface="HGP創英角ｺﾞｼｯｸUB" panose="020B0900000000000000" pitchFamily="50" charset="-128"/>
                          <a:cs typeface="+mn-cs"/>
                        </a:rPr>
                        <a:t>Duc</a:t>
                      </a: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 Hospital</a:t>
                      </a:r>
                    </a:p>
                    <a:p>
                      <a:pPr algn="l">
                        <a:spcAft>
                          <a:spcPts val="0"/>
                        </a:spcAft>
                      </a:pP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ベトナム最大の</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外科センター</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がある。</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44</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1717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124,617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57,601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67,016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spcAft>
                          <a:spcPts val="0"/>
                        </a:spcAft>
                      </a:pP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National Obstetrics hospital </a:t>
                      </a: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産婦人科医療の</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トップレファラル病院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35</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9" name="円/楕円 8"/>
          <p:cNvSpPr/>
          <p:nvPr/>
        </p:nvSpPr>
        <p:spPr>
          <a:xfrm>
            <a:off x="272480" y="2492896"/>
            <a:ext cx="792088" cy="2016224"/>
          </a:xfrm>
          <a:prstGeom prst="ellipse">
            <a:avLst/>
          </a:prstGeom>
          <a:gradFill>
            <a:gsLst>
              <a:gs pos="0">
                <a:srgbClr val="FB8265"/>
              </a:gs>
              <a:gs pos="100000">
                <a:schemeClr val="bg1">
                  <a:alpha val="0"/>
                </a:schemeClr>
              </a:gs>
            </a:gsLst>
            <a:path path="shape">
              <a:fillToRect l="50000" t="50000" r="50000" b="50000"/>
            </a:path>
          </a:gradFill>
        </p:spPr>
        <p:txBody>
          <a:bodyPr vert="eaVert" wrap="none" anchor="ctr" anchorCtr="0">
            <a:noAutofit/>
          </a:bodyPr>
          <a:lstStyle/>
          <a:p>
            <a:pPr 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「ベトナム３大病院」</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200472" y="6525344"/>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各病院ホームページなど</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3728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民間医療機関は、都市部に集中しているなどの問題があるものの、患者の満足度が高く、政府も設立を後押しするなど、存在感を強めている。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632520" y="220486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都市部に集中</a:t>
            </a:r>
          </a:p>
        </p:txBody>
      </p:sp>
      <p:sp>
        <p:nvSpPr>
          <p:cNvPr id="11" name="正方形/長方形 10"/>
          <p:cNvSpPr/>
          <p:nvPr/>
        </p:nvSpPr>
        <p:spPr>
          <a:xfrm>
            <a:off x="920552" y="4725144"/>
            <a:ext cx="3816424" cy="592470"/>
          </a:xfrm>
          <a:prstGeom prst="rect">
            <a:avLst/>
          </a:prstGeom>
        </p:spPr>
        <p:txBody>
          <a:bodyPr wrap="square" lIns="0" rIns="0">
            <a:spAutoFit/>
          </a:bodyPr>
          <a:lstStyle/>
          <a:p>
            <a:pPr marL="130175" indent="-130175" algn="just">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公的医療機関の負担軽減を目的。</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spcAft>
                <a:spcPts val="300"/>
              </a:spcAft>
              <a:buClr>
                <a:srgbClr val="868686"/>
              </a:buClr>
              <a:buSzPct val="90000"/>
              <a:buFont typeface="Wingdings" panose="05000000000000000000" pitchFamily="2" charset="2"/>
              <a:buChar char="l"/>
            </a:pPr>
            <a:r>
              <a:rPr lang="en-US" altLang="ja-JP" sz="950" spc="-1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950" spc="-10" dirty="0">
                <a:latin typeface="Arial" panose="020B0604020202020204" pitchFamily="34" charset="0"/>
                <a:ea typeface="ＭＳ Ｐゴシック" panose="020B0600070205080204" pitchFamily="50" charset="-128"/>
                <a:cs typeface="Arial" panose="020B0604020202020204" pitchFamily="34" charset="0"/>
              </a:rPr>
              <a:t>年以降、施設数や提供するサービスの増加に伴い、その存在感は増してきている。</a:t>
            </a:r>
          </a:p>
        </p:txBody>
      </p:sp>
      <p:sp>
        <p:nvSpPr>
          <p:cNvPr id="12" name="正方形/長方形 11"/>
          <p:cNvSpPr/>
          <p:nvPr/>
        </p:nvSpPr>
        <p:spPr>
          <a:xfrm>
            <a:off x="920552" y="2564904"/>
            <a:ext cx="3816424" cy="464743"/>
          </a:xfrm>
          <a:prstGeom prst="rect">
            <a:avLst/>
          </a:prstGeom>
        </p:spPr>
        <p:txBody>
          <a:bodyPr wrap="square" lIns="0" rIns="0">
            <a:spAutoFit/>
          </a:bodyPr>
          <a:lstStyle/>
          <a:p>
            <a:pPr marL="130175" indent="-130175">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入院サービスを提供している医療機関は少なく、外来診療のみの医療機関が多い。</a:t>
            </a:r>
          </a:p>
        </p:txBody>
      </p:sp>
      <p:sp>
        <p:nvSpPr>
          <p:cNvPr id="14" name="正方形/長方形 13"/>
          <p:cNvSpPr/>
          <p:nvPr/>
        </p:nvSpPr>
        <p:spPr>
          <a:xfrm>
            <a:off x="920552" y="3501008"/>
            <a:ext cx="3744416" cy="810478"/>
          </a:xfrm>
          <a:prstGeom prst="rect">
            <a:avLst/>
          </a:prstGeom>
        </p:spPr>
        <p:txBody>
          <a:bodyPr wrap="square" lIns="0" rIns="0">
            <a:spAutoFit/>
          </a:bodyPr>
          <a:lstStyle/>
          <a:p>
            <a:pPr marL="130175" indent="-130175" algn="just">
              <a:spcAft>
                <a:spcPts val="1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医師の患者に対する姿勢。</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spcAft>
                <a:spcPts val="1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診察時間の柔軟性。</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医療費支払いを延期できる。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spcAft>
                <a:spcPts val="300"/>
              </a:spcAft>
              <a:buClr>
                <a:srgbClr val="868686"/>
              </a:buClr>
              <a:buSzPct val="90000"/>
              <a:buFont typeface="Wingdings" panose="05000000000000000000" pitchFamily="2" charset="2"/>
              <a:buChar char="l"/>
            </a:pPr>
            <a:r>
              <a:rPr lang="ja-JP" altLang="en-US" sz="950" spc="-10" dirty="0">
                <a:latin typeface="Arial" panose="020B0604020202020204" pitchFamily="34" charset="0"/>
                <a:ea typeface="ＭＳ Ｐゴシック" panose="020B0600070205080204" pitchFamily="50" charset="-128"/>
                <a:cs typeface="Arial" panose="020B0604020202020204" pitchFamily="34" charset="0"/>
              </a:rPr>
              <a:t>医療の質においては改善の余地が大きい。</a:t>
            </a:r>
          </a:p>
        </p:txBody>
      </p:sp>
      <p:sp>
        <p:nvSpPr>
          <p:cNvPr id="16" name="正方形/長方形 15"/>
          <p:cNvSpPr/>
          <p:nvPr/>
        </p:nvSpPr>
        <p:spPr>
          <a:xfrm>
            <a:off x="920552" y="5802389"/>
            <a:ext cx="3744416" cy="650947"/>
          </a:xfrm>
          <a:prstGeom prst="rect">
            <a:avLst/>
          </a:prstGeom>
        </p:spPr>
        <p:txBody>
          <a:bodyPr wrap="square" lIns="0" rIns="0">
            <a:spAutoFit/>
          </a:bodyPr>
          <a:lstStyle/>
          <a:p>
            <a:pPr marL="130175" indent="-130175" algn="just">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民間医療機関では、医師が利益を得るために、薬の過剰使用や高度医療の過剰導入を行ったり、禁止されている行為であるにも関わらず医師による薬の販売が行われたりしている。</a:t>
            </a:r>
          </a:p>
        </p:txBody>
      </p:sp>
      <p:sp>
        <p:nvSpPr>
          <p:cNvPr id="26" name="テキスト ボックス 25"/>
          <p:cNvSpPr txBox="1"/>
          <p:nvPr/>
        </p:nvSpPr>
        <p:spPr>
          <a:xfrm>
            <a:off x="200472" y="6525344"/>
            <a:ext cx="9001000" cy="144016"/>
          </a:xfrm>
          <a:prstGeom prst="rect">
            <a:avLst/>
          </a:prstGeom>
          <a:noFill/>
        </p:spPr>
        <p:txBody>
          <a:bodyPr wrap="square" lIns="0" tIns="0" rIns="0" bIns="0" rtlCol="0">
            <a:noAutofit/>
          </a:bodyPr>
          <a:lstStyle/>
          <a:p>
            <a:pPr eaLnBrk="0" fontAlgn="base" hangingPunct="0">
              <a:spcBef>
                <a:spcPct val="0"/>
              </a:spcBef>
              <a:spcAft>
                <a:spcPct val="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USAID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Assessing Provincial Health Systems in Vietnam: Lessons from two Provinces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1461622785"/>
              </p:ext>
            </p:extLst>
          </p:nvPr>
        </p:nvGraphicFramePr>
        <p:xfrm>
          <a:off x="5097016" y="2852936"/>
          <a:ext cx="4176463" cy="2844000"/>
        </p:xfrm>
        <a:graphic>
          <a:graphicData uri="http://schemas.openxmlformats.org/drawingml/2006/table">
            <a:tbl>
              <a:tblPr firstRow="1" bandRow="1">
                <a:tableStyleId>{5C22544A-7EE6-4342-B048-85BDC9FD1C3A}</a:tableStyleId>
              </a:tblPr>
              <a:tblGrid>
                <a:gridCol w="792159">
                  <a:extLst>
                    <a:ext uri="{9D8B030D-6E8A-4147-A177-3AD203B41FA5}">
                      <a16:colId xmlns:a16="http://schemas.microsoft.com/office/drawing/2014/main" val="20000"/>
                    </a:ext>
                  </a:extLst>
                </a:gridCol>
                <a:gridCol w="1692152">
                  <a:extLst>
                    <a:ext uri="{9D8B030D-6E8A-4147-A177-3AD203B41FA5}">
                      <a16:colId xmlns:a16="http://schemas.microsoft.com/office/drawing/2014/main" val="20001"/>
                    </a:ext>
                  </a:extLst>
                </a:gridCol>
                <a:gridCol w="1692152">
                  <a:extLst>
                    <a:ext uri="{9D8B030D-6E8A-4147-A177-3AD203B41FA5}">
                      <a16:colId xmlns:a16="http://schemas.microsoft.com/office/drawing/2014/main" val="20002"/>
                    </a:ext>
                  </a:extLst>
                </a:gridCol>
              </a:tblGrid>
              <a:tr h="79200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内　容</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D6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ホーチミン市ビンタン区</a:t>
                      </a:r>
                      <a:b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都市開発プロジェクト</a:t>
                      </a:r>
                      <a:b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（病院施設・看護師学校・</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住居・商業施設など）</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90000" marR="9000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外資</a:t>
                      </a:r>
                      <a:r>
                        <a:rPr kumimoji="1" lang="en-US" altLang="ja-JP"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総合病院</a:t>
                      </a:r>
                      <a:br>
                        <a:rPr kumimoji="1" lang="en-US" altLang="ja-JP"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設立の投資許可を取得</a:t>
                      </a:r>
                    </a:p>
                  </a:txBody>
                  <a:tcPr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000"/>
                  </a:ext>
                </a:extLst>
              </a:tr>
              <a:tr h="792000">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開発費用</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US$</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8E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資本金</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以上</a:t>
                      </a:r>
                      <a:endParaRPr kumimoji="1" lang="ja-JP"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8E8E8"/>
                    </a:solidFill>
                  </a:tcPr>
                </a:tc>
                <a:extLst>
                  <a:ext uri="{0D108BD9-81ED-4DB2-BD59-A6C34878D82A}">
                    <a16:rowId xmlns:a16="http://schemas.microsoft.com/office/drawing/2014/main" val="10001"/>
                  </a:ext>
                </a:extLst>
              </a:tr>
              <a:tr h="1260000">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開発主体</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3D6AA7"/>
                    </a:solidFill>
                  </a:tcPr>
                </a:tc>
                <a:tc>
                  <a:txBody>
                    <a:bodyPr/>
                    <a:lstStyle/>
                    <a:p>
                      <a:pPr marL="233363" marR="0" lvl="0" indent="-139700" algn="l" defTabSz="914400" rtl="0" eaLnBrk="1" fontAlgn="auto" latinLnBrk="0" hangingPunct="1">
                        <a:lnSpc>
                          <a:spcPct val="100000"/>
                        </a:lnSpc>
                        <a:spcBef>
                          <a:spcPts val="0"/>
                        </a:spcBef>
                        <a:spcAft>
                          <a:spcPts val="600"/>
                        </a:spcAft>
                        <a:buClr>
                          <a:srgbClr val="5F8AC3"/>
                        </a:buClr>
                        <a:buSzPct val="9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シャングリラ・ヘルス</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ケア・インベストメント</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（シンガポール）</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33363" marR="0" lvl="0" indent="-139700" algn="l" defTabSz="914400" rtl="0" eaLnBrk="1" fontAlgn="auto" latinLnBrk="0" hangingPunct="1">
                        <a:lnSpc>
                          <a:spcPct val="100000"/>
                        </a:lnSpc>
                        <a:spcBef>
                          <a:spcPts val="0"/>
                        </a:spcBef>
                        <a:spcAft>
                          <a:spcPts val="600"/>
                        </a:spcAft>
                        <a:buClr>
                          <a:srgbClr val="5F8AC3"/>
                        </a:buClr>
                        <a:buSzPct val="9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ホアラム・サービス</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a:t>
                      </a:r>
                      <a:endPar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10800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E8E8E8"/>
                    </a:solidFill>
                  </a:tcPr>
                </a:tc>
                <a:tc>
                  <a:txBody>
                    <a:bodyPr/>
                    <a:lstStyle/>
                    <a:p>
                      <a:pPr marL="247650" marR="0" lvl="0" indent="-161925" algn="l" defTabSz="9144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韓国企業（</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47650" marR="0" lvl="0" indent="-161925"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年時点で</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案件の進捗状況は</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確認できない。</a:t>
                      </a:r>
                    </a:p>
                  </a:txBody>
                  <a:tcPr marL="72000" marR="72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rgbClr val="E8E8E8"/>
                    </a:solidFill>
                  </a:tcPr>
                </a:tc>
                <a:extLst>
                  <a:ext uri="{0D108BD9-81ED-4DB2-BD59-A6C34878D82A}">
                    <a16:rowId xmlns:a16="http://schemas.microsoft.com/office/drawing/2014/main" val="10002"/>
                  </a:ext>
                </a:extLst>
              </a:tr>
            </a:tbl>
          </a:graphicData>
        </a:graphic>
      </p:graphicFrame>
      <p:grpSp>
        <p:nvGrpSpPr>
          <p:cNvPr id="19" name="グループ化 7"/>
          <p:cNvGrpSpPr/>
          <p:nvPr/>
        </p:nvGrpSpPr>
        <p:grpSpPr>
          <a:xfrm>
            <a:off x="488504" y="1772816"/>
            <a:ext cx="8928992"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民間医療機関の特徴</a:t>
              </a:r>
            </a:p>
          </p:txBody>
        </p:sp>
      </p:grpSp>
      <p:sp>
        <p:nvSpPr>
          <p:cNvPr id="23" name="角丸四角形 22"/>
          <p:cNvSpPr/>
          <p:nvPr/>
        </p:nvSpPr>
        <p:spPr>
          <a:xfrm>
            <a:off x="632520" y="3140968"/>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患者の満足度が高い</a:t>
            </a:r>
          </a:p>
        </p:txBody>
      </p:sp>
      <p:sp>
        <p:nvSpPr>
          <p:cNvPr id="24" name="角丸四角形 23"/>
          <p:cNvSpPr/>
          <p:nvPr/>
        </p:nvSpPr>
        <p:spPr>
          <a:xfrm>
            <a:off x="632520" y="436510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政府の後押し</a:t>
            </a:r>
          </a:p>
        </p:txBody>
      </p:sp>
      <p:sp>
        <p:nvSpPr>
          <p:cNvPr id="25" name="角丸四角形 24"/>
          <p:cNvSpPr/>
          <p:nvPr/>
        </p:nvSpPr>
        <p:spPr>
          <a:xfrm>
            <a:off x="632520" y="544522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公的医療機関の医師の副業</a:t>
            </a:r>
          </a:p>
        </p:txBody>
      </p:sp>
      <p:sp>
        <p:nvSpPr>
          <p:cNvPr id="5" name="正方形/長方形 4"/>
          <p:cNvSpPr/>
          <p:nvPr/>
        </p:nvSpPr>
        <p:spPr>
          <a:xfrm>
            <a:off x="5097016" y="2564904"/>
            <a:ext cx="2376265" cy="230832"/>
          </a:xfrm>
          <a:prstGeom prst="rect">
            <a:avLst/>
          </a:prstGeom>
        </p:spPr>
        <p:txBody>
          <a:bodyPr wrap="square" lIns="0" rIns="0">
            <a:noAutofit/>
          </a:bodyPr>
          <a:lstStyle/>
          <a:p>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シンガポール、インド、マレーシアなど</a:t>
            </a:r>
            <a:endParaRPr lang="ja-JP" altLang="en-US" sz="900" dirty="0"/>
          </a:p>
        </p:txBody>
      </p:sp>
      <p:sp>
        <p:nvSpPr>
          <p:cNvPr id="27" name="角丸四角形 26"/>
          <p:cNvSpPr/>
          <p:nvPr/>
        </p:nvSpPr>
        <p:spPr>
          <a:xfrm>
            <a:off x="5097016" y="220486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外資系</a:t>
            </a:r>
            <a:r>
              <a:rPr lang="en-US" altLang="ja-JP" sz="1600" b="1" baseline="30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の病院グループが進出</a:t>
            </a:r>
          </a:p>
        </p:txBody>
      </p:sp>
    </p:spTree>
    <p:extLst>
      <p:ext uri="{BB962C8B-B14F-4D97-AF65-F5344CB8AC3E}">
        <p14:creationId xmlns:p14="http://schemas.microsoft.com/office/powerpoint/2010/main" val="393231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193380532"/>
              </p:ext>
            </p:extLst>
          </p:nvPr>
        </p:nvGraphicFramePr>
        <p:xfrm>
          <a:off x="200472" y="1856094"/>
          <a:ext cx="9505055" cy="4448299"/>
        </p:xfrm>
        <a:graphic>
          <a:graphicData uri="http://schemas.openxmlformats.org/drawingml/2006/table">
            <a:tbl>
              <a:tblPr firstRow="1" bandRow="1">
                <a:tableStyleId>{5C22544A-7EE6-4342-B048-85BDC9FD1C3A}</a:tableStyleId>
              </a:tblPr>
              <a:tblGrid>
                <a:gridCol w="1140992">
                  <a:extLst>
                    <a:ext uri="{9D8B030D-6E8A-4147-A177-3AD203B41FA5}">
                      <a16:colId xmlns:a16="http://schemas.microsoft.com/office/drawing/2014/main" val="20000"/>
                    </a:ext>
                  </a:extLst>
                </a:gridCol>
                <a:gridCol w="368354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565777">
                  <a:extLst>
                    <a:ext uri="{9D8B030D-6E8A-4147-A177-3AD203B41FA5}">
                      <a16:colId xmlns:a16="http://schemas.microsoft.com/office/drawing/2014/main" val="20003"/>
                    </a:ext>
                  </a:extLst>
                </a:gridCol>
                <a:gridCol w="565777">
                  <a:extLst>
                    <a:ext uri="{9D8B030D-6E8A-4147-A177-3AD203B41FA5}">
                      <a16:colId xmlns:a16="http://schemas.microsoft.com/office/drawing/2014/main" val="20004"/>
                    </a:ext>
                  </a:extLst>
                </a:gridCol>
                <a:gridCol w="565777">
                  <a:extLst>
                    <a:ext uri="{9D8B030D-6E8A-4147-A177-3AD203B41FA5}">
                      <a16:colId xmlns:a16="http://schemas.microsoft.com/office/drawing/2014/main" val="20005"/>
                    </a:ext>
                  </a:extLst>
                </a:gridCol>
                <a:gridCol w="565777">
                  <a:extLst>
                    <a:ext uri="{9D8B030D-6E8A-4147-A177-3AD203B41FA5}">
                      <a16:colId xmlns:a16="http://schemas.microsoft.com/office/drawing/2014/main" val="20006"/>
                    </a:ext>
                  </a:extLst>
                </a:gridCol>
                <a:gridCol w="565777">
                  <a:extLst>
                    <a:ext uri="{9D8B030D-6E8A-4147-A177-3AD203B41FA5}">
                      <a16:colId xmlns:a16="http://schemas.microsoft.com/office/drawing/2014/main" val="852296480"/>
                    </a:ext>
                  </a:extLst>
                </a:gridCol>
                <a:gridCol w="565777">
                  <a:extLst>
                    <a:ext uri="{9D8B030D-6E8A-4147-A177-3AD203B41FA5}">
                      <a16:colId xmlns:a16="http://schemas.microsoft.com/office/drawing/2014/main" val="1769259200"/>
                    </a:ext>
                  </a:extLst>
                </a:gridCol>
                <a:gridCol w="565777">
                  <a:extLst>
                    <a:ext uri="{9D8B030D-6E8A-4147-A177-3AD203B41FA5}">
                      <a16:colId xmlns:a16="http://schemas.microsoft.com/office/drawing/2014/main" val="15257812"/>
                    </a:ext>
                  </a:extLst>
                </a:gridCol>
              </a:tblGrid>
              <a:tr h="360040">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spcAft>
                          <a:spcPts val="0"/>
                        </a:spcAft>
                      </a:pPr>
                      <a:r>
                        <a:rPr lang="ja-JP" altLang="en-US" sz="8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8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919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ハノイフレンチ</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20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年にベトナム最初の私立病院としてオーストラリア資本により設立。現在はフランス資本による経営。</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just">
                        <a:spcAft>
                          <a:spcPts val="20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年に、小児科を主に扱う「</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クリニック・チュン・フォア」を系列病院として設立した。</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クリニック・チュン・フォアの年間外来患者数は、約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万人。</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64439">
                <a:tc>
                  <a:txBody>
                    <a:bodyPr/>
                    <a:lstStyle/>
                    <a:p>
                      <a:pPr algn="ctr">
                        <a:spcAft>
                          <a:spcPts val="0"/>
                        </a:spcAft>
                      </a:pP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Vinmec</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p>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国際総合病院</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（ハノイ、ホーチミン、ほか）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年設立。ハノイ、ホーチミン、フーコック、ニャチャン等、において、事業を展開。出資・運営を行う</a:t>
                      </a:r>
                      <a:r>
                        <a:rPr kumimoji="1" lang="en-US" altLang="ja-JP"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Vingroup</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は不動産会社であり、</a:t>
                      </a:r>
                      <a:r>
                        <a:rPr kumimoji="1" lang="en-US" altLang="ja-JP"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Vingroup</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の開発したエリアの内部に病院が設置されることが多い。</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ハノイ</a:t>
                      </a:r>
                      <a:endPar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32</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15</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64439">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ホアンマイ病院</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1997</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年設立。ベトナムで最大の民間医療機関グループ。設立後、徐々にネットワークを拡大し、現在では</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病院（ダナン、ダラット、ビエンホア、ホーチミン（サイゴン）、カントー（ミンハイ、クーロン））と</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クリニック（ホーチミン（タンビン））を運営する。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1,000</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2,000</a:t>
                      </a:r>
                    </a:p>
                    <a:p>
                      <a:pPr algn="ctr">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（うち医師</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300</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25~220</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万</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01515">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ホンドゥック病院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年に設立された。ホーチミンには、第</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ホンドゥック病院まで</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病院がある。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29506">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フランスベトナム病院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440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人のフランス人医師のグループが設立した総合病院。フランス標準の医療が提供されている。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年には、附属クリニックとして「フランスベトナム・サイゴン・クリニック」を設立。フランスベトナム・サイゴン・クリニックは、北部と西部地区の住人に便利な場所にあり、年間外来患者数は約</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万人にのぼる。</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150,000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92088">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ホアラム・</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シャングリラ・</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DADADA"/>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シンガポール系のグループで、「ホアラム・シャングリラ・ハイテク医療センター」プロジェクトを展開。タインドー国際病院（シティ国際病院）を</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年に開業し、その後、ホアラム国際病院など</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病院を建設する予定。病院のほか、学校やショッピングセンターも整備される計画で、日本のイオンも建設される。</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タインドー</a:t>
                      </a:r>
                      <a:endPar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国際病院</a:t>
                      </a:r>
                      <a:endPar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20</a:t>
                      </a: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主要な民間医療機関は、外国資本が多いものの、ホアンマイ病院グループやホンドゥック病院などベトナム資本の病院もある。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200472" y="1496054"/>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海外邦人医療基金「ベトナム医療事情」（</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）、各病院ホームページ、ベトナム協会ホームページ、ベトジョーホームページ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4599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4387160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 name="think-cell Slide" r:id="rId32" imgW="360" imgH="360" progId="TCLayout.ActiveDocument.1">
                  <p:embed/>
                </p:oleObj>
              </mc:Choice>
              <mc:Fallback>
                <p:oleObj name="think-cell Slide" r:id="rId32" imgW="360" imgH="360" progId="TCLayout.ActiveDocument.1">
                  <p:embed/>
                  <p:pic>
                    <p:nvPicPr>
                      <p:cNvPr id="14" name="Object 13"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graphicFrame>
        <p:nvGraphicFramePr>
          <p:cNvPr id="87" name="Chart 86">
            <a:extLst>
              <a:ext uri="{FF2B5EF4-FFF2-40B4-BE49-F238E27FC236}">
                <a16:creationId xmlns:a16="http://schemas.microsoft.com/office/drawing/2014/main" id="{923BCDF7-0D14-4A7C-B6D0-D585CFFEFAE9}"/>
              </a:ext>
            </a:extLst>
          </p:cNvPr>
          <p:cNvGraphicFramePr/>
          <p:nvPr>
            <p:custDataLst>
              <p:tags r:id="rId4"/>
            </p:custDataLst>
            <p:extLst>
              <p:ext uri="{D42A27DB-BD31-4B8C-83A1-F6EECF244321}">
                <p14:modId xmlns:p14="http://schemas.microsoft.com/office/powerpoint/2010/main" val="3748932804"/>
              </p:ext>
            </p:extLst>
          </p:nvPr>
        </p:nvGraphicFramePr>
        <p:xfrm>
          <a:off x="74613" y="2322513"/>
          <a:ext cx="4864100" cy="3694112"/>
        </p:xfrm>
        <a:graphic>
          <a:graphicData uri="http://schemas.openxmlformats.org/drawingml/2006/chart">
            <c:chart xmlns:c="http://schemas.openxmlformats.org/drawingml/2006/chart" xmlns:r="http://schemas.openxmlformats.org/officeDocument/2006/relationships" r:id="rId34"/>
          </a:graphicData>
        </a:graphic>
      </p:graphicFrame>
      <p:sp>
        <p:nvSpPr>
          <p:cNvPr id="57" name="テキスト プレースホルダ 9"/>
          <p:cNvSpPr>
            <a:spLocks noGrp="1"/>
          </p:cNvSpPr>
          <p:nvPr>
            <p:custDataLst>
              <p:tags r:id="rId5"/>
            </p:custDataLst>
          </p:nvPr>
        </p:nvSpPr>
        <p:spPr bwMode="auto">
          <a:xfrm>
            <a:off x="2632075"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6F56A-D117-419F-ADC3-622FC5BEF0B3}" type="datetime'''''1''''''''''''''''''''''''''5'''''''''''''''">
              <a:rPr lang="ja-JP" altLang="en-US" sz="1000" smtClean="0"/>
              <a:pPr/>
              <a:t>15</a:t>
            </a:fld>
            <a:endParaRPr kumimoji="0" lang="ja-JP" altLang="en-US" sz="1000" dirty="0">
              <a:sym typeface="+mn-lt"/>
            </a:endParaRPr>
          </a:p>
        </p:txBody>
      </p:sp>
      <p:sp>
        <p:nvSpPr>
          <p:cNvPr id="32" name="テキスト プレースホルダ 9"/>
          <p:cNvSpPr>
            <a:spLocks noGrp="1"/>
          </p:cNvSpPr>
          <p:nvPr>
            <p:custDataLst>
              <p:tags r:id="rId6"/>
            </p:custDataLst>
          </p:nvPr>
        </p:nvSpPr>
        <p:spPr bwMode="auto">
          <a:xfrm>
            <a:off x="603250"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F5BCD3-50D3-476F-96A9-FA5B039FEACA}" type="datetime'''20''''''''''1''4'''''''">
              <a:rPr lang="ja-JP" altLang="en-US" sz="1000" smtClean="0"/>
              <a:pPr/>
              <a:t>2014</a:t>
            </a:fld>
            <a:endParaRPr kumimoji="0" lang="ja-JP" altLang="en-US" sz="1000" dirty="0">
              <a:sym typeface="+mn-lt"/>
            </a:endParaRPr>
          </a:p>
        </p:txBody>
      </p:sp>
      <p:sp>
        <p:nvSpPr>
          <p:cNvPr id="30" name="テキスト プレースホルダ 9"/>
          <p:cNvSpPr>
            <a:spLocks noGrp="1"/>
          </p:cNvSpPr>
          <p:nvPr>
            <p:custDataLst>
              <p:tags r:id="rId7"/>
            </p:custDataLst>
          </p:nvPr>
        </p:nvSpPr>
        <p:spPr bwMode="auto">
          <a:xfrm>
            <a:off x="4589463"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1044CB-4E7E-4531-9BC8-BA0485654640}" type="datetime'''''''''1''''''''''''''''''''''''''''''''6'''''''''''">
              <a:rPr lang="ja-JP" altLang="en-US" sz="1000" smtClean="0"/>
              <a:pPr/>
              <a:t>16</a:t>
            </a:fld>
            <a:endParaRPr kumimoji="0" lang="ja-JP" altLang="en-US" sz="1000" dirty="0">
              <a:sym typeface="+mn-lt"/>
            </a:endParaRPr>
          </a:p>
        </p:txBody>
      </p:sp>
      <p:sp>
        <p:nvSpPr>
          <p:cNvPr id="2" name="タイトル 1"/>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人、看護師・助産師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人であり、微増傾向にある。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200472" y="2047452"/>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169024" y="2047452"/>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6453336"/>
            <a:ext cx="9001000" cy="144016"/>
          </a:xfrm>
          <a:prstGeom prst="rect">
            <a:avLst/>
          </a:prstGeom>
          <a:noFill/>
        </p:spPr>
        <p:txBody>
          <a:bodyPr wrap="square" lIns="0" tIns="0" rIns="0" bIns="0" rtlCol="0">
            <a:noAutofit/>
          </a:bodyPr>
          <a:lstStyle/>
          <a:p>
            <a:pPr marL="360363" indent="-36036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6" name="Straight Connector 35"/>
          <p:cNvCxnSpPr/>
          <p:nvPr>
            <p:custDataLst>
              <p:tags r:id="rId8"/>
            </p:custDataLst>
          </p:nvPr>
        </p:nvCxnSpPr>
        <p:spPr bwMode="gray">
          <a:xfrm>
            <a:off x="998538" y="3221038"/>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9"/>
            </p:custDataLst>
          </p:nvPr>
        </p:nvCxnSpPr>
        <p:spPr bwMode="gray">
          <a:xfrm>
            <a:off x="998538" y="3017838"/>
            <a:ext cx="255588" cy="0"/>
          </a:xfrm>
          <a:prstGeom prst="line">
            <a:avLst/>
          </a:prstGeom>
          <a:ln w="9525" cap="rnd"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0"/>
            </p:custDataLst>
          </p:nvPr>
        </p:nvCxnSpPr>
        <p:spPr bwMode="gray">
          <a:xfrm>
            <a:off x="998538" y="3424238"/>
            <a:ext cx="255588" cy="0"/>
          </a:xfrm>
          <a:prstGeom prst="line">
            <a:avLst/>
          </a:prstGeom>
          <a:ln w="9525" cap="rnd" algn="ctr">
            <a:solidFill>
              <a:srgbClr val="65593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9" name="Isosceles Triangle 38"/>
          <p:cNvSpPr/>
          <p:nvPr>
            <p:custDataLst>
              <p:tags r:id="rId11"/>
            </p:custDataLst>
          </p:nvPr>
        </p:nvSpPr>
        <p:spPr bwMode="gray">
          <a:xfrm>
            <a:off x="1087438" y="3386138"/>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Oval 40"/>
          <p:cNvSpPr/>
          <p:nvPr>
            <p:custDataLst>
              <p:tags r:id="rId12"/>
            </p:custDataLst>
          </p:nvPr>
        </p:nvSpPr>
        <p:spPr bwMode="gray">
          <a:xfrm>
            <a:off x="1087438" y="2979738"/>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Rectangle 39"/>
          <p:cNvSpPr/>
          <p:nvPr>
            <p:custDataLst>
              <p:tags r:id="rId13"/>
            </p:custDataLst>
          </p:nvPr>
        </p:nvSpPr>
        <p:spPr bwMode="gray">
          <a:xfrm>
            <a:off x="1087438" y="3182938"/>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プレースホルダ 9"/>
          <p:cNvSpPr>
            <a:spLocks noGrp="1"/>
          </p:cNvSpPr>
          <p:nvPr>
            <p:custDataLst>
              <p:tags r:id="rId14"/>
            </p:custDataLst>
          </p:nvPr>
        </p:nvSpPr>
        <p:spPr bwMode="auto">
          <a:xfrm>
            <a:off x="1309688" y="2946400"/>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DB40CEB-8149-43D5-9897-8E2FB3F7BE14}" type="datetime'''''''''''''''''看''''''護''師・''''''''助''''''''''産''''師'''''''">
              <a:rPr lang="ja-JP" altLang="en-US" sz="1000" smtClean="0"/>
              <a:pPr/>
              <a:t>看護師・助産師</a:t>
            </a:fld>
            <a:endParaRPr kumimoji="0" lang="ja-JP" altLang="en-US" sz="1000" dirty="0">
              <a:sym typeface="+mn-lt"/>
            </a:endParaRPr>
          </a:p>
        </p:txBody>
      </p:sp>
      <p:sp>
        <p:nvSpPr>
          <p:cNvPr id="42" name="テキスト プレースホルダ 9"/>
          <p:cNvSpPr>
            <a:spLocks noGrp="1"/>
          </p:cNvSpPr>
          <p:nvPr>
            <p:custDataLst>
              <p:tags r:id="rId15"/>
            </p:custDataLst>
          </p:nvPr>
        </p:nvSpPr>
        <p:spPr bwMode="auto">
          <a:xfrm>
            <a:off x="1309688" y="33528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77AA7E-45AD-4620-B7E8-DA9477044DBF}" type="datetime'薬''剤''''''''''''''''''師'''''''''''''''''''''''''">
              <a:rPr lang="ja-JP" altLang="en-US" sz="1000"/>
              <a:pPr marL="0" indent="0">
                <a:spcBef>
                  <a:spcPct val="0"/>
                </a:spcBef>
                <a:buNone/>
              </a:pPr>
              <a:t>薬剤師</a:t>
            </a:fld>
            <a:endParaRPr kumimoji="0" lang="ja-JP" altLang="en-US" sz="1000" dirty="0">
              <a:sym typeface="+mn-lt"/>
            </a:endParaRPr>
          </a:p>
        </p:txBody>
      </p:sp>
      <p:sp>
        <p:nvSpPr>
          <p:cNvPr id="44" name="テキスト プレースホルダ 9"/>
          <p:cNvSpPr>
            <a:spLocks noGrp="1"/>
          </p:cNvSpPr>
          <p:nvPr>
            <p:custDataLst>
              <p:tags r:id="rId16"/>
            </p:custDataLst>
          </p:nvPr>
        </p:nvSpPr>
        <p:spPr bwMode="auto">
          <a:xfrm>
            <a:off x="1309688" y="3149600"/>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490DD0D-983A-48B4-9B4B-39FA5BFE30DB}" type="datetime'''医''''''''師''''（歯''''''''''科''''''''''医''''''''を除''''''く）'">
              <a:rPr lang="ja-JP" altLang="en-US" sz="1000"/>
              <a:pPr marL="0" indent="0">
                <a:spcBef>
                  <a:spcPct val="0"/>
                </a:spcBef>
                <a:buNone/>
              </a:pPr>
              <a:t>医師（歯科医を除く）</a:t>
            </a:fld>
            <a:endParaRPr kumimoji="0" lang="ja-JP" altLang="en-US" sz="1000" dirty="0">
              <a:sym typeface="+mn-lt"/>
            </a:endParaRPr>
          </a:p>
        </p:txBody>
      </p:sp>
      <p:graphicFrame>
        <p:nvGraphicFramePr>
          <p:cNvPr id="113" name="Chart 112">
            <a:extLst>
              <a:ext uri="{FF2B5EF4-FFF2-40B4-BE49-F238E27FC236}">
                <a16:creationId xmlns:a16="http://schemas.microsoft.com/office/drawing/2014/main" id="{3D10129F-4AC7-4293-8BC4-A43F743C28D5}"/>
              </a:ext>
            </a:extLst>
          </p:cNvPr>
          <p:cNvGraphicFramePr/>
          <p:nvPr>
            <p:custDataLst>
              <p:tags r:id="rId17"/>
            </p:custDataLst>
            <p:extLst>
              <p:ext uri="{D42A27DB-BD31-4B8C-83A1-F6EECF244321}">
                <p14:modId xmlns:p14="http://schemas.microsoft.com/office/powerpoint/2010/main" val="139697735"/>
              </p:ext>
            </p:extLst>
          </p:nvPr>
        </p:nvGraphicFramePr>
        <p:xfrm>
          <a:off x="5140325" y="2322513"/>
          <a:ext cx="4589463" cy="3694112"/>
        </p:xfrm>
        <a:graphic>
          <a:graphicData uri="http://schemas.openxmlformats.org/drawingml/2006/chart">
            <c:chart xmlns:c="http://schemas.openxmlformats.org/drawingml/2006/chart" xmlns:r="http://schemas.openxmlformats.org/officeDocument/2006/relationships" r:id="rId35"/>
          </a:graphicData>
        </a:graphic>
      </p:graphicFrame>
      <p:sp>
        <p:nvSpPr>
          <p:cNvPr id="49" name="テキスト プレースホルダ 9"/>
          <p:cNvSpPr>
            <a:spLocks noGrp="1"/>
          </p:cNvSpPr>
          <p:nvPr>
            <p:custDataLst>
              <p:tags r:id="rId18"/>
            </p:custDataLst>
          </p:nvPr>
        </p:nvSpPr>
        <p:spPr bwMode="auto">
          <a:xfrm>
            <a:off x="5354638"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982D72-543D-4449-91AE-7FA89391EEA7}" type="datetime'''2''''''''0''''''''1''''''''''''4'''''''''''''''''''''">
              <a:rPr lang="ja-JP" altLang="en-US" sz="1000" smtClean="0"/>
              <a:pPr/>
              <a:t>2014</a:t>
            </a:fld>
            <a:endParaRPr kumimoji="0" lang="ja-JP" altLang="en-US" sz="1000" dirty="0">
              <a:sym typeface="+mn-lt"/>
            </a:endParaRPr>
          </a:p>
        </p:txBody>
      </p:sp>
      <p:sp>
        <p:nvSpPr>
          <p:cNvPr id="82" name="テキスト プレースホルダ 9"/>
          <p:cNvSpPr>
            <a:spLocks noGrp="1"/>
          </p:cNvSpPr>
          <p:nvPr>
            <p:custDataLst>
              <p:tags r:id="rId19"/>
            </p:custDataLst>
          </p:nvPr>
        </p:nvSpPr>
        <p:spPr bwMode="auto">
          <a:xfrm>
            <a:off x="7454900"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E5A097-735B-42EE-9A7E-7D4544CD3238}" type="datetime'''''''''1''''''''5'''''''''''''''''''''''''''''''''''''">
              <a:rPr lang="ja-JP" altLang="en-US" sz="1000" smtClean="0"/>
              <a:pPr/>
              <a:t>15</a:t>
            </a:fld>
            <a:endParaRPr kumimoji="0" lang="ja-JP" altLang="en-US" sz="1000" dirty="0">
              <a:sym typeface="+mn-lt"/>
            </a:endParaRPr>
          </a:p>
        </p:txBody>
      </p:sp>
      <p:sp>
        <p:nvSpPr>
          <p:cNvPr id="48" name="テキスト プレースホルダ 9"/>
          <p:cNvSpPr>
            <a:spLocks noGrp="1"/>
          </p:cNvSpPr>
          <p:nvPr>
            <p:custDataLst>
              <p:tags r:id="rId20"/>
            </p:custDataLst>
          </p:nvPr>
        </p:nvSpPr>
        <p:spPr bwMode="auto">
          <a:xfrm>
            <a:off x="9485313"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A6F2C1-C200-4724-892E-389CD2BAB388}" type="datetime'''''''''''''''''''''1''''''''''''''''''''''''''6'''''''''">
              <a:rPr lang="ja-JP" altLang="en-US" sz="1000" smtClean="0"/>
              <a:pPr/>
              <a:t>16</a:t>
            </a:fld>
            <a:endParaRPr kumimoji="0" lang="ja-JP" altLang="en-US" sz="1000" dirty="0">
              <a:sym typeface="+mn-lt"/>
            </a:endParaRPr>
          </a:p>
        </p:txBody>
      </p:sp>
      <p:cxnSp>
        <p:nvCxnSpPr>
          <p:cNvPr id="60" name="Straight Connector 59"/>
          <p:cNvCxnSpPr/>
          <p:nvPr>
            <p:custDataLst>
              <p:tags r:id="rId21"/>
            </p:custDataLst>
          </p:nvPr>
        </p:nvCxnSpPr>
        <p:spPr bwMode="gray">
          <a:xfrm>
            <a:off x="8323262" y="2903538"/>
            <a:ext cx="255588" cy="0"/>
          </a:xfrm>
          <a:prstGeom prst="line">
            <a:avLst/>
          </a:prstGeom>
          <a:ln w="9525" cap="rnd"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22"/>
            </p:custDataLst>
          </p:nvPr>
        </p:nvCxnSpPr>
        <p:spPr bwMode="gray">
          <a:xfrm>
            <a:off x="8323262" y="3106738"/>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23"/>
            </p:custDataLst>
          </p:nvPr>
        </p:nvCxnSpPr>
        <p:spPr bwMode="gray">
          <a:xfrm>
            <a:off x="8323262" y="3309938"/>
            <a:ext cx="255588" cy="0"/>
          </a:xfrm>
          <a:prstGeom prst="line">
            <a:avLst/>
          </a:prstGeom>
          <a:ln w="9525" cap="rnd" algn="ctr">
            <a:solidFill>
              <a:srgbClr val="65593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7" name="Oval 66"/>
          <p:cNvSpPr/>
          <p:nvPr>
            <p:custDataLst>
              <p:tags r:id="rId24"/>
            </p:custDataLst>
          </p:nvPr>
        </p:nvSpPr>
        <p:spPr bwMode="gray">
          <a:xfrm>
            <a:off x="8412163" y="2865438"/>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Rectangle 65"/>
          <p:cNvSpPr/>
          <p:nvPr>
            <p:custDataLst>
              <p:tags r:id="rId25"/>
            </p:custDataLst>
          </p:nvPr>
        </p:nvSpPr>
        <p:spPr bwMode="gray">
          <a:xfrm>
            <a:off x="8412163" y="3068638"/>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Isosceles Triangle 64"/>
          <p:cNvSpPr/>
          <p:nvPr>
            <p:custDataLst>
              <p:tags r:id="rId26"/>
            </p:custDataLst>
          </p:nvPr>
        </p:nvSpPr>
        <p:spPr bwMode="gray">
          <a:xfrm>
            <a:off x="8412163" y="3271838"/>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テキスト プレースホルダ 9"/>
          <p:cNvSpPr>
            <a:spLocks noGrp="1"/>
          </p:cNvSpPr>
          <p:nvPr>
            <p:custDataLst>
              <p:tags r:id="rId27"/>
            </p:custDataLst>
          </p:nvPr>
        </p:nvSpPr>
        <p:spPr bwMode="auto">
          <a:xfrm>
            <a:off x="8634413" y="3035300"/>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6B819F-6E0F-4CF7-ADCF-C9FFDF9A2DB5}"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71" name="テキスト プレースホルダ 9"/>
          <p:cNvSpPr>
            <a:spLocks noGrp="1"/>
          </p:cNvSpPr>
          <p:nvPr>
            <p:custDataLst>
              <p:tags r:id="rId28"/>
            </p:custDataLst>
          </p:nvPr>
        </p:nvSpPr>
        <p:spPr bwMode="auto">
          <a:xfrm>
            <a:off x="8634413" y="2832100"/>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46D7E1-2C88-4B4A-B92F-2F0C9C9386DB}" type="datetime'''''''''''''''''''看''''''護''''''師・''助''産''師'''''''''''''">
              <a:rPr lang="ja-JP" altLang="en-US" sz="1000" smtClean="0"/>
              <a:pPr/>
              <a:t>看護師・助産師</a:t>
            </a:fld>
            <a:endParaRPr kumimoji="0" lang="ja-JP" altLang="en-US" sz="1000" dirty="0">
              <a:sym typeface="+mn-lt"/>
            </a:endParaRPr>
          </a:p>
        </p:txBody>
      </p:sp>
      <p:sp>
        <p:nvSpPr>
          <p:cNvPr id="68" name="テキスト プレースホルダ 9"/>
          <p:cNvSpPr>
            <a:spLocks noGrp="1"/>
          </p:cNvSpPr>
          <p:nvPr>
            <p:custDataLst>
              <p:tags r:id="rId29"/>
            </p:custDataLst>
          </p:nvPr>
        </p:nvSpPr>
        <p:spPr bwMode="auto">
          <a:xfrm>
            <a:off x="8634413" y="32385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2C83C26-4F16-4570-9E55-91DE196B9A21}" type="datetime'''''''薬剤師'''''''''''''">
              <a:rPr lang="ja-JP" altLang="en-US" sz="1000"/>
              <a:pPr marL="0" indent="0">
                <a:spcBef>
                  <a:spcPct val="0"/>
                </a:spcBef>
                <a:buNone/>
              </a:pPr>
              <a:t>薬剤師</a:t>
            </a:fld>
            <a:endParaRPr kumimoji="0" lang="ja-JP" altLang="en-US" sz="1000" dirty="0">
              <a:sym typeface="+mn-lt"/>
            </a:endParaRPr>
          </a:p>
        </p:txBody>
      </p:sp>
      <p:sp>
        <p:nvSpPr>
          <p:cNvPr id="73" name="テキスト ボックス 18">
            <a:extLst>
              <a:ext uri="{FF2B5EF4-FFF2-40B4-BE49-F238E27FC236}">
                <a16:creationId xmlns:a16="http://schemas.microsoft.com/office/drawing/2014/main" id="{BA79B3F3-DAE3-40AF-A043-0BE049291A47}"/>
              </a:ext>
            </a:extLst>
          </p:cNvPr>
          <p:cNvSpPr txBox="1"/>
          <p:nvPr/>
        </p:nvSpPr>
        <p:spPr>
          <a:xfrm>
            <a:off x="200025" y="6597352"/>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2648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2319715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44588"/>
            <a:ext cx="9505055" cy="360050"/>
          </a:xfrm>
        </p:spPr>
        <p:txBody>
          <a:bodyPr vert="horz"/>
          <a:lstStyle/>
          <a:p>
            <a:r>
              <a:rPr lang="ja-JP" altLang="en-US" dirty="0"/>
              <a:t>ベトナム／医療関連／医療・公衆衛生</a:t>
            </a:r>
            <a:endParaRPr kumimoji="1" lang="ja-JP" altLang="en-US" dirty="0"/>
          </a:p>
        </p:txBody>
      </p:sp>
      <p:grpSp>
        <p:nvGrpSpPr>
          <p:cNvPr id="5" name="グループ化 7">
            <a:extLst>
              <a:ext uri="{FF2B5EF4-FFF2-40B4-BE49-F238E27FC236}">
                <a16:creationId xmlns:a16="http://schemas.microsoft.com/office/drawing/2014/main" id="{F946A794-8101-4626-8BBE-6C9C16AD2426}"/>
              </a:ext>
            </a:extLst>
          </p:cNvPr>
          <p:cNvGrpSpPr/>
          <p:nvPr/>
        </p:nvGrpSpPr>
        <p:grpSpPr>
          <a:xfrm>
            <a:off x="1483058" y="2405281"/>
            <a:ext cx="4536507" cy="288032"/>
            <a:chOff x="4803500" y="2113806"/>
            <a:chExt cx="2954133" cy="288032"/>
          </a:xfrm>
        </p:grpSpPr>
        <p:cxnSp>
          <p:nvCxnSpPr>
            <p:cNvPr id="9" name="直線コネクタ 40">
              <a:extLst>
                <a:ext uri="{FF2B5EF4-FFF2-40B4-BE49-F238E27FC236}">
                  <a16:creationId xmlns:a16="http://schemas.microsoft.com/office/drawing/2014/main" id="{9831D830-D181-4227-8304-4DA595B56C3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A6412579-6077-41B2-93D1-A27A3CA222F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73549DBD-2F7F-4CAF-A1FD-09E8C563C768}"/>
              </a:ext>
            </a:extLst>
          </p:cNvPr>
          <p:cNvSpPr txBox="1"/>
          <p:nvPr/>
        </p:nvSpPr>
        <p:spPr>
          <a:xfrm>
            <a:off x="1712638" y="366515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医療技師</a:t>
            </a:r>
          </a:p>
        </p:txBody>
      </p:sp>
      <p:sp>
        <p:nvSpPr>
          <p:cNvPr id="14" name="テキスト ボックス 45">
            <a:extLst>
              <a:ext uri="{FF2B5EF4-FFF2-40B4-BE49-F238E27FC236}">
                <a16:creationId xmlns:a16="http://schemas.microsoft.com/office/drawing/2014/main" id="{C8A115D3-D183-47EF-A32A-3624E861EE9D}"/>
              </a:ext>
            </a:extLst>
          </p:cNvPr>
          <p:cNvSpPr txBox="1"/>
          <p:nvPr/>
        </p:nvSpPr>
        <p:spPr>
          <a:xfrm>
            <a:off x="4784205" y="368068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24652FC9-6740-4779-A17B-B8A805C150A2}"/>
              </a:ext>
            </a:extLst>
          </p:cNvPr>
          <p:cNvSpPr txBox="1"/>
          <p:nvPr/>
        </p:nvSpPr>
        <p:spPr>
          <a:xfrm>
            <a:off x="1723863" y="3182302"/>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B46EE857-56E7-416E-9F75-420459005932}"/>
              </a:ext>
            </a:extLst>
          </p:cNvPr>
          <p:cNvSpPr txBox="1"/>
          <p:nvPr/>
        </p:nvSpPr>
        <p:spPr>
          <a:xfrm>
            <a:off x="4795430" y="318230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269896A1-1C41-4361-8DCA-DEB061FA1A58}"/>
              </a:ext>
            </a:extLst>
          </p:cNvPr>
          <p:cNvSpPr txBox="1"/>
          <p:nvPr/>
        </p:nvSpPr>
        <p:spPr>
          <a:xfrm>
            <a:off x="6296373" y="3685057"/>
            <a:ext cx="74485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17,043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DA4E02D7-9E2B-4E87-83CC-AB55605ADE9A}"/>
              </a:ext>
            </a:extLst>
          </p:cNvPr>
          <p:cNvSpPr txBox="1"/>
          <p:nvPr/>
        </p:nvSpPr>
        <p:spPr>
          <a:xfrm>
            <a:off x="6296373" y="318667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33,841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10">
            <a:extLst>
              <a:ext uri="{FF2B5EF4-FFF2-40B4-BE49-F238E27FC236}">
                <a16:creationId xmlns:a16="http://schemas.microsoft.com/office/drawing/2014/main" id="{742C3FC9-4B06-48B0-B873-5CAFAE0406CC}"/>
              </a:ext>
            </a:extLst>
          </p:cNvPr>
          <p:cNvSpPr txBox="1"/>
          <p:nvPr/>
        </p:nvSpPr>
        <p:spPr>
          <a:xfrm>
            <a:off x="200025"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ベトナムの医科大学では医師・看護師以外にも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Testing Technician”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”Biomedical Technicians”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などの課程を置いて、人材育成に力を入れているが、登録制度は見当たらなかった。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各資格別の人数の詳細は不明だが、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と世界理学療法連盟によれば、以下の通り。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45">
            <a:extLst>
              <a:ext uri="{FF2B5EF4-FFF2-40B4-BE49-F238E27FC236}">
                <a16:creationId xmlns:a16="http://schemas.microsoft.com/office/drawing/2014/main" id="{7B0088E2-48A3-4EE2-A772-A296F9FA5B3E}"/>
              </a:ext>
            </a:extLst>
          </p:cNvPr>
          <p:cNvSpPr txBox="1"/>
          <p:nvPr/>
        </p:nvSpPr>
        <p:spPr>
          <a:xfrm>
            <a:off x="1712638" y="423255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31" name="テキスト ボックス 45">
            <a:extLst>
              <a:ext uri="{FF2B5EF4-FFF2-40B4-BE49-F238E27FC236}">
                <a16:creationId xmlns:a16="http://schemas.microsoft.com/office/drawing/2014/main" id="{4BDD1648-BFB5-4603-BC13-01A20E34452F}"/>
              </a:ext>
            </a:extLst>
          </p:cNvPr>
          <p:cNvSpPr txBox="1"/>
          <p:nvPr/>
        </p:nvSpPr>
        <p:spPr>
          <a:xfrm>
            <a:off x="4784205" y="424809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45">
            <a:extLst>
              <a:ext uri="{FF2B5EF4-FFF2-40B4-BE49-F238E27FC236}">
                <a16:creationId xmlns:a16="http://schemas.microsoft.com/office/drawing/2014/main" id="{BF9228BB-506C-49D6-B77B-20BA4276A3A8}"/>
              </a:ext>
            </a:extLst>
          </p:cNvPr>
          <p:cNvSpPr txBox="1"/>
          <p:nvPr/>
        </p:nvSpPr>
        <p:spPr>
          <a:xfrm>
            <a:off x="1723863" y="4772018"/>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33" name="テキスト ボックス 45">
            <a:extLst>
              <a:ext uri="{FF2B5EF4-FFF2-40B4-BE49-F238E27FC236}">
                <a16:creationId xmlns:a16="http://schemas.microsoft.com/office/drawing/2014/main" id="{489BB6C4-FA82-4A60-9763-B92DD2D463E9}"/>
              </a:ext>
            </a:extLst>
          </p:cNvPr>
          <p:cNvSpPr txBox="1"/>
          <p:nvPr/>
        </p:nvSpPr>
        <p:spPr>
          <a:xfrm>
            <a:off x="4784205" y="4772018"/>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45">
            <a:extLst>
              <a:ext uri="{FF2B5EF4-FFF2-40B4-BE49-F238E27FC236}">
                <a16:creationId xmlns:a16="http://schemas.microsoft.com/office/drawing/2014/main" id="{2DFD744E-E074-4EF1-8FDC-AF4D5D67F8AA}"/>
              </a:ext>
            </a:extLst>
          </p:cNvPr>
          <p:cNvSpPr txBox="1"/>
          <p:nvPr/>
        </p:nvSpPr>
        <p:spPr>
          <a:xfrm>
            <a:off x="6393160" y="425246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5" name="テキスト ボックス 45">
            <a:extLst>
              <a:ext uri="{FF2B5EF4-FFF2-40B4-BE49-F238E27FC236}">
                <a16:creationId xmlns:a16="http://schemas.microsoft.com/office/drawing/2014/main" id="{8D5887BF-3F0C-4CB6-B283-83F04D236EBC}"/>
              </a:ext>
            </a:extLst>
          </p:cNvPr>
          <p:cNvSpPr txBox="1"/>
          <p:nvPr/>
        </p:nvSpPr>
        <p:spPr>
          <a:xfrm>
            <a:off x="6393160" y="477638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6" name="テキスト ボックス 45">
            <a:extLst>
              <a:ext uri="{FF2B5EF4-FFF2-40B4-BE49-F238E27FC236}">
                <a16:creationId xmlns:a16="http://schemas.microsoft.com/office/drawing/2014/main" id="{4250CF2C-64C7-42D4-B116-238408F1A6D6}"/>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保健省及び</a:t>
            </a:r>
            <a:r>
              <a:rPr lang="en-US" altLang="ja-JP" sz="1400" dirty="0"/>
              <a:t>Vietnam Social Security</a:t>
            </a:r>
            <a:r>
              <a:rPr lang="ja-JP" altLang="en-US" sz="1400" dirty="0"/>
              <a:t>（</a:t>
            </a:r>
            <a:r>
              <a:rPr lang="en-US" altLang="ja-JP" sz="1400" dirty="0"/>
              <a:t>VSS</a:t>
            </a:r>
            <a:r>
              <a:rPr lang="ja-JP" altLang="en-US" sz="1400" dirty="0"/>
              <a:t>）による公的健康保険制度があり、国民皆保険を目指している。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健康保険の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加入率は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87.9%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表 10">
            <a:extLst>
              <a:ext uri="{FF2B5EF4-FFF2-40B4-BE49-F238E27FC236}">
                <a16:creationId xmlns:a16="http://schemas.microsoft.com/office/drawing/2014/main" id="{B417AED1-0236-4289-94FB-FAC12469FBC8}"/>
              </a:ext>
            </a:extLst>
          </p:cNvPr>
          <p:cNvGraphicFramePr>
            <a:graphicFrameLocks noGrp="1"/>
          </p:cNvGraphicFramePr>
          <p:nvPr>
            <p:extLst>
              <p:ext uri="{D42A27DB-BD31-4B8C-83A1-F6EECF244321}">
                <p14:modId xmlns:p14="http://schemas.microsoft.com/office/powerpoint/2010/main" val="2045617628"/>
              </p:ext>
            </p:extLst>
          </p:nvPr>
        </p:nvGraphicFramePr>
        <p:xfrm>
          <a:off x="848544" y="1820066"/>
          <a:ext cx="8208186" cy="4411661"/>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4065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健康保険法（</a:t>
                      </a:r>
                      <a:r>
                        <a:rPr lang="en-US" altLang="ja-JP" sz="1100" dirty="0"/>
                        <a:t>25/2008/</a:t>
                      </a:r>
                      <a:r>
                        <a:rPr lang="en-US" sz="1100" dirty="0"/>
                        <a:t>QH12）（2009</a:t>
                      </a:r>
                      <a:r>
                        <a:rPr lang="ja-JP" altLang="en-US" sz="1100" dirty="0"/>
                        <a:t>年</a:t>
                      </a:r>
                      <a:r>
                        <a:rPr lang="en-US" altLang="ja-JP" sz="1100" dirty="0"/>
                        <a:t>7</a:t>
                      </a:r>
                      <a:r>
                        <a:rPr lang="ja-JP" altLang="en-US" sz="1100" dirty="0"/>
                        <a:t>月</a:t>
                      </a:r>
                      <a:r>
                        <a:rPr lang="en-US" altLang="ja-JP" sz="1100" dirty="0"/>
                        <a:t>1</a:t>
                      </a:r>
                      <a:r>
                        <a:rPr lang="ja-JP" altLang="en-US" sz="1100" dirty="0"/>
                        <a:t>日施行） </a:t>
                      </a:r>
                      <a:endParaRPr lang="en-US" altLang="ja-JP" sz="1100" dirty="0"/>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健康保険法（</a:t>
                      </a:r>
                      <a:r>
                        <a:rPr lang="en-US" altLang="ja-JP" sz="1100" dirty="0"/>
                        <a:t>46/2014/</a:t>
                      </a:r>
                      <a:r>
                        <a:rPr lang="en-US" sz="1100" dirty="0"/>
                        <a:t>QH13）（2015</a:t>
                      </a:r>
                      <a:r>
                        <a:rPr lang="ja-JP" altLang="en-US" sz="1100" dirty="0"/>
                        <a:t>年</a:t>
                      </a:r>
                      <a:r>
                        <a:rPr lang="en-US" altLang="ja-JP" sz="1100" dirty="0"/>
                        <a:t>1</a:t>
                      </a:r>
                      <a:r>
                        <a:rPr lang="ja-JP" altLang="en-US" sz="1100" dirty="0"/>
                        <a:t>月</a:t>
                      </a:r>
                      <a:r>
                        <a:rPr lang="en-US" altLang="ja-JP" sz="1100" dirty="0"/>
                        <a:t>1</a:t>
                      </a:r>
                      <a:r>
                        <a:rPr lang="ja-JP" altLang="en-US" sz="1100" dirty="0"/>
                        <a:t>日施行）</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3273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保健省（</a:t>
                      </a:r>
                      <a:r>
                        <a:rPr lang="en-US" altLang="ja-JP" sz="1100" dirty="0"/>
                        <a:t>MOH</a:t>
                      </a:r>
                      <a:r>
                        <a:rPr lang="ja-JP" altLang="en-US" sz="1100" dirty="0"/>
                        <a:t>）</a:t>
                      </a:r>
                      <a:endParaRPr lang="en-US" altLang="ja-JP" sz="1100" dirty="0"/>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ベトナム社会保険（</a:t>
                      </a:r>
                      <a:r>
                        <a:rPr lang="en-US" altLang="ja-JP" sz="1100" dirty="0"/>
                        <a:t>VSS</a:t>
                      </a:r>
                      <a:r>
                        <a:rPr lang="ja-JP" altLang="en-US" sz="1100" dirty="0"/>
                        <a:t>）</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3746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en-US" altLang="ja-JP" sz="1100" dirty="0"/>
                        <a:t>3</a:t>
                      </a:r>
                      <a:r>
                        <a:rPr lang="ja-JP" altLang="en-US" sz="1100" dirty="0"/>
                        <a:t>か月以上の期間の定めのある労働契約又は期間の定めのない労働契約による労働者、公務員、退職手当や労働災害・職 業病手当等の社会保険受給者、失業保険受給者、貧困者、困難な状況にある少数民族、ベトナム政府の奨学金を受給する 外国人、</a:t>
                      </a:r>
                      <a:r>
                        <a:rPr lang="en-US" altLang="ja-JP" sz="1100" dirty="0"/>
                        <a:t>6</a:t>
                      </a:r>
                      <a:r>
                        <a:rPr lang="ja-JP" altLang="en-US" sz="1100" dirty="0"/>
                        <a:t>歳以下の子ども、学生、農林水産業に従事する者、等。</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04659">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ja-JP" altLang="en-US" sz="1100" dirty="0"/>
                        <a:t>上記の被保険者本人。</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93653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lang="ja-JP" altLang="en-US" sz="1100" dirty="0"/>
                        <a:t>給付対象は、外来及び入院での診療・治療。</a:t>
                      </a:r>
                      <a:endParaRPr lang="en-US" altLang="ja-JP" sz="1100" dirty="0"/>
                    </a:p>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lang="ja-JP" altLang="en-US" sz="1100" dirty="0"/>
                        <a:t>診察、治療、リハビリ、胎児の定期診断、出産。</a:t>
                      </a:r>
                      <a:endParaRPr lang="en-US" altLang="ja-JP" sz="1100" dirty="0"/>
                    </a:p>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lang="ja-JP" altLang="en-US" sz="1100" dirty="0"/>
                        <a:t>緊急・入院を要する場合で、</a:t>
                      </a:r>
                      <a:r>
                        <a:rPr lang="en-US" altLang="ja-JP" sz="1100" dirty="0"/>
                        <a:t>6</a:t>
                      </a:r>
                      <a:r>
                        <a:rPr lang="ja-JP" altLang="en-US" sz="1100" dirty="0"/>
                        <a:t>歳以下の子ども、貧困等の場合は、郡レベル病院からより上位レベルの病院の移送費。</a:t>
                      </a:r>
                      <a:endPar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7509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被保険者のカテゴリーにより、</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04659">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保険料や拠出者は被保険者のカテゴリーによって異なるが、本人拠出保険料は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4.5%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0465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少数民族や低所得者の保険料は政府が全額負担している。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4659">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8,574</a:t>
                      </a:r>
                      <a:r>
                        <a:rPr lang="ja-JP" altLang="en-US" sz="1100" dirty="0"/>
                        <a:t>万人／カバー率</a:t>
                      </a:r>
                      <a:r>
                        <a:rPr lang="en-US" altLang="ja-JP" sz="1100" dirty="0"/>
                        <a:t>87.9</a:t>
                      </a:r>
                      <a:r>
                        <a:rPr lang="ja-JP" altLang="en-US" sz="1100" dirty="0"/>
                        <a:t>％（</a:t>
                      </a:r>
                      <a:r>
                        <a:rPr lang="en-US" altLang="ja-JP" sz="1100" dirty="0"/>
                        <a:t>2019</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0465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105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2,590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億ドン（</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9" name="テキスト ボックス 20">
            <a:extLst>
              <a:ext uri="{FF2B5EF4-FFF2-40B4-BE49-F238E27FC236}">
                <a16:creationId xmlns:a16="http://schemas.microsoft.com/office/drawing/2014/main" id="{CC08F831-9D88-4B47-AA97-EB707B983E14}"/>
              </a:ext>
            </a:extLst>
          </p:cNvPr>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ベトナム政府「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Statistical Yearbook of Vietnam</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1164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64568" y="3861048"/>
            <a:ext cx="7776864" cy="2160240"/>
          </a:xfrm>
          <a:prstGeom prst="roundRect">
            <a:avLst>
              <a:gd name="adj" fmla="val 4274"/>
            </a:avLst>
          </a:prstGeom>
          <a:solidFill>
            <a:srgbClr val="F6E8C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marL="0" lvl="1" algn="just"/>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2/3</a:t>
            </a:r>
            <a:r>
              <a:rPr lang="ja-JP" altLang="en-US" dirty="0"/>
              <a:t>）</a:t>
            </a:r>
            <a:endParaRPr lang="zh-TW" altLang="en-US" dirty="0"/>
          </a:p>
        </p:txBody>
      </p:sp>
      <p:sp>
        <p:nvSpPr>
          <p:cNvPr id="6" name="角丸四角形 5"/>
          <p:cNvSpPr/>
          <p:nvPr/>
        </p:nvSpPr>
        <p:spPr>
          <a:xfrm>
            <a:off x="3728864"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保健省の定めに基づく専門分野に適した病院の紹介を受けた場合</a:t>
            </a:r>
          </a:p>
        </p:txBody>
      </p:sp>
      <p:sp>
        <p:nvSpPr>
          <p:cNvPr id="8" name="角丸四角形 7"/>
          <p:cNvSpPr/>
          <p:nvPr/>
        </p:nvSpPr>
        <p:spPr>
          <a:xfrm>
            <a:off x="6393160"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救急時に適切な国営病院にて診察・治療を受ける場合</a:t>
            </a:r>
          </a:p>
        </p:txBody>
      </p:sp>
      <p:sp>
        <p:nvSpPr>
          <p:cNvPr id="9" name="角丸四角形 8"/>
          <p:cNvSpPr/>
          <p:nvPr/>
        </p:nvSpPr>
        <p:spPr>
          <a:xfrm>
            <a:off x="1064568"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marL="0" lvl="1"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医療保険カードに記載された病院にて診療・治療を受ける場合</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円/楕円 9"/>
          <p:cNvSpPr/>
          <p:nvPr/>
        </p:nvSpPr>
        <p:spPr>
          <a:xfrm>
            <a:off x="2108684"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nvSpPr>
        <p:spPr>
          <a:xfrm>
            <a:off x="4772980"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7437276"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470590" y="3995772"/>
            <a:ext cx="4964821" cy="369332"/>
          </a:xfrm>
          <a:prstGeom prst="rect">
            <a:avLst/>
          </a:prstGeom>
        </p:spPr>
        <p:txBody>
          <a:bodyPr wrap="none">
            <a:spAutoFit/>
          </a:bodyPr>
          <a:lstStyle/>
          <a:p>
            <a:r>
              <a:rPr lang="zh-TW" altLang="en-US" dirty="0">
                <a:solidFill>
                  <a:srgbClr val="000000"/>
                </a:solidFill>
                <a:latin typeface="HGP創英角ｺﾞｼｯｸUB" panose="020B0900000000000000" pitchFamily="50" charset="-128"/>
                <a:ea typeface="HGP創英角ｺﾞｼｯｸUB" panose="020B0900000000000000" pitchFamily="50" charset="-128"/>
              </a:rPr>
              <a:t>保険</a:t>
            </a:r>
            <a:r>
              <a:rPr lang="ja-JP" altLang="en-US" dirty="0">
                <a:solidFill>
                  <a:srgbClr val="000000"/>
                </a:solidFill>
                <a:latin typeface="HGP創英角ｺﾞｼｯｸUB" panose="020B0900000000000000" pitchFamily="50" charset="-128"/>
                <a:ea typeface="HGP創英角ｺﾞｼｯｸUB" panose="020B0900000000000000" pitchFamily="50" charset="-128"/>
              </a:rPr>
              <a:t>の対象となる医療サービスの価格の決定方法</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1352600" y="4365104"/>
            <a:ext cx="7200800" cy="1403974"/>
          </a:xfrm>
          <a:prstGeom prst="rect">
            <a:avLst/>
          </a:prstGeom>
        </p:spPr>
        <p:txBody>
          <a:bodyPr wrap="square" lIns="0" rIns="0">
            <a:spAutoFit/>
          </a:bodyPr>
          <a:lstStyle/>
          <a:p>
            <a:pPr algn="just">
              <a:lnSpc>
                <a:spcPct val="114000"/>
              </a:lnSpc>
              <a:spcAft>
                <a:spcPts val="400"/>
              </a:spcAft>
              <a:buClr>
                <a:srgbClr val="3D6AA7"/>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Circular No. 04/2012/TTLT- BYT- BTC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により上限価格が規定。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4000"/>
              </a:lnSpc>
              <a:spcAft>
                <a:spcPts val="400"/>
              </a:spcAft>
              <a:buClr>
                <a:srgbClr val="3D6AA7"/>
              </a:buCl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リハビリテーション、妊娠検査、下級病院から上級病院への移転コスト等も保険の対象となるが、最新の医療サービスなどは保険の対象外となるものもある。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628650" lvl="1" indent="-171450" algn="just" fontAlgn="ctr">
              <a:lnSpc>
                <a:spcPct val="114000"/>
              </a:lnSpc>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価格は投入コスト（薬価、機器の維持費、人件費など）に応じて決定</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628650" lvl="1" indent="-171450" algn="just" fontAlgn="ctr">
              <a:lnSpc>
                <a:spcPct val="114000"/>
              </a:lnSpc>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価格の改定は頻繁には行われていない</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309320"/>
            <a:ext cx="8064896" cy="216024"/>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 Partnership Group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Joint Annual Health Review 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JICA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・三菱</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UFJ</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リサーチ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&amp;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コンサルティング「アジア地域社会保障セクター基礎情報収集・確認調査報告書要約編」（</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7"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保険制度が適用されるケースは、大きく分けて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8" name="グループ化 7"/>
          <p:cNvGrpSpPr/>
          <p:nvPr/>
        </p:nvGrpSpPr>
        <p:grpSpPr>
          <a:xfrm>
            <a:off x="776535" y="1844824"/>
            <a:ext cx="8352929" cy="288032"/>
            <a:chOff x="4803500" y="2113806"/>
            <a:chExt cx="2909373" cy="288032"/>
          </a:xfrm>
        </p:grpSpPr>
        <p:cxnSp>
          <p:nvCxnSpPr>
            <p:cNvPr id="19" name="直線コネクタ 18"/>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保険制度が適用されるケース</a:t>
              </a:r>
            </a:p>
          </p:txBody>
        </p:sp>
      </p:grpSp>
    </p:spTree>
    <p:extLst>
      <p:ext uri="{BB962C8B-B14F-4D97-AF65-F5344CB8AC3E}">
        <p14:creationId xmlns:p14="http://schemas.microsoft.com/office/powerpoint/2010/main" val="62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3/3</a:t>
            </a:r>
            <a:r>
              <a:rPr lang="ja-JP" altLang="en-US" dirty="0"/>
              <a:t>）</a:t>
            </a:r>
            <a:endParaRPr lang="zh-TW"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保険料率や公費補助は、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No.25/2008/QH12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Decree No. 62/2009/ND-CP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によって規定されており、年齢や就業の有無、就業する産業などによって異なる。</a:t>
            </a:r>
          </a:p>
        </p:txBody>
      </p:sp>
      <p:sp>
        <p:nvSpPr>
          <p:cNvPr id="7" name="Rectangle 6"/>
          <p:cNvSpPr>
            <a:spLocks noChangeArrowheads="1"/>
          </p:cNvSpPr>
          <p:nvPr/>
        </p:nvSpPr>
        <p:spPr bwMode="auto">
          <a:xfrm>
            <a:off x="200471" y="162880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保険料率と公費補助</a:t>
            </a:r>
          </a:p>
        </p:txBody>
      </p:sp>
      <p:graphicFrame>
        <p:nvGraphicFramePr>
          <p:cNvPr id="8" name="表 7"/>
          <p:cNvGraphicFramePr>
            <a:graphicFrameLocks noGrp="1"/>
          </p:cNvGraphicFramePr>
          <p:nvPr>
            <p:extLst>
              <p:ext uri="{D42A27DB-BD31-4B8C-83A1-F6EECF244321}">
                <p14:modId xmlns:p14="http://schemas.microsoft.com/office/powerpoint/2010/main" val="4084603907"/>
              </p:ext>
            </p:extLst>
          </p:nvPr>
        </p:nvGraphicFramePr>
        <p:xfrm>
          <a:off x="200473" y="1988840"/>
          <a:ext cx="7416824" cy="3780000"/>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val="20000"/>
                    </a:ext>
                  </a:extLst>
                </a:gridCol>
                <a:gridCol w="851968">
                  <a:extLst>
                    <a:ext uri="{9D8B030D-6E8A-4147-A177-3AD203B41FA5}">
                      <a16:colId xmlns:a16="http://schemas.microsoft.com/office/drawing/2014/main" val="20001"/>
                    </a:ext>
                  </a:extLst>
                </a:gridCol>
                <a:gridCol w="1135666">
                  <a:extLst>
                    <a:ext uri="{9D8B030D-6E8A-4147-A177-3AD203B41FA5}">
                      <a16:colId xmlns:a16="http://schemas.microsoft.com/office/drawing/2014/main" val="20002"/>
                    </a:ext>
                  </a:extLst>
                </a:gridCol>
                <a:gridCol w="2044814">
                  <a:extLst>
                    <a:ext uri="{9D8B030D-6E8A-4147-A177-3AD203B41FA5}">
                      <a16:colId xmlns:a16="http://schemas.microsoft.com/office/drawing/2014/main" val="20003"/>
                    </a:ext>
                  </a:extLst>
                </a:gridCol>
                <a:gridCol w="2448273">
                  <a:extLst>
                    <a:ext uri="{9D8B030D-6E8A-4147-A177-3AD203B41FA5}">
                      <a16:colId xmlns:a16="http://schemas.microsoft.com/office/drawing/2014/main" val="20004"/>
                    </a:ext>
                  </a:extLst>
                </a:gridCol>
              </a:tblGrid>
              <a:tr h="252000">
                <a:tc gridSpan="3">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カテゴリー</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a:spcAft>
                          <a:spcPts val="0"/>
                        </a:spcAft>
                      </a:pPr>
                      <a:endParaRPr lang="ja-JP" sz="105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保険料率</a:t>
                      </a:r>
                      <a:r>
                        <a:rPr lang="en-US" altLang="ja-JP" sz="1000" b="0" kern="100" baseline="300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※1</a:t>
                      </a:r>
                      <a:endParaRPr lang="ja-JP" altLang="ja-JP" sz="1000" b="0" kern="100" baseline="300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保険料の公費補助</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7">
                  <a:txBody>
                    <a:bodyPr/>
                    <a:lstStyle/>
                    <a:p>
                      <a:pPr algn="l">
                        <a:spcAft>
                          <a:spcPts val="0"/>
                        </a:spcAft>
                      </a:pPr>
                      <a:r>
                        <a:rPr lang="ja-JP" altLang="en-US" sz="1000" b="1" kern="100" dirty="0">
                          <a:effectLst/>
                          <a:latin typeface="Arial" panose="020B0604020202020204" pitchFamily="34" charset="0"/>
                          <a:ea typeface="ＭＳ Ｐゴシック" panose="020B0600070205080204" pitchFamily="50" charset="-128"/>
                          <a:cs typeface="Arial" panose="020B0604020202020204" pitchFamily="34" charset="0"/>
                        </a:rPr>
                        <a:t>強制加入</a:t>
                      </a:r>
                      <a:endParaRPr lang="ja-JP" sz="10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会社員、公務員など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月収の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p>
                    <a:p>
                      <a:pPr algn="ctr">
                        <a:spcAft>
                          <a:spcPts val="0"/>
                        </a:spcAft>
                      </a:pP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0" dirty="0">
                          <a:effectLst/>
                          <a:latin typeface="Arial" panose="020B0604020202020204" pitchFamily="34" charset="0"/>
                          <a:ea typeface="ＭＳ Ｐゴシック" panose="020B0600070205080204" pitchFamily="50" charset="-128"/>
                          <a:cs typeface="Arial" panose="020B0604020202020204" pitchFamily="34" charset="0"/>
                        </a:rPr>
                        <a:t>うち</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3</a:t>
                      </a:r>
                      <a: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0" dirty="0">
                          <a:effectLst/>
                          <a:latin typeface="Arial" panose="020B0604020202020204" pitchFamily="34" charset="0"/>
                          <a:ea typeface="ＭＳ Ｐゴシック" panose="020B0600070205080204" pitchFamily="50" charset="-128"/>
                          <a:cs typeface="Arial" panose="020B0604020202020204" pitchFamily="34" charset="0"/>
                        </a:rPr>
                        <a:t>は雇用者</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00" kern="0" dirty="0" err="1">
                          <a:effectLst/>
                          <a:latin typeface="Arial" panose="020B0604020202020204" pitchFamily="34" charset="0"/>
                          <a:ea typeface="ＭＳ Ｐゴシック" panose="020B0600070205080204" pitchFamily="50" charset="-128"/>
                          <a:cs typeface="Arial" panose="020B0604020202020204" pitchFamily="34" charset="0"/>
                        </a:rPr>
                        <a:t>は</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被</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雇用者が負担）</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な</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し</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老齢年金受給者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月に受け取る年金の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より</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全額</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障害手当受給者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月に受け取る手当の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より全額支払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貧困者、</a:t>
                      </a:r>
                      <a:r>
                        <a:rPr lang="en-US"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6</a:t>
                      </a:r>
                      <a:r>
                        <a:rPr lang="ja-JP"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歳以下の児童、叙勲者、など</a:t>
                      </a:r>
                      <a:endParaRPr lang="ja-JP" sz="1000" kern="100" spc="-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保険料の全額を国家予算から援助</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52000">
                <a:tc vMerge="1">
                  <a:txBody>
                    <a:bodyPr/>
                    <a:lstStyle/>
                    <a:p>
                      <a:endParaRPr kumimoji="1" lang="ja-JP" altLang="en-US"/>
                    </a:p>
                  </a:txBody>
                  <a:tcPr/>
                </a:tc>
                <a:tc gridSpan="2">
                  <a:txBody>
                    <a:bodyPr/>
                    <a:lstStyle/>
                    <a:p>
                      <a:pPr algn="l">
                        <a:spcAft>
                          <a:spcPts val="0"/>
                        </a:spcAft>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貧困者に近い者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保険料の最低</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50</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を援助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失業者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失業手当の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より全額支払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学</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生</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保険料の最低</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30</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は国家予算から援助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5200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kern="0" dirty="0">
                          <a:effectLst/>
                          <a:latin typeface="Arial" panose="020B0604020202020204" pitchFamily="34" charset="0"/>
                          <a:ea typeface="ＭＳ Ｐゴシック" panose="020B0600070205080204" pitchFamily="50" charset="-128"/>
                          <a:cs typeface="Arial" panose="020B0604020202020204" pitchFamily="34" charset="0"/>
                        </a:rPr>
                        <a:t>任意加入</a:t>
                      </a:r>
                      <a:r>
                        <a:rPr lang="en-US" altLang="ja-JP" sz="1000" b="1" kern="0" baseline="30000" dirty="0">
                          <a:effectLst/>
                          <a:latin typeface="Arial" panose="020B0604020202020204" pitchFamily="34" charset="0"/>
                          <a:ea typeface="ＭＳ Ｐゴシック" panose="020B0600070205080204" pitchFamily="50" charset="-128"/>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農林水産業従事者、</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個人事業主</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標準の生活水準</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な　し</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08"/>
                  </a:ext>
                </a:extLst>
              </a:tr>
              <a:tr h="504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貧困に近い</a:t>
                      </a:r>
                      <a:b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生活水準</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36513" indent="0" algn="l">
                        <a:lnSpc>
                          <a:spcPct val="100000"/>
                        </a:lnSpc>
                        <a:spcAft>
                          <a:spcPts val="20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人目から</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4</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人目までは、通常の</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人分保険料の</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90%</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80%</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70% </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となる</a:t>
                      </a:r>
                      <a:endPar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36513" indent="0" algn="l">
                        <a:lnSpc>
                          <a:spcPct val="100000"/>
                        </a:lnSpc>
                        <a:spcAft>
                          <a:spcPts val="20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人目以降は、</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60%</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の保険料となる</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09"/>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従業員が</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養うべき</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近親者</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標準の生活水準</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10"/>
                  </a:ext>
                </a:extLst>
              </a:tr>
              <a:tr h="504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貧困に近い</a:t>
                      </a:r>
                      <a:b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生活水準</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36513" indent="0" algn="l" defTabSz="914400" rtl="0" eaLnBrk="1" latinLnBrk="0" hangingPunct="1">
                        <a:lnSpc>
                          <a:spcPct val="100000"/>
                        </a:lnSpc>
                        <a:spcAft>
                          <a:spcPts val="200"/>
                        </a:spcAft>
                      </a:pP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人目から</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人目までは、通常の</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人分保険料の</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r>
                        <a:rPr kumimoji="1" lang="ja-JP" altLang="ja-JP" sz="90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r>
                        <a:rPr kumimoji="1" lang="ja-JP" altLang="ja-JP" sz="90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 </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36513" indent="0" algn="l" defTabSz="914400" rtl="0" eaLnBrk="1" latinLnBrk="0" hangingPunct="1">
                        <a:lnSpc>
                          <a:spcPct val="100000"/>
                        </a:lnSpc>
                        <a:spcAft>
                          <a:spcPts val="200"/>
                        </a:spcAft>
                      </a:pP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人目以降は、</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60%</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の保険料となる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11"/>
                  </a:ext>
                </a:extLst>
              </a:tr>
            </a:tbl>
          </a:graphicData>
        </a:graphic>
      </p:graphicFrame>
      <p:sp>
        <p:nvSpPr>
          <p:cNvPr id="11" name="フリーフォーム 10"/>
          <p:cNvSpPr/>
          <p:nvPr/>
        </p:nvSpPr>
        <p:spPr>
          <a:xfrm>
            <a:off x="7613780" y="2746002"/>
            <a:ext cx="363556" cy="1508945"/>
          </a:xfrm>
          <a:custGeom>
            <a:avLst/>
            <a:gdLst>
              <a:gd name="connsiteX0" fmla="*/ 0 w 345232"/>
              <a:gd name="connsiteY0" fmla="*/ 0 h 1791478"/>
              <a:gd name="connsiteX1" fmla="*/ 345232 w 345232"/>
              <a:gd name="connsiteY1" fmla="*/ 0 h 1791478"/>
              <a:gd name="connsiteX2" fmla="*/ 345232 w 345232"/>
              <a:gd name="connsiteY2" fmla="*/ 1791478 h 1791478"/>
              <a:gd name="connsiteX3" fmla="*/ 0 w 345232"/>
              <a:gd name="connsiteY3" fmla="*/ 1791478 h 1791478"/>
            </a:gdLst>
            <a:ahLst/>
            <a:cxnLst>
              <a:cxn ang="0">
                <a:pos x="connsiteX0" y="connsiteY0"/>
              </a:cxn>
              <a:cxn ang="0">
                <a:pos x="connsiteX1" y="connsiteY1"/>
              </a:cxn>
              <a:cxn ang="0">
                <a:pos x="connsiteX2" y="connsiteY2"/>
              </a:cxn>
              <a:cxn ang="0">
                <a:pos x="connsiteX3" y="connsiteY3"/>
              </a:cxn>
            </a:cxnLst>
            <a:rect l="l" t="t" r="r" b="b"/>
            <a:pathLst>
              <a:path w="345232" h="1791478">
                <a:moveTo>
                  <a:pt x="0" y="0"/>
                </a:moveTo>
                <a:lnTo>
                  <a:pt x="345232" y="0"/>
                </a:lnTo>
                <a:lnTo>
                  <a:pt x="345232" y="1791478"/>
                </a:lnTo>
                <a:lnTo>
                  <a:pt x="0" y="1791478"/>
                </a:lnTo>
              </a:path>
            </a:pathLst>
          </a:custGeom>
          <a:noFill/>
          <a:ln w="19050" cap="flat" cmpd="sng" algn="ctr">
            <a:solidFill>
              <a:srgbClr val="FB82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00472" y="5805264"/>
            <a:ext cx="7416824" cy="369332"/>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健康保険拠出の対象となる賃金は、共通最低賃金の</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倍を上限とするとされている</a:t>
            </a:r>
          </a:p>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それぞれ年金や手当が</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social security agency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より支払われるため、保険料は実質</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social security agency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から全額支払われる形となる</a:t>
            </a:r>
          </a:p>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年までに全国民が強制加入へと移行予定</a:t>
            </a:r>
          </a:p>
        </p:txBody>
      </p:sp>
      <p:sp>
        <p:nvSpPr>
          <p:cNvPr id="13" name="テキスト ボックス 12"/>
          <p:cNvSpPr txBox="1"/>
          <p:nvPr/>
        </p:nvSpPr>
        <p:spPr>
          <a:xfrm>
            <a:off x="200472" y="6381328"/>
            <a:ext cx="7416824" cy="288032"/>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Vietnam Social Security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ホームページ、和泉徹彦「ベトナムの社会保障」（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2005</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）、厚生労働省「海外情勢報告」（</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zh-TW" altLang="en-US" sz="800" dirty="0" bmk="">
                <a:latin typeface="Arial" panose="020B0604020202020204" pitchFamily="34" charset="0"/>
                <a:ea typeface="ＭＳ Ｐゴシック" panose="020B0600070205080204" pitchFamily="50" charset="-128"/>
                <a:cs typeface="Arial" panose="020B0604020202020204" pitchFamily="34" charset="0"/>
              </a:rPr>
              <a:t>世界保健機関（</a:t>
            </a:r>
            <a:r>
              <a:rPr kumimoji="0" lang="en-US" altLang="zh-TW" sz="800" dirty="0" bmk="">
                <a:latin typeface="Arial" panose="020B0604020202020204" pitchFamily="34" charset="0"/>
                <a:ea typeface="ＭＳ Ｐゴシック" panose="020B0600070205080204" pitchFamily="50" charset="-128"/>
                <a:cs typeface="Arial" panose="020B0604020202020204" pitchFamily="34" charset="0"/>
              </a:rPr>
              <a:t>WHO</a:t>
            </a:r>
            <a:r>
              <a:rPr kumimoji="0" lang="zh-TW"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 Service Delivery Profile Viet Nam 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Matsushima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Public Health Insurance in Vietnam towards Universal Coverage: Identifying the challenges, issues, and problems in its design and organizational practices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角丸四角形 9"/>
          <p:cNvSpPr/>
          <p:nvPr/>
        </p:nvSpPr>
        <p:spPr>
          <a:xfrm>
            <a:off x="7761312" y="2932571"/>
            <a:ext cx="1800200" cy="1135806"/>
          </a:xfrm>
          <a:prstGeom prst="roundRect">
            <a:avLst>
              <a:gd name="adj" fmla="val 6871"/>
            </a:avLst>
          </a:prstGeom>
          <a:solidFill>
            <a:srgbClr val="FFEEE7"/>
          </a:solidFill>
        </p:spPr>
        <p:txBody>
          <a:bodyPr wrap="square">
            <a:spAutoFit/>
          </a:bodyPr>
          <a:lstStyle/>
          <a:p>
            <a:pPr algn="just">
              <a:lnSpc>
                <a:spcPct val="110000"/>
              </a:lnSpc>
            </a:pP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健康保険のノウハウがないことなどを理由に、民間企業の雇用者が被雇用者に保険を提供しておらず、強制加入対象者でさえ未加入のケースもある。</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47402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1679230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ベトナム／医療関連／制度</a:t>
            </a:r>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07A2F4A5-4F7C-4C30-BFA2-91217D85AB11}"/>
              </a:ext>
            </a:extLst>
          </p:cNvPr>
          <p:cNvGraphicFramePr/>
          <p:nvPr>
            <p:custDataLst>
              <p:tags r:id="rId3"/>
            </p:custDataLst>
            <p:extLst>
              <p:ext uri="{D42A27DB-BD31-4B8C-83A1-F6EECF244321}">
                <p14:modId xmlns:p14="http://schemas.microsoft.com/office/powerpoint/2010/main" val="262615035"/>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827338"/>
            <a:ext cx="8293100" cy="28082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6"/>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7"/>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8"/>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9"/>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1"/>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1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3"/>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5"/>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6"/>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17"/>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9"/>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20"/>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1"/>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2"/>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5"/>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40798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2B54ED8E-8B60-4DE9-B53E-6F01AE6C5083}" type="datetime'''''''''''''''+''''2''''''''''''''''''''''''1%'''''''''''''">
              <a:rPr lang="en-US" altLang="en-US" sz="1400" b="1" smtClean="0">
                <a:effectLst/>
              </a:rPr>
              <a:pPr/>
              <a:t>+21%</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Ministry of Finance, IAV,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Stoxplus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ベトナムにおける民間医療保険の保険料収入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ベトナムでは、都心部の富裕層を中心に、民間医療保険の利用は増えている。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国営企業の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Bao Viet Holdings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をはじめ、ローカルの保険会社が医療保険を含む損害保険市場で大きなシェアを占めている。</a:t>
            </a:r>
          </a:p>
        </p:txBody>
      </p:sp>
      <p:sp>
        <p:nvSpPr>
          <p:cNvPr id="41" name="TextBox 40">
            <a:extLst>
              <a:ext uri="{FF2B5EF4-FFF2-40B4-BE49-F238E27FC236}">
                <a16:creationId xmlns:a16="http://schemas.microsoft.com/office/drawing/2014/main" id="{3590A2EC-8DF8-4E7C-B8CB-A069BFA5EE52}"/>
              </a:ext>
            </a:extLst>
          </p:cNvPr>
          <p:cNvSpPr txBox="1"/>
          <p:nvPr/>
        </p:nvSpPr>
        <p:spPr>
          <a:xfrm>
            <a:off x="0" y="6910718"/>
            <a:ext cx="4953000" cy="461665"/>
          </a:xfrm>
          <a:prstGeom prst="rect">
            <a:avLst/>
          </a:prstGeom>
          <a:noFill/>
        </p:spPr>
        <p:txBody>
          <a:bodyPr wrap="square">
            <a:spAutoFit/>
          </a:bodyPr>
          <a:lstStyle/>
          <a:p>
            <a:r>
              <a:rPr lang="en-US" altLang="ja-JP" sz="1200" dirty="0"/>
              <a:t>https://healthcare-international.meti.go.jp/files/document/r3fy_kmsi_tagcards_19_19.pdf</a:t>
            </a:r>
            <a:endParaRPr lang="en-US" sz="1200" dirty="0"/>
          </a:p>
        </p:txBody>
      </p:sp>
    </p:spTree>
    <p:extLst>
      <p:ext uri="{BB962C8B-B14F-4D97-AF65-F5344CB8AC3E}">
        <p14:creationId xmlns:p14="http://schemas.microsoft.com/office/powerpoint/2010/main" val="183484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F28339-1E23-4709-8AAB-CF46B8FAA06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52F28339-1E23-4709-8AAB-CF46B8FAA0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047408484"/>
              </p:ext>
            </p:extLst>
          </p:nvPr>
        </p:nvGraphicFramePr>
        <p:xfrm>
          <a:off x="200025" y="1152000"/>
          <a:ext cx="4500000" cy="536311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4051">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8759834"/>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8569977"/>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7112379"/>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680914"/>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a:t>
                      </a:r>
                      <a:r>
                        <a:rPr lang="en-US" altLang="ja-JP" sz="1050" dirty="0"/>
                        <a:t>‐</a:t>
                      </a:r>
                      <a:r>
                        <a:rPr lang="ja-JP" altLang="en-US" sz="1050" dirty="0"/>
                        <a:t>主要海外メーカー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0962802"/>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670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00279604"/>
              </p:ext>
            </p:extLst>
          </p:nvPr>
        </p:nvGraphicFramePr>
        <p:xfrm>
          <a:off x="5205600" y="1152000"/>
          <a:ext cx="4500000" cy="555019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7940761"/>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290167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023333"/>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8454">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8454">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医療分野における</a:t>
                      </a:r>
                      <a:r>
                        <a:rPr lang="en-US" altLang="ja-JP" sz="1050" dirty="0"/>
                        <a:t>IT</a:t>
                      </a:r>
                      <a:r>
                        <a:rPr lang="ja-JP" altLang="en-US" sz="1050" dirty="0"/>
                        <a:t>活用促進に向けた政策動向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752020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8454">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735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厚生労働省とベトナム</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0" name="Straight Connector 9">
            <a:extLst>
              <a:ext uri="{FF2B5EF4-FFF2-40B4-BE49-F238E27FC236}">
                <a16:creationId xmlns:a16="http://schemas.microsoft.com/office/drawing/2014/main" id="{9F87DD4B-AB34-417A-BCC0-F833144BE228}"/>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6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78FAD0B-652C-4821-91E1-EFDED70C492A}"/>
              </a:ext>
            </a:extLst>
          </p:cNvPr>
          <p:cNvGraphicFramePr>
            <a:graphicFrameLocks noChangeAspect="1"/>
          </p:cNvGraphicFramePr>
          <p:nvPr>
            <p:custDataLst>
              <p:tags r:id="rId2"/>
            </p:custDataLst>
            <p:extLst>
              <p:ext uri="{D42A27DB-BD31-4B8C-83A1-F6EECF244321}">
                <p14:modId xmlns:p14="http://schemas.microsoft.com/office/powerpoint/2010/main" val="288064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778FAD0B-652C-4821-91E1-EFDED70C49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r>
              <a:rPr lang="en-US" altLang="ja-JP" dirty="0"/>
              <a:t>1/2</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定期健診が雇用者に対して義務付けられているものの、実際は半数程度の企業しか定期健診が行われていない。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グラフ 4"/>
          <p:cNvGraphicFramePr/>
          <p:nvPr>
            <p:extLst>
              <p:ext uri="{D42A27DB-BD31-4B8C-83A1-F6EECF244321}">
                <p14:modId xmlns:p14="http://schemas.microsoft.com/office/powerpoint/2010/main" val="1883748267"/>
              </p:ext>
            </p:extLst>
          </p:nvPr>
        </p:nvGraphicFramePr>
        <p:xfrm>
          <a:off x="5847917" y="2060848"/>
          <a:ext cx="3178720" cy="2422662"/>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6"/>
          <p:cNvSpPr>
            <a:spLocks noChangeArrowheads="1"/>
          </p:cNvSpPr>
          <p:nvPr/>
        </p:nvSpPr>
        <p:spPr bwMode="auto">
          <a:xfrm>
            <a:off x="5169024" y="1844824"/>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実際に年に</a:t>
            </a: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回の定期健診を行っている企業</a:t>
            </a:r>
            <a:endParaRPr lang="zh-TW" altLang="en-US" sz="1400" dirty="0">
              <a:solidFill>
                <a:srgbClr val="000000"/>
              </a:solidFill>
              <a:latin typeface="Arial Black" pitchFamily="34" charset="0"/>
              <a:ea typeface="HGP創英角ｺﾞｼｯｸUB" pitchFamily="50" charset="-128"/>
            </a:endParaRPr>
          </a:p>
        </p:txBody>
      </p:sp>
      <p:sp>
        <p:nvSpPr>
          <p:cNvPr id="9" name="Text Box 8"/>
          <p:cNvSpPr txBox="1">
            <a:spLocks noChangeAspect="1" noChangeArrowheads="1"/>
          </p:cNvSpPr>
          <p:nvPr/>
        </p:nvSpPr>
        <p:spPr bwMode="auto">
          <a:xfrm>
            <a:off x="7545288" y="3284984"/>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a:t>
            </a:r>
            <a:r>
              <a:rPr kumimoji="0" lang="en-US" altLang="ja-JP"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3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a:t>
            </a:r>
            <a:r>
              <a:rPr kumimoji="0" lang="en-US" altLang="ja-JP"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角丸四角形 11"/>
          <p:cNvSpPr/>
          <p:nvPr/>
        </p:nvSpPr>
        <p:spPr>
          <a:xfrm>
            <a:off x="5529065" y="4437112"/>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日系含む外資系企業では厳格適用している。</a:t>
            </a:r>
            <a:endPar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しかしベトナム企業では十分普及していない</a:t>
            </a:r>
          </a:p>
        </p:txBody>
      </p:sp>
      <p:sp>
        <p:nvSpPr>
          <p:cNvPr id="13" name="角丸四角形 12"/>
          <p:cNvSpPr/>
          <p:nvPr/>
        </p:nvSpPr>
        <p:spPr>
          <a:xfrm>
            <a:off x="5529065" y="5085184"/>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当局監視の目を逃れるため企業が医療機関に</a:t>
            </a:r>
            <a:b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最小限費用で定期健診結果のみの作成依頼</a:t>
            </a:r>
            <a:endPar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5529065" y="5733256"/>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個人事業主、専業主婦、農家等企業に</a:t>
            </a:r>
            <a:b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属さない人々は定期健診受診割合</a:t>
            </a:r>
            <a: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a:t>
            </a:r>
          </a:p>
        </p:txBody>
      </p:sp>
      <p:grpSp>
        <p:nvGrpSpPr>
          <p:cNvPr id="82" name="グループ化 81"/>
          <p:cNvGrpSpPr/>
          <p:nvPr/>
        </p:nvGrpSpPr>
        <p:grpSpPr>
          <a:xfrm>
            <a:off x="4448944" y="2636912"/>
            <a:ext cx="720080" cy="2448272"/>
            <a:chOff x="4592960" y="2564904"/>
            <a:chExt cx="720080" cy="2448272"/>
          </a:xfrm>
        </p:grpSpPr>
        <p:sp>
          <p:nvSpPr>
            <p:cNvPr id="15" name="二等辺三角形 14"/>
            <p:cNvSpPr/>
            <p:nvPr/>
          </p:nvSpPr>
          <p:spPr bwMode="auto">
            <a:xfrm rot="5400000">
              <a:off x="3728864" y="3429000"/>
              <a:ext cx="2448272" cy="720080"/>
            </a:xfrm>
            <a:prstGeom prst="triangle">
              <a:avLst/>
            </a:prstGeom>
            <a:gradFill flip="none" rotWithShape="1">
              <a:gsLst>
                <a:gs pos="17000">
                  <a:srgbClr val="F24A38"/>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4592960" y="3284984"/>
              <a:ext cx="576064" cy="1008112"/>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eaVert" wrap="none" lIns="0" tIns="0" rIns="0" bIns="0" anchor="ctr">
              <a:noAutofit/>
            </a:bodyPr>
            <a:lstStyle/>
            <a:p>
              <a:pPr algn="ctr" defTabSz="913079" fontAlgn="ctr" hangingPunct="0">
                <a:lnSpc>
                  <a:spcPct val="110000"/>
                </a:lnSpc>
                <a:spcAft>
                  <a:spcPct val="0"/>
                </a:spcAft>
              </a:pPr>
              <a:r>
                <a:rPr kumimoji="0" lang="ja-JP" altLang="en-US" sz="16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実態は・・・</a:t>
              </a:r>
            </a:p>
          </p:txBody>
        </p:sp>
      </p:grpSp>
      <p:sp>
        <p:nvSpPr>
          <p:cNvPr id="20" name="片側の 2 つの角を丸めた四角形 19"/>
          <p:cNvSpPr/>
          <p:nvPr/>
        </p:nvSpPr>
        <p:spPr>
          <a:xfrm rot="16200000">
            <a:off x="884548" y="4113076"/>
            <a:ext cx="1440160" cy="2088232"/>
          </a:xfrm>
          <a:prstGeom prst="round2SameRect">
            <a:avLst>
              <a:gd name="adj1" fmla="val 6065"/>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lIns="108000" tIns="108000" rIns="108000" rtlCol="0" anchor="ctr"/>
          <a:lstStyle/>
          <a:p>
            <a:pPr marL="123825" indent="-123825" fontAlgn="ctr">
              <a:spcAft>
                <a:spcPts val="600"/>
              </a:spcAft>
              <a:buClr>
                <a:srgbClr val="868686"/>
              </a:buClr>
              <a:buSzPct val="90000"/>
              <a:buFont typeface="Wingdings" panose="05000000000000000000" pitchFamily="2" charset="2"/>
              <a:buChar char="l"/>
            </a:pP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重労働者</a:t>
            </a:r>
            <a:endPar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有害業務従事者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歳以下の従業員</a:t>
            </a:r>
            <a:endPar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歳以上の男性労働者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歳以上の女性労働者</a:t>
            </a:r>
          </a:p>
        </p:txBody>
      </p:sp>
      <p:sp>
        <p:nvSpPr>
          <p:cNvPr id="21" name="片側の 2 つの角を丸めた四角形 20"/>
          <p:cNvSpPr/>
          <p:nvPr/>
        </p:nvSpPr>
        <p:spPr>
          <a:xfrm rot="5400000">
            <a:off x="2468724" y="4617132"/>
            <a:ext cx="1440160" cy="1080120"/>
          </a:xfrm>
          <a:prstGeom prst="round2SameRect">
            <a:avLst>
              <a:gd name="adj1" fmla="val 8029"/>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半年に</a:t>
            </a: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sp>
        <p:nvSpPr>
          <p:cNvPr id="26" name="正方形/長方形 25"/>
          <p:cNvSpPr/>
          <p:nvPr/>
        </p:nvSpPr>
        <p:spPr>
          <a:xfrm>
            <a:off x="200472" y="4149080"/>
            <a:ext cx="4176464" cy="276999"/>
          </a:xfrm>
          <a:prstGeom prst="rect">
            <a:avLst/>
          </a:prstGeom>
        </p:spPr>
        <p:txBody>
          <a:bodyPr wrap="square">
            <a:spAutoFit/>
          </a:bodyPr>
          <a:lstStyle/>
          <a:p>
            <a:pPr marL="171450" indent="-171450" algn="just">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月に国会で承認された「新労働法」において義務化</a:t>
            </a:r>
          </a:p>
        </p:txBody>
      </p:sp>
      <p:sp>
        <p:nvSpPr>
          <p:cNvPr id="27" name="正方形/長方形 26"/>
          <p:cNvSpPr/>
          <p:nvPr/>
        </p:nvSpPr>
        <p:spPr>
          <a:xfrm>
            <a:off x="200472" y="3368025"/>
            <a:ext cx="4176464" cy="276999"/>
          </a:xfrm>
          <a:prstGeom prst="rect">
            <a:avLst/>
          </a:prstGeom>
        </p:spPr>
        <p:txBody>
          <a:bodyPr wrap="square">
            <a:spAutoFit/>
          </a:bodyPr>
          <a:lstStyle/>
          <a:p>
            <a:pPr marL="171450" indent="-171450" algn="just">
              <a:spcAft>
                <a:spcPts val="400"/>
              </a:spcAft>
              <a:buClr>
                <a:srgbClr val="3D6AA7"/>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「労働法第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条被雇用者の健康の確保」で規定</a:t>
            </a:r>
          </a:p>
        </p:txBody>
      </p:sp>
      <p:sp>
        <p:nvSpPr>
          <p:cNvPr id="28" name="片側の 2 つの角を丸めた四角形 27"/>
          <p:cNvSpPr/>
          <p:nvPr/>
        </p:nvSpPr>
        <p:spPr>
          <a:xfrm rot="16200000">
            <a:off x="1388604" y="5049180"/>
            <a:ext cx="432048" cy="2088232"/>
          </a:xfrm>
          <a:prstGeom prst="round2SameRect">
            <a:avLst>
              <a:gd name="adj1" fmla="val 17567"/>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08000" rIns="108000" bIns="45720" numCol="1" spcCol="0" rtlCol="0" fromWordArt="0" anchor="ctr" anchorCtr="0" forceAA="0" compatLnSpc="1">
            <a:prstTxWarp prst="textNoShape">
              <a:avLst/>
            </a:prstTxWarp>
            <a:noAutofit/>
          </a:bodyPr>
          <a:lstStyle/>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職業訓練生</a:t>
            </a:r>
          </a:p>
        </p:txBody>
      </p:sp>
      <p:sp>
        <p:nvSpPr>
          <p:cNvPr id="29" name="片側の 2 つの角を丸めた四角形 28"/>
          <p:cNvSpPr/>
          <p:nvPr/>
        </p:nvSpPr>
        <p:spPr>
          <a:xfrm rot="5400000">
            <a:off x="2972780" y="5553236"/>
            <a:ext cx="432048" cy="1080120"/>
          </a:xfrm>
          <a:prstGeom prst="round2SameRect">
            <a:avLst>
              <a:gd name="adj1" fmla="val 17005"/>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sp>
        <p:nvSpPr>
          <p:cNvPr id="30" name="片側の 2 つの角を丸めた四角形 29"/>
          <p:cNvSpPr/>
          <p:nvPr/>
        </p:nvSpPr>
        <p:spPr>
          <a:xfrm rot="16200000">
            <a:off x="1388604" y="2816932"/>
            <a:ext cx="432048" cy="2088232"/>
          </a:xfrm>
          <a:prstGeom prst="round2SameRect">
            <a:avLst>
              <a:gd name="adj1" fmla="val 17567"/>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08000" rIns="108000" bIns="45720" numCol="1" spcCol="0" rtlCol="0" fromWordArt="0" anchor="ctr" anchorCtr="0" forceAA="0" compatLnSpc="1">
            <a:prstTxWarp prst="textNoShape">
              <a:avLst/>
            </a:prstTxWarp>
            <a:noAutofit/>
          </a:bodyPr>
          <a:lstStyle/>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被雇用者</a:t>
            </a:r>
          </a:p>
        </p:txBody>
      </p:sp>
      <p:sp>
        <p:nvSpPr>
          <p:cNvPr id="31" name="片側の 2 つの角を丸めた四角形 30"/>
          <p:cNvSpPr/>
          <p:nvPr/>
        </p:nvSpPr>
        <p:spPr>
          <a:xfrm rot="5400000">
            <a:off x="2972780" y="3320988"/>
            <a:ext cx="432048" cy="1080120"/>
          </a:xfrm>
          <a:prstGeom prst="round2SameRect">
            <a:avLst>
              <a:gd name="adj1" fmla="val 17005"/>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grpSp>
        <p:nvGrpSpPr>
          <p:cNvPr id="77" name="グループ化 76"/>
          <p:cNvGrpSpPr/>
          <p:nvPr/>
        </p:nvGrpSpPr>
        <p:grpSpPr>
          <a:xfrm>
            <a:off x="1136576" y="2348880"/>
            <a:ext cx="2016224" cy="962026"/>
            <a:chOff x="632520" y="2118455"/>
            <a:chExt cx="1509152" cy="720080"/>
          </a:xfrm>
        </p:grpSpPr>
        <p:grpSp>
          <p:nvGrpSpPr>
            <p:cNvPr id="32" name="グループ化 31"/>
            <p:cNvGrpSpPr/>
            <p:nvPr/>
          </p:nvGrpSpPr>
          <p:grpSpPr>
            <a:xfrm>
              <a:off x="632520" y="2204864"/>
              <a:ext cx="518458" cy="633670"/>
              <a:chOff x="3512840" y="1988840"/>
              <a:chExt cx="648072" cy="792088"/>
            </a:xfrm>
          </p:grpSpPr>
          <p:sp>
            <p:nvSpPr>
              <p:cNvPr id="33" name="正方形/長方形 32"/>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直角三角形 38"/>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1" name="グループ化 40"/>
            <p:cNvGrpSpPr/>
            <p:nvPr/>
          </p:nvGrpSpPr>
          <p:grpSpPr>
            <a:xfrm>
              <a:off x="1136576" y="2118455"/>
              <a:ext cx="518457" cy="720080"/>
              <a:chOff x="4160912" y="1916832"/>
              <a:chExt cx="648072" cy="900101"/>
            </a:xfrm>
          </p:grpSpPr>
          <p:sp>
            <p:nvSpPr>
              <p:cNvPr id="42" name="正方形/長方形 41"/>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直角三角形 47"/>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1" name="グループ化 50"/>
            <p:cNvGrpSpPr/>
            <p:nvPr/>
          </p:nvGrpSpPr>
          <p:grpSpPr>
            <a:xfrm>
              <a:off x="1623214" y="2262471"/>
              <a:ext cx="518458" cy="576064"/>
              <a:chOff x="3800872" y="2060848"/>
              <a:chExt cx="648072" cy="720080"/>
            </a:xfrm>
          </p:grpSpPr>
          <p:sp>
            <p:nvSpPr>
              <p:cNvPr id="52" name="正方形/長方形 51"/>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直角三角形 53"/>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正方形/長方形 66"/>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正方形/長方形 67"/>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76" name="正方形/長方形 75"/>
          <p:cNvSpPr/>
          <p:nvPr/>
        </p:nvSpPr>
        <p:spPr>
          <a:xfrm>
            <a:off x="200472" y="1700808"/>
            <a:ext cx="4032448" cy="646331"/>
          </a:xfrm>
          <a:prstGeom prst="rect">
            <a:avLst/>
          </a:prstGeom>
        </p:spPr>
        <p:txBody>
          <a:bodyPr wrap="square">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東南アジア主要国の中で唯一、</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労働者に対する定期健診が義務化</a:t>
            </a:r>
          </a:p>
        </p:txBody>
      </p:sp>
      <p:sp>
        <p:nvSpPr>
          <p:cNvPr id="79" name="正方形/長方形 78"/>
          <p:cNvSpPr/>
          <p:nvPr/>
        </p:nvSpPr>
        <p:spPr>
          <a:xfrm>
            <a:off x="992560" y="2492896"/>
            <a:ext cx="2332831" cy="815608"/>
          </a:xfrm>
          <a:prstGeom prst="rect">
            <a:avLst/>
          </a:prstGeom>
        </p:spPr>
        <p:txBody>
          <a:bodyPr wrap="square">
            <a:spAutoFit/>
          </a:bodyPr>
          <a:lstStyle/>
          <a:p>
            <a:pPr algn="ctr">
              <a:spcBef>
                <a:spcPts val="600"/>
              </a:spcBef>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多くの会社が</a:t>
            </a:r>
          </a:p>
          <a:p>
            <a:pPr algn="ctr">
              <a:spcBef>
                <a:spcPts val="600"/>
              </a:spcBef>
            </a:pPr>
            <a:r>
              <a:rPr lang="ja-JP" altLang="en-US" sz="1000" dirty="0">
                <a:latin typeface="ＭＳ Ｐゴシック" panose="020B0600070205080204" pitchFamily="50" charset="-128"/>
                <a:ea typeface="ＭＳ Ｐゴシック" panose="020B0600070205080204" pitchFamily="50" charset="-128"/>
              </a:rPr>
              <a:t>最低限必要な健診サービスに関しては</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dirty="0">
                <a:latin typeface="HGP創英角ｺﾞｼｯｸUB" panose="020B0900000000000000" pitchFamily="50" charset="-128"/>
                <a:ea typeface="HGP創英角ｺﾞｼｯｸUB" panose="020B0900000000000000" pitchFamily="50" charset="-128"/>
              </a:rPr>
              <a:t>費用を全額負担</a:t>
            </a:r>
          </a:p>
        </p:txBody>
      </p:sp>
      <p:sp>
        <p:nvSpPr>
          <p:cNvPr id="83" name="テキスト ボックス 82"/>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ベトナム・日本式医療普及推進コンソーシアム「ベトナム・日本式健診センター事業報告書」（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4" name="グループ化 83"/>
          <p:cNvGrpSpPr/>
          <p:nvPr/>
        </p:nvGrpSpPr>
        <p:grpSpPr>
          <a:xfrm>
            <a:off x="7689304" y="2708920"/>
            <a:ext cx="1073221" cy="512079"/>
            <a:chOff x="632520" y="2118455"/>
            <a:chExt cx="1509152" cy="720080"/>
          </a:xfrm>
        </p:grpSpPr>
        <p:grpSp>
          <p:nvGrpSpPr>
            <p:cNvPr id="85" name="グループ化 84"/>
            <p:cNvGrpSpPr/>
            <p:nvPr/>
          </p:nvGrpSpPr>
          <p:grpSpPr>
            <a:xfrm>
              <a:off x="632520" y="2204864"/>
              <a:ext cx="518458" cy="633670"/>
              <a:chOff x="3512840" y="1988840"/>
              <a:chExt cx="648072" cy="792088"/>
            </a:xfrm>
          </p:grpSpPr>
          <p:sp>
            <p:nvSpPr>
              <p:cNvPr id="115" name="正方形/長方形 114"/>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直角三角形 120"/>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6" name="グループ化 85"/>
            <p:cNvGrpSpPr/>
            <p:nvPr/>
          </p:nvGrpSpPr>
          <p:grpSpPr>
            <a:xfrm>
              <a:off x="1136576" y="2118455"/>
              <a:ext cx="518457" cy="720080"/>
              <a:chOff x="4160912" y="1916832"/>
              <a:chExt cx="648072" cy="900101"/>
            </a:xfrm>
          </p:grpSpPr>
          <p:sp>
            <p:nvSpPr>
              <p:cNvPr id="106" name="正方形/長方形 105"/>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直角三角形 111"/>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7" name="グループ化 86"/>
            <p:cNvGrpSpPr/>
            <p:nvPr/>
          </p:nvGrpSpPr>
          <p:grpSpPr>
            <a:xfrm>
              <a:off x="1623214" y="2262471"/>
              <a:ext cx="518458" cy="576064"/>
              <a:chOff x="3800872" y="2060848"/>
              <a:chExt cx="648072" cy="720080"/>
            </a:xfrm>
          </p:grpSpPr>
          <p:sp>
            <p:nvSpPr>
              <p:cNvPr id="88" name="正方形/長方形 87"/>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直角三角形 89"/>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Tree>
    <p:extLst>
      <p:ext uri="{BB962C8B-B14F-4D97-AF65-F5344CB8AC3E}">
        <p14:creationId xmlns:p14="http://schemas.microsoft.com/office/powerpoint/2010/main" val="2471791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保健に関する制度・行政体制（</a:t>
            </a:r>
            <a:r>
              <a:rPr lang="en-US" altLang="ja-JP" dirty="0"/>
              <a:t>2/2</a:t>
            </a:r>
            <a:r>
              <a:rPr lang="ja-JP" altLang="en-US" dirty="0"/>
              <a:t>）</a:t>
            </a:r>
          </a:p>
        </p:txBody>
      </p:sp>
      <p:sp>
        <p:nvSpPr>
          <p:cNvPr id="7" name="片側の 2 つの角を丸めた四角形 6"/>
          <p:cNvSpPr/>
          <p:nvPr/>
        </p:nvSpPr>
        <p:spPr bwMode="auto">
          <a:xfrm>
            <a:off x="3080792" y="2420888"/>
            <a:ext cx="3744416" cy="360040"/>
          </a:xfrm>
          <a:prstGeom prst="round2SameRect">
            <a:avLst>
              <a:gd name="adj1" fmla="val 27911"/>
              <a:gd name="adj2" fmla="val 0"/>
            </a:avLst>
          </a:prstGeom>
          <a:solidFill>
            <a:srgbClr val="027F9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a:t>
            </a:r>
          </a:p>
        </p:txBody>
      </p:sp>
      <p:sp>
        <p:nvSpPr>
          <p:cNvPr id="8" name="片側の 2 つの角を丸めた四角形 7"/>
          <p:cNvSpPr/>
          <p:nvPr/>
        </p:nvSpPr>
        <p:spPr bwMode="auto">
          <a:xfrm>
            <a:off x="344488" y="2420888"/>
            <a:ext cx="2448272" cy="360040"/>
          </a:xfrm>
          <a:prstGeom prst="round2SameRect">
            <a:avLst>
              <a:gd name="adj1" fmla="val 27911"/>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国立医療機関</a:t>
            </a:r>
          </a:p>
        </p:txBody>
      </p:sp>
      <p:sp>
        <p:nvSpPr>
          <p:cNvPr id="9" name="片側の 2 つの角を丸めた四角形 8"/>
          <p:cNvSpPr/>
          <p:nvPr/>
        </p:nvSpPr>
        <p:spPr bwMode="auto">
          <a:xfrm>
            <a:off x="7113240" y="2420888"/>
            <a:ext cx="2448272" cy="360040"/>
          </a:xfrm>
          <a:prstGeom prst="round2SameRect">
            <a:avLst>
              <a:gd name="adj1" fmla="val 27911"/>
              <a:gd name="adj2" fmla="val 0"/>
            </a:avLst>
          </a:prstGeom>
          <a:solidFill>
            <a:srgbClr val="558525"/>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健診</a:t>
            </a: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バス</a:t>
            </a:r>
          </a:p>
        </p:txBody>
      </p:sp>
      <p:grpSp>
        <p:nvGrpSpPr>
          <p:cNvPr id="10" name="グループ化 9"/>
          <p:cNvGrpSpPr/>
          <p:nvPr/>
        </p:nvGrpSpPr>
        <p:grpSpPr>
          <a:xfrm>
            <a:off x="5673080" y="2204865"/>
            <a:ext cx="1042756" cy="576064"/>
            <a:chOff x="5313040" y="1437455"/>
            <a:chExt cx="1512168" cy="835392"/>
          </a:xfrm>
        </p:grpSpPr>
        <p:sp>
          <p:nvSpPr>
            <p:cNvPr id="11" name="フリーフォーム 10"/>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12" name="正方形/長方形 11"/>
            <p:cNvSpPr/>
            <p:nvPr/>
          </p:nvSpPr>
          <p:spPr>
            <a:xfrm>
              <a:off x="5345913" y="1700814"/>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5345913" y="1837556"/>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345913" y="197429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5345913" y="211103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7" name="正方形/長方形 16"/>
          <p:cNvSpPr/>
          <p:nvPr/>
        </p:nvSpPr>
        <p:spPr>
          <a:xfrm>
            <a:off x="7113240" y="2780928"/>
            <a:ext cx="2448272" cy="3528392"/>
          </a:xfrm>
          <a:prstGeom prst="rect">
            <a:avLst/>
          </a:prstGeom>
          <a:gradFill flip="none" rotWithShape="1">
            <a:gsLst>
              <a:gs pos="0">
                <a:srgbClr val="E2F3D1"/>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344488" y="2780928"/>
            <a:ext cx="2448272" cy="352839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18"/>
          <p:cNvGrpSpPr/>
          <p:nvPr/>
        </p:nvGrpSpPr>
        <p:grpSpPr>
          <a:xfrm>
            <a:off x="1951328" y="2204865"/>
            <a:ext cx="735516" cy="576064"/>
            <a:chOff x="1913228" y="1268761"/>
            <a:chExt cx="735516" cy="576064"/>
          </a:xfrm>
        </p:grpSpPr>
        <p:sp>
          <p:nvSpPr>
            <p:cNvPr id="20" name="二等辺三角形 8"/>
            <p:cNvSpPr/>
            <p:nvPr/>
          </p:nvSpPr>
          <p:spPr>
            <a:xfrm>
              <a:off x="1913228" y="1268761"/>
              <a:ext cx="735516" cy="576064"/>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21" name="グループ化 20"/>
            <p:cNvGrpSpPr/>
            <p:nvPr/>
          </p:nvGrpSpPr>
          <p:grpSpPr>
            <a:xfrm>
              <a:off x="1950742" y="1448781"/>
              <a:ext cx="139050" cy="139050"/>
              <a:chOff x="560512" y="1484784"/>
              <a:chExt cx="288032" cy="288032"/>
            </a:xfrm>
          </p:grpSpPr>
          <p:sp>
            <p:nvSpPr>
              <p:cNvPr id="62" name="正方形/長方形 6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2" name="グループ化 21"/>
            <p:cNvGrpSpPr/>
            <p:nvPr/>
          </p:nvGrpSpPr>
          <p:grpSpPr>
            <a:xfrm>
              <a:off x="2124555" y="1448781"/>
              <a:ext cx="139050" cy="139050"/>
              <a:chOff x="560512" y="1484784"/>
              <a:chExt cx="288032" cy="288032"/>
            </a:xfrm>
          </p:grpSpPr>
          <p:sp>
            <p:nvSpPr>
              <p:cNvPr id="58" name="正方形/長方形 5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3" name="グループ化 22"/>
            <p:cNvGrpSpPr/>
            <p:nvPr/>
          </p:nvGrpSpPr>
          <p:grpSpPr>
            <a:xfrm>
              <a:off x="2298367" y="1448781"/>
              <a:ext cx="139050" cy="139050"/>
              <a:chOff x="560512" y="1484784"/>
              <a:chExt cx="288032" cy="288032"/>
            </a:xfrm>
          </p:grpSpPr>
          <p:sp>
            <p:nvSpPr>
              <p:cNvPr id="54" name="正方形/長方形 5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 name="グループ化 23"/>
            <p:cNvGrpSpPr/>
            <p:nvPr/>
          </p:nvGrpSpPr>
          <p:grpSpPr>
            <a:xfrm>
              <a:off x="2472180" y="1448781"/>
              <a:ext cx="139050" cy="139050"/>
              <a:chOff x="560512" y="1484784"/>
              <a:chExt cx="288032" cy="288032"/>
            </a:xfrm>
          </p:grpSpPr>
          <p:sp>
            <p:nvSpPr>
              <p:cNvPr id="50" name="正方形/長方形 4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 name="グループ化 24"/>
            <p:cNvGrpSpPr/>
            <p:nvPr/>
          </p:nvGrpSpPr>
          <p:grpSpPr>
            <a:xfrm>
              <a:off x="1950742" y="1597763"/>
              <a:ext cx="139050" cy="139050"/>
              <a:chOff x="560512" y="1484784"/>
              <a:chExt cx="288032" cy="288032"/>
            </a:xfrm>
          </p:grpSpPr>
          <p:sp>
            <p:nvSpPr>
              <p:cNvPr id="46" name="正方形/長方形 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 name="グループ化 25"/>
            <p:cNvGrpSpPr/>
            <p:nvPr/>
          </p:nvGrpSpPr>
          <p:grpSpPr>
            <a:xfrm>
              <a:off x="2124555" y="1597763"/>
              <a:ext cx="139050" cy="139050"/>
              <a:chOff x="560512" y="1484784"/>
              <a:chExt cx="288032" cy="288032"/>
            </a:xfrm>
          </p:grpSpPr>
          <p:sp>
            <p:nvSpPr>
              <p:cNvPr id="42" name="正方形/長方形 4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7" name="グループ化 26"/>
            <p:cNvGrpSpPr/>
            <p:nvPr/>
          </p:nvGrpSpPr>
          <p:grpSpPr>
            <a:xfrm>
              <a:off x="2298367" y="1597763"/>
              <a:ext cx="139050" cy="139050"/>
              <a:chOff x="560512" y="1484784"/>
              <a:chExt cx="288032" cy="288032"/>
            </a:xfrm>
          </p:grpSpPr>
          <p:sp>
            <p:nvSpPr>
              <p:cNvPr id="38" name="正方形/長方形 3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 name="グループ化 27"/>
            <p:cNvGrpSpPr/>
            <p:nvPr/>
          </p:nvGrpSpPr>
          <p:grpSpPr>
            <a:xfrm>
              <a:off x="2472180" y="1597763"/>
              <a:ext cx="139050" cy="139050"/>
              <a:chOff x="560512" y="1484784"/>
              <a:chExt cx="288032" cy="288032"/>
            </a:xfrm>
          </p:grpSpPr>
          <p:sp>
            <p:nvSpPr>
              <p:cNvPr id="34" name="正方形/長方形 3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正方形/長方形 299"/>
            <p:cNvSpPr/>
            <p:nvPr/>
          </p:nvSpPr>
          <p:spPr>
            <a:xfrm>
              <a:off x="1950742"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5"/>
            <p:cNvSpPr/>
            <p:nvPr/>
          </p:nvSpPr>
          <p:spPr>
            <a:xfrm>
              <a:off x="2124555"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291"/>
            <p:cNvSpPr/>
            <p:nvPr/>
          </p:nvSpPr>
          <p:spPr>
            <a:xfrm>
              <a:off x="2298367"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287"/>
            <p:cNvSpPr/>
            <p:nvPr/>
          </p:nvSpPr>
          <p:spPr>
            <a:xfrm>
              <a:off x="2472180"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Freeform 2692"/>
            <p:cNvSpPr>
              <a:spLocks noChangeAspect="1"/>
            </p:cNvSpPr>
            <p:nvPr/>
          </p:nvSpPr>
          <p:spPr bwMode="auto">
            <a:xfrm>
              <a:off x="2226049" y="1304765"/>
              <a:ext cx="109874" cy="108012"/>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6" name="テキスト ボックス 65"/>
          <p:cNvSpPr txBox="1"/>
          <p:nvPr/>
        </p:nvSpPr>
        <p:spPr bwMode="auto">
          <a:xfrm>
            <a:off x="7257256" y="2852936"/>
            <a:ext cx="2160240"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66A02C"/>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工場労働者に対して、</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健診バスサービスが</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普及しつつある。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テキスト ボックス 66"/>
          <p:cNvSpPr txBox="1"/>
          <p:nvPr/>
        </p:nvSpPr>
        <p:spPr bwMode="auto">
          <a:xfrm>
            <a:off x="488504" y="2852936"/>
            <a:ext cx="2160240"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3D6AA7"/>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地方では医療機器不足や信頼できる医師不足と</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いった問題があり、一部の人々は国立医療機関を</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訪れる。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25000"/>
              </a:lnSpc>
              <a:spcBef>
                <a:spcPts val="1200"/>
              </a:spcBef>
              <a:buClr>
                <a:srgbClr val="3D6AA7"/>
              </a:buClr>
              <a:buSzPct val="90000"/>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治療患者優先のため、</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健診受診者は長時間</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待たされる傾向。</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8" name="グループ化 67"/>
          <p:cNvGrpSpPr/>
          <p:nvPr/>
        </p:nvGrpSpPr>
        <p:grpSpPr>
          <a:xfrm>
            <a:off x="4953000" y="2204865"/>
            <a:ext cx="792087" cy="576064"/>
            <a:chOff x="4232920" y="1124744"/>
            <a:chExt cx="1584176" cy="1152128"/>
          </a:xfrm>
        </p:grpSpPr>
        <p:sp>
          <p:nvSpPr>
            <p:cNvPr id="69"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0" name="正方形/長方形 69"/>
            <p:cNvSpPr/>
            <p:nvPr/>
          </p:nvSpPr>
          <p:spPr>
            <a:xfrm>
              <a:off x="4304928"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4304928"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4304928"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4304928"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4304928"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5241032"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正方形/長方形 75"/>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1" name="グループ化 80"/>
          <p:cNvGrpSpPr/>
          <p:nvPr/>
        </p:nvGrpSpPr>
        <p:grpSpPr>
          <a:xfrm>
            <a:off x="5457056" y="2471643"/>
            <a:ext cx="457063" cy="316427"/>
            <a:chOff x="3080792" y="1628800"/>
            <a:chExt cx="936104" cy="648072"/>
          </a:xfrm>
        </p:grpSpPr>
        <p:sp>
          <p:nvSpPr>
            <p:cNvPr id="82" name="正方形/長方形 81"/>
            <p:cNvSpPr/>
            <p:nvPr/>
          </p:nvSpPr>
          <p:spPr>
            <a:xfrm>
              <a:off x="3080792" y="1628800"/>
              <a:ext cx="936104" cy="648072"/>
            </a:xfrm>
            <a:prstGeom prst="rect">
              <a:avLst/>
            </a:prstGeom>
            <a:solidFill>
              <a:srgbClr val="38BEE2"/>
            </a:solidFill>
            <a:ln w="9525" cap="flat" cmpd="sng" algn="ctr">
              <a:solidFill>
                <a:srgbClr val="027F9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83" name="正方形/長方形 82"/>
            <p:cNvSpPr/>
            <p:nvPr/>
          </p:nvSpPr>
          <p:spPr>
            <a:xfrm>
              <a:off x="3152800"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3357746"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3562692"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3767638"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8" name="Group 3486"/>
          <p:cNvGrpSpPr>
            <a:grpSpLocks noChangeAspect="1"/>
          </p:cNvGrpSpPr>
          <p:nvPr/>
        </p:nvGrpSpPr>
        <p:grpSpPr bwMode="auto">
          <a:xfrm>
            <a:off x="8355084" y="4206614"/>
            <a:ext cx="1080120" cy="504020"/>
            <a:chOff x="4944" y="2208"/>
            <a:chExt cx="864" cy="384"/>
          </a:xfrm>
        </p:grpSpPr>
        <p:sp>
          <p:nvSpPr>
            <p:cNvPr id="89" name="Oval 616"/>
            <p:cNvSpPr>
              <a:spLocks noChangeAspect="1" noChangeArrowheads="1"/>
            </p:cNvSpPr>
            <p:nvPr/>
          </p:nvSpPr>
          <p:spPr bwMode="auto">
            <a:xfrm>
              <a:off x="4944"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0" name="Oval 617"/>
            <p:cNvSpPr>
              <a:spLocks noChangeAspect="1" noChangeArrowheads="1"/>
            </p:cNvSpPr>
            <p:nvPr/>
          </p:nvSpPr>
          <p:spPr bwMode="auto">
            <a:xfrm>
              <a:off x="5232"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1" name="Oval 618"/>
            <p:cNvSpPr>
              <a:spLocks noChangeAspect="1" noChangeArrowheads="1"/>
            </p:cNvSpPr>
            <p:nvPr/>
          </p:nvSpPr>
          <p:spPr bwMode="auto">
            <a:xfrm>
              <a:off x="5520"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2" name="Freeform 619"/>
            <p:cNvSpPr>
              <a:spLocks noChangeAspect="1"/>
            </p:cNvSpPr>
            <p:nvPr/>
          </p:nvSpPr>
          <p:spPr bwMode="auto">
            <a:xfrm>
              <a:off x="4944" y="2304"/>
              <a:ext cx="864" cy="288"/>
            </a:xfrm>
            <a:custGeom>
              <a:avLst/>
              <a:gdLst/>
              <a:ahLst/>
              <a:cxnLst>
                <a:cxn ang="0">
                  <a:pos x="0" y="0"/>
                </a:cxn>
                <a:cxn ang="0">
                  <a:pos x="0" y="288"/>
                </a:cxn>
                <a:cxn ang="0">
                  <a:pos x="864" y="288"/>
                </a:cxn>
                <a:cxn ang="0">
                  <a:pos x="864" y="0"/>
                </a:cxn>
              </a:cxnLst>
              <a:rect l="0" t="0" r="r" b="b"/>
              <a:pathLst>
                <a:path w="864" h="288">
                  <a:moveTo>
                    <a:pt x="0" y="0"/>
                  </a:moveTo>
                  <a:lnTo>
                    <a:pt x="0" y="288"/>
                  </a:lnTo>
                  <a:lnTo>
                    <a:pt x="864" y="288"/>
                  </a:lnTo>
                  <a:lnTo>
                    <a:pt x="864" y="0"/>
                  </a:lnTo>
                </a:path>
              </a:pathLst>
            </a:custGeom>
            <a:solidFill>
              <a:srgbClr val="C9E7AB"/>
            </a:solidFill>
            <a:ln w="12700" cap="flat" cmpd="sng">
              <a:noFill/>
              <a:prstDash val="solid"/>
              <a:round/>
              <a:headEnd type="none" w="med" len="med"/>
              <a:tailEnd type="none" w="med" len="med"/>
            </a:ln>
            <a:effectLst/>
            <a:extLst>
              <a:ext uri="{91240B29-F687-4F45-9708-019B960494DF}">
                <a14:hiddenLine xmlns:a14="http://schemas.microsoft.com/office/drawing/2010/main" w="12700" cap="flat" cmpd="sng">
                  <a:solidFill>
                    <a:srgbClr val="FFFFFF"/>
                  </a:solidFill>
                  <a:prstDash val="solid"/>
                  <a:round/>
                  <a:headEnd type="none" w="med" len="med"/>
                  <a:tailEnd type="none" w="med" len="med"/>
                </a14:hiddenLine>
              </a:ext>
            </a:extLst>
          </p:spPr>
          <p:txBody>
            <a:bodyPr wrap="none" tIns="0" bIns="0" anchor="ctr"/>
            <a:lstStyle/>
            <a:p>
              <a:endParaRPr lang="ja-JP" altLang="en-US"/>
            </a:p>
          </p:txBody>
        </p:sp>
        <p:sp>
          <p:nvSpPr>
            <p:cNvPr id="93" name="Rectangle 620"/>
            <p:cNvSpPr>
              <a:spLocks noChangeAspect="1" noChangeArrowheads="1"/>
            </p:cNvSpPr>
            <p:nvPr/>
          </p:nvSpPr>
          <p:spPr bwMode="auto">
            <a:xfrm>
              <a:off x="5040"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4" name="Rectangle 621"/>
            <p:cNvSpPr>
              <a:spLocks noChangeAspect="1" noChangeArrowheads="1"/>
            </p:cNvSpPr>
            <p:nvPr/>
          </p:nvSpPr>
          <p:spPr bwMode="auto">
            <a:xfrm>
              <a:off x="5232"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5" name="Rectangle 622"/>
            <p:cNvSpPr>
              <a:spLocks noChangeAspect="1" noChangeArrowheads="1"/>
            </p:cNvSpPr>
            <p:nvPr/>
          </p:nvSpPr>
          <p:spPr bwMode="auto">
            <a:xfrm>
              <a:off x="5424"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6" name="Rectangle 623"/>
            <p:cNvSpPr>
              <a:spLocks noChangeAspect="1" noChangeArrowheads="1"/>
            </p:cNvSpPr>
            <p:nvPr/>
          </p:nvSpPr>
          <p:spPr bwMode="auto">
            <a:xfrm>
              <a:off x="5040"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7" name="Rectangle 624"/>
            <p:cNvSpPr>
              <a:spLocks noChangeAspect="1" noChangeArrowheads="1"/>
            </p:cNvSpPr>
            <p:nvPr/>
          </p:nvSpPr>
          <p:spPr bwMode="auto">
            <a:xfrm>
              <a:off x="5424"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8" name="Rectangle 625"/>
            <p:cNvSpPr>
              <a:spLocks noChangeAspect="1" noChangeArrowheads="1"/>
            </p:cNvSpPr>
            <p:nvPr/>
          </p:nvSpPr>
          <p:spPr bwMode="auto">
            <a:xfrm>
              <a:off x="5616"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9" name="Rectangle 626"/>
            <p:cNvSpPr>
              <a:spLocks noChangeAspect="1" noChangeArrowheads="1"/>
            </p:cNvSpPr>
            <p:nvPr/>
          </p:nvSpPr>
          <p:spPr bwMode="auto">
            <a:xfrm>
              <a:off x="5616"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0" name="Rectangle 627"/>
            <p:cNvSpPr>
              <a:spLocks noChangeAspect="1" noChangeArrowheads="1"/>
            </p:cNvSpPr>
            <p:nvPr/>
          </p:nvSpPr>
          <p:spPr bwMode="auto">
            <a:xfrm>
              <a:off x="5184" y="2496"/>
              <a:ext cx="192" cy="86"/>
            </a:xfrm>
            <a:prstGeom prst="rect">
              <a:avLst/>
            </a:prstGeom>
            <a:solidFill>
              <a:srgbClr val="E2F3D1"/>
            </a:solidFill>
            <a:ln w="9525">
              <a:noFill/>
              <a:miter lim="800000"/>
              <a:headEnd/>
              <a:tailEnd/>
            </a:ln>
            <a:effectLst/>
          </p:spPr>
          <p:txBody>
            <a:bodyPr wrap="none" anchor="ctr"/>
            <a:lstStyle/>
            <a:p>
              <a:endParaRPr lang="ja-JP" altLang="en-US"/>
            </a:p>
          </p:txBody>
        </p:sp>
        <p:sp>
          <p:nvSpPr>
            <p:cNvPr id="101" name="Rectangle 628"/>
            <p:cNvSpPr>
              <a:spLocks noChangeAspect="1" noChangeArrowheads="1"/>
            </p:cNvSpPr>
            <p:nvPr/>
          </p:nvSpPr>
          <p:spPr bwMode="auto">
            <a:xfrm>
              <a:off x="5136"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2" name="Rectangle 629"/>
            <p:cNvSpPr>
              <a:spLocks noChangeAspect="1" noChangeArrowheads="1"/>
            </p:cNvSpPr>
            <p:nvPr/>
          </p:nvSpPr>
          <p:spPr bwMode="auto">
            <a:xfrm>
              <a:off x="4992"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3" name="Rectangle 630"/>
            <p:cNvSpPr>
              <a:spLocks noChangeAspect="1" noChangeArrowheads="1"/>
            </p:cNvSpPr>
            <p:nvPr/>
          </p:nvSpPr>
          <p:spPr bwMode="auto">
            <a:xfrm>
              <a:off x="5280"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4" name="Rectangle 631"/>
            <p:cNvSpPr>
              <a:spLocks noChangeAspect="1" noChangeArrowheads="1"/>
            </p:cNvSpPr>
            <p:nvPr/>
          </p:nvSpPr>
          <p:spPr bwMode="auto">
            <a:xfrm>
              <a:off x="5424"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5" name="Rectangle 632"/>
            <p:cNvSpPr>
              <a:spLocks noChangeAspect="1" noChangeArrowheads="1"/>
            </p:cNvSpPr>
            <p:nvPr/>
          </p:nvSpPr>
          <p:spPr bwMode="auto">
            <a:xfrm>
              <a:off x="5568"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6" name="Rectangle 633"/>
            <p:cNvSpPr>
              <a:spLocks noChangeAspect="1" noChangeArrowheads="1"/>
            </p:cNvSpPr>
            <p:nvPr/>
          </p:nvSpPr>
          <p:spPr bwMode="auto">
            <a:xfrm>
              <a:off x="5712"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grpSp>
      <p:sp>
        <p:nvSpPr>
          <p:cNvPr id="107" name="正方形/長方形 106"/>
          <p:cNvSpPr/>
          <p:nvPr/>
        </p:nvSpPr>
        <p:spPr>
          <a:xfrm>
            <a:off x="3080792" y="2780928"/>
            <a:ext cx="3744416" cy="3528392"/>
          </a:xfrm>
          <a:prstGeom prst="rect">
            <a:avLst/>
          </a:prstGeom>
          <a:gradFill flip="none" rotWithShape="1">
            <a:gsLst>
              <a:gs pos="0">
                <a:srgbClr val="D2F0FA"/>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テキスト ボックス 107"/>
          <p:cNvSpPr txBox="1"/>
          <p:nvPr/>
        </p:nvSpPr>
        <p:spPr bwMode="auto">
          <a:xfrm>
            <a:off x="3224808" y="2852936"/>
            <a:ext cx="3456384"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0F99BC"/>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高所得者向けサービス提供が多く、</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一般所得者にはハードルが高い。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25000"/>
              </a:lnSpc>
              <a:spcBef>
                <a:spcPts val="1200"/>
              </a:spcBef>
              <a:buClr>
                <a:srgbClr val="0F99BC"/>
              </a:buClr>
              <a:buSzPct val="90000"/>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低～中所得者向けに比較的安価に高度サービスを提供している医療機関はあるが、常に混雑している。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3296816" y="4437112"/>
            <a:ext cx="3312368" cy="1656184"/>
          </a:xfrm>
          <a:prstGeom prst="roundRect">
            <a:avLst>
              <a:gd name="adj" fmla="val 5399"/>
            </a:avLst>
          </a:prstGeom>
          <a:gradFill flip="none" rotWithShape="1">
            <a:gsLst>
              <a:gs pos="0">
                <a:srgbClr val="AFE6F7"/>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テキスト ボックス 117"/>
          <p:cNvSpPr txBox="1"/>
          <p:nvPr/>
        </p:nvSpPr>
        <p:spPr bwMode="auto">
          <a:xfrm>
            <a:off x="3503839" y="4869160"/>
            <a:ext cx="2898322"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ベトナム南部最大の健診センターを運営</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企業・個人健診、医療機関からの受託検査</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最新医療機器導入</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日当たり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3,500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人もの患者が利用</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早朝</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時からの営業に行列</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9" name="グループ化 118"/>
          <p:cNvGrpSpPr/>
          <p:nvPr/>
        </p:nvGrpSpPr>
        <p:grpSpPr>
          <a:xfrm>
            <a:off x="8265368" y="2204864"/>
            <a:ext cx="1152128" cy="474575"/>
            <a:chOff x="7196446" y="1535601"/>
            <a:chExt cx="2149042" cy="885215"/>
          </a:xfrm>
        </p:grpSpPr>
        <p:sp>
          <p:nvSpPr>
            <p:cNvPr id="120" name="Freeform 92"/>
            <p:cNvSpPr>
              <a:spLocks/>
            </p:cNvSpPr>
            <p:nvPr/>
          </p:nvSpPr>
          <p:spPr bwMode="auto">
            <a:xfrm>
              <a:off x="7196446" y="1535601"/>
              <a:ext cx="2149042" cy="793227"/>
            </a:xfrm>
            <a:custGeom>
              <a:avLst/>
              <a:gdLst>
                <a:gd name="T0" fmla="*/ 675 w 682"/>
                <a:gd name="T1" fmla="*/ 24 h 252"/>
                <a:gd name="T2" fmla="*/ 663 w 682"/>
                <a:gd name="T3" fmla="*/ 24 h 252"/>
                <a:gd name="T4" fmla="*/ 663 w 682"/>
                <a:gd name="T5" fmla="*/ 23 h 252"/>
                <a:gd name="T6" fmla="*/ 663 w 682"/>
                <a:gd name="T7" fmla="*/ 7 h 252"/>
                <a:gd name="T8" fmla="*/ 657 w 682"/>
                <a:gd name="T9" fmla="*/ 0 h 252"/>
                <a:gd name="T10" fmla="*/ 454 w 682"/>
                <a:gd name="T11" fmla="*/ 0 h 252"/>
                <a:gd name="T12" fmla="*/ 443 w 682"/>
                <a:gd name="T13" fmla="*/ 5 h 252"/>
                <a:gd name="T14" fmla="*/ 428 w 682"/>
                <a:gd name="T15" fmla="*/ 24 h 252"/>
                <a:gd name="T16" fmla="*/ 55 w 682"/>
                <a:gd name="T17" fmla="*/ 24 h 252"/>
                <a:gd name="T18" fmla="*/ 45 w 682"/>
                <a:gd name="T19" fmla="*/ 30 h 252"/>
                <a:gd name="T20" fmla="*/ 3 w 682"/>
                <a:gd name="T21" fmla="*/ 121 h 252"/>
                <a:gd name="T22" fmla="*/ 0 w 682"/>
                <a:gd name="T23" fmla="*/ 135 h 252"/>
                <a:gd name="T24" fmla="*/ 0 w 682"/>
                <a:gd name="T25" fmla="*/ 245 h 252"/>
                <a:gd name="T26" fmla="*/ 6 w 682"/>
                <a:gd name="T27" fmla="*/ 252 h 252"/>
                <a:gd name="T28" fmla="*/ 675 w 682"/>
                <a:gd name="T29" fmla="*/ 252 h 252"/>
                <a:gd name="T30" fmla="*/ 682 w 682"/>
                <a:gd name="T31" fmla="*/ 245 h 252"/>
                <a:gd name="T32" fmla="*/ 682 w 682"/>
                <a:gd name="T33" fmla="*/ 31 h 252"/>
                <a:gd name="T34" fmla="*/ 675 w 682"/>
                <a:gd name="T3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2" h="252">
                  <a:moveTo>
                    <a:pt x="675" y="24"/>
                  </a:moveTo>
                  <a:cubicBezTo>
                    <a:pt x="663" y="24"/>
                    <a:pt x="663" y="24"/>
                    <a:pt x="663" y="24"/>
                  </a:cubicBezTo>
                  <a:cubicBezTo>
                    <a:pt x="663" y="24"/>
                    <a:pt x="663" y="23"/>
                    <a:pt x="663" y="23"/>
                  </a:cubicBezTo>
                  <a:cubicBezTo>
                    <a:pt x="663" y="7"/>
                    <a:pt x="663" y="7"/>
                    <a:pt x="663" y="7"/>
                  </a:cubicBezTo>
                  <a:cubicBezTo>
                    <a:pt x="663" y="3"/>
                    <a:pt x="660" y="0"/>
                    <a:pt x="657" y="0"/>
                  </a:cubicBezTo>
                  <a:cubicBezTo>
                    <a:pt x="454" y="0"/>
                    <a:pt x="454" y="0"/>
                    <a:pt x="454" y="0"/>
                  </a:cubicBezTo>
                  <a:cubicBezTo>
                    <a:pt x="450" y="0"/>
                    <a:pt x="445" y="2"/>
                    <a:pt x="443" y="5"/>
                  </a:cubicBezTo>
                  <a:cubicBezTo>
                    <a:pt x="428" y="24"/>
                    <a:pt x="428" y="24"/>
                    <a:pt x="428" y="24"/>
                  </a:cubicBezTo>
                  <a:cubicBezTo>
                    <a:pt x="55" y="24"/>
                    <a:pt x="55" y="24"/>
                    <a:pt x="55" y="24"/>
                  </a:cubicBezTo>
                  <a:cubicBezTo>
                    <a:pt x="51" y="24"/>
                    <a:pt x="47" y="27"/>
                    <a:pt x="45" y="30"/>
                  </a:cubicBezTo>
                  <a:cubicBezTo>
                    <a:pt x="3" y="121"/>
                    <a:pt x="3" y="121"/>
                    <a:pt x="3" y="121"/>
                  </a:cubicBezTo>
                  <a:cubicBezTo>
                    <a:pt x="1" y="125"/>
                    <a:pt x="0" y="131"/>
                    <a:pt x="0" y="135"/>
                  </a:cubicBezTo>
                  <a:cubicBezTo>
                    <a:pt x="0" y="245"/>
                    <a:pt x="0" y="245"/>
                    <a:pt x="0" y="245"/>
                  </a:cubicBezTo>
                  <a:cubicBezTo>
                    <a:pt x="0" y="249"/>
                    <a:pt x="3" y="252"/>
                    <a:pt x="6" y="252"/>
                  </a:cubicBezTo>
                  <a:cubicBezTo>
                    <a:pt x="675" y="252"/>
                    <a:pt x="675" y="252"/>
                    <a:pt x="675" y="252"/>
                  </a:cubicBezTo>
                  <a:cubicBezTo>
                    <a:pt x="679" y="252"/>
                    <a:pt x="682" y="249"/>
                    <a:pt x="682" y="245"/>
                  </a:cubicBezTo>
                  <a:cubicBezTo>
                    <a:pt x="682" y="31"/>
                    <a:pt x="682" y="31"/>
                    <a:pt x="682" y="31"/>
                  </a:cubicBezTo>
                  <a:cubicBezTo>
                    <a:pt x="682" y="27"/>
                    <a:pt x="679" y="24"/>
                    <a:pt x="675" y="24"/>
                  </a:cubicBezTo>
                  <a:close/>
                </a:path>
              </a:pathLst>
            </a:custGeom>
            <a:solidFill>
              <a:srgbClr val="7CBC3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93"/>
            <p:cNvSpPr>
              <a:spLocks/>
            </p:cNvSpPr>
            <p:nvPr/>
          </p:nvSpPr>
          <p:spPr bwMode="auto">
            <a:xfrm>
              <a:off x="7237774" y="1642253"/>
              <a:ext cx="242634" cy="235969"/>
            </a:xfrm>
            <a:custGeom>
              <a:avLst/>
              <a:gdLst>
                <a:gd name="T0" fmla="*/ 182 w 182"/>
                <a:gd name="T1" fmla="*/ 177 h 177"/>
                <a:gd name="T2" fmla="*/ 182 w 182"/>
                <a:gd name="T3" fmla="*/ 0 h 177"/>
                <a:gd name="T4" fmla="*/ 85 w 182"/>
                <a:gd name="T5" fmla="*/ 0 h 177"/>
                <a:gd name="T6" fmla="*/ 0 w 182"/>
                <a:gd name="T7" fmla="*/ 177 h 177"/>
                <a:gd name="T8" fmla="*/ 182 w 182"/>
                <a:gd name="T9" fmla="*/ 177 h 177"/>
              </a:gdLst>
              <a:ahLst/>
              <a:cxnLst>
                <a:cxn ang="0">
                  <a:pos x="T0" y="T1"/>
                </a:cxn>
                <a:cxn ang="0">
                  <a:pos x="T2" y="T3"/>
                </a:cxn>
                <a:cxn ang="0">
                  <a:pos x="T4" y="T5"/>
                </a:cxn>
                <a:cxn ang="0">
                  <a:pos x="T6" y="T7"/>
                </a:cxn>
                <a:cxn ang="0">
                  <a:pos x="T8" y="T9"/>
                </a:cxn>
              </a:cxnLst>
              <a:rect l="0" t="0" r="r" b="b"/>
              <a:pathLst>
                <a:path w="182" h="177">
                  <a:moveTo>
                    <a:pt x="182" y="177"/>
                  </a:moveTo>
                  <a:lnTo>
                    <a:pt x="182" y="0"/>
                  </a:lnTo>
                  <a:lnTo>
                    <a:pt x="85" y="0"/>
                  </a:lnTo>
                  <a:lnTo>
                    <a:pt x="0" y="177"/>
                  </a:lnTo>
                  <a:lnTo>
                    <a:pt x="182" y="177"/>
                  </a:lnTo>
                  <a:close/>
                </a:path>
              </a:pathLst>
            </a:custGeom>
            <a:solidFill>
              <a:srgbClr val="558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Oval 94"/>
            <p:cNvSpPr>
              <a:spLocks noChangeArrowheads="1"/>
            </p:cNvSpPr>
            <p:nvPr/>
          </p:nvSpPr>
          <p:spPr bwMode="auto">
            <a:xfrm>
              <a:off x="7256438" y="2120856"/>
              <a:ext cx="299960" cy="299960"/>
            </a:xfrm>
            <a:prstGeom prst="ellipse">
              <a:avLst/>
            </a:prstGeom>
            <a:solidFill>
              <a:srgbClr val="7CBC3C"/>
            </a:solidFill>
            <a:ln w="9525" cap="flat" cmpd="sng" algn="ctr">
              <a:solidFill>
                <a:srgbClr val="558525"/>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3" name="Oval 95"/>
            <p:cNvSpPr>
              <a:spLocks noChangeArrowheads="1"/>
            </p:cNvSpPr>
            <p:nvPr/>
          </p:nvSpPr>
          <p:spPr bwMode="auto">
            <a:xfrm>
              <a:off x="7323096" y="2187514"/>
              <a:ext cx="166644" cy="166645"/>
            </a:xfrm>
            <a:prstGeom prst="ellipse">
              <a:avLst/>
            </a:prstGeom>
            <a:solidFill>
              <a:srgbClr val="558525"/>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4" name="Oval 96"/>
            <p:cNvSpPr>
              <a:spLocks noChangeArrowheads="1"/>
            </p:cNvSpPr>
            <p:nvPr/>
          </p:nvSpPr>
          <p:spPr bwMode="auto">
            <a:xfrm>
              <a:off x="8925545" y="2120856"/>
              <a:ext cx="299960" cy="299960"/>
            </a:xfrm>
            <a:prstGeom prst="ellipse">
              <a:avLst/>
            </a:prstGeom>
            <a:solidFill>
              <a:srgbClr val="7CBC3C"/>
            </a:solidFill>
            <a:ln w="9525" cap="flat" cmpd="sng" algn="ctr">
              <a:solidFill>
                <a:srgbClr val="558525"/>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5" name="Oval 97"/>
            <p:cNvSpPr>
              <a:spLocks noChangeArrowheads="1"/>
            </p:cNvSpPr>
            <p:nvPr/>
          </p:nvSpPr>
          <p:spPr bwMode="auto">
            <a:xfrm>
              <a:off x="8992203" y="2187514"/>
              <a:ext cx="166644" cy="166645"/>
            </a:xfrm>
            <a:prstGeom prst="ellipse">
              <a:avLst/>
            </a:prstGeom>
            <a:solidFill>
              <a:srgbClr val="558525"/>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98"/>
            <p:cNvSpPr>
              <a:spLocks/>
            </p:cNvSpPr>
            <p:nvPr/>
          </p:nvSpPr>
          <p:spPr bwMode="auto">
            <a:xfrm>
              <a:off x="7616389" y="1724909"/>
              <a:ext cx="251966" cy="547927"/>
            </a:xfrm>
            <a:custGeom>
              <a:avLst/>
              <a:gdLst>
                <a:gd name="T0" fmla="*/ 80 w 80"/>
                <a:gd name="T1" fmla="*/ 160 h 174"/>
                <a:gd name="T2" fmla="*/ 67 w 80"/>
                <a:gd name="T3" fmla="*/ 174 h 174"/>
                <a:gd name="T4" fmla="*/ 13 w 80"/>
                <a:gd name="T5" fmla="*/ 174 h 174"/>
                <a:gd name="T6" fmla="*/ 0 w 80"/>
                <a:gd name="T7" fmla="*/ 160 h 174"/>
                <a:gd name="T8" fmla="*/ 0 w 80"/>
                <a:gd name="T9" fmla="*/ 14 h 174"/>
                <a:gd name="T10" fmla="*/ 13 w 80"/>
                <a:gd name="T11" fmla="*/ 0 h 174"/>
                <a:gd name="T12" fmla="*/ 67 w 80"/>
                <a:gd name="T13" fmla="*/ 0 h 174"/>
                <a:gd name="T14" fmla="*/ 80 w 80"/>
                <a:gd name="T15" fmla="*/ 14 h 174"/>
                <a:gd name="T16" fmla="*/ 80 w 80"/>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4">
                  <a:moveTo>
                    <a:pt x="80" y="160"/>
                  </a:moveTo>
                  <a:cubicBezTo>
                    <a:pt x="80" y="168"/>
                    <a:pt x="74" y="174"/>
                    <a:pt x="67" y="174"/>
                  </a:cubicBezTo>
                  <a:cubicBezTo>
                    <a:pt x="13" y="174"/>
                    <a:pt x="13" y="174"/>
                    <a:pt x="13" y="174"/>
                  </a:cubicBezTo>
                  <a:cubicBezTo>
                    <a:pt x="6" y="174"/>
                    <a:pt x="0" y="168"/>
                    <a:pt x="0" y="160"/>
                  </a:cubicBezTo>
                  <a:cubicBezTo>
                    <a:pt x="0" y="14"/>
                    <a:pt x="0" y="14"/>
                    <a:pt x="0" y="14"/>
                  </a:cubicBezTo>
                  <a:cubicBezTo>
                    <a:pt x="0" y="7"/>
                    <a:pt x="6" y="0"/>
                    <a:pt x="13" y="0"/>
                  </a:cubicBezTo>
                  <a:cubicBezTo>
                    <a:pt x="67" y="0"/>
                    <a:pt x="67" y="0"/>
                    <a:pt x="67" y="0"/>
                  </a:cubicBezTo>
                  <a:cubicBezTo>
                    <a:pt x="74" y="0"/>
                    <a:pt x="80" y="7"/>
                    <a:pt x="80" y="14"/>
                  </a:cubicBezTo>
                  <a:lnTo>
                    <a:pt x="80" y="160"/>
                  </a:lnTo>
                  <a:close/>
                </a:path>
              </a:pathLst>
            </a:custGeom>
            <a:noFill/>
            <a:ln w="9525" cap="flat" cmpd="sng" algn="ctr">
              <a:solidFill>
                <a:srgbClr val="55852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99"/>
            <p:cNvSpPr>
              <a:spLocks noChangeShapeType="1"/>
            </p:cNvSpPr>
            <p:nvPr/>
          </p:nvSpPr>
          <p:spPr bwMode="auto">
            <a:xfrm>
              <a:off x="7741706" y="1724909"/>
              <a:ext cx="0" cy="547927"/>
            </a:xfrm>
            <a:prstGeom prst="line">
              <a:avLst/>
            </a:prstGeom>
            <a:noFill/>
            <a:ln w="9525" cap="flat">
              <a:solidFill>
                <a:srgbClr val="5585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00"/>
            <p:cNvSpPr>
              <a:spLocks noChangeArrowheads="1"/>
            </p:cNvSpPr>
            <p:nvPr/>
          </p:nvSpPr>
          <p:spPr bwMode="auto">
            <a:xfrm>
              <a:off x="7644385"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01"/>
            <p:cNvSpPr>
              <a:spLocks noChangeArrowheads="1"/>
            </p:cNvSpPr>
            <p:nvPr/>
          </p:nvSpPr>
          <p:spPr bwMode="auto">
            <a:xfrm>
              <a:off x="7769702"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102"/>
            <p:cNvSpPr>
              <a:spLocks/>
            </p:cNvSpPr>
            <p:nvPr/>
          </p:nvSpPr>
          <p:spPr bwMode="auto">
            <a:xfrm>
              <a:off x="8594924" y="1724909"/>
              <a:ext cx="255965" cy="547927"/>
            </a:xfrm>
            <a:custGeom>
              <a:avLst/>
              <a:gdLst>
                <a:gd name="T0" fmla="*/ 81 w 81"/>
                <a:gd name="T1" fmla="*/ 160 h 174"/>
                <a:gd name="T2" fmla="*/ 67 w 81"/>
                <a:gd name="T3" fmla="*/ 174 h 174"/>
                <a:gd name="T4" fmla="*/ 14 w 81"/>
                <a:gd name="T5" fmla="*/ 174 h 174"/>
                <a:gd name="T6" fmla="*/ 0 w 81"/>
                <a:gd name="T7" fmla="*/ 160 h 174"/>
                <a:gd name="T8" fmla="*/ 0 w 81"/>
                <a:gd name="T9" fmla="*/ 14 h 174"/>
                <a:gd name="T10" fmla="*/ 14 w 81"/>
                <a:gd name="T11" fmla="*/ 0 h 174"/>
                <a:gd name="T12" fmla="*/ 67 w 81"/>
                <a:gd name="T13" fmla="*/ 0 h 174"/>
                <a:gd name="T14" fmla="*/ 81 w 81"/>
                <a:gd name="T15" fmla="*/ 14 h 174"/>
                <a:gd name="T16" fmla="*/ 81 w 81"/>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4">
                  <a:moveTo>
                    <a:pt x="81" y="160"/>
                  </a:moveTo>
                  <a:cubicBezTo>
                    <a:pt x="81" y="168"/>
                    <a:pt x="74" y="174"/>
                    <a:pt x="67" y="174"/>
                  </a:cubicBezTo>
                  <a:cubicBezTo>
                    <a:pt x="14" y="174"/>
                    <a:pt x="14" y="174"/>
                    <a:pt x="14" y="174"/>
                  </a:cubicBezTo>
                  <a:cubicBezTo>
                    <a:pt x="6" y="174"/>
                    <a:pt x="0" y="168"/>
                    <a:pt x="0" y="160"/>
                  </a:cubicBezTo>
                  <a:cubicBezTo>
                    <a:pt x="0" y="14"/>
                    <a:pt x="0" y="14"/>
                    <a:pt x="0" y="14"/>
                  </a:cubicBezTo>
                  <a:cubicBezTo>
                    <a:pt x="0" y="7"/>
                    <a:pt x="6" y="0"/>
                    <a:pt x="14" y="0"/>
                  </a:cubicBezTo>
                  <a:cubicBezTo>
                    <a:pt x="67" y="0"/>
                    <a:pt x="67" y="0"/>
                    <a:pt x="67" y="0"/>
                  </a:cubicBezTo>
                  <a:cubicBezTo>
                    <a:pt x="74" y="0"/>
                    <a:pt x="81" y="7"/>
                    <a:pt x="81" y="14"/>
                  </a:cubicBezTo>
                  <a:lnTo>
                    <a:pt x="81" y="160"/>
                  </a:lnTo>
                  <a:close/>
                </a:path>
              </a:pathLst>
            </a:custGeom>
            <a:noFill/>
            <a:ln w="9525" cap="flat" cmpd="sng" algn="ctr">
              <a:solidFill>
                <a:srgbClr val="55852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03"/>
            <p:cNvSpPr>
              <a:spLocks noChangeShapeType="1"/>
            </p:cNvSpPr>
            <p:nvPr/>
          </p:nvSpPr>
          <p:spPr bwMode="auto">
            <a:xfrm>
              <a:off x="8721573" y="1724909"/>
              <a:ext cx="0" cy="547927"/>
            </a:xfrm>
            <a:prstGeom prst="line">
              <a:avLst/>
            </a:prstGeom>
            <a:noFill/>
            <a:ln w="9525" cap="flat">
              <a:solidFill>
                <a:srgbClr val="5585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04"/>
            <p:cNvSpPr>
              <a:spLocks noChangeArrowheads="1"/>
            </p:cNvSpPr>
            <p:nvPr/>
          </p:nvSpPr>
          <p:spPr bwMode="auto">
            <a:xfrm>
              <a:off x="8624253"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05"/>
            <p:cNvSpPr>
              <a:spLocks noChangeArrowheads="1"/>
            </p:cNvSpPr>
            <p:nvPr/>
          </p:nvSpPr>
          <p:spPr bwMode="auto">
            <a:xfrm>
              <a:off x="8749569"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07"/>
            <p:cNvSpPr>
              <a:spLocks noChangeArrowheads="1"/>
            </p:cNvSpPr>
            <p:nvPr/>
          </p:nvSpPr>
          <p:spPr bwMode="auto">
            <a:xfrm>
              <a:off x="7927014" y="1724909"/>
              <a:ext cx="147980" cy="153313"/>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08"/>
            <p:cNvSpPr>
              <a:spLocks noChangeArrowheads="1"/>
            </p:cNvSpPr>
            <p:nvPr/>
          </p:nvSpPr>
          <p:spPr bwMode="auto">
            <a:xfrm>
              <a:off x="8386952" y="1724909"/>
              <a:ext cx="147980" cy="153313"/>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2692"/>
            <p:cNvSpPr>
              <a:spLocks noChangeAspect="1"/>
            </p:cNvSpPr>
            <p:nvPr/>
          </p:nvSpPr>
          <p:spPr bwMode="auto">
            <a:xfrm>
              <a:off x="8965464" y="1681163"/>
              <a:ext cx="239732" cy="235669"/>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37" name="テキスト ボックス 136"/>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ベトナム・日本式医療普及推進コンソーシアム「ベトナム・日本式健診センター事業報告書」（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9" name="正方形/長方形 108"/>
          <p:cNvSpPr/>
          <p:nvPr/>
        </p:nvSpPr>
        <p:spPr bwMode="auto">
          <a:xfrm>
            <a:off x="3440832" y="4476750"/>
            <a:ext cx="3096344" cy="33782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38BEE2"/>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36000" rtlCol="0" anchor="ctr"/>
          <a:lstStyle/>
          <a:p>
            <a:pPr lvl="0" 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ＭＥＤＩＣ</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Ｈｏａ</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Ｈａｏ社 </a:t>
            </a:r>
            <a:r>
              <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（ホーチミン市）</a:t>
            </a:r>
          </a:p>
        </p:txBody>
      </p:sp>
      <p:sp>
        <p:nvSpPr>
          <p:cNvPr id="174" name="テキスト ボックス 17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健診サービスは、国立医療機関や民間医療機関のほか、健診バスなどによって提供されている。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7329264" y="4552108"/>
            <a:ext cx="1961924" cy="893116"/>
            <a:chOff x="7130948" y="4653136"/>
            <a:chExt cx="2214540" cy="1008112"/>
          </a:xfrm>
        </p:grpSpPr>
        <p:grpSp>
          <p:nvGrpSpPr>
            <p:cNvPr id="156" name="グループ化 155"/>
            <p:cNvGrpSpPr/>
            <p:nvPr/>
          </p:nvGrpSpPr>
          <p:grpSpPr>
            <a:xfrm flipH="1">
              <a:off x="7130948" y="4653136"/>
              <a:ext cx="2214540" cy="912195"/>
              <a:chOff x="7196446" y="1535601"/>
              <a:chExt cx="2149042" cy="885215"/>
            </a:xfrm>
          </p:grpSpPr>
          <p:sp>
            <p:nvSpPr>
              <p:cNvPr id="157" name="Freeform 92"/>
              <p:cNvSpPr>
                <a:spLocks/>
              </p:cNvSpPr>
              <p:nvPr/>
            </p:nvSpPr>
            <p:spPr bwMode="auto">
              <a:xfrm>
                <a:off x="7196446" y="1535601"/>
                <a:ext cx="2149042" cy="793227"/>
              </a:xfrm>
              <a:custGeom>
                <a:avLst/>
                <a:gdLst>
                  <a:gd name="T0" fmla="*/ 675 w 682"/>
                  <a:gd name="T1" fmla="*/ 24 h 252"/>
                  <a:gd name="T2" fmla="*/ 663 w 682"/>
                  <a:gd name="T3" fmla="*/ 24 h 252"/>
                  <a:gd name="T4" fmla="*/ 663 w 682"/>
                  <a:gd name="T5" fmla="*/ 23 h 252"/>
                  <a:gd name="T6" fmla="*/ 663 w 682"/>
                  <a:gd name="T7" fmla="*/ 7 h 252"/>
                  <a:gd name="T8" fmla="*/ 657 w 682"/>
                  <a:gd name="T9" fmla="*/ 0 h 252"/>
                  <a:gd name="T10" fmla="*/ 454 w 682"/>
                  <a:gd name="T11" fmla="*/ 0 h 252"/>
                  <a:gd name="T12" fmla="*/ 443 w 682"/>
                  <a:gd name="T13" fmla="*/ 5 h 252"/>
                  <a:gd name="T14" fmla="*/ 428 w 682"/>
                  <a:gd name="T15" fmla="*/ 24 h 252"/>
                  <a:gd name="T16" fmla="*/ 55 w 682"/>
                  <a:gd name="T17" fmla="*/ 24 h 252"/>
                  <a:gd name="T18" fmla="*/ 45 w 682"/>
                  <a:gd name="T19" fmla="*/ 30 h 252"/>
                  <a:gd name="T20" fmla="*/ 3 w 682"/>
                  <a:gd name="T21" fmla="*/ 121 h 252"/>
                  <a:gd name="T22" fmla="*/ 0 w 682"/>
                  <a:gd name="T23" fmla="*/ 135 h 252"/>
                  <a:gd name="T24" fmla="*/ 0 w 682"/>
                  <a:gd name="T25" fmla="*/ 245 h 252"/>
                  <a:gd name="T26" fmla="*/ 6 w 682"/>
                  <a:gd name="T27" fmla="*/ 252 h 252"/>
                  <a:gd name="T28" fmla="*/ 675 w 682"/>
                  <a:gd name="T29" fmla="*/ 252 h 252"/>
                  <a:gd name="T30" fmla="*/ 682 w 682"/>
                  <a:gd name="T31" fmla="*/ 245 h 252"/>
                  <a:gd name="T32" fmla="*/ 682 w 682"/>
                  <a:gd name="T33" fmla="*/ 31 h 252"/>
                  <a:gd name="T34" fmla="*/ 675 w 682"/>
                  <a:gd name="T3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2" h="252">
                    <a:moveTo>
                      <a:pt x="675" y="24"/>
                    </a:moveTo>
                    <a:cubicBezTo>
                      <a:pt x="663" y="24"/>
                      <a:pt x="663" y="24"/>
                      <a:pt x="663" y="24"/>
                    </a:cubicBezTo>
                    <a:cubicBezTo>
                      <a:pt x="663" y="24"/>
                      <a:pt x="663" y="23"/>
                      <a:pt x="663" y="23"/>
                    </a:cubicBezTo>
                    <a:cubicBezTo>
                      <a:pt x="663" y="7"/>
                      <a:pt x="663" y="7"/>
                      <a:pt x="663" y="7"/>
                    </a:cubicBezTo>
                    <a:cubicBezTo>
                      <a:pt x="663" y="3"/>
                      <a:pt x="660" y="0"/>
                      <a:pt x="657" y="0"/>
                    </a:cubicBezTo>
                    <a:cubicBezTo>
                      <a:pt x="454" y="0"/>
                      <a:pt x="454" y="0"/>
                      <a:pt x="454" y="0"/>
                    </a:cubicBezTo>
                    <a:cubicBezTo>
                      <a:pt x="450" y="0"/>
                      <a:pt x="445" y="2"/>
                      <a:pt x="443" y="5"/>
                    </a:cubicBezTo>
                    <a:cubicBezTo>
                      <a:pt x="428" y="24"/>
                      <a:pt x="428" y="24"/>
                      <a:pt x="428" y="24"/>
                    </a:cubicBezTo>
                    <a:cubicBezTo>
                      <a:pt x="55" y="24"/>
                      <a:pt x="55" y="24"/>
                      <a:pt x="55" y="24"/>
                    </a:cubicBezTo>
                    <a:cubicBezTo>
                      <a:pt x="51" y="24"/>
                      <a:pt x="47" y="27"/>
                      <a:pt x="45" y="30"/>
                    </a:cubicBezTo>
                    <a:cubicBezTo>
                      <a:pt x="3" y="121"/>
                      <a:pt x="3" y="121"/>
                      <a:pt x="3" y="121"/>
                    </a:cubicBezTo>
                    <a:cubicBezTo>
                      <a:pt x="1" y="125"/>
                      <a:pt x="0" y="131"/>
                      <a:pt x="0" y="135"/>
                    </a:cubicBezTo>
                    <a:cubicBezTo>
                      <a:pt x="0" y="245"/>
                      <a:pt x="0" y="245"/>
                      <a:pt x="0" y="245"/>
                    </a:cubicBezTo>
                    <a:cubicBezTo>
                      <a:pt x="0" y="249"/>
                      <a:pt x="3" y="252"/>
                      <a:pt x="6" y="252"/>
                    </a:cubicBezTo>
                    <a:cubicBezTo>
                      <a:pt x="675" y="252"/>
                      <a:pt x="675" y="252"/>
                      <a:pt x="675" y="252"/>
                    </a:cubicBezTo>
                    <a:cubicBezTo>
                      <a:pt x="679" y="252"/>
                      <a:pt x="682" y="249"/>
                      <a:pt x="682" y="245"/>
                    </a:cubicBezTo>
                    <a:cubicBezTo>
                      <a:pt x="682" y="31"/>
                      <a:pt x="682" y="31"/>
                      <a:pt x="682" y="31"/>
                    </a:cubicBezTo>
                    <a:cubicBezTo>
                      <a:pt x="682" y="27"/>
                      <a:pt x="679" y="24"/>
                      <a:pt x="675" y="24"/>
                    </a:cubicBezTo>
                    <a:close/>
                  </a:path>
                </a:pathLst>
              </a:custGeom>
              <a:solidFill>
                <a:srgbClr val="9ED468"/>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93"/>
              <p:cNvSpPr>
                <a:spLocks/>
              </p:cNvSpPr>
              <p:nvPr/>
            </p:nvSpPr>
            <p:spPr bwMode="auto">
              <a:xfrm>
                <a:off x="7237774" y="1642253"/>
                <a:ext cx="242634" cy="235969"/>
              </a:xfrm>
              <a:custGeom>
                <a:avLst/>
                <a:gdLst>
                  <a:gd name="T0" fmla="*/ 182 w 182"/>
                  <a:gd name="T1" fmla="*/ 177 h 177"/>
                  <a:gd name="T2" fmla="*/ 182 w 182"/>
                  <a:gd name="T3" fmla="*/ 0 h 177"/>
                  <a:gd name="T4" fmla="*/ 85 w 182"/>
                  <a:gd name="T5" fmla="*/ 0 h 177"/>
                  <a:gd name="T6" fmla="*/ 0 w 182"/>
                  <a:gd name="T7" fmla="*/ 177 h 177"/>
                  <a:gd name="T8" fmla="*/ 182 w 182"/>
                  <a:gd name="T9" fmla="*/ 177 h 177"/>
                </a:gdLst>
                <a:ahLst/>
                <a:cxnLst>
                  <a:cxn ang="0">
                    <a:pos x="T0" y="T1"/>
                  </a:cxn>
                  <a:cxn ang="0">
                    <a:pos x="T2" y="T3"/>
                  </a:cxn>
                  <a:cxn ang="0">
                    <a:pos x="T4" y="T5"/>
                  </a:cxn>
                  <a:cxn ang="0">
                    <a:pos x="T6" y="T7"/>
                  </a:cxn>
                  <a:cxn ang="0">
                    <a:pos x="T8" y="T9"/>
                  </a:cxn>
                </a:cxnLst>
                <a:rect l="0" t="0" r="r" b="b"/>
                <a:pathLst>
                  <a:path w="182" h="177">
                    <a:moveTo>
                      <a:pt x="182" y="177"/>
                    </a:moveTo>
                    <a:lnTo>
                      <a:pt x="182" y="0"/>
                    </a:lnTo>
                    <a:lnTo>
                      <a:pt x="85" y="0"/>
                    </a:lnTo>
                    <a:lnTo>
                      <a:pt x="0" y="177"/>
                    </a:lnTo>
                    <a:lnTo>
                      <a:pt x="182" y="177"/>
                    </a:lnTo>
                    <a:close/>
                  </a:path>
                </a:pathLst>
              </a:custGeom>
              <a:solidFill>
                <a:srgbClr val="7CB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Oval 94"/>
              <p:cNvSpPr>
                <a:spLocks noChangeArrowheads="1"/>
              </p:cNvSpPr>
              <p:nvPr/>
            </p:nvSpPr>
            <p:spPr bwMode="auto">
              <a:xfrm>
                <a:off x="7256438" y="2120856"/>
                <a:ext cx="299960" cy="299960"/>
              </a:xfrm>
              <a:prstGeom prst="ellipse">
                <a:avLst/>
              </a:prstGeom>
              <a:solidFill>
                <a:srgbClr val="9ED468"/>
              </a:solidFill>
              <a:ln w="9525"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0" name="Oval 95"/>
              <p:cNvSpPr>
                <a:spLocks noChangeArrowheads="1"/>
              </p:cNvSpPr>
              <p:nvPr/>
            </p:nvSpPr>
            <p:spPr bwMode="auto">
              <a:xfrm>
                <a:off x="7323096" y="2187514"/>
                <a:ext cx="166644" cy="166645"/>
              </a:xfrm>
              <a:prstGeom prst="ellipse">
                <a:avLst/>
              </a:prstGeom>
              <a:solidFill>
                <a:srgbClr val="7CBC3C"/>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1" name="Oval 96"/>
              <p:cNvSpPr>
                <a:spLocks noChangeArrowheads="1"/>
              </p:cNvSpPr>
              <p:nvPr/>
            </p:nvSpPr>
            <p:spPr bwMode="auto">
              <a:xfrm>
                <a:off x="8925545" y="2120856"/>
                <a:ext cx="299960" cy="299960"/>
              </a:xfrm>
              <a:prstGeom prst="ellipse">
                <a:avLst/>
              </a:prstGeom>
              <a:solidFill>
                <a:srgbClr val="9ED468"/>
              </a:solidFill>
              <a:ln w="9525"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2" name="Oval 97"/>
              <p:cNvSpPr>
                <a:spLocks noChangeArrowheads="1"/>
              </p:cNvSpPr>
              <p:nvPr/>
            </p:nvSpPr>
            <p:spPr bwMode="auto">
              <a:xfrm>
                <a:off x="8992203" y="2187514"/>
                <a:ext cx="166644" cy="166645"/>
              </a:xfrm>
              <a:prstGeom prst="ellipse">
                <a:avLst/>
              </a:prstGeom>
              <a:solidFill>
                <a:srgbClr val="7CBC3C"/>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98"/>
              <p:cNvSpPr>
                <a:spLocks/>
              </p:cNvSpPr>
              <p:nvPr/>
            </p:nvSpPr>
            <p:spPr bwMode="auto">
              <a:xfrm>
                <a:off x="7616389" y="1724909"/>
                <a:ext cx="251966" cy="547927"/>
              </a:xfrm>
              <a:custGeom>
                <a:avLst/>
                <a:gdLst>
                  <a:gd name="T0" fmla="*/ 80 w 80"/>
                  <a:gd name="T1" fmla="*/ 160 h 174"/>
                  <a:gd name="T2" fmla="*/ 67 w 80"/>
                  <a:gd name="T3" fmla="*/ 174 h 174"/>
                  <a:gd name="T4" fmla="*/ 13 w 80"/>
                  <a:gd name="T5" fmla="*/ 174 h 174"/>
                  <a:gd name="T6" fmla="*/ 0 w 80"/>
                  <a:gd name="T7" fmla="*/ 160 h 174"/>
                  <a:gd name="T8" fmla="*/ 0 w 80"/>
                  <a:gd name="T9" fmla="*/ 14 h 174"/>
                  <a:gd name="T10" fmla="*/ 13 w 80"/>
                  <a:gd name="T11" fmla="*/ 0 h 174"/>
                  <a:gd name="T12" fmla="*/ 67 w 80"/>
                  <a:gd name="T13" fmla="*/ 0 h 174"/>
                  <a:gd name="T14" fmla="*/ 80 w 80"/>
                  <a:gd name="T15" fmla="*/ 14 h 174"/>
                  <a:gd name="T16" fmla="*/ 80 w 80"/>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4">
                    <a:moveTo>
                      <a:pt x="80" y="160"/>
                    </a:moveTo>
                    <a:cubicBezTo>
                      <a:pt x="80" y="168"/>
                      <a:pt x="74" y="174"/>
                      <a:pt x="67" y="174"/>
                    </a:cubicBezTo>
                    <a:cubicBezTo>
                      <a:pt x="13" y="174"/>
                      <a:pt x="13" y="174"/>
                      <a:pt x="13" y="174"/>
                    </a:cubicBezTo>
                    <a:cubicBezTo>
                      <a:pt x="6" y="174"/>
                      <a:pt x="0" y="168"/>
                      <a:pt x="0" y="160"/>
                    </a:cubicBezTo>
                    <a:cubicBezTo>
                      <a:pt x="0" y="14"/>
                      <a:pt x="0" y="14"/>
                      <a:pt x="0" y="14"/>
                    </a:cubicBezTo>
                    <a:cubicBezTo>
                      <a:pt x="0" y="7"/>
                      <a:pt x="6" y="0"/>
                      <a:pt x="13" y="0"/>
                    </a:cubicBezTo>
                    <a:cubicBezTo>
                      <a:pt x="67" y="0"/>
                      <a:pt x="67" y="0"/>
                      <a:pt x="67" y="0"/>
                    </a:cubicBezTo>
                    <a:cubicBezTo>
                      <a:pt x="74" y="0"/>
                      <a:pt x="80" y="7"/>
                      <a:pt x="80" y="14"/>
                    </a:cubicBezTo>
                    <a:lnTo>
                      <a:pt x="80" y="160"/>
                    </a:lnTo>
                    <a:close/>
                  </a:path>
                </a:pathLst>
              </a:custGeom>
              <a:noFill/>
              <a:ln w="9525" cap="flat" cmpd="sng" algn="ctr">
                <a:solidFill>
                  <a:srgbClr val="7CBC3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99"/>
              <p:cNvSpPr>
                <a:spLocks noChangeShapeType="1"/>
              </p:cNvSpPr>
              <p:nvPr/>
            </p:nvSpPr>
            <p:spPr bwMode="auto">
              <a:xfrm>
                <a:off x="7741706" y="1724909"/>
                <a:ext cx="0" cy="547927"/>
              </a:xfrm>
              <a:prstGeom prst="line">
                <a:avLst/>
              </a:prstGeom>
              <a:noFill/>
              <a:ln w="9525" cap="flat">
                <a:solidFill>
                  <a:srgbClr val="7CBC3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00"/>
              <p:cNvSpPr>
                <a:spLocks noChangeArrowheads="1"/>
              </p:cNvSpPr>
              <p:nvPr/>
            </p:nvSpPr>
            <p:spPr bwMode="auto">
              <a:xfrm>
                <a:off x="7644385"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01"/>
              <p:cNvSpPr>
                <a:spLocks noChangeArrowheads="1"/>
              </p:cNvSpPr>
              <p:nvPr/>
            </p:nvSpPr>
            <p:spPr bwMode="auto">
              <a:xfrm>
                <a:off x="7769702"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02"/>
              <p:cNvSpPr>
                <a:spLocks/>
              </p:cNvSpPr>
              <p:nvPr/>
            </p:nvSpPr>
            <p:spPr bwMode="auto">
              <a:xfrm>
                <a:off x="8594924" y="1724909"/>
                <a:ext cx="255965" cy="547927"/>
              </a:xfrm>
              <a:custGeom>
                <a:avLst/>
                <a:gdLst>
                  <a:gd name="T0" fmla="*/ 81 w 81"/>
                  <a:gd name="T1" fmla="*/ 160 h 174"/>
                  <a:gd name="T2" fmla="*/ 67 w 81"/>
                  <a:gd name="T3" fmla="*/ 174 h 174"/>
                  <a:gd name="T4" fmla="*/ 14 w 81"/>
                  <a:gd name="T5" fmla="*/ 174 h 174"/>
                  <a:gd name="T6" fmla="*/ 0 w 81"/>
                  <a:gd name="T7" fmla="*/ 160 h 174"/>
                  <a:gd name="T8" fmla="*/ 0 w 81"/>
                  <a:gd name="T9" fmla="*/ 14 h 174"/>
                  <a:gd name="T10" fmla="*/ 14 w 81"/>
                  <a:gd name="T11" fmla="*/ 0 h 174"/>
                  <a:gd name="T12" fmla="*/ 67 w 81"/>
                  <a:gd name="T13" fmla="*/ 0 h 174"/>
                  <a:gd name="T14" fmla="*/ 81 w 81"/>
                  <a:gd name="T15" fmla="*/ 14 h 174"/>
                  <a:gd name="T16" fmla="*/ 81 w 81"/>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4">
                    <a:moveTo>
                      <a:pt x="81" y="160"/>
                    </a:moveTo>
                    <a:cubicBezTo>
                      <a:pt x="81" y="168"/>
                      <a:pt x="74" y="174"/>
                      <a:pt x="67" y="174"/>
                    </a:cubicBezTo>
                    <a:cubicBezTo>
                      <a:pt x="14" y="174"/>
                      <a:pt x="14" y="174"/>
                      <a:pt x="14" y="174"/>
                    </a:cubicBezTo>
                    <a:cubicBezTo>
                      <a:pt x="6" y="174"/>
                      <a:pt x="0" y="168"/>
                      <a:pt x="0" y="160"/>
                    </a:cubicBezTo>
                    <a:cubicBezTo>
                      <a:pt x="0" y="14"/>
                      <a:pt x="0" y="14"/>
                      <a:pt x="0" y="14"/>
                    </a:cubicBezTo>
                    <a:cubicBezTo>
                      <a:pt x="0" y="7"/>
                      <a:pt x="6" y="0"/>
                      <a:pt x="14" y="0"/>
                    </a:cubicBezTo>
                    <a:cubicBezTo>
                      <a:pt x="67" y="0"/>
                      <a:pt x="67" y="0"/>
                      <a:pt x="67" y="0"/>
                    </a:cubicBezTo>
                    <a:cubicBezTo>
                      <a:pt x="74" y="0"/>
                      <a:pt x="81" y="7"/>
                      <a:pt x="81" y="14"/>
                    </a:cubicBezTo>
                    <a:lnTo>
                      <a:pt x="81" y="160"/>
                    </a:lnTo>
                    <a:close/>
                  </a:path>
                </a:pathLst>
              </a:custGeom>
              <a:noFill/>
              <a:ln w="9525" cap="flat" cmpd="sng" algn="ctr">
                <a:solidFill>
                  <a:srgbClr val="7CBC3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03"/>
              <p:cNvSpPr>
                <a:spLocks noChangeShapeType="1"/>
              </p:cNvSpPr>
              <p:nvPr/>
            </p:nvSpPr>
            <p:spPr bwMode="auto">
              <a:xfrm>
                <a:off x="8721573" y="1724909"/>
                <a:ext cx="0" cy="547927"/>
              </a:xfrm>
              <a:prstGeom prst="line">
                <a:avLst/>
              </a:prstGeom>
              <a:noFill/>
              <a:ln w="9525" cap="flat">
                <a:solidFill>
                  <a:srgbClr val="7CBC3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04"/>
              <p:cNvSpPr>
                <a:spLocks noChangeArrowheads="1"/>
              </p:cNvSpPr>
              <p:nvPr/>
            </p:nvSpPr>
            <p:spPr bwMode="auto">
              <a:xfrm>
                <a:off x="8624253"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05"/>
              <p:cNvSpPr>
                <a:spLocks noChangeArrowheads="1"/>
              </p:cNvSpPr>
              <p:nvPr/>
            </p:nvSpPr>
            <p:spPr bwMode="auto">
              <a:xfrm>
                <a:off x="8749569"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07"/>
              <p:cNvSpPr>
                <a:spLocks noChangeArrowheads="1"/>
              </p:cNvSpPr>
              <p:nvPr/>
            </p:nvSpPr>
            <p:spPr bwMode="auto">
              <a:xfrm>
                <a:off x="7927014" y="1724909"/>
                <a:ext cx="147980" cy="153313"/>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08"/>
              <p:cNvSpPr>
                <a:spLocks noChangeArrowheads="1"/>
              </p:cNvSpPr>
              <p:nvPr/>
            </p:nvSpPr>
            <p:spPr bwMode="auto">
              <a:xfrm>
                <a:off x="8386952" y="1724909"/>
                <a:ext cx="147980" cy="153313"/>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692"/>
              <p:cNvSpPr>
                <a:spLocks noChangeAspect="1"/>
              </p:cNvSpPr>
              <p:nvPr/>
            </p:nvSpPr>
            <p:spPr bwMode="auto">
              <a:xfrm>
                <a:off x="8965464" y="1681163"/>
                <a:ext cx="239732" cy="235669"/>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2F3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E2F3D1"/>
                    </a:solidFill>
                    <a:prstDash val="solid"/>
                    <a:round/>
                    <a:headEnd type="none" w="med" len="med"/>
                    <a:tailEnd type="none" w="med" len="med"/>
                  </a14:hiddenLine>
                </a:ext>
              </a:extLst>
            </p:spPr>
            <p:txBody>
              <a:bodyPr/>
              <a:lstStyle/>
              <a:p>
                <a:endParaRPr lang="ja-JP" altLang="en-US"/>
              </a:p>
            </p:txBody>
          </p:sp>
        </p:grpSp>
        <p:grpSp>
          <p:nvGrpSpPr>
            <p:cNvPr id="150" name="Group 598"/>
            <p:cNvGrpSpPr>
              <a:grpSpLocks noChangeAspect="1"/>
            </p:cNvGrpSpPr>
            <p:nvPr/>
          </p:nvGrpSpPr>
          <p:grpSpPr bwMode="auto">
            <a:xfrm flipH="1">
              <a:off x="7833320" y="5142634"/>
              <a:ext cx="103930" cy="518614"/>
              <a:chOff x="1785" y="1009"/>
              <a:chExt cx="200" cy="998"/>
            </a:xfrm>
          </p:grpSpPr>
          <p:sp>
            <p:nvSpPr>
              <p:cNvPr id="151"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52"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53"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54" name="Group 595"/>
            <p:cNvGrpSpPr>
              <a:grpSpLocks noChangeAspect="1"/>
            </p:cNvGrpSpPr>
            <p:nvPr/>
          </p:nvGrpSpPr>
          <p:grpSpPr bwMode="auto">
            <a:xfrm>
              <a:off x="8322819" y="5097708"/>
              <a:ext cx="218249" cy="532549"/>
              <a:chOff x="578" y="1009"/>
              <a:chExt cx="409" cy="998"/>
            </a:xfrm>
          </p:grpSpPr>
          <p:sp>
            <p:nvSpPr>
              <p:cNvPr id="155" name="Freeform 314"/>
              <p:cNvSpPr>
                <a:spLocks noChangeAspect="1"/>
              </p:cNvSpPr>
              <p:nvPr/>
            </p:nvSpPr>
            <p:spPr bwMode="auto">
              <a:xfrm flipH="1">
                <a:off x="788"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78" name="Freeform 315"/>
              <p:cNvSpPr>
                <a:spLocks noChangeAspect="1"/>
              </p:cNvSpPr>
              <p:nvPr/>
            </p:nvSpPr>
            <p:spPr bwMode="auto">
              <a:xfrm>
                <a:off x="657"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79" name="Oval 316"/>
              <p:cNvSpPr>
                <a:spLocks noChangeAspect="1" noChangeArrowheads="1"/>
              </p:cNvSpPr>
              <p:nvPr/>
            </p:nvSpPr>
            <p:spPr bwMode="auto">
              <a:xfrm flipH="1">
                <a:off x="690" y="1009"/>
                <a:ext cx="186" cy="183"/>
              </a:xfrm>
              <a:prstGeom prst="ellipse">
                <a:avLst/>
              </a:prstGeom>
              <a:solidFill>
                <a:srgbClr val="7CBC3C"/>
              </a:solidFill>
              <a:ln w="12700">
                <a:noFill/>
                <a:round/>
                <a:headEnd/>
                <a:tailEnd/>
              </a:ln>
              <a:effectLst/>
            </p:spPr>
            <p:txBody>
              <a:bodyPr wrap="none" anchor="ctr"/>
              <a:lstStyle/>
              <a:p>
                <a:endParaRPr lang="ja-JP" altLang="en-US"/>
              </a:p>
            </p:txBody>
          </p:sp>
          <p:sp>
            <p:nvSpPr>
              <p:cNvPr id="180" name="Freeform 317"/>
              <p:cNvSpPr>
                <a:spLocks noChangeAspect="1"/>
              </p:cNvSpPr>
              <p:nvPr/>
            </p:nvSpPr>
            <p:spPr bwMode="auto">
              <a:xfrm>
                <a:off x="578" y="1195"/>
                <a:ext cx="409" cy="471"/>
              </a:xfrm>
              <a:custGeom>
                <a:avLst/>
                <a:gdLst/>
                <a:ahLst/>
                <a:cxnLst>
                  <a:cxn ang="0">
                    <a:pos x="175" y="0"/>
                  </a:cxn>
                  <a:cxn ang="0">
                    <a:pos x="11" y="104"/>
                  </a:cxn>
                  <a:cxn ang="0">
                    <a:pos x="11" y="350"/>
                  </a:cxn>
                  <a:cxn ang="0">
                    <a:pos x="1" y="379"/>
                  </a:cxn>
                  <a:cxn ang="0">
                    <a:pos x="35" y="426"/>
                  </a:cxn>
                  <a:cxn ang="0">
                    <a:pos x="58" y="426"/>
                  </a:cxn>
                  <a:cxn ang="0">
                    <a:pos x="54" y="396"/>
                  </a:cxn>
                  <a:cxn ang="0">
                    <a:pos x="66" y="384"/>
                  </a:cxn>
                  <a:cxn ang="0">
                    <a:pos x="67" y="377"/>
                  </a:cxn>
                  <a:cxn ang="0">
                    <a:pos x="286" y="377"/>
                  </a:cxn>
                  <a:cxn ang="0">
                    <a:pos x="286" y="383"/>
                  </a:cxn>
                  <a:cxn ang="0">
                    <a:pos x="304" y="397"/>
                  </a:cxn>
                  <a:cxn ang="0">
                    <a:pos x="297" y="426"/>
                  </a:cxn>
                  <a:cxn ang="0">
                    <a:pos x="322" y="427"/>
                  </a:cxn>
                  <a:cxn ang="0">
                    <a:pos x="353" y="378"/>
                  </a:cxn>
                  <a:cxn ang="0">
                    <a:pos x="343" y="350"/>
                  </a:cxn>
                  <a:cxn ang="0">
                    <a:pos x="343" y="111"/>
                  </a:cxn>
                  <a:cxn ang="0">
                    <a:pos x="175" y="0"/>
                  </a:cxn>
                </a:cxnLst>
                <a:rect l="0" t="0" r="r" b="b"/>
                <a:pathLst>
                  <a:path w="354" h="427">
                    <a:moveTo>
                      <a:pt x="175" y="0"/>
                    </a:moveTo>
                    <a:cubicBezTo>
                      <a:pt x="90" y="0"/>
                      <a:pt x="11" y="23"/>
                      <a:pt x="11" y="104"/>
                    </a:cubicBezTo>
                    <a:cubicBezTo>
                      <a:pt x="11" y="226"/>
                      <a:pt x="11" y="301"/>
                      <a:pt x="11" y="350"/>
                    </a:cubicBezTo>
                    <a:cubicBezTo>
                      <a:pt x="5" y="360"/>
                      <a:pt x="0" y="365"/>
                      <a:pt x="1" y="379"/>
                    </a:cubicBezTo>
                    <a:cubicBezTo>
                      <a:pt x="2" y="392"/>
                      <a:pt x="24" y="415"/>
                      <a:pt x="35" y="426"/>
                    </a:cubicBezTo>
                    <a:cubicBezTo>
                      <a:pt x="47" y="426"/>
                      <a:pt x="43" y="426"/>
                      <a:pt x="58" y="426"/>
                    </a:cubicBezTo>
                    <a:cubicBezTo>
                      <a:pt x="53" y="413"/>
                      <a:pt x="54" y="407"/>
                      <a:pt x="54" y="396"/>
                    </a:cubicBezTo>
                    <a:cubicBezTo>
                      <a:pt x="57" y="390"/>
                      <a:pt x="61" y="388"/>
                      <a:pt x="66" y="384"/>
                    </a:cubicBezTo>
                    <a:cubicBezTo>
                      <a:pt x="66" y="379"/>
                      <a:pt x="67" y="381"/>
                      <a:pt x="67" y="377"/>
                    </a:cubicBezTo>
                    <a:cubicBezTo>
                      <a:pt x="173" y="377"/>
                      <a:pt x="231" y="377"/>
                      <a:pt x="286" y="377"/>
                    </a:cubicBezTo>
                    <a:cubicBezTo>
                      <a:pt x="285" y="380"/>
                      <a:pt x="285" y="381"/>
                      <a:pt x="286" y="383"/>
                    </a:cubicBezTo>
                    <a:cubicBezTo>
                      <a:pt x="292" y="387"/>
                      <a:pt x="299" y="390"/>
                      <a:pt x="304" y="397"/>
                    </a:cubicBezTo>
                    <a:cubicBezTo>
                      <a:pt x="305" y="408"/>
                      <a:pt x="303" y="414"/>
                      <a:pt x="297" y="426"/>
                    </a:cubicBezTo>
                    <a:cubicBezTo>
                      <a:pt x="310" y="426"/>
                      <a:pt x="305" y="427"/>
                      <a:pt x="322" y="427"/>
                    </a:cubicBezTo>
                    <a:cubicBezTo>
                      <a:pt x="335" y="412"/>
                      <a:pt x="352" y="392"/>
                      <a:pt x="353" y="378"/>
                    </a:cubicBezTo>
                    <a:cubicBezTo>
                      <a:pt x="354" y="364"/>
                      <a:pt x="349" y="360"/>
                      <a:pt x="343" y="350"/>
                    </a:cubicBezTo>
                    <a:cubicBezTo>
                      <a:pt x="343" y="289"/>
                      <a:pt x="343" y="152"/>
                      <a:pt x="343" y="111"/>
                    </a:cubicBezTo>
                    <a:cubicBezTo>
                      <a:pt x="344" y="17"/>
                      <a:pt x="260" y="0"/>
                      <a:pt x="17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81" name="Line 318"/>
              <p:cNvSpPr>
                <a:spLocks noChangeAspect="1" noChangeShapeType="1"/>
              </p:cNvSpPr>
              <p:nvPr/>
            </p:nvSpPr>
            <p:spPr bwMode="auto">
              <a:xfrm flipV="1">
                <a:off x="907" y="1325"/>
                <a:ext cx="0" cy="286"/>
              </a:xfrm>
              <a:prstGeom prst="line">
                <a:avLst/>
              </a:prstGeom>
              <a:noFill/>
              <a:ln w="12700">
                <a:noFill/>
                <a:round/>
                <a:headEnd/>
                <a:tailEnd/>
              </a:ln>
              <a:effectLst/>
            </p:spPr>
            <p:txBody>
              <a:bodyPr wrap="none" anchor="ctr"/>
              <a:lstStyle/>
              <a:p>
                <a:endParaRPr lang="ja-JP" altLang="en-US"/>
              </a:p>
            </p:txBody>
          </p:sp>
          <p:sp>
            <p:nvSpPr>
              <p:cNvPr id="182" name="Line 319"/>
              <p:cNvSpPr>
                <a:spLocks noChangeAspect="1" noChangeShapeType="1"/>
              </p:cNvSpPr>
              <p:nvPr/>
            </p:nvSpPr>
            <p:spPr bwMode="auto">
              <a:xfrm flipV="1">
                <a:off x="656" y="1325"/>
                <a:ext cx="0" cy="286"/>
              </a:xfrm>
              <a:prstGeom prst="line">
                <a:avLst/>
              </a:prstGeom>
              <a:noFill/>
              <a:ln w="12700">
                <a:noFill/>
                <a:round/>
                <a:headEnd/>
                <a:tailEnd/>
              </a:ln>
              <a:effectLst/>
            </p:spPr>
            <p:txBody>
              <a:bodyPr wrap="none" anchor="ctr"/>
              <a:lstStyle/>
              <a:p>
                <a:endParaRPr lang="ja-JP" altLang="en-US"/>
              </a:p>
            </p:txBody>
          </p:sp>
        </p:grpSp>
        <p:grpSp>
          <p:nvGrpSpPr>
            <p:cNvPr id="183" name="Group 598"/>
            <p:cNvGrpSpPr>
              <a:grpSpLocks noChangeAspect="1"/>
            </p:cNvGrpSpPr>
            <p:nvPr/>
          </p:nvGrpSpPr>
          <p:grpSpPr bwMode="auto">
            <a:xfrm flipH="1">
              <a:off x="7996487" y="5142634"/>
              <a:ext cx="103930" cy="518614"/>
              <a:chOff x="1785" y="1009"/>
              <a:chExt cx="200" cy="998"/>
            </a:xfrm>
          </p:grpSpPr>
          <p:sp>
            <p:nvSpPr>
              <p:cNvPr id="184"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85"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86"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87" name="Group 598"/>
            <p:cNvGrpSpPr>
              <a:grpSpLocks noChangeAspect="1"/>
            </p:cNvGrpSpPr>
            <p:nvPr/>
          </p:nvGrpSpPr>
          <p:grpSpPr bwMode="auto">
            <a:xfrm flipH="1">
              <a:off x="8159653" y="5142634"/>
              <a:ext cx="103930" cy="518614"/>
              <a:chOff x="1785" y="1009"/>
              <a:chExt cx="200" cy="998"/>
            </a:xfrm>
          </p:grpSpPr>
          <p:sp>
            <p:nvSpPr>
              <p:cNvPr id="188"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89"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0"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91" name="Group 595"/>
            <p:cNvGrpSpPr>
              <a:grpSpLocks noChangeAspect="1"/>
            </p:cNvGrpSpPr>
            <p:nvPr/>
          </p:nvGrpSpPr>
          <p:grpSpPr bwMode="auto">
            <a:xfrm>
              <a:off x="8649151" y="5097708"/>
              <a:ext cx="218249" cy="532549"/>
              <a:chOff x="578" y="1009"/>
              <a:chExt cx="409" cy="998"/>
            </a:xfrm>
          </p:grpSpPr>
          <p:sp>
            <p:nvSpPr>
              <p:cNvPr id="192" name="Freeform 314"/>
              <p:cNvSpPr>
                <a:spLocks noChangeAspect="1"/>
              </p:cNvSpPr>
              <p:nvPr/>
            </p:nvSpPr>
            <p:spPr bwMode="auto">
              <a:xfrm flipH="1">
                <a:off x="788"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3" name="Freeform 315"/>
              <p:cNvSpPr>
                <a:spLocks noChangeAspect="1"/>
              </p:cNvSpPr>
              <p:nvPr/>
            </p:nvSpPr>
            <p:spPr bwMode="auto">
              <a:xfrm>
                <a:off x="657"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4" name="Oval 316"/>
              <p:cNvSpPr>
                <a:spLocks noChangeAspect="1" noChangeArrowheads="1"/>
              </p:cNvSpPr>
              <p:nvPr/>
            </p:nvSpPr>
            <p:spPr bwMode="auto">
              <a:xfrm flipH="1">
                <a:off x="690" y="1009"/>
                <a:ext cx="186" cy="183"/>
              </a:xfrm>
              <a:prstGeom prst="ellipse">
                <a:avLst/>
              </a:prstGeom>
              <a:solidFill>
                <a:srgbClr val="7CBC3C"/>
              </a:solidFill>
              <a:ln w="12700">
                <a:noFill/>
                <a:round/>
                <a:headEnd/>
                <a:tailEnd/>
              </a:ln>
              <a:effectLst/>
            </p:spPr>
            <p:txBody>
              <a:bodyPr wrap="none" anchor="ctr"/>
              <a:lstStyle/>
              <a:p>
                <a:endParaRPr lang="ja-JP" altLang="en-US"/>
              </a:p>
            </p:txBody>
          </p:sp>
          <p:sp>
            <p:nvSpPr>
              <p:cNvPr id="195" name="Freeform 317"/>
              <p:cNvSpPr>
                <a:spLocks noChangeAspect="1"/>
              </p:cNvSpPr>
              <p:nvPr/>
            </p:nvSpPr>
            <p:spPr bwMode="auto">
              <a:xfrm>
                <a:off x="578" y="1195"/>
                <a:ext cx="409" cy="471"/>
              </a:xfrm>
              <a:custGeom>
                <a:avLst/>
                <a:gdLst/>
                <a:ahLst/>
                <a:cxnLst>
                  <a:cxn ang="0">
                    <a:pos x="175" y="0"/>
                  </a:cxn>
                  <a:cxn ang="0">
                    <a:pos x="11" y="104"/>
                  </a:cxn>
                  <a:cxn ang="0">
                    <a:pos x="11" y="350"/>
                  </a:cxn>
                  <a:cxn ang="0">
                    <a:pos x="1" y="379"/>
                  </a:cxn>
                  <a:cxn ang="0">
                    <a:pos x="35" y="426"/>
                  </a:cxn>
                  <a:cxn ang="0">
                    <a:pos x="58" y="426"/>
                  </a:cxn>
                  <a:cxn ang="0">
                    <a:pos x="54" y="396"/>
                  </a:cxn>
                  <a:cxn ang="0">
                    <a:pos x="66" y="384"/>
                  </a:cxn>
                  <a:cxn ang="0">
                    <a:pos x="67" y="377"/>
                  </a:cxn>
                  <a:cxn ang="0">
                    <a:pos x="286" y="377"/>
                  </a:cxn>
                  <a:cxn ang="0">
                    <a:pos x="286" y="383"/>
                  </a:cxn>
                  <a:cxn ang="0">
                    <a:pos x="304" y="397"/>
                  </a:cxn>
                  <a:cxn ang="0">
                    <a:pos x="297" y="426"/>
                  </a:cxn>
                  <a:cxn ang="0">
                    <a:pos x="322" y="427"/>
                  </a:cxn>
                  <a:cxn ang="0">
                    <a:pos x="353" y="378"/>
                  </a:cxn>
                  <a:cxn ang="0">
                    <a:pos x="343" y="350"/>
                  </a:cxn>
                  <a:cxn ang="0">
                    <a:pos x="343" y="111"/>
                  </a:cxn>
                  <a:cxn ang="0">
                    <a:pos x="175" y="0"/>
                  </a:cxn>
                </a:cxnLst>
                <a:rect l="0" t="0" r="r" b="b"/>
                <a:pathLst>
                  <a:path w="354" h="427">
                    <a:moveTo>
                      <a:pt x="175" y="0"/>
                    </a:moveTo>
                    <a:cubicBezTo>
                      <a:pt x="90" y="0"/>
                      <a:pt x="11" y="23"/>
                      <a:pt x="11" y="104"/>
                    </a:cubicBezTo>
                    <a:cubicBezTo>
                      <a:pt x="11" y="226"/>
                      <a:pt x="11" y="301"/>
                      <a:pt x="11" y="350"/>
                    </a:cubicBezTo>
                    <a:cubicBezTo>
                      <a:pt x="5" y="360"/>
                      <a:pt x="0" y="365"/>
                      <a:pt x="1" y="379"/>
                    </a:cubicBezTo>
                    <a:cubicBezTo>
                      <a:pt x="2" y="392"/>
                      <a:pt x="24" y="415"/>
                      <a:pt x="35" y="426"/>
                    </a:cubicBezTo>
                    <a:cubicBezTo>
                      <a:pt x="47" y="426"/>
                      <a:pt x="43" y="426"/>
                      <a:pt x="58" y="426"/>
                    </a:cubicBezTo>
                    <a:cubicBezTo>
                      <a:pt x="53" y="413"/>
                      <a:pt x="54" y="407"/>
                      <a:pt x="54" y="396"/>
                    </a:cubicBezTo>
                    <a:cubicBezTo>
                      <a:pt x="57" y="390"/>
                      <a:pt x="61" y="388"/>
                      <a:pt x="66" y="384"/>
                    </a:cubicBezTo>
                    <a:cubicBezTo>
                      <a:pt x="66" y="379"/>
                      <a:pt x="67" y="381"/>
                      <a:pt x="67" y="377"/>
                    </a:cubicBezTo>
                    <a:cubicBezTo>
                      <a:pt x="173" y="377"/>
                      <a:pt x="231" y="377"/>
                      <a:pt x="286" y="377"/>
                    </a:cubicBezTo>
                    <a:cubicBezTo>
                      <a:pt x="285" y="380"/>
                      <a:pt x="285" y="381"/>
                      <a:pt x="286" y="383"/>
                    </a:cubicBezTo>
                    <a:cubicBezTo>
                      <a:pt x="292" y="387"/>
                      <a:pt x="299" y="390"/>
                      <a:pt x="304" y="397"/>
                    </a:cubicBezTo>
                    <a:cubicBezTo>
                      <a:pt x="305" y="408"/>
                      <a:pt x="303" y="414"/>
                      <a:pt x="297" y="426"/>
                    </a:cubicBezTo>
                    <a:cubicBezTo>
                      <a:pt x="310" y="426"/>
                      <a:pt x="305" y="427"/>
                      <a:pt x="322" y="427"/>
                    </a:cubicBezTo>
                    <a:cubicBezTo>
                      <a:pt x="335" y="412"/>
                      <a:pt x="352" y="392"/>
                      <a:pt x="353" y="378"/>
                    </a:cubicBezTo>
                    <a:cubicBezTo>
                      <a:pt x="354" y="364"/>
                      <a:pt x="349" y="360"/>
                      <a:pt x="343" y="350"/>
                    </a:cubicBezTo>
                    <a:cubicBezTo>
                      <a:pt x="343" y="289"/>
                      <a:pt x="343" y="152"/>
                      <a:pt x="343" y="111"/>
                    </a:cubicBezTo>
                    <a:cubicBezTo>
                      <a:pt x="344" y="17"/>
                      <a:pt x="260" y="0"/>
                      <a:pt x="17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6" name="Line 318"/>
              <p:cNvSpPr>
                <a:spLocks noChangeAspect="1" noChangeShapeType="1"/>
              </p:cNvSpPr>
              <p:nvPr/>
            </p:nvSpPr>
            <p:spPr bwMode="auto">
              <a:xfrm flipV="1">
                <a:off x="907" y="1325"/>
                <a:ext cx="0" cy="286"/>
              </a:xfrm>
              <a:prstGeom prst="line">
                <a:avLst/>
              </a:prstGeom>
              <a:noFill/>
              <a:ln w="12700">
                <a:noFill/>
                <a:round/>
                <a:headEnd/>
                <a:tailEnd/>
              </a:ln>
              <a:effectLst/>
            </p:spPr>
            <p:txBody>
              <a:bodyPr wrap="none" anchor="ctr"/>
              <a:lstStyle/>
              <a:p>
                <a:endParaRPr lang="ja-JP" altLang="en-US"/>
              </a:p>
            </p:txBody>
          </p:sp>
          <p:sp>
            <p:nvSpPr>
              <p:cNvPr id="197" name="Line 319"/>
              <p:cNvSpPr>
                <a:spLocks noChangeAspect="1" noChangeShapeType="1"/>
              </p:cNvSpPr>
              <p:nvPr/>
            </p:nvSpPr>
            <p:spPr bwMode="auto">
              <a:xfrm flipV="1">
                <a:off x="656" y="1325"/>
                <a:ext cx="0" cy="286"/>
              </a:xfrm>
              <a:prstGeom prst="line">
                <a:avLst/>
              </a:prstGeom>
              <a:noFill/>
              <a:ln w="12700">
                <a:noFill/>
                <a:round/>
                <a:headEnd/>
                <a:tailEnd/>
              </a:ln>
              <a:effectLst/>
            </p:spPr>
            <p:txBody>
              <a:bodyPr wrap="none" anchor="ctr"/>
              <a:lstStyle/>
              <a:p>
                <a:endParaRPr lang="ja-JP" altLang="en-US"/>
              </a:p>
            </p:txBody>
          </p:sp>
        </p:grpSp>
        <p:grpSp>
          <p:nvGrpSpPr>
            <p:cNvPr id="205" name="Group 598"/>
            <p:cNvGrpSpPr>
              <a:grpSpLocks noChangeAspect="1"/>
            </p:cNvGrpSpPr>
            <p:nvPr/>
          </p:nvGrpSpPr>
          <p:grpSpPr bwMode="auto">
            <a:xfrm flipH="1">
              <a:off x="7670154" y="5142634"/>
              <a:ext cx="103930" cy="518614"/>
              <a:chOff x="1785" y="1009"/>
              <a:chExt cx="200" cy="998"/>
            </a:xfrm>
          </p:grpSpPr>
          <p:sp>
            <p:nvSpPr>
              <p:cNvPr id="206"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07"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08"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209" name="Group 598"/>
            <p:cNvGrpSpPr>
              <a:grpSpLocks noChangeAspect="1"/>
            </p:cNvGrpSpPr>
            <p:nvPr/>
          </p:nvGrpSpPr>
          <p:grpSpPr bwMode="auto">
            <a:xfrm flipH="1">
              <a:off x="7506988" y="5142634"/>
              <a:ext cx="103930" cy="518614"/>
              <a:chOff x="1785" y="1009"/>
              <a:chExt cx="200" cy="998"/>
            </a:xfrm>
          </p:grpSpPr>
          <p:sp>
            <p:nvSpPr>
              <p:cNvPr id="210"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11"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12"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213" name="Group 598"/>
            <p:cNvGrpSpPr>
              <a:grpSpLocks noChangeAspect="1"/>
            </p:cNvGrpSpPr>
            <p:nvPr/>
          </p:nvGrpSpPr>
          <p:grpSpPr bwMode="auto">
            <a:xfrm flipH="1">
              <a:off x="7343822" y="5142634"/>
              <a:ext cx="103930" cy="518614"/>
              <a:chOff x="1785" y="1009"/>
              <a:chExt cx="200" cy="998"/>
            </a:xfrm>
          </p:grpSpPr>
          <p:sp>
            <p:nvSpPr>
              <p:cNvPr id="214"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15"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16"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grpSp>
        <p:nvGrpSpPr>
          <p:cNvPr id="110" name="グループ化 109"/>
          <p:cNvGrpSpPr/>
          <p:nvPr/>
        </p:nvGrpSpPr>
        <p:grpSpPr>
          <a:xfrm>
            <a:off x="3296816" y="4468070"/>
            <a:ext cx="502017" cy="342823"/>
            <a:chOff x="8004546" y="6069706"/>
            <a:chExt cx="502017" cy="342823"/>
          </a:xfrm>
        </p:grpSpPr>
        <p:sp>
          <p:nvSpPr>
            <p:cNvPr id="4" name="円/楕円 3"/>
            <p:cNvSpPr/>
            <p:nvPr/>
          </p:nvSpPr>
          <p:spPr>
            <a:xfrm>
              <a:off x="8049344" y="6093296"/>
              <a:ext cx="405681" cy="311448"/>
            </a:xfrm>
            <a:custGeom>
              <a:avLst/>
              <a:gdLst/>
              <a:ahLst/>
              <a:cxnLst/>
              <a:rect l="l" t="t" r="r" b="b"/>
              <a:pathLst>
                <a:path w="405681" h="311448">
                  <a:moveTo>
                    <a:pt x="121965" y="0"/>
                  </a:moveTo>
                  <a:cubicBezTo>
                    <a:pt x="173703" y="0"/>
                    <a:pt x="217916" y="32215"/>
                    <a:pt x="235037" y="77915"/>
                  </a:cubicBezTo>
                  <a:cubicBezTo>
                    <a:pt x="249869" y="71140"/>
                    <a:pt x="266370" y="67518"/>
                    <a:pt x="283716" y="67518"/>
                  </a:cubicBezTo>
                  <a:cubicBezTo>
                    <a:pt x="351075" y="67518"/>
                    <a:pt x="405681" y="122124"/>
                    <a:pt x="405681" y="189483"/>
                  </a:cubicBezTo>
                  <a:cubicBezTo>
                    <a:pt x="405681" y="256842"/>
                    <a:pt x="351075" y="311448"/>
                    <a:pt x="283716" y="311448"/>
                  </a:cubicBezTo>
                  <a:cubicBezTo>
                    <a:pt x="231979" y="311448"/>
                    <a:pt x="187765" y="279233"/>
                    <a:pt x="170645" y="233533"/>
                  </a:cubicBezTo>
                  <a:cubicBezTo>
                    <a:pt x="155813" y="240309"/>
                    <a:pt x="139312" y="243930"/>
                    <a:pt x="121965" y="243930"/>
                  </a:cubicBezTo>
                  <a:cubicBezTo>
                    <a:pt x="54606" y="243930"/>
                    <a:pt x="0" y="189324"/>
                    <a:pt x="0" y="121965"/>
                  </a:cubicBezTo>
                  <a:cubicBezTo>
                    <a:pt x="0" y="54606"/>
                    <a:pt x="54606" y="0"/>
                    <a:pt x="121965" y="0"/>
                  </a:cubicBezTo>
                  <a:close/>
                </a:path>
              </a:pathLst>
            </a:custGeom>
            <a:solidFill>
              <a:srgbClr val="027F9C"/>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正方形/長方形 1"/>
            <p:cNvSpPr/>
            <p:nvPr/>
          </p:nvSpPr>
          <p:spPr>
            <a:xfrm>
              <a:off x="8004546" y="6069706"/>
              <a:ext cx="338554" cy="276999"/>
            </a:xfrm>
            <a:prstGeom prst="rect">
              <a:avLst/>
            </a:prstGeom>
          </p:spPr>
          <p:txBody>
            <a:bodyPr wrap="none">
              <a:spAutoFit/>
            </a:bodyPr>
            <a:lstStyle/>
            <a:p>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事</a:t>
              </a:r>
            </a:p>
          </p:txBody>
        </p:sp>
        <p:sp>
          <p:nvSpPr>
            <p:cNvPr id="199" name="正方形/長方形 198"/>
            <p:cNvSpPr/>
            <p:nvPr/>
          </p:nvSpPr>
          <p:spPr>
            <a:xfrm>
              <a:off x="8168009" y="6135530"/>
              <a:ext cx="338554" cy="276999"/>
            </a:xfrm>
            <a:prstGeom prst="rect">
              <a:avLst/>
            </a:prstGeom>
          </p:spPr>
          <p:txBody>
            <a:bodyPr wrap="none">
              <a:spAutoFit/>
            </a:bodyPr>
            <a:lstStyle/>
            <a:p>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例</a:t>
              </a:r>
            </a:p>
          </p:txBody>
        </p:sp>
      </p:grpSp>
      <p:grpSp>
        <p:nvGrpSpPr>
          <p:cNvPr id="200" name="グループ化 7"/>
          <p:cNvGrpSpPr/>
          <p:nvPr/>
        </p:nvGrpSpPr>
        <p:grpSpPr>
          <a:xfrm>
            <a:off x="272481" y="1844824"/>
            <a:ext cx="9361040" cy="288032"/>
            <a:chOff x="4803500" y="2113806"/>
            <a:chExt cx="2909373" cy="288032"/>
          </a:xfrm>
        </p:grpSpPr>
        <p:cxnSp>
          <p:nvCxnSpPr>
            <p:cNvPr id="201" name="直線コネクタ 200"/>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2" name="Rectangle 6"/>
            <p:cNvSpPr>
              <a:spLocks noChangeArrowheads="1"/>
            </p:cNvSpPr>
            <p:nvPr/>
          </p:nvSpPr>
          <p:spPr bwMode="auto">
            <a:xfrm>
              <a:off x="4803500" y="2113806"/>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健診サービスの主な提供機関</a:t>
              </a:r>
            </a:p>
          </p:txBody>
        </p:sp>
      </p:grpSp>
    </p:spTree>
    <p:extLst>
      <p:ext uri="{BB962C8B-B14F-4D97-AF65-F5344CB8AC3E}">
        <p14:creationId xmlns:p14="http://schemas.microsoft.com/office/powerpoint/2010/main" val="2536262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298021-4BDA-47A4-9CD9-5AC081049AC9}"/>
              </a:ext>
            </a:extLst>
          </p:cNvPr>
          <p:cNvGraphicFramePr>
            <a:graphicFrameLocks noChangeAspect="1"/>
          </p:cNvGraphicFramePr>
          <p:nvPr>
            <p:custDataLst>
              <p:tags r:id="rId2"/>
            </p:custDataLst>
            <p:extLst>
              <p:ext uri="{D42A27DB-BD31-4B8C-83A1-F6EECF244321}">
                <p14:modId xmlns:p14="http://schemas.microsoft.com/office/powerpoint/2010/main" val="1861709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73298021-4BDA-47A4-9CD9-5AC081049A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4" name="テキスト ボックス 83"/>
          <p:cNvSpPr txBox="1"/>
          <p:nvPr/>
        </p:nvSpPr>
        <p:spPr>
          <a:xfrm>
            <a:off x="8265368" y="2060849"/>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grpSp>
        <p:nvGrpSpPr>
          <p:cNvPr id="6" name="グループ化 5"/>
          <p:cNvGrpSpPr/>
          <p:nvPr/>
        </p:nvGrpSpPr>
        <p:grpSpPr>
          <a:xfrm>
            <a:off x="3988881" y="2326706"/>
            <a:ext cx="936104" cy="936104"/>
            <a:chOff x="5025008" y="2996952"/>
            <a:chExt cx="808116" cy="808116"/>
          </a:xfrm>
        </p:grpSpPr>
        <p:sp>
          <p:nvSpPr>
            <p:cNvPr id="53" name="円/楕円 52"/>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55" name="グループ化 54"/>
            <p:cNvGrpSpPr/>
            <p:nvPr/>
          </p:nvGrpSpPr>
          <p:grpSpPr>
            <a:xfrm rot="900000">
              <a:off x="5272274" y="3156675"/>
              <a:ext cx="352133" cy="457132"/>
              <a:chOff x="59184" y="4981798"/>
              <a:chExt cx="873125" cy="1133475"/>
            </a:xfrm>
          </p:grpSpPr>
          <p:sp>
            <p:nvSpPr>
              <p:cNvPr id="56"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57"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58"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nvGrpSpPr>
              <p:cNvPr id="59" name="グループ化 58"/>
              <p:cNvGrpSpPr/>
              <p:nvPr/>
            </p:nvGrpSpPr>
            <p:grpSpPr>
              <a:xfrm>
                <a:off x="169330" y="5402486"/>
                <a:ext cx="648072" cy="531812"/>
                <a:chOff x="200472" y="5402486"/>
                <a:chExt cx="585788" cy="531812"/>
              </a:xfrm>
            </p:grpSpPr>
            <p:sp>
              <p:nvSpPr>
                <p:cNvPr id="64"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5"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6"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7"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8"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9"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70"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grpSp>
            <p:nvGrpSpPr>
              <p:cNvPr id="60" name="グループ化 59"/>
              <p:cNvGrpSpPr/>
              <p:nvPr/>
            </p:nvGrpSpPr>
            <p:grpSpPr>
              <a:xfrm>
                <a:off x="282205" y="5123126"/>
                <a:ext cx="422324" cy="128706"/>
                <a:chOff x="1497013" y="5873750"/>
                <a:chExt cx="833437" cy="254000"/>
              </a:xfrm>
            </p:grpSpPr>
            <p:sp>
              <p:nvSpPr>
                <p:cNvPr id="61"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62"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63"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grpSp>
        </p:grpSp>
      </p:grpSp>
      <p:sp>
        <p:nvSpPr>
          <p:cNvPr id="2" name="タイトル 1"/>
          <p:cNvSpPr>
            <a:spLocks noGrp="1"/>
          </p:cNvSpPr>
          <p:nvPr>
            <p:ph type="title"/>
          </p:nvPr>
        </p:nvSpPr>
        <p:spPr/>
        <p:txBody>
          <a:bodyPr vert="horz" lIns="91440" tIns="45720" rIns="91440" bIns="45720" rtlCol="0" anchor="b" anchorCtr="0">
            <a:normAutofit/>
          </a:bodyPr>
          <a:lstStyle/>
          <a:p>
            <a:r>
              <a:rPr lang="ja-JP" altLang="en-US"/>
              <a:t>ベトナム</a:t>
            </a:r>
            <a:r>
              <a:rPr lang="en-US" altLang="ja-JP" dirty="0"/>
              <a:t>(Vietnam)</a:t>
            </a:r>
            <a:r>
              <a:rPr lang="ja-JP" altLang="en-US" dirty="0"/>
              <a:t>／医療関連／制度</a:t>
            </a:r>
          </a:p>
        </p:txBody>
      </p:sp>
      <p:sp>
        <p:nvSpPr>
          <p:cNvPr id="3" name="テキスト プレースホルダー 2"/>
          <p:cNvSpPr>
            <a:spLocks noGrp="1"/>
          </p:cNvSpPr>
          <p:nvPr>
            <p:ph type="body" sz="quarter" idx="15"/>
          </p:nvPr>
        </p:nvSpPr>
        <p:spPr/>
        <p:txBody>
          <a:bodyPr vert="horz" lIns="91440" tIns="45720" rIns="91440" bIns="45720" rtlCol="0" anchor="b" anchorCtr="0">
            <a:noAutofit/>
          </a:bodyPr>
          <a:lstStyle/>
          <a:p>
            <a:r>
              <a:rPr lang="ja-JP" altLang="en-US" dirty="0"/>
              <a:t>ベトナムで生産された医療機器に対する規制</a:t>
            </a:r>
          </a:p>
        </p:txBody>
      </p:sp>
      <p:sp>
        <p:nvSpPr>
          <p:cNvPr id="4" name="テキスト ボックス 3"/>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Circular 07/2002/TT-BYT</a:t>
            </a:r>
            <a:r>
              <a:rPr lang="ja-JP" altLang="en-US" sz="1400" dirty="0">
                <a:latin typeface="Meiryo UI" panose="020B0604030504040204" pitchFamily="34" charset="-128"/>
                <a:ea typeface="Meiryo UI" panose="020B0604030504040204" pitchFamily="34" charset="-128"/>
                <a:cs typeface="Arial" panose="020B0604020202020204" pitchFamily="34" charset="0"/>
              </a:rPr>
              <a:t>」により定められており、保健省傘下の</a:t>
            </a:r>
            <a:r>
              <a:rPr lang="en-US" altLang="ja-JP" sz="1400" dirty="0">
                <a:latin typeface="Meiryo UI" panose="020B0604030504040204" pitchFamily="34" charset="-128"/>
                <a:ea typeface="Meiryo UI" panose="020B0604030504040204" pitchFamily="34" charset="-128"/>
                <a:cs typeface="Arial" panose="020B0604020202020204" pitchFamily="34" charset="0"/>
              </a:rPr>
              <a:t>DEMC</a:t>
            </a: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Department of Medical Equipment and Construction</a:t>
            </a:r>
            <a:r>
              <a:rPr lang="ja-JP" altLang="en-US" sz="1400" dirty="0">
                <a:latin typeface="Meiryo UI" panose="020B0604030504040204" pitchFamily="34" charset="-128"/>
                <a:ea typeface="Meiryo UI" panose="020B0604030504040204" pitchFamily="34" charset="-128"/>
                <a:cs typeface="Arial" panose="020B0604020202020204" pitchFamily="34" charset="0"/>
              </a:rPr>
              <a:t>）が管轄している。</a:t>
            </a:r>
          </a:p>
        </p:txBody>
      </p:sp>
      <p:sp>
        <p:nvSpPr>
          <p:cNvPr id="43" name="正方形/長方形 42"/>
          <p:cNvSpPr/>
          <p:nvPr/>
        </p:nvSpPr>
        <p:spPr>
          <a:xfrm>
            <a:off x="6094244" y="2204865"/>
            <a:ext cx="1944216" cy="1015663"/>
          </a:xfrm>
          <a:prstGeom prst="rect">
            <a:avLst/>
          </a:prstGeom>
        </p:spPr>
        <p:txBody>
          <a:bodyPr wrap="square" anchor="t">
            <a:spAutoFit/>
          </a:bodyPr>
          <a:lstStyle/>
          <a:p>
            <a:pPr fontAlgn="ctr">
              <a:spcBef>
                <a:spcPts val="6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市場で取引される前に、</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Circulation Registration </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Certificate</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において</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Circulation Registration </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Number</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を得る</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cxnSp>
        <p:nvCxnSpPr>
          <p:cNvPr id="46" name="直線矢印コネクタ 45"/>
          <p:cNvCxnSpPr/>
          <p:nvPr/>
        </p:nvCxnSpPr>
        <p:spPr>
          <a:xfrm>
            <a:off x="635000" y="3356993"/>
            <a:ext cx="293790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851922" y="3265937"/>
            <a:ext cx="504056"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5</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日間</a:t>
            </a:r>
          </a:p>
        </p:txBody>
      </p:sp>
      <p:cxnSp>
        <p:nvCxnSpPr>
          <p:cNvPr id="48" name="直線コネクタ 47"/>
          <p:cNvCxnSpPr/>
          <p:nvPr/>
        </p:nvCxnSpPr>
        <p:spPr>
          <a:xfrm>
            <a:off x="633680" y="2492897"/>
            <a:ext cx="0" cy="105167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3944888" y="2816473"/>
            <a:ext cx="1008112" cy="576064"/>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有効期限：</a:t>
            </a:r>
            <a:r>
              <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年（交付から）</a:t>
            </a:r>
            <a:endParaRPr kumimoji="0" lang="en-US" altLang="ja-JP" sz="500" kern="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失効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60</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日</a:t>
            </a: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前</a:t>
            </a: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までに</a:t>
            </a:r>
            <a:br>
              <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更新の必要</a:t>
            </a:r>
          </a:p>
        </p:txBody>
      </p:sp>
      <p:sp>
        <p:nvSpPr>
          <p:cNvPr id="73" name="右矢印 72"/>
          <p:cNvSpPr/>
          <p:nvPr/>
        </p:nvSpPr>
        <p:spPr>
          <a:xfrm>
            <a:off x="2792760"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4" name="右矢印 73"/>
          <p:cNvSpPr/>
          <p:nvPr/>
        </p:nvSpPr>
        <p:spPr>
          <a:xfrm>
            <a:off x="5169024"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776536" y="2204865"/>
            <a:ext cx="2556055" cy="646331"/>
          </a:xfrm>
          <a:prstGeom prst="rect">
            <a:avLst/>
          </a:prstGeom>
        </p:spPr>
        <p:txBody>
          <a:bodyPr wrap="square" anchor="t">
            <a:spAutoFit/>
          </a:bodyPr>
          <a:lstStyle/>
          <a:p>
            <a:pPr fontAlgn="ctr">
              <a:spcBef>
                <a:spcPts val="300"/>
              </a:spcBef>
              <a:buClr>
                <a:srgbClr val="3D6AA7"/>
              </a:buClr>
              <a:buSzPct val="120000"/>
            </a:pP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Circular 07/2002/TT-BYT</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に基づき、保健省医療機器・</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施設局に下表に示す書類</a:t>
            </a:r>
            <a:r>
              <a:rPr lang="en-US" altLang="ja-JP" sz="120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20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を提</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出</a:t>
            </a:r>
            <a:endParaRPr lang="ja-JP"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40" name="正方形/長方形 39"/>
          <p:cNvSpPr/>
          <p:nvPr/>
        </p:nvSpPr>
        <p:spPr>
          <a:xfrm>
            <a:off x="3728864" y="2204865"/>
            <a:ext cx="1440160" cy="276999"/>
          </a:xfrm>
          <a:prstGeom prst="rect">
            <a:avLst/>
          </a:prstGeom>
        </p:spPr>
        <p:txBody>
          <a:bodyPr wrap="square" anchor="t">
            <a:spAutoFit/>
          </a:bodyPr>
          <a:lstStyle/>
          <a:p>
            <a:pPr fontAlgn="ctr">
              <a:spcBef>
                <a:spcPts val="3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販売許可証を取得</a:t>
            </a:r>
          </a:p>
        </p:txBody>
      </p:sp>
      <p:graphicFrame>
        <p:nvGraphicFramePr>
          <p:cNvPr id="78" name="表 77"/>
          <p:cNvGraphicFramePr>
            <a:graphicFrameLocks noGrp="1"/>
          </p:cNvGraphicFramePr>
          <p:nvPr/>
        </p:nvGraphicFramePr>
        <p:xfrm>
          <a:off x="632520" y="4365105"/>
          <a:ext cx="8640000" cy="171372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252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2520000">
                  <a:extLst>
                    <a:ext uri="{9D8B030D-6E8A-4147-A177-3AD203B41FA5}">
                      <a16:colId xmlns:a16="http://schemas.microsoft.com/office/drawing/2014/main" val="20005"/>
                    </a:ext>
                  </a:extLst>
                </a:gridCol>
              </a:tblGrid>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認可申請書とクラス分類レター</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（文書</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No.07/2002/TT-BT</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ベトナムの医療機関で実施された</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最低</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件の試験結果</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（保健省に指定された医療機器のみ）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取り扱い説明書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医療機器分野における事業活動の</a:t>
                      </a:r>
                      <a:b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事業者登録証明書の写し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他国の規制当局から得られた</a:t>
                      </a:r>
                      <a:b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化学的、物理的、および安全試験結果</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製品ラベル</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Decree No.89/2006/NĐ-CP</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を満たすもの）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関連する品質基準を順守した旨</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の宣言</a:t>
                      </a:r>
                      <a:endPar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医療機器のカタログ</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9</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手数料</a:t>
                      </a:r>
                      <a:endPar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 100</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43US$</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 300</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129US$</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C, D:</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500</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215US$</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80" name="テキスト ボックス 79"/>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83" name="右矢印 82"/>
          <p:cNvSpPr/>
          <p:nvPr/>
        </p:nvSpPr>
        <p:spPr>
          <a:xfrm>
            <a:off x="7894444"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7" name="片側の 2 つの角を丸めた四角形 16"/>
          <p:cNvSpPr/>
          <p:nvPr/>
        </p:nvSpPr>
        <p:spPr>
          <a:xfrm>
            <a:off x="632520" y="4005065"/>
            <a:ext cx="864096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dirty="0">
                <a:solidFill>
                  <a:schemeClr val="bg1"/>
                </a:solidFill>
                <a:latin typeface="Meiryo UI" panose="020B0604030504040204" pitchFamily="34" charset="-128"/>
                <a:ea typeface="Meiryo UI" panose="020B0604030504040204" pitchFamily="34" charset="-128"/>
                <a:cs typeface="Arial" panose="020B0604020202020204" pitchFamily="34" charset="0"/>
              </a:rPr>
              <a:t>※ </a:t>
            </a:r>
            <a:r>
              <a:rPr kumimoji="0" lang="ja-JP" altLang="en-US" sz="1300" dirty="0">
                <a:solidFill>
                  <a:schemeClr val="bg1"/>
                </a:solidFill>
                <a:latin typeface="Meiryo UI" panose="020B0604030504040204" pitchFamily="34" charset="-128"/>
                <a:ea typeface="Meiryo UI" panose="020B0604030504040204" pitchFamily="34" charset="-128"/>
                <a:cs typeface="Arial" panose="020B0604020202020204" pitchFamily="34" charset="0"/>
              </a:rPr>
              <a:t>ベトナムで生産された医療</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機器の登録に必要な書類等</a:t>
            </a:r>
          </a:p>
        </p:txBody>
      </p:sp>
      <p:sp>
        <p:nvSpPr>
          <p:cNvPr id="54" name="角丸四角形 53"/>
          <p:cNvSpPr/>
          <p:nvPr/>
        </p:nvSpPr>
        <p:spPr>
          <a:xfrm>
            <a:off x="488504"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9" name="角丸四角形 78"/>
          <p:cNvSpPr/>
          <p:nvPr/>
        </p:nvSpPr>
        <p:spPr>
          <a:xfrm>
            <a:off x="3455114"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1" name="角丸四角形 80"/>
          <p:cNvSpPr/>
          <p:nvPr/>
        </p:nvSpPr>
        <p:spPr>
          <a:xfrm>
            <a:off x="5817096"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82" name="直線コネクタ 81"/>
          <p:cNvCxnSpPr/>
          <p:nvPr/>
        </p:nvCxnSpPr>
        <p:spPr>
          <a:xfrm>
            <a:off x="3599130" y="2492897"/>
            <a:ext cx="0" cy="105167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grpSp>
        <p:nvGrpSpPr>
          <p:cNvPr id="85" name="グループ化 7"/>
          <p:cNvGrpSpPr/>
          <p:nvPr/>
        </p:nvGrpSpPr>
        <p:grpSpPr>
          <a:xfrm>
            <a:off x="416496" y="1772817"/>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医療機器の販売までに必要な手続き</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091551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520E1B-49D6-4638-9455-C10EDF1F6EBF}"/>
              </a:ext>
            </a:extLst>
          </p:cNvPr>
          <p:cNvGraphicFramePr>
            <a:graphicFrameLocks noChangeAspect="1"/>
          </p:cNvGraphicFramePr>
          <p:nvPr>
            <p:custDataLst>
              <p:tags r:id="rId2"/>
            </p:custDataLst>
            <p:extLst>
              <p:ext uri="{D42A27DB-BD31-4B8C-83A1-F6EECF244321}">
                <p14:modId xmlns:p14="http://schemas.microsoft.com/office/powerpoint/2010/main" val="706096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5" imgW="408" imgH="408" progId="TCLayout.ActiveDocument.1">
                  <p:embed/>
                </p:oleObj>
              </mc:Choice>
              <mc:Fallback>
                <p:oleObj name="think-cell Slide" r:id="rId5" imgW="408" imgH="408" progId="TCLayout.ActiveDocument.1">
                  <p:embed/>
                  <p:pic>
                    <p:nvPicPr>
                      <p:cNvPr id="5" name="Object 4" hidden="1">
                        <a:extLst>
                          <a:ext uri="{FF2B5EF4-FFF2-40B4-BE49-F238E27FC236}">
                            <a16:creationId xmlns:a16="http://schemas.microsoft.com/office/drawing/2014/main" id="{0B520E1B-49D6-4638-9455-C10EDF1F6E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6" name="二等辺三角形 65"/>
          <p:cNvSpPr/>
          <p:nvPr/>
        </p:nvSpPr>
        <p:spPr>
          <a:xfrm rot="16200000">
            <a:off x="3121388" y="4678837"/>
            <a:ext cx="1584176" cy="1364388"/>
          </a:xfrm>
          <a:prstGeom prst="triangle">
            <a:avLst>
              <a:gd name="adj" fmla="val 44275"/>
            </a:avLst>
          </a:prstGeom>
          <a:gradFill flip="none" rotWithShape="1">
            <a:gsLst>
              <a:gs pos="0">
                <a:srgbClr val="868686"/>
              </a:gs>
              <a:gs pos="100000">
                <a:srgbClr val="DADADA"/>
              </a:gs>
            </a:gsLst>
            <a:lin ang="5400000" scaled="1"/>
            <a:tileRect/>
          </a:gradFill>
        </p:spPr>
        <p:txBody>
          <a:bodyPr rtlCol="0" anchor="ct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8265368" y="2894855"/>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sp>
        <p:nvSpPr>
          <p:cNvPr id="57" name="テキスト ボックス 56"/>
          <p:cNvSpPr txBox="1"/>
          <p:nvPr/>
        </p:nvSpPr>
        <p:spPr>
          <a:xfrm>
            <a:off x="8265368" y="1747903"/>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grpSp>
        <p:nvGrpSpPr>
          <p:cNvPr id="72" name="グループ化 71"/>
          <p:cNvGrpSpPr/>
          <p:nvPr/>
        </p:nvGrpSpPr>
        <p:grpSpPr>
          <a:xfrm>
            <a:off x="6537176" y="2026708"/>
            <a:ext cx="936104" cy="936104"/>
            <a:chOff x="5025008" y="2996952"/>
            <a:chExt cx="808116" cy="808116"/>
          </a:xfrm>
        </p:grpSpPr>
        <p:sp>
          <p:nvSpPr>
            <p:cNvPr id="73" name="円/楕円 72"/>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74" name="グループ化 73"/>
            <p:cNvGrpSpPr/>
            <p:nvPr/>
          </p:nvGrpSpPr>
          <p:grpSpPr>
            <a:xfrm rot="900000">
              <a:off x="5272274" y="3156675"/>
              <a:ext cx="352133" cy="457132"/>
              <a:chOff x="59184" y="4981798"/>
              <a:chExt cx="873125" cy="1133475"/>
            </a:xfrm>
          </p:grpSpPr>
          <p:sp>
            <p:nvSpPr>
              <p:cNvPr id="75"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76"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84"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nvGrpSpPr>
              <p:cNvPr id="92" name="グループ化 91"/>
              <p:cNvGrpSpPr/>
              <p:nvPr/>
            </p:nvGrpSpPr>
            <p:grpSpPr>
              <a:xfrm>
                <a:off x="169330" y="5402486"/>
                <a:ext cx="648072" cy="531812"/>
                <a:chOff x="200472" y="5402486"/>
                <a:chExt cx="585788" cy="531812"/>
              </a:xfrm>
            </p:grpSpPr>
            <p:sp>
              <p:nvSpPr>
                <p:cNvPr id="97"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98"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99"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0"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1"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2"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3"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grpSp>
            <p:nvGrpSpPr>
              <p:cNvPr id="93" name="グループ化 92"/>
              <p:cNvGrpSpPr/>
              <p:nvPr/>
            </p:nvGrpSpPr>
            <p:grpSpPr>
              <a:xfrm>
                <a:off x="282205" y="5123126"/>
                <a:ext cx="422324" cy="128706"/>
                <a:chOff x="1497013" y="5873750"/>
                <a:chExt cx="833437" cy="254000"/>
              </a:xfrm>
            </p:grpSpPr>
            <p:sp>
              <p:nvSpPr>
                <p:cNvPr id="94"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95"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96"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grpSp>
        </p:grpSp>
      </p:grpSp>
      <p:sp>
        <p:nvSpPr>
          <p:cNvPr id="88" name="正方形/長方形 87"/>
          <p:cNvSpPr/>
          <p:nvPr/>
        </p:nvSpPr>
        <p:spPr>
          <a:xfrm>
            <a:off x="560512" y="3992879"/>
            <a:ext cx="8784976" cy="28803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vert="horz" lIns="91440" tIns="45720" rIns="91440" bIns="45720" rtlCol="0" anchor="b" anchorCtr="0">
            <a:normAutofit/>
          </a:bodyPr>
          <a:lstStyle/>
          <a:p>
            <a:r>
              <a:rPr lang="ja-JP" altLang="en-US"/>
              <a:t>ベトナム</a:t>
            </a:r>
            <a:r>
              <a:rPr lang="en-US" altLang="ja-JP" dirty="0"/>
              <a:t>(Vietnam) </a:t>
            </a:r>
            <a:r>
              <a:rPr lang="ja-JP" altLang="en-US" dirty="0"/>
              <a:t>／医療関連／制度</a:t>
            </a:r>
          </a:p>
        </p:txBody>
      </p:sp>
      <p:sp>
        <p:nvSpPr>
          <p:cNvPr id="3" name="テキスト プレースホルダー 2"/>
          <p:cNvSpPr>
            <a:spLocks noGrp="1"/>
          </p:cNvSpPr>
          <p:nvPr>
            <p:ph type="body" sz="quarter" idx="15"/>
          </p:nvPr>
        </p:nvSpPr>
        <p:spPr>
          <a:xfrm>
            <a:off x="200025" y="532799"/>
            <a:ext cx="9505950" cy="359445"/>
          </a:xfrm>
        </p:spPr>
        <p:txBody>
          <a:bodyPr vert="horz" lIns="91440" tIns="45720" rIns="91440" bIns="45720" rtlCol="0" anchor="b" anchorCtr="0">
            <a:noAutofit/>
          </a:bodyPr>
          <a:lstStyle/>
          <a:p>
            <a:r>
              <a:rPr lang="ja-JP" altLang="en-US" dirty="0"/>
              <a:t>輸入の医療機器に対する規制</a:t>
            </a:r>
          </a:p>
        </p:txBody>
      </p:sp>
      <p:sp>
        <p:nvSpPr>
          <p:cNvPr id="63" name="正方形/長方形 62"/>
          <p:cNvSpPr/>
          <p:nvPr/>
        </p:nvSpPr>
        <p:spPr>
          <a:xfrm>
            <a:off x="6362526" y="2445005"/>
            <a:ext cx="1440159" cy="360040"/>
          </a:xfrm>
          <a:prstGeom prst="rect">
            <a:avLst/>
          </a:prstGeom>
          <a:solidFill>
            <a:srgbClr val="FFFFFF">
              <a:alpha val="61176"/>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有効</a:t>
            </a: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期限：　</a:t>
            </a:r>
            <a:endPar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A: </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無期限</a:t>
            </a:r>
            <a:endParaRPr kumimoji="0" lang="en-US" altLang="ja-JP" sz="900" kern="0" dirty="0">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B, C, D: </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５年</a:t>
            </a:r>
            <a:endParaRPr kumimoji="0" lang="ja-JP" altLang="en-US" sz="900" kern="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85" name="表 84"/>
          <p:cNvGraphicFramePr>
            <a:graphicFrameLocks noGrp="1"/>
          </p:cNvGraphicFramePr>
          <p:nvPr/>
        </p:nvGraphicFramePr>
        <p:xfrm>
          <a:off x="560512" y="3992878"/>
          <a:ext cx="3096344" cy="2294623"/>
        </p:xfrm>
        <a:graphic>
          <a:graphicData uri="http://schemas.openxmlformats.org/drawingml/2006/table">
            <a:tbl>
              <a:tblPr firstRow="1" bandRow="1">
                <a:tableStyleId>{5C22544A-7EE6-4342-B048-85BDC9FD1C3A}</a:tableStyleId>
              </a:tblPr>
              <a:tblGrid>
                <a:gridCol w="424157">
                  <a:extLst>
                    <a:ext uri="{9D8B030D-6E8A-4147-A177-3AD203B41FA5}">
                      <a16:colId xmlns:a16="http://schemas.microsoft.com/office/drawing/2014/main" val="20000"/>
                    </a:ext>
                  </a:extLst>
                </a:gridCol>
                <a:gridCol w="2672187">
                  <a:extLst>
                    <a:ext uri="{9D8B030D-6E8A-4147-A177-3AD203B41FA5}">
                      <a16:colId xmlns:a16="http://schemas.microsoft.com/office/drawing/2014/main" val="20001"/>
                    </a:ext>
                  </a:extLst>
                </a:gridCol>
              </a:tblGrid>
              <a:tr h="280837">
                <a:tc gridSpan="2">
                  <a:txBody>
                    <a:bodyPr/>
                    <a:lstStyle/>
                    <a:p>
                      <a:pPr marL="0" lvl="1" indent="0" algn="ctr" defTabSz="914400" eaLnBrk="1" hangingPunct="0">
                        <a:spcBef>
                          <a:spcPct val="0"/>
                        </a:spcBef>
                        <a:buClrTx/>
                        <a:buFontTx/>
                        <a:buNone/>
                      </a:pPr>
                      <a:r>
                        <a:rPr kumimoji="0" lang="ja-JP" altLang="en-US"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ベトナムに輸入する医療</a:t>
                      </a:r>
                      <a:r>
                        <a:rPr kumimoji="0" lang="ja-JP" altLang="en-US" sz="1100" b="1" spc="-3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機器の登録に必要な書類等</a:t>
                      </a: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9525" cap="flat" cmpd="sng" algn="ctr">
                      <a:solidFill>
                        <a:srgbClr val="FFFFFF">
                          <a:alpha val="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bmk="">
                        <a:ln>
                          <a:noFill/>
                        </a:ln>
                        <a:solidFill>
                          <a:schemeClr val="tx1"/>
                        </a:solidFill>
                        <a:effectLst/>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21256">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申請フォーム（</a:t>
                      </a:r>
                      <a:r>
                        <a:rPr lang="en-US" altLang="ja-JP" sz="1000" dirty="0">
                          <a:solidFill>
                            <a:schemeClr val="tx1"/>
                          </a:solidFill>
                          <a:latin typeface="Meiryo UI" panose="020B0604030504040204" pitchFamily="34" charset="-128"/>
                          <a:ea typeface="Meiryo UI" panose="020B0604030504040204" pitchFamily="34" charset="-128"/>
                        </a:rPr>
                        <a:t>DMEC</a:t>
                      </a:r>
                      <a:r>
                        <a:rPr lang="ja-JP" altLang="en-US" sz="1000">
                          <a:solidFill>
                            <a:schemeClr val="tx1"/>
                          </a:solidFill>
                          <a:latin typeface="Meiryo UI" panose="020B0604030504040204" pitchFamily="34" charset="-128"/>
                          <a:ea typeface="Meiryo UI" panose="020B0604030504040204" pitchFamily="34" charset="-128"/>
                        </a:rPr>
                        <a:t>） </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dirty="0">
                          <a:solidFill>
                            <a:schemeClr val="tx1"/>
                          </a:solidFill>
                          <a:latin typeface="Meiryo UI" panose="020B0604030504040204" pitchFamily="34" charset="-128"/>
                          <a:ea typeface="Meiryo UI" panose="020B0604030504040204" pitchFamily="34" charset="-128"/>
                        </a:rPr>
                        <a:t>事業登録証明書あるいは投資証明書のコピー（公証のあるもの）</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dirty="0">
                          <a:solidFill>
                            <a:schemeClr val="tx1"/>
                          </a:solidFill>
                          <a:latin typeface="Meiryo UI" panose="020B0604030504040204" pitchFamily="34" charset="-128"/>
                          <a:ea typeface="Meiryo UI" panose="020B0604030504040204" pitchFamily="34" charset="-128"/>
                        </a:rPr>
                        <a:t>医療機器に関する書類 </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登録申請費用</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 1,000,000</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B: 3,000,000</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C/D: 5,000,000</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888321843"/>
                  </a:ext>
                </a:extLst>
              </a:tr>
            </a:tbl>
          </a:graphicData>
        </a:graphic>
      </p:graphicFrame>
      <p:sp>
        <p:nvSpPr>
          <p:cNvPr id="87" name="片側の 2 つの角を丸めた四角形 86"/>
          <p:cNvSpPr/>
          <p:nvPr/>
        </p:nvSpPr>
        <p:spPr bwMode="auto">
          <a:xfrm>
            <a:off x="560512" y="3704847"/>
            <a:ext cx="8784976" cy="288032"/>
          </a:xfrm>
          <a:prstGeom prst="round2SameRect">
            <a:avLst>
              <a:gd name="adj1" fmla="val 16198"/>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en-US" altLang="ja-JP" sz="13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r>
              <a:rPr lang="ja-JP" altLang="en-US" sz="1300" b="1">
                <a:solidFill>
                  <a:schemeClr val="bg1"/>
                </a:solidFill>
                <a:latin typeface="Meiryo UI" panose="020B0604030504040204" pitchFamily="34" charset="-128"/>
                <a:ea typeface="Meiryo UI" panose="020B0604030504040204" pitchFamily="34" charset="-128"/>
                <a:cs typeface="Arial" panose="020B0604020202020204" pitchFamily="34" charset="0"/>
              </a:rPr>
              <a:t>　製品登録申請</a:t>
            </a:r>
            <a:r>
              <a:rPr lang="ja-JP" altLang="en-US" sz="13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時に必要な書類</a:t>
            </a:r>
            <a:endParaRPr lang="zh-TW" altLang="en-US" sz="13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04" name="直線矢印コネクタ 103"/>
          <p:cNvCxnSpPr/>
          <p:nvPr/>
        </p:nvCxnSpPr>
        <p:spPr>
          <a:xfrm>
            <a:off x="4016896" y="2722939"/>
            <a:ext cx="245385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016896" y="2170724"/>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07" name="右矢印 106"/>
          <p:cNvSpPr/>
          <p:nvPr/>
        </p:nvSpPr>
        <p:spPr>
          <a:xfrm>
            <a:off x="2791600" y="1882692"/>
            <a:ext cx="937264"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08" name="正方形/長方形 107"/>
          <p:cNvSpPr/>
          <p:nvPr/>
        </p:nvSpPr>
        <p:spPr>
          <a:xfrm>
            <a:off x="775376" y="2013738"/>
            <a:ext cx="2953487" cy="469359"/>
          </a:xfrm>
          <a:prstGeom prst="rect">
            <a:avLst/>
          </a:prstGeom>
        </p:spPr>
        <p:txBody>
          <a:bodyPr wrap="square" anchor="t">
            <a:spAutoFit/>
          </a:bodyPr>
          <a:lstStyle/>
          <a:p>
            <a:pPr fontAlgn="ctr">
              <a:spcBef>
                <a:spcPts val="300"/>
              </a:spcBef>
              <a:buClr>
                <a:srgbClr val="3D6AA7"/>
              </a:buClr>
              <a:buSzPct val="120000"/>
            </a:pPr>
            <a:r>
              <a:rPr lang="ja-JP" altLang="en-US" sz="1200" dirty="0">
                <a:latin typeface="Meiryo UI" panose="020B0604030504040204" pitchFamily="34" charset="-128"/>
                <a:ea typeface="Meiryo UI" panose="020B0604030504040204" pitchFamily="34" charset="-128"/>
              </a:rPr>
              <a:t>オンラインアカウントを作成</a:t>
            </a:r>
            <a:endParaRPr lang="en-US" altLang="ja-JP" sz="1200" dirty="0">
              <a:latin typeface="Meiryo UI" panose="020B0604030504040204" pitchFamily="34" charset="-128"/>
              <a:ea typeface="Meiryo UI" panose="020B0604030504040204" pitchFamily="34" charset="-128"/>
            </a:endParaRPr>
          </a:p>
          <a:p>
            <a:pPr fontAlgn="ctr">
              <a:spcBef>
                <a:spcPts val="300"/>
              </a:spcBef>
              <a:buClr>
                <a:srgbClr val="3D6AA7"/>
              </a:buClr>
              <a:buSzPct val="120000"/>
            </a:pPr>
            <a:r>
              <a:rPr lang="en-US" altLang="ja-JP" sz="1000" dirty="0">
                <a:latin typeface="Meiryo UI" panose="020B0604030504040204" pitchFamily="34" charset="-128"/>
                <a:ea typeface="Meiryo UI" panose="020B0604030504040204" pitchFamily="34" charset="-128"/>
                <a:cs typeface="Arial" panose="020B0604020202020204" pitchFamily="34" charset="0"/>
              </a:rPr>
              <a:t>URL</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https://</a:t>
            </a:r>
            <a:r>
              <a:rPr lang="en-US" altLang="ja-JP" sz="1000" dirty="0" err="1">
                <a:latin typeface="Meiryo UI" panose="020B0604030504040204" pitchFamily="34" charset="-128"/>
                <a:ea typeface="Meiryo UI" panose="020B0604030504040204" pitchFamily="34" charset="-128"/>
                <a:cs typeface="Arial" panose="020B0604020202020204" pitchFamily="34" charset="0"/>
              </a:rPr>
              <a:t>dmec.moh.gov.vn</a:t>
            </a:r>
            <a:r>
              <a:rPr lang="en-US" altLang="ja-JP" sz="1000" dirty="0">
                <a:latin typeface="Meiryo UI" panose="020B0604030504040204" pitchFamily="34" charset="-128"/>
                <a:ea typeface="Meiryo UI" panose="020B0604030504040204" pitchFamily="34" charset="-128"/>
                <a:cs typeface="Arial" panose="020B0604020202020204" pitchFamily="34" charset="0"/>
              </a:rPr>
              <a:t>/dang-ky</a:t>
            </a:r>
            <a:r>
              <a:rPr lang="ja-JP" altLang="en-US" sz="1000">
                <a:latin typeface="Meiryo UI" panose="020B0604030504040204" pitchFamily="34" charset="-128"/>
                <a:ea typeface="Meiryo UI" panose="020B0604030504040204" pitchFamily="34" charset="-128"/>
                <a:cs typeface="Arial" panose="020B0604020202020204" pitchFamily="34" charset="0"/>
              </a:rPr>
              <a:t>）</a:t>
            </a:r>
            <a:endParaRPr lang="ja-JP" altLang="en-US" sz="1000" dirty="0">
              <a:latin typeface="Meiryo UI" panose="020B0604030504040204" pitchFamily="34" charset="-128"/>
              <a:ea typeface="Meiryo UI" panose="020B0604030504040204" pitchFamily="34" charset="-128"/>
              <a:cs typeface="Arial" panose="020B0604020202020204" pitchFamily="34" charset="0"/>
            </a:endParaRPr>
          </a:p>
        </p:txBody>
      </p:sp>
      <p:sp>
        <p:nvSpPr>
          <p:cNvPr id="109" name="角丸四角形 108"/>
          <p:cNvSpPr/>
          <p:nvPr/>
        </p:nvSpPr>
        <p:spPr>
          <a:xfrm>
            <a:off x="488504"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0" name="角丸四角形 109"/>
          <p:cNvSpPr/>
          <p:nvPr/>
        </p:nvSpPr>
        <p:spPr>
          <a:xfrm>
            <a:off x="3872880"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5" name="正方形/長方形 114"/>
          <p:cNvSpPr/>
          <p:nvPr/>
        </p:nvSpPr>
        <p:spPr>
          <a:xfrm>
            <a:off x="775376" y="3038871"/>
            <a:ext cx="2556055" cy="276999"/>
          </a:xfrm>
          <a:prstGeom prst="rect">
            <a:avLst/>
          </a:prstGeom>
        </p:spPr>
        <p:txBody>
          <a:bodyPr wrap="square" anchor="t">
            <a:spAutoFit/>
          </a:bodyPr>
          <a:lstStyle/>
          <a:p>
            <a:pPr fontAlgn="ctr">
              <a:spcBef>
                <a:spcPts val="600"/>
              </a:spcBef>
              <a:buClr>
                <a:srgbClr val="0F99BC"/>
              </a:buClr>
              <a:buSzPct val="120000"/>
            </a:pPr>
            <a:r>
              <a:rPr lang="ja-JP" altLang="en-US" sz="1200" dirty="0">
                <a:latin typeface="Meiryo UI" panose="020B0604030504040204" pitchFamily="34" charset="-128"/>
                <a:ea typeface="Meiryo UI" panose="020B0604030504040204" pitchFamily="34" charset="-128"/>
                <a:cs typeface="Arial" panose="020B0604020202020204" pitchFamily="34" charset="0"/>
              </a:rPr>
              <a:t>上記機器の</a:t>
            </a:r>
            <a:r>
              <a:rPr lang="en-US" altLang="ja-JP" sz="1200" dirty="0">
                <a:latin typeface="Meiryo UI" panose="020B0604030504040204" pitchFamily="34" charset="-128"/>
                <a:ea typeface="Meiryo UI" panose="020B0604030504040204" pitchFamily="34" charset="-128"/>
                <a:cs typeface="Arial" panose="020B0604020202020204" pitchFamily="34" charset="0"/>
              </a:rPr>
              <a:t>2</a:t>
            </a:r>
            <a:r>
              <a:rPr lang="ja-JP" altLang="en-US" sz="1200" dirty="0">
                <a:latin typeface="Meiryo UI" panose="020B0604030504040204" pitchFamily="34" charset="-128"/>
                <a:ea typeface="Meiryo UI" panose="020B0604030504040204" pitchFamily="34" charset="-128"/>
                <a:cs typeface="Arial" panose="020B0604020202020204" pitchFamily="34" charset="0"/>
              </a:rPr>
              <a:t>回目以降の輸入</a:t>
            </a:r>
          </a:p>
        </p:txBody>
      </p:sp>
      <p:sp>
        <p:nvSpPr>
          <p:cNvPr id="116" name="角丸四角形 115"/>
          <p:cNvSpPr/>
          <p:nvPr/>
        </p:nvSpPr>
        <p:spPr>
          <a:xfrm>
            <a:off x="488504" y="3038871"/>
            <a:ext cx="288032" cy="288032"/>
          </a:xfrm>
          <a:prstGeom prst="roundRect">
            <a:avLst>
              <a:gd name="adj" fmla="val 13360"/>
            </a:avLst>
          </a:prstGeom>
          <a:solidFill>
            <a:srgbClr val="027F9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7" name="角丸四角形 116"/>
          <p:cNvSpPr/>
          <p:nvPr/>
        </p:nvSpPr>
        <p:spPr>
          <a:xfrm>
            <a:off x="3872880" y="3038871"/>
            <a:ext cx="288032" cy="288032"/>
          </a:xfrm>
          <a:prstGeom prst="roundRect">
            <a:avLst>
              <a:gd name="adj" fmla="val 13360"/>
            </a:avLst>
          </a:prstGeom>
          <a:solidFill>
            <a:srgbClr val="027F9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0" name="右矢印 119"/>
          <p:cNvSpPr/>
          <p:nvPr/>
        </p:nvSpPr>
        <p:spPr>
          <a:xfrm>
            <a:off x="2791600" y="3038871"/>
            <a:ext cx="937264" cy="288032"/>
          </a:xfrm>
          <a:prstGeom prst="rightArrow">
            <a:avLst/>
          </a:prstGeom>
          <a:gradFill flip="none" rotWithShape="1">
            <a:gsLst>
              <a:gs pos="43000">
                <a:srgbClr val="77D4ED"/>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3" name="正方形/長方形 122"/>
          <p:cNvSpPr/>
          <p:nvPr/>
        </p:nvSpPr>
        <p:spPr>
          <a:xfrm>
            <a:off x="4160912" y="1966551"/>
            <a:ext cx="1368152" cy="538609"/>
          </a:xfrm>
          <a:prstGeom prst="rect">
            <a:avLst/>
          </a:prstGeom>
        </p:spPr>
        <p:txBody>
          <a:bodyPr wrap="square" anchor="t">
            <a:spAutoFit/>
          </a:bodyPr>
          <a:lstStyle/>
          <a:p>
            <a:pPr fontAlgn="ctr">
              <a:spcBef>
                <a:spcPts val="600"/>
              </a:spcBef>
              <a:buClr>
                <a:srgbClr val="3D6AA7"/>
              </a:buClr>
              <a:buSzPct val="120000"/>
            </a:pPr>
            <a:r>
              <a:rPr lang="ja-JP" altLang="en-US" sz="1200">
                <a:solidFill>
                  <a:srgbClr val="000000"/>
                </a:solidFill>
                <a:latin typeface="Meiryo UI" panose="020B0604030504040204" pitchFamily="34" charset="-128"/>
                <a:ea typeface="Meiryo UI" panose="020B0604030504040204" pitchFamily="34" charset="-128"/>
                <a:cs typeface="Arial" panose="020B0604020202020204" pitchFamily="34" charset="0"/>
              </a:rPr>
              <a:t>製品登録申請</a:t>
            </a:r>
            <a:r>
              <a:rPr lang="en-US" altLang="ja-JP" sz="120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US" altLang="ja-JP" sz="1200" baseline="30000" dirty="0">
                <a:latin typeface="Meiryo UI" panose="020B0604030504040204" pitchFamily="34" charset="-128"/>
                <a:ea typeface="Meiryo UI" panose="020B0604030504040204" pitchFamily="34" charset="-128"/>
                <a:cs typeface="Arial" panose="020B0604020202020204" pitchFamily="34" charset="0"/>
              </a:rPr>
              <a:t>1</a:t>
            </a:r>
          </a:p>
          <a:p>
            <a:pPr fontAlgn="ctr">
              <a:spcBef>
                <a:spcPts val="600"/>
              </a:spcBef>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当局による審査</a:t>
            </a:r>
            <a:endParaRPr lang="en-US" altLang="ja-JP"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124" name="右矢印 123"/>
          <p:cNvSpPr/>
          <p:nvPr/>
        </p:nvSpPr>
        <p:spPr>
          <a:xfrm>
            <a:off x="5411858" y="1882692"/>
            <a:ext cx="833724"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5" name="角丸四角形 124"/>
          <p:cNvSpPr/>
          <p:nvPr/>
        </p:nvSpPr>
        <p:spPr>
          <a:xfrm>
            <a:off x="6321152"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6" name="正方形/長方形 125"/>
          <p:cNvSpPr/>
          <p:nvPr/>
        </p:nvSpPr>
        <p:spPr>
          <a:xfrm>
            <a:off x="6609184" y="1882692"/>
            <a:ext cx="1296143" cy="276999"/>
          </a:xfrm>
          <a:prstGeom prst="rect">
            <a:avLst/>
          </a:prstGeom>
        </p:spPr>
        <p:txBody>
          <a:bodyPr wrap="square" anchor="t">
            <a:spAutoFit/>
          </a:bodyPr>
          <a:lstStyle/>
          <a:p>
            <a:pPr fontAlgn="ctr">
              <a:spcBef>
                <a:spcPts val="6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交付</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127" name="右矢印 126"/>
          <p:cNvSpPr/>
          <p:nvPr/>
        </p:nvSpPr>
        <p:spPr>
          <a:xfrm>
            <a:off x="7473280" y="1882692"/>
            <a:ext cx="86409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28" name="直線コネクタ 127"/>
          <p:cNvCxnSpPr/>
          <p:nvPr/>
        </p:nvCxnSpPr>
        <p:spPr>
          <a:xfrm>
            <a:off x="6465168" y="2170724"/>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30" name="右矢印 129"/>
          <p:cNvSpPr/>
          <p:nvPr/>
        </p:nvSpPr>
        <p:spPr>
          <a:xfrm>
            <a:off x="6772210" y="3038871"/>
            <a:ext cx="1565166" cy="288032"/>
          </a:xfrm>
          <a:prstGeom prst="rightArrow">
            <a:avLst/>
          </a:prstGeom>
          <a:gradFill flip="none" rotWithShape="1">
            <a:gsLst>
              <a:gs pos="43000">
                <a:srgbClr val="77D4ED"/>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131" name="グループ化 7"/>
          <p:cNvGrpSpPr/>
          <p:nvPr/>
        </p:nvGrpSpPr>
        <p:grpSpPr>
          <a:xfrm>
            <a:off x="345507" y="1100756"/>
            <a:ext cx="9219408" cy="667288"/>
            <a:chOff x="4944173" y="1807120"/>
            <a:chExt cx="6003596" cy="667288"/>
          </a:xfrm>
        </p:grpSpPr>
        <p:cxnSp>
          <p:nvCxnSpPr>
            <p:cNvPr id="132" name="直線コネクタ 13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3" name="Rectangle 6"/>
            <p:cNvSpPr>
              <a:spLocks noChangeArrowheads="1"/>
            </p:cNvSpPr>
            <p:nvPr/>
          </p:nvSpPr>
          <p:spPr bwMode="auto">
            <a:xfrm>
              <a:off x="4944173" y="1807120"/>
              <a:ext cx="6003596" cy="667288"/>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医療</a:t>
              </a:r>
              <a:r>
                <a:rPr lang="ja-JP" altLang="en-US" sz="1400" b="1" dirty="0">
                  <a:solidFill>
                    <a:srgbClr val="000000"/>
                  </a:solidFill>
                  <a:latin typeface="Meiryo UI" panose="020B0604030504040204" pitchFamily="34" charset="-128"/>
                  <a:ea typeface="Meiryo UI" panose="020B0604030504040204" pitchFamily="34" charset="-128"/>
                </a:rPr>
                <a:t>機器の輸入までに必要な手続きは以下の通り</a:t>
              </a:r>
              <a:r>
                <a:rPr lang="ja-JP" altLang="en-US" sz="1400" b="1" dirty="0">
                  <a:solidFill>
                    <a:srgbClr val="FF0000"/>
                  </a:solidFill>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cs typeface="Arial" panose="020B0604020202020204" pitchFamily="34" charset="0"/>
                </a:rPr>
                <a:t>Decree No. 36/2016/ND-CP </a:t>
              </a:r>
              <a:r>
                <a:rPr lang="ja-JP" altLang="en-US" dirty="0">
                  <a:latin typeface="Meiryo UI" panose="020B0604030504040204" pitchFamily="34" charset="-128"/>
                  <a:ea typeface="Meiryo UI" panose="020B0604030504040204" pitchFamily="34" charset="-128"/>
                  <a:cs typeface="Arial" panose="020B0604020202020204" pitchFamily="34" charset="0"/>
                </a:rPr>
                <a:t>及び</a:t>
              </a:r>
              <a:r>
                <a:rPr lang="en-US" altLang="ja-JP" dirty="0">
                  <a:latin typeface="Meiryo UI" panose="020B0604030504040204" pitchFamily="34" charset="-128"/>
                  <a:ea typeface="Meiryo UI" panose="020B0604030504040204" pitchFamily="34" charset="-128"/>
                  <a:cs typeface="Arial" panose="020B0604020202020204" pitchFamily="34" charset="0"/>
                </a:rPr>
                <a:t> Decree No. 169/2018/ND-CP</a:t>
              </a:r>
              <a:r>
                <a:rPr lang="ja-JP" altLang="en-US" dirty="0">
                  <a:latin typeface="Meiryo UI" panose="020B0604030504040204" pitchFamily="34" charset="-128"/>
                  <a:ea typeface="Meiryo UI" panose="020B0604030504040204" pitchFamily="34" charset="-128"/>
                  <a:cs typeface="Arial" panose="020B0604020202020204" pitchFamily="34" charset="0"/>
                </a:rPr>
                <a:t>に基づく）</a:t>
              </a:r>
              <a:endParaRPr lang="en-US" altLang="ja-JP" dirty="0">
                <a:latin typeface="Meiryo UI" panose="020B0604030504040204" pitchFamily="34" charset="-128"/>
                <a:ea typeface="Meiryo UI" panose="020B0604030504040204" pitchFamily="34" charset="-128"/>
              </a:endParaRPr>
            </a:p>
            <a:p>
              <a:pPr defTabSz="955675">
                <a:buSzPct val="120000"/>
              </a:pPr>
              <a:endParaRPr lang="en-US" altLang="ja-JP" sz="400" dirty="0">
                <a:latin typeface="Arial Black" pitchFamily="34" charset="0"/>
                <a:ea typeface="HGP創英角ｺﾞｼｯｸUB" pitchFamily="50" charset="-128"/>
              </a:endParaRPr>
            </a:p>
            <a:p>
              <a:pPr defTabSz="955675">
                <a:buSzPct val="120000"/>
              </a:pPr>
              <a:r>
                <a:rPr lang="en-US" altLang="ja-JP" dirty="0">
                  <a:latin typeface="Meiryo UI" panose="020B0604030504040204" pitchFamily="34" charset="-128"/>
                  <a:ea typeface="Meiryo UI" panose="020B0604030504040204" pitchFamily="34" charset="-128"/>
                </a:rPr>
                <a:t>※</a:t>
              </a:r>
              <a:r>
                <a:rPr lang="ja-JP" altLang="en-US" dirty="0">
                  <a:latin typeface="Meiryo UI" panose="020B0604030504040204" pitchFamily="34" charset="-128"/>
                  <a:ea typeface="Meiryo UI" panose="020B0604030504040204" pitchFamily="34" charset="-128"/>
                </a:rPr>
                <a:t>保健省傘下の</a:t>
              </a:r>
              <a:r>
                <a:rPr lang="en-US" altLang="ja-JP" dirty="0">
                  <a:latin typeface="Meiryo UI" panose="020B0604030504040204" pitchFamily="34" charset="-128"/>
                  <a:ea typeface="Meiryo UI" panose="020B0604030504040204" pitchFamily="34" charset="-128"/>
                </a:rPr>
                <a:t>DEMC</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rPr>
                <a:t>Department of Medical Equipment and Construction</a:t>
              </a:r>
              <a:r>
                <a:rPr lang="ja-JP" altLang="en-US" dirty="0">
                  <a:latin typeface="Meiryo UI" panose="020B0604030504040204" pitchFamily="34" charset="-128"/>
                  <a:ea typeface="Meiryo UI" panose="020B0604030504040204" pitchFamily="34" charset="-128"/>
                </a:rPr>
                <a:t>）が管轄。通達「</a:t>
              </a:r>
              <a:r>
                <a:rPr lang="en-US" altLang="ja-JP" dirty="0">
                  <a:latin typeface="Meiryo UI" panose="020B0604030504040204" pitchFamily="34" charset="-128"/>
                  <a:ea typeface="Meiryo UI" panose="020B0604030504040204" pitchFamily="34" charset="-128"/>
                </a:rPr>
                <a:t>30/2015/TT-BYT</a:t>
              </a:r>
              <a:r>
                <a:rPr lang="ja-JP" altLang="en-US" dirty="0">
                  <a:latin typeface="Meiryo UI" panose="020B0604030504040204" pitchFamily="34" charset="-128"/>
                  <a:ea typeface="Meiryo UI" panose="020B0604030504040204" pitchFamily="34" charset="-128"/>
                </a:rPr>
                <a:t>」に基づく旧審査プロセスも</a:t>
              </a:r>
              <a:r>
                <a:rPr lang="en-US" altLang="ja-JP" dirty="0">
                  <a:latin typeface="Meiryo UI" panose="020B0604030504040204" pitchFamily="34" charset="-128"/>
                  <a:ea typeface="Meiryo UI" panose="020B0604030504040204" pitchFamily="34" charset="-128"/>
                </a:rPr>
                <a:t>2021</a:t>
              </a:r>
              <a:r>
                <a:rPr lang="ja-JP" altLang="en-US" dirty="0">
                  <a:latin typeface="Meiryo UI" panose="020B0604030504040204" pitchFamily="34" charset="-128"/>
                  <a:ea typeface="Meiryo UI" panose="020B0604030504040204" pitchFamily="34" charset="-128"/>
                </a:rPr>
                <a:t>年</a:t>
              </a:r>
              <a:r>
                <a:rPr lang="en-US" altLang="ja-JP" dirty="0">
                  <a:latin typeface="Meiryo UI" panose="020B0604030504040204" pitchFamily="34" charset="-128"/>
                  <a:ea typeface="Meiryo UI" panose="020B0604030504040204" pitchFamily="34" charset="-128"/>
                </a:rPr>
                <a:t>12</a:t>
              </a:r>
              <a:r>
                <a:rPr lang="ja-JP" altLang="en-US" dirty="0">
                  <a:latin typeface="Meiryo UI" panose="020B0604030504040204" pitchFamily="34" charset="-128"/>
                  <a:ea typeface="Meiryo UI" panose="020B0604030504040204" pitchFamily="34" charset="-128"/>
                </a:rPr>
                <a:t>月まで残っているが、同申請の許可を得られたとしても、</a:t>
              </a:r>
              <a:r>
                <a:rPr lang="en-US" altLang="ja-JP" dirty="0">
                  <a:latin typeface="Meiryo UI" panose="020B0604030504040204" pitchFamily="34" charset="-128"/>
                  <a:ea typeface="Meiryo UI" panose="020B0604030504040204" pitchFamily="34" charset="-128"/>
                </a:rPr>
                <a:t>2022</a:t>
              </a:r>
              <a:r>
                <a:rPr lang="ja-JP" altLang="en-US" dirty="0">
                  <a:latin typeface="Meiryo UI" panose="020B0604030504040204" pitchFamily="34" charset="-128"/>
                  <a:ea typeface="Meiryo UI" panose="020B0604030504040204" pitchFamily="34" charset="-128"/>
                </a:rPr>
                <a:t>年以降も販売する</a:t>
              </a:r>
              <a:r>
                <a:rPr lang="ja-JP" altLang="en-US">
                  <a:latin typeface="Meiryo UI" panose="020B0604030504040204" pitchFamily="34" charset="-128"/>
                  <a:ea typeface="Meiryo UI" panose="020B0604030504040204" pitchFamily="34" charset="-128"/>
                </a:rPr>
                <a:t>場合は上記申請</a:t>
              </a:r>
              <a:r>
                <a:rPr lang="ja-JP" altLang="en-US" dirty="0">
                  <a:latin typeface="Meiryo UI" panose="020B0604030504040204" pitchFamily="34" charset="-128"/>
                  <a:ea typeface="Meiryo UI" panose="020B0604030504040204" pitchFamily="34" charset="-128"/>
                </a:rPr>
                <a:t>・許可が必要となる。</a:t>
              </a:r>
              <a:endParaRPr lang="zh-TW" altLang="en-US" dirty="0">
                <a:latin typeface="Meiryo UI" panose="020B0604030504040204" pitchFamily="34" charset="-128"/>
                <a:ea typeface="Meiryo UI" panose="020B0604030504040204" pitchFamily="34" charset="-128"/>
              </a:endParaRPr>
            </a:p>
          </p:txBody>
        </p:sp>
      </p:grpSp>
      <p:graphicFrame>
        <p:nvGraphicFramePr>
          <p:cNvPr id="60" name="表 59"/>
          <p:cNvGraphicFramePr>
            <a:graphicFrameLocks noGrp="1"/>
          </p:cNvGraphicFramePr>
          <p:nvPr/>
        </p:nvGraphicFramePr>
        <p:xfrm>
          <a:off x="4611231" y="4022371"/>
          <a:ext cx="4516293" cy="2766691"/>
        </p:xfrm>
        <a:graphic>
          <a:graphicData uri="http://schemas.openxmlformats.org/drawingml/2006/table">
            <a:tbl>
              <a:tblPr firstRow="1" bandRow="1">
                <a:tableStyleId>{5C22544A-7EE6-4342-B048-85BDC9FD1C3A}</a:tableStyleId>
              </a:tblPr>
              <a:tblGrid>
                <a:gridCol w="618671">
                  <a:extLst>
                    <a:ext uri="{9D8B030D-6E8A-4147-A177-3AD203B41FA5}">
                      <a16:colId xmlns:a16="http://schemas.microsoft.com/office/drawing/2014/main" val="20000"/>
                    </a:ext>
                  </a:extLst>
                </a:gridCol>
                <a:gridCol w="3897622">
                  <a:extLst>
                    <a:ext uri="{9D8B030D-6E8A-4147-A177-3AD203B41FA5}">
                      <a16:colId xmlns:a16="http://schemas.microsoft.com/office/drawing/2014/main" val="20001"/>
                    </a:ext>
                  </a:extLst>
                </a:gridCol>
              </a:tblGrid>
              <a:tr h="187949">
                <a:tc gridSpan="2">
                  <a:txBody>
                    <a:bodyPr/>
                    <a:lstStyle/>
                    <a:p>
                      <a:pPr marL="0" lvl="1" indent="0" algn="ctr" defTabSz="914400" eaLnBrk="1" hangingPunct="0">
                        <a:spcBef>
                          <a:spcPct val="0"/>
                        </a:spcBef>
                        <a:buClrTx/>
                        <a:buFontTx/>
                        <a:buNone/>
                      </a:pPr>
                      <a:r>
                        <a:rPr kumimoji="0" lang="ja-JP" altLang="en-US" sz="1100" b="1" spc="-3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３．医療機器に関する書類の詳細</a:t>
                      </a: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9525" cap="flat" cmpd="sng" algn="ctr">
                      <a:solidFill>
                        <a:srgbClr val="FFFFFF">
                          <a:alpha val="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bmk="">
                        <a:ln>
                          <a:noFill/>
                        </a:ln>
                        <a:solidFill>
                          <a:schemeClr val="tx1"/>
                        </a:solidFill>
                        <a:effectLst/>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81924">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クラス分類レター（第三者機関により発行される）</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製造メーカーの国際品質認証取得証明（</a:t>
                      </a:r>
                      <a:r>
                        <a:rPr lang="en-US" altLang="ja-JP" sz="1000" dirty="0">
                          <a:solidFill>
                            <a:schemeClr val="tx1"/>
                          </a:solidFill>
                          <a:latin typeface="Meiryo UI" panose="020B0604030504040204" pitchFamily="34" charset="-128"/>
                          <a:ea typeface="Meiryo UI" panose="020B0604030504040204" pitchFamily="34" charset="-128"/>
                        </a:rPr>
                        <a:t>ISO13485)</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製造メーカー本国での自由販売許可書（</a:t>
                      </a:r>
                      <a:r>
                        <a:rPr lang="en-US" altLang="ja-JP" sz="1000" dirty="0">
                          <a:solidFill>
                            <a:schemeClr val="tx1"/>
                          </a:solidFill>
                          <a:latin typeface="Meiryo UI" panose="020B0604030504040204" pitchFamily="34" charset="-128"/>
                          <a:ea typeface="Meiryo UI" panose="020B0604030504040204" pitchFamily="34" charset="-128"/>
                        </a:rPr>
                        <a:t>Certificate of Free Sales</a:t>
                      </a:r>
                      <a:r>
                        <a:rPr lang="ja-JP" altLang="en-US" sz="1000">
                          <a:solidFill>
                            <a:schemeClr val="tx1"/>
                          </a:solidFill>
                          <a:latin typeface="Meiryo UI" panose="020B0604030504040204" pitchFamily="34" charset="-128"/>
                          <a:ea typeface="Meiryo UI" panose="020B0604030504040204" pitchFamily="34" charset="-128"/>
                        </a:rPr>
                        <a:t>）</a:t>
                      </a:r>
                      <a:endParaRPr lang="en-US" altLang="ja-JP" sz="1000" dirty="0">
                        <a:solidFill>
                          <a:schemeClr val="tx1"/>
                        </a:solidFill>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a:solidFill>
                            <a:schemeClr val="tx1"/>
                          </a:solidFill>
                          <a:latin typeface="Meiryo UI" panose="020B0604030504040204" pitchFamily="34" charset="-128"/>
                          <a:ea typeface="Meiryo UI" panose="020B0604030504040204" pitchFamily="34" charset="-128"/>
                        </a:rPr>
                        <a:t>委任状：ベトナムの輸入業者が医療機器メーカーの公認販売業者であることを証明する書面（公証および法的認証したもの） </a:t>
                      </a:r>
                      <a:endPar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E</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a:solidFill>
                            <a:schemeClr val="tx1"/>
                          </a:solidFill>
                          <a:latin typeface="Meiryo UI" panose="020B0604030504040204" pitchFamily="34" charset="-128"/>
                          <a:ea typeface="Meiryo UI" panose="020B0604030504040204" pitchFamily="34" charset="-128"/>
                        </a:rPr>
                        <a:t>製品のカタログとベトナム語の取扱説明書</a:t>
                      </a:r>
                      <a:r>
                        <a:rPr lang="en-US" altLang="ja-JP" sz="1000" dirty="0">
                          <a:solidFill>
                            <a:schemeClr val="tx1"/>
                          </a:solidFill>
                          <a:latin typeface="Meiryo UI" panose="020B0604030504040204" pitchFamily="34" charset="-128"/>
                          <a:ea typeface="Meiryo UI" panose="020B0604030504040204" pitchFamily="34" charset="-128"/>
                        </a:rPr>
                        <a:t>(IFU)</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及びラベル</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323358">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F</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ベトナム語訳した製品概要、製品の技術資料</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44895268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G</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臨床評価報告書</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C,D</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の埋め込み機器</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28785786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H</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適合宣言書（クラス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622994860"/>
                  </a:ext>
                </a:extLst>
              </a:tr>
            </a:tbl>
          </a:graphicData>
        </a:graphic>
      </p:graphicFrame>
      <p:sp>
        <p:nvSpPr>
          <p:cNvPr id="119" name="正方形/長方形 118"/>
          <p:cNvSpPr/>
          <p:nvPr/>
        </p:nvSpPr>
        <p:spPr>
          <a:xfrm>
            <a:off x="4160912" y="2933976"/>
            <a:ext cx="2939765" cy="646331"/>
          </a:xfrm>
          <a:prstGeom prst="rect">
            <a:avLst/>
          </a:prstGeom>
        </p:spPr>
        <p:txBody>
          <a:bodyPr wrap="square" anchor="t">
            <a:spAutoFit/>
          </a:bodyPr>
          <a:lstStyle/>
          <a:p>
            <a:pPr fontAlgn="ctr">
              <a:spcBef>
                <a:spcPts val="600"/>
              </a:spcBef>
              <a:buClr>
                <a:srgbClr val="0F99BC"/>
              </a:buClr>
              <a:buSzPct val="120000"/>
            </a:pPr>
            <a:r>
              <a:rPr lang="ja-JP" altLang="en-US" sz="1200" dirty="0">
                <a:latin typeface="Meiryo UI" panose="020B0604030504040204" pitchFamily="34" charset="-128"/>
                <a:ea typeface="Meiryo UI" panose="020B0604030504040204" pitchFamily="34" charset="-128"/>
              </a:rPr>
              <a:t>同一機器を同一供給業者から購入する場合、再度の輸入許可証の申請は不要。初回に入手した輸入許可証を税関へ提出</a:t>
            </a:r>
            <a:endParaRPr lang="ja-JP"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53" name="テキスト ボックス 52">
            <a:extLst>
              <a:ext uri="{FF2B5EF4-FFF2-40B4-BE49-F238E27FC236}">
                <a16:creationId xmlns:a16="http://schemas.microsoft.com/office/drawing/2014/main" id="{4D428693-3E25-F84C-9480-C4A010E2C1A5}"/>
              </a:ext>
            </a:extLst>
          </p:cNvPr>
          <p:cNvSpPr txBox="1"/>
          <p:nvPr/>
        </p:nvSpPr>
        <p:spPr>
          <a:xfrm>
            <a:off x="345507" y="6503524"/>
            <a:ext cx="5616624" cy="144016"/>
          </a:xfrm>
          <a:prstGeom prst="rect">
            <a:avLst/>
          </a:prstGeom>
          <a:noFill/>
        </p:spPr>
        <p:txBody>
          <a:bodyPr wrap="square" lIns="0" tIns="0" rIns="0" bIns="0" rtlCol="0">
            <a:noAutofit/>
          </a:bodyPr>
          <a:lstStyle/>
          <a:p>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クアルテック・ジャパン・コンサルティング株式会社</a:t>
            </a:r>
            <a:endParaRPr lang="en-US" altLang="ja-JP" sz="800" dirty="0">
              <a:latin typeface="Meiryo UI" panose="020B0604030504040204" pitchFamily="34" charset="-128"/>
              <a:ea typeface="Meiryo UI" panose="020B0604030504040204" pitchFamily="34" charset="-128"/>
              <a:cs typeface="Arial" panose="020B0604020202020204" pitchFamily="34" charset="0"/>
            </a:endParaRPr>
          </a:p>
          <a:p>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Decree 36/2016/ND-CP </a:t>
            </a:r>
            <a:r>
              <a:rPr lang="en-US" altLang="ja-JP" sz="800" dirty="0">
                <a:latin typeface="Meiryo UI" panose="020B0604030504040204" pitchFamily="34" charset="-128"/>
                <a:ea typeface="Meiryo UI" panose="020B0604030504040204" pitchFamily="34" charset="-128"/>
                <a:cs typeface="Arial" panose="020B0604020202020204" pitchFamily="34" charset="0"/>
              </a:rPr>
              <a:t> and </a:t>
            </a:r>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8">
                  <a:extLst>
                    <a:ext uri="{A12FA001-AC4F-418D-AE19-62706E023703}">
                      <ahyp:hlinkClr xmlns:ahyp="http://schemas.microsoft.com/office/drawing/2018/hyperlinkcolor" val="tx"/>
                    </a:ext>
                  </a:extLst>
                </a:hlinkClick>
              </a:rPr>
              <a:t>169/2018/ND-CP</a:t>
            </a:r>
            <a:r>
              <a:rPr lang="en-US" altLang="ja-JP" sz="800" dirty="0">
                <a:latin typeface="Meiryo UI" panose="020B0604030504040204" pitchFamily="34" charset="-128"/>
                <a:ea typeface="Meiryo UI" panose="020B0604030504040204" pitchFamily="34" charset="-128"/>
                <a:cs typeface="Arial" panose="020B0604020202020204" pitchFamily="34" charset="0"/>
              </a:rPr>
              <a:t> and </a:t>
            </a:r>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9">
                  <a:extLst>
                    <a:ext uri="{A12FA001-AC4F-418D-AE19-62706E023703}">
                      <ahyp:hlinkClr xmlns:ahyp="http://schemas.microsoft.com/office/drawing/2018/hyperlinkcolor" val="tx"/>
                    </a:ext>
                  </a:extLst>
                </a:hlinkClick>
              </a:rPr>
              <a:t>Circular 30/2015/TT-BYT</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197952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p:cNvSpPr txBox="1"/>
          <p:nvPr/>
        </p:nvSpPr>
        <p:spPr>
          <a:xfrm>
            <a:off x="8337376" y="1916832"/>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販　売</a:t>
            </a:r>
          </a:p>
        </p:txBody>
      </p:sp>
      <p:grpSp>
        <p:nvGrpSpPr>
          <p:cNvPr id="39" name="グループ化 38"/>
          <p:cNvGrpSpPr/>
          <p:nvPr/>
        </p:nvGrpSpPr>
        <p:grpSpPr>
          <a:xfrm>
            <a:off x="6897216" y="2420888"/>
            <a:ext cx="936104" cy="936104"/>
            <a:chOff x="5025008" y="2996952"/>
            <a:chExt cx="808116" cy="808116"/>
          </a:xfrm>
        </p:grpSpPr>
        <p:sp>
          <p:nvSpPr>
            <p:cNvPr id="40" name="円/楕円 39"/>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 name="グループ化 44"/>
            <p:cNvGrpSpPr/>
            <p:nvPr/>
          </p:nvGrpSpPr>
          <p:grpSpPr>
            <a:xfrm rot="900000">
              <a:off x="5272274" y="3156675"/>
              <a:ext cx="352133" cy="457132"/>
              <a:chOff x="59184" y="4981798"/>
              <a:chExt cx="873125" cy="1133475"/>
            </a:xfrm>
          </p:grpSpPr>
          <p:sp>
            <p:nvSpPr>
              <p:cNvPr id="46"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p>
            </p:txBody>
          </p:sp>
          <p:sp>
            <p:nvSpPr>
              <p:cNvPr id="48"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49" name="グループ化 48"/>
              <p:cNvGrpSpPr/>
              <p:nvPr/>
            </p:nvGrpSpPr>
            <p:grpSpPr>
              <a:xfrm>
                <a:off x="169330" y="5402486"/>
                <a:ext cx="648072" cy="531812"/>
                <a:chOff x="200472" y="5402486"/>
                <a:chExt cx="585788" cy="531812"/>
              </a:xfrm>
            </p:grpSpPr>
            <p:sp>
              <p:nvSpPr>
                <p:cNvPr id="54"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5"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6"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7"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8"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9"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0"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50" name="グループ化 49"/>
              <p:cNvGrpSpPr/>
              <p:nvPr/>
            </p:nvGrpSpPr>
            <p:grpSpPr>
              <a:xfrm>
                <a:off x="282205" y="5123126"/>
                <a:ext cx="422324" cy="128706"/>
                <a:chOff x="1497013" y="5873750"/>
                <a:chExt cx="833437" cy="254000"/>
              </a:xfrm>
            </p:grpSpPr>
            <p:sp>
              <p:nvSpPr>
                <p:cNvPr id="51"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2" name="正方形/長方形 31"/>
          <p:cNvSpPr/>
          <p:nvPr/>
        </p:nvSpPr>
        <p:spPr>
          <a:xfrm>
            <a:off x="776536" y="2060848"/>
            <a:ext cx="2772079" cy="1685077"/>
          </a:xfrm>
          <a:prstGeom prst="rect">
            <a:avLst/>
          </a:prstGeom>
        </p:spPr>
        <p:txBody>
          <a:bodyPr wrap="square" anchor="t">
            <a:spAutoFit/>
          </a:bodyPr>
          <a:lstStyle/>
          <a:p>
            <a:pPr fontAlgn="ctr">
              <a:spcAft>
                <a:spcPts val="600"/>
              </a:spcAft>
              <a:buClr>
                <a:srgbClr val="3D6AA7"/>
              </a:buClr>
              <a:buSzPct val="120000"/>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Decision 1203/BYT/QD</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DAV</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Drug Association of Vietnam</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下表に示す書類</a:t>
            </a:r>
            <a:r>
              <a:rPr lang="en-US" altLang="ja-JP" sz="120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を提</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出</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fontAlgn="ctr">
              <a:spcAft>
                <a:spcPts val="600"/>
              </a:spcAft>
              <a:buClr>
                <a:srgbClr val="3D6AA7"/>
              </a:buClr>
              <a:buSzPct val="120000"/>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原生産国での販売が</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年以下の</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医薬品は、下表に示した書類の提出に加え、ベトナム人を対象とした治験を</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行う必要あり</a:t>
            </a:r>
          </a:p>
        </p:txBody>
      </p:sp>
      <p:sp>
        <p:nvSpPr>
          <p:cNvPr id="36" name="右矢印 35"/>
          <p:cNvSpPr/>
          <p:nvPr/>
        </p:nvSpPr>
        <p:spPr>
          <a:xfrm>
            <a:off x="5817096" y="2060848"/>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23" name="正方形/長方形 22"/>
          <p:cNvSpPr/>
          <p:nvPr/>
        </p:nvSpPr>
        <p:spPr>
          <a:xfrm>
            <a:off x="4304928" y="2060848"/>
            <a:ext cx="2016224" cy="830997"/>
          </a:xfrm>
          <a:prstGeom prst="rect">
            <a:avLst/>
          </a:prstGeom>
        </p:spPr>
        <p:txBody>
          <a:bodyPr wrap="square" anchor="t">
            <a:spAutoFit/>
          </a:bodyPr>
          <a:lstStyle/>
          <a:p>
            <a:pPr fontAlgn="ctr">
              <a:spcBef>
                <a:spcPts val="300"/>
              </a:spcBef>
              <a:buClr>
                <a:srgbClr val="3D6AA7"/>
              </a:buClr>
              <a:buSzPct val="120000"/>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drug registration </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department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外部の専門家と</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ともに書類を評価</a:t>
            </a:r>
          </a:p>
        </p:txBody>
      </p:sp>
      <p:cxnSp>
        <p:nvCxnSpPr>
          <p:cNvPr id="24" name="直線矢印コネクタ 23"/>
          <p:cNvCxnSpPr/>
          <p:nvPr/>
        </p:nvCxnSpPr>
        <p:spPr>
          <a:xfrm>
            <a:off x="632520" y="3771624"/>
            <a:ext cx="5976664"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152800" y="3680568"/>
            <a:ext cx="93610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か月</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6860133" y="3140968"/>
            <a:ext cx="1008112" cy="576064"/>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有効期限：</a:t>
            </a:r>
            <a:r>
              <a:rPr kumimoji="0" lang="en-US" altLang="ja-JP"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br>
              <a:rPr kumimoji="0" lang="en-US" altLang="ja-JP"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（交付から）</a:t>
            </a:r>
            <a:endParaRPr kumimoji="0" lang="en-US" altLang="ja-JP" sz="5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右矢印 29"/>
          <p:cNvSpPr/>
          <p:nvPr/>
        </p:nvSpPr>
        <p:spPr>
          <a:xfrm>
            <a:off x="2648744" y="2060848"/>
            <a:ext cx="122413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753200" y="2060848"/>
            <a:ext cx="1296144" cy="461665"/>
          </a:xfrm>
          <a:prstGeom prst="rect">
            <a:avLst/>
          </a:prstGeom>
        </p:spPr>
        <p:txBody>
          <a:bodyPr wrap="square" anchor="t">
            <a:spAutoFit/>
          </a:bodyPr>
          <a:lstStyle/>
          <a:p>
            <a:pPr fontAlgn="ctr">
              <a:spcBef>
                <a:spcPts val="300"/>
              </a:spcBef>
              <a:buClr>
                <a:srgbClr val="3D6AA7"/>
              </a:buClr>
              <a:buSzPct val="120000"/>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販売許可証</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を取得</a:t>
            </a:r>
          </a:p>
        </p:txBody>
      </p:sp>
      <p:sp>
        <p:nvSpPr>
          <p:cNvPr id="35" name="テキスト ボックス 3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Decision 1203/BYT/QD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」により定められている。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7" name="直線コネクタ 36"/>
          <p:cNvCxnSpPr>
            <a:stCxn id="62" idx="2"/>
          </p:cNvCxnSpPr>
          <p:nvPr/>
        </p:nvCxnSpPr>
        <p:spPr>
          <a:xfrm>
            <a:off x="632520" y="2348880"/>
            <a:ext cx="0" cy="1518601"/>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a:off x="7689304" y="2060848"/>
            <a:ext cx="86409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表 42"/>
          <p:cNvGraphicFramePr>
            <a:graphicFrameLocks noGrp="1"/>
          </p:cNvGraphicFramePr>
          <p:nvPr>
            <p:extLst>
              <p:ext uri="{D42A27DB-BD31-4B8C-83A1-F6EECF244321}">
                <p14:modId xmlns:p14="http://schemas.microsoft.com/office/powerpoint/2010/main" val="369488506"/>
              </p:ext>
            </p:extLst>
          </p:nvPr>
        </p:nvGraphicFramePr>
        <p:xfrm>
          <a:off x="1137432" y="4509312"/>
          <a:ext cx="7632000" cy="1728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420000">
                  <a:extLst>
                    <a:ext uri="{9D8B030D-6E8A-4147-A177-3AD203B41FA5}">
                      <a16:colId xmlns:a16="http://schemas.microsoft.com/office/drawing/2014/main" val="20003"/>
                    </a:ext>
                  </a:extLst>
                </a:gridCol>
              </a:tblGrid>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原生産国の製造所における</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Good Manufacturing Practice</a:t>
                      </a:r>
                      <a:r>
                        <a:rPr kumimoji="0" lang="en-US" altLang="ja-JP"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(GMP)</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証明書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適切で定量的な生物学的試験</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1000" b="0" i="0" u="none" strike="noStrike" kern="1200" cap="none" normalizeH="0" baseline="0" dirty="0" err="1"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つに</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よる最新の安定性データ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原生産国における販売承認証明書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品質の特定</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（最終製品、原材料、添加剤等の分析方法を含む）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製品情報</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（薬物間相互作用、用法、用量、過剰摂取への対策、保管条件、保管期限）</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分析証明書、有効成分、添加剤を含む製品サンプル</a:t>
                      </a:r>
                      <a:r>
                        <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製造過程と品質管理プロセスに関する詳細な説明書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ベトナム語を含む包装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bl>
          </a:graphicData>
        </a:graphic>
      </p:graphicFrame>
      <p:sp>
        <p:nvSpPr>
          <p:cNvPr id="44" name="テキスト ボックス 43"/>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1" name="片側の 2 つの角を丸めた四角形 60"/>
          <p:cNvSpPr/>
          <p:nvPr/>
        </p:nvSpPr>
        <p:spPr>
          <a:xfrm>
            <a:off x="1136576" y="4077264"/>
            <a:ext cx="7632848" cy="36004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4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ja-JP" altLang="en-US" sz="14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医薬品の登録に必要な書類等</a:t>
            </a:r>
          </a:p>
        </p:txBody>
      </p:sp>
      <p:sp>
        <p:nvSpPr>
          <p:cNvPr id="62" name="角丸四角形 61"/>
          <p:cNvSpPr/>
          <p:nvPr/>
        </p:nvSpPr>
        <p:spPr>
          <a:xfrm>
            <a:off x="488504"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7"/>
          <p:cNvGrpSpPr/>
          <p:nvPr/>
        </p:nvGrpSpPr>
        <p:grpSpPr>
          <a:xfrm>
            <a:off x="416496" y="1628800"/>
            <a:ext cx="9001000" cy="288032"/>
            <a:chOff x="4944173" y="2113806"/>
            <a:chExt cx="5861371" cy="288032"/>
          </a:xfrm>
        </p:grpSpPr>
        <p:cxnSp>
          <p:nvCxnSpPr>
            <p:cNvPr id="64" name="直線コネクタ 6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医薬品の販売までに必要な手続き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66" name="角丸四角形 65"/>
          <p:cNvSpPr/>
          <p:nvPr/>
        </p:nvSpPr>
        <p:spPr>
          <a:xfrm>
            <a:off x="4016896"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角丸四角形 66"/>
          <p:cNvSpPr/>
          <p:nvPr/>
        </p:nvSpPr>
        <p:spPr>
          <a:xfrm>
            <a:off x="6465168"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8" name="直線コネクタ 67"/>
          <p:cNvCxnSpPr>
            <a:stCxn id="67" idx="2"/>
          </p:cNvCxnSpPr>
          <p:nvPr/>
        </p:nvCxnSpPr>
        <p:spPr>
          <a:xfrm>
            <a:off x="6609184" y="2348880"/>
            <a:ext cx="0" cy="1518601"/>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09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9"/>
          <p:cNvSpPr>
            <a:spLocks noChangeArrowheads="1"/>
          </p:cNvSpPr>
          <p:nvPr/>
        </p:nvSpPr>
        <p:spPr bwMode="auto">
          <a:xfrm>
            <a:off x="5313040" y="2060848"/>
            <a:ext cx="4032448" cy="3672408"/>
          </a:xfrm>
          <a:prstGeom prst="roundRect">
            <a:avLst>
              <a:gd name="adj" fmla="val 3583"/>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r>
              <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により規定</a:t>
            </a:r>
          </a:p>
        </p:txBody>
      </p:sp>
      <p:sp>
        <p:nvSpPr>
          <p:cNvPr id="8" name="Rectangle 9"/>
          <p:cNvSpPr>
            <a:spLocks noChangeArrowheads="1"/>
          </p:cNvSpPr>
          <p:nvPr/>
        </p:nvSpPr>
        <p:spPr bwMode="auto">
          <a:xfrm>
            <a:off x="560512" y="2060848"/>
            <a:ext cx="4032448" cy="3672408"/>
          </a:xfrm>
          <a:prstGeom prst="roundRect">
            <a:avLst>
              <a:gd name="adj" fmla="val 3583"/>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r>
              <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により規定</a:t>
            </a: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9" name="角丸四角形 8"/>
          <p:cNvSpPr/>
          <p:nvPr/>
        </p:nvSpPr>
        <p:spPr>
          <a:xfrm>
            <a:off x="907876" y="4005064"/>
            <a:ext cx="3337720" cy="1152000"/>
          </a:xfrm>
          <a:prstGeom prst="roundRect">
            <a:avLst>
              <a:gd name="adj" fmla="val 8367"/>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Decision 36/2006/QD-BYT</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Decision 36/2006/QD-BYT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Pharmaceutical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」により定められている。</a:t>
            </a:r>
          </a:p>
        </p:txBody>
      </p:sp>
      <p:sp>
        <p:nvSpPr>
          <p:cNvPr id="14" name="角丸四角形 13"/>
          <p:cNvSpPr/>
          <p:nvPr/>
        </p:nvSpPr>
        <p:spPr>
          <a:xfrm>
            <a:off x="920552" y="2420888"/>
            <a:ext cx="3312368" cy="1152128"/>
          </a:xfrm>
          <a:prstGeom prst="roundRect">
            <a:avLst>
              <a:gd name="adj" fmla="val 7849"/>
            </a:avLst>
          </a:prstGeom>
          <a:solidFill>
            <a:srgbClr val="FFFFFF"/>
          </a:solidFill>
        </p:spPr>
        <p:txBody>
          <a:bodyPr wrap="square" rtlCol="0" anchor="ctr">
            <a:noAutofit/>
          </a:bodyPr>
          <a:lstStyle/>
          <a:p>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臨床試験に関しては</a:t>
            </a:r>
            <a:endParaRPr lang="ja-JP" altLang="en-US" sz="1400" dirty="0"/>
          </a:p>
        </p:txBody>
      </p:sp>
      <p:sp>
        <p:nvSpPr>
          <p:cNvPr id="16" name="下矢印 15"/>
          <p:cNvSpPr/>
          <p:nvPr/>
        </p:nvSpPr>
        <p:spPr>
          <a:xfrm>
            <a:off x="1820652" y="3501008"/>
            <a:ext cx="1512168" cy="504056"/>
          </a:xfrm>
          <a:prstGeom prst="downArrow">
            <a:avLst>
              <a:gd name="adj1" fmla="val 62370"/>
              <a:gd name="adj2" fmla="val 67007"/>
            </a:avLst>
          </a:prstGeom>
          <a:solidFill>
            <a:srgbClr val="FFFFFF"/>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660404" y="4005064"/>
            <a:ext cx="3337720" cy="1152000"/>
          </a:xfrm>
          <a:prstGeom prst="roundRect">
            <a:avLst>
              <a:gd name="adj" fmla="val 6707"/>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 Law</a:t>
            </a:r>
            <a:b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2005</a:t>
            </a: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9" name="角丸四角形 18"/>
          <p:cNvSpPr/>
          <p:nvPr/>
        </p:nvSpPr>
        <p:spPr>
          <a:xfrm>
            <a:off x="5673080" y="2420888"/>
            <a:ext cx="3312368" cy="1152128"/>
          </a:xfrm>
          <a:prstGeom prst="roundRect">
            <a:avLst>
              <a:gd name="adj" fmla="val 7849"/>
            </a:avLst>
          </a:prstGeom>
          <a:solidFill>
            <a:srgbClr val="FFFFFF"/>
          </a:solidFill>
        </p:spPr>
        <p:txBody>
          <a:bodyPr wrap="square" rtlCol="0" anchor="ctr">
            <a:noAutofit/>
          </a:bodyPr>
          <a:lstStyle/>
          <a:p>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臨床試験に関しては</a:t>
            </a:r>
            <a:endParaRPr lang="ja-JP" altLang="en-US" sz="1400" dirty="0"/>
          </a:p>
        </p:txBody>
      </p:sp>
      <p:sp>
        <p:nvSpPr>
          <p:cNvPr id="21" name="下矢印 20"/>
          <p:cNvSpPr/>
          <p:nvPr/>
        </p:nvSpPr>
        <p:spPr>
          <a:xfrm>
            <a:off x="6573180" y="3501008"/>
            <a:ext cx="1512168" cy="504056"/>
          </a:xfrm>
          <a:prstGeom prst="downArrow">
            <a:avLst>
              <a:gd name="adj1" fmla="val 62370"/>
              <a:gd name="adj2" fmla="val 67007"/>
            </a:avLst>
          </a:prstGeom>
          <a:solidFill>
            <a:srgbClr val="FFFFFF"/>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6" name="Group 5"/>
          <p:cNvGrpSpPr>
            <a:grpSpLocks noChangeAspect="1"/>
          </p:cNvGrpSpPr>
          <p:nvPr/>
        </p:nvGrpSpPr>
        <p:grpSpPr bwMode="auto">
          <a:xfrm>
            <a:off x="2792760" y="2492896"/>
            <a:ext cx="1224137" cy="980753"/>
            <a:chOff x="5032" y="257"/>
            <a:chExt cx="1187" cy="951"/>
          </a:xfrm>
        </p:grpSpPr>
        <p:sp>
          <p:nvSpPr>
            <p:cNvPr id="38"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Group 27"/>
          <p:cNvGrpSpPr>
            <a:grpSpLocks noChangeAspect="1"/>
          </p:cNvGrpSpPr>
          <p:nvPr/>
        </p:nvGrpSpPr>
        <p:grpSpPr bwMode="auto">
          <a:xfrm>
            <a:off x="8337376" y="2564904"/>
            <a:ext cx="430286" cy="811711"/>
            <a:chOff x="5253" y="1616"/>
            <a:chExt cx="273" cy="515"/>
          </a:xfrm>
        </p:grpSpPr>
        <p:sp>
          <p:nvSpPr>
            <p:cNvPr id="58"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0" name="Group 33"/>
          <p:cNvGrpSpPr>
            <a:grpSpLocks noChangeAspect="1"/>
          </p:cNvGrpSpPr>
          <p:nvPr/>
        </p:nvGrpSpPr>
        <p:grpSpPr bwMode="auto">
          <a:xfrm>
            <a:off x="7401272" y="2924944"/>
            <a:ext cx="805457" cy="414018"/>
            <a:chOff x="4786" y="1941"/>
            <a:chExt cx="321" cy="165"/>
          </a:xfrm>
        </p:grpSpPr>
        <p:sp>
          <p:nvSpPr>
            <p:cNvPr id="62"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4"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5"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 name="正方形/長方形 5"/>
          <p:cNvSpPr/>
          <p:nvPr/>
        </p:nvSpPr>
        <p:spPr>
          <a:xfrm>
            <a:off x="1064568" y="4318496"/>
            <a:ext cx="3024336" cy="784249"/>
          </a:xfrm>
          <a:prstGeom prst="rect">
            <a:avLst/>
          </a:prstGeom>
        </p:spPr>
        <p:txBody>
          <a:bodyPr wrap="square" lIns="0" tIns="36000" rIns="0">
            <a:spAutoFit/>
          </a:bodyPr>
          <a:lstStyle/>
          <a:p>
            <a:pPr algn="just" fontAlgn="ctr">
              <a:lnSpc>
                <a:spcPct val="114000"/>
              </a:lnSpc>
              <a:spcBef>
                <a:spcPts val="1200"/>
              </a:spcBef>
              <a:buClr>
                <a:srgbClr val="3D6AA7"/>
              </a:buClr>
              <a:buSzPct val="9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臨床試験を引き受ける組織の条件、臨床試験の実施申請書類、保健大臣による臨床実験承認を得るための条件、試験の設計、データ・結果の報告方法などが記されている。</a:t>
            </a:r>
          </a:p>
        </p:txBody>
      </p:sp>
    </p:spTree>
    <p:extLst>
      <p:ext uri="{BB962C8B-B14F-4D97-AF65-F5344CB8AC3E}">
        <p14:creationId xmlns:p14="http://schemas.microsoft.com/office/powerpoint/2010/main" val="2569359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extLst>
              <p:ext uri="{D42A27DB-BD31-4B8C-83A1-F6EECF244321}">
                <p14:modId xmlns:p14="http://schemas.microsoft.com/office/powerpoint/2010/main" val="4258892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ベトナム／医療関連／制度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15545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月時点では、個人情報保護に関する包括的な法令は存在しない。</a:t>
            </a: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ベトナム人の個人データを国外に移転するには、原則として以下の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つすべての条件を満たす必要があると規定されている。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データ主体の明示的な合意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黙示の同意は認められず、書面または電磁的書面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元データをベトナム内で保存・管理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移転先の国・地域が、ベトナム法令以上の個人データ保護に関する法規制を有していることの証明文書</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ベトナム個人データ保護委員会からの書面による承認</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個人データの域外移転に関する履歴を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年間保存するシステムを構築する必要があり、個人データ保護委員会が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年に一度定期的に個人データの域外移転を評価することが規定されている。更に、ベトナム国内にデータを保存する義務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が課せられる。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https://luatminhkhue.vn/thong-tin-ca-nhan-la-gi-tim-hieu-quy-dinh-phap-luat-hien-hanh-ve-bao-ve-thong-tin-ca-nhan.aspx, https://thuvienphapluat.vn/van-ban/The-thao-Y-te/Luat-kham-benh-chua-benh-nam-2009-98714.aspx, https://nacis.gov.vn/nghien-cuu-trao-doi/-/view-content/214123/phap-luat-hien-hanh-cua-viet-nam-ve-bao-ve-du-lieu-thong-tin-ca-nhan-va-quyen-rieng-tu</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1">
            <a:extLst>
              <a:ext uri="{FF2B5EF4-FFF2-40B4-BE49-F238E27FC236}">
                <a16:creationId xmlns:a16="http://schemas.microsoft.com/office/drawing/2014/main" id="{D9C88CDB-49F3-415F-BD95-D890028134C8}"/>
              </a:ext>
            </a:extLst>
          </p:cNvPr>
          <p:cNvGraphicFramePr>
            <a:graphicFrameLocks noGrp="1"/>
          </p:cNvGraphicFramePr>
          <p:nvPr>
            <p:extLst>
              <p:ext uri="{D42A27DB-BD31-4B8C-83A1-F6EECF244321}">
                <p14:modId xmlns:p14="http://schemas.microsoft.com/office/powerpoint/2010/main" val="3872146691"/>
              </p:ext>
            </p:extLst>
          </p:nvPr>
        </p:nvGraphicFramePr>
        <p:xfrm>
          <a:off x="199577" y="1695184"/>
          <a:ext cx="9505054" cy="1855160"/>
        </p:xfrm>
        <a:graphic>
          <a:graphicData uri="http://schemas.openxmlformats.org/drawingml/2006/table">
            <a:tbl>
              <a:tblPr firstRow="1" bandRow="1">
                <a:tableStyleId>{5C22544A-7EE6-4342-B048-85BDC9FD1C3A}</a:tableStyleId>
              </a:tblPr>
              <a:tblGrid>
                <a:gridCol w="4533348">
                  <a:extLst>
                    <a:ext uri="{9D8B030D-6E8A-4147-A177-3AD203B41FA5}">
                      <a16:colId xmlns:a16="http://schemas.microsoft.com/office/drawing/2014/main" val="939025904"/>
                    </a:ext>
                  </a:extLst>
                </a:gridCol>
                <a:gridCol w="2485853">
                  <a:extLst>
                    <a:ext uri="{9D8B030D-6E8A-4147-A177-3AD203B41FA5}">
                      <a16:colId xmlns:a16="http://schemas.microsoft.com/office/drawing/2014/main" val="20003"/>
                    </a:ext>
                  </a:extLst>
                </a:gridCol>
                <a:gridCol w="2485853">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今後の見立て</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日本の個人情報保護法や</a:t>
                      </a:r>
                      <a:r>
                        <a:rPr kumimoji="1" lang="en-US" altLang="ja-JP" sz="1000" kern="1200" dirty="0">
                          <a:solidFill>
                            <a:schemeClr val="dk1"/>
                          </a:solidFill>
                          <a:latin typeface="+mn-lt"/>
                          <a:ea typeface="+mn-ea"/>
                          <a:cs typeface="+mn-cs"/>
                        </a:rPr>
                        <a:t>EU</a:t>
                      </a:r>
                      <a:r>
                        <a:rPr kumimoji="1" lang="ja-JP" altLang="en-US" sz="1000" kern="1200" dirty="0">
                          <a:solidFill>
                            <a:schemeClr val="dk1"/>
                          </a:solidFill>
                          <a:latin typeface="+mn-lt"/>
                          <a:ea typeface="+mn-ea"/>
                          <a:cs typeface="+mn-cs"/>
                        </a:rPr>
                        <a:t>の一般データ保護規則</a:t>
                      </a:r>
                      <a:r>
                        <a:rPr kumimoji="1" lang="en-US" altLang="ja-JP" sz="1000" kern="1200" dirty="0">
                          <a:solidFill>
                            <a:schemeClr val="dk1"/>
                          </a:solidFill>
                          <a:latin typeface="+mn-lt"/>
                          <a:ea typeface="+mn-ea"/>
                          <a:cs typeface="+mn-cs"/>
                        </a:rPr>
                        <a:t>(GDPR)</a:t>
                      </a:r>
                      <a:r>
                        <a:rPr kumimoji="1" lang="ja-JP" altLang="en-US" sz="1000" kern="1200" dirty="0">
                          <a:solidFill>
                            <a:schemeClr val="dk1"/>
                          </a:solidFill>
                          <a:latin typeface="+mn-lt"/>
                          <a:ea typeface="+mn-ea"/>
                          <a:cs typeface="+mn-cs"/>
                        </a:rPr>
                        <a:t>などに相当する包括的な個人情報保護に関する法令は存在しない。</a:t>
                      </a:r>
                      <a:endParaRPr kumimoji="1" lang="en-US" altLang="ja-JP" sz="1000" kern="1200" dirty="0">
                        <a:solidFill>
                          <a:schemeClr val="dk1"/>
                        </a:solidFill>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kumimoji="1" lang="ja-JP" altLang="en-US" sz="1000" kern="1200" dirty="0">
                          <a:solidFill>
                            <a:schemeClr val="dk1"/>
                          </a:solidFill>
                          <a:latin typeface="+mn-lt"/>
                          <a:ea typeface="+mn-ea"/>
                          <a:cs typeface="+mn-cs"/>
                        </a:rPr>
                        <a:t>情報テクノロジー法、国家安全保障法や民法など様々な法令により個人データ保護に関する義務を規定している</a:t>
                      </a:r>
                      <a:endParaRPr kumimoji="1" lang="en-US" altLang="ja-JP" sz="1000" kern="1200" dirty="0">
                        <a:solidFill>
                          <a:schemeClr val="dk1"/>
                        </a:solidFill>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kumimoji="1" lang="ja-JP" altLang="en-US" sz="1000" kern="1200" dirty="0">
                          <a:solidFill>
                            <a:schemeClr val="dk1"/>
                          </a:solidFill>
                          <a:latin typeface="+mn-lt"/>
                          <a:ea typeface="+mn-ea"/>
                          <a:cs typeface="+mn-cs"/>
                        </a:rPr>
                        <a:t>個人に関するデータ、または特定の個人の識別または識別可能なデータとして規定される「個人データ」は、「基本個人データ」と「センシティブ個人データ」の</a:t>
                      </a: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つに区分され、健康データ、医療データ、遺伝的、後天的な遺伝的な特徴データ、生体認証データなどは「センシティブ個人データ」に分類される。これは利用前に個人データ保護委員会への登録が必要とな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kumimoji="1" lang="ja-JP" altLang="en-US" sz="1000" kern="1200" dirty="0">
                          <a:solidFill>
                            <a:schemeClr val="dk1"/>
                          </a:solidFill>
                          <a:latin typeface="+mn-lt"/>
                          <a:ea typeface="+mn-ea"/>
                          <a:cs typeface="+mn-cs"/>
                        </a:rPr>
                        <a:t>不明（個別の法令により個人データ保護やプライバシーへの配慮について規定しているものの、詳細な規定ではなく保護すべき個人データの範囲や罰則などは不明確）。</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kumimoji="1" lang="en-US" altLang="ja-JP" sz="1000" kern="1200" dirty="0">
                          <a:solidFill>
                            <a:schemeClr val="dk1"/>
                          </a:solidFill>
                          <a:latin typeface="+mn-lt"/>
                          <a:ea typeface="+mn-ea"/>
                          <a:cs typeface="+mn-cs"/>
                        </a:rPr>
                        <a:t>2021</a:t>
                      </a:r>
                      <a:r>
                        <a:rPr kumimoji="1" lang="ja-JP" altLang="en-US" sz="1000" kern="1200" dirty="0">
                          <a:solidFill>
                            <a:schemeClr val="dk1"/>
                          </a:solidFill>
                          <a:latin typeface="+mn-lt"/>
                          <a:ea typeface="+mn-ea"/>
                          <a:cs typeface="+mn-cs"/>
                        </a:rPr>
                        <a:t>年</a:t>
                      </a: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月、ベトナム公安省</a:t>
                      </a:r>
                      <a:r>
                        <a:rPr kumimoji="1" lang="en-US" altLang="ja-JP" sz="1000" kern="1200" dirty="0">
                          <a:solidFill>
                            <a:schemeClr val="dk1"/>
                          </a:solidFill>
                          <a:latin typeface="+mn-lt"/>
                          <a:ea typeface="+mn-ea"/>
                          <a:cs typeface="+mn-cs"/>
                        </a:rPr>
                        <a:t>(Ministry of Public Security)</a:t>
                      </a:r>
                      <a:r>
                        <a:rPr kumimoji="1" lang="ja-JP" altLang="en-US" sz="1000" kern="1200" dirty="0">
                          <a:solidFill>
                            <a:schemeClr val="dk1"/>
                          </a:solidFill>
                          <a:latin typeface="+mn-lt"/>
                          <a:ea typeface="+mn-ea"/>
                          <a:cs typeface="+mn-cs"/>
                        </a:rPr>
                        <a:t>はサイバーセキュリティ法等に基づく「個人データ保護に関する政令案</a:t>
                      </a:r>
                      <a:r>
                        <a:rPr kumimoji="1" lang="en-US" altLang="ja-JP" sz="1000" kern="1200" dirty="0">
                          <a:solidFill>
                            <a:schemeClr val="dk1"/>
                          </a:solidFill>
                          <a:latin typeface="+mn-lt"/>
                          <a:ea typeface="+mn-ea"/>
                          <a:cs typeface="+mn-cs"/>
                        </a:rPr>
                        <a:t>(Draft decree On Personal Data Protection)</a:t>
                      </a:r>
                      <a:r>
                        <a:rPr kumimoji="1" lang="ja-JP" altLang="en-US" sz="1000" kern="1200" dirty="0">
                          <a:solidFill>
                            <a:schemeClr val="dk1"/>
                          </a:solidFill>
                          <a:latin typeface="+mn-lt"/>
                          <a:ea typeface="+mn-ea"/>
                          <a:cs typeface="+mn-cs"/>
                        </a:rPr>
                        <a:t>」を公表、</a:t>
                      </a:r>
                      <a:r>
                        <a:rPr kumimoji="1" lang="en-US" altLang="ja-JP" sz="1000" kern="1200" dirty="0">
                          <a:solidFill>
                            <a:schemeClr val="dk1"/>
                          </a:solidFill>
                          <a:latin typeface="+mn-lt"/>
                          <a:ea typeface="+mn-ea"/>
                          <a:cs typeface="+mn-cs"/>
                        </a:rPr>
                        <a:t>2021</a:t>
                      </a:r>
                      <a:r>
                        <a:rPr kumimoji="1" lang="ja-JP" altLang="en-US" sz="1000" kern="1200" dirty="0">
                          <a:solidFill>
                            <a:schemeClr val="dk1"/>
                          </a:solidFill>
                          <a:latin typeface="+mn-lt"/>
                          <a:ea typeface="+mn-ea"/>
                          <a:cs typeface="+mn-cs"/>
                        </a:rPr>
                        <a:t>年</a:t>
                      </a:r>
                      <a:r>
                        <a:rPr kumimoji="1" lang="en-US" altLang="ja-JP" sz="1000" kern="1200" dirty="0">
                          <a:solidFill>
                            <a:schemeClr val="dk1"/>
                          </a:solidFill>
                          <a:latin typeface="+mn-lt"/>
                          <a:ea typeface="+mn-ea"/>
                          <a:cs typeface="+mn-cs"/>
                        </a:rPr>
                        <a:t>12</a:t>
                      </a:r>
                      <a:r>
                        <a:rPr kumimoji="1" lang="ja-JP" altLang="en-US" sz="1000" kern="1200" dirty="0">
                          <a:solidFill>
                            <a:schemeClr val="dk1"/>
                          </a:solidFill>
                          <a:latin typeface="+mn-lt"/>
                          <a:ea typeface="+mn-ea"/>
                          <a:cs typeface="+mn-cs"/>
                        </a:rPr>
                        <a:t>月</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日施行、また政府直属機関として公安省内に個人データ保護委員会</a:t>
                      </a:r>
                      <a:r>
                        <a:rPr kumimoji="1" lang="en-US" altLang="ja-JP" sz="1000" kern="1200" dirty="0">
                          <a:solidFill>
                            <a:schemeClr val="dk1"/>
                          </a:solidFill>
                          <a:latin typeface="+mn-lt"/>
                          <a:ea typeface="+mn-ea"/>
                          <a:cs typeface="+mn-cs"/>
                        </a:rPr>
                        <a:t>(Personal Data Protection Commission)</a:t>
                      </a:r>
                      <a:r>
                        <a:rPr kumimoji="1" lang="ja-JP" altLang="en-US" sz="1000" kern="1200" dirty="0">
                          <a:solidFill>
                            <a:schemeClr val="dk1"/>
                          </a:solidFill>
                          <a:latin typeface="+mn-lt"/>
                          <a:ea typeface="+mn-ea"/>
                          <a:cs typeface="+mn-cs"/>
                        </a:rPr>
                        <a:t>を設置。</a:t>
                      </a:r>
                      <a:endParaRPr kumimoji="1" lang="en-US" altLang="ja-JP" sz="1000" kern="1200" dirty="0">
                        <a:solidFill>
                          <a:schemeClr val="dk1"/>
                        </a:solidFill>
                        <a:latin typeface="+mn-lt"/>
                        <a:ea typeface="+mn-ea"/>
                        <a:cs typeface="+mn-cs"/>
                      </a:endParaRPr>
                    </a:p>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これらの機関を中心に詳細な規定について整備が進むと考えられる。</a:t>
                      </a: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332166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ベトナム／医療関連／制度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医療現場では、書面及び口頭のコミュニケーションのいずれにおいても、一般的にベトナム語が使用されている。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 on Medical Examination and Treatment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条では、ベトナム国内で医療行為を行う外国人に対して、原則として「ベトナム語が流暢であること」を求めている。ベトナム語での職務遂行が困難な場合には、通訳者を常駐させる必要がある。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https://thuvienphapluat.vn/van-ban/The-thao-Y-te/Luat-kham-benh-chua-benh-nam-2009-98714.aspx</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272480" y="3789040"/>
            <a:ext cx="5256584" cy="648072"/>
          </a:xfrm>
          <a:prstGeom prst="roundRect">
            <a:avLst>
              <a:gd name="adj" fmla="val 1194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角丸四角形 57"/>
          <p:cNvSpPr/>
          <p:nvPr/>
        </p:nvSpPr>
        <p:spPr>
          <a:xfrm>
            <a:off x="272480" y="4509120"/>
            <a:ext cx="5256584" cy="936104"/>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272480" y="5517232"/>
            <a:ext cx="5256584" cy="936104"/>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272480" y="2348880"/>
            <a:ext cx="5256584" cy="1368152"/>
          </a:xfrm>
          <a:prstGeom prst="roundRect">
            <a:avLst>
              <a:gd name="adj" fmla="val 6065"/>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正方形/長方形 3"/>
          <p:cNvSpPr/>
          <p:nvPr/>
        </p:nvSpPr>
        <p:spPr>
          <a:xfrm>
            <a:off x="344488" y="2401404"/>
            <a:ext cx="1976823"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医師資格　　　</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大学教育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745344" y="2761444"/>
            <a:ext cx="2304256" cy="360040"/>
          </a:xfrm>
          <a:prstGeom prst="rect">
            <a:avLst/>
          </a:prstGeom>
          <a:solidFill>
            <a:srgbClr val="BFD0E7"/>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基礎教育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 name="正方形/長方形 6"/>
          <p:cNvSpPr/>
          <p:nvPr/>
        </p:nvSpPr>
        <p:spPr>
          <a:xfrm>
            <a:off x="3049600" y="2761444"/>
            <a:ext cx="1152128" cy="360040"/>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rgbClr val="000000"/>
                </a:solidFill>
                <a:latin typeface="ＭＳ Ｐゴシック" panose="020B0600070205080204" pitchFamily="50" charset="-128"/>
                <a:ea typeface="ＭＳ Ｐゴシック" panose="020B0600070205080204" pitchFamily="50" charset="-128"/>
              </a:rPr>
              <a:t>年間）</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344488" y="5569495"/>
            <a:ext cx="4371710"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初級看護師・助産師の資格　　　</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医療高等学校</a:t>
            </a:r>
            <a:r>
              <a:rPr lang="ja-JP" altLang="en-US" sz="1400" b="1"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での</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344488" y="4561383"/>
            <a:ext cx="4371710"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中級看護師・助産師の資格</a:t>
            </a:r>
            <a:r>
              <a:rPr lang="ja-JP" altLang="en-US" sz="1400" dirty="0">
                <a:solidFill>
                  <a:srgbClr val="000000"/>
                </a:solidFill>
                <a:latin typeface="+mj-ea"/>
                <a:ea typeface="+mj-ea"/>
              </a:rPr>
              <a:t>　　　</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学校</a:t>
            </a:r>
            <a:r>
              <a:rPr lang="ja-JP" altLang="en-US" sz="1400" b="1"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での</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344488" y="3841884"/>
            <a:ext cx="2021707" cy="523220"/>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複雑な業務を担当できる</a:t>
            </a:r>
            <a:b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看護師・助産師</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344488" y="3265500"/>
            <a:ext cx="5040560" cy="318549"/>
          </a:xfrm>
          <a:prstGeom prst="rect">
            <a:avLst/>
          </a:prstGeom>
        </p:spPr>
        <p:txBody>
          <a:bodyPr wrap="square" lIns="0" tIns="0" rIns="0" bIns="0">
            <a:spAutoFit/>
          </a:bodyPr>
          <a:lstStyle/>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公的セクターの病院に勤務する医師は、高等教育機関に戻り、専門職、医学修士となることが多い。</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専門職や医学修士の資格を取得することで、医学博士など、より上級の資格取得の機会が与えられる。</a:t>
            </a:r>
          </a:p>
        </p:txBody>
      </p:sp>
      <p:sp>
        <p:nvSpPr>
          <p:cNvPr id="18" name="正方形/長方形 17"/>
          <p:cNvSpPr/>
          <p:nvPr/>
        </p:nvSpPr>
        <p:spPr>
          <a:xfrm>
            <a:off x="1537432" y="5949279"/>
            <a:ext cx="576064" cy="360044"/>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訓 練</a:t>
            </a:r>
            <a:br>
              <a:rPr kumimoji="1" lang="en-US" altLang="ja-JP"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00" spc="-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spc="-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か月）</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0" name="正方形/長方形 19"/>
          <p:cNvSpPr/>
          <p:nvPr/>
        </p:nvSpPr>
        <p:spPr>
          <a:xfrm>
            <a:off x="745344" y="5949281"/>
            <a:ext cx="720080" cy="3600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中学卒業後</a:t>
            </a:r>
          </a:p>
        </p:txBody>
      </p:sp>
      <p:sp>
        <p:nvSpPr>
          <p:cNvPr id="22" name="正方形/長方形 21"/>
          <p:cNvSpPr/>
          <p:nvPr/>
        </p:nvSpPr>
        <p:spPr>
          <a:xfrm>
            <a:off x="1537432" y="4941187"/>
            <a:ext cx="1440160" cy="360000"/>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訓　練</a:t>
            </a:r>
            <a:br>
              <a:rPr kumimoji="1" lang="en-US" altLang="ja-JP"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年半）</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正方形/長方形 23"/>
          <p:cNvSpPr/>
          <p:nvPr/>
        </p:nvSpPr>
        <p:spPr>
          <a:xfrm>
            <a:off x="745344" y="4941167"/>
            <a:ext cx="720080" cy="3600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高校卒業後</a:t>
            </a:r>
          </a:p>
        </p:txBody>
      </p:sp>
      <p:sp>
        <p:nvSpPr>
          <p:cNvPr id="26" name="角丸四角形 25"/>
          <p:cNvSpPr/>
          <p:nvPr/>
        </p:nvSpPr>
        <p:spPr>
          <a:xfrm>
            <a:off x="3944888" y="5877273"/>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r>
              <a:rPr lang="ja-JP" altLang="en-US" sz="1200" b="1" dirty="0">
                <a:latin typeface="+mn-ea"/>
              </a:rPr>
              <a:t>地域の</a:t>
            </a:r>
            <a:r>
              <a:rPr lang="ja-JP" altLang="en-US" sz="1200" b="1" spc="-100" dirty="0">
                <a:latin typeface="+mn-ea"/>
              </a:rPr>
              <a:t>ヘルス</a:t>
            </a:r>
            <a:br>
              <a:rPr lang="en-US" altLang="ja-JP" sz="1200" b="1" spc="-100" dirty="0">
                <a:latin typeface="+mn-ea"/>
              </a:rPr>
            </a:br>
            <a:r>
              <a:rPr lang="ja-JP" altLang="en-US" sz="1200" b="1" spc="-100" dirty="0">
                <a:latin typeface="+mn-ea"/>
              </a:rPr>
              <a:t>センター</a:t>
            </a:r>
            <a:r>
              <a:rPr lang="ja-JP" altLang="en-US" sz="1200" b="1" dirty="0">
                <a:latin typeface="+mn-ea"/>
              </a:rPr>
              <a:t>勤務</a:t>
            </a:r>
            <a:endParaRPr lang="ja-JP" altLang="en-US" sz="1200" b="1" dirty="0"/>
          </a:p>
        </p:txBody>
      </p:sp>
      <p:cxnSp>
        <p:nvCxnSpPr>
          <p:cNvPr id="29" name="直線コネクタ 28"/>
          <p:cNvCxnSpPr/>
          <p:nvPr/>
        </p:nvCxnSpPr>
        <p:spPr>
          <a:xfrm>
            <a:off x="745344" y="2689436"/>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836146" y="3959478"/>
            <a:ext cx="707886" cy="288032"/>
          </a:xfrm>
          <a:prstGeom prst="rect">
            <a:avLst/>
          </a:prstGeom>
        </p:spPr>
        <p:txBody>
          <a:bodyPr wrap="none" lIns="0" anchor="ctr" anchorCtr="0">
            <a:noAutofit/>
          </a:bodyPr>
          <a:lstStyle/>
          <a:p>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看護大学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二等辺三角形 42"/>
          <p:cNvSpPr/>
          <p:nvPr/>
        </p:nvSpPr>
        <p:spPr bwMode="auto">
          <a:xfrm rot="5400000">
            <a:off x="3523623" y="5033583"/>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二等辺三角形 44"/>
          <p:cNvSpPr/>
          <p:nvPr/>
        </p:nvSpPr>
        <p:spPr bwMode="auto">
          <a:xfrm rot="5400000">
            <a:off x="3523623" y="4015890"/>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角丸四角形 108"/>
          <p:cNvSpPr/>
          <p:nvPr/>
        </p:nvSpPr>
        <p:spPr>
          <a:xfrm>
            <a:off x="3944888" y="4869159"/>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lvl="0"/>
            <a:r>
              <a:rPr lang="ja-JP" altLang="en-US" sz="1400" b="1" dirty="0">
                <a:latin typeface="ＭＳ Ｐゴシック"/>
              </a:rPr>
              <a:t>病院勤務</a:t>
            </a:r>
            <a:endParaRPr lang="ja-JP" altLang="en-US" sz="1400" b="1" dirty="0"/>
          </a:p>
        </p:txBody>
      </p:sp>
      <p:sp>
        <p:nvSpPr>
          <p:cNvPr id="110" name="角丸四角形 109"/>
          <p:cNvSpPr/>
          <p:nvPr/>
        </p:nvSpPr>
        <p:spPr>
          <a:xfrm>
            <a:off x="3944888" y="3851466"/>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lvl="0"/>
            <a:r>
              <a:rPr lang="ja-JP" altLang="en-US" sz="1400" b="1" dirty="0">
                <a:latin typeface="ＭＳ Ｐゴシック"/>
              </a:rPr>
              <a:t>病院勤務</a:t>
            </a:r>
            <a:endParaRPr lang="ja-JP" altLang="en-US" sz="1400" b="1" dirty="0"/>
          </a:p>
        </p:txBody>
      </p:sp>
      <p:sp>
        <p:nvSpPr>
          <p:cNvPr id="111" name="二等辺三角形 110"/>
          <p:cNvSpPr/>
          <p:nvPr/>
        </p:nvSpPr>
        <p:spPr bwMode="auto">
          <a:xfrm rot="5400000">
            <a:off x="3523623" y="6041697"/>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5889104" y="5733256"/>
            <a:ext cx="3672408" cy="720080"/>
          </a:xfrm>
          <a:prstGeom prst="roundRect">
            <a:avLst>
              <a:gd name="adj" fmla="val 8278"/>
            </a:avLst>
          </a:prstGeom>
          <a:solidFill>
            <a:srgbClr val="F1DB9D"/>
          </a:solidFill>
        </p:spPr>
        <p:txBody>
          <a:bodyPr wrap="square" lIns="108000" rIns="108000" anchor="ctr">
            <a:noAutofit/>
          </a:bodyPr>
          <a:lstStyle/>
          <a:p>
            <a:pPr algn="just">
              <a:spcAft>
                <a:spcPts val="400"/>
              </a:spcAft>
            </a:pP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上位病院の専門家が下位病院の医療従事者の指導・研修をローテーションで実施する法案（「保健省決定</a:t>
            </a:r>
            <a:r>
              <a:rPr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1816</a:t>
            </a: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2008</a:t>
            </a: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年に公布。</a:t>
            </a:r>
            <a:endParaRPr lang="ja-JP" altLang="en-US" sz="1300" b="1" spc="-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50" name="直線コネクタ 49"/>
          <p:cNvCxnSpPr/>
          <p:nvPr/>
        </p:nvCxnSpPr>
        <p:spPr>
          <a:xfrm>
            <a:off x="1537432" y="5877273"/>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537432" y="4869159"/>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52" name="二等辺三角形 51"/>
          <p:cNvSpPr/>
          <p:nvPr/>
        </p:nvSpPr>
        <p:spPr bwMode="auto">
          <a:xfrm rot="5400000">
            <a:off x="1228992" y="2474768"/>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二等辺三角形 52"/>
          <p:cNvSpPr/>
          <p:nvPr/>
        </p:nvSpPr>
        <p:spPr bwMode="auto">
          <a:xfrm rot="5400000">
            <a:off x="2556328" y="5641179"/>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二等辺三角形 53"/>
          <p:cNvSpPr/>
          <p:nvPr/>
        </p:nvSpPr>
        <p:spPr bwMode="auto">
          <a:xfrm rot="5400000">
            <a:off x="2569028" y="4638797"/>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二等辺三角形 54"/>
          <p:cNvSpPr/>
          <p:nvPr/>
        </p:nvSpPr>
        <p:spPr bwMode="auto">
          <a:xfrm rot="5400000">
            <a:off x="2556328" y="4015890"/>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4" name="グループ化 7"/>
          <p:cNvGrpSpPr/>
          <p:nvPr/>
        </p:nvGrpSpPr>
        <p:grpSpPr>
          <a:xfrm>
            <a:off x="272478" y="1916832"/>
            <a:ext cx="5256586" cy="288032"/>
            <a:chOff x="4803500" y="2113806"/>
            <a:chExt cx="3423042" cy="288032"/>
          </a:xfrm>
        </p:grpSpPr>
        <p:cxnSp>
          <p:nvCxnSpPr>
            <p:cNvPr id="46" name="直線コネクタ 45"/>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grpSp>
        <p:nvGrpSpPr>
          <p:cNvPr id="49" name="グループ化 7"/>
          <p:cNvGrpSpPr/>
          <p:nvPr/>
        </p:nvGrpSpPr>
        <p:grpSpPr>
          <a:xfrm>
            <a:off x="5889104" y="1916832"/>
            <a:ext cx="3672408" cy="288032"/>
            <a:chOff x="4803500" y="2113806"/>
            <a:chExt cx="3186607" cy="288032"/>
          </a:xfrm>
        </p:grpSpPr>
        <p:cxnSp>
          <p:nvCxnSpPr>
            <p:cNvPr id="56" name="直線コネクタ 55"/>
            <p:cNvCxnSpPr/>
            <p:nvPr/>
          </p:nvCxnSpPr>
          <p:spPr>
            <a:xfrm>
              <a:off x="4808984" y="2401838"/>
              <a:ext cx="31811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3124124"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医療従事者の質・量に関する問題</a:t>
              </a:r>
              <a:endParaRPr lang="en-US" altLang="ko-KR" sz="1400" dirty="0">
                <a:solidFill>
                  <a:srgbClr val="000000"/>
                </a:solidFill>
                <a:latin typeface="Arial Black" pitchFamily="34" charset="0"/>
                <a:ea typeface="HGP創英角ｺﾞｼｯｸUB" pitchFamily="50" charset="-128"/>
              </a:endParaRPr>
            </a:p>
          </p:txBody>
        </p:sp>
      </p:grpSp>
      <p:sp>
        <p:nvSpPr>
          <p:cNvPr id="48" name="角丸四角形 47"/>
          <p:cNvSpPr/>
          <p:nvPr/>
        </p:nvSpPr>
        <p:spPr>
          <a:xfrm>
            <a:off x="5889104" y="2348880"/>
            <a:ext cx="3672408" cy="864096"/>
          </a:xfrm>
          <a:prstGeom prst="roundRect">
            <a:avLst>
              <a:gd name="adj" fmla="val 5209"/>
            </a:avLst>
          </a:prstGeom>
          <a:solidFill>
            <a:srgbClr val="DDE6F3"/>
          </a:solidFill>
        </p:spPr>
        <p:txBody>
          <a:bodyPr wrap="square" lIns="144000" rIns="144000" anchor="ctr" anchorCtr="0">
            <a:noAutofit/>
          </a:bodyPr>
          <a:lstStyle/>
          <a:p>
            <a:pPr lvl="0" algn="just" fontAlgn="ctr">
              <a:spcAft>
                <a:spcPts val="400"/>
              </a:spcAft>
            </a:pPr>
            <a:r>
              <a:rPr lang="ja-JP" altLang="en-US" sz="1300" dirty="0"/>
              <a:t>医療従事者の深刻な人材不足を背景に、</a:t>
            </a:r>
            <a:r>
              <a:rPr lang="ja-JP" altLang="en-US" sz="1300" dirty="0">
                <a:latin typeface="HGP創英角ｺﾞｼｯｸUB" panose="020B0900000000000000" pitchFamily="50" charset="-128"/>
                <a:ea typeface="HGP創英角ｺﾞｼｯｸUB" panose="020B0900000000000000" pitchFamily="50" charset="-128"/>
              </a:rPr>
              <a:t>教育・訓練を受けるだけで資格を取得できる制度</a:t>
            </a:r>
            <a:r>
              <a:rPr lang="ja-JP" altLang="en-US" sz="1300" dirty="0"/>
              <a:t>を</a:t>
            </a:r>
            <a:r>
              <a:rPr lang="en-US" altLang="ja-JP" sz="1300" dirty="0"/>
              <a:t>1940</a:t>
            </a:r>
            <a:r>
              <a:rPr lang="ja-JP" altLang="en-US" sz="1300" dirty="0"/>
              <a:t>年に導入（</a:t>
            </a:r>
            <a:r>
              <a:rPr lang="en-US" altLang="ja-JP" sz="1300" dirty="0"/>
              <a:t>2010</a:t>
            </a:r>
            <a:r>
              <a:rPr lang="ja-JP" altLang="en-US" sz="1300" dirty="0"/>
              <a:t>年時点で不変）。</a:t>
            </a:r>
          </a:p>
        </p:txBody>
      </p:sp>
      <p:sp>
        <p:nvSpPr>
          <p:cNvPr id="10" name="二等辺三角形 9"/>
          <p:cNvSpPr/>
          <p:nvPr/>
        </p:nvSpPr>
        <p:spPr>
          <a:xfrm rot="10800000">
            <a:off x="5889104" y="3212976"/>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
        <p:nvSpPr>
          <p:cNvPr id="62" name="テキスト ボックス 61"/>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医師免許は、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年間の基礎教育と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年間の専門教育、合計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年間の大学教育で取得できる。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医療従事者の人材不足を是正するために、教育・訓練を受けるだけで資格を取得できる制度が導入されたものの、問題解決には至っていない。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二等辺三角形 63"/>
          <p:cNvSpPr/>
          <p:nvPr/>
        </p:nvSpPr>
        <p:spPr>
          <a:xfrm rot="10800000">
            <a:off x="7833320" y="3212976"/>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
        <p:nvSpPr>
          <p:cNvPr id="65" name="片側の 2 つの角を丸めた四角形 64"/>
          <p:cNvSpPr/>
          <p:nvPr/>
        </p:nvSpPr>
        <p:spPr>
          <a:xfrm>
            <a:off x="5889104" y="3789039"/>
            <a:ext cx="1728192" cy="1584177"/>
          </a:xfrm>
          <a:prstGeom prst="round2SameRect">
            <a:avLst>
              <a:gd name="adj1" fmla="val 0"/>
              <a:gd name="adj2" fmla="val 4147"/>
            </a:avLst>
          </a:prstGeom>
          <a:solidFill>
            <a:srgbClr val="E8E8E8"/>
          </a:solidFill>
        </p:spPr>
        <p:txBody>
          <a:bodyPr wrap="square" lIns="108000" tIns="72000" rIns="108000" anchor="t" anchorCtr="0">
            <a:noAutofit/>
          </a:bodyPr>
          <a:lstStyle/>
          <a:p>
            <a:pPr lvl="0" algn="just" fontAlgn="ctr">
              <a:spcAft>
                <a:spcPts val="400"/>
              </a:spcAft>
            </a:pPr>
            <a:r>
              <a:rPr lang="ja-JP" altLang="en-US" sz="1300" dirty="0"/>
              <a:t>医療行為の複雑化が進んだこともあり、医師・</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看護師・助産師の</a:t>
            </a:r>
            <a:r>
              <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rPr>
              <a:t>質のばらつきが広がる</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（地方では研修受講の機会が限られることも一因）。</a:t>
            </a:r>
            <a:endParaRPr lang="ja-JP" altLang="en-US" sz="1300" dirty="0"/>
          </a:p>
        </p:txBody>
      </p:sp>
      <p:sp>
        <p:nvSpPr>
          <p:cNvPr id="67" name="片側の 2 つの角を丸めた四角形 66"/>
          <p:cNvSpPr/>
          <p:nvPr/>
        </p:nvSpPr>
        <p:spPr bwMode="auto">
          <a:xfrm>
            <a:off x="5889104" y="3501008"/>
            <a:ext cx="1728192" cy="288032"/>
          </a:xfrm>
          <a:prstGeom prst="round2SameRect">
            <a:avLst>
              <a:gd name="adj1" fmla="val 14683"/>
              <a:gd name="adj2" fmla="val 0"/>
            </a:avLst>
          </a:prstGeom>
          <a:solidFill>
            <a:srgbClr val="868686"/>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質的問題</a:t>
            </a:r>
          </a:p>
        </p:txBody>
      </p:sp>
      <p:sp>
        <p:nvSpPr>
          <p:cNvPr id="68" name="片側の 2 つの角を丸めた四角形 67"/>
          <p:cNvSpPr/>
          <p:nvPr/>
        </p:nvSpPr>
        <p:spPr>
          <a:xfrm>
            <a:off x="7833320" y="3789039"/>
            <a:ext cx="1728192" cy="648072"/>
          </a:xfrm>
          <a:prstGeom prst="round2SameRect">
            <a:avLst>
              <a:gd name="adj1" fmla="val 0"/>
              <a:gd name="adj2" fmla="val 7711"/>
            </a:avLst>
          </a:prstGeom>
          <a:solidFill>
            <a:srgbClr val="E8E8E8"/>
          </a:solidFill>
        </p:spPr>
        <p:txBody>
          <a:bodyPr wrap="square" lIns="108000" tIns="72000" rIns="108000" anchor="t" anchorCtr="0">
            <a:noAutofit/>
          </a:bodyPr>
          <a:lstStyle/>
          <a:p>
            <a:pPr lvl="0" algn="just" fontAlgn="ctr">
              <a:spcAft>
                <a:spcPts val="400"/>
              </a:spcAft>
            </a:pPr>
            <a:r>
              <a:rPr lang="ja-JP" altLang="en-US" sz="1300" dirty="0"/>
              <a:t>依然として</a:t>
            </a:r>
            <a:r>
              <a:rPr lang="ja-JP" altLang="en-US" sz="1300" dirty="0">
                <a:latin typeface="HGP創英角ｺﾞｼｯｸUB" panose="020B0900000000000000" pitchFamily="50" charset="-128"/>
                <a:ea typeface="HGP創英角ｺﾞｼｯｸUB" panose="020B0900000000000000" pitchFamily="50" charset="-128"/>
              </a:rPr>
              <a:t>人材不足は解消されず。</a:t>
            </a:r>
          </a:p>
        </p:txBody>
      </p:sp>
      <p:sp>
        <p:nvSpPr>
          <p:cNvPr id="69" name="片側の 2 つの角を丸めた四角形 68"/>
          <p:cNvSpPr/>
          <p:nvPr/>
        </p:nvSpPr>
        <p:spPr bwMode="auto">
          <a:xfrm>
            <a:off x="7833320" y="3501008"/>
            <a:ext cx="1728192" cy="288032"/>
          </a:xfrm>
          <a:prstGeom prst="round2SameRect">
            <a:avLst>
              <a:gd name="adj1" fmla="val 14683"/>
              <a:gd name="adj2" fmla="val 0"/>
            </a:avLst>
          </a:prstGeom>
          <a:solidFill>
            <a:srgbClr val="868686"/>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量的問題</a:t>
            </a:r>
          </a:p>
        </p:txBody>
      </p:sp>
      <p:sp>
        <p:nvSpPr>
          <p:cNvPr id="70" name="二等辺三角形 69"/>
          <p:cNvSpPr/>
          <p:nvPr/>
        </p:nvSpPr>
        <p:spPr>
          <a:xfrm rot="10800000">
            <a:off x="5889104" y="5445224"/>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1614479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graphicFrame>
        <p:nvGraphicFramePr>
          <p:cNvPr id="4" name="グラフ 3"/>
          <p:cNvGraphicFramePr/>
          <p:nvPr>
            <p:extLst>
              <p:ext uri="{D42A27DB-BD31-4B8C-83A1-F6EECF244321}">
                <p14:modId xmlns:p14="http://schemas.microsoft.com/office/powerpoint/2010/main" val="653068935"/>
              </p:ext>
            </p:extLst>
          </p:nvPr>
        </p:nvGraphicFramePr>
        <p:xfrm>
          <a:off x="632520" y="2564904"/>
          <a:ext cx="3888432" cy="294055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公的医療機関の給与の低さや、より高度な医療技術の獲得を背景に、公的医療機関で勤務する医師の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割が民間医療機関等で副業を行っている。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 Box 8"/>
          <p:cNvSpPr txBox="1">
            <a:spLocks noChangeAspect="1" noChangeArrowheads="1"/>
          </p:cNvSpPr>
          <p:nvPr/>
        </p:nvSpPr>
        <p:spPr bwMode="auto">
          <a:xfrm>
            <a:off x="1856656" y="4221088"/>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82.8</a:t>
            </a:r>
            <a:r>
              <a:rPr kumimoji="0" lang="en-US" altLang="ja-JP"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3" name="テキスト ボックス 22"/>
          <p:cNvSpPr txBox="1"/>
          <p:nvPr/>
        </p:nvSpPr>
        <p:spPr>
          <a:xfrm>
            <a:off x="1352600" y="5877272"/>
            <a:ext cx="1872208"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1998</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年の保健省推計データによる</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二等辺三角形 5"/>
          <p:cNvSpPr/>
          <p:nvPr/>
        </p:nvSpPr>
        <p:spPr>
          <a:xfrm rot="16200000">
            <a:off x="3011638" y="2999805"/>
            <a:ext cx="2658589" cy="2088231"/>
          </a:xfrm>
          <a:prstGeom prst="triangle">
            <a:avLst/>
          </a:prstGeom>
          <a:gradFill flip="none" rotWithShape="1">
            <a:gsLst>
              <a:gs pos="0">
                <a:srgbClr val="868686"/>
              </a:gs>
              <a:gs pos="100000">
                <a:srgbClr val="DADADA"/>
              </a:gs>
            </a:gsLst>
            <a:lin ang="5400000" scaled="1"/>
            <a:tileRect/>
          </a:gradFill>
        </p:spPr>
        <p:txBody>
          <a:bodyPr rtlCol="0" anchor="ct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片側の 2 つの角を丸めた四角形 19"/>
          <p:cNvSpPr/>
          <p:nvPr/>
        </p:nvSpPr>
        <p:spPr>
          <a:xfrm>
            <a:off x="5313040" y="3284984"/>
            <a:ext cx="4032448" cy="2081758"/>
          </a:xfrm>
          <a:prstGeom prst="round2SameRect">
            <a:avLst>
              <a:gd name="adj1" fmla="val 0"/>
              <a:gd name="adj2" fmla="val 3307"/>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bwMode="auto">
          <a:xfrm>
            <a:off x="5313040" y="2707779"/>
            <a:ext cx="4032448" cy="576064"/>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1800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副業等</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（民間医療機関でのアルバイトや開業など）</a:t>
            </a:r>
            <a:br>
              <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によって報酬を得る理由</a:t>
            </a:r>
          </a:p>
        </p:txBody>
      </p:sp>
      <p:sp>
        <p:nvSpPr>
          <p:cNvPr id="12" name="角丸四角形 11"/>
          <p:cNvSpPr/>
          <p:nvPr/>
        </p:nvSpPr>
        <p:spPr>
          <a:xfrm>
            <a:off x="5601072" y="3501008"/>
            <a:ext cx="3456384" cy="720080"/>
          </a:xfrm>
          <a:prstGeom prst="roundRect">
            <a:avLst>
              <a:gd name="adj" fmla="val 10053"/>
            </a:avLst>
          </a:prstGeom>
          <a:solidFill>
            <a:srgbClr val="A2BBDC"/>
          </a:solidFill>
        </p:spPr>
        <p:txBody>
          <a:bodyPr wrap="none" anchor="ctr"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政府の財政難から</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公的医療機関の給与が低いため。</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5601072" y="4365104"/>
            <a:ext cx="3456384" cy="720080"/>
          </a:xfrm>
          <a:prstGeom prst="roundRect">
            <a:avLst>
              <a:gd name="adj" fmla="val 7849"/>
            </a:avLst>
          </a:prstGeom>
          <a:solidFill>
            <a:srgbClr val="A2BBDC"/>
          </a:solidFill>
        </p:spPr>
        <p:txBody>
          <a:bodyPr wrap="none" anchor="ctr"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公的医療機関では学べないような、</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より高度な医療技術の獲得。</a:t>
            </a:r>
          </a:p>
        </p:txBody>
      </p:sp>
      <p:grpSp>
        <p:nvGrpSpPr>
          <p:cNvPr id="15" name="グループ化 7"/>
          <p:cNvGrpSpPr/>
          <p:nvPr/>
        </p:nvGrpSpPr>
        <p:grpSpPr>
          <a:xfrm>
            <a:off x="416496" y="1988840"/>
            <a:ext cx="8928992" cy="288032"/>
            <a:chOff x="4803500" y="2113806"/>
            <a:chExt cx="3423042" cy="288032"/>
          </a:xfrm>
        </p:grpSpPr>
        <p:cxnSp>
          <p:nvCxnSpPr>
            <p:cNvPr id="17" name="直線コネクタ 16"/>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lnSpc>
                  <a:spcPct val="114000"/>
                </a:lnSpc>
                <a:buSzPct val="120000"/>
              </a:pPr>
              <a:r>
                <a:rPr lang="ja-JP" altLang="en-US" sz="1400" dirty="0">
                  <a:solidFill>
                    <a:srgbClr val="000000"/>
                  </a:solidFill>
                  <a:latin typeface="Arial Black" pitchFamily="34" charset="0"/>
                  <a:ea typeface="HGP創英角ｺﾞｼｯｸUB" pitchFamily="50" charset="-128"/>
                </a:rPr>
                <a:t>公的医療機関に勤務する医師のうち、副業を行う者の割合</a:t>
              </a:r>
            </a:p>
          </p:txBody>
        </p:sp>
      </p:grpSp>
    </p:spTree>
    <p:extLst>
      <p:ext uri="{BB962C8B-B14F-4D97-AF65-F5344CB8AC3E}">
        <p14:creationId xmlns:p14="http://schemas.microsoft.com/office/powerpoint/2010/main" val="393752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FD5911-9A37-4602-830F-9F96EE0CDE86}"/>
              </a:ext>
            </a:extLst>
          </p:cNvPr>
          <p:cNvGraphicFramePr>
            <a:graphicFrameLocks noChangeAspect="1"/>
          </p:cNvGraphicFramePr>
          <p:nvPr>
            <p:custDataLst>
              <p:tags r:id="rId2"/>
            </p:custDataLst>
            <p:extLst>
              <p:ext uri="{D42A27DB-BD31-4B8C-83A1-F6EECF244321}">
                <p14:modId xmlns:p14="http://schemas.microsoft.com/office/powerpoint/2010/main" val="1049648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E5FD5911-9A37-4602-830F-9F96EE0CDE8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正方形/長方形 13">
            <a:extLst>
              <a:ext uri="{FF2B5EF4-FFF2-40B4-BE49-F238E27FC236}">
                <a16:creationId xmlns:a16="http://schemas.microsoft.com/office/drawing/2014/main" id="{3245E459-BB8F-4316-8475-06D23621D109}"/>
              </a:ext>
            </a:extLst>
          </p:cNvPr>
          <p:cNvSpPr/>
          <p:nvPr/>
        </p:nvSpPr>
        <p:spPr>
          <a:xfrm>
            <a:off x="5889104"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犯罪経歴の</a:t>
            </a:r>
            <a:endParaRPr kumimoji="1"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証明書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外国人が医療行為を行う際は、医療行為証明書を取得する必要がある。</a:t>
            </a:r>
          </a:p>
        </p:txBody>
      </p:sp>
      <p:sp>
        <p:nvSpPr>
          <p:cNvPr id="7" name="正方形/長方形 6"/>
          <p:cNvSpPr/>
          <p:nvPr/>
        </p:nvSpPr>
        <p:spPr>
          <a:xfrm>
            <a:off x="2360712" y="2060848"/>
            <a:ext cx="5184576" cy="276999"/>
          </a:xfrm>
          <a:prstGeom prst="rect">
            <a:avLst/>
          </a:prstGeom>
        </p:spPr>
        <p:txBody>
          <a:bodyPr wrap="none" anchor="ctr" anchorCtr="0">
            <a:noAutofit/>
          </a:bodyPr>
          <a:lstStyle/>
          <a:p>
            <a:pPr algn="ct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日付</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Decree No. 109/2016/NĐ-CP</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に基づき、以下の書類などを用意する必要がある。</a:t>
            </a:r>
          </a:p>
        </p:txBody>
      </p:sp>
      <p:sp>
        <p:nvSpPr>
          <p:cNvPr id="10" name="正方形/長方形 9"/>
          <p:cNvSpPr/>
          <p:nvPr/>
        </p:nvSpPr>
        <p:spPr>
          <a:xfrm>
            <a:off x="704528" y="2420888"/>
            <a:ext cx="1512168"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専門学位の</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コピー</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2360712"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医療行為の</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経歴証明書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4088904" y="2420888"/>
            <a:ext cx="1656184"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ベトナム語が</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堪能であることの証明書</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（医療行為に際して</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ベトナム語を</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使用する場合）</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7617296"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健康診断書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776536"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2504728"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4160912"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961112"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7689304"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政府政令</a:t>
            </a:r>
          </a:p>
        </p:txBody>
      </p:sp>
      <p:grpSp>
        <p:nvGrpSpPr>
          <p:cNvPr id="28" name="グループ化 7"/>
          <p:cNvGrpSpPr/>
          <p:nvPr/>
        </p:nvGrpSpPr>
        <p:grpSpPr>
          <a:xfrm>
            <a:off x="416496" y="1628800"/>
            <a:ext cx="9001000" cy="288032"/>
            <a:chOff x="4944173" y="2113806"/>
            <a:chExt cx="5861371" cy="288032"/>
          </a:xfrm>
        </p:grpSpPr>
        <p:cxnSp>
          <p:nvCxnSpPr>
            <p:cNvPr id="29" name="直線コネクタ 2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医療行為証明書の取得に必要な書類</a:t>
              </a:r>
            </a:p>
          </p:txBody>
        </p:sp>
      </p:grpSp>
      <p:sp>
        <p:nvSpPr>
          <p:cNvPr id="31" name="正方形/長方形 12">
            <a:extLst>
              <a:ext uri="{FF2B5EF4-FFF2-40B4-BE49-F238E27FC236}">
                <a16:creationId xmlns:a16="http://schemas.microsoft.com/office/drawing/2014/main" id="{72FBDA68-86CE-4836-8D52-CE815F655A08}"/>
              </a:ext>
            </a:extLst>
          </p:cNvPr>
          <p:cNvSpPr/>
          <p:nvPr/>
        </p:nvSpPr>
        <p:spPr>
          <a:xfrm>
            <a:off x="3080792" y="4869160"/>
            <a:ext cx="1584176" cy="1584176"/>
          </a:xfrm>
          <a:prstGeom prst="rect">
            <a:avLst/>
          </a:prstGeom>
          <a:solidFill>
            <a:srgbClr val="DDE6F3"/>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通訳者の</a:t>
            </a:r>
            <a:endPar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資格証明書</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円/楕円 18">
            <a:extLst>
              <a:ext uri="{FF2B5EF4-FFF2-40B4-BE49-F238E27FC236}">
                <a16:creationId xmlns:a16="http://schemas.microsoft.com/office/drawing/2014/main" id="{567A7909-BCAB-4121-A979-FE9FF0EE4B88}"/>
              </a:ext>
            </a:extLst>
          </p:cNvPr>
          <p:cNvSpPr/>
          <p:nvPr/>
        </p:nvSpPr>
        <p:spPr>
          <a:xfrm>
            <a:off x="3368824" y="4930135"/>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13">
            <a:extLst>
              <a:ext uri="{FF2B5EF4-FFF2-40B4-BE49-F238E27FC236}">
                <a16:creationId xmlns:a16="http://schemas.microsoft.com/office/drawing/2014/main" id="{5241C4CA-E8B0-48B6-BA3E-3F6E8B7DCBD4}"/>
              </a:ext>
            </a:extLst>
          </p:cNvPr>
          <p:cNvSpPr/>
          <p:nvPr/>
        </p:nvSpPr>
        <p:spPr>
          <a:xfrm>
            <a:off x="5241032" y="4868114"/>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通訳者の</a:t>
            </a:r>
          </a:p>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労働契約書</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（当該医師が勤務する</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医療機関との契約書）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円/楕円 18">
            <a:extLst>
              <a:ext uri="{FF2B5EF4-FFF2-40B4-BE49-F238E27FC236}">
                <a16:creationId xmlns:a16="http://schemas.microsoft.com/office/drawing/2014/main" id="{390B429C-2D63-45D3-A4DE-1901C60CB72C}"/>
              </a:ext>
            </a:extLst>
          </p:cNvPr>
          <p:cNvSpPr/>
          <p:nvPr/>
        </p:nvSpPr>
        <p:spPr>
          <a:xfrm>
            <a:off x="5313040" y="4930135"/>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8" name="Straight Arrow Connector 37">
            <a:extLst>
              <a:ext uri="{FF2B5EF4-FFF2-40B4-BE49-F238E27FC236}">
                <a16:creationId xmlns:a16="http://schemas.microsoft.com/office/drawing/2014/main" id="{8CD3B34B-B6F2-4E35-911D-FAE2C886424E}"/>
              </a:ext>
            </a:extLst>
          </p:cNvPr>
          <p:cNvCxnSpPr>
            <a:stCxn id="12" idx="2"/>
            <a:endCxn id="31" idx="0"/>
          </p:cNvCxnSpPr>
          <p:nvPr/>
        </p:nvCxnSpPr>
        <p:spPr>
          <a:xfrm flipH="1">
            <a:off x="3872880" y="4005064"/>
            <a:ext cx="1044116" cy="8640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DE08D43-81DE-4655-BC5F-DC1FD3896014}"/>
              </a:ext>
            </a:extLst>
          </p:cNvPr>
          <p:cNvCxnSpPr>
            <a:cxnSpLocks/>
            <a:stCxn id="12" idx="2"/>
            <a:endCxn id="36" idx="0"/>
          </p:cNvCxnSpPr>
          <p:nvPr/>
        </p:nvCxnSpPr>
        <p:spPr>
          <a:xfrm>
            <a:off x="4916996" y="4005064"/>
            <a:ext cx="1116124" cy="8630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13">
            <a:extLst>
              <a:ext uri="{FF2B5EF4-FFF2-40B4-BE49-F238E27FC236}">
                <a16:creationId xmlns:a16="http://schemas.microsoft.com/office/drawing/2014/main" id="{E9D4737F-85ED-4E61-89BF-5B6E891E9D23}"/>
              </a:ext>
            </a:extLst>
          </p:cNvPr>
          <p:cNvSpPr/>
          <p:nvPr/>
        </p:nvSpPr>
        <p:spPr>
          <a:xfrm>
            <a:off x="4124908" y="4282063"/>
            <a:ext cx="1584176" cy="586051"/>
          </a:xfrm>
          <a:prstGeom prst="rect">
            <a:avLst/>
          </a:prstGeom>
          <a:noFill/>
          <a:ln w="9525"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ベトナム語以外を</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使用する場合</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51610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9200464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1" name="think-cell Slide" r:id="rId56" imgW="360" imgH="360" progId="TCLayout.ActiveDocument.1">
                  <p:embed/>
                </p:oleObj>
              </mc:Choice>
              <mc:Fallback>
                <p:oleObj name="think-cell Slide" r:id="rId56" imgW="360" imgH="360" progId="TCLayout.ActiveDocument.1">
                  <p:embed/>
                  <p:pic>
                    <p:nvPicPr>
                      <p:cNvPr id="11" name="Object 10"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ベトナム／医療関連／医療サービス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億ドルとなった。</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86" name="Chart 85">
            <a:extLst>
              <a:ext uri="{FF2B5EF4-FFF2-40B4-BE49-F238E27FC236}">
                <a16:creationId xmlns:a16="http://schemas.microsoft.com/office/drawing/2014/main" id="{5D21A7E3-4000-4E53-8864-FB9AEFCE7D66}"/>
              </a:ext>
            </a:extLst>
          </p:cNvPr>
          <p:cNvGraphicFramePr/>
          <p:nvPr>
            <p:custDataLst>
              <p:tags r:id="rId4"/>
            </p:custDataLst>
            <p:extLst>
              <p:ext uri="{D42A27DB-BD31-4B8C-83A1-F6EECF244321}">
                <p14:modId xmlns:p14="http://schemas.microsoft.com/office/powerpoint/2010/main" val="2658052362"/>
              </p:ext>
            </p:extLst>
          </p:nvPr>
        </p:nvGraphicFramePr>
        <p:xfrm>
          <a:off x="838200" y="2457450"/>
          <a:ext cx="8518525" cy="3378200"/>
        </p:xfrm>
        <a:graphic>
          <a:graphicData uri="http://schemas.openxmlformats.org/drawingml/2006/chart">
            <c:chart xmlns:c="http://schemas.openxmlformats.org/drawingml/2006/chart" xmlns:r="http://schemas.openxmlformats.org/officeDocument/2006/relationships" r:id="rId58"/>
          </a:graphicData>
        </a:graphic>
      </p:graphicFrame>
      <p:sp>
        <p:nvSpPr>
          <p:cNvPr id="79" name="テキスト プレースホルダ 9">
            <a:extLst>
              <a:ext uri="{FF2B5EF4-FFF2-40B4-BE49-F238E27FC236}">
                <a16:creationId xmlns:a16="http://schemas.microsoft.com/office/drawing/2014/main" id="{D40737F8-347E-48BB-8BAD-175B834D0400}"/>
              </a:ext>
            </a:extLst>
          </p:cNvPr>
          <p:cNvSpPr>
            <a:spLocks noGrp="1"/>
          </p:cNvSpPr>
          <p:nvPr>
            <p:custDataLst>
              <p:tags r:id="rId5"/>
            </p:custDataLst>
          </p:nvPr>
        </p:nvSpPr>
        <p:spPr bwMode="gray">
          <a:xfrm>
            <a:off x="652463" y="46053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4B9494C-1509-481B-A07B-379DFCA07936}"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CE838822-BBA6-4B11-B208-1D9A4F4B5B1B}"/>
              </a:ext>
            </a:extLst>
          </p:cNvPr>
          <p:cNvSpPr>
            <a:spLocks noGrp="1"/>
          </p:cNvSpPr>
          <p:nvPr>
            <p:custDataLst>
              <p:tags r:id="rId6"/>
            </p:custDataLst>
          </p:nvPr>
        </p:nvSpPr>
        <p:spPr bwMode="gray">
          <a:xfrm>
            <a:off x="582613"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576F786-0084-4316-87CD-93E546044431}" type="datetime'''''''''''''''''''''''''''''1''80'''''''''''''''''">
              <a:rPr lang="ja-JP" altLang="en-US" sz="1000" smtClean="0">
                <a:effectLst/>
                <a:sym typeface="+mn-lt"/>
              </a:rPr>
              <a:pPr marL="0" indent="0" algn="r">
                <a:spcBef>
                  <a:spcPct val="0"/>
                </a:spcBef>
                <a:buNone/>
              </a:pPr>
              <a:t>180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16854F1C-FC19-415D-93E5-8F1BD5E92E0C}"/>
              </a:ext>
            </a:extLst>
          </p:cNvPr>
          <p:cNvSpPr>
            <a:spLocks noGrp="1"/>
          </p:cNvSpPr>
          <p:nvPr>
            <p:custDataLst>
              <p:tags r:id="rId7"/>
            </p:custDataLst>
          </p:nvPr>
        </p:nvSpPr>
        <p:spPr bwMode="gray">
          <a:xfrm>
            <a:off x="722313"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F29DDE5-9781-41F8-9808-B5462EB402B6}"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508795E8-A2F6-498F-A5B4-84CDC426CF55}"/>
              </a:ext>
            </a:extLst>
          </p:cNvPr>
          <p:cNvSpPr>
            <a:spLocks noGrp="1"/>
          </p:cNvSpPr>
          <p:nvPr>
            <p:custDataLst>
              <p:tags r:id="rId8"/>
            </p:custDataLst>
          </p:nvPr>
        </p:nvSpPr>
        <p:spPr bwMode="gray">
          <a:xfrm>
            <a:off x="582613" y="2820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C2CEC8B-83AE-414A-9D13-9BFD07D1C818}" type="datetime'''''''''1''''''''''''''''''''''''6''''''''''''0'''''">
              <a:rPr lang="ja-JP" altLang="en-US" sz="1000" smtClean="0">
                <a:effectLst/>
                <a:sym typeface="+mn-lt"/>
              </a:rPr>
              <a:pPr marL="0" indent="0" algn="r">
                <a:spcBef>
                  <a:spcPct val="0"/>
                </a:spcBef>
                <a:buNone/>
              </a:pPr>
              <a:t>160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06548BEF-9525-4B39-BEFE-A819188BFAF1}"/>
              </a:ext>
            </a:extLst>
          </p:cNvPr>
          <p:cNvSpPr>
            <a:spLocks noGrp="1"/>
          </p:cNvSpPr>
          <p:nvPr>
            <p:custDataLst>
              <p:tags r:id="rId9"/>
            </p:custDataLst>
          </p:nvPr>
        </p:nvSpPr>
        <p:spPr bwMode="gray">
          <a:xfrm>
            <a:off x="582613" y="3892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F7A4B3C-6770-4D20-9929-3A006E053EEF}"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9BC779CE-2132-4C9C-A91A-A77D3E8EF4C5}"/>
              </a:ext>
            </a:extLst>
          </p:cNvPr>
          <p:cNvSpPr>
            <a:spLocks noGrp="1"/>
          </p:cNvSpPr>
          <p:nvPr>
            <p:custDataLst>
              <p:tags r:id="rId10"/>
            </p:custDataLst>
          </p:nvPr>
        </p:nvSpPr>
        <p:spPr bwMode="gray">
          <a:xfrm>
            <a:off x="652463" y="49625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5EC3D40-82DC-4C4C-BD7E-4B185D327EE9}"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E487CA7C-E11B-440C-8582-7D673708640C}"/>
              </a:ext>
            </a:extLst>
          </p:cNvPr>
          <p:cNvSpPr>
            <a:spLocks noGrp="1"/>
          </p:cNvSpPr>
          <p:nvPr>
            <p:custDataLst>
              <p:tags r:id="rId11"/>
            </p:custDataLst>
          </p:nvPr>
        </p:nvSpPr>
        <p:spPr bwMode="gray">
          <a:xfrm>
            <a:off x="652463" y="5319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54FB8DA-FA1A-4C79-9DED-EE40AEB5BA6A}"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CF483EDD-8A14-4D76-A6FE-C00BF42253AC}"/>
              </a:ext>
            </a:extLst>
          </p:cNvPr>
          <p:cNvSpPr>
            <a:spLocks noGrp="1"/>
          </p:cNvSpPr>
          <p:nvPr>
            <p:custDataLst>
              <p:tags r:id="rId12"/>
            </p:custDataLst>
          </p:nvPr>
        </p:nvSpPr>
        <p:spPr bwMode="gray">
          <a:xfrm>
            <a:off x="652463" y="4248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D4DF62-1C85-4F98-8645-4BE326295910}" type="datetime'''''''''''''8''''''''''0'''">
              <a:rPr lang="ja-JP" altLang="en-US" sz="1000" smtClean="0">
                <a:effectLst/>
                <a:sym typeface="+mn-lt"/>
              </a:rPr>
              <a:pPr marL="0" indent="0" algn="r">
                <a:spcBef>
                  <a:spcPct val="0"/>
                </a:spcBef>
                <a:buNone/>
              </a:pPr>
              <a:t>80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A49AA08F-718D-4E71-9467-8FBCAED34E66}"/>
              </a:ext>
            </a:extLst>
          </p:cNvPr>
          <p:cNvSpPr>
            <a:spLocks noGrp="1"/>
          </p:cNvSpPr>
          <p:nvPr>
            <p:custDataLst>
              <p:tags r:id="rId13"/>
            </p:custDataLst>
          </p:nvPr>
        </p:nvSpPr>
        <p:spPr bwMode="gray">
          <a:xfrm>
            <a:off x="582613" y="3535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DC56F49-06BF-44CE-9898-E5C838566F2A}" type="datetime'''''''''''''''12''''0'''''''''''''''''''''">
              <a:rPr lang="ja-JP" altLang="en-US" sz="1000" smtClean="0">
                <a:effectLst/>
                <a:sym typeface="+mn-lt"/>
              </a:rPr>
              <a:pPr marL="0" indent="0" algn="r">
                <a:spcBef>
                  <a:spcPct val="0"/>
                </a:spcBef>
                <a:buNone/>
              </a:pPr>
              <a:t>120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D231C30C-1DFB-4A9C-8D85-C1A3828A0CB0}"/>
              </a:ext>
            </a:extLst>
          </p:cNvPr>
          <p:cNvSpPr>
            <a:spLocks noGrp="1"/>
          </p:cNvSpPr>
          <p:nvPr>
            <p:custDataLst>
              <p:tags r:id="rId14"/>
            </p:custDataLst>
          </p:nvPr>
        </p:nvSpPr>
        <p:spPr bwMode="gray">
          <a:xfrm>
            <a:off x="582613" y="3178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845547-F802-4845-84B2-C486A4AA0977}" type="datetime'''''''''''''''''''''''''''''''''1''''''''''4''''''0'''''">
              <a:rPr lang="ja-JP" altLang="en-US" sz="1000" smtClean="0">
                <a:effectLst/>
                <a:sym typeface="+mn-lt"/>
              </a:rPr>
              <a:pPr marL="0" indent="0" algn="r">
                <a:spcBef>
                  <a:spcPct val="0"/>
                </a:spcBef>
                <a:buNone/>
              </a:pPr>
              <a:t>140</a:t>
            </a:fld>
            <a:endParaRPr lang="ja-JP" altLang="en-US" sz="1000" dirty="0">
              <a:sym typeface="+mn-lt"/>
            </a:endParaRPr>
          </a:p>
        </p:txBody>
      </p:sp>
      <p:sp>
        <p:nvSpPr>
          <p:cNvPr id="44" name="テキスト プレースホルダ 9"/>
          <p:cNvSpPr>
            <a:spLocks noGrp="1"/>
          </p:cNvSpPr>
          <p:nvPr>
            <p:custDataLst>
              <p:tags r:id="rId15"/>
            </p:custDataLst>
          </p:nvPr>
        </p:nvSpPr>
        <p:spPr bwMode="auto">
          <a:xfrm>
            <a:off x="31416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1CD0A52C-C155-4B8F-9F7D-6ED85B322EE3}"/>
              </a:ext>
            </a:extLst>
          </p:cNvPr>
          <p:cNvSpPr>
            <a:spLocks noGrp="1"/>
          </p:cNvSpPr>
          <p:nvPr>
            <p:custDataLst>
              <p:tags r:id="rId16"/>
            </p:custDataLst>
          </p:nvPr>
        </p:nvSpPr>
        <p:spPr bwMode="gray">
          <a:xfrm>
            <a:off x="2711450" y="4700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7D0EA1-A3F0-4926-8370-75B5282A56FB}" type="datetime'''''4''''''''''''''''''''''9'''''''''''">
              <a:rPr lang="ja-JP" altLang="en-US" sz="1000" smtClean="0">
                <a:effectLst/>
                <a:sym typeface="+mn-lt"/>
              </a:rPr>
              <a:pPr marL="0" indent="0" algn="ctr">
                <a:spcBef>
                  <a:spcPct val="0"/>
                </a:spcBef>
                <a:buNone/>
              </a:pPr>
              <a:t>49</a:t>
            </a:fld>
            <a:endParaRPr lang="ja-JP" altLang="en-US" sz="1000" dirty="0">
              <a:sym typeface="+mn-lt"/>
            </a:endParaRPr>
          </a:p>
        </p:txBody>
      </p:sp>
      <p:sp>
        <p:nvSpPr>
          <p:cNvPr id="46" name="テキスト プレースホルダ 9"/>
          <p:cNvSpPr>
            <a:spLocks noGrp="1"/>
          </p:cNvSpPr>
          <p:nvPr>
            <p:custDataLst>
              <p:tags r:id="rId17"/>
            </p:custDataLst>
          </p:nvPr>
        </p:nvSpPr>
        <p:spPr bwMode="auto">
          <a:xfrm>
            <a:off x="27225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40" name="テキスト プレースホルダ 9"/>
          <p:cNvSpPr>
            <a:spLocks noGrp="1"/>
          </p:cNvSpPr>
          <p:nvPr>
            <p:custDataLst>
              <p:tags r:id="rId18"/>
            </p:custDataLst>
          </p:nvPr>
        </p:nvSpPr>
        <p:spPr bwMode="auto">
          <a:xfrm>
            <a:off x="39766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30" name="テキスト プレースホルダ 9"/>
          <p:cNvSpPr>
            <a:spLocks noGrp="1"/>
          </p:cNvSpPr>
          <p:nvPr>
            <p:custDataLst>
              <p:tags r:id="rId19"/>
            </p:custDataLst>
          </p:nvPr>
        </p:nvSpPr>
        <p:spPr bwMode="auto">
          <a:xfrm>
            <a:off x="60642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36" name="テキスト プレースホルダ 9"/>
          <p:cNvSpPr>
            <a:spLocks noGrp="1"/>
          </p:cNvSpPr>
          <p:nvPr>
            <p:custDataLst>
              <p:tags r:id="rId20"/>
            </p:custDataLst>
          </p:nvPr>
        </p:nvSpPr>
        <p:spPr bwMode="auto">
          <a:xfrm>
            <a:off x="4811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62" name="テキスト プレースホルダ 9">
            <a:extLst>
              <a:ext uri="{FF2B5EF4-FFF2-40B4-BE49-F238E27FC236}">
                <a16:creationId xmlns:a16="http://schemas.microsoft.com/office/drawing/2014/main" id="{C872891D-AABF-40EA-A78B-99ABAC8AED13}"/>
              </a:ext>
            </a:extLst>
          </p:cNvPr>
          <p:cNvSpPr>
            <a:spLocks noGrp="1"/>
          </p:cNvSpPr>
          <p:nvPr>
            <p:custDataLst>
              <p:tags r:id="rId21"/>
            </p:custDataLst>
          </p:nvPr>
        </p:nvSpPr>
        <p:spPr bwMode="gray">
          <a:xfrm>
            <a:off x="3548063" y="4451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6F805C-1D5F-4773-9CD1-2C64B0062ADF}" type="datetime'''''''''''''6''''''''''''3'''''''''''''''''''''''''">
              <a:rPr lang="ja-JP" altLang="en-US" sz="1000" smtClean="0">
                <a:effectLst/>
                <a:sym typeface="+mn-lt"/>
              </a:rPr>
              <a:pPr marL="0" indent="0" algn="ctr">
                <a:spcBef>
                  <a:spcPct val="0"/>
                </a:spcBef>
                <a:buNone/>
              </a:pPr>
              <a:t>63</a:t>
            </a:fld>
            <a:endParaRPr lang="ja-JP" altLang="en-US" sz="1000" dirty="0">
              <a:sym typeface="+mn-lt"/>
            </a:endParaRPr>
          </a:p>
        </p:txBody>
      </p:sp>
      <p:sp>
        <p:nvSpPr>
          <p:cNvPr id="32" name="テキスト プレースホルダ 9"/>
          <p:cNvSpPr>
            <a:spLocks noGrp="1"/>
          </p:cNvSpPr>
          <p:nvPr>
            <p:custDataLst>
              <p:tags r:id="rId22"/>
            </p:custDataLst>
          </p:nvPr>
        </p:nvSpPr>
        <p:spPr bwMode="auto">
          <a:xfrm>
            <a:off x="56467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28" name="テキスト プレースホルダ 9"/>
          <p:cNvSpPr>
            <a:spLocks noGrp="1"/>
          </p:cNvSpPr>
          <p:nvPr>
            <p:custDataLst>
              <p:tags r:id="rId23"/>
            </p:custDataLst>
          </p:nvPr>
        </p:nvSpPr>
        <p:spPr bwMode="auto">
          <a:xfrm>
            <a:off x="64817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74" name="テキスト プレースホルダ 9">
            <a:extLst>
              <a:ext uri="{FF2B5EF4-FFF2-40B4-BE49-F238E27FC236}">
                <a16:creationId xmlns:a16="http://schemas.microsoft.com/office/drawing/2014/main" id="{A419AB54-95FA-4633-9A25-CA44B5F31DE5}"/>
              </a:ext>
            </a:extLst>
          </p:cNvPr>
          <p:cNvSpPr>
            <a:spLocks noGrp="1"/>
          </p:cNvSpPr>
          <p:nvPr>
            <p:custDataLst>
              <p:tags r:id="rId24"/>
            </p:custDataLst>
          </p:nvPr>
        </p:nvSpPr>
        <p:spPr bwMode="gray">
          <a:xfrm>
            <a:off x="8524875" y="27860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8E90E7-0CE4-4D59-A38F-03973726596F}" type="datetime'''''''''''''''''''''''''''''''''''15''''''''''6'''''''''">
              <a:rPr lang="ja-JP" altLang="en-US" sz="1000" smtClean="0">
                <a:effectLst/>
                <a:sym typeface="+mn-lt"/>
              </a:rPr>
              <a:pPr marL="0" indent="0" algn="ctr">
                <a:spcBef>
                  <a:spcPct val="0"/>
                </a:spcBef>
                <a:buNone/>
              </a:pPr>
              <a:t>156</a:t>
            </a:fld>
            <a:endParaRPr lang="ja-JP" altLang="en-US" sz="1000" dirty="0">
              <a:sym typeface="+mn-lt"/>
            </a:endParaRPr>
          </a:p>
        </p:txBody>
      </p:sp>
      <p:sp>
        <p:nvSpPr>
          <p:cNvPr id="43" name="テキスト プレースホルダ 9">
            <a:extLst>
              <a:ext uri="{FF2B5EF4-FFF2-40B4-BE49-F238E27FC236}">
                <a16:creationId xmlns:a16="http://schemas.microsoft.com/office/drawing/2014/main" id="{ABBEB8C2-4A6C-4E06-B006-0441F8A59C67}"/>
              </a:ext>
            </a:extLst>
          </p:cNvPr>
          <p:cNvSpPr>
            <a:spLocks noGrp="1"/>
          </p:cNvSpPr>
          <p:nvPr>
            <p:custDataLst>
              <p:tags r:id="rId25"/>
            </p:custDataLst>
          </p:nvPr>
        </p:nvSpPr>
        <p:spPr bwMode="auto">
          <a:xfrm>
            <a:off x="7318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485D6F-8734-42C2-9CB2-EA1A37E739FA}" type="datetime'''''''''''1''''''''''''''''''''''''''''''''''''5'">
              <a:rPr kumimoji="0" lang="ja-JP" altLang="en-US" sz="1000" smtClean="0"/>
              <a:pPr/>
              <a:t>15</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BE450EBC-B5A2-43BF-9A1C-EEA9C8F09471}"/>
              </a:ext>
            </a:extLst>
          </p:cNvPr>
          <p:cNvSpPr>
            <a:spLocks noGrp="1"/>
          </p:cNvSpPr>
          <p:nvPr>
            <p:custDataLst>
              <p:tags r:id="rId26"/>
            </p:custDataLst>
          </p:nvPr>
        </p:nvSpPr>
        <p:spPr bwMode="gray">
          <a:xfrm>
            <a:off x="6853238" y="3621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EE208A-395D-4EA9-B50D-ACE1D42BC2D9}" type="datetime'''''''''''''''''''1''''''''''''''''''1''0'''''">
              <a:rPr lang="ja-JP" altLang="en-US" sz="1000" smtClean="0">
                <a:effectLst/>
                <a:sym typeface="+mn-lt"/>
              </a:rPr>
              <a:pPr marL="0" indent="0" algn="ctr">
                <a:spcBef>
                  <a:spcPct val="0"/>
                </a:spcBef>
                <a:buNone/>
              </a:pPr>
              <a:t>110</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E25F01A1-7E74-40BA-8DEC-804BB135D2DC}"/>
              </a:ext>
            </a:extLst>
          </p:cNvPr>
          <p:cNvSpPr>
            <a:spLocks noGrp="1"/>
          </p:cNvSpPr>
          <p:nvPr>
            <p:custDataLst>
              <p:tags r:id="rId27"/>
            </p:custDataLst>
          </p:nvPr>
        </p:nvSpPr>
        <p:spPr bwMode="gray">
          <a:xfrm>
            <a:off x="5218113" y="3995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BA86AB-7832-4D9B-9025-EAEEAC116C81}" type="datetime'''''''''''8''8'''''''''''''''''''''''''''''''''''''''''''''''">
              <a:rPr lang="ja-JP" altLang="en-US" sz="1000" smtClean="0">
                <a:effectLst/>
                <a:sym typeface="+mn-lt"/>
              </a:rPr>
              <a:pPr marL="0" indent="0" algn="ctr">
                <a:spcBef>
                  <a:spcPct val="0"/>
                </a:spcBef>
                <a:buNone/>
              </a:pPr>
              <a:t>88</a:t>
            </a:fld>
            <a:endParaRPr lang="ja-JP" altLang="en-US" sz="1000" dirty="0">
              <a:sym typeface="+mn-lt"/>
            </a:endParaRPr>
          </a:p>
        </p:txBody>
      </p:sp>
      <p:sp>
        <p:nvSpPr>
          <p:cNvPr id="31" name="テキスト プレースホルダ 9">
            <a:extLst>
              <a:ext uri="{FF2B5EF4-FFF2-40B4-BE49-F238E27FC236}">
                <a16:creationId xmlns:a16="http://schemas.microsoft.com/office/drawing/2014/main" id="{2BEA619F-4F84-4B58-89A4-130ADD6CAD6E}"/>
              </a:ext>
            </a:extLst>
          </p:cNvPr>
          <p:cNvSpPr>
            <a:spLocks noGrp="1"/>
          </p:cNvSpPr>
          <p:nvPr>
            <p:custDataLst>
              <p:tags r:id="rId28"/>
            </p:custDataLst>
          </p:nvPr>
        </p:nvSpPr>
        <p:spPr bwMode="auto">
          <a:xfrm>
            <a:off x="7735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F2E98C-69F5-4959-A24A-1C1015A22286}" type="datetime'''''''''''''''''''''''''''''''''''''1''''''''''''''''''6'">
              <a:rPr kumimoji="0" lang="ja-JP" altLang="en-US" sz="1000" smtClean="0"/>
              <a:pPr/>
              <a:t>16</a:t>
            </a:fld>
            <a:endParaRPr kumimoji="0" lang="ja-JP" altLang="en-US" sz="1000" dirty="0">
              <a:sym typeface="+mn-lt"/>
            </a:endParaRPr>
          </a:p>
        </p:txBody>
      </p:sp>
      <p:sp>
        <p:nvSpPr>
          <p:cNvPr id="42" name="テキスト プレースホルダ 9"/>
          <p:cNvSpPr>
            <a:spLocks noGrp="1"/>
          </p:cNvSpPr>
          <p:nvPr>
            <p:custDataLst>
              <p:tags r:id="rId29"/>
            </p:custDataLst>
          </p:nvPr>
        </p:nvSpPr>
        <p:spPr bwMode="auto">
          <a:xfrm>
            <a:off x="35591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750E6A28-29A4-42E4-8BAE-772CB44AB601}"/>
              </a:ext>
            </a:extLst>
          </p:cNvPr>
          <p:cNvSpPr>
            <a:spLocks noGrp="1"/>
          </p:cNvSpPr>
          <p:nvPr>
            <p:custDataLst>
              <p:tags r:id="rId30"/>
            </p:custDataLst>
          </p:nvPr>
        </p:nvSpPr>
        <p:spPr bwMode="auto">
          <a:xfrm>
            <a:off x="81534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7CEB13-0B61-439E-8550-9758D7B33752}" type="datetime'''''''''''''''1''''''7'''''''''''''''''''''''''''''''''">
              <a:rPr kumimoji="0" lang="ja-JP" altLang="en-US" sz="1000" smtClean="0"/>
              <a:pPr/>
              <a:t>17</a:t>
            </a:fld>
            <a:endParaRPr kumimoji="0" lang="ja-JP" altLang="en-US" sz="1000" dirty="0">
              <a:sym typeface="+mn-lt"/>
            </a:endParaRPr>
          </a:p>
        </p:txBody>
      </p:sp>
      <p:sp>
        <p:nvSpPr>
          <p:cNvPr id="38" name="テキスト プレースホルダ 9"/>
          <p:cNvSpPr>
            <a:spLocks noGrp="1"/>
          </p:cNvSpPr>
          <p:nvPr>
            <p:custDataLst>
              <p:tags r:id="rId31"/>
            </p:custDataLst>
          </p:nvPr>
        </p:nvSpPr>
        <p:spPr bwMode="auto">
          <a:xfrm>
            <a:off x="43942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83CA6A1D-9B2A-4D1F-AD2C-EC54CF951D1B}"/>
              </a:ext>
            </a:extLst>
          </p:cNvPr>
          <p:cNvSpPr>
            <a:spLocks noGrp="1"/>
          </p:cNvSpPr>
          <p:nvPr>
            <p:custDataLst>
              <p:tags r:id="rId32"/>
            </p:custDataLst>
          </p:nvPr>
        </p:nvSpPr>
        <p:spPr bwMode="auto">
          <a:xfrm>
            <a:off x="85709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626318-F80D-46BB-872F-BB7FA28921DC}" type="datetime'''''''''''''''''''1''8'''''''''''''''''''''''''''''''''">
              <a:rPr kumimoji="0" lang="ja-JP" altLang="en-US" sz="1000" smtClean="0"/>
              <a:pPr/>
              <a:t>18</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2F2C8D56-3BA5-4A6A-9E67-0363EE9F28CD}"/>
              </a:ext>
            </a:extLst>
          </p:cNvPr>
          <p:cNvSpPr>
            <a:spLocks noGrp="1"/>
          </p:cNvSpPr>
          <p:nvPr>
            <p:custDataLst>
              <p:tags r:id="rId33"/>
            </p:custDataLst>
          </p:nvPr>
        </p:nvSpPr>
        <p:spPr bwMode="auto">
          <a:xfrm>
            <a:off x="89884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509206-AD9A-441A-AA19-976D12796C13}" type="datetime'''''''''''''''''1''''''''''''''''''''''''9'''''''''''''''">
              <a:rPr kumimoji="0" lang="ja-JP" altLang="en-US" sz="1000" smtClean="0"/>
              <a:pPr/>
              <a:t>19</a:t>
            </a:fld>
            <a:endParaRPr kumimoji="0" lang="ja-JP" altLang="en-US" sz="1000" dirty="0">
              <a:sym typeface="+mn-lt"/>
            </a:endParaRPr>
          </a:p>
        </p:txBody>
      </p:sp>
      <p:sp>
        <p:nvSpPr>
          <p:cNvPr id="48" name="テキスト プレースホルダ 9"/>
          <p:cNvSpPr>
            <a:spLocks noGrp="1"/>
          </p:cNvSpPr>
          <p:nvPr>
            <p:custDataLst>
              <p:tags r:id="rId34"/>
            </p:custDataLst>
          </p:nvPr>
        </p:nvSpPr>
        <p:spPr bwMode="auto">
          <a:xfrm>
            <a:off x="23050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1AB17D49-D895-4EF9-A0E9-F49715F3BD7E}"/>
              </a:ext>
            </a:extLst>
          </p:cNvPr>
          <p:cNvSpPr>
            <a:spLocks noGrp="1"/>
          </p:cNvSpPr>
          <p:nvPr>
            <p:custDataLst>
              <p:tags r:id="rId35"/>
            </p:custDataLst>
          </p:nvPr>
        </p:nvSpPr>
        <p:spPr bwMode="gray">
          <a:xfrm>
            <a:off x="1458913" y="4737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C3BE44-A0FA-4EEF-8E0A-8DADFB90B93F}" type="datetime'''''''4''''''7'">
              <a:rPr lang="ja-JP" altLang="en-US" sz="1000" smtClean="0">
                <a:effectLst/>
                <a:sym typeface="+mn-lt"/>
              </a:rPr>
              <a:pPr marL="0" indent="0" algn="ctr">
                <a:spcBef>
                  <a:spcPct val="0"/>
                </a:spcBef>
                <a:buNone/>
              </a:pPr>
              <a:t>47</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CADEB5AE-8D7E-4B33-8EF2-3133D7C98A8C}"/>
              </a:ext>
            </a:extLst>
          </p:cNvPr>
          <p:cNvSpPr>
            <a:spLocks noGrp="1"/>
          </p:cNvSpPr>
          <p:nvPr>
            <p:custDataLst>
              <p:tags r:id="rId36"/>
            </p:custDataLst>
          </p:nvPr>
        </p:nvSpPr>
        <p:spPr bwMode="gray">
          <a:xfrm>
            <a:off x="1041400" y="4911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075A11-DFD5-48A9-B93F-903FA20384C3}" type="datetime'''''''''''''''3''''''''''''7'''''''''''''''''''">
              <a:rPr lang="ja-JP" altLang="en-US" sz="1000" smtClean="0">
                <a:effectLst/>
                <a:sym typeface="+mn-lt"/>
              </a:rPr>
              <a:pPr marL="0" indent="0" algn="ctr">
                <a:spcBef>
                  <a:spcPct val="0"/>
                </a:spcBef>
                <a:buNone/>
              </a:pPr>
              <a:t>37</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F180D264-58E8-4587-A9E5-CCF07B700AA0}"/>
              </a:ext>
            </a:extLst>
          </p:cNvPr>
          <p:cNvSpPr>
            <a:spLocks noGrp="1"/>
          </p:cNvSpPr>
          <p:nvPr>
            <p:custDataLst>
              <p:tags r:id="rId37"/>
            </p:custDataLst>
          </p:nvPr>
        </p:nvSpPr>
        <p:spPr bwMode="gray">
          <a:xfrm>
            <a:off x="1876425" y="48593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9008DA-6507-4C38-B58D-F9267E55BFCB}" type="datetime'''''4''''''0'''''''''''">
              <a:rPr lang="ja-JP" altLang="en-US" sz="1000" smtClean="0">
                <a:effectLst/>
                <a:sym typeface="+mn-lt"/>
              </a:rPr>
              <a:pPr marL="0" indent="0" algn="ctr">
                <a:spcBef>
                  <a:spcPct val="0"/>
                </a:spcBef>
                <a:buNone/>
              </a:pPr>
              <a:t>40</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AB99DA89-E875-4706-888F-094412612328}"/>
              </a:ext>
            </a:extLst>
          </p:cNvPr>
          <p:cNvSpPr>
            <a:spLocks noGrp="1"/>
          </p:cNvSpPr>
          <p:nvPr>
            <p:custDataLst>
              <p:tags r:id="rId38"/>
            </p:custDataLst>
          </p:nvPr>
        </p:nvSpPr>
        <p:spPr bwMode="gray">
          <a:xfrm>
            <a:off x="3130550" y="4581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C0EAA-6639-4BBE-A612-C0FEB991112F}" type="datetime'''''''''''''''''5''''''''''''''''''''''''''''''''''''6'''''''">
              <a:rPr lang="ja-JP" altLang="en-US" sz="1000" smtClean="0">
                <a:effectLst/>
                <a:sym typeface="+mn-lt"/>
              </a:rPr>
              <a:pPr marL="0" indent="0" algn="ctr">
                <a:spcBef>
                  <a:spcPct val="0"/>
                </a:spcBef>
                <a:buNone/>
              </a:pPr>
              <a:t>56</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3AFB6249-A8FC-4449-82AD-B746F9704ED3}"/>
              </a:ext>
            </a:extLst>
          </p:cNvPr>
          <p:cNvSpPr>
            <a:spLocks noGrp="1"/>
          </p:cNvSpPr>
          <p:nvPr>
            <p:custDataLst>
              <p:tags r:id="rId39"/>
            </p:custDataLst>
          </p:nvPr>
        </p:nvSpPr>
        <p:spPr bwMode="gray">
          <a:xfrm>
            <a:off x="3965575" y="4356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E1AE40-FD4F-41C5-9B3A-09A77A607B1F}" type="datetime'''''''''''''''''''''''6''''''''8'''">
              <a:rPr lang="ja-JP" altLang="en-US" sz="1000" smtClean="0">
                <a:effectLst/>
                <a:sym typeface="+mn-lt"/>
              </a:rPr>
              <a:pPr marL="0" indent="0" algn="ctr">
                <a:spcBef>
                  <a:spcPct val="0"/>
                </a:spcBef>
                <a:buNone/>
              </a:pPr>
              <a:t>68</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F320DFE2-34EC-40AD-9BBC-51070C49DCD2}"/>
              </a:ext>
            </a:extLst>
          </p:cNvPr>
          <p:cNvSpPr>
            <a:spLocks noGrp="1"/>
          </p:cNvSpPr>
          <p:nvPr>
            <p:custDataLst>
              <p:tags r:id="rId40"/>
            </p:custDataLst>
          </p:nvPr>
        </p:nvSpPr>
        <p:spPr bwMode="gray">
          <a:xfrm>
            <a:off x="4383088" y="4360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F183E7-1A14-47D7-BE23-86D58BBE0B13}" type="datetime'''''''''''''6''''''''''''8'''''''''''''''">
              <a:rPr lang="ja-JP" altLang="en-US" sz="1000" smtClean="0">
                <a:effectLst/>
                <a:sym typeface="+mn-lt"/>
              </a:rPr>
              <a:pPr marL="0" indent="0" algn="ctr">
                <a:spcBef>
                  <a:spcPct val="0"/>
                </a:spcBef>
                <a:buNone/>
              </a:pPr>
              <a:t>68</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790DEF8A-D54C-416A-990F-99BBECB747E1}"/>
              </a:ext>
            </a:extLst>
          </p:cNvPr>
          <p:cNvSpPr>
            <a:spLocks noGrp="1"/>
          </p:cNvSpPr>
          <p:nvPr>
            <p:custDataLst>
              <p:tags r:id="rId41"/>
            </p:custDataLst>
          </p:nvPr>
        </p:nvSpPr>
        <p:spPr bwMode="gray">
          <a:xfrm>
            <a:off x="4800600" y="4259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6277A5-995B-404C-89A2-2BD4E928A584}" type="datetime'''''''''''''''7''''''''''''''''''''''''4'''''''''''">
              <a:rPr lang="ja-JP" altLang="en-US" sz="1000" smtClean="0">
                <a:effectLst/>
                <a:sym typeface="+mn-lt"/>
              </a:rPr>
              <a:pPr marL="0" indent="0" algn="ctr">
                <a:spcBef>
                  <a:spcPct val="0"/>
                </a:spcBef>
                <a:buNone/>
              </a:pPr>
              <a:t>74</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D7D1BBD2-A502-43BD-AB02-7DBB63A39C00}"/>
              </a:ext>
            </a:extLst>
          </p:cNvPr>
          <p:cNvSpPr>
            <a:spLocks noGrp="1"/>
          </p:cNvSpPr>
          <p:nvPr>
            <p:custDataLst>
              <p:tags r:id="rId42"/>
            </p:custDataLst>
          </p:nvPr>
        </p:nvSpPr>
        <p:spPr bwMode="gray">
          <a:xfrm>
            <a:off x="2293938" y="4792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8DF4D7-F9D2-4FED-B722-DA253478DF0C}" type="datetime'''''4''''''''''''''''''''''''''4'''''''''''''''''''''''''">
              <a:rPr lang="ja-JP" altLang="en-US" sz="1000" smtClean="0">
                <a:effectLst/>
                <a:sym typeface="+mn-lt"/>
              </a:rPr>
              <a:pPr marL="0" indent="0" algn="ctr">
                <a:spcBef>
                  <a:spcPct val="0"/>
                </a:spcBef>
                <a:buNone/>
              </a:pPr>
              <a:t>44</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BA6B6835-AE82-4111-B33A-06DF42B1B144}"/>
              </a:ext>
            </a:extLst>
          </p:cNvPr>
          <p:cNvSpPr>
            <a:spLocks noGrp="1"/>
          </p:cNvSpPr>
          <p:nvPr>
            <p:custDataLst>
              <p:tags r:id="rId43"/>
            </p:custDataLst>
          </p:nvPr>
        </p:nvSpPr>
        <p:spPr bwMode="gray">
          <a:xfrm>
            <a:off x="5635625" y="39258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AB24A3-F3A2-481F-85EE-FA57E81694AB}" type="datetime'''''''''9''''''''''2'''''''''''''''''''''''''''''">
              <a:rPr lang="ja-JP" altLang="en-US" sz="1000" smtClean="0">
                <a:effectLst/>
                <a:sym typeface="+mn-lt"/>
              </a:rPr>
              <a:pPr marL="0" indent="0" algn="ctr">
                <a:spcBef>
                  <a:spcPct val="0"/>
                </a:spcBef>
                <a:buNone/>
              </a:pPr>
              <a:t>92</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6386689C-2617-4CEE-B856-4C1788C79E17}"/>
              </a:ext>
            </a:extLst>
          </p:cNvPr>
          <p:cNvSpPr>
            <a:spLocks noGrp="1"/>
          </p:cNvSpPr>
          <p:nvPr>
            <p:custDataLst>
              <p:tags r:id="rId44"/>
            </p:custDataLst>
          </p:nvPr>
        </p:nvSpPr>
        <p:spPr bwMode="gray">
          <a:xfrm>
            <a:off x="6018213" y="36877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C920EB-FA72-4AAE-B4E9-41C417EAECBC}" type="datetime'''''''''''''''''''''''''''''''''''''1''''''''0''''6'''''''''">
              <a:rPr lang="ja-JP" altLang="en-US" sz="1000" smtClean="0">
                <a:effectLst/>
                <a:sym typeface="+mn-lt"/>
              </a:rPr>
              <a:pPr marL="0" indent="0" algn="ctr">
                <a:spcBef>
                  <a:spcPct val="0"/>
                </a:spcBef>
                <a:buNone/>
              </a:pPr>
              <a:t>106</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10842511-91FB-4652-BDAA-7F1B4E627D18}"/>
              </a:ext>
            </a:extLst>
          </p:cNvPr>
          <p:cNvSpPr>
            <a:spLocks noGrp="1"/>
          </p:cNvSpPr>
          <p:nvPr>
            <p:custDataLst>
              <p:tags r:id="rId45"/>
            </p:custDataLst>
          </p:nvPr>
        </p:nvSpPr>
        <p:spPr bwMode="gray">
          <a:xfrm>
            <a:off x="8942388" y="2463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18A9F5-27A2-4352-B69E-978B08D71FEE}" type="datetime'''''''''''''1''''''''74'">
              <a:rPr lang="ja-JP" altLang="en-US" sz="1000" smtClean="0">
                <a:effectLst/>
                <a:sym typeface="+mn-lt"/>
              </a:rPr>
              <a:pPr marL="0" indent="0" algn="ctr">
                <a:spcBef>
                  <a:spcPct val="0"/>
                </a:spcBef>
                <a:buNone/>
              </a:pPr>
              <a:t>174</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AB09DE0F-0E50-41B7-B7B5-AD87D9314C81}"/>
              </a:ext>
            </a:extLst>
          </p:cNvPr>
          <p:cNvSpPr>
            <a:spLocks noGrp="1"/>
          </p:cNvSpPr>
          <p:nvPr>
            <p:custDataLst>
              <p:tags r:id="rId46"/>
            </p:custDataLst>
          </p:nvPr>
        </p:nvSpPr>
        <p:spPr bwMode="gray">
          <a:xfrm>
            <a:off x="7272338" y="35052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920BA3-13FA-4A5B-B221-EDEA9FBC157F}" type="datetime'''''''''1''1''6'">
              <a:rPr lang="ja-JP" altLang="en-US" sz="1000" smtClean="0">
                <a:effectLst/>
                <a:sym typeface="+mn-lt"/>
              </a:rPr>
              <a:pPr marL="0" indent="0" algn="ctr">
                <a:spcBef>
                  <a:spcPct val="0"/>
                </a:spcBef>
                <a:buNone/>
              </a:pPr>
              <a:t>116</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9252F920-F1DB-478A-9E4A-8AED4B6EA334}"/>
              </a:ext>
            </a:extLst>
          </p:cNvPr>
          <p:cNvSpPr>
            <a:spLocks noGrp="1"/>
          </p:cNvSpPr>
          <p:nvPr>
            <p:custDataLst>
              <p:tags r:id="rId47"/>
            </p:custDataLst>
          </p:nvPr>
        </p:nvSpPr>
        <p:spPr bwMode="gray">
          <a:xfrm>
            <a:off x="7689850" y="3389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161A17-70D2-4ED3-B431-EAFE8FA7411E}" type="datetime'''''1''2''''''2'''''''''''''''''''''''''''''''''''''''''''''">
              <a:rPr lang="ja-JP" altLang="en-US" sz="1000" smtClean="0">
                <a:effectLst/>
                <a:sym typeface="+mn-lt"/>
              </a:rPr>
              <a:pPr marL="0" indent="0" algn="ctr">
                <a:spcBef>
                  <a:spcPct val="0"/>
                </a:spcBef>
                <a:buNone/>
              </a:pPr>
              <a:t>122</a:t>
            </a:fld>
            <a:endParaRPr lang="ja-JP" altLang="en-US" sz="1000" dirty="0">
              <a:sym typeface="+mn-lt"/>
            </a:endParaRPr>
          </a:p>
        </p:txBody>
      </p:sp>
      <p:sp>
        <p:nvSpPr>
          <p:cNvPr id="26" name="テキスト プレースホルダ 9"/>
          <p:cNvSpPr>
            <a:spLocks noGrp="1"/>
          </p:cNvSpPr>
          <p:nvPr>
            <p:custDataLst>
              <p:tags r:id="rId48"/>
            </p:custDataLst>
          </p:nvPr>
        </p:nvSpPr>
        <p:spPr bwMode="auto">
          <a:xfrm>
            <a:off x="68992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AAC1C238-BAC8-4779-8BC7-142658E1B6EF}"/>
              </a:ext>
            </a:extLst>
          </p:cNvPr>
          <p:cNvSpPr>
            <a:spLocks noGrp="1"/>
          </p:cNvSpPr>
          <p:nvPr>
            <p:custDataLst>
              <p:tags r:id="rId49"/>
            </p:custDataLst>
          </p:nvPr>
        </p:nvSpPr>
        <p:spPr bwMode="gray">
          <a:xfrm>
            <a:off x="8107363" y="31369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9508BD-7EF2-4A60-9353-F48DD9BF6837}" type="datetime'''1''''''''''''''''''''''''3''''''7'''''''''">
              <a:rPr lang="ja-JP" altLang="en-US" sz="1000" smtClean="0">
                <a:effectLst/>
                <a:sym typeface="+mn-lt"/>
              </a:rPr>
              <a:pPr marL="0" indent="0" algn="ctr">
                <a:spcBef>
                  <a:spcPct val="0"/>
                </a:spcBef>
                <a:buNone/>
              </a:pPr>
              <a:t>137</a:t>
            </a:fld>
            <a:endParaRPr lang="ja-JP" altLang="en-US" sz="1000" dirty="0">
              <a:sym typeface="+mn-lt"/>
            </a:endParaRPr>
          </a:p>
        </p:txBody>
      </p:sp>
      <p:sp>
        <p:nvSpPr>
          <p:cNvPr id="55" name="テキスト プレースホルダ 9"/>
          <p:cNvSpPr>
            <a:spLocks noGrp="1"/>
          </p:cNvSpPr>
          <p:nvPr>
            <p:custDataLst>
              <p:tags r:id="rId50"/>
            </p:custDataLst>
          </p:nvPr>
        </p:nvSpPr>
        <p:spPr bwMode="auto">
          <a:xfrm>
            <a:off x="9826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34" name="テキスト プレースホルダ 9"/>
          <p:cNvSpPr>
            <a:spLocks noGrp="1"/>
          </p:cNvSpPr>
          <p:nvPr>
            <p:custDataLst>
              <p:tags r:id="rId51"/>
            </p:custDataLst>
          </p:nvPr>
        </p:nvSpPr>
        <p:spPr bwMode="auto">
          <a:xfrm>
            <a:off x="52292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53" name="テキスト プレースホルダ 9"/>
          <p:cNvSpPr>
            <a:spLocks noGrp="1"/>
          </p:cNvSpPr>
          <p:nvPr>
            <p:custDataLst>
              <p:tags r:id="rId52"/>
            </p:custDataLst>
          </p:nvPr>
        </p:nvSpPr>
        <p:spPr bwMode="auto">
          <a:xfrm>
            <a:off x="14700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50" name="テキスト プレースホルダ 9"/>
          <p:cNvSpPr>
            <a:spLocks noGrp="1"/>
          </p:cNvSpPr>
          <p:nvPr>
            <p:custDataLst>
              <p:tags r:id="rId53"/>
            </p:custDataLst>
          </p:nvPr>
        </p:nvSpPr>
        <p:spPr bwMode="auto">
          <a:xfrm>
            <a:off x="18875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51360A0B-D583-4F70-B671-A3B483D622E6}"/>
              </a:ext>
            </a:extLst>
          </p:cNvPr>
          <p:cNvSpPr>
            <a:spLocks noGrp="1"/>
          </p:cNvSpPr>
          <p:nvPr>
            <p:custDataLst>
              <p:tags r:id="rId54"/>
            </p:custDataLst>
          </p:nvPr>
        </p:nvSpPr>
        <p:spPr bwMode="gray">
          <a:xfrm>
            <a:off x="6435725" y="3554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E01AAA-525A-46AB-854F-0EC03353050D}" type="datetime'''''''''''1''''''''1''''''''''''''''''''''''''''''''''''3'''">
              <a:rPr lang="ja-JP" altLang="en-US" sz="1000" smtClean="0">
                <a:effectLst/>
                <a:sym typeface="+mn-lt"/>
              </a:rPr>
              <a:pPr marL="0" indent="0" algn="ctr">
                <a:spcBef>
                  <a:spcPct val="0"/>
                </a:spcBef>
                <a:buNone/>
              </a:pPr>
              <a:t>113</a:t>
            </a:fld>
            <a:endParaRPr lang="ja-JP" altLang="en-US" sz="1000" dirty="0">
              <a:sym typeface="+mn-lt"/>
            </a:endParaRPr>
          </a:p>
        </p:txBody>
      </p:sp>
    </p:spTree>
    <p:extLst>
      <p:ext uri="{BB962C8B-B14F-4D97-AF65-F5344CB8AC3E}">
        <p14:creationId xmlns:p14="http://schemas.microsoft.com/office/powerpoint/2010/main" val="4291239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5" name="think-cell Slide" r:id="rId45" imgW="360" imgH="360" progId="TCLayout.ActiveDocument.1">
                  <p:embed/>
                </p:oleObj>
              </mc:Choice>
              <mc:Fallback>
                <p:oleObj name="think-cell Slide" r:id="rId45" imgW="360" imgH="360" progId="TCLayout.ActiveDocument.1">
                  <p:embed/>
                  <p:pic>
                    <p:nvPicPr>
                      <p:cNvPr id="4" name="Object 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4" name="Chart 53">
            <a:extLst>
              <a:ext uri="{FF2B5EF4-FFF2-40B4-BE49-F238E27FC236}">
                <a16:creationId xmlns:a16="http://schemas.microsoft.com/office/drawing/2014/main" id="{346408E7-78A2-4069-A520-A1AC4E72ED52}"/>
              </a:ext>
            </a:extLst>
          </p:cNvPr>
          <p:cNvGraphicFramePr/>
          <p:nvPr>
            <p:custDataLst>
              <p:tags r:id="rId4"/>
            </p:custDataLst>
          </p:nvPr>
        </p:nvGraphicFramePr>
        <p:xfrm>
          <a:off x="425450" y="2698750"/>
          <a:ext cx="5546725" cy="3260725"/>
        </p:xfrm>
        <a:graphic>
          <a:graphicData uri="http://schemas.openxmlformats.org/drawingml/2006/chart">
            <c:chart xmlns:c="http://schemas.openxmlformats.org/drawingml/2006/chart" xmlns:r="http://schemas.openxmlformats.org/officeDocument/2006/relationships" r:id="rId47"/>
          </a:graphicData>
        </a:graphic>
      </p:graphicFrame>
      <p:sp>
        <p:nvSpPr>
          <p:cNvPr id="133" name="テキスト プレースホルダ 9">
            <a:extLst>
              <a:ext uri="{FF2B5EF4-FFF2-40B4-BE49-F238E27FC236}">
                <a16:creationId xmlns:a16="http://schemas.microsoft.com/office/drawing/2014/main" id="{67FF9BD3-63E9-49F4-9920-2C503458FEBE}"/>
              </a:ext>
            </a:extLst>
          </p:cNvPr>
          <p:cNvSpPr>
            <a:spLocks noGrp="1"/>
          </p:cNvSpPr>
          <p:nvPr>
            <p:custDataLst>
              <p:tags r:id="rId5"/>
            </p:custDataLst>
          </p:nvPr>
        </p:nvSpPr>
        <p:spPr bwMode="gray">
          <a:xfrm>
            <a:off x="309563" y="50276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607FB1C-F47B-46EC-A868-6B3250A028B9}" type="datetime'''''''''3'''''">
              <a:rPr lang="en-US" altLang="en-US" sz="1000" smtClean="0"/>
              <a:pPr/>
              <a:t>3</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4131B102-A74A-4E0D-BF80-BFDFB99EFFFA}"/>
              </a:ext>
            </a:extLst>
          </p:cNvPr>
          <p:cNvSpPr>
            <a:spLocks noGrp="1"/>
          </p:cNvSpPr>
          <p:nvPr>
            <p:custDataLst>
              <p:tags r:id="rId6"/>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5D40EEC-5996-474D-B4B5-6AE0B5FA481D}" type="datetime'''''''''''''''''''''''''''''0'''''''''''''''''''''">
              <a:rPr lang="en-US" altLang="en-US" sz="1000" smtClean="0"/>
              <a:pPr/>
              <a:t>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4F9F641E-1176-4B96-94EC-47DDBAD7E116}"/>
              </a:ext>
            </a:extLst>
          </p:cNvPr>
          <p:cNvSpPr>
            <a:spLocks noGrp="1"/>
          </p:cNvSpPr>
          <p:nvPr>
            <p:custDataLst>
              <p:tags r:id="rId7"/>
            </p:custDataLst>
          </p:nvPr>
        </p:nvSpPr>
        <p:spPr bwMode="gray">
          <a:xfrm>
            <a:off x="309563" y="55435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A1AF8F8-CDFA-41C1-837D-0B40F2DAC69A}" type="datetime'''''''1'''''''''''''''''''''''''''''''''''''''''''''''''''">
              <a:rPr lang="en-US" altLang="en-US" sz="1000" smtClean="0"/>
              <a:pPr/>
              <a:t>1</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68F1E82F-5526-469E-82F0-38344D1F39E5}"/>
              </a:ext>
            </a:extLst>
          </p:cNvPr>
          <p:cNvSpPr>
            <a:spLocks noGrp="1"/>
          </p:cNvSpPr>
          <p:nvPr>
            <p:custDataLst>
              <p:tags r:id="rId8"/>
            </p:custDataLst>
          </p:nvPr>
        </p:nvSpPr>
        <p:spPr bwMode="gray">
          <a:xfrm>
            <a:off x="309563" y="52847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F0CDBD-4536-421C-9AAE-615F7C6C876F}" type="datetime'''''''''''''''''''''''''''2'''''''''''''">
              <a:rPr lang="en-US" altLang="en-US" sz="1000" smtClean="0"/>
              <a:pPr/>
              <a:t>2</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397BE199-57D6-43C6-961A-05711A2D44AE}"/>
              </a:ext>
            </a:extLst>
          </p:cNvPr>
          <p:cNvSpPr>
            <a:spLocks noGrp="1"/>
          </p:cNvSpPr>
          <p:nvPr>
            <p:custDataLst>
              <p:tags r:id="rId9"/>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95A8B5-B41A-4F09-912C-852C01AD3D0D}" type="datetime'''1''''''''''''''''''''''''2'''''''''''''''''''''''''''''''">
              <a:rPr lang="en-US" altLang="en-US" sz="1000" smtClean="0"/>
              <a:pPr/>
              <a:t>12</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2086B9DE-D7FD-40D7-A2E6-91F98866F955}"/>
              </a:ext>
            </a:extLst>
          </p:cNvPr>
          <p:cNvSpPr>
            <a:spLocks noGrp="1"/>
          </p:cNvSpPr>
          <p:nvPr>
            <p:custDataLst>
              <p:tags r:id="rId10"/>
            </p:custDataLst>
          </p:nvPr>
        </p:nvSpPr>
        <p:spPr bwMode="gray">
          <a:xfrm>
            <a:off x="309563" y="47688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27B3C1-18CA-4B9B-8ADE-200612862BF8}" type="datetime'''''''''''''''''''''''''4'''''''''''''''''''''''''''''">
              <a:rPr lang="en-US" altLang="en-US" sz="1000" smtClean="0"/>
              <a:pPr/>
              <a:t>4</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42A143FE-D21E-4E88-8E0D-6F4B6B9EBFB3}"/>
              </a:ext>
            </a:extLst>
          </p:cNvPr>
          <p:cNvSpPr>
            <a:spLocks noGrp="1"/>
          </p:cNvSpPr>
          <p:nvPr>
            <p:custDataLst>
              <p:tags r:id="rId11"/>
            </p:custDataLst>
          </p:nvPr>
        </p:nvSpPr>
        <p:spPr bwMode="gray">
          <a:xfrm>
            <a:off x="309563" y="42529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7387E2-BCA1-41CA-B649-6F5C08611B37}" type="datetime'''''''''''''''''''''''''''''''''''6'''''''">
              <a:rPr lang="en-US" altLang="en-US" sz="1000" smtClean="0"/>
              <a:pPr/>
              <a:t>6</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05C1C793-931A-402C-89EE-DBB0E3813677}"/>
              </a:ext>
            </a:extLst>
          </p:cNvPr>
          <p:cNvSpPr>
            <a:spLocks noGrp="1"/>
          </p:cNvSpPr>
          <p:nvPr>
            <p:custDataLst>
              <p:tags r:id="rId12"/>
            </p:custDataLst>
          </p:nvPr>
        </p:nvSpPr>
        <p:spPr bwMode="gray">
          <a:xfrm>
            <a:off x="309563" y="45116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BE0785-3428-4FCB-B128-B3126B0B9BD1}" type="datetime'''''''''''''''''''''''5'''''''''''''''''''''''''">
              <a:rPr lang="en-US" altLang="en-US" sz="1000" smtClean="0"/>
              <a:pPr/>
              <a:t>5</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88DF2EBC-EB00-43AF-A1C8-A5B3140CF2C3}"/>
              </a:ext>
            </a:extLst>
          </p:cNvPr>
          <p:cNvSpPr>
            <a:spLocks noGrp="1"/>
          </p:cNvSpPr>
          <p:nvPr>
            <p:custDataLst>
              <p:tags r:id="rId13"/>
            </p:custDataLst>
          </p:nvPr>
        </p:nvSpPr>
        <p:spPr bwMode="gray">
          <a:xfrm>
            <a:off x="309563" y="39941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E522FF-043B-48E9-BFBC-FC7F3C359558}" type="datetime'''''''''''''''''''''''''''''''''''''''''''''''7'''''''''''">
              <a:rPr lang="en-US" altLang="en-US" sz="1000" smtClean="0"/>
              <a:pPr/>
              <a:t>7</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CCDC0334-02E6-488B-B88E-9FA99B931AC3}"/>
              </a:ext>
            </a:extLst>
          </p:cNvPr>
          <p:cNvSpPr>
            <a:spLocks noGrp="1"/>
          </p:cNvSpPr>
          <p:nvPr>
            <p:custDataLst>
              <p:tags r:id="rId14"/>
            </p:custDataLst>
          </p:nvPr>
        </p:nvSpPr>
        <p:spPr bwMode="gray">
          <a:xfrm>
            <a:off x="309563" y="37369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E4D6EB-4AAA-4056-AAD9-FD7243FA87FB}" type="datetime'''''''8'">
              <a:rPr lang="en-US" altLang="en-US" sz="1000" smtClean="0"/>
              <a:pPr/>
              <a:t>8</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36729174-738A-4143-85BA-11020690AD9A}"/>
              </a:ext>
            </a:extLst>
          </p:cNvPr>
          <p:cNvSpPr>
            <a:spLocks noGrp="1"/>
          </p:cNvSpPr>
          <p:nvPr>
            <p:custDataLst>
              <p:tags r:id="rId15"/>
            </p:custDataLst>
          </p:nvPr>
        </p:nvSpPr>
        <p:spPr bwMode="gray">
          <a:xfrm>
            <a:off x="309563" y="34782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0CB8E9F-6149-4D2A-9A33-42D73E2EC7D0}" type="datetime'''''''''''''''''''''''''9'''''''''''''''''''''''''''''''">
              <a:rPr lang="en-US" altLang="en-US" sz="1000" smtClean="0"/>
              <a:pPr/>
              <a:t>9</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931728A3-4702-4213-8707-73FFB7327E3A}"/>
              </a:ext>
            </a:extLst>
          </p:cNvPr>
          <p:cNvSpPr>
            <a:spLocks noGrp="1"/>
          </p:cNvSpPr>
          <p:nvPr>
            <p:custDataLst>
              <p:tags r:id="rId16"/>
            </p:custDataLst>
          </p:nvPr>
        </p:nvSpPr>
        <p:spPr bwMode="gray">
          <a:xfrm>
            <a:off x="239713" y="3221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79FEAF2-AA2C-41CE-BF44-778015C73E50}" type="datetime'''''''''''''''''''''1''''''''''''''''''''''''''''''''''0'''">
              <a:rPr lang="en-US" altLang="en-US" sz="1000" smtClean="0"/>
              <a:pPr/>
              <a:t>10</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F72F5CBA-B87E-4BE6-B6F7-5B09109996BF}"/>
              </a:ext>
            </a:extLst>
          </p:cNvPr>
          <p:cNvSpPr>
            <a:spLocks noGrp="1"/>
          </p:cNvSpPr>
          <p:nvPr>
            <p:custDataLst>
              <p:tags r:id="rId17"/>
            </p:custDataLst>
          </p:nvPr>
        </p:nvSpPr>
        <p:spPr bwMode="gray">
          <a:xfrm>
            <a:off x="239713" y="2962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2B77E70-EFE9-4306-84ED-3D7453FF6922}" type="datetime'''''''''''''''''''''''1''''''1'''''''">
              <a:rPr lang="en-US" altLang="en-US" sz="1000" smtClean="0"/>
              <a:pPr/>
              <a:t>11</a:t>
            </a:fld>
            <a:endParaRPr lang="ja-JP" altLang="en-US" sz="1000" dirty="0">
              <a:sym typeface="+mn-lt"/>
            </a:endParaRPr>
          </a:p>
        </p:txBody>
      </p:sp>
      <p:sp>
        <p:nvSpPr>
          <p:cNvPr id="102" name="テキスト プレースホルダ 9">
            <a:extLst>
              <a:ext uri="{FF2B5EF4-FFF2-40B4-BE49-F238E27FC236}">
                <a16:creationId xmlns:a16="http://schemas.microsoft.com/office/drawing/2014/main" id="{78C53D0E-3CA9-4ACF-864B-B57A7A0AF924}"/>
              </a:ext>
            </a:extLst>
          </p:cNvPr>
          <p:cNvSpPr>
            <a:spLocks noGrp="1"/>
          </p:cNvSpPr>
          <p:nvPr>
            <p:custDataLst>
              <p:tags r:id="rId18"/>
            </p:custDataLst>
          </p:nvPr>
        </p:nvSpPr>
        <p:spPr bwMode="gray">
          <a:xfrm>
            <a:off x="2851150" y="30511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E35C03-9BE4-46EE-A47E-F0822037C175}" type="datetime'1''''''''''''''''''''''0.''''''''''''''''''3'''''''''''''">
              <a:rPr lang="en-US" altLang="en-US" sz="1000" smtClean="0">
                <a:effectLst/>
              </a:rPr>
              <a:pPr/>
              <a:t>10.3</a:t>
            </a:fld>
            <a:endParaRPr lang="ja-JP" altLang="en-US" sz="1000" dirty="0">
              <a:sym typeface="+mn-lt"/>
            </a:endParaRPr>
          </a:p>
        </p:txBody>
      </p:sp>
      <p:sp>
        <p:nvSpPr>
          <p:cNvPr id="21" name="テキスト プレースホルダ 9"/>
          <p:cNvSpPr>
            <a:spLocks noGrp="1"/>
          </p:cNvSpPr>
          <p:nvPr>
            <p:custDataLst>
              <p:tags r:id="rId19"/>
            </p:custDataLst>
          </p:nvPr>
        </p:nvSpPr>
        <p:spPr bwMode="auto">
          <a:xfrm>
            <a:off x="4198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D00CE4-681A-4949-BFBA-4369B3EFC04B}" type="datetime'''''''''''''''''''''''''''2''''''''''''''''''''0'''">
              <a:rPr lang="en-US" altLang="en-US" sz="1000" smtClean="0"/>
              <a:pPr/>
              <a:t>20</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25660026-B42E-4AF6-89D4-4A0EC726F0DE}"/>
              </a:ext>
            </a:extLst>
          </p:cNvPr>
          <p:cNvSpPr>
            <a:spLocks noGrp="1"/>
          </p:cNvSpPr>
          <p:nvPr>
            <p:custDataLst>
              <p:tags r:id="rId20"/>
            </p:custDataLst>
          </p:nvPr>
        </p:nvSpPr>
        <p:spPr bwMode="gray">
          <a:xfrm>
            <a:off x="5418138" y="27146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86EDAE-8D6C-490D-A7E6-72ACAAA6EFFD}" type="datetime'''''''''''''''''1''''1''''''''.6'''''''''''''''">
              <a:rPr lang="en-US" altLang="en-US" sz="1000" smtClean="0">
                <a:effectLst/>
                <a:sym typeface="+mn-lt"/>
              </a:rPr>
              <a:pPr marL="0" indent="0" algn="ctr">
                <a:spcBef>
                  <a:spcPct val="0"/>
                </a:spcBef>
                <a:buNone/>
              </a:pPr>
              <a:t>11.6</a:t>
            </a:fld>
            <a:endParaRPr lang="ja-JP" altLang="en-US" sz="1000" dirty="0">
              <a:sym typeface="+mn-lt"/>
            </a:endParaRPr>
          </a:p>
        </p:txBody>
      </p:sp>
      <p:sp>
        <p:nvSpPr>
          <p:cNvPr id="24" name="テキスト プレースホルダ 9"/>
          <p:cNvSpPr>
            <a:spLocks noGrp="1"/>
          </p:cNvSpPr>
          <p:nvPr>
            <p:custDataLst>
              <p:tags r:id="rId21"/>
            </p:custDataLst>
          </p:nvPr>
        </p:nvSpPr>
        <p:spPr bwMode="auto">
          <a:xfrm>
            <a:off x="90011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BE3DB1-FA34-4ACD-B581-0169B3E9CFF8}"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2"/>
            </p:custDataLst>
          </p:nvPr>
        </p:nvSpPr>
        <p:spPr bwMode="auto">
          <a:xfrm>
            <a:off x="20462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17EE8B-4AE2-4A78-8DDA-43122274C495}"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3"/>
            </p:custDataLst>
          </p:nvPr>
        </p:nvSpPr>
        <p:spPr bwMode="auto">
          <a:xfrm>
            <a:off x="31226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EEEDAE-6090-4A83-AD89-8CD3B58F97B7}" type="datetime'''''''''1''''''''''''''''''''''''''''''''''''''''9'''''''''''">
              <a:rPr lang="en-US" altLang="en-US" sz="1000" smtClean="0"/>
              <a:pPr/>
              <a:t>19</a:t>
            </a:fld>
            <a:endParaRPr kumimoji="0" lang="ja-JP" altLang="en-US" sz="1000" dirty="0">
              <a:sym typeface="+mn-lt"/>
            </a:endParaRPr>
          </a:p>
        </p:txBody>
      </p:sp>
      <p:sp>
        <p:nvSpPr>
          <p:cNvPr id="20" name="テキスト プレースホルダ 9"/>
          <p:cNvSpPr>
            <a:spLocks noGrp="1"/>
          </p:cNvSpPr>
          <p:nvPr>
            <p:custDataLst>
              <p:tags r:id="rId24"/>
            </p:custDataLst>
          </p:nvPr>
        </p:nvSpPr>
        <p:spPr bwMode="auto">
          <a:xfrm>
            <a:off x="52752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7788F0-4F0F-4718-8722-D3A1ED2F30F4}" type="datetime'''2''''''''''''''''''''''''''''1'''''''''''''''''''''''">
              <a:rPr lang="en-US" altLang="en-US" sz="1000" smtClean="0"/>
              <a:pPr/>
              <a:t>21</a:t>
            </a:fld>
            <a:endParaRPr kumimoji="0" lang="ja-JP" altLang="en-US" sz="1000" dirty="0">
              <a:sym typeface="+mn-lt"/>
            </a:endParaRPr>
          </a:p>
        </p:txBody>
      </p:sp>
      <p:sp>
        <p:nvSpPr>
          <p:cNvPr id="98" name="テキスト プレースホルダ 9">
            <a:extLst>
              <a:ext uri="{FF2B5EF4-FFF2-40B4-BE49-F238E27FC236}">
                <a16:creationId xmlns:a16="http://schemas.microsoft.com/office/drawing/2014/main" id="{D7076D4B-BFA3-4C32-AD71-74CFC1E79554}"/>
              </a:ext>
            </a:extLst>
          </p:cNvPr>
          <p:cNvSpPr>
            <a:spLocks noGrp="1"/>
          </p:cNvSpPr>
          <p:nvPr>
            <p:custDataLst>
              <p:tags r:id="rId25"/>
            </p:custDataLst>
          </p:nvPr>
        </p:nvSpPr>
        <p:spPr bwMode="gray">
          <a:xfrm>
            <a:off x="733425" y="38830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8A880C-3FBB-4B52-94FA-B065868AEB97}" type="datetime'''7''''''.''''''''0'''''''''''''''">
              <a:rPr lang="en-US" altLang="en-US" sz="1000" smtClean="0">
                <a:effectLst/>
              </a:rPr>
              <a:pPr/>
              <a:t>7.0</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0C3DEDC3-F071-4FD7-B21A-C2E352989DE0}"/>
              </a:ext>
            </a:extLst>
          </p:cNvPr>
          <p:cNvSpPr>
            <a:spLocks noGrp="1"/>
          </p:cNvSpPr>
          <p:nvPr>
            <p:custDataLst>
              <p:tags r:id="rId26"/>
            </p:custDataLst>
          </p:nvPr>
        </p:nvSpPr>
        <p:spPr bwMode="gray">
          <a:xfrm>
            <a:off x="1112838" y="30384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F90A8A-F47D-410B-8D97-FFA6BA4A39C1}" type="datetime'''''''''''1''0''''''''''''''''''''''''''''''''''.3'''">
              <a:rPr lang="en-US" altLang="en-US" sz="1000" smtClean="0"/>
              <a:pPr/>
              <a:t>10.3</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49798D5B-F485-4054-A46E-EC28A76025B1}"/>
              </a:ext>
            </a:extLst>
          </p:cNvPr>
          <p:cNvSpPr>
            <a:spLocks noGrp="1"/>
          </p:cNvSpPr>
          <p:nvPr>
            <p:custDataLst>
              <p:tags r:id="rId27"/>
            </p:custDataLst>
          </p:nvPr>
        </p:nvSpPr>
        <p:spPr bwMode="gray">
          <a:xfrm>
            <a:off x="1809750" y="36083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18E772-83F2-484E-8E5C-5058E598F29C}" type="datetime'''''''8''''''''.''''''''''1'''''''''''''''''''''''''''">
              <a:rPr lang="en-US" altLang="en-US" sz="1000" smtClean="0">
                <a:effectLst/>
              </a:rPr>
              <a:pPr/>
              <a:t>8.1</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65186E93-0EAF-4E6E-84EA-FAE670BCF498}"/>
              </a:ext>
            </a:extLst>
          </p:cNvPr>
          <p:cNvSpPr>
            <a:spLocks noGrp="1"/>
          </p:cNvSpPr>
          <p:nvPr>
            <p:custDataLst>
              <p:tags r:id="rId28"/>
            </p:custDataLst>
          </p:nvPr>
        </p:nvSpPr>
        <p:spPr bwMode="gray">
          <a:xfrm>
            <a:off x="4341813" y="30321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824AC1-B5B8-4360-8B4F-2E3283451D7B}" type="datetime'''''''''1''''''0''''.''''''''''''''3'''''''''''''''''''''''">
              <a:rPr lang="en-US" altLang="en-US" sz="1000" smtClean="0">
                <a:effectLst/>
              </a:rPr>
              <a:pPr/>
              <a:t>10.3</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73DA086E-E711-4274-B4EE-700B1B67F9EB}"/>
              </a:ext>
            </a:extLst>
          </p:cNvPr>
          <p:cNvSpPr>
            <a:spLocks noGrp="1"/>
          </p:cNvSpPr>
          <p:nvPr>
            <p:custDataLst>
              <p:tags r:id="rId29"/>
            </p:custDataLst>
          </p:nvPr>
        </p:nvSpPr>
        <p:spPr bwMode="gray">
          <a:xfrm>
            <a:off x="3265488" y="26050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B97C91-14BB-48CE-94A8-5047CB0D1645}" type="datetime'''''''''''''1''''''2.''''''''''''''''''''''''''''''''0'''''''">
              <a:rPr lang="en-US" altLang="en-US" sz="1000" smtClean="0">
                <a:effectLst/>
                <a:sym typeface="+mn-lt"/>
              </a:rPr>
              <a:pPr marL="0" indent="0" algn="ctr">
                <a:spcBef>
                  <a:spcPct val="0"/>
                </a:spcBef>
                <a:buNone/>
              </a:pPr>
              <a:t>12.0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978A6C54-2599-4598-8134-7BEC78FFA48E}"/>
              </a:ext>
            </a:extLst>
          </p:cNvPr>
          <p:cNvSpPr>
            <a:spLocks noGrp="1"/>
          </p:cNvSpPr>
          <p:nvPr>
            <p:custDataLst>
              <p:tags r:id="rId30"/>
            </p:custDataLst>
          </p:nvPr>
        </p:nvSpPr>
        <p:spPr bwMode="gray">
          <a:xfrm>
            <a:off x="2189163" y="30845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8AADBE-DC57-4E01-B1C9-3C1B007D21DD}" type="datetime'''''''''''''''''''''1''0''.''''''''''''''''''''1'">
              <a:rPr lang="en-US" altLang="en-US" sz="1000" smtClean="0">
                <a:effectLst/>
                <a:sym typeface="+mn-lt"/>
              </a:rPr>
              <a:pPr marL="0" indent="0" algn="ctr">
                <a:spcBef>
                  <a:spcPct val="0"/>
                </a:spcBef>
                <a:buNone/>
              </a:pPr>
              <a:t>10.1</a:t>
            </a:fld>
            <a:endParaRPr lang="ja-JP" altLang="en-US" sz="1000" dirty="0">
              <a:sym typeface="+mn-lt"/>
            </a:endParaRPr>
          </a:p>
        </p:txBody>
      </p:sp>
      <p:sp>
        <p:nvSpPr>
          <p:cNvPr id="103" name="テキスト プレースホルダ 9">
            <a:extLst>
              <a:ext uri="{FF2B5EF4-FFF2-40B4-BE49-F238E27FC236}">
                <a16:creationId xmlns:a16="http://schemas.microsoft.com/office/drawing/2014/main" id="{E623C2CD-1CFA-4513-8459-10D0BE434175}"/>
              </a:ext>
            </a:extLst>
          </p:cNvPr>
          <p:cNvSpPr>
            <a:spLocks noGrp="1"/>
          </p:cNvSpPr>
          <p:nvPr>
            <p:custDataLst>
              <p:tags r:id="rId31"/>
            </p:custDataLst>
          </p:nvPr>
        </p:nvSpPr>
        <p:spPr bwMode="gray">
          <a:xfrm>
            <a:off x="3927475" y="304006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1CBE36-2010-486E-8029-BEB5FE0B99B6}" type="datetime'''''''''''''''''''''''''''''''1''0.''''''''''''3'''">
              <a:rPr lang="en-US" altLang="en-US" sz="1000" smtClean="0">
                <a:effectLst/>
              </a:rPr>
              <a:pPr/>
              <a:t>10.3</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B8A5186C-3EFD-458D-B81E-9999CD2C58B0}"/>
              </a:ext>
            </a:extLst>
          </p:cNvPr>
          <p:cNvSpPr>
            <a:spLocks noGrp="1"/>
          </p:cNvSpPr>
          <p:nvPr>
            <p:custDataLst>
              <p:tags r:id="rId32"/>
            </p:custDataLst>
          </p:nvPr>
        </p:nvSpPr>
        <p:spPr bwMode="gray">
          <a:xfrm>
            <a:off x="5003800" y="27749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3FBD7E-B371-45E0-80F6-A1D00BB1A9E9}" type="datetime'''''''1''''''''1''''.''3'''''''''''''''''''''''''''''''">
              <a:rPr lang="en-US" altLang="en-US" sz="1000" smtClean="0">
                <a:effectLst/>
                <a:sym typeface="+mn-lt"/>
              </a:rPr>
              <a:pPr marL="0" indent="0" algn="ctr">
                <a:spcBef>
                  <a:spcPct val="0"/>
                </a:spcBef>
                <a:buNone/>
              </a:pPr>
              <a:t>11.3</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2" name="Chart 71">
            <a:extLst>
              <a:ext uri="{FF2B5EF4-FFF2-40B4-BE49-F238E27FC236}">
                <a16:creationId xmlns:a16="http://schemas.microsoft.com/office/drawing/2014/main" id="{4C50EB73-9D17-4BF6-B8A1-B54B5A95B617}"/>
              </a:ext>
            </a:extLst>
          </p:cNvPr>
          <p:cNvGraphicFramePr/>
          <p:nvPr>
            <p:custDataLst>
              <p:tags r:id="rId33"/>
            </p:custDataLst>
          </p:nvPr>
        </p:nvGraphicFramePr>
        <p:xfrm>
          <a:off x="7008813" y="3325813"/>
          <a:ext cx="2508250" cy="2498725"/>
        </p:xfrm>
        <a:graphic>
          <a:graphicData uri="http://schemas.openxmlformats.org/drawingml/2006/chart">
            <c:chart xmlns:c="http://schemas.openxmlformats.org/drawingml/2006/chart" xmlns:r="http://schemas.openxmlformats.org/officeDocument/2006/relationships" r:id="rId48"/>
          </a:graphicData>
        </a:graphic>
      </p:graphicFrame>
      <p:sp>
        <p:nvSpPr>
          <p:cNvPr id="35" name="テキスト プレースホルダ 9"/>
          <p:cNvSpPr>
            <a:spLocks noGrp="1"/>
          </p:cNvSpPr>
          <p:nvPr>
            <p:custDataLst>
              <p:tags r:id="rId34"/>
            </p:custDataLst>
          </p:nvPr>
        </p:nvSpPr>
        <p:spPr bwMode="auto">
          <a:xfrm>
            <a:off x="9004300" y="55118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B3D73F-1EEA-4E6D-AD71-EB73D7BF16F2}" type="datetime'''''''''''''日''''''''''''本'''''''''">
              <a:rPr lang="ja-JP" altLang="en-US" sz="1000" smtClean="0"/>
              <a:pPr/>
              <a:t>日本</a:t>
            </a:fld>
            <a:endParaRPr kumimoji="0" lang="ja-JP" altLang="en-US" sz="1000" dirty="0">
              <a:sym typeface="+mn-lt"/>
            </a:endParaRPr>
          </a:p>
        </p:txBody>
      </p:sp>
      <p:sp>
        <p:nvSpPr>
          <p:cNvPr id="33" name="テキスト プレースホルダ 9"/>
          <p:cNvSpPr>
            <a:spLocks noGrp="1"/>
          </p:cNvSpPr>
          <p:nvPr>
            <p:custDataLst>
              <p:tags r:id="rId35"/>
            </p:custDataLst>
          </p:nvPr>
        </p:nvSpPr>
        <p:spPr bwMode="auto">
          <a:xfrm>
            <a:off x="8958263" y="345281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198836-042E-49AC-A2DF-57006486B4ED}" type="datetime'''ア''メ''''''''''''''''''''''''''''''''''リ''''''カ'''''''''''">
              <a:rPr lang="ja-JP" altLang="en-US" sz="1000" smtClean="0"/>
              <a:pPr/>
              <a:t>アメリカ</a:t>
            </a:fld>
            <a:endParaRPr kumimoji="0" lang="ja-JP" altLang="en-US" sz="1000" dirty="0">
              <a:sym typeface="+mn-lt"/>
            </a:endParaRPr>
          </a:p>
        </p:txBody>
      </p:sp>
      <p:sp>
        <p:nvSpPr>
          <p:cNvPr id="51" name="テキスト プレースホルダ 9"/>
          <p:cNvSpPr>
            <a:spLocks noGrp="1"/>
          </p:cNvSpPr>
          <p:nvPr>
            <p:custDataLst>
              <p:tags r:id="rId36"/>
            </p:custDataLst>
          </p:nvPr>
        </p:nvSpPr>
        <p:spPr bwMode="auto">
          <a:xfrm>
            <a:off x="6753225" y="39925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9" name="テキスト プレースホルダ 9"/>
          <p:cNvSpPr>
            <a:spLocks noGrp="1"/>
          </p:cNvSpPr>
          <p:nvPr>
            <p:custDataLst>
              <p:tags r:id="rId37"/>
            </p:custDataLst>
          </p:nvPr>
        </p:nvSpPr>
        <p:spPr bwMode="auto">
          <a:xfrm>
            <a:off x="7392988" y="56038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7714136-91B5-4575-ACFA-14FE7A3D3034}" type="datetime'韓''''''国'''''''">
              <a:rPr lang="ja-JP" altLang="en-US" sz="1000" smtClean="0"/>
              <a:pPr/>
              <a:t>韓国</a:t>
            </a:fld>
            <a:endParaRPr kumimoji="0" lang="ja-JP" altLang="en-US" sz="1000" dirty="0">
              <a:sym typeface="+mn-lt"/>
            </a:endParaRPr>
          </a:p>
        </p:txBody>
      </p:sp>
      <p:sp>
        <p:nvSpPr>
          <p:cNvPr id="34" name="テキスト プレースホルダ 9"/>
          <p:cNvSpPr>
            <a:spLocks noGrp="1"/>
          </p:cNvSpPr>
          <p:nvPr>
            <p:custDataLst>
              <p:tags r:id="rId38"/>
            </p:custDataLst>
          </p:nvPr>
        </p:nvSpPr>
        <p:spPr bwMode="auto">
          <a:xfrm>
            <a:off x="9469438" y="46624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BD942DE-65B5-49D7-8963-E7BD8DC0850B}" type="datetime'''''''ド''''''''''''''イ''ツ'''''''''">
              <a:rPr lang="ja-JP" altLang="en-US" sz="1000" smtClean="0"/>
              <a:pPr/>
              <a:t>ドイツ</a:t>
            </a:fld>
            <a:endParaRPr kumimoji="0" lang="ja-JP" altLang="en-US" sz="1000" dirty="0">
              <a:sym typeface="+mn-lt"/>
            </a:endParaRPr>
          </a:p>
        </p:txBody>
      </p:sp>
      <p:sp>
        <p:nvSpPr>
          <p:cNvPr id="37" name="テキスト プレースホルダ 9"/>
          <p:cNvSpPr>
            <a:spLocks noGrp="1"/>
          </p:cNvSpPr>
          <p:nvPr>
            <p:custDataLst>
              <p:tags r:id="rId39"/>
            </p:custDataLst>
          </p:nvPr>
        </p:nvSpPr>
        <p:spPr bwMode="auto">
          <a:xfrm>
            <a:off x="8151813" y="57721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EDFCA13-8C27-4CDD-B8EA-39735DE1370C}" type="datetime'''''中''''''''''''''''''''''''''''国'''''''''''''''''''''">
              <a:rPr lang="ja-JP" altLang="en-US" sz="1000" smtClean="0"/>
              <a:pPr/>
              <a:t>中国</a:t>
            </a:fld>
            <a:endParaRPr kumimoji="0" lang="ja-JP" altLang="en-US" sz="1000" dirty="0">
              <a:sym typeface="+mn-lt"/>
            </a:endParaRPr>
          </a:p>
        </p:txBody>
      </p:sp>
      <p:sp>
        <p:nvSpPr>
          <p:cNvPr id="25" name="Rectangle 24"/>
          <p:cNvSpPr/>
          <p:nvPr>
            <p:custDataLst>
              <p:tags r:id="rId40"/>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41"/>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プレースホルダ 9"/>
          <p:cNvSpPr>
            <a:spLocks noGrp="1"/>
          </p:cNvSpPr>
          <p:nvPr>
            <p:custDataLst>
              <p:tags r:id="rId42"/>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63" name="テキスト プレースホルダ 9"/>
          <p:cNvSpPr>
            <a:spLocks noGrp="1"/>
          </p:cNvSpPr>
          <p:nvPr>
            <p:custDataLst>
              <p:tags r:id="rId43"/>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7" name="テキスト ボックス 44"/>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輸入が輸出をわずかに上回っているが、輸出額の順調な伸びが見られる。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年時点では、主な輸入相手国は、アメリカ、ドイツ、日本、中国であり、日本は約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億米ドルと推計されており、今後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年間、毎年平均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％以上の成長が見込まれている。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21">
            <a:extLst>
              <a:ext uri="{FF2B5EF4-FFF2-40B4-BE49-F238E27FC236}">
                <a16:creationId xmlns:a16="http://schemas.microsoft.com/office/drawing/2014/main" id="{DE6D1A04-2FEE-4339-AC54-33A8721F9F41}"/>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2201644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5" name="テキスト ボックス 4"/>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年まで国内での医療機器生産を促進する政策を取っていた。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医療機器を製造する地場メーカーは、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社程度あり、その多くはベトナム保健省に所有されている。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地場メーカーは、約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種類の製品を製造しており、病院用備品、外科手術用具、消耗品など、付加価値ベースで大きなものはない。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60"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Devices Report 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596" name="表 7"/>
          <p:cNvGraphicFramePr>
            <a:graphicFrameLocks noGrp="1"/>
          </p:cNvGraphicFramePr>
          <p:nvPr>
            <p:extLst>
              <p:ext uri="{D42A27DB-BD31-4B8C-83A1-F6EECF244321}">
                <p14:modId xmlns:p14="http://schemas.microsoft.com/office/powerpoint/2010/main" val="644029706"/>
              </p:ext>
            </p:extLst>
          </p:nvPr>
        </p:nvGraphicFramePr>
        <p:xfrm>
          <a:off x="560512" y="2708920"/>
          <a:ext cx="8784976" cy="367240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9942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Mnh</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Tam</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ベトナムで、使い捨て医療プラスチック製品を製造する最初の企業</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本部をホーチミンに置く</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鼻カニューレ、輸液セット、栄養チューブ、吸引カテーテルなどを製造している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Vikomed</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baseline="0" dirty="0">
                          <a:solidFill>
                            <a:schemeClr val="tx1"/>
                          </a:solidFill>
                          <a:latin typeface="+mn-lt"/>
                          <a:ea typeface="+mn-ea"/>
                          <a:cs typeface="+mn-cs"/>
                        </a:rPr>
                        <a:t>ベトナムにおける医療機器研究と製造のリーディングカンパニー</a:t>
                      </a:r>
                      <a:endParaRPr kumimoji="1" lang="en-US" altLang="ja-JP" sz="1200" kern="1200" baseline="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2007</a:t>
                      </a:r>
                      <a:r>
                        <a:rPr kumimoji="1" lang="ja-JP" altLang="en-US" sz="1200" kern="1200" dirty="0">
                          <a:solidFill>
                            <a:schemeClr val="tx1"/>
                          </a:solidFill>
                          <a:latin typeface="+mn-lt"/>
                          <a:ea typeface="+mn-ea"/>
                          <a:cs typeface="+mn-cs"/>
                        </a:rPr>
                        <a:t>年に設立された</a:t>
                      </a:r>
                      <a:r>
                        <a:rPr kumimoji="1" lang="en-US" altLang="ja-JP" sz="1200" kern="1200" dirty="0">
                          <a:solidFill>
                            <a:schemeClr val="tx1"/>
                          </a:solidFill>
                          <a:latin typeface="+mn-lt"/>
                          <a:ea typeface="+mn-ea"/>
                          <a:cs typeface="+mn-cs"/>
                        </a:rPr>
                        <a:t>Vietnam</a:t>
                      </a:r>
                      <a:r>
                        <a:rPr kumimoji="1" lang="en-US" altLang="ja-JP" sz="1200" kern="1200" baseline="0" dirty="0">
                          <a:solidFill>
                            <a:schemeClr val="tx1"/>
                          </a:solidFill>
                          <a:latin typeface="+mn-lt"/>
                          <a:ea typeface="+mn-ea"/>
                          <a:cs typeface="+mn-cs"/>
                        </a:rPr>
                        <a:t> Laser technology</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Centre</a:t>
                      </a:r>
                      <a:r>
                        <a:rPr kumimoji="1" lang="ja-JP" altLang="en-US" sz="1200" kern="1200" baseline="0" dirty="0">
                          <a:solidFill>
                            <a:schemeClr val="tx1"/>
                          </a:solidFill>
                          <a:latin typeface="+mn-lt"/>
                          <a:ea typeface="+mn-ea"/>
                          <a:cs typeface="+mn-cs"/>
                        </a:rPr>
                        <a:t>と</a:t>
                      </a:r>
                      <a:r>
                        <a:rPr kumimoji="1" lang="en-US" altLang="ja-JP" sz="1200" kern="1200" baseline="0" dirty="0">
                          <a:solidFill>
                            <a:schemeClr val="tx1"/>
                          </a:solidFill>
                          <a:latin typeface="+mn-lt"/>
                          <a:ea typeface="+mn-ea"/>
                          <a:cs typeface="+mn-cs"/>
                        </a:rPr>
                        <a:t>GEMSS</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Medical</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Systems</a:t>
                      </a:r>
                      <a:r>
                        <a:rPr kumimoji="1" lang="ja-JP" altLang="en-US" sz="1200" kern="1200" baseline="0" dirty="0">
                          <a:solidFill>
                            <a:schemeClr val="tx1"/>
                          </a:solidFill>
                          <a:latin typeface="+mn-lt"/>
                          <a:ea typeface="+mn-ea"/>
                          <a:cs typeface="+mn-cs"/>
                        </a:rPr>
                        <a:t>（韓国の医療機器製造会社）とのジョイントベンチャー</a:t>
                      </a:r>
                      <a:endParaRPr kumimoji="1" lang="en-US" altLang="ja-JP" sz="1200" kern="1200" baseline="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baseline="0" dirty="0">
                          <a:solidFill>
                            <a:schemeClr val="tx1"/>
                          </a:solidFill>
                          <a:latin typeface="+mn-lt"/>
                          <a:ea typeface="+mn-ea"/>
                          <a:cs typeface="+mn-cs"/>
                        </a:rPr>
                        <a:t>蛍光透視機器、砕石器、医療用画像管理システム、病院情報システムなどに用いられる製品を製造している</a:t>
                      </a:r>
                      <a:endParaRPr kumimoji="1" lang="ja-JP" alt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2405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Vina</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ハノイにある企業</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医療機器の設置、メンテナンス、修理などを担う</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緊急搬送ベッド、診察台、ベッドサイドキャビネットなどの医療用家具を中心に製造している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日系企業である</a:t>
                      </a:r>
                      <a:r>
                        <a:rPr kumimoji="1" lang="en-US" altLang="ja-JP" sz="1200" kern="1200" dirty="0">
                          <a:solidFill>
                            <a:schemeClr val="tx1"/>
                          </a:solidFill>
                          <a:latin typeface="+mn-lt"/>
                          <a:ea typeface="+mn-ea"/>
                          <a:cs typeface="+mn-cs"/>
                        </a:rPr>
                        <a:t>Shimadzu</a:t>
                      </a:r>
                      <a:r>
                        <a:rPr kumimoji="1" lang="ja-JP" altLang="en-US" sz="1200" kern="1200" dirty="0">
                          <a:solidFill>
                            <a:schemeClr val="tx1"/>
                          </a:solidFill>
                          <a:latin typeface="+mn-lt"/>
                          <a:ea typeface="+mn-ea"/>
                          <a:cs typeface="+mn-cs"/>
                        </a:rPr>
                        <a:t>とのジョイントベンチャー</a:t>
                      </a:r>
                      <a:r>
                        <a:rPr kumimoji="1" lang="en-US" altLang="ja-JP" sz="1200" kern="1200" dirty="0">
                          <a:solidFill>
                            <a:schemeClr val="tx1"/>
                          </a:solidFill>
                          <a:latin typeface="+mn-lt"/>
                          <a:ea typeface="+mn-ea"/>
                          <a:cs typeface="+mn-cs"/>
                        </a:rPr>
                        <a:t>Shimadzu</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Vietnam</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Medical</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Hi-Tech</a:t>
                      </a:r>
                      <a:r>
                        <a:rPr kumimoji="1" lang="ja-JP" altLang="en-US" sz="1200" kern="1200" dirty="0">
                          <a:solidFill>
                            <a:schemeClr val="tx1"/>
                          </a:solidFill>
                          <a:latin typeface="+mn-lt"/>
                          <a:ea typeface="+mn-ea"/>
                          <a:cs typeface="+mn-cs"/>
                        </a:rPr>
                        <a:t>を有する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597" name="Rectangle 6"/>
          <p:cNvSpPr>
            <a:spLocks noChangeArrowheads="1"/>
          </p:cNvSpPr>
          <p:nvPr/>
        </p:nvSpPr>
        <p:spPr bwMode="auto">
          <a:xfrm>
            <a:off x="560512" y="2276872"/>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Tree>
    <p:extLst>
      <p:ext uri="{BB962C8B-B14F-4D97-AF65-F5344CB8AC3E}">
        <p14:creationId xmlns:p14="http://schemas.microsoft.com/office/powerpoint/2010/main" val="822632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ベトナムへ進出している主な海外メーカーは以下の通りである。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Devices Report 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3" name="表 7"/>
          <p:cNvGraphicFramePr>
            <a:graphicFrameLocks noGrp="1"/>
          </p:cNvGraphicFramePr>
          <p:nvPr>
            <p:extLst>
              <p:ext uri="{D42A27DB-BD31-4B8C-83A1-F6EECF244321}">
                <p14:modId xmlns:p14="http://schemas.microsoft.com/office/powerpoint/2010/main" val="3529018570"/>
              </p:ext>
            </p:extLst>
          </p:nvPr>
        </p:nvGraphicFramePr>
        <p:xfrm>
          <a:off x="560510" y="1902372"/>
          <a:ext cx="8784976" cy="3370634"/>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14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Braun</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1992</a:t>
                      </a:r>
                      <a:r>
                        <a:rPr kumimoji="1" lang="ja-JP" altLang="en-US" sz="1200" dirty="0"/>
                        <a:t>年、ベトナムに進出</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静脈輸液、</a:t>
                      </a:r>
                      <a:r>
                        <a:rPr kumimoji="1" lang="en-US" altLang="ja-JP" sz="1200" dirty="0"/>
                        <a:t>IV</a:t>
                      </a:r>
                      <a:r>
                        <a:rPr kumimoji="1" lang="ja-JP" altLang="en-US" sz="1200" dirty="0"/>
                        <a:t>カニューレ、縫合器具などを製造し、自国で消費されるほか、カンボジアやラオスに輸出している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016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Mediplast</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2002</a:t>
                      </a:r>
                      <a:r>
                        <a:rPr kumimoji="1" lang="ja-JP" altLang="en-US" sz="1200" kern="1200" dirty="0">
                          <a:solidFill>
                            <a:schemeClr val="tx1"/>
                          </a:solidFill>
                          <a:latin typeface="+mn-lt"/>
                          <a:ea typeface="+mn-ea"/>
                          <a:cs typeface="+mn-cs"/>
                        </a:rPr>
                        <a:t>年、使い捨てシリンジを</a:t>
                      </a:r>
                      <a:r>
                        <a:rPr kumimoji="1" lang="en-US" altLang="ja-JP" sz="1200" kern="1200" dirty="0">
                          <a:solidFill>
                            <a:schemeClr val="tx1"/>
                          </a:solidFill>
                          <a:latin typeface="+mn-lt"/>
                          <a:ea typeface="+mn-ea"/>
                          <a:cs typeface="+mn-cs"/>
                        </a:rPr>
                        <a:t>VND1,000</a:t>
                      </a:r>
                      <a:r>
                        <a:rPr kumimoji="1" lang="ja-JP" altLang="en-US" sz="1200" kern="1200" dirty="0">
                          <a:solidFill>
                            <a:schemeClr val="tx1"/>
                          </a:solidFill>
                          <a:latin typeface="+mn-lt"/>
                          <a:ea typeface="+mn-ea"/>
                          <a:cs typeface="+mn-cs"/>
                        </a:rPr>
                        <a:t>以下のコストで製造すると発表した</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米企業</a:t>
                      </a:r>
                      <a:r>
                        <a:rPr kumimoji="1" lang="en-US" altLang="ja-JP" sz="1200" kern="1200" dirty="0">
                          <a:solidFill>
                            <a:schemeClr val="tx1"/>
                          </a:solidFill>
                          <a:latin typeface="+mn-lt"/>
                          <a:ea typeface="+mn-ea"/>
                          <a:cs typeface="+mn-cs"/>
                        </a:rPr>
                        <a:t>Star</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Syringe</a:t>
                      </a:r>
                      <a:r>
                        <a:rPr kumimoji="1" lang="ja-JP" altLang="en-US" sz="1200" kern="1200" dirty="0">
                          <a:solidFill>
                            <a:schemeClr val="tx1"/>
                          </a:solidFill>
                          <a:latin typeface="+mn-lt"/>
                          <a:ea typeface="+mn-ea"/>
                          <a:cs typeface="+mn-cs"/>
                        </a:rPr>
                        <a:t>の技術支援のもと、シリンジ製造の特許を取り、製造を行っている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640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Perfect</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頭皮静脈セット、血液透析チューブ、輸血、輸液セット、動静脈瘻、シリンジを製造する台湾の企業</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2001</a:t>
                      </a:r>
                      <a:r>
                        <a:rPr kumimoji="1" lang="ja-JP" altLang="en-US" sz="1200" kern="1200" dirty="0">
                          <a:solidFill>
                            <a:schemeClr val="tx1"/>
                          </a:solidFill>
                          <a:latin typeface="+mn-lt"/>
                          <a:ea typeface="+mn-ea"/>
                          <a:cs typeface="+mn-cs"/>
                        </a:rPr>
                        <a:t>年に、ホーチミンに製造工場を設立した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044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Sonion</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2006</a:t>
                      </a:r>
                      <a:r>
                        <a:rPr kumimoji="1" lang="ja-JP" altLang="en-US" sz="1200" kern="1200" dirty="0">
                          <a:solidFill>
                            <a:schemeClr val="tx1"/>
                          </a:solidFill>
                          <a:latin typeface="+mn-lt"/>
                          <a:ea typeface="+mn-ea"/>
                          <a:cs typeface="+mn-cs"/>
                        </a:rPr>
                        <a:t>年からベトナムで聴力補助器の電子部品を製造している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4"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主な海外メーカーの現況</a:t>
            </a:r>
          </a:p>
        </p:txBody>
      </p:sp>
    </p:spTree>
    <p:extLst>
      <p:ext uri="{BB962C8B-B14F-4D97-AF65-F5344CB8AC3E}">
        <p14:creationId xmlns:p14="http://schemas.microsoft.com/office/powerpoint/2010/main" val="3992907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1/3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50889979"/>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 &amp; D Vietnam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家庭用血圧計等の製造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Alfresa Codupha Healthcare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アルフレッサ</a:t>
                      </a:r>
                      <a:endParaRPr lang="en-US" altLang="ja-JP" sz="1100" b="0" i="0" u="none" strike="noStrike" dirty="0">
                        <a:solidFill>
                          <a:schemeClr val="tx1"/>
                        </a:solidFill>
                        <a:effectLst/>
                        <a:latin typeface="+mn-lt"/>
                        <a:ea typeface="ＭＳ Ｐゴシック" panose="020B0600070205080204" pitchFamily="50" charset="-128"/>
                      </a:endParaRPr>
                    </a:p>
                    <a:p>
                      <a:pPr algn="ctr" fontAlgn="t"/>
                      <a:r>
                        <a:rPr lang="ja-JP" altLang="en-US" sz="1100" b="0" i="0" u="none" strike="noStrike" dirty="0">
                          <a:solidFill>
                            <a:schemeClr val="tx1"/>
                          </a:solidFill>
                          <a:effectLst/>
                          <a:latin typeface="+mn-lt"/>
                          <a:ea typeface="ＭＳ Ｐゴシック" panose="020B0600070205080204" pitchFamily="50" charset="-128"/>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医療機器・医療材料を中心としたヘルスケア関連製品の輸入・販売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Asahi Intecc Hanoi Co.,Ltd.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1,610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Belmont Manufacturing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タカラベルモント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73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Create Medic Vietnam International Trading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クリエートメディック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東南アジア市場における医療器具の販売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DianaUnicharm</a:t>
                      </a:r>
                      <a:r>
                        <a:rPr lang="en-US" sz="1100" b="0" i="0" u="none" strike="noStrike" dirty="0">
                          <a:solidFill>
                            <a:schemeClr val="tx1"/>
                          </a:solidFill>
                          <a:effectLst/>
                          <a:latin typeface="+mn-lt"/>
                          <a:ea typeface="ＭＳ Ｐゴシック" panose="020B0600070205080204" pitchFamily="50" charset="-128"/>
                        </a:rPr>
                        <a:t> Joint</a:t>
                      </a:r>
                      <a:r>
                        <a:rPr lang="en-US" sz="1100" b="0" i="0" u="none" strike="noStrike" baseline="0" dirty="0">
                          <a:solidFill>
                            <a:schemeClr val="tx1"/>
                          </a:solidFill>
                          <a:effectLst/>
                          <a:latin typeface="+mn-lt"/>
                          <a:ea typeface="ＭＳ Ｐゴシック" panose="020B0600070205080204" pitchFamily="50" charset="-128"/>
                        </a:rPr>
                        <a:t> Stock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生理用品、幼児用・大人用紙おむつ、ティシュ等の製造・販売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 </a:t>
                      </a:r>
                      <a:r>
                        <a:rPr lang="en-US" sz="1100" b="0" i="0" u="none" strike="noStrike" dirty="0" err="1">
                          <a:solidFill>
                            <a:schemeClr val="tx1"/>
                          </a:solidFill>
                          <a:effectLst/>
                          <a:latin typeface="+mn-lt"/>
                          <a:ea typeface="ＭＳ Ｐゴシック" panose="020B0600070205080204" pitchFamily="50" charset="-128"/>
                        </a:rPr>
                        <a:t>Meic</a:t>
                      </a:r>
                      <a:r>
                        <a:rPr lang="en-US" sz="1100" b="0" i="0" u="none" strike="noStrike" dirty="0">
                          <a:solidFill>
                            <a:schemeClr val="tx1"/>
                          </a:solidFill>
                          <a:effectLst/>
                          <a:latin typeface="+mn-lt"/>
                          <a:ea typeface="ＭＳ Ｐゴシック" panose="020B0600070205080204" pitchFamily="50" charset="-128"/>
                        </a:rPr>
                        <a:t>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野村貿易</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病院業（健康診断事業）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7</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FUJIFILM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医療診断用製品の販売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Hattori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&amp;</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Dream</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Partners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60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pl-PL" sz="1100" b="0" i="0" u="none" strike="noStrike" dirty="0">
                          <a:solidFill>
                            <a:schemeClr val="tx1"/>
                          </a:solidFill>
                          <a:effectLst/>
                          <a:latin typeface="+mn-lt"/>
                          <a:ea typeface="ＭＳ Ｐゴシック" panose="020B0600070205080204" pitchFamily="50" charset="-128"/>
                        </a:rPr>
                        <a:t>Kaneka Pharma Vietnam Co.,</a:t>
                      </a:r>
                      <a:r>
                        <a:rPr lang="en-US" sz="1100" b="0" i="0" u="none" strike="noStrike" dirty="0">
                          <a:solidFill>
                            <a:schemeClr val="tx1"/>
                          </a:solidFill>
                          <a:effectLst/>
                          <a:latin typeface="+mn-lt"/>
                          <a:ea typeface="ＭＳ Ｐゴシック" panose="020B0600070205080204" pitchFamily="50" charset="-128"/>
                        </a:rPr>
                        <a:t> </a:t>
                      </a:r>
                      <a:r>
                        <a:rPr lang="pl-PL"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カネカ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医療用カテーテルの製造・販売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Hanoi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手術用縫合針、歯科用根管治療機器の加工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2,563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3156086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2/3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50103290"/>
              </p:ext>
            </p:extLst>
          </p:nvPr>
        </p:nvGraphicFramePr>
        <p:xfrm>
          <a:off x="200025" y="1089224"/>
          <a:ext cx="9504000" cy="550769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Medical Hanoi 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ベトナムを含むインドシナ</a:t>
                      </a:r>
                      <a:r>
                        <a:rPr lang="en-US" altLang="ja-JP" sz="1000" b="0" i="0" u="none" strike="noStrike" dirty="0">
                          <a:solidFill>
                            <a:schemeClr val="tx1"/>
                          </a:solidFill>
                          <a:effectLst/>
                          <a:latin typeface="+mn-lt"/>
                          <a:ea typeface="ＭＳ Ｐゴシック" panose="020B0600070205080204" pitchFamily="50" charset="-128"/>
                        </a:rPr>
                        <a:t>3</a:t>
                      </a:r>
                      <a:r>
                        <a:rPr lang="ja-JP" altLang="en-US" sz="1000" b="0" i="0" u="none" strike="noStrike" dirty="0">
                          <a:solidFill>
                            <a:schemeClr val="tx1"/>
                          </a:solidFill>
                          <a:effectLst/>
                          <a:latin typeface="+mn-lt"/>
                          <a:ea typeface="ＭＳ Ｐゴシック" panose="020B0600070205080204" pitchFamily="50" charset="-128"/>
                        </a:rPr>
                        <a:t>国及び</a:t>
                      </a:r>
                      <a:r>
                        <a:rPr lang="en-US" altLang="ja-JP" sz="1000" b="0" i="0" u="none" strike="noStrike" dirty="0">
                          <a:solidFill>
                            <a:schemeClr val="tx1"/>
                          </a:solidFill>
                          <a:effectLst/>
                          <a:latin typeface="+mn-lt"/>
                          <a:ea typeface="ＭＳ Ｐゴシック" panose="020B0600070205080204" pitchFamily="50" charset="-128"/>
                        </a:rPr>
                        <a:t>MANI</a:t>
                      </a:r>
                      <a:r>
                        <a:rPr lang="ja-JP" altLang="en-US" sz="1000" b="0" i="0" u="none" strike="noStrike" dirty="0">
                          <a:solidFill>
                            <a:schemeClr val="tx1"/>
                          </a:solidFill>
                          <a:effectLst/>
                          <a:latin typeface="+mn-lt"/>
                          <a:ea typeface="ＭＳ Ｐゴシック" panose="020B0600070205080204" pitchFamily="50" charset="-128"/>
                        </a:rPr>
                        <a:t>グループ会社の貿易業務の請負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Medikit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東郷メディキット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400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696">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Nikkiso Vietnam MFG</a:t>
                      </a:r>
                      <a:r>
                        <a:rPr lang="en-US" altLang="ja-JP" sz="1100" b="0" i="0" u="none" strike="noStrike" baseline="0" dirty="0">
                          <a:solidFill>
                            <a:schemeClr val="tx1"/>
                          </a:solidFill>
                          <a:effectLst/>
                          <a:latin typeface="+mn-lt"/>
                          <a:ea typeface="ＭＳ Ｐゴシック" panose="020B0600070205080204" pitchFamily="50" charset="-128"/>
                        </a:rPr>
                        <a:t> Co., Ltd.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人工透析用血液回路の製造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1,524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Medical Systems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医療用内視鏡関連製品のサービス受付</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映像及び医療関連製品の製造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OMRON Healthcare Manufacturing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健康機器の製造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Shimadzu Vietnam Medical Hi-Tech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医療用レントゲン装置の製造・販売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35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Sysmex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検体検査機器、検体検査試薬、検査情報システムの販売・サポート・サービス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pl-PL" sz="1100" b="0" i="0" u="none" strike="noStrike" dirty="0">
                          <a:solidFill>
                            <a:schemeClr val="tx1"/>
                          </a:solidFill>
                          <a:effectLst/>
                          <a:latin typeface="+mn-lt"/>
                          <a:ea typeface="ＭＳ Ｐゴシック" panose="020B0600070205080204" pitchFamily="50" charset="-128"/>
                        </a:rPr>
                        <a:t>Terumo BCT Vietnam Co.,</a:t>
                      </a:r>
                      <a:r>
                        <a:rPr lang="en-US" sz="1100" b="0" i="0" u="none" strike="noStrike" dirty="0">
                          <a:solidFill>
                            <a:schemeClr val="tx1"/>
                          </a:solidFill>
                          <a:effectLst/>
                          <a:latin typeface="+mn-lt"/>
                          <a:ea typeface="ＭＳ Ｐゴシック" panose="020B0600070205080204" pitchFamily="50" charset="-128"/>
                        </a:rPr>
                        <a:t> </a:t>
                      </a:r>
                      <a:r>
                        <a:rPr lang="pl-PL"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Vietnam Medical Equipment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Vietnam Create Medic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クリエートメディック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284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テキスト ボックス 9"/>
          <p:cNvSpPr txBox="1"/>
          <p:nvPr/>
        </p:nvSpPr>
        <p:spPr>
          <a:xfrm>
            <a:off x="200472" y="665294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spTree>
    <p:extLst>
      <p:ext uri="{BB962C8B-B14F-4D97-AF65-F5344CB8AC3E}">
        <p14:creationId xmlns:p14="http://schemas.microsoft.com/office/powerpoint/2010/main" val="138632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3/3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63688497"/>
              </p:ext>
            </p:extLst>
          </p:nvPr>
        </p:nvGraphicFramePr>
        <p:xfrm>
          <a:off x="200025" y="1089224"/>
          <a:ext cx="9504000" cy="291569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Metran</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メトラン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人工呼吸器、酸素濃縮器などの呼吸装置を製造している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28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Hoya Lens Vietnam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696">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Nipro</a:t>
                      </a:r>
                      <a:r>
                        <a:rPr lang="en-US" altLang="ja-JP" sz="1100" b="0" i="0" u="none" strike="noStrike" dirty="0">
                          <a:solidFill>
                            <a:schemeClr val="tx1"/>
                          </a:solidFill>
                          <a:effectLst/>
                          <a:latin typeface="+mn-lt"/>
                          <a:ea typeface="ＭＳ Ｐゴシック" panose="020B0600070205080204" pitchFamily="50" charset="-128"/>
                        </a:rPr>
                        <a:t> Vietnam</a:t>
                      </a:r>
                      <a:r>
                        <a:rPr lang="en-US" altLang="ja-JP" sz="1100" b="0" i="0" u="none" strike="noStrike" baseline="0" dirty="0">
                          <a:solidFill>
                            <a:schemeClr val="tx1"/>
                          </a:solidFill>
                          <a:effectLst/>
                          <a:latin typeface="+mn-lt"/>
                          <a:ea typeface="ＭＳ Ｐゴシック" panose="020B0600070205080204" pitchFamily="50" charset="-128"/>
                        </a:rPr>
                        <a:t> Co., Ltd.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Paris Miki Vietnam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13</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Saigon Optical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As-me</a:t>
                      </a:r>
                      <a:r>
                        <a:rPr lang="ja-JP" altLang="en-US" sz="1100" b="0" i="0" u="none" strike="noStrike" dirty="0">
                          <a:solidFill>
                            <a:schemeClr val="tx1"/>
                          </a:solidFill>
                          <a:effectLst/>
                          <a:latin typeface="+mn-lt"/>
                          <a:ea typeface="ＭＳ Ｐゴシック" panose="020B0600070205080204" pitchFamily="50" charset="-128"/>
                        </a:rPr>
                        <a:t>エステール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眼鏡フレームの製造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120</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Vina</a:t>
                      </a:r>
                      <a:r>
                        <a:rPr lang="en-US" sz="1100" b="0" i="0" u="none" strike="noStrike" dirty="0">
                          <a:solidFill>
                            <a:schemeClr val="tx1"/>
                          </a:solidFill>
                          <a:effectLst/>
                          <a:latin typeface="+mn-lt"/>
                          <a:ea typeface="ＭＳ Ｐゴシック" panose="020B0600070205080204" pitchFamily="50" charset="-128"/>
                        </a:rPr>
                        <a:t> Asahi</a:t>
                      </a:r>
                      <a:r>
                        <a:rPr lang="en-US" sz="1100" b="0" i="0" u="none" strike="noStrike" baseline="0" dirty="0">
                          <a:solidFill>
                            <a:schemeClr val="tx1"/>
                          </a:solidFill>
                          <a:effectLst/>
                          <a:latin typeface="+mn-lt"/>
                          <a:ea typeface="ＭＳ Ｐゴシック" panose="020B0600070205080204" pitchFamily="50" charset="-128"/>
                        </a:rPr>
                        <a:t> 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アサヒ衛陶</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衛生陶器・サニタリールーム商品の販売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65294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spTree>
    <p:extLst>
      <p:ext uri="{BB962C8B-B14F-4D97-AF65-F5344CB8AC3E}">
        <p14:creationId xmlns:p14="http://schemas.microsoft.com/office/powerpoint/2010/main" val="334549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ベトナムで医療機器を販売するためには、流通番号を取得の上で代理店と提携するケースが多い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公的医療機関では、金額に応じて政府調達となる場合や、入札となる場合がある。民間医療機関では特に制約はない。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p:cNvGrpSpPr/>
          <p:nvPr/>
        </p:nvGrpSpPr>
        <p:grpSpPr>
          <a:xfrm>
            <a:off x="416495" y="1771464"/>
            <a:ext cx="4464496" cy="288032"/>
            <a:chOff x="4803499"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7" name="テキスト ボックス 86"/>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ホームページ、日本医療機器産業連合会「医機連ニュース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 Commercial Service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Vietnam Market for Medical Equipment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51">
            <a:extLst>
              <a:ext uri="{FF2B5EF4-FFF2-40B4-BE49-F238E27FC236}">
                <a16:creationId xmlns:a16="http://schemas.microsoft.com/office/drawing/2014/main" id="{5D99A1F3-B589-457D-8183-053BC3456E2D}"/>
              </a:ext>
            </a:extLst>
          </p:cNvPr>
          <p:cNvSpPr txBox="1"/>
          <p:nvPr/>
        </p:nvSpPr>
        <p:spPr>
          <a:xfrm>
            <a:off x="416496" y="2144899"/>
            <a:ext cx="4429393" cy="4056623"/>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ベトナムで事業者登録と輸入許可を取得している企業のみが、医療機器を販売・流通する資格を有する。当要件を満たすため、海外メーカーの多くは自社製品を代理店経由で販売している。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医療機器の販売等に係る規制の根幹をなしているのは、</a:t>
            </a:r>
            <a:r>
              <a:rPr lang="en-US" altLang="ja-JP" sz="1100" spc="-30" dirty="0"/>
              <a:t>2016</a:t>
            </a:r>
            <a:r>
              <a:rPr lang="ja-JP" altLang="en-US" sz="1100" spc="-30" dirty="0"/>
              <a:t>年に保健省が公布した政令</a:t>
            </a:r>
            <a:r>
              <a:rPr lang="en-US" altLang="ja-JP" sz="1100" spc="-30" dirty="0"/>
              <a:t>36</a:t>
            </a:r>
            <a:r>
              <a:rPr lang="ja-JP" altLang="en-US" sz="1100" spc="-30" dirty="0"/>
              <a:t>号「医療機器の監理」であり、主に以下の規制が定められている。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医療機器品目毎に流通番号（</a:t>
            </a:r>
            <a:r>
              <a:rPr lang="en-US" altLang="ja-JP" sz="1100" spc="-30" dirty="0"/>
              <a:t>marketing authorization license</a:t>
            </a:r>
            <a:r>
              <a:rPr lang="ja-JP" altLang="en-US" sz="1100" spc="-30" dirty="0"/>
              <a:t>）の取得が必要。</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医療機器の分類によって、流通登録番号の取得方法は異なる。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2022</a:t>
            </a:r>
            <a:r>
              <a:rPr lang="ja-JP" altLang="en-US" sz="1100" spc="-30" dirty="0"/>
              <a:t>年より、流通番号の申請時に</a:t>
            </a:r>
            <a:r>
              <a:rPr lang="en-US" altLang="ja-JP" sz="1100" spc="-30" dirty="0"/>
              <a:t>ASEAN</a:t>
            </a:r>
            <a:r>
              <a:rPr lang="ja-JP" altLang="en-US" sz="1100" spc="-30" dirty="0"/>
              <a:t>共通の申請様式（</a:t>
            </a:r>
            <a:r>
              <a:rPr lang="en-US" altLang="ja-JP" sz="1100" spc="-30" dirty="0"/>
              <a:t>Common Submission Dossier Template</a:t>
            </a:r>
            <a:r>
              <a:rPr lang="ja-JP" altLang="en-US" sz="1100" spc="-30" dirty="0"/>
              <a:t>）の適用が開始される。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この他、以下のいずれかの要件を満たす場合、流通番号取得のための迅速化（</a:t>
            </a:r>
            <a:r>
              <a:rPr lang="en-US" altLang="ja-JP" sz="1100" spc="-30" dirty="0"/>
              <a:t>fast-track</a:t>
            </a:r>
            <a:r>
              <a:rPr lang="ja-JP" altLang="en-US" sz="1100" spc="-30" dirty="0"/>
              <a:t>）制度の適用が可能。</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当該医療機器が、日本、カナダ、オーストラリア、</a:t>
            </a:r>
            <a:r>
              <a:rPr lang="en-US" altLang="ja-JP" sz="1100" spc="-30" dirty="0"/>
              <a:t>EU</a:t>
            </a:r>
            <a:r>
              <a:rPr lang="ja-JP" altLang="en-US" sz="1100" spc="-30" dirty="0"/>
              <a:t>加盟国のうち、</a:t>
            </a:r>
            <a:r>
              <a:rPr lang="en-US" altLang="ja-JP" sz="1100" spc="-30" dirty="0"/>
              <a:t>2</a:t>
            </a:r>
            <a:r>
              <a:rPr lang="ja-JP" altLang="en-US" sz="1100" spc="-30" dirty="0"/>
              <a:t>か国以上で販売されている場合。</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当該医療機器が、（</a:t>
            </a:r>
            <a:r>
              <a:rPr lang="en-US" altLang="ja-JP" sz="1100" spc="-30" dirty="0"/>
              <a:t>1</a:t>
            </a:r>
            <a:r>
              <a:rPr lang="ja-JP" altLang="en-US" sz="1100" spc="-30" dirty="0"/>
              <a:t>）</a:t>
            </a:r>
            <a:r>
              <a:rPr lang="en-US" altLang="ja-JP" sz="1100" spc="-30" dirty="0"/>
              <a:t>2018</a:t>
            </a:r>
            <a:r>
              <a:rPr lang="ja-JP" altLang="en-US" sz="1100" spc="-30" dirty="0"/>
              <a:t>年</a:t>
            </a:r>
            <a:r>
              <a:rPr lang="en-US" altLang="ja-JP" sz="1100" spc="-30" dirty="0"/>
              <a:t>12</a:t>
            </a:r>
            <a:r>
              <a:rPr lang="ja-JP" altLang="en-US" sz="1100" spc="-30" dirty="0"/>
              <a:t>月</a:t>
            </a:r>
            <a:r>
              <a:rPr lang="en-US" altLang="ja-JP" sz="1100" spc="-30" dirty="0"/>
              <a:t>31</a:t>
            </a:r>
            <a:r>
              <a:rPr lang="ja-JP" altLang="en-US" sz="1100" spc="-30" dirty="0"/>
              <a:t>日以前にベトナムで販売された実績があり、（</a:t>
            </a:r>
            <a:r>
              <a:rPr lang="en-US" altLang="ja-JP" sz="1100" spc="-30" dirty="0"/>
              <a:t>2</a:t>
            </a:r>
            <a:r>
              <a:rPr lang="ja-JP" altLang="en-US" sz="1100" spc="-30" dirty="0"/>
              <a:t>）申請日の直近</a:t>
            </a:r>
            <a:r>
              <a:rPr lang="en-US" altLang="ja-JP" sz="1100" spc="-30" dirty="0"/>
              <a:t>5</a:t>
            </a:r>
            <a:r>
              <a:rPr lang="ja-JP" altLang="en-US" sz="1100" spc="-30" dirty="0"/>
              <a:t>年のうち</a:t>
            </a:r>
            <a:r>
              <a:rPr lang="en-US" altLang="ja-JP" sz="1100" spc="-30" dirty="0"/>
              <a:t>3</a:t>
            </a:r>
            <a:r>
              <a:rPr lang="ja-JP" altLang="en-US" sz="1100" spc="-30" dirty="0"/>
              <a:t>年間以上市場で販売されており、且つ（</a:t>
            </a:r>
            <a:r>
              <a:rPr lang="en-US" altLang="ja-JP" sz="1100" spc="-30" dirty="0"/>
              <a:t>3</a:t>
            </a:r>
            <a:r>
              <a:rPr lang="ja-JP" altLang="en-US" sz="1100" spc="-30" dirty="0"/>
              <a:t>）品質と安全に係る警告を受けていない場合。</a:t>
            </a:r>
            <a:endParaRPr lang="en-US" altLang="ja-JP" sz="1100" spc="-30" dirty="0"/>
          </a:p>
        </p:txBody>
      </p:sp>
      <p:sp>
        <p:nvSpPr>
          <p:cNvPr id="16" name="テキスト ボックス 117">
            <a:extLst>
              <a:ext uri="{FF2B5EF4-FFF2-40B4-BE49-F238E27FC236}">
                <a16:creationId xmlns:a16="http://schemas.microsoft.com/office/drawing/2014/main" id="{63E0F0C6-F0AE-49D2-A912-E2204A7A066A}"/>
              </a:ext>
            </a:extLst>
          </p:cNvPr>
          <p:cNvSpPr txBox="1"/>
          <p:nvPr/>
        </p:nvSpPr>
        <p:spPr>
          <a:xfrm>
            <a:off x="7545288" y="2420888"/>
            <a:ext cx="2016223" cy="936104"/>
          </a:xfrm>
          <a:prstGeom prst="rect">
            <a:avLst/>
          </a:prstGeom>
          <a:gradFill flip="none" rotWithShape="1">
            <a:gsLst>
              <a:gs pos="0">
                <a:srgbClr val="CCDAEC"/>
              </a:gs>
              <a:gs pos="100000">
                <a:schemeClr val="bg1"/>
              </a:gs>
            </a:gsLst>
            <a:lin ang="5400000" scaled="1"/>
            <a:tileRect/>
          </a:gradFill>
          <a:ln w="12700">
            <a:noFill/>
          </a:ln>
        </p:spPr>
        <p:txBody>
          <a:bodyPr wrap="square" lIns="90000" tIns="1440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r>
              <a:rPr lang="ja-JP" altLang="en-US" sz="1100" dirty="0">
                <a:latin typeface="ＭＳ Ｐゴシック" panose="020B0600070205080204" pitchFamily="50" charset="-128"/>
                <a:cs typeface="Arial" pitchFamily="34" charset="0"/>
              </a:rPr>
              <a:t>ベトナムのみでサービスを展開し、特定の医療セグメントに特化した小規模な医療機器専門業者のこと。</a:t>
            </a:r>
          </a:p>
        </p:txBody>
      </p:sp>
      <p:sp>
        <p:nvSpPr>
          <p:cNvPr id="17" name="テキスト ボックス 117">
            <a:extLst>
              <a:ext uri="{FF2B5EF4-FFF2-40B4-BE49-F238E27FC236}">
                <a16:creationId xmlns:a16="http://schemas.microsoft.com/office/drawing/2014/main" id="{2FB3D9F3-B4C6-45D6-A958-C931DD0D545B}"/>
              </a:ext>
            </a:extLst>
          </p:cNvPr>
          <p:cNvSpPr txBox="1"/>
          <p:nvPr/>
        </p:nvSpPr>
        <p:spPr>
          <a:xfrm>
            <a:off x="5385049" y="2420888"/>
            <a:ext cx="2016223" cy="936104"/>
          </a:xfrm>
          <a:prstGeom prst="rect">
            <a:avLst/>
          </a:prstGeom>
          <a:gradFill flip="none" rotWithShape="1">
            <a:gsLst>
              <a:gs pos="0">
                <a:srgbClr val="CCDAEC"/>
              </a:gs>
              <a:gs pos="100000">
                <a:schemeClr val="bg1"/>
              </a:gs>
            </a:gsLst>
            <a:lin ang="5400000" scaled="1"/>
            <a:tileRect/>
          </a:gradFill>
          <a:ln w="12700">
            <a:noFill/>
          </a:ln>
        </p:spPr>
        <p:txBody>
          <a:bodyPr wrap="square" lIns="90000" tIns="1440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r>
              <a:rPr lang="ja-JP" altLang="en-US" sz="1100" dirty="0">
                <a:latin typeface="ＭＳ Ｐゴシック" panose="020B0600070205080204" pitchFamily="50" charset="-128"/>
                <a:cs typeface="Arial" pitchFamily="34" charset="0"/>
              </a:rPr>
              <a:t>アジア各国において薬事セールスマーケティング、ディストリビューションの機能を持っている代理店のこと。</a:t>
            </a:r>
          </a:p>
        </p:txBody>
      </p:sp>
      <p:sp>
        <p:nvSpPr>
          <p:cNvPr id="18" name="角丸四角形 8">
            <a:extLst>
              <a:ext uri="{FF2B5EF4-FFF2-40B4-BE49-F238E27FC236}">
                <a16:creationId xmlns:a16="http://schemas.microsoft.com/office/drawing/2014/main" id="{0EA7B02A-C988-4C62-BD5E-77736483FC4E}"/>
              </a:ext>
            </a:extLst>
          </p:cNvPr>
          <p:cNvSpPr/>
          <p:nvPr/>
        </p:nvSpPr>
        <p:spPr>
          <a:xfrm>
            <a:off x="7545288" y="2132856"/>
            <a:ext cx="2016224" cy="360040"/>
          </a:xfrm>
          <a:prstGeom prst="roundRect">
            <a:avLst>
              <a:gd name="adj" fmla="val 11376"/>
            </a:avLst>
          </a:prstGeom>
          <a:solidFill>
            <a:srgbClr val="A2BBDC"/>
          </a:solidFill>
        </p:spPr>
        <p:txBody>
          <a:bodyPr wrap="none" anchor="ctr" anchorCtr="0">
            <a:noAutofit/>
          </a:bodyPr>
          <a:lstStyle/>
          <a:p>
            <a:pPr algn="ctr"/>
            <a:r>
              <a:rPr lang="ja-JP" altLang="en-US" sz="1100" b="1" dirty="0">
                <a:solidFill>
                  <a:srgbClr val="000000"/>
                </a:solidFill>
                <a:latin typeface="ＭＳ Ｐゴシック" panose="020B0600070205080204" pitchFamily="50" charset="-128"/>
                <a:ea typeface="ＭＳ Ｐゴシック" panose="020B0600070205080204" pitchFamily="50" charset="-128"/>
              </a:rPr>
              <a:t>ローカル・</a:t>
            </a:r>
            <a:br>
              <a:rPr lang="en-US" altLang="ja-JP" sz="1100" b="1"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ディストリビューター</a:t>
            </a:r>
            <a:endParaRPr lang="ja-JP" altLang="en-US" sz="1100" b="1" dirty="0">
              <a:latin typeface="ＭＳ Ｐゴシック" panose="020B0600070205080204" pitchFamily="50" charset="-128"/>
              <a:ea typeface="ＭＳ Ｐゴシック" panose="020B0600070205080204" pitchFamily="50" charset="-128"/>
            </a:endParaRPr>
          </a:p>
        </p:txBody>
      </p:sp>
      <p:sp>
        <p:nvSpPr>
          <p:cNvPr id="19" name="角丸四角形 9">
            <a:extLst>
              <a:ext uri="{FF2B5EF4-FFF2-40B4-BE49-F238E27FC236}">
                <a16:creationId xmlns:a16="http://schemas.microsoft.com/office/drawing/2014/main" id="{1D1F947C-762B-4B94-ACBA-35404956A889}"/>
              </a:ext>
            </a:extLst>
          </p:cNvPr>
          <p:cNvSpPr/>
          <p:nvPr/>
        </p:nvSpPr>
        <p:spPr>
          <a:xfrm>
            <a:off x="5385048" y="2132856"/>
            <a:ext cx="2016224" cy="360040"/>
          </a:xfrm>
          <a:prstGeom prst="roundRect">
            <a:avLst>
              <a:gd name="adj" fmla="val 11376"/>
            </a:avLst>
          </a:prstGeom>
          <a:solidFill>
            <a:srgbClr val="A2BBDC"/>
          </a:solidFill>
        </p:spPr>
        <p:txBody>
          <a:bodyPr wrap="none" anchor="ctr" anchorCtr="0">
            <a:noAutofit/>
          </a:bodyPr>
          <a:lstStyle/>
          <a:p>
            <a:pPr algn="ctr"/>
            <a:r>
              <a:rPr lang="ja-JP" altLang="en-US" sz="1100" b="1" dirty="0">
                <a:solidFill>
                  <a:srgbClr val="000000"/>
                </a:solidFill>
                <a:latin typeface="ＭＳ Ｐゴシック" panose="020B0600070205080204" pitchFamily="50" charset="-128"/>
                <a:ea typeface="ＭＳ Ｐゴシック" panose="020B0600070205080204" pitchFamily="50" charset="-128"/>
              </a:rPr>
              <a:t>マルチナショナル・</a:t>
            </a:r>
            <a:br>
              <a:rPr lang="en-US" altLang="ja-JP" sz="1100" b="1"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ディストリビューター</a:t>
            </a:r>
            <a:endParaRPr lang="ja-JP" altLang="en-US" sz="1100" b="1" dirty="0">
              <a:latin typeface="ＭＳ Ｐゴシック" panose="020B0600070205080204" pitchFamily="50" charset="-128"/>
              <a:ea typeface="ＭＳ Ｐゴシック" panose="020B0600070205080204" pitchFamily="50" charset="-128"/>
            </a:endParaRPr>
          </a:p>
        </p:txBody>
      </p:sp>
      <p:grpSp>
        <p:nvGrpSpPr>
          <p:cNvPr id="21" name="グループ化 7">
            <a:extLst>
              <a:ext uri="{FF2B5EF4-FFF2-40B4-BE49-F238E27FC236}">
                <a16:creationId xmlns:a16="http://schemas.microsoft.com/office/drawing/2014/main" id="{E0490B7A-633E-429B-AE16-44278A08A089}"/>
              </a:ext>
            </a:extLst>
          </p:cNvPr>
          <p:cNvGrpSpPr/>
          <p:nvPr/>
        </p:nvGrpSpPr>
        <p:grpSpPr>
          <a:xfrm>
            <a:off x="5241029" y="1772816"/>
            <a:ext cx="4464499" cy="288032"/>
            <a:chOff x="4803500" y="2113806"/>
            <a:chExt cx="2954133" cy="288032"/>
          </a:xfrm>
        </p:grpSpPr>
        <p:cxnSp>
          <p:nvCxnSpPr>
            <p:cNvPr id="22" name="直線コネクタ 30">
              <a:extLst>
                <a:ext uri="{FF2B5EF4-FFF2-40B4-BE49-F238E27FC236}">
                  <a16:creationId xmlns:a16="http://schemas.microsoft.com/office/drawing/2014/main" id="{4DDF453B-F485-44B0-9A81-E76248F3A04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EC85CBEC-1DE0-4534-A80E-3B19EFCA7CB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代理店の分類</a:t>
              </a:r>
            </a:p>
          </p:txBody>
        </p:sp>
      </p:grpSp>
      <p:grpSp>
        <p:nvGrpSpPr>
          <p:cNvPr id="33" name="グループ化 7">
            <a:extLst>
              <a:ext uri="{FF2B5EF4-FFF2-40B4-BE49-F238E27FC236}">
                <a16:creationId xmlns:a16="http://schemas.microsoft.com/office/drawing/2014/main" id="{7D5005C0-0F48-429C-B2DC-ACC32C0A443D}"/>
              </a:ext>
            </a:extLst>
          </p:cNvPr>
          <p:cNvGrpSpPr/>
          <p:nvPr/>
        </p:nvGrpSpPr>
        <p:grpSpPr>
          <a:xfrm>
            <a:off x="5241029" y="3501008"/>
            <a:ext cx="4464499" cy="288032"/>
            <a:chOff x="4803500" y="2113806"/>
            <a:chExt cx="2954133" cy="288032"/>
          </a:xfrm>
        </p:grpSpPr>
        <p:cxnSp>
          <p:nvCxnSpPr>
            <p:cNvPr id="34" name="直線コネクタ 34">
              <a:extLst>
                <a:ext uri="{FF2B5EF4-FFF2-40B4-BE49-F238E27FC236}">
                  <a16:creationId xmlns:a16="http://schemas.microsoft.com/office/drawing/2014/main" id="{1F6D9BF3-F814-43D0-B23E-8DB623D9C0B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a:extLst>
                <a:ext uri="{FF2B5EF4-FFF2-40B4-BE49-F238E27FC236}">
                  <a16:creationId xmlns:a16="http://schemas.microsoft.com/office/drawing/2014/main" id="{25BAEEC8-0FC4-4E27-84D8-CA2995881F9A}"/>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医療機器の調達方法</a:t>
              </a:r>
            </a:p>
          </p:txBody>
        </p:sp>
      </p:grpSp>
      <p:sp>
        <p:nvSpPr>
          <p:cNvPr id="41" name="テキスト ボックス 51">
            <a:extLst>
              <a:ext uri="{FF2B5EF4-FFF2-40B4-BE49-F238E27FC236}">
                <a16:creationId xmlns:a16="http://schemas.microsoft.com/office/drawing/2014/main" id="{16A887AE-4201-4D26-BCF9-7CDC468F590C}"/>
              </a:ext>
            </a:extLst>
          </p:cNvPr>
          <p:cNvSpPr txBox="1"/>
          <p:nvPr/>
        </p:nvSpPr>
        <p:spPr>
          <a:xfrm>
            <a:off x="5241029" y="3836873"/>
            <a:ext cx="4429393" cy="2068515"/>
          </a:xfrm>
          <a:prstGeom prst="rect">
            <a:avLst/>
          </a:prstGeom>
          <a:noFill/>
        </p:spPr>
        <p:txBody>
          <a:bodyPr wrap="square" rtlCol="0">
            <a:spAutoFit/>
          </a:bodyPr>
          <a:lstStyle/>
          <a:p>
            <a:pPr>
              <a:lnSpc>
                <a:spcPct val="113000"/>
              </a:lnSpc>
              <a:spcAft>
                <a:spcPts val="600"/>
              </a:spcAft>
              <a:buClr>
                <a:schemeClr val="bg1">
                  <a:lumMod val="50000"/>
                </a:schemeClr>
              </a:buClr>
              <a:buSzPct val="80000"/>
            </a:pPr>
            <a:r>
              <a:rPr lang="ja-JP" altLang="en-US" sz="1100" b="1" spc="-30" dirty="0"/>
              <a:t>公的医療機関</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5,700US$</a:t>
            </a:r>
            <a:r>
              <a:rPr lang="ja-JP" altLang="en-US" sz="1100" spc="-30" dirty="0"/>
              <a:t>未満の医療機器： 入札を通じて購入。</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5,700US$</a:t>
            </a:r>
            <a:r>
              <a:rPr lang="ja-JP" altLang="en-US" sz="1100" spc="-30" dirty="0"/>
              <a:t>未満の医療機器： 政府調達の対象直接購入不可。</a:t>
            </a:r>
          </a:p>
          <a:p>
            <a:pPr>
              <a:lnSpc>
                <a:spcPct val="113000"/>
              </a:lnSpc>
              <a:spcAft>
                <a:spcPts val="600"/>
              </a:spcAft>
              <a:buClr>
                <a:schemeClr val="bg1">
                  <a:lumMod val="50000"/>
                </a:schemeClr>
              </a:buClr>
              <a:buSzPct val="80000"/>
            </a:pPr>
            <a:r>
              <a:rPr lang="ja-JP" altLang="en-US" sz="1100" b="1" spc="-30" dirty="0"/>
              <a:t>民間医療機関</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現地の代理店から直接購入。</a:t>
            </a:r>
            <a:endParaRPr lang="en-US" altLang="ja-JP" sz="1100" spc="-30" dirty="0"/>
          </a:p>
          <a:p>
            <a:pPr>
              <a:lnSpc>
                <a:spcPct val="113000"/>
              </a:lnSpc>
              <a:spcAft>
                <a:spcPts val="600"/>
              </a:spcAft>
              <a:buClr>
                <a:schemeClr val="bg1">
                  <a:lumMod val="50000"/>
                </a:schemeClr>
              </a:buClr>
              <a:buSzPct val="80000"/>
            </a:pPr>
            <a:r>
              <a:rPr lang="ja-JP" altLang="en-US" sz="1100" b="1" spc="-30" dirty="0"/>
              <a:t>留意点</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電子入札システムの統合化を進められており、</a:t>
            </a:r>
            <a:r>
              <a:rPr lang="en-US" altLang="ja-JP" sz="1100" spc="-30" dirty="0"/>
              <a:t>2025</a:t>
            </a:r>
            <a:r>
              <a:rPr lang="ja-JP" altLang="en-US" sz="1100" spc="-30" dirty="0"/>
              <a:t>年までに入札案件の約</a:t>
            </a:r>
            <a:r>
              <a:rPr lang="en-US" altLang="ja-JP" sz="1100" spc="-30" dirty="0"/>
              <a:t>70%</a:t>
            </a:r>
            <a:r>
              <a:rPr lang="ja-JP" altLang="en-US" sz="1100" spc="-30" dirty="0"/>
              <a:t>が統合された入札システムで実行される計画。</a:t>
            </a:r>
            <a:endParaRPr lang="en-US" altLang="ja-JP" sz="1100" spc="-30" dirty="0"/>
          </a:p>
        </p:txBody>
      </p:sp>
    </p:spTree>
    <p:extLst>
      <p:ext uri="{BB962C8B-B14F-4D97-AF65-F5344CB8AC3E}">
        <p14:creationId xmlns:p14="http://schemas.microsoft.com/office/powerpoint/2010/main" val="301340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2717075" y="4221088"/>
            <a:ext cx="1567542" cy="1567542"/>
          </a:xfrm>
          <a:prstGeom prst="ellipse">
            <a:avLst/>
          </a:prstGeom>
          <a:noFill/>
          <a:ln w="228600" cap="flat" cmpd="sng" algn="ctr">
            <a:solidFill>
              <a:srgbClr val="77D4ED"/>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5025008" y="1916832"/>
            <a:ext cx="3096343" cy="4190409"/>
            <a:chOff x="7545288" y="1711099"/>
            <a:chExt cx="3132137" cy="4238851"/>
          </a:xfrm>
        </p:grpSpPr>
        <p:sp>
          <p:nvSpPr>
            <p:cNvPr id="7" name="Freeform 8"/>
            <p:cNvSpPr>
              <a:spLocks/>
            </p:cNvSpPr>
            <p:nvPr/>
          </p:nvSpPr>
          <p:spPr bwMode="auto">
            <a:xfrm>
              <a:off x="7545288" y="1776413"/>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26A28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p:cNvSpPr>
            <p:nvPr/>
          </p:nvSpPr>
          <p:spPr bwMode="auto">
            <a:xfrm>
              <a:off x="7545288" y="1711099"/>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72" name="二等辺三角形 571"/>
          <p:cNvSpPr/>
          <p:nvPr/>
        </p:nvSpPr>
        <p:spPr>
          <a:xfrm rot="10800000">
            <a:off x="2108685" y="3654549"/>
            <a:ext cx="2808312" cy="432048"/>
          </a:xfrm>
          <a:prstGeom prst="triangle">
            <a:avLst/>
          </a:prstGeom>
          <a:gradFill flip="none" rotWithShape="1">
            <a:gsLst>
              <a:gs pos="0">
                <a:srgbClr val="6A6A6A"/>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568" name="十字形 567"/>
          <p:cNvSpPr/>
          <p:nvPr/>
        </p:nvSpPr>
        <p:spPr>
          <a:xfrm rot="2700000">
            <a:off x="2540732" y="1946219"/>
            <a:ext cx="1944216" cy="1944216"/>
          </a:xfrm>
          <a:prstGeom prst="plus">
            <a:avLst>
              <a:gd name="adj" fmla="val 44196"/>
            </a:avLst>
          </a:prstGeom>
          <a:solidFill>
            <a:srgbClr val="86868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中古医療機器</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中古医療機器の輸入は全面的に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禁止されているものの、科学技術環境省による検査に通過すれば輸入が可能である。しかし、現地のサプライヤーが中古医療機器の輸入に積極的ではないため、事実上、海外の中古医療機器は出回っていない。</a:t>
            </a:r>
          </a:p>
        </p:txBody>
      </p:sp>
      <p:sp>
        <p:nvSpPr>
          <p:cNvPr id="564" name="Freeform 7"/>
          <p:cNvSpPr>
            <a:spLocks/>
          </p:cNvSpPr>
          <p:nvPr/>
        </p:nvSpPr>
        <p:spPr bwMode="auto">
          <a:xfrm>
            <a:off x="632520" y="2636912"/>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7" name="角丸四角形 556"/>
          <p:cNvSpPr/>
          <p:nvPr/>
        </p:nvSpPr>
        <p:spPr>
          <a:xfrm>
            <a:off x="2280692" y="2407654"/>
            <a:ext cx="2464296" cy="1008112"/>
          </a:xfrm>
          <a:prstGeom prst="roundRect">
            <a:avLst>
              <a:gd name="adj" fmla="val 9824"/>
            </a:avLst>
          </a:prstGeom>
          <a:solidFill>
            <a:srgbClr val="F24A38"/>
          </a:solidFill>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中古医療機器の輸入</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65" name="十字形 564"/>
          <p:cNvSpPr/>
          <p:nvPr/>
        </p:nvSpPr>
        <p:spPr>
          <a:xfrm rot="2700000">
            <a:off x="2540732" y="1946219"/>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574" name="円/楕円 573"/>
          <p:cNvSpPr/>
          <p:nvPr/>
        </p:nvSpPr>
        <p:spPr>
          <a:xfrm>
            <a:off x="7113240" y="3140968"/>
            <a:ext cx="2175792" cy="223224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ja-JP" sz="1600" dirty="0">
                <a:latin typeface="HGP創英角ｺﾞｼｯｸUB" panose="020B0900000000000000" pitchFamily="50" charset="-128"/>
                <a:ea typeface="HGP創英角ｺﾞｼｯｸUB" panose="020B0900000000000000" pitchFamily="50" charset="-128"/>
              </a:rPr>
              <a:t>現地のサプライヤーは</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海外中古品の輸入に</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積極的では</a:t>
            </a:r>
            <a:r>
              <a:rPr lang="ja-JP" altLang="en-US" sz="1600" dirty="0">
                <a:latin typeface="HGP創英角ｺﾞｼｯｸUB" panose="020B0900000000000000" pitchFamily="50" charset="-128"/>
                <a:ea typeface="HGP創英角ｺﾞｼｯｸUB" panose="020B0900000000000000" pitchFamily="50" charset="-128"/>
              </a:rPr>
              <a:t>ない。</a:t>
            </a:r>
            <a:endParaRPr lang="en-US" altLang="ja-JP" sz="1600" dirty="0">
              <a:latin typeface="HGP創英角ｺﾞｼｯｸUB" panose="020B0900000000000000" pitchFamily="50" charset="-128"/>
              <a:ea typeface="HGP創英角ｺﾞｼｯｸUB" panose="020B0900000000000000" pitchFamily="50" charset="-128"/>
            </a:endParaRPr>
          </a:p>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事実上、中古機器の使用は</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寄付されたもののみ</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認められる状態。</a:t>
            </a:r>
          </a:p>
        </p:txBody>
      </p:sp>
      <p:sp>
        <p:nvSpPr>
          <p:cNvPr id="577" name="テキスト ボックス 57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18" name="正方形/長方形 17"/>
          <p:cNvSpPr/>
          <p:nvPr/>
        </p:nvSpPr>
        <p:spPr>
          <a:xfrm>
            <a:off x="1424608" y="1657263"/>
            <a:ext cx="4176464" cy="566309"/>
          </a:xfrm>
          <a:prstGeom prst="rect">
            <a:avLst/>
          </a:prstGeom>
        </p:spPr>
        <p:txBody>
          <a:bodyPr wrap="square">
            <a:spAutoFit/>
          </a:bodyPr>
          <a:lstStyle/>
          <a:p>
            <a:pPr algn="ctr">
              <a:lnSpc>
                <a:spcPct val="110000"/>
              </a:lnSpc>
              <a:spcAft>
                <a:spcPts val="600"/>
              </a:spcAft>
            </a:pPr>
            <a:r>
              <a:rPr lang="ja-JP" altLang="en-US" sz="1400" b="1" dirty="0"/>
              <a:t>通達</a:t>
            </a:r>
            <a:r>
              <a:rPr lang="en-US" altLang="ja-JP" sz="1400" b="1" dirty="0"/>
              <a:t>04/2014/TT-BCT</a:t>
            </a:r>
            <a:r>
              <a:rPr lang="ja-JP" altLang="en-US" sz="1400" b="1" dirty="0"/>
              <a:t>号</a:t>
            </a:r>
            <a:br>
              <a:rPr lang="en-US" altLang="ja-JP" sz="1400" b="1" dirty="0"/>
            </a:b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により全面的に禁止</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2280692" y="4500803"/>
            <a:ext cx="2464296" cy="1008112"/>
          </a:xfrm>
          <a:prstGeom prst="roundRect">
            <a:avLst>
              <a:gd name="adj" fmla="val 9824"/>
            </a:avLst>
          </a:prstGeom>
          <a:solidFill>
            <a:srgbClr val="3D6AA7"/>
          </a:solidFill>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科学技術環境省による</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検査に通過すれば、</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輸入が可能</a:t>
            </a:r>
          </a:p>
        </p:txBody>
      </p:sp>
      <p:sp>
        <p:nvSpPr>
          <p:cNvPr id="5" name="円/楕円 4"/>
          <p:cNvSpPr/>
          <p:nvPr/>
        </p:nvSpPr>
        <p:spPr>
          <a:xfrm>
            <a:off x="2717075" y="4221088"/>
            <a:ext cx="1567542" cy="1567542"/>
          </a:xfrm>
          <a:prstGeom prst="ellipse">
            <a:avLst/>
          </a:prstGeom>
          <a:noFill/>
          <a:ln w="228600" cap="flat" cmpd="sng" algn="ctr">
            <a:solidFill>
              <a:srgbClr val="77D4ED">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7" name="角丸四角形 566"/>
          <p:cNvSpPr/>
          <p:nvPr/>
        </p:nvSpPr>
        <p:spPr>
          <a:xfrm>
            <a:off x="1712640" y="5517232"/>
            <a:ext cx="3384376" cy="864096"/>
          </a:xfrm>
          <a:prstGeom prst="roundRect">
            <a:avLst>
              <a:gd name="adj" fmla="val 10710"/>
            </a:avLst>
          </a:prstGeom>
          <a:noFill/>
          <a:extLst>
            <a:ext uri="{909E8E84-426E-40DD-AFC4-6F175D3DCCD1}">
              <a14:hiddenFill xmlns:a14="http://schemas.microsoft.com/office/drawing/2010/main">
                <a:solidFill>
                  <a:srgbClr val="CCDAEC"/>
                </a:solidFill>
              </a14:hiddenFill>
            </a:ext>
          </a:extLst>
        </p:spPr>
        <p:txBody>
          <a:bodyPr wrap="square" anchor="ctr" anchorCtr="0">
            <a:noAutofit/>
          </a:bodyPr>
          <a:lstStyle/>
          <a:p>
            <a:pPr marL="461963" indent="-461963">
              <a:lnSpc>
                <a:spcPct val="110000"/>
              </a:lnSpc>
              <a:spcAft>
                <a:spcPts val="600"/>
              </a:spcAft>
            </a:pPr>
            <a:r>
              <a:rPr lang="ja-JP" altLang="ja-JP" sz="1200" b="1" dirty="0"/>
              <a:t>規定</a:t>
            </a:r>
            <a:r>
              <a:rPr lang="ja-JP" altLang="en-US" sz="1200" b="1" dirty="0"/>
              <a:t>：</a:t>
            </a:r>
            <a:r>
              <a:rPr lang="en-US" altLang="ja-JP" sz="1200" b="1" dirty="0"/>
              <a:t>	</a:t>
            </a:r>
            <a:r>
              <a:rPr lang="ja-JP" altLang="ja-JP" sz="1200" dirty="0"/>
              <a:t>製品寿命の</a:t>
            </a:r>
            <a:r>
              <a:rPr lang="en-US" altLang="ja-JP" sz="1200" dirty="0">
                <a:latin typeface="Arial Black" panose="020B0A04020102020204" pitchFamily="34" charset="0"/>
                <a:ea typeface="HGP創英角ｺﾞｼｯｸUB" panose="020B0900000000000000" pitchFamily="50" charset="-128"/>
              </a:rPr>
              <a:t>80%</a:t>
            </a:r>
            <a:r>
              <a:rPr lang="ja-JP" altLang="ja-JP" sz="1200" dirty="0">
                <a:latin typeface="HGP創英角ｺﾞｼｯｸUB" panose="020B0900000000000000" pitchFamily="50" charset="-128"/>
                <a:ea typeface="HGP創英角ｺﾞｼｯｸUB" panose="020B0900000000000000" pitchFamily="50" charset="-128"/>
              </a:rPr>
              <a:t>以上</a:t>
            </a:r>
            <a:r>
              <a:rPr lang="ja-JP" altLang="ja-JP" sz="1200" dirty="0"/>
              <a:t>が残存し、かつ</a:t>
            </a:r>
            <a:br>
              <a:rPr lang="en-US" altLang="ja-JP" sz="1200" dirty="0"/>
            </a:br>
            <a:r>
              <a:rPr lang="ja-JP" altLang="en-US" sz="1200" dirty="0"/>
              <a:t>同型の</a:t>
            </a:r>
            <a:r>
              <a:rPr lang="ja-JP" altLang="ja-JP" sz="1200" dirty="0"/>
              <a:t>新製品に比べて</a:t>
            </a:r>
            <a:r>
              <a:rPr lang="en-US" altLang="ja-JP" sz="1200" dirty="0">
                <a:latin typeface="Arial Black" panose="020B0A04020102020204" pitchFamily="34" charset="0"/>
                <a:ea typeface="HGP創英角ｺﾞｼｯｸUB" panose="020B0900000000000000" pitchFamily="50" charset="-128"/>
              </a:rPr>
              <a:t>110%</a:t>
            </a:r>
            <a:r>
              <a:rPr lang="ja-JP" altLang="ja-JP" sz="1200" dirty="0">
                <a:latin typeface="HGP創英角ｺﾞｼｯｸUB" panose="020B0900000000000000" pitchFamily="50" charset="-128"/>
                <a:ea typeface="HGP創英角ｺﾞｼｯｸUB" panose="020B0900000000000000" pitchFamily="50" charset="-128"/>
              </a:rPr>
              <a:t>以上</a:t>
            </a:r>
            <a:r>
              <a:rPr lang="ja-JP" altLang="en-US" sz="1200" dirty="0"/>
              <a:t>、</a:t>
            </a:r>
            <a:br>
              <a:rPr lang="en-US" altLang="ja-JP" sz="1200" dirty="0"/>
            </a:br>
            <a:r>
              <a:rPr lang="ja-JP" altLang="ja-JP" sz="1200" dirty="0"/>
              <a:t>燃料や電気を消費してはいけない</a:t>
            </a:r>
            <a:r>
              <a:rPr lang="ja-JP" altLang="en-US" sz="1200" dirty="0"/>
              <a:t>。</a:t>
            </a:r>
          </a:p>
        </p:txBody>
      </p:sp>
      <p:sp>
        <p:nvSpPr>
          <p:cNvPr id="23" name="角丸四角形 22"/>
          <p:cNvSpPr/>
          <p:nvPr/>
        </p:nvSpPr>
        <p:spPr>
          <a:xfrm>
            <a:off x="2280692" y="4500803"/>
            <a:ext cx="2464296" cy="1008112"/>
          </a:xfrm>
          <a:prstGeom prst="roundRect">
            <a:avLst>
              <a:gd name="adj" fmla="val 9824"/>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科学技術環境省による</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検査に通過すれば、</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輸入が可能</a:t>
            </a:r>
          </a:p>
        </p:txBody>
      </p:sp>
      <p:sp>
        <p:nvSpPr>
          <p:cNvPr id="24" name="正方形/長方形 23"/>
          <p:cNvSpPr/>
          <p:nvPr/>
        </p:nvSpPr>
        <p:spPr>
          <a:xfrm>
            <a:off x="2432720" y="3589035"/>
            <a:ext cx="2160240" cy="397032"/>
          </a:xfrm>
          <a:prstGeom prst="rect">
            <a:avLst/>
          </a:prstGeom>
        </p:spPr>
        <p:txBody>
          <a:bodyPr wrap="square">
            <a:spAutoFit/>
          </a:bodyPr>
          <a:lstStyle/>
          <a:p>
            <a:pPr algn="ctr">
              <a:lnSpc>
                <a:spcPct val="110000"/>
              </a:lnSpc>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spTree>
    <p:extLst>
      <p:ext uri="{BB962C8B-B14F-4D97-AF65-F5344CB8AC3E}">
        <p14:creationId xmlns:p14="http://schemas.microsoft.com/office/powerpoint/2010/main" val="127213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ベトナム／一般概況</a:t>
            </a:r>
          </a:p>
        </p:txBody>
      </p:sp>
      <p:sp>
        <p:nvSpPr>
          <p:cNvPr id="8" name="テキスト プレースホルダー 7"/>
          <p:cNvSpPr>
            <a:spLocks noGrp="1"/>
          </p:cNvSpPr>
          <p:nvPr>
            <p:ph type="body" sz="quarter" idx="15"/>
          </p:nvPr>
        </p:nvSpPr>
        <p:spPr>
          <a:xfrm>
            <a:off x="299813" y="527074"/>
            <a:ext cx="9505950" cy="359445"/>
          </a:xfrm>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4175232144"/>
              </p:ext>
            </p:extLst>
          </p:nvPr>
        </p:nvGraphicFramePr>
        <p:xfrm>
          <a:off x="776535" y="1052737"/>
          <a:ext cx="8352929" cy="4963945"/>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ハノイ</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ベトナムドン（</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VND</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0.0057</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76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月の各四半期から選択する。</a:t>
                      </a:r>
                      <a:r>
                        <a:rPr lang="ja-JP" altLang="en-US" sz="1200" dirty="0">
                          <a:solidFill>
                            <a:schemeClr val="tx1"/>
                          </a:solidFill>
                        </a:rPr>
                        <a:t>多くの日系企業は</a:t>
                      </a:r>
                      <a:r>
                        <a:rPr lang="en-US" altLang="ja-JP" sz="1200" dirty="0">
                          <a:solidFill>
                            <a:schemeClr val="tx1"/>
                          </a:solidFill>
                        </a:rPr>
                        <a:t>3</a:t>
                      </a:r>
                      <a:r>
                        <a:rPr lang="ja-JP" altLang="en-US" sz="1200" dirty="0">
                          <a:solidFill>
                            <a:schemeClr val="tx1"/>
                          </a:solidFill>
                        </a:rPr>
                        <a:t>月或いは</a:t>
                      </a:r>
                      <a:r>
                        <a:rPr lang="en-US" altLang="ja-JP" sz="1200" dirty="0">
                          <a:solidFill>
                            <a:schemeClr val="tx1"/>
                          </a:solidFill>
                        </a:rPr>
                        <a:t>12</a:t>
                      </a:r>
                      <a:r>
                        <a:rPr lang="ja-JP" altLang="en-US" sz="1200" dirty="0">
                          <a:solidFill>
                            <a:schemeClr val="tx1"/>
                          </a:solidFill>
                        </a:rPr>
                        <a:t>月を決算期にしている。</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仏教（約</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）、カトリック、カオダイ教、ホアハオ教など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社会主義共和国</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73261">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nSpc>
                          <a:spcPct val="114000"/>
                        </a:lnSpc>
                        <a:spcAft>
                          <a:spcPts val="300"/>
                        </a:spcAft>
                        <a:buClr>
                          <a:srgbClr val="5F8AC3"/>
                        </a:buClr>
                        <a:buFont typeface="Wingdings" panose="05000000000000000000" pitchFamily="2" charset="2"/>
                        <a:buChar char="l"/>
                      </a:pPr>
                      <a:r>
                        <a:rPr lang="ja-JP" altLang="en-US" sz="1200" dirty="0">
                          <a:solidFill>
                            <a:schemeClr val="tx1"/>
                          </a:solidFill>
                        </a:rPr>
                        <a:t>ベトナムでは、憲法の規定に従い共産党が国家と社会を指導する統治構造となっている。</a:t>
                      </a:r>
                      <a:r>
                        <a:rPr lang="en-US" altLang="ja-JP" sz="1200" dirty="0">
                          <a:solidFill>
                            <a:schemeClr val="tx1"/>
                          </a:solidFill>
                        </a:rPr>
                        <a:t>2022</a:t>
                      </a:r>
                      <a:r>
                        <a:rPr lang="ja-JP" altLang="en-US" sz="1200" dirty="0">
                          <a:solidFill>
                            <a:schemeClr val="tx1"/>
                          </a:solidFill>
                        </a:rPr>
                        <a:t>年現在の国家主席にはグエン・スアン・フック氏、首相にはファム・ミン・チン氏が就任している。</a:t>
                      </a:r>
                      <a:endParaRPr lang="en-US" altLang="ja-JP" sz="1200" dirty="0">
                        <a:solidFill>
                          <a:schemeClr val="tx1"/>
                        </a:solidFill>
                      </a:endParaRPr>
                    </a:p>
                    <a:p>
                      <a:pPr marL="171450" marR="0" lvl="0" indent="-171450" algn="l" defTabSz="914400" rtl="0" eaLnBrk="1" fontAlgn="auto"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solidFill>
                            <a:schemeClr val="tx1"/>
                          </a:solidFill>
                        </a:rPr>
                        <a:t>2021</a:t>
                      </a:r>
                      <a:r>
                        <a:rPr lang="ja-JP" altLang="en-US" sz="1200" dirty="0">
                          <a:solidFill>
                            <a:schemeClr val="tx1"/>
                          </a:solidFill>
                        </a:rPr>
                        <a:t>年１月には</a:t>
                      </a:r>
                      <a:r>
                        <a:rPr lang="en-US" altLang="ja-JP" sz="1200" dirty="0">
                          <a:solidFill>
                            <a:schemeClr val="tx1"/>
                          </a:solidFill>
                        </a:rPr>
                        <a:t>5</a:t>
                      </a:r>
                      <a:r>
                        <a:rPr lang="ja-JP" altLang="en-US" sz="1200" dirty="0">
                          <a:solidFill>
                            <a:schemeClr val="tx1"/>
                          </a:solidFill>
                        </a:rPr>
                        <a:t>年に</a:t>
                      </a:r>
                      <a:r>
                        <a:rPr lang="en-US" altLang="ja-JP" sz="1200" dirty="0">
                          <a:solidFill>
                            <a:schemeClr val="tx1"/>
                          </a:solidFill>
                        </a:rPr>
                        <a:t>1</a:t>
                      </a:r>
                      <a:r>
                        <a:rPr lang="ja-JP" altLang="en-US" sz="1200" dirty="0">
                          <a:solidFill>
                            <a:schemeClr val="tx1"/>
                          </a:solidFill>
                        </a:rPr>
                        <a:t>度の開催される党大会では、、「社会経済発展</a:t>
                      </a:r>
                      <a:r>
                        <a:rPr lang="en-US" altLang="ja-JP" sz="1200" dirty="0">
                          <a:solidFill>
                            <a:schemeClr val="tx1"/>
                          </a:solidFill>
                        </a:rPr>
                        <a:t>10</a:t>
                      </a:r>
                      <a:r>
                        <a:rPr lang="ja-JP" altLang="en-US" sz="1200" dirty="0">
                          <a:solidFill>
                            <a:schemeClr val="tx1"/>
                          </a:solidFill>
                        </a:rPr>
                        <a:t>ヵ年戦 略（</a:t>
                      </a:r>
                      <a:r>
                        <a:rPr lang="en-US" altLang="ja-JP" sz="1200" dirty="0">
                          <a:solidFill>
                            <a:schemeClr val="tx1"/>
                          </a:solidFill>
                        </a:rPr>
                        <a:t>2021</a:t>
                      </a:r>
                      <a:r>
                        <a:rPr lang="ja-JP" altLang="en-US" sz="1200" dirty="0">
                          <a:solidFill>
                            <a:schemeClr val="tx1"/>
                          </a:solidFill>
                        </a:rPr>
                        <a:t>～</a:t>
                      </a:r>
                      <a:r>
                        <a:rPr lang="en-US" altLang="ja-JP" sz="1200" dirty="0">
                          <a:solidFill>
                            <a:schemeClr val="tx1"/>
                          </a:solidFill>
                        </a:rPr>
                        <a:t>30</a:t>
                      </a:r>
                      <a:r>
                        <a:rPr lang="ja-JP" altLang="en-US" sz="1200" dirty="0">
                          <a:solidFill>
                            <a:schemeClr val="tx1"/>
                          </a:solidFill>
                        </a:rPr>
                        <a:t>年）」が採択され、</a:t>
                      </a:r>
                      <a:r>
                        <a:rPr lang="en-US" altLang="ja-JP" sz="1200" dirty="0">
                          <a:solidFill>
                            <a:schemeClr val="tx1"/>
                          </a:solidFill>
                        </a:rPr>
                        <a:t>2045 </a:t>
                      </a:r>
                      <a:r>
                        <a:rPr lang="ja-JP" altLang="en-US" sz="1200" dirty="0">
                          <a:solidFill>
                            <a:schemeClr val="tx1"/>
                          </a:solidFill>
                        </a:rPr>
                        <a:t>年までに先進国入りを果たすとの目標が掲げられている。また、党として社会主義市場経済の質的改善や高度人材の育成、 交通・エネルギー・デジタル・都市・気候変動対応と いったインフラ整備に注力する方針が示されている。</a:t>
                      </a:r>
                      <a:endParaRPr lang="en-US" altLang="ja-JP" sz="120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9756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0000"/>
                        </a:lnSpc>
                        <a:spcAft>
                          <a:spcPts val="300"/>
                        </a:spcAft>
                      </a:pPr>
                      <a:r>
                        <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現在、外務省より危険情報は出ていない。</a:t>
                      </a:r>
                      <a:endPar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近年、ベトナム国内では、反政府組織によるテロ事件等が発生しているため、ベトナム治安当局は、ベトナム人海外移住者を主体とする反政府活動家の活動に対して警戒を強めている。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ただし、これまでのところ、これら反政府組織は、日本や在留邦人等をターゲットにはしておらず、今後もその可能性は低いと考えられる。しかし、渡航の際は注意が必要。</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619026"/>
            <a:ext cx="8208912" cy="15973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4223994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3" name="think-cell Slide" r:id="rId44" imgW="360" imgH="360" progId="TCLayout.ActiveDocument.1">
                  <p:embed/>
                </p:oleObj>
              </mc:Choice>
              <mc:Fallback>
                <p:oleObj name="think-cell Slide" r:id="rId44" imgW="360" imgH="360" progId="TCLayout.ActiveDocument.1">
                  <p:embed/>
                  <p:pic>
                    <p:nvPicPr>
                      <p:cNvPr id="4" name="Object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5" name="Chart 54">
            <a:extLst>
              <a:ext uri="{FF2B5EF4-FFF2-40B4-BE49-F238E27FC236}">
                <a16:creationId xmlns:a16="http://schemas.microsoft.com/office/drawing/2014/main" id="{F6129E36-A213-4927-8C9F-07758B42C5FD}"/>
              </a:ext>
            </a:extLst>
          </p:cNvPr>
          <p:cNvGraphicFramePr/>
          <p:nvPr>
            <p:custDataLst>
              <p:tags r:id="rId4"/>
            </p:custDataLst>
          </p:nvPr>
        </p:nvGraphicFramePr>
        <p:xfrm>
          <a:off x="438150" y="2482850"/>
          <a:ext cx="5489575" cy="3557588"/>
        </p:xfrm>
        <a:graphic>
          <a:graphicData uri="http://schemas.openxmlformats.org/drawingml/2006/chart">
            <c:chart xmlns:c="http://schemas.openxmlformats.org/drawingml/2006/chart" xmlns:r="http://schemas.openxmlformats.org/officeDocument/2006/relationships" r:id="rId46"/>
          </a:graphicData>
        </a:graphic>
      </p:graphicFrame>
      <p:sp>
        <p:nvSpPr>
          <p:cNvPr id="116" name="テキスト プレースホルダ 9">
            <a:extLst>
              <a:ext uri="{FF2B5EF4-FFF2-40B4-BE49-F238E27FC236}">
                <a16:creationId xmlns:a16="http://schemas.microsoft.com/office/drawing/2014/main" id="{A874A11E-2617-4DC7-B697-E2968BC7BEC7}"/>
              </a:ext>
            </a:extLst>
          </p:cNvPr>
          <p:cNvSpPr>
            <a:spLocks noGrp="1"/>
          </p:cNvSpPr>
          <p:nvPr>
            <p:custDataLst>
              <p:tags r:id="rId5"/>
            </p:custDataLst>
          </p:nvPr>
        </p:nvSpPr>
        <p:spPr bwMode="gray">
          <a:xfrm>
            <a:off x="252413" y="42799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CB09D6-35E3-445E-A240-C382F86A6D65}" type="datetime'''''''''''''''''''''''''''2''0'">
              <a:rPr lang="en-US" altLang="en-US" sz="1000" smtClean="0"/>
              <a:pPr/>
              <a:t>20</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8F213AD0-C106-439C-AC6E-CEE53E17DC1B}"/>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20127B4-C1F0-4CBB-B3BC-69FDDB3A85F4}" type="datetime'''''''''''''''''''''''''''''''''0'''''''''''''''''''''">
              <a:rPr lang="en-US" altLang="en-US" sz="1000" smtClean="0"/>
              <a:pPr/>
              <a:t>0</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16FB15DA-04C0-45CA-8819-5E5AA47A78D1}"/>
              </a:ext>
            </a:extLst>
          </p:cNvPr>
          <p:cNvSpPr>
            <a:spLocks noGrp="1"/>
          </p:cNvSpPr>
          <p:nvPr>
            <p:custDataLst>
              <p:tags r:id="rId7"/>
            </p:custDataLst>
          </p:nvPr>
        </p:nvSpPr>
        <p:spPr bwMode="gray">
          <a:xfrm>
            <a:off x="252413" y="46799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C2DD44B-139B-4B84-8791-7BB824D84F7F}" type="datetime'''''''''''''''''''''''1''5'''''''''''''''''''''''''">
              <a:rPr lang="en-US" altLang="en-US" sz="1000" smtClean="0"/>
              <a:pPr/>
              <a:t>15</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6F9451A1-6027-4E77-9781-931FD21C7DC4}"/>
              </a:ext>
            </a:extLst>
          </p:cNvPr>
          <p:cNvSpPr>
            <a:spLocks noGrp="1"/>
          </p:cNvSpPr>
          <p:nvPr>
            <p:custDataLst>
              <p:tags r:id="rId8"/>
            </p:custDataLst>
          </p:nvPr>
        </p:nvSpPr>
        <p:spPr bwMode="gray">
          <a:xfrm>
            <a:off x="252413" y="50815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1E3EF8-7588-4C31-808F-A7CBB607D6FA}" type="datetime'''''1''0'''''''''''''''''''''''''''''''''''''''''''''">
              <a:rPr lang="en-US" altLang="en-US" sz="1000" smtClean="0"/>
              <a:pPr/>
              <a:t>10</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54431072-0989-4C9F-A7DA-C5A17474566F}"/>
              </a:ext>
            </a:extLst>
          </p:cNvPr>
          <p:cNvSpPr>
            <a:spLocks noGrp="1"/>
          </p:cNvSpPr>
          <p:nvPr>
            <p:custDataLst>
              <p:tags r:id="rId9"/>
            </p:custDataLst>
          </p:nvPr>
        </p:nvSpPr>
        <p:spPr bwMode="gray">
          <a:xfrm>
            <a:off x="322263" y="54816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A5424F7-EFDE-4835-8A39-127259FC7516}" type="datetime'''''''''''''''''5'''''''''''''''''''''''''''''''''''">
              <a:rPr lang="en-US" altLang="en-US" sz="1000" smtClean="0"/>
              <a:pPr/>
              <a:t>5</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146ED2B2-25C2-4E2B-B857-508BF16CDA2C}"/>
              </a:ext>
            </a:extLst>
          </p:cNvPr>
          <p:cNvSpPr>
            <a:spLocks noGrp="1"/>
          </p:cNvSpPr>
          <p:nvPr>
            <p:custDataLst>
              <p:tags r:id="rId10"/>
            </p:custDataLst>
          </p:nvPr>
        </p:nvSpPr>
        <p:spPr bwMode="gray">
          <a:xfrm>
            <a:off x="252413" y="3879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0D4242A-DDD5-43F4-9E7B-59C5F8982ABE}" type="datetime'''''''''''''2''''''''''''''''5'''''''''''''''''''">
              <a:rPr lang="en-US" altLang="en-US" sz="1000" smtClean="0"/>
              <a:pPr/>
              <a:t>25</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59DD6302-1E29-46A7-9DD3-51F4B01AC88D}"/>
              </a:ext>
            </a:extLst>
          </p:cNvPr>
          <p:cNvSpPr>
            <a:spLocks noGrp="1"/>
          </p:cNvSpPr>
          <p:nvPr>
            <p:custDataLst>
              <p:tags r:id="rId11"/>
            </p:custDataLst>
          </p:nvPr>
        </p:nvSpPr>
        <p:spPr bwMode="gray">
          <a:xfrm>
            <a:off x="252413" y="3479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BDD1B28-F3B1-4500-B836-8E4456F85EDF}" type="datetime'''''''''''''''''''''''''''''''''''''3''0'''''''''''''''''''''">
              <a:rPr lang="en-US" altLang="en-US" sz="1000" smtClean="0"/>
              <a:pPr/>
              <a:t>30</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0E74CB5C-AF07-46D8-B6E2-1F0B92FA5E45}"/>
              </a:ext>
            </a:extLst>
          </p:cNvPr>
          <p:cNvSpPr>
            <a:spLocks noGrp="1"/>
          </p:cNvSpPr>
          <p:nvPr>
            <p:custDataLst>
              <p:tags r:id="rId12"/>
            </p:custDataLst>
          </p:nvPr>
        </p:nvSpPr>
        <p:spPr bwMode="gray">
          <a:xfrm>
            <a:off x="252413" y="3079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5425728-A2BD-4C92-9BDC-6886F27C18D4}" type="datetime'''''''''3''''''''''''''5'''''''''''''''''''''''">
              <a:rPr lang="en-US" altLang="en-US" sz="1000" smtClean="0"/>
              <a:pPr/>
              <a:t>35</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6FE38689-2AEE-4E4D-9AAA-D123CEC22AA5}"/>
              </a:ext>
            </a:extLst>
          </p:cNvPr>
          <p:cNvSpPr>
            <a:spLocks noGrp="1"/>
          </p:cNvSpPr>
          <p:nvPr>
            <p:custDataLst>
              <p:tags r:id="rId13"/>
            </p:custDataLst>
          </p:nvPr>
        </p:nvSpPr>
        <p:spPr bwMode="gray">
          <a:xfrm>
            <a:off x="252413" y="2679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E87401-7188-48FE-8EF7-3259287DAA0E}" type="datetime'''''''''''''''''''''''''''''''''''''40'''">
              <a:rPr lang="en-US" altLang="en-US" sz="1000" smtClean="0"/>
              <a:pPr/>
              <a:t>40</a:t>
            </a:fld>
            <a:endParaRPr lang="ja-JP" altLang="en-US" sz="1000" dirty="0">
              <a:sym typeface="+mn-lt"/>
            </a:endParaRPr>
          </a:p>
        </p:txBody>
      </p:sp>
      <p:sp>
        <p:nvSpPr>
          <p:cNvPr id="20" name="テキスト プレースホルダ 9"/>
          <p:cNvSpPr>
            <a:spLocks noGrp="1"/>
          </p:cNvSpPr>
          <p:nvPr>
            <p:custDataLst>
              <p:tags r:id="rId14"/>
            </p:custDataLst>
          </p:nvPr>
        </p:nvSpPr>
        <p:spPr bwMode="auto">
          <a:xfrm>
            <a:off x="52355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2F3023-CAC0-4711-B546-8266CC7D401A}" type="datetime'''''''''''''''''''''2''''''1'''''''''''''''''">
              <a:rPr lang="en-US" altLang="en-US" sz="1000" smtClean="0"/>
              <a:pPr/>
              <a:t>21</a:t>
            </a:fld>
            <a:endParaRPr kumimoji="0" lang="ja-JP" altLang="en-US" sz="1000" dirty="0">
              <a:sym typeface="+mn-lt"/>
            </a:endParaRPr>
          </a:p>
        </p:txBody>
      </p:sp>
      <p:sp>
        <p:nvSpPr>
          <p:cNvPr id="23" name="テキスト プレースホルダ 9"/>
          <p:cNvSpPr>
            <a:spLocks noGrp="1"/>
          </p:cNvSpPr>
          <p:nvPr>
            <p:custDataLst>
              <p:tags r:id="rId15"/>
            </p:custDataLst>
          </p:nvPr>
        </p:nvSpPr>
        <p:spPr bwMode="auto">
          <a:xfrm>
            <a:off x="20415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3D8269-9DFE-4B51-8D5A-8AFFFC1F0AF0}" type="datetime'''''''18'''''''''''''''''''''">
              <a:rPr lang="en-US" altLang="en-US" sz="1000" smtClean="0"/>
              <a:pPr/>
              <a:t>18</a:t>
            </a:fld>
            <a:endParaRPr kumimoji="0" lang="ja-JP" altLang="en-US" sz="1000" dirty="0">
              <a:sym typeface="+mn-lt"/>
            </a:endParaRPr>
          </a:p>
        </p:txBody>
      </p:sp>
      <p:sp>
        <p:nvSpPr>
          <p:cNvPr id="24" name="テキスト プレースホルダ 9"/>
          <p:cNvSpPr>
            <a:spLocks noGrp="1"/>
          </p:cNvSpPr>
          <p:nvPr>
            <p:custDataLst>
              <p:tags r:id="rId16"/>
            </p:custDataLst>
          </p:nvPr>
        </p:nvSpPr>
        <p:spPr bwMode="auto">
          <a:xfrm>
            <a:off x="906463"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07F735-3695-4FD4-88C0-5EF759559EA4}" type="datetime'''''''2''''''''''''''''''''0''''''''''17'''''''''''''''''''''">
              <a:rPr lang="en-US" altLang="en-US" sz="1000" smtClean="0"/>
              <a:pPr/>
              <a:t>2017</a:t>
            </a:fld>
            <a:endParaRPr kumimoji="0" lang="ja-JP" altLang="en-US" sz="1000" dirty="0">
              <a:sym typeface="+mn-lt"/>
            </a:endParaRPr>
          </a:p>
        </p:txBody>
      </p:sp>
      <p:sp>
        <p:nvSpPr>
          <p:cNvPr id="22" name="テキスト プレースホルダ 9"/>
          <p:cNvSpPr>
            <a:spLocks noGrp="1"/>
          </p:cNvSpPr>
          <p:nvPr>
            <p:custDataLst>
              <p:tags r:id="rId17"/>
            </p:custDataLst>
          </p:nvPr>
        </p:nvSpPr>
        <p:spPr bwMode="auto">
          <a:xfrm>
            <a:off x="31067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220710-00C6-4CDD-8461-073C52B0AFA6}"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8"/>
            </p:custDataLst>
          </p:nvPr>
        </p:nvSpPr>
        <p:spPr bwMode="auto">
          <a:xfrm>
            <a:off x="41703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E176F3-66CB-4535-83DC-996C747A9303}" type="datetime'''''''''''''''''2''''''''''''''''0'''''''''''''''''''''''">
              <a:rPr lang="en-US" altLang="en-US" sz="1000" smtClean="0"/>
              <a:pPr/>
              <a:t>20</a:t>
            </a:fld>
            <a:endParaRPr kumimoji="0" lang="ja-JP" altLang="en-US" sz="1000" dirty="0">
              <a:sym typeface="+mn-lt"/>
            </a:endParaRPr>
          </a:p>
        </p:txBody>
      </p:sp>
      <p:sp>
        <p:nvSpPr>
          <p:cNvPr id="68" name="テキスト プレースホルダ 9">
            <a:extLst>
              <a:ext uri="{FF2B5EF4-FFF2-40B4-BE49-F238E27FC236}">
                <a16:creationId xmlns:a16="http://schemas.microsoft.com/office/drawing/2014/main" id="{24B2D7F4-07F8-4EDA-8650-1A1A4C19D813}"/>
              </a:ext>
            </a:extLst>
          </p:cNvPr>
          <p:cNvSpPr>
            <a:spLocks noGrp="1"/>
          </p:cNvSpPr>
          <p:nvPr>
            <p:custDataLst>
              <p:tags r:id="rId19"/>
            </p:custDataLst>
          </p:nvPr>
        </p:nvSpPr>
        <p:spPr bwMode="gray">
          <a:xfrm>
            <a:off x="742950" y="56610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A42674-ACD4-49B8-B929-A48F0B9A36A1}" type="datetime'''1''''.''''5'''''''''''''">
              <a:rPr lang="en-US" altLang="en-US" sz="1000" smtClean="0">
                <a:effectLst/>
              </a:rPr>
              <a:pPr/>
              <a:t>1.5</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E01EBF29-048E-4397-9369-728D7218D0F7}"/>
              </a:ext>
            </a:extLst>
          </p:cNvPr>
          <p:cNvSpPr>
            <a:spLocks noGrp="1"/>
          </p:cNvSpPr>
          <p:nvPr>
            <p:custDataLst>
              <p:tags r:id="rId20"/>
            </p:custDataLst>
          </p:nvPr>
        </p:nvSpPr>
        <p:spPr bwMode="gray">
          <a:xfrm>
            <a:off x="4313238" y="2935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9ECAFC-2F28-4E8D-BBFF-CF766FB49A53}" type="datetime'3''''''5''''''''.''''''''''''''''''''''''''''''''5'''''''''">
              <a:rPr lang="en-US" altLang="en-US" sz="1000" smtClean="0">
                <a:effectLst/>
                <a:sym typeface="+mn-lt"/>
              </a:rPr>
              <a:pPr marL="0" indent="0" algn="ctr">
                <a:spcBef>
                  <a:spcPct val="0"/>
                </a:spcBef>
                <a:buNone/>
              </a:pPr>
              <a:t>35.5</a:t>
            </a:fld>
            <a:endParaRPr lang="ja-JP" altLang="en-US" sz="1000" dirty="0">
              <a:sym typeface="+mn-lt"/>
            </a:endParaRPr>
          </a:p>
        </p:txBody>
      </p:sp>
      <p:sp>
        <p:nvSpPr>
          <p:cNvPr id="105" name="テキスト プレースホルダ 9">
            <a:extLst>
              <a:ext uri="{FF2B5EF4-FFF2-40B4-BE49-F238E27FC236}">
                <a16:creationId xmlns:a16="http://schemas.microsoft.com/office/drawing/2014/main" id="{E521C3ED-0F20-4ADE-89A1-84883179CF4F}"/>
              </a:ext>
            </a:extLst>
          </p:cNvPr>
          <p:cNvSpPr>
            <a:spLocks noGrp="1"/>
          </p:cNvSpPr>
          <p:nvPr>
            <p:custDataLst>
              <p:tags r:id="rId21"/>
            </p:custDataLst>
          </p:nvPr>
        </p:nvSpPr>
        <p:spPr bwMode="gray">
          <a:xfrm>
            <a:off x="1119188" y="33480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E25B43-26BB-4EFB-B919-5748408549DD}" type="datetime'3''''''''0''''''''''''''''''''''''''''''.''''''''4'">
              <a:rPr lang="en-US" altLang="en-US" sz="1000" smtClean="0"/>
              <a:pPr/>
              <a:t>30.4</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B1A43412-EB61-4AF9-A099-90541A9851EE}"/>
              </a:ext>
            </a:extLst>
          </p:cNvPr>
          <p:cNvSpPr>
            <a:spLocks noGrp="1"/>
          </p:cNvSpPr>
          <p:nvPr>
            <p:custDataLst>
              <p:tags r:id="rId22"/>
            </p:custDataLst>
          </p:nvPr>
        </p:nvSpPr>
        <p:spPr bwMode="gray">
          <a:xfrm>
            <a:off x="1808163" y="56530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8C663D-2239-4D27-A5BB-5C3C1B5E7742}" type="datetime'''''''''''''1''''''''''''''''''.''''''''''''''''6'''''''">
              <a:rPr lang="en-US" altLang="en-US" sz="1000" smtClean="0">
                <a:effectLst/>
              </a:rPr>
              <a:pPr/>
              <a:t>1.6</a:t>
            </a:fld>
            <a:endParaRPr lang="ja-JP" altLang="en-US" sz="1000" dirty="0">
              <a:sym typeface="+mn-lt"/>
            </a:endParaRPr>
          </a:p>
        </p:txBody>
      </p:sp>
      <p:sp>
        <p:nvSpPr>
          <p:cNvPr id="108" name="テキスト プレースホルダ 9">
            <a:extLst>
              <a:ext uri="{FF2B5EF4-FFF2-40B4-BE49-F238E27FC236}">
                <a16:creationId xmlns:a16="http://schemas.microsoft.com/office/drawing/2014/main" id="{F9366D9B-3387-40B4-A796-D200E72B60D2}"/>
              </a:ext>
            </a:extLst>
          </p:cNvPr>
          <p:cNvSpPr>
            <a:spLocks noGrp="1"/>
          </p:cNvSpPr>
          <p:nvPr>
            <p:custDataLst>
              <p:tags r:id="rId23"/>
            </p:custDataLst>
          </p:nvPr>
        </p:nvSpPr>
        <p:spPr bwMode="gray">
          <a:xfrm>
            <a:off x="2184400" y="3355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048A12-0E1F-4911-966D-9B0554E36929}" type="datetime'3''''''''''''''''0''''.''''''''''''''''3'''''''''''''''''''">
              <a:rPr lang="en-US" altLang="en-US" sz="1000" smtClean="0">
                <a:effectLst/>
                <a:sym typeface="+mn-lt"/>
              </a:rPr>
              <a:pPr marL="0" indent="0" algn="ctr">
                <a:spcBef>
                  <a:spcPct val="0"/>
                </a:spcBef>
                <a:buNone/>
              </a:pPr>
              <a:t>30.3</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1EB84D95-C385-40F4-B37F-D436C18218D2}"/>
              </a:ext>
            </a:extLst>
          </p:cNvPr>
          <p:cNvSpPr>
            <a:spLocks noGrp="1"/>
          </p:cNvSpPr>
          <p:nvPr>
            <p:custDataLst>
              <p:tags r:id="rId24"/>
            </p:custDataLst>
          </p:nvPr>
        </p:nvSpPr>
        <p:spPr bwMode="gray">
          <a:xfrm>
            <a:off x="2873375" y="56308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6AC9B-0E33-4977-A1E0-55C109423EB3}" type="datetime'''''''''''''''''''1''''''''''''''''''''''.9'''''''''''''''">
              <a:rPr lang="en-US" altLang="en-US" sz="1000" smtClean="0">
                <a:effectLst/>
              </a:rPr>
              <a:pPr/>
              <a:t>1.9</a:t>
            </a:fld>
            <a:endParaRPr lang="ja-JP" altLang="en-US" sz="1000" dirty="0">
              <a:sym typeface="+mn-lt"/>
            </a:endParaRPr>
          </a:p>
        </p:txBody>
      </p:sp>
      <p:sp>
        <p:nvSpPr>
          <p:cNvPr id="109" name="テキスト プレースホルダ 9">
            <a:extLst>
              <a:ext uri="{FF2B5EF4-FFF2-40B4-BE49-F238E27FC236}">
                <a16:creationId xmlns:a16="http://schemas.microsoft.com/office/drawing/2014/main" id="{174C6345-F4CD-4205-8C3A-BABC1C217062}"/>
              </a:ext>
            </a:extLst>
          </p:cNvPr>
          <p:cNvSpPr>
            <a:spLocks noGrp="1"/>
          </p:cNvSpPr>
          <p:nvPr>
            <p:custDataLst>
              <p:tags r:id="rId25"/>
            </p:custDataLst>
          </p:nvPr>
        </p:nvSpPr>
        <p:spPr bwMode="gray">
          <a:xfrm>
            <a:off x="3248025" y="31257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3F400E-A5A1-491B-876E-84771316D417}" type="datetime'''''''3''''3''''''''''''''.''''''''''''2'''''''">
              <a:rPr lang="en-US" altLang="en-US" sz="1000" smtClean="0">
                <a:effectLst/>
                <a:sym typeface="+mn-lt"/>
              </a:rPr>
              <a:pPr marL="0" indent="0" algn="ctr">
                <a:spcBef>
                  <a:spcPct val="0"/>
                </a:spcBef>
                <a:buNone/>
              </a:pPr>
              <a:t>33.2</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EDC0A286-B8A1-4852-A46D-9964F9A5B701}"/>
              </a:ext>
            </a:extLst>
          </p:cNvPr>
          <p:cNvSpPr>
            <a:spLocks noGrp="1"/>
          </p:cNvSpPr>
          <p:nvPr>
            <p:custDataLst>
              <p:tags r:id="rId26"/>
            </p:custDataLst>
          </p:nvPr>
        </p:nvSpPr>
        <p:spPr bwMode="gray">
          <a:xfrm>
            <a:off x="3937000" y="56149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4DAB7F-C3BC-4CCA-B92A-9AA3ACF1F444}" type="datetime'''''''''''''2''''''''''.''''''''1'''''''''''''''">
              <a:rPr lang="en-US" altLang="en-US" sz="1000" smtClean="0">
                <a:effectLst/>
              </a:rPr>
              <a:pPr/>
              <a:t>2.1</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7B30B9A1-9994-4D3F-8557-B54688DBBB11}"/>
              </a:ext>
            </a:extLst>
          </p:cNvPr>
          <p:cNvSpPr>
            <a:spLocks noGrp="1"/>
          </p:cNvSpPr>
          <p:nvPr>
            <p:custDataLst>
              <p:tags r:id="rId27"/>
            </p:custDataLst>
          </p:nvPr>
        </p:nvSpPr>
        <p:spPr bwMode="gray">
          <a:xfrm>
            <a:off x="5002213" y="56403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BF1838-C107-4477-8880-FE098B200C4D}" type="datetime'''1.''''''7'''''''''''''''">
              <a:rPr lang="en-US" altLang="en-US" sz="1000" smtClean="0">
                <a:effectLst/>
              </a:rPr>
              <a:pPr/>
              <a:t>1.7</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0BD91D02-CF2D-4FED-A4B8-79985DE0EF38}"/>
              </a:ext>
            </a:extLst>
          </p:cNvPr>
          <p:cNvSpPr>
            <a:spLocks noGrp="1"/>
          </p:cNvSpPr>
          <p:nvPr>
            <p:custDataLst>
              <p:tags r:id="rId28"/>
            </p:custDataLst>
          </p:nvPr>
        </p:nvSpPr>
        <p:spPr bwMode="gray">
          <a:xfrm>
            <a:off x="5378450" y="23876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910203-C451-43BC-820B-3E24F8D6A85D}" type="datetime'''''''4''2''''.''''''''''''4'''''''''''''''''''''''''''''''">
              <a:rPr lang="en-US" altLang="en-US" sz="1000" smtClean="0">
                <a:effectLst/>
                <a:sym typeface="+mn-lt"/>
              </a:rPr>
              <a:pPr marL="0" indent="0" algn="ctr">
                <a:spcBef>
                  <a:spcPct val="0"/>
                </a:spcBef>
                <a:buNone/>
              </a:pPr>
              <a:t>42.4</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9" name="Rectangle 8"/>
          <p:cNvSpPr/>
          <p:nvPr>
            <p:custDataLst>
              <p:tags r:id="rId29"/>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 name="Rectangle 7"/>
          <p:cNvSpPr/>
          <p:nvPr>
            <p:custDataLst>
              <p:tags r:id="rId30"/>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1"/>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2"/>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で成長すると見込まれており、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億米ドルと推定されている。</a:t>
            </a:r>
          </a:p>
        </p:txBody>
      </p:sp>
      <p:graphicFrame>
        <p:nvGraphicFramePr>
          <p:cNvPr id="78" name="Chart 77">
            <a:extLst>
              <a:ext uri="{FF2B5EF4-FFF2-40B4-BE49-F238E27FC236}">
                <a16:creationId xmlns:a16="http://schemas.microsoft.com/office/drawing/2014/main" id="{4EEE949A-801D-446B-8BA1-26BD21D02C91}"/>
              </a:ext>
            </a:extLst>
          </p:cNvPr>
          <p:cNvGraphicFramePr/>
          <p:nvPr>
            <p:custDataLst>
              <p:tags r:id="rId33"/>
            </p:custDataLst>
          </p:nvPr>
        </p:nvGraphicFramePr>
        <p:xfrm>
          <a:off x="7008813" y="3325813"/>
          <a:ext cx="2505075" cy="2498725"/>
        </p:xfrm>
        <a:graphic>
          <a:graphicData uri="http://schemas.openxmlformats.org/drawingml/2006/chart">
            <c:chart xmlns:c="http://schemas.openxmlformats.org/drawingml/2006/chart" xmlns:r="http://schemas.openxmlformats.org/officeDocument/2006/relationships" r:id="rId47"/>
          </a:graphicData>
        </a:graphic>
      </p:graphicFrame>
      <p:sp>
        <p:nvSpPr>
          <p:cNvPr id="54" name="テキスト プレースホルダ 9">
            <a:extLst>
              <a:ext uri="{FF2B5EF4-FFF2-40B4-BE49-F238E27FC236}">
                <a16:creationId xmlns:a16="http://schemas.microsoft.com/office/drawing/2014/main" id="{3BCF8733-E9B2-4F9F-AD16-184B157D2E57}"/>
              </a:ext>
            </a:extLst>
          </p:cNvPr>
          <p:cNvSpPr>
            <a:spLocks noGrp="1"/>
          </p:cNvSpPr>
          <p:nvPr>
            <p:custDataLst>
              <p:tags r:id="rId34"/>
            </p:custDataLst>
          </p:nvPr>
        </p:nvSpPr>
        <p:spPr bwMode="auto">
          <a:xfrm>
            <a:off x="7305675" y="5656263"/>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C5DDE0D-15CF-4ABC-AB68-3BA8EF418914}" type="datetime'''''''''''''''''''''''''''ベル''''ギ''''''''ー'''''''''''''''">
              <a:rPr kumimoji="0" lang="ja-JP" altLang="en-US" sz="1000" smtClean="0"/>
              <a:pPr/>
              <a:t>ベルギー</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5"/>
            </p:custDataLst>
          </p:nvPr>
        </p:nvSpPr>
        <p:spPr bwMode="auto">
          <a:xfrm>
            <a:off x="8699500" y="3309938"/>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601A73-A74E-4BB7-82FD-5955629F6CD9}"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6"/>
            </p:custDataLst>
          </p:nvPr>
        </p:nvSpPr>
        <p:spPr bwMode="auto">
          <a:xfrm>
            <a:off x="9261475" y="524827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274A28-7626-46CE-9B29-24F240586B02}" type="datetime'ア''''メ''''''''''''''リ''''''''''''''''''''''''''''''''カ'''">
              <a:rPr lang="ja-JP" altLang="en-US" sz="1000" smtClean="0"/>
              <a:pPr/>
              <a:t>アメリカ</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7"/>
            </p:custDataLst>
          </p:nvPr>
        </p:nvSpPr>
        <p:spPr bwMode="auto">
          <a:xfrm>
            <a:off x="9380538" y="39639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A8EF42-BDF9-4EEA-B08E-573DDA7BACAD}" type="datetime'''''''''''''''''''''''''ド''''''''イ''ツ'">
              <a:rPr lang="ja-JP" altLang="en-US" sz="1000" smtClean="0"/>
              <a:pPr/>
              <a:t>ドイツ</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8"/>
            </p:custDataLst>
          </p:nvPr>
        </p:nvSpPr>
        <p:spPr bwMode="auto">
          <a:xfrm>
            <a:off x="9469438" y="46831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F2CAE99-77D7-457B-B2A8-1130FFCB7239}" type="datetime'''イ''''''''''''''ン''''''''''''''''ド'''''''''''''''''''''">
              <a:rPr lang="ja-JP" altLang="en-US" sz="1000" smtClean="0"/>
              <a:pPr/>
              <a:t>インド</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1B64E329-B018-44C5-90DC-C48A61C8C860}"/>
              </a:ext>
            </a:extLst>
          </p:cNvPr>
          <p:cNvSpPr>
            <a:spLocks noGrp="1"/>
          </p:cNvSpPr>
          <p:nvPr>
            <p:custDataLst>
              <p:tags r:id="rId39"/>
            </p:custDataLst>
          </p:nvPr>
        </p:nvSpPr>
        <p:spPr bwMode="auto">
          <a:xfrm>
            <a:off x="6704013" y="415448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0D7E206-D8CE-4CD9-A9B4-CBBA0C46A70F}" type="datetime'''''''''''''''''''''''''''''そ''''''の''''''''''他'''">
              <a:rPr kumimoji="0" lang="ja-JP" altLang="en-US" sz="1000" smtClean="0"/>
              <a:pPr/>
              <a:t>その他</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0"/>
            </p:custDataLst>
          </p:nvPr>
        </p:nvSpPr>
        <p:spPr bwMode="auto">
          <a:xfrm>
            <a:off x="8867775" y="56054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190EBC-C3AE-41D8-A40E-B16AED47A9E0}" type="datetime'''''''''''''''''''''''''''''''''''''''''韓国'''''''">
              <a:rPr lang="ja-JP" altLang="en-US" sz="1000" smtClean="0"/>
              <a:pPr/>
              <a:t>韓国</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1"/>
            </p:custDataLst>
          </p:nvPr>
        </p:nvSpPr>
        <p:spPr bwMode="auto">
          <a:xfrm>
            <a:off x="8443913" y="5757863"/>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4E0DACC-DE89-4640-A63C-72D7BB6F7F99}" type="datetime'''イ''''''タ''''''''''''''''''''''''''''''''''''''''''リ''''ア'''">
              <a:rPr lang="ja-JP" altLang="en-US" sz="1000" smtClean="0"/>
              <a:pPr/>
              <a:t>イタリア</a:t>
            </a:fld>
            <a:endParaRPr kumimoji="0" lang="ja-JP" altLang="en-US" sz="1000" dirty="0">
              <a:sym typeface="+mn-lt"/>
            </a:endParaRPr>
          </a:p>
        </p:txBody>
      </p:sp>
      <p:sp>
        <p:nvSpPr>
          <p:cNvPr id="53" name="テキスト プレースホルダ 9">
            <a:extLst>
              <a:ext uri="{FF2B5EF4-FFF2-40B4-BE49-F238E27FC236}">
                <a16:creationId xmlns:a16="http://schemas.microsoft.com/office/drawing/2014/main" id="{A4802AEE-05B9-4948-A2AB-E0F56FD8E105}"/>
              </a:ext>
            </a:extLst>
          </p:cNvPr>
          <p:cNvSpPr>
            <a:spLocks noGrp="1"/>
          </p:cNvSpPr>
          <p:nvPr>
            <p:custDataLst>
              <p:tags r:id="rId42"/>
            </p:custDataLst>
          </p:nvPr>
        </p:nvSpPr>
        <p:spPr bwMode="auto">
          <a:xfrm>
            <a:off x="7858126" y="5808663"/>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891B2AF-EA2A-4318-9051-31D64690CE85}" type="datetime'''''ス''''イ''''''''''''ス'''''''''''''''''''''''''''">
              <a:rPr kumimoji="0" lang="ja-JP" altLang="en-US" sz="1000" smtClean="0"/>
              <a:pPr/>
              <a:t>スイス</a:t>
            </a:fld>
            <a:endParaRPr kumimoji="0" lang="ja-JP" altLang="en-US" sz="1000" dirty="0">
              <a:sym typeface="+mn-lt"/>
            </a:endParaRPr>
          </a:p>
        </p:txBody>
      </p:sp>
      <p:sp>
        <p:nvSpPr>
          <p:cNvPr id="79" name="テキスト ボックス 21">
            <a:extLst>
              <a:ext uri="{FF2B5EF4-FFF2-40B4-BE49-F238E27FC236}">
                <a16:creationId xmlns:a16="http://schemas.microsoft.com/office/drawing/2014/main" id="{0ACA11E9-2AEF-429D-8942-C68D9A07BA08}"/>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2399077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直角三角形 44"/>
          <p:cNvSpPr/>
          <p:nvPr/>
        </p:nvSpPr>
        <p:spPr>
          <a:xfrm>
            <a:off x="5961112" y="3212976"/>
            <a:ext cx="1800200" cy="936104"/>
          </a:xfrm>
          <a:custGeom>
            <a:avLst/>
            <a:gdLst/>
            <a:ahLst/>
            <a:cxnLst/>
            <a:rect l="l" t="t" r="r" b="b"/>
            <a:pathLst>
              <a:path w="1800200" h="864096">
                <a:moveTo>
                  <a:pt x="0" y="0"/>
                </a:moveTo>
                <a:lnTo>
                  <a:pt x="1800200" y="432048"/>
                </a:lnTo>
                <a:lnTo>
                  <a:pt x="1800200" y="864096"/>
                </a:lnTo>
                <a:lnTo>
                  <a:pt x="0" y="864096"/>
                </a:lnTo>
                <a:lnTo>
                  <a:pt x="0" y="432048"/>
                </a:lnTo>
                <a:close/>
              </a:path>
            </a:pathLst>
          </a:custGeom>
          <a:gradFill flip="none" rotWithShape="1">
            <a:gsLst>
              <a:gs pos="0">
                <a:srgbClr val="DDE6F3"/>
              </a:gs>
              <a:gs pos="100000">
                <a:schemeClr val="bg1"/>
              </a:gs>
            </a:gsLst>
            <a:lin ang="10800000" scaled="1"/>
            <a:tileRect/>
          </a:gradFill>
          <a:ln cmpd="sng">
            <a:solidFill>
              <a:srgbClr val="FFFFFF"/>
            </a:solidFill>
          </a:ln>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直角三角形 42"/>
          <p:cNvSpPr/>
          <p:nvPr/>
        </p:nvSpPr>
        <p:spPr>
          <a:xfrm>
            <a:off x="2792760" y="2132856"/>
            <a:ext cx="2160240" cy="2016224"/>
          </a:xfrm>
          <a:custGeom>
            <a:avLst/>
            <a:gdLst/>
            <a:ahLst/>
            <a:cxnLst/>
            <a:rect l="l" t="t" r="r" b="b"/>
            <a:pathLst>
              <a:path w="2160240" h="1872208">
                <a:moveTo>
                  <a:pt x="0" y="0"/>
                </a:moveTo>
                <a:lnTo>
                  <a:pt x="2160240" y="1008112"/>
                </a:lnTo>
                <a:lnTo>
                  <a:pt x="2160240" y="1872208"/>
                </a:lnTo>
                <a:lnTo>
                  <a:pt x="0" y="1872208"/>
                </a:lnTo>
                <a:lnTo>
                  <a:pt x="0" y="1008112"/>
                </a:lnTo>
                <a:close/>
              </a:path>
            </a:pathLst>
          </a:custGeom>
          <a:gradFill flip="none" rotWithShape="1">
            <a:gsLst>
              <a:gs pos="0">
                <a:srgbClr val="DDE6F3"/>
              </a:gs>
              <a:gs pos="100000">
                <a:schemeClr val="bg1"/>
              </a:gs>
            </a:gsLst>
            <a:lin ang="10800000" scaled="1"/>
            <a:tileRect/>
          </a:gra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r>
              <a:rPr lang="en-US" altLang="ja-JP" dirty="0"/>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グローバル製薬企業のシェアは、他国と比べて低い。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地場製薬企業の大半は国有企業で、ジェネリック医薬品の製造を行っている。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704528" y="4437112"/>
            <a:ext cx="4032448" cy="576063"/>
          </a:xfrm>
          <a:prstGeom prst="round2SameRect">
            <a:avLst/>
          </a:prstGeom>
          <a:solidFill>
            <a:srgbClr val="3D6AA7"/>
          </a:solidFill>
        </p:spPr>
        <p:txBody>
          <a:bodyPr wrap="none" anchor="ctr" anchorCtr="0">
            <a:noAutofit/>
          </a:bodyPr>
          <a:lstStyle/>
          <a:p>
            <a:pPr algn="ctr" fontAlgn="base">
              <a:lnSpc>
                <a:spcPct val="90000"/>
              </a:lnSpc>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グローバル製薬企業上位</a:t>
            </a:r>
            <a:r>
              <a:rPr lang="en-US" altLang="ja-JP" sz="2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ベトナムでのシェアは</a:t>
            </a:r>
            <a:r>
              <a:rPr lang="en-US" altLang="ja-JP" sz="2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27</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に留まる</a:t>
            </a:r>
          </a:p>
        </p:txBody>
      </p:sp>
      <p:sp>
        <p:nvSpPr>
          <p:cNvPr id="12" name="片側の 2 つの角を丸めた四角形 11"/>
          <p:cNvSpPr/>
          <p:nvPr/>
        </p:nvSpPr>
        <p:spPr>
          <a:xfrm>
            <a:off x="704528" y="5013176"/>
            <a:ext cx="4032448" cy="1296144"/>
          </a:xfrm>
          <a:prstGeom prst="round2SameRect">
            <a:avLst>
              <a:gd name="adj1" fmla="val 0"/>
              <a:gd name="adj2" fmla="val 6977"/>
            </a:avLst>
          </a:prstGeom>
          <a:solidFill>
            <a:srgbClr val="E8E8E8"/>
          </a:solidFill>
        </p:spPr>
        <p:txBody>
          <a:bodyPr wrap="square" lIns="108000" tIns="108000" rIns="144000">
            <a:noAutofit/>
          </a:bodyPr>
          <a:lstStyle/>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シェアトップの製薬企業のシェアは</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10.8%</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と、他国の医薬品市場に比べ、分散型の市場である。</a:t>
            </a:r>
            <a:endPar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マーケットシェアが大きいグローバル製薬企業としては、グラクソスミスクライン、ブリストル・マイヤーズ・スクイブ、ノバルティスが挙げられる。</a:t>
            </a:r>
          </a:p>
        </p:txBody>
      </p:sp>
      <p:sp>
        <p:nvSpPr>
          <p:cNvPr id="13" name="片側の 2 つの角を丸めた四角形 12"/>
          <p:cNvSpPr/>
          <p:nvPr/>
        </p:nvSpPr>
        <p:spPr>
          <a:xfrm>
            <a:off x="5169024" y="4437112"/>
            <a:ext cx="4032448" cy="576063"/>
          </a:xfrm>
          <a:prstGeom prst="round2SameRect">
            <a:avLst/>
          </a:prstGeom>
          <a:solidFill>
            <a:srgbClr val="3D6AA7"/>
          </a:solidFill>
        </p:spPr>
        <p:txBody>
          <a:bodyPr wrap="none" tIns="0" bIns="108000" anchor="ctr" anchorCtr="0">
            <a:noAutofit/>
          </a:bodyPr>
          <a:lstStyle/>
          <a:p>
            <a:pPr algn="ctr" fontAlgn="base"/>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地場製薬企業の大半が</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国有企業</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である</a:t>
            </a:r>
          </a:p>
        </p:txBody>
      </p:sp>
      <p:sp>
        <p:nvSpPr>
          <p:cNvPr id="14" name="片側の 2 つの角を丸めた四角形 13"/>
          <p:cNvSpPr/>
          <p:nvPr/>
        </p:nvSpPr>
        <p:spPr>
          <a:xfrm>
            <a:off x="5169024" y="5013176"/>
            <a:ext cx="4032448" cy="1296144"/>
          </a:xfrm>
          <a:prstGeom prst="round2SameRect">
            <a:avLst>
              <a:gd name="adj1" fmla="val 0"/>
              <a:gd name="adj2" fmla="val 6977"/>
            </a:avLst>
          </a:prstGeom>
          <a:solidFill>
            <a:srgbClr val="E8E8E8"/>
          </a:solidFill>
        </p:spPr>
        <p:txBody>
          <a:bodyPr wrap="square" lIns="108000" tIns="108000" rIns="144000">
            <a:noAutofit/>
          </a:bodyPr>
          <a:lstStyle/>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地場企業は、ジェネリック医薬品の製造が中心で、</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R&amp;D</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や技術開発等への投資はほとんど行っていない。原材料の多くは海外からの輸入に依存している。</a:t>
            </a:r>
          </a:p>
          <a:p>
            <a:pPr marL="139700" lvl="1" indent="-130175" fontAlgn="ctr">
              <a:lnSpc>
                <a:spcPct val="114000"/>
              </a:lnSpc>
              <a:spcAft>
                <a:spcPts val="300"/>
              </a:spcAft>
              <a:buClr>
                <a:srgbClr val="5F8AC3"/>
              </a:buClr>
              <a:buSzPct val="90000"/>
              <a:buFont typeface="Wingdings" panose="05000000000000000000" pitchFamily="2" charset="2"/>
              <a:buChar char="l"/>
            </a:pPr>
            <a:r>
              <a:rPr lang="ja-JP" altLang="en-US" sz="1100" spc="-2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マーケットシェアが大きい地場製薬企業としては、</a:t>
            </a:r>
            <a:r>
              <a:rPr lang="en-US" altLang="ja-JP"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Imexpharm</a:t>
            </a:r>
            <a:r>
              <a:rPr lang="ja-JP" altLang="en-US"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Savipharm</a:t>
            </a:r>
            <a:r>
              <a:rPr lang="ja-JP" altLang="en-US" sz="1100" spc="-2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が挙げられる。</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ホームページ、国立国際医療センター「ベトナム国における保健医療の現状」（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Alan Harrison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Pharmerging</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Markets: Chasing Future Growth Opportunity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「ベトナム競争法・政策月報第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6" name="テキスト ボックス 15"/>
          <p:cNvSpPr txBox="1"/>
          <p:nvPr/>
        </p:nvSpPr>
        <p:spPr>
          <a:xfrm>
            <a:off x="8265368" y="2060848"/>
            <a:ext cx="936104" cy="144016"/>
          </a:xfrm>
          <a:prstGeom prst="rect">
            <a:avLst/>
          </a:prstGeom>
          <a:noFill/>
        </p:spPr>
        <p:txBody>
          <a:bodyPr wrap="square" lIns="0" tIns="36000" rIns="0" bIns="0" rtlCol="0">
            <a:noAutofit/>
          </a:bodyPr>
          <a:lstStyle/>
          <a:p>
            <a:pPr algn="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2013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1784648" y="2132856"/>
            <a:ext cx="1008112" cy="2016224"/>
          </a:xfrm>
          <a:prstGeom prst="rect">
            <a:avLst/>
          </a:prstGeom>
          <a:solidFill>
            <a:srgbClr val="3D6AA7"/>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4953000" y="3212976"/>
            <a:ext cx="1008112" cy="936104"/>
          </a:xfrm>
          <a:prstGeom prst="rect">
            <a:avLst/>
          </a:prstGeom>
          <a:solidFill>
            <a:srgbClr val="5F8AC3"/>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3075459" y="3284984"/>
            <a:ext cx="1944216" cy="832158"/>
          </a:xfrm>
          <a:prstGeom prst="rect">
            <a:avLst/>
          </a:prstGeom>
        </p:spPr>
        <p:txBody>
          <a:bodyPr wrap="square" anchor="ctr" anchorCtr="0">
            <a:noAutofit/>
          </a:bodyPr>
          <a:lstStyle/>
          <a:p>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の示す「医薬品及び</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医薬部外品の製造管理及び</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品質管理の基準（</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GMP</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全て満たしている企業は</a:t>
            </a:r>
            <a:endParaRPr lang="ja-JP" altLang="en-US" sz="1100" b="1" spc="-1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6" name="グループ化 45"/>
          <p:cNvGrpSpPr/>
          <p:nvPr/>
        </p:nvGrpSpPr>
        <p:grpSpPr>
          <a:xfrm>
            <a:off x="7761312" y="3686175"/>
            <a:ext cx="1008112" cy="462905"/>
            <a:chOff x="7761312" y="3717032"/>
            <a:chExt cx="1008112" cy="432048"/>
          </a:xfrm>
        </p:grpSpPr>
        <p:sp>
          <p:nvSpPr>
            <p:cNvPr id="27" name="正方形/長方形 26"/>
            <p:cNvSpPr/>
            <p:nvPr/>
          </p:nvSpPr>
          <p:spPr>
            <a:xfrm>
              <a:off x="7761312" y="3717032"/>
              <a:ext cx="1008112" cy="288032"/>
            </a:xfrm>
            <a:prstGeom prst="rect">
              <a:avLst/>
            </a:prstGeom>
            <a:solidFill>
              <a:srgbClr val="A2BBDC"/>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7761312" y="4005064"/>
              <a:ext cx="1008112" cy="144016"/>
            </a:xfrm>
            <a:prstGeom prst="rect">
              <a:avLst/>
            </a:prstGeom>
            <a:solidFill>
              <a:srgbClr val="83A4D1"/>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正方形/長方形 28"/>
          <p:cNvSpPr/>
          <p:nvPr/>
        </p:nvSpPr>
        <p:spPr>
          <a:xfrm>
            <a:off x="6106145" y="3712270"/>
            <a:ext cx="1728192" cy="276999"/>
          </a:xfrm>
          <a:prstGeom prst="rect">
            <a:avLst/>
          </a:prstGeom>
        </p:spPr>
        <p:txBody>
          <a:bodyPr wrap="none">
            <a:noAutofit/>
          </a:bodyPr>
          <a:lstStyle/>
          <a:p>
            <a:pPr algn="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外国資本は</a:t>
            </a:r>
          </a:p>
        </p:txBody>
      </p:sp>
      <p:sp>
        <p:nvSpPr>
          <p:cNvPr id="30" name="正方形/長方形 29"/>
          <p:cNvSpPr/>
          <p:nvPr/>
        </p:nvSpPr>
        <p:spPr>
          <a:xfrm>
            <a:off x="6106145" y="3923532"/>
            <a:ext cx="1728192" cy="276999"/>
          </a:xfrm>
          <a:prstGeom prst="rect">
            <a:avLst/>
          </a:prstGeom>
        </p:spPr>
        <p:txBody>
          <a:bodyPr wrap="none">
            <a:noAutofit/>
          </a:bodyPr>
          <a:lstStyle/>
          <a:p>
            <a:pPr algn="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うち外国資本との合弁は</a:t>
            </a:r>
          </a:p>
        </p:txBody>
      </p:sp>
      <p:sp>
        <p:nvSpPr>
          <p:cNvPr id="31" name="正方形/長方形 30"/>
          <p:cNvSpPr/>
          <p:nvPr/>
        </p:nvSpPr>
        <p:spPr>
          <a:xfrm>
            <a:off x="7860878" y="3854938"/>
            <a:ext cx="720080" cy="400110"/>
          </a:xfrm>
          <a:prstGeom prst="rect">
            <a:avLst/>
          </a:prstGeom>
        </p:spPr>
        <p:txBody>
          <a:bodyPr wrap="square">
            <a:spAutoFit/>
          </a:bodyPr>
          <a:lstStyle/>
          <a:p>
            <a:pPr algn="r"/>
            <a:r>
              <a:rPr lang="en-US" altLang="ja-JP" sz="2000" dirty="0">
                <a:latin typeface="Arial Black" panose="020B0A04020102020204" pitchFamily="34" charset="0"/>
                <a:ea typeface="HGP創英角ｺﾞｼｯｸUB" panose="020B0900000000000000" pitchFamily="50" charset="-128"/>
              </a:rPr>
              <a:t>8</a:t>
            </a:r>
            <a:r>
              <a:rPr lang="ja-JP" altLang="en-US" sz="1400" dirty="0">
                <a:latin typeface="HGP創英角ｺﾞｼｯｸUB" panose="020B0900000000000000" pitchFamily="50" charset="-128"/>
                <a:ea typeface="HGP創英角ｺﾞｼｯｸUB" panose="020B0900000000000000" pitchFamily="50" charset="-128"/>
              </a:rPr>
              <a:t>社</a:t>
            </a:r>
            <a:endParaRPr lang="ja-JP" altLang="en-US" sz="1400" dirty="0"/>
          </a:p>
        </p:txBody>
      </p:sp>
      <p:sp>
        <p:nvSpPr>
          <p:cNvPr id="32" name="正方形/長方形 31"/>
          <p:cNvSpPr/>
          <p:nvPr/>
        </p:nvSpPr>
        <p:spPr>
          <a:xfrm>
            <a:off x="7860878" y="3645024"/>
            <a:ext cx="720079" cy="400110"/>
          </a:xfrm>
          <a:prstGeom prst="rect">
            <a:avLst/>
          </a:prstGeom>
        </p:spPr>
        <p:txBody>
          <a:bodyPr wrap="square">
            <a:spAutoFit/>
          </a:bodyPr>
          <a:lstStyle/>
          <a:p>
            <a:pPr algn="r"/>
            <a:r>
              <a:rPr lang="en-US" altLang="ja-JP" sz="2000" spc="-150" dirty="0">
                <a:latin typeface="Arial Black" panose="020B0A04020102020204" pitchFamily="34" charset="0"/>
                <a:ea typeface="HGP創英角ｺﾞｼｯｸUB" panose="020B0900000000000000" pitchFamily="50" charset="-128"/>
              </a:rPr>
              <a:t>1</a:t>
            </a:r>
            <a:r>
              <a:rPr lang="en-US" altLang="ja-JP" sz="2000" dirty="0">
                <a:latin typeface="Arial Black" panose="020B0A04020102020204" pitchFamily="34" charset="0"/>
                <a:ea typeface="HGP創英角ｺﾞｼｯｸUB" panose="020B0900000000000000" pitchFamily="50" charset="-128"/>
              </a:rPr>
              <a:t>6</a:t>
            </a:r>
            <a:r>
              <a:rPr lang="ja-JP" altLang="en-US" sz="1400" dirty="0">
                <a:latin typeface="HGP創英角ｺﾞｼｯｸUB" panose="020B0900000000000000" pitchFamily="50" charset="-128"/>
                <a:ea typeface="HGP創英角ｺﾞｼｯｸUB" panose="020B0900000000000000" pitchFamily="50" charset="-128"/>
              </a:rPr>
              <a:t>社</a:t>
            </a:r>
            <a:endParaRPr lang="ja-JP" altLang="en-US" sz="1400" dirty="0"/>
          </a:p>
        </p:txBody>
      </p:sp>
      <p:grpSp>
        <p:nvGrpSpPr>
          <p:cNvPr id="33" name="グループ化 7"/>
          <p:cNvGrpSpPr/>
          <p:nvPr/>
        </p:nvGrpSpPr>
        <p:grpSpPr>
          <a:xfrm>
            <a:off x="704528" y="1700808"/>
            <a:ext cx="8496944" cy="288032"/>
            <a:chOff x="4803500" y="2113806"/>
            <a:chExt cx="2954133" cy="288032"/>
          </a:xfrm>
        </p:grpSpPr>
        <p:cxnSp>
          <p:nvCxnSpPr>
            <p:cNvPr id="34" name="直線コネクタ 3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ベトナムの製薬企業におけるグローバル製薬企業の割合</a:t>
              </a:r>
            </a:p>
          </p:txBody>
        </p:sp>
      </p:grpSp>
      <p:sp>
        <p:nvSpPr>
          <p:cNvPr id="38" name="正方形/長方形 37"/>
          <p:cNvSpPr/>
          <p:nvPr/>
        </p:nvSpPr>
        <p:spPr>
          <a:xfrm>
            <a:off x="1851726" y="2402885"/>
            <a:ext cx="873957" cy="954107"/>
          </a:xfrm>
          <a:prstGeom prst="rect">
            <a:avLst/>
          </a:prstGeom>
        </p:spPr>
        <p:txBody>
          <a:bodyPr wrap="none">
            <a:spAutoFit/>
          </a:bodyPr>
          <a:lstStyle/>
          <a:p>
            <a:pPr 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ベトナムに</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存在する</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製薬企業</a:t>
            </a:r>
            <a:endParaRPr lang="en-US" altLang="ja-JP" sz="1200" spc="-100" dirty="0">
              <a:solidFill>
                <a:schemeClr val="bg1"/>
              </a:solidFill>
              <a:latin typeface="Arial Black" panose="020B0A04020102020204" pitchFamily="34" charset="0"/>
              <a:ea typeface="HGP創英角ｺﾞｼｯｸUB" panose="020B0900000000000000" pitchFamily="50" charset="-128"/>
            </a:endParaRPr>
          </a:p>
          <a:p>
            <a:pPr algn="ctr"/>
            <a:r>
              <a:rPr lang="en-US" altLang="ja-JP" sz="2000" spc="-100" dirty="0">
                <a:solidFill>
                  <a:schemeClr val="bg1"/>
                </a:solidFill>
                <a:latin typeface="Arial Black" panose="020B0A04020102020204" pitchFamily="34" charset="0"/>
                <a:ea typeface="HGP創英角ｺﾞｼｯｸUB" panose="020B0900000000000000" pitchFamily="50" charset="-128"/>
              </a:rPr>
              <a:t>2</a:t>
            </a:r>
            <a:r>
              <a:rPr lang="en-US" altLang="ja-JP" sz="2000" spc="-200" dirty="0">
                <a:solidFill>
                  <a:schemeClr val="bg1"/>
                </a:solidFill>
                <a:latin typeface="Arial Black" panose="020B0A04020102020204" pitchFamily="34" charset="0"/>
                <a:ea typeface="HGP創英角ｺﾞｼｯｸUB" panose="020B0900000000000000" pitchFamily="50" charset="-128"/>
              </a:rPr>
              <a:t>7</a:t>
            </a:r>
            <a:r>
              <a:rPr lang="en-US" altLang="ja-JP" sz="2000" spc="150" dirty="0">
                <a:solidFill>
                  <a:schemeClr val="bg1"/>
                </a:solidFill>
                <a:latin typeface="Arial Black" panose="020B0A04020102020204" pitchFamily="34" charset="0"/>
                <a:ea typeface="HGP創英角ｺﾞｼｯｸUB" panose="020B0900000000000000" pitchFamily="50" charset="-128"/>
              </a:rPr>
              <a:t>4</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社</a:t>
            </a:r>
            <a:endParaRPr lang="ja-JP" altLang="en-US" sz="1400" dirty="0">
              <a:solidFill>
                <a:schemeClr val="bg1"/>
              </a:solidFill>
            </a:endParaRPr>
          </a:p>
        </p:txBody>
      </p:sp>
      <p:sp>
        <p:nvSpPr>
          <p:cNvPr id="39" name="正方形/長方形 38"/>
          <p:cNvSpPr/>
          <p:nvPr/>
        </p:nvSpPr>
        <p:spPr>
          <a:xfrm>
            <a:off x="5025008" y="3480973"/>
            <a:ext cx="859531" cy="400110"/>
          </a:xfrm>
          <a:prstGeom prst="rect">
            <a:avLst/>
          </a:prstGeom>
        </p:spPr>
        <p:txBody>
          <a:bodyPr wrap="none">
            <a:spAutoFit/>
          </a:bodyPr>
          <a:lstStyle/>
          <a:p>
            <a:r>
              <a:rPr lang="en-US" altLang="ja-JP" sz="2000" spc="-150" dirty="0">
                <a:solidFill>
                  <a:schemeClr val="bg1"/>
                </a:solidFill>
                <a:latin typeface="Arial Black" panose="020B0A04020102020204" pitchFamily="34" charset="0"/>
                <a:ea typeface="HGP創英角ｺﾞｼｯｸUB" panose="020B0900000000000000" pitchFamily="50" charset="-128"/>
              </a:rPr>
              <a:t>12</a:t>
            </a:r>
            <a:r>
              <a:rPr lang="en-US" altLang="ja-JP" sz="2000" spc="150" dirty="0">
                <a:solidFill>
                  <a:schemeClr val="bg1"/>
                </a:solidFill>
                <a:latin typeface="Arial Black" panose="020B0A04020102020204" pitchFamily="34" charset="0"/>
                <a:ea typeface="HGP創英角ｺﾞｼｯｸUB" panose="020B0900000000000000" pitchFamily="50" charset="-128"/>
              </a:rPr>
              <a:t>1</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社</a:t>
            </a:r>
            <a:endParaRPr lang="ja-JP" altLang="en-US" sz="1400" dirty="0">
              <a:solidFill>
                <a:schemeClr val="bg1"/>
              </a:solidFill>
            </a:endParaRPr>
          </a:p>
        </p:txBody>
      </p:sp>
    </p:spTree>
    <p:extLst>
      <p:ext uri="{BB962C8B-B14F-4D97-AF65-F5344CB8AC3E}">
        <p14:creationId xmlns:p14="http://schemas.microsoft.com/office/powerpoint/2010/main" val="3776218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r>
              <a:rPr lang="en-US" altLang="ja-JP" dirty="0"/>
              <a:t>2/2</a:t>
            </a:r>
            <a:r>
              <a:rPr lang="ja-JP" altLang="en-US" dirty="0"/>
              <a:t>）</a:t>
            </a:r>
          </a:p>
        </p:txBody>
      </p:sp>
      <p:sp>
        <p:nvSpPr>
          <p:cNvPr id="36"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7" name="表 7"/>
          <p:cNvGraphicFramePr>
            <a:graphicFrameLocks noGrp="1"/>
          </p:cNvGraphicFramePr>
          <p:nvPr>
            <p:extLst>
              <p:ext uri="{D42A27DB-BD31-4B8C-83A1-F6EECF244321}">
                <p14:modId xmlns:p14="http://schemas.microsoft.com/office/powerpoint/2010/main" val="988156884"/>
              </p:ext>
            </p:extLst>
          </p:nvPr>
        </p:nvGraphicFramePr>
        <p:xfrm>
          <a:off x="560512" y="1800938"/>
          <a:ext cx="8784976" cy="3140230"/>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DHG</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業界内で時価総額が最大</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心血管、抗生物質、鎮痛剤などジェネリック薬品やビタミン剤などの</a:t>
                      </a:r>
                      <a:r>
                        <a:rPr kumimoji="1" lang="en-US" altLang="ja-JP" sz="1200" dirty="0"/>
                        <a:t>OTC</a:t>
                      </a:r>
                      <a:r>
                        <a:rPr kumimoji="1" lang="ja-JP" altLang="en-US" sz="1200" dirty="0"/>
                        <a:t>医薬品を製造している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Traphaco</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1972</a:t>
                      </a:r>
                      <a:r>
                        <a:rPr kumimoji="1" lang="ja-JP" altLang="en-US" sz="1200" kern="1200" dirty="0">
                          <a:solidFill>
                            <a:schemeClr val="tx1"/>
                          </a:solidFill>
                          <a:latin typeface="+mn-lt"/>
                          <a:ea typeface="+mn-ea"/>
                          <a:cs typeface="+mn-cs"/>
                        </a:rPr>
                        <a:t>年、鉄道省の医療サービスの製薬グループとして設立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製薬のほか、化粧品や食品の生産も行っている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121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Vietnam</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Corporation</a:t>
                      </a:r>
                      <a:b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Vinapharm</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1971</a:t>
                      </a:r>
                      <a:r>
                        <a:rPr kumimoji="1" lang="ja-JP" altLang="en-US" sz="1200" kern="1200" dirty="0">
                          <a:solidFill>
                            <a:schemeClr val="tx1"/>
                          </a:solidFill>
                          <a:latin typeface="+mn-lt"/>
                          <a:ea typeface="+mn-ea"/>
                          <a:cs typeface="+mn-cs"/>
                        </a:rPr>
                        <a:t>年、保健省の</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部門が合併して設立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2016</a:t>
                      </a:r>
                      <a:r>
                        <a:rPr kumimoji="1" lang="ja-JP" altLang="en-US" sz="1200" kern="1200" dirty="0">
                          <a:solidFill>
                            <a:schemeClr val="tx1"/>
                          </a:solidFill>
                          <a:latin typeface="+mn-lt"/>
                          <a:ea typeface="+mn-ea"/>
                          <a:cs typeface="+mn-cs"/>
                        </a:rPr>
                        <a:t>年合資会社となり医療系の会社を多数傘下に置くほか、ベトナム国内に</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工場を保有</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近年、中国やアメリカの会社と技術移転パートナーシップを結ぶなど海外企業と積極的に提携。設備やポートフォリオの近代化を目指している。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40"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8"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ベトナムの主な地場メーカーは以下の通りである。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76284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12"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3" name="表 7"/>
          <p:cNvGraphicFramePr>
            <a:graphicFrameLocks noGrp="1"/>
          </p:cNvGraphicFramePr>
          <p:nvPr>
            <p:extLst>
              <p:ext uri="{D42A27DB-BD31-4B8C-83A1-F6EECF244321}">
                <p14:modId xmlns:p14="http://schemas.microsoft.com/office/powerpoint/2010/main" val="2304376870"/>
              </p:ext>
            </p:extLst>
          </p:nvPr>
        </p:nvGraphicFramePr>
        <p:xfrm>
          <a:off x="560512" y="1800938"/>
          <a:ext cx="8784976" cy="213211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519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GlaxoSmithKline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イギリスに本社を置く、製薬における国際的なリーディングカンパニー</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1994</a:t>
                      </a:r>
                      <a:r>
                        <a:rPr kumimoji="1" lang="ja-JP" altLang="en-US" sz="1200" dirty="0"/>
                        <a:t>年、ベトナムに進出、</a:t>
                      </a:r>
                      <a:r>
                        <a:rPr kumimoji="1" lang="en-US" altLang="ja-JP" sz="1200" dirty="0" err="1"/>
                        <a:t>Wellcome</a:t>
                      </a:r>
                      <a:r>
                        <a:rPr kumimoji="1" lang="ja-JP" altLang="en-US" sz="1200" dirty="0"/>
                        <a:t>と合併の後、</a:t>
                      </a:r>
                      <a:r>
                        <a:rPr kumimoji="1" lang="en-US" altLang="ja-JP" sz="1200" dirty="0"/>
                        <a:t>GlaxoSmithKline</a:t>
                      </a:r>
                      <a:r>
                        <a:rPr kumimoji="1" lang="ja-JP" altLang="en-US" sz="1200" baseline="0" dirty="0"/>
                        <a:t> </a:t>
                      </a:r>
                      <a:r>
                        <a:rPr kumimoji="1" lang="en-US" altLang="ja-JP" sz="1200" baseline="0" dirty="0"/>
                        <a:t>Vietnam</a:t>
                      </a:r>
                      <a:r>
                        <a:rPr kumimoji="1" lang="ja-JP" altLang="en-US" sz="1200" baseline="0" dirty="0"/>
                        <a:t>となる</a:t>
                      </a:r>
                      <a:endParaRPr kumimoji="1" lang="en-US" altLang="ja-JP" sz="1200" baseline="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baseline="0" dirty="0"/>
                        <a:t>広範囲にわたる処方薬を提供しているが、一部保険でまかなえないものもある</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801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フランスに本社を置く大手製薬会社。ベトナムで大きなシェアを占める</a:t>
                      </a:r>
                      <a:endParaRPr kumimoji="1" lang="en-US" altLang="ja-JP" sz="1200" kern="1200" dirty="0">
                        <a:solidFill>
                          <a:schemeClr val="tx1"/>
                        </a:solidFill>
                        <a:latin typeface="+mn-lt"/>
                        <a:ea typeface="+mn-ea"/>
                        <a:cs typeface="+mn-cs"/>
                      </a:endParaRP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1989</a:t>
                      </a:r>
                      <a:r>
                        <a:rPr kumimoji="1" lang="ja-JP" altLang="en-US" sz="1200" kern="1200" dirty="0">
                          <a:solidFill>
                            <a:schemeClr val="tx1"/>
                          </a:solidFill>
                          <a:latin typeface="+mn-lt"/>
                          <a:ea typeface="+mn-ea"/>
                          <a:cs typeface="+mn-cs"/>
                        </a:rPr>
                        <a:t>年に</a:t>
                      </a:r>
                      <a:r>
                        <a:rPr kumimoji="1" lang="en-US" altLang="ja-JP" sz="1200" kern="1200" dirty="0">
                          <a:solidFill>
                            <a:schemeClr val="tx1"/>
                          </a:solidFill>
                          <a:latin typeface="+mn-lt"/>
                          <a:ea typeface="+mn-ea"/>
                          <a:cs typeface="+mn-cs"/>
                        </a:rPr>
                        <a:t>Sanofi-Aventis</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Vietnam</a:t>
                      </a:r>
                      <a:r>
                        <a:rPr kumimoji="1" lang="ja-JP" altLang="en-US" sz="1200" kern="1200" dirty="0">
                          <a:solidFill>
                            <a:schemeClr val="tx1"/>
                          </a:solidFill>
                          <a:latin typeface="+mn-lt"/>
                          <a:ea typeface="+mn-ea"/>
                          <a:cs typeface="+mn-cs"/>
                        </a:rPr>
                        <a:t>が設立され、</a:t>
                      </a: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Sanofi</a:t>
                      </a:r>
                      <a:r>
                        <a:rPr kumimoji="1" lang="ja-JP" altLang="en-US" sz="1200" kern="1200" dirty="0">
                          <a:solidFill>
                            <a:schemeClr val="tx1"/>
                          </a:solidFill>
                          <a:latin typeface="+mn-lt"/>
                          <a:ea typeface="+mn-ea"/>
                          <a:cs typeface="+mn-cs"/>
                        </a:rPr>
                        <a:t>に改名</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医薬品製造のほか、輸入医薬品の流通も手がけ、幅広いポートフォリオを保有</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4"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主な海外メーカーの現況</a:t>
            </a:r>
          </a:p>
        </p:txBody>
      </p:sp>
      <p:sp>
        <p:nvSpPr>
          <p:cNvPr id="8"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ベトナムへ進出している主な海外メーカーは以下の通りである。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40628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4076416"/>
              </p:ext>
            </p:extLst>
          </p:nvPr>
        </p:nvGraphicFramePr>
        <p:xfrm>
          <a:off x="200023" y="1412776"/>
          <a:ext cx="9504000" cy="421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Ducc</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Hau</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Giang</a:t>
                      </a:r>
                      <a:r>
                        <a:rPr lang="en-US" sz="1100" b="0" i="0" u="none" strike="noStrike" dirty="0">
                          <a:solidFill>
                            <a:schemeClr val="tx1"/>
                          </a:solidFill>
                          <a:effectLst/>
                          <a:latin typeface="+mn-lt"/>
                          <a:ea typeface="ＭＳ Ｐゴシック" panose="020B0600070205080204" pitchFamily="50" charset="-128"/>
                        </a:rPr>
                        <a:t> Pharmaceutical JSC.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医薬品の製造・販売、機能性食品の販売等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2,944</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Hisamitsu Vietnam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Nippon </a:t>
                      </a:r>
                      <a:r>
                        <a:rPr lang="en-US" altLang="ja-JP" sz="1100" b="0" i="0" u="none" strike="noStrike" dirty="0">
                          <a:solidFill>
                            <a:schemeClr val="tx1"/>
                          </a:solidFill>
                          <a:effectLst/>
                          <a:latin typeface="+mn-lt"/>
                          <a:ea typeface="ＭＳ Ｐゴシック" panose="020B0600070205080204" pitchFamily="50" charset="-128"/>
                        </a:rPr>
                        <a:t>Chemiphar Vietnam Co., </a:t>
                      </a:r>
                      <a:r>
                        <a:rPr lang="en-US" altLang="ja-JP" sz="1100" b="0" i="0" u="none" strike="noStrike" baseline="0"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日本薬品工業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52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Nipro Pharma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ニプロファーマ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193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Ohki Vietnam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大木ヘルスケアホールディングス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ベトナムにおける医薬品、衛生雑貨等の輸入・販売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Otsuka OPV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Otsuka </a:t>
                      </a:r>
                      <a:r>
                        <a:rPr lang="en-US" altLang="ja-JP" sz="1100" b="0" i="0" u="none" strike="noStrike" dirty="0">
                          <a:solidFill>
                            <a:schemeClr val="tx1"/>
                          </a:solidFill>
                          <a:effectLst/>
                          <a:latin typeface="+mn-lt"/>
                          <a:ea typeface="ＭＳ Ｐゴシック" panose="020B0600070205080204" pitchFamily="50" charset="-128"/>
                        </a:rPr>
                        <a:t>Pharmaceutical</a:t>
                      </a:r>
                      <a:r>
                        <a:rPr lang="ja-JP" alt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Vietnam </a:t>
                      </a:r>
                      <a:r>
                        <a:rPr lang="en-US" sz="1100" b="0" i="0" u="none" strike="noStrike" dirty="0">
                          <a:solidFill>
                            <a:schemeClr val="tx1"/>
                          </a:solidFill>
                          <a:effectLst/>
                          <a:latin typeface="+mn-lt"/>
                          <a:ea typeface="ＭＳ Ｐゴシック" panose="020B0600070205080204" pitchFamily="50" charset="-128"/>
                        </a:rPr>
                        <a:t>Joint Stock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医薬品、輸液の製造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315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Pharmaceutical Joint Stock</a:t>
                      </a:r>
                      <a:r>
                        <a:rPr lang="en-US" sz="1100" b="0" i="0" u="none" strike="noStrike" baseline="0" dirty="0">
                          <a:solidFill>
                            <a:schemeClr val="tx1"/>
                          </a:solidFill>
                          <a:effectLst/>
                          <a:latin typeface="+mn-lt"/>
                          <a:ea typeface="ＭＳ Ｐゴシック" panose="020B0600070205080204" pitchFamily="50" charset="-128"/>
                        </a:rPr>
                        <a:t> Co. of February 3</a:t>
                      </a:r>
                      <a:r>
                        <a:rPr lang="en-US" sz="1100" b="0" i="0" u="none" strike="noStrike" baseline="30000" dirty="0">
                          <a:solidFill>
                            <a:schemeClr val="tx1"/>
                          </a:solidFill>
                          <a:effectLst/>
                          <a:latin typeface="+mn-lt"/>
                          <a:ea typeface="ＭＳ Ｐゴシック" panose="020B0600070205080204" pitchFamily="50" charset="-128"/>
                        </a:rPr>
                        <a:t>rd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ゼリア新薬工業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医薬品・健康食品の製造・販売他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Rohto-Mentholatum(Vietnam)Co.,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620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a:latin typeface="Arial" panose="020B0604020202020204" pitchFamily="34" charset="0"/>
                <a:ea typeface="ＭＳ Ｐゴシック" panose="020B0600070205080204" pitchFamily="50" charset="-128"/>
                <a:cs typeface="Arial" panose="020B0604020202020204" pitchFamily="34" charset="0"/>
              </a:rPr>
              <a:t>社</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存在する。</a:t>
            </a:r>
          </a:p>
        </p:txBody>
      </p:sp>
    </p:spTree>
    <p:extLst>
      <p:ext uri="{BB962C8B-B14F-4D97-AF65-F5344CB8AC3E}">
        <p14:creationId xmlns:p14="http://schemas.microsoft.com/office/powerpoint/2010/main" val="82170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88504" y="3429000"/>
            <a:ext cx="4392488" cy="864096"/>
          </a:xfrm>
          <a:prstGeom prst="roundRect">
            <a:avLst>
              <a:gd name="adj" fmla="val 5644"/>
            </a:avLst>
          </a:prstGeom>
          <a:solidFill>
            <a:srgbClr val="A2BBDC"/>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97016" y="3429000"/>
            <a:ext cx="4392488" cy="864096"/>
          </a:xfrm>
          <a:prstGeom prst="roundRect">
            <a:avLst>
              <a:gd name="adj" fmla="val 6746"/>
            </a:avLst>
          </a:prstGeom>
          <a:solidFill>
            <a:srgbClr val="A2BBDC"/>
          </a:solidFill>
        </p:spPr>
        <p:txBody>
          <a:bodyPr wrap="none" anchor="ctr" anchorCtr="0">
            <a:no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医薬品の広告は、</a:t>
            </a:r>
            <a:r>
              <a:rPr lang="ja-JP" altLang="ja-JP" sz="1400" dirty="0">
                <a:latin typeface="HGP創英角ｺﾞｼｯｸUB" panose="020B0900000000000000" pitchFamily="50" charset="-128"/>
                <a:ea typeface="HGP創英角ｺﾞｼｯｸUB" panose="020B0900000000000000" pitchFamily="50" charset="-128"/>
              </a:rPr>
              <a:t>厳しく規制されている</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医薬品卸売業者は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2,300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社以上、薬局は約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39,000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軒ある。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2144688" y="1268760"/>
            <a:ext cx="504056" cy="1656184"/>
          </a:xfrm>
          <a:prstGeom prst="round2SameRect">
            <a:avLst/>
          </a:prstGeom>
          <a:solidFill>
            <a:srgbClr val="3D6AA7"/>
          </a:solidFill>
          <a:ln cmpd="sng">
            <a:noFill/>
          </a:ln>
          <a:extLst>
            <a:ext uri="{91240B29-F687-4F45-9708-019B960494DF}">
              <a14:hiddenLine xmlns:a14="http://schemas.microsoft.com/office/drawing/2010/main" cmpd="sng">
                <a:solidFill>
                  <a:srgbClr val="3D6AA7"/>
                </a:solidFill>
              </a14:hiddenLine>
            </a:ext>
          </a:extLst>
        </p:spPr>
        <p:txBody>
          <a:bodyPr vert="vert" wrap="square"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医薬品卸売業者</a:t>
            </a:r>
          </a:p>
        </p:txBody>
      </p:sp>
      <p:sp>
        <p:nvSpPr>
          <p:cNvPr id="9" name="片側の 2 つの角を丸めた四角形 8"/>
          <p:cNvSpPr/>
          <p:nvPr/>
        </p:nvSpPr>
        <p:spPr>
          <a:xfrm rot="5400000">
            <a:off x="3800872" y="1268760"/>
            <a:ext cx="504056" cy="1656184"/>
          </a:xfrm>
          <a:prstGeom prst="round2SameRect">
            <a:avLst/>
          </a:prstGeom>
          <a:solidFill>
            <a:srgbClr val="E8E8E8"/>
          </a:solidFill>
          <a:ln cmpd="sng">
            <a:noFill/>
          </a:ln>
          <a:extLst>
            <a:ext uri="{91240B29-F687-4F45-9708-019B960494DF}">
              <a14:hiddenLine xmlns:a14="http://schemas.microsoft.com/office/drawing/2010/main" cmpd="sng">
                <a:solidFill>
                  <a:srgbClr val="3D6AA7"/>
                </a:solidFill>
              </a14:hiddenLine>
            </a:ext>
          </a:extLst>
        </p:spPr>
        <p:txBody>
          <a:bodyPr vert="vert270" wrap="square" lIns="162000" tIns="108000" rIns="36000" anchor="ctr" anchorCtr="0">
            <a:noAutofit/>
          </a:bodyPr>
          <a:lstStyle/>
          <a:p>
            <a:pPr algn="r" fontAlgn="base"/>
            <a:r>
              <a:rPr lang="ja-JP" altLang="en-US" sz="1000" dirty="0">
                <a:latin typeface="HGP創英角ｺﾞｼｯｸUB" panose="020B0900000000000000" pitchFamily="50" charset="-128"/>
                <a:ea typeface="HGP創英角ｺﾞｼｯｸUB" panose="020B0900000000000000" pitchFamily="50" charset="-128"/>
              </a:rPr>
              <a:t>以上</a:t>
            </a:r>
          </a:p>
        </p:txBody>
      </p:sp>
      <p:sp>
        <p:nvSpPr>
          <p:cNvPr id="8" name="正方形/長方形 7"/>
          <p:cNvSpPr/>
          <p:nvPr/>
        </p:nvSpPr>
        <p:spPr>
          <a:xfrm>
            <a:off x="1568624" y="2348880"/>
            <a:ext cx="6840760" cy="561051"/>
          </a:xfrm>
          <a:prstGeom prst="rect">
            <a:avLst/>
          </a:prstGeom>
        </p:spPr>
        <p:txBody>
          <a:bodyPr wrap="square">
            <a:spAutoFit/>
          </a:bodyPr>
          <a:lstStyle/>
          <a:p>
            <a:pPr marL="0" lvl="1" algn="just">
              <a:lnSpc>
                <a:spcPct val="114000"/>
              </a:lnSpc>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ベトナムでは外国資本会社（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FIE</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）が医薬品の流通を行うことは</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禁止</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されて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おり、</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ベトナムで医薬品を販売するには</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現地の</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代理店</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を介する必要</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632520" y="3501008"/>
            <a:ext cx="2016224" cy="307777"/>
          </a:xfrm>
          <a:prstGeom prst="roundRect">
            <a:avLst/>
          </a:prstGeom>
          <a:solidFill>
            <a:srgbClr val="FFFFFF"/>
          </a:solidFill>
        </p:spPr>
        <p:txBody>
          <a:bodyPr wrap="none" anchor="ctr" anchorCtr="0">
            <a:noAutofit/>
          </a:bodyPr>
          <a:lstStyle/>
          <a:p>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医療機関</a:t>
            </a:r>
            <a:r>
              <a:rPr lang="ja-JP" altLang="ja-JP" sz="10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treatment channel</a:t>
            </a:r>
            <a:r>
              <a:rPr lang="ja-JP" altLang="ja-JP" sz="10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493386" y="3798566"/>
            <a:ext cx="4243590" cy="513346"/>
          </a:xfrm>
          <a:prstGeom prst="rect">
            <a:avLst/>
          </a:prstGeom>
        </p:spPr>
        <p:txBody>
          <a:bodyPr wrap="square" lIns="126000">
            <a:spAutoFit/>
          </a:bodyPr>
          <a:lstStyle/>
          <a:p>
            <a:pPr marL="0" lvl="1">
              <a:lnSpc>
                <a:spcPct val="114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医療機関における医薬品販売は、全体の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0" lvl="1">
              <a:lnSpc>
                <a:spcPct val="114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多くの医薬品は薬局で販売。</a:t>
            </a:r>
          </a:p>
        </p:txBody>
      </p:sp>
      <p:sp>
        <p:nvSpPr>
          <p:cNvPr id="15" name="正方形/長方形 14"/>
          <p:cNvSpPr/>
          <p:nvPr/>
        </p:nvSpPr>
        <p:spPr>
          <a:xfrm>
            <a:off x="488504" y="4293096"/>
            <a:ext cx="4392488" cy="1944216"/>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医療機関で取り扱われる医薬品は、</a:t>
            </a:r>
            <a:r>
              <a:rPr lang="ja-JP" altLang="ja-JP" sz="1100" dirty="0">
                <a:latin typeface="Arial" panose="020B0604020202020204" pitchFamily="34" charset="0"/>
                <a:ea typeface="ＭＳ Ｐゴシック" panose="020B0600070205080204" pitchFamily="50" charset="-128"/>
                <a:cs typeface="Arial" panose="020B0604020202020204" pitchFamily="34" charset="0"/>
              </a:rPr>
              <a:t>入札により</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決定。</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t>医薬品</a:t>
            </a:r>
            <a:r>
              <a:rPr lang="ja-JP" altLang="ja-JP" sz="1100" dirty="0"/>
              <a:t>の売り上げの一部は</a:t>
            </a:r>
            <a:r>
              <a:rPr lang="ja-JP" altLang="en-US" sz="1100" dirty="0"/>
              <a:t>、医療機関</a:t>
            </a:r>
            <a:r>
              <a:rPr lang="ja-JP" altLang="ja-JP" sz="1100" dirty="0"/>
              <a:t>関係者に「手数料」として支払われるため、入札価格は高くなる傾向にある</a:t>
            </a:r>
            <a:r>
              <a:rPr lang="ja-JP" altLang="en-US" sz="1100" dirty="0"/>
              <a:t>。</a:t>
            </a:r>
            <a:endParaRPr lang="en-US" altLang="ja-JP" sz="1100" dirty="0"/>
          </a:p>
          <a:p>
            <a:pPr marL="333375" lvl="1" indent="-161925" algn="just" fontAlgn="ctr">
              <a:lnSpc>
                <a:spcPct val="110000"/>
              </a:lnSpc>
              <a:spcAft>
                <a:spcPts val="600"/>
              </a:spcAft>
              <a:buClr>
                <a:srgbClr val="868686"/>
              </a:buClr>
              <a:buSzPct val="9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年の政府調査によると</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ベトナムの医薬品価格は周辺国の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mn-ea"/>
              </a:rPr>
              <a:t>また、医薬品の価格上昇について、ベトナム競争庁（</a:t>
            </a:r>
            <a:r>
              <a:rPr lang="en-US" altLang="ja-JP" sz="1100" dirty="0">
                <a:solidFill>
                  <a:srgbClr val="000000"/>
                </a:solidFill>
                <a:latin typeface="+mn-ea"/>
              </a:rPr>
              <a:t>VCA</a:t>
            </a:r>
            <a:r>
              <a:rPr lang="ja-JP" altLang="en-US" sz="1100" dirty="0">
                <a:solidFill>
                  <a:srgbClr val="000000"/>
                </a:solidFill>
                <a:latin typeface="+mn-ea"/>
              </a:rPr>
              <a:t>）は、ベトナム国内で生産された医薬品よりも輸入医薬品のほうが価格の上昇が著しく見られると指摘している。</a:t>
            </a:r>
            <a:endParaRPr lang="en-US" altLang="ja-JP" sz="1100" dirty="0">
              <a:solidFill>
                <a:srgbClr val="000000"/>
              </a:solidFill>
              <a:latin typeface="+mn-ea"/>
            </a:endParaRPr>
          </a:p>
          <a:p>
            <a:pPr marL="333375" lvl="1" indent="-161925" algn="just" fontAlgn="ctr">
              <a:lnSpc>
                <a:spcPct val="110000"/>
              </a:lnSpc>
              <a:spcAft>
                <a:spcPts val="300"/>
              </a:spcAft>
              <a:buClr>
                <a:srgbClr val="868686"/>
              </a:buClr>
              <a:buSzPct val="9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Pharmaceutical Law</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年）により、代理店に対し、生産価格の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開示を要求することで価格の統制を図っている。</a:t>
            </a:r>
          </a:p>
          <a:p>
            <a:pPr marL="333375" lvl="1" indent="-161925" algn="just" fontAlgn="ctr">
              <a:lnSpc>
                <a:spcPct val="110000"/>
              </a:lnSpc>
              <a:spcAft>
                <a:spcPts val="300"/>
              </a:spcAft>
              <a:buClr>
                <a:srgbClr val="868686"/>
              </a:buClr>
              <a:buSzPct val="9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一方、現地企業は政府の規制を逃れているといわれている。</a:t>
            </a:r>
          </a:p>
        </p:txBody>
      </p:sp>
      <p:sp>
        <p:nvSpPr>
          <p:cNvPr id="32" name="正方形/長方形 31"/>
          <p:cNvSpPr/>
          <p:nvPr/>
        </p:nvSpPr>
        <p:spPr>
          <a:xfrm>
            <a:off x="5097016" y="4293096"/>
            <a:ext cx="4392488" cy="1944216"/>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処方薬に関しては、消費者に直接宣伝することはできず、製薬企業は、当局から許可を得られた会議やセミナーに限り、医療従事者に宣伝を行っている。</a:t>
            </a: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市販薬（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）については、雑誌や新聞での広告は認められているが、テレビやラジオでも宣伝できる医薬品は保健省により定められている。</a:t>
            </a:r>
          </a:p>
        </p:txBody>
      </p:sp>
      <p:sp>
        <p:nvSpPr>
          <p:cNvPr id="33" name="テキスト ボックス 3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「ベトナム競争法・政策月報第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角丸四角形 30"/>
          <p:cNvSpPr/>
          <p:nvPr/>
        </p:nvSpPr>
        <p:spPr>
          <a:xfrm>
            <a:off x="2720752" y="3501008"/>
            <a:ext cx="2016224" cy="307777"/>
          </a:xfrm>
          <a:prstGeom prst="roundRect">
            <a:avLst/>
          </a:prstGeom>
          <a:solidFill>
            <a:srgbClr val="FFFFFF"/>
          </a:solidFill>
        </p:spPr>
        <p:txBody>
          <a:bodyPr wrap="none" anchor="ctr" anchorCtr="0">
            <a:noAutofit/>
          </a:bodyPr>
          <a:lstStyle/>
          <a:p>
            <a:pPr lvl="0"/>
            <a:r>
              <a:rPr lang="ja-JP"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薬局</a:t>
            </a: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commercial channel</a:t>
            </a: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片側の 2 つの角を丸めた四角形 34"/>
          <p:cNvSpPr/>
          <p:nvPr/>
        </p:nvSpPr>
        <p:spPr>
          <a:xfrm rot="16200000">
            <a:off x="5673080" y="1268760"/>
            <a:ext cx="504056" cy="1656184"/>
          </a:xfrm>
          <a:prstGeom prst="round2SameRect">
            <a:avLst/>
          </a:prstGeom>
          <a:solidFill>
            <a:srgbClr val="3D6AA7"/>
          </a:solidFill>
          <a:ln cmpd="sng">
            <a:noFill/>
          </a:ln>
          <a:extLst>
            <a:ext uri="{91240B29-F687-4F45-9708-019B960494DF}">
              <a14:hiddenLine xmlns:a14="http://schemas.microsoft.com/office/drawing/2010/main" cmpd="sng">
                <a:solidFill>
                  <a:srgbClr val="3D6AA7"/>
                </a:solidFill>
              </a14:hiddenLine>
            </a:ext>
          </a:extLst>
        </p:spPr>
        <p:txBody>
          <a:bodyPr vert="vert" wrap="squar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薬　局</a:t>
            </a:r>
          </a:p>
        </p:txBody>
      </p:sp>
      <p:sp>
        <p:nvSpPr>
          <p:cNvPr id="36" name="片側の 2 つの角を丸めた四角形 35"/>
          <p:cNvSpPr/>
          <p:nvPr/>
        </p:nvSpPr>
        <p:spPr>
          <a:xfrm rot="5400000">
            <a:off x="7329264" y="1268760"/>
            <a:ext cx="504056" cy="1656184"/>
          </a:xfrm>
          <a:prstGeom prst="round2SameRect">
            <a:avLst/>
          </a:prstGeom>
          <a:solidFill>
            <a:srgbClr val="E8E8E8"/>
          </a:solidFill>
          <a:ln cmpd="sng">
            <a:noFill/>
          </a:ln>
          <a:extLst>
            <a:ext uri="{91240B29-F687-4F45-9708-019B960494DF}">
              <a14:hiddenLine xmlns:a14="http://schemas.microsoft.com/office/drawing/2010/main" cmpd="sng">
                <a:solidFill>
                  <a:srgbClr val="3D6AA7"/>
                </a:solidFill>
              </a14:hiddenLine>
            </a:ext>
          </a:extLst>
        </p:spPr>
        <p:txBody>
          <a:bodyPr vert="vert270" wrap="square" lIns="162000" tIns="252000" rIns="36000" bIns="90000" anchor="ctr" anchorCtr="0">
            <a:noAutofit/>
          </a:bodyPr>
          <a:lstStyle/>
          <a:p>
            <a:r>
              <a:rPr lang="ja-JP" altLang="en-US" sz="1000" dirty="0">
                <a:latin typeface="HGP創英角ｺﾞｼｯｸUB" panose="020B0900000000000000" pitchFamily="50" charset="-128"/>
                <a:ea typeface="HGP創英角ｺﾞｼｯｸUB" panose="020B0900000000000000" pitchFamily="50" charset="-128"/>
              </a:rPr>
              <a:t>約</a:t>
            </a:r>
          </a:p>
        </p:txBody>
      </p:sp>
      <p:sp>
        <p:nvSpPr>
          <p:cNvPr id="7" name="正方形/長方形 6"/>
          <p:cNvSpPr/>
          <p:nvPr/>
        </p:nvSpPr>
        <p:spPr>
          <a:xfrm>
            <a:off x="3198520" y="1844822"/>
            <a:ext cx="1368152" cy="504057"/>
          </a:xfrm>
          <a:prstGeom prst="rect">
            <a:avLst/>
          </a:prstGeom>
        </p:spPr>
        <p:txBody>
          <a:bodyPr wrap="square" tIns="90000" bIns="72000" anchor="ctr" anchorCtr="0">
            <a:noAutofit/>
          </a:bodyPr>
          <a:lstStyle/>
          <a:p>
            <a:pPr algn="r"/>
            <a:r>
              <a:rPr lang="en-US" altLang="ja-JP" sz="2800" dirty="0">
                <a:latin typeface="Arial Black" panose="020B0A04020102020204" pitchFamily="34" charset="0"/>
                <a:ea typeface="HGP創英角ｺﾞｼｯｸUB" panose="020B0900000000000000" pitchFamily="50" charset="-128"/>
              </a:rPr>
              <a:t>2,300</a:t>
            </a:r>
            <a:endParaRPr lang="ja-JP" altLang="en-US" sz="2800" dirty="0"/>
          </a:p>
        </p:txBody>
      </p:sp>
      <p:sp>
        <p:nvSpPr>
          <p:cNvPr id="21" name="正方形/長方形 20"/>
          <p:cNvSpPr/>
          <p:nvPr/>
        </p:nvSpPr>
        <p:spPr>
          <a:xfrm>
            <a:off x="6895310" y="1844822"/>
            <a:ext cx="1512168" cy="504057"/>
          </a:xfrm>
          <a:prstGeom prst="rect">
            <a:avLst/>
          </a:prstGeom>
        </p:spPr>
        <p:txBody>
          <a:bodyPr wrap="square" tIns="90000" bIns="72000" anchor="ctr" anchorCtr="0">
            <a:noAutofit/>
          </a:bodyPr>
          <a:lstStyle/>
          <a:p>
            <a:r>
              <a:rPr lang="en-US" altLang="ja-JP" sz="2800" dirty="0">
                <a:latin typeface="Arial Black" panose="020B0A04020102020204" pitchFamily="34" charset="0"/>
                <a:ea typeface="HGP創英角ｺﾞｼｯｸUB" panose="020B0900000000000000" pitchFamily="50" charset="-128"/>
              </a:rPr>
              <a:t>3</a:t>
            </a:r>
            <a:r>
              <a:rPr lang="en-US" altLang="ja-JP" sz="2800" spc="-100" dirty="0">
                <a:latin typeface="Arial Black" panose="020B0A04020102020204" pitchFamily="34" charset="0"/>
                <a:ea typeface="HGP創英角ｺﾞｼｯｸUB" panose="020B0900000000000000" pitchFamily="50" charset="-128"/>
              </a:rPr>
              <a:t>9</a:t>
            </a:r>
            <a:r>
              <a:rPr lang="en-US" altLang="ja-JP" sz="2800" dirty="0">
                <a:latin typeface="Arial Black" panose="020B0A04020102020204" pitchFamily="34" charset="0"/>
                <a:ea typeface="HGP創英角ｺﾞｼｯｸUB" panose="020B0900000000000000" pitchFamily="50" charset="-128"/>
              </a:rPr>
              <a:t>,000</a:t>
            </a:r>
            <a:endParaRPr lang="ja-JP" altLang="en-US" sz="2800" dirty="0">
              <a:latin typeface="Arial Black" panose="020B0A04020102020204" pitchFamily="34" charset="0"/>
              <a:ea typeface="HGP創英角ｺﾞｼｯｸUB" panose="020B0900000000000000" pitchFamily="50" charset="-128"/>
            </a:endParaRPr>
          </a:p>
        </p:txBody>
      </p:sp>
      <p:grpSp>
        <p:nvGrpSpPr>
          <p:cNvPr id="22" name="グループ化 7"/>
          <p:cNvGrpSpPr/>
          <p:nvPr/>
        </p:nvGrpSpPr>
        <p:grpSpPr>
          <a:xfrm>
            <a:off x="488504" y="3068960"/>
            <a:ext cx="4392489"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医薬品販売</a:t>
              </a:r>
            </a:p>
          </p:txBody>
        </p:sp>
      </p:grpSp>
      <p:grpSp>
        <p:nvGrpSpPr>
          <p:cNvPr id="27" name="グループ化 7"/>
          <p:cNvGrpSpPr/>
          <p:nvPr/>
        </p:nvGrpSpPr>
        <p:grpSpPr>
          <a:xfrm>
            <a:off x="5097013" y="3068960"/>
            <a:ext cx="4392491"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医薬品の広告</a:t>
              </a:r>
            </a:p>
          </p:txBody>
        </p:sp>
      </p:grpSp>
    </p:spTree>
    <p:extLst>
      <p:ext uri="{BB962C8B-B14F-4D97-AF65-F5344CB8AC3E}">
        <p14:creationId xmlns:p14="http://schemas.microsoft.com/office/powerpoint/2010/main" val="4170718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5" imgW="444" imgH="443" progId="TCLayout.ActiveDocument.1">
                  <p:embed/>
                </p:oleObj>
              </mc:Choice>
              <mc:Fallback>
                <p:oleObj name="think-cell Slide" r:id="rId5"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6334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1033587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289178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ベトナム／医療関連／介護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ベトナム</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社</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784935741"/>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さくら介護グループ</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プラッツ</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2809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5"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28.0%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4BFC22F3-CA8E-40F1-9EF7-EE6D0A7F8E23}"/>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370540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3170AB-A8ED-4A45-9474-C2D6EE7ED398}"/>
              </a:ext>
            </a:extLst>
          </p:cNvPr>
          <p:cNvGraphicFramePr>
            <a:graphicFrameLocks noChangeAspect="1"/>
          </p:cNvGraphicFramePr>
          <p:nvPr>
            <p:custDataLst>
              <p:tags r:id="rId2"/>
            </p:custDataLst>
            <p:extLst>
              <p:ext uri="{D42A27DB-BD31-4B8C-83A1-F6EECF244321}">
                <p14:modId xmlns:p14="http://schemas.microsoft.com/office/powerpoint/2010/main" val="2915288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783170AB-A8ED-4A45-9474-C2D6EE7ED3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181823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226" imgW="270" imgH="270" progId="TCLayout.ActiveDocument.1">
                  <p:embed/>
                </p:oleObj>
              </mc:Choice>
              <mc:Fallback>
                <p:oleObj name="think-cell Slide" r:id="rId226" imgW="270" imgH="270" progId="TCLayout.ActiveDocument.1">
                  <p:embed/>
                  <p:pic>
                    <p:nvPicPr>
                      <p:cNvPr id="7" name="オブジェクト 6" hidden="1"/>
                      <p:cNvPicPr>
                        <a:picLocks noChangeAspect="1" noChangeArrowheads="1"/>
                      </p:cNvPicPr>
                      <p:nvPr/>
                    </p:nvPicPr>
                    <p:blipFill>
                      <a:blip r:embed="rId2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9,800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億人弱まで成長し、成長率は横ばい</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61" name="Chart 260">
            <a:extLst>
              <a:ext uri="{FF2B5EF4-FFF2-40B4-BE49-F238E27FC236}">
                <a16:creationId xmlns:a16="http://schemas.microsoft.com/office/drawing/2014/main" id="{A5A7B90E-FEB5-47CF-98F5-92FCE4049620}"/>
              </a:ext>
            </a:extLst>
          </p:cNvPr>
          <p:cNvGraphicFramePr/>
          <p:nvPr>
            <p:custDataLst>
              <p:tags r:id="rId4"/>
            </p:custDataLst>
          </p:nvPr>
        </p:nvGraphicFramePr>
        <p:xfrm>
          <a:off x="233363" y="2452688"/>
          <a:ext cx="9377362" cy="1335087"/>
        </p:xfrm>
        <a:graphic>
          <a:graphicData uri="http://schemas.openxmlformats.org/drawingml/2006/chart">
            <c:chart xmlns:c="http://schemas.openxmlformats.org/drawingml/2006/chart" xmlns:r="http://schemas.openxmlformats.org/officeDocument/2006/relationships" r:id="rId228"/>
          </a:graphicData>
        </a:graphic>
      </p:graphicFrame>
      <p:cxnSp>
        <p:nvCxnSpPr>
          <p:cNvPr id="216" name="Straight Connector 215">
            <a:extLst>
              <a:ext uri="{FF2B5EF4-FFF2-40B4-BE49-F238E27FC236}">
                <a16:creationId xmlns:a16="http://schemas.microsoft.com/office/drawing/2014/main" id="{14C5F24E-900E-4CB6-AE3C-5D95EC121EDF}"/>
              </a:ext>
            </a:extLst>
          </p:cNvPr>
          <p:cNvCxnSpPr/>
          <p:nvPr>
            <p:custDataLst>
              <p:tags r:id="rId5"/>
            </p:custDataLst>
          </p:nvPr>
        </p:nvCxnSpPr>
        <p:spPr bwMode="auto">
          <a:xfrm>
            <a:off x="7675563" y="2955925"/>
            <a:ext cx="0" cy="258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B33F0C2B-F6DE-4F43-AEA5-7D9948048F35}"/>
              </a:ext>
            </a:extLst>
          </p:cNvPr>
          <p:cNvCxnSpPr/>
          <p:nvPr>
            <p:custDataLst>
              <p:tags r:id="rId6"/>
            </p:custDataLst>
          </p:nvPr>
        </p:nvCxnSpPr>
        <p:spPr bwMode="auto">
          <a:xfrm>
            <a:off x="7332663" y="2957514"/>
            <a:ext cx="0" cy="263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3BC9154B-3B46-407A-9C54-23072017E0FB}"/>
              </a:ext>
            </a:extLst>
          </p:cNvPr>
          <p:cNvCxnSpPr/>
          <p:nvPr>
            <p:custDataLst>
              <p:tags r:id="rId7"/>
            </p:custDataLst>
          </p:nvPr>
        </p:nvCxnSpPr>
        <p:spPr bwMode="auto">
          <a:xfrm>
            <a:off x="6618288" y="2905125"/>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C949A77D-AA83-4DE8-9FF4-BABE8C073680}"/>
              </a:ext>
            </a:extLst>
          </p:cNvPr>
          <p:cNvCxnSpPr/>
          <p:nvPr>
            <p:custDataLst>
              <p:tags r:id="rId8"/>
            </p:custDataLst>
          </p:nvPr>
        </p:nvCxnSpPr>
        <p:spPr bwMode="auto">
          <a:xfrm>
            <a:off x="6648450" y="2905124"/>
            <a:ext cx="0" cy="325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390" name="テキスト プレースホルダ 9">
            <a:extLst>
              <a:ext uri="{FF2B5EF4-FFF2-40B4-BE49-F238E27FC236}">
                <a16:creationId xmlns:a16="http://schemas.microsoft.com/office/drawing/2014/main" id="{D3963930-52A5-4779-BEB5-57403CABB7FA}"/>
              </a:ext>
            </a:extLst>
          </p:cNvPr>
          <p:cNvSpPr>
            <a:spLocks noGrp="1"/>
          </p:cNvSpPr>
          <p:nvPr>
            <p:custDataLst>
              <p:tags r:id="rId9"/>
            </p:custDataLst>
          </p:nvPr>
        </p:nvSpPr>
        <p:spPr bwMode="gray">
          <a:xfrm>
            <a:off x="7229475" y="30956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E458BB-AABE-4352-923F-042E7579FF89}" type="datetime'''''''''''''''''''''''''''''0''''''.''''9'''''''''''''''''''''">
              <a:rPr lang="ja-JP" altLang="en-US" sz="1000" smtClean="0">
                <a:effectLst/>
                <a:sym typeface="+mn-lt"/>
              </a:rPr>
              <a:pPr marL="0" indent="0" algn="ctr">
                <a:spcBef>
                  <a:spcPct val="0"/>
                </a:spcBef>
                <a:buNone/>
              </a:pPr>
              <a:t>0.9</a:t>
            </a:fld>
            <a:endParaRPr lang="ja-JP" altLang="en-US" sz="1000" dirty="0">
              <a:sym typeface="+mn-lt"/>
            </a:endParaRPr>
          </a:p>
        </p:txBody>
      </p:sp>
      <p:sp>
        <p:nvSpPr>
          <p:cNvPr id="84" name="Text Placeholder 12"/>
          <p:cNvSpPr>
            <a:spLocks noGrp="1"/>
          </p:cNvSpPr>
          <p:nvPr>
            <p:custDataLst>
              <p:tags r:id="rId10"/>
            </p:custDataLst>
          </p:nvPr>
        </p:nvSpPr>
        <p:spPr bwMode="auto">
          <a:xfrm>
            <a:off x="109855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85" name="Text Placeholder 12"/>
          <p:cNvSpPr>
            <a:spLocks noGrp="1"/>
          </p:cNvSpPr>
          <p:nvPr>
            <p:custDataLst>
              <p:tags r:id="rId11"/>
            </p:custDataLst>
          </p:nvPr>
        </p:nvSpPr>
        <p:spPr bwMode="auto">
          <a:xfrm>
            <a:off x="687388" y="38258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48" name="Text Placeholder 12"/>
          <p:cNvSpPr>
            <a:spLocks noGrp="1"/>
          </p:cNvSpPr>
          <p:nvPr>
            <p:custDataLst>
              <p:tags r:id="rId12"/>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9" name="Text Placeholder 12"/>
          <p:cNvSpPr>
            <a:spLocks noGrp="1"/>
          </p:cNvSpPr>
          <p:nvPr>
            <p:custDataLst>
              <p:tags r:id="rId13"/>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78" name="Text Placeholder 12"/>
          <p:cNvSpPr>
            <a:spLocks noGrp="1"/>
          </p:cNvSpPr>
          <p:nvPr>
            <p:custDataLst>
              <p:tags r:id="rId14"/>
            </p:custDataLst>
          </p:nvPr>
        </p:nvSpPr>
        <p:spPr bwMode="auto">
          <a:xfrm>
            <a:off x="246697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83" name="Text Placeholder 12"/>
          <p:cNvSpPr>
            <a:spLocks noGrp="1"/>
          </p:cNvSpPr>
          <p:nvPr>
            <p:custDataLst>
              <p:tags r:id="rId15"/>
            </p:custDataLst>
          </p:nvPr>
        </p:nvSpPr>
        <p:spPr bwMode="auto">
          <a:xfrm>
            <a:off x="144145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82" name="Text Placeholder 12"/>
          <p:cNvSpPr>
            <a:spLocks noGrp="1"/>
          </p:cNvSpPr>
          <p:nvPr>
            <p:custDataLst>
              <p:tags r:id="rId16"/>
            </p:custDataLst>
          </p:nvPr>
        </p:nvSpPr>
        <p:spPr bwMode="auto">
          <a:xfrm>
            <a:off x="178276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17"/>
            </p:custDataLst>
          </p:nvPr>
        </p:nvSpPr>
        <p:spPr bwMode="auto">
          <a:xfrm>
            <a:off x="828357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useBgFill="1">
        <p:nvSpPr>
          <p:cNvPr id="383" name="テキスト プレースホルダ 9">
            <a:extLst>
              <a:ext uri="{FF2B5EF4-FFF2-40B4-BE49-F238E27FC236}">
                <a16:creationId xmlns:a16="http://schemas.microsoft.com/office/drawing/2014/main" id="{FB62ADCE-0881-409B-8C21-62B6914BA832}"/>
              </a:ext>
            </a:extLst>
          </p:cNvPr>
          <p:cNvSpPr>
            <a:spLocks noGrp="1"/>
          </p:cNvSpPr>
          <p:nvPr>
            <p:custDataLst>
              <p:tags r:id="rId18"/>
            </p:custDataLst>
          </p:nvPr>
        </p:nvSpPr>
        <p:spPr bwMode="gray">
          <a:xfrm>
            <a:off x="6545263" y="30464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8E4A77-61C2-4529-87BB-08871B431C76}"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80" name="Text Placeholder 12"/>
          <p:cNvSpPr>
            <a:spLocks noGrp="1"/>
          </p:cNvSpPr>
          <p:nvPr>
            <p:custDataLst>
              <p:tags r:id="rId19"/>
            </p:custDataLst>
          </p:nvPr>
        </p:nvSpPr>
        <p:spPr bwMode="auto">
          <a:xfrm>
            <a:off x="212566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47" name="Text Placeholder 12"/>
          <p:cNvSpPr>
            <a:spLocks noGrp="1"/>
          </p:cNvSpPr>
          <p:nvPr>
            <p:custDataLst>
              <p:tags r:id="rId20"/>
            </p:custDataLst>
          </p:nvPr>
        </p:nvSpPr>
        <p:spPr bwMode="auto">
          <a:xfrm>
            <a:off x="280987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6" name="Text Placeholder 12"/>
          <p:cNvSpPr>
            <a:spLocks noGrp="1"/>
          </p:cNvSpPr>
          <p:nvPr>
            <p:custDataLst>
              <p:tags r:id="rId21"/>
            </p:custDataLst>
          </p:nvPr>
        </p:nvSpPr>
        <p:spPr bwMode="auto">
          <a:xfrm>
            <a:off x="315118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1" name="Text Placeholder 12"/>
          <p:cNvSpPr>
            <a:spLocks noGrp="1"/>
          </p:cNvSpPr>
          <p:nvPr>
            <p:custDataLst>
              <p:tags r:id="rId22"/>
            </p:custDataLst>
          </p:nvPr>
        </p:nvSpPr>
        <p:spPr bwMode="auto">
          <a:xfrm>
            <a:off x="349408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43" name="Text Placeholder 12"/>
          <p:cNvSpPr>
            <a:spLocks noGrp="1"/>
          </p:cNvSpPr>
          <p:nvPr>
            <p:custDataLst>
              <p:tags r:id="rId23"/>
            </p:custDataLst>
          </p:nvPr>
        </p:nvSpPr>
        <p:spPr bwMode="auto">
          <a:xfrm>
            <a:off x="383540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42" name="Text Placeholder 12"/>
          <p:cNvSpPr>
            <a:spLocks noGrp="1"/>
          </p:cNvSpPr>
          <p:nvPr>
            <p:custDataLst>
              <p:tags r:id="rId24"/>
            </p:custDataLst>
          </p:nvPr>
        </p:nvSpPr>
        <p:spPr bwMode="auto">
          <a:xfrm>
            <a:off x="417830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1" name="Text Placeholder 12"/>
          <p:cNvSpPr>
            <a:spLocks noGrp="1"/>
          </p:cNvSpPr>
          <p:nvPr>
            <p:custDataLst>
              <p:tags r:id="rId25"/>
            </p:custDataLst>
          </p:nvPr>
        </p:nvSpPr>
        <p:spPr bwMode="auto">
          <a:xfrm>
            <a:off x="451961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53" name="Text Placeholder 12"/>
          <p:cNvSpPr>
            <a:spLocks noGrp="1"/>
          </p:cNvSpPr>
          <p:nvPr>
            <p:custDataLst>
              <p:tags r:id="rId26"/>
            </p:custDataLst>
          </p:nvPr>
        </p:nvSpPr>
        <p:spPr bwMode="auto">
          <a:xfrm>
            <a:off x="794067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45" name="Text Placeholder 12"/>
          <p:cNvSpPr>
            <a:spLocks noGrp="1"/>
          </p:cNvSpPr>
          <p:nvPr>
            <p:custDataLst>
              <p:tags r:id="rId27"/>
            </p:custDataLst>
          </p:nvPr>
        </p:nvSpPr>
        <p:spPr bwMode="auto">
          <a:xfrm>
            <a:off x="554672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52" name="Text Placeholder 12"/>
          <p:cNvSpPr>
            <a:spLocks noGrp="1"/>
          </p:cNvSpPr>
          <p:nvPr>
            <p:custDataLst>
              <p:tags r:id="rId28"/>
            </p:custDataLst>
          </p:nvPr>
        </p:nvSpPr>
        <p:spPr bwMode="auto">
          <a:xfrm>
            <a:off x="759936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77" name="Text Placeholder 12"/>
          <p:cNvSpPr>
            <a:spLocks noGrp="1"/>
          </p:cNvSpPr>
          <p:nvPr>
            <p:custDataLst>
              <p:tags r:id="rId29"/>
            </p:custDataLst>
          </p:nvPr>
        </p:nvSpPr>
        <p:spPr bwMode="auto">
          <a:xfrm>
            <a:off x="588803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76" name="Text Placeholder 12"/>
          <p:cNvSpPr>
            <a:spLocks noGrp="1"/>
          </p:cNvSpPr>
          <p:nvPr>
            <p:custDataLst>
              <p:tags r:id="rId30"/>
            </p:custDataLst>
          </p:nvPr>
        </p:nvSpPr>
        <p:spPr bwMode="auto">
          <a:xfrm>
            <a:off x="623093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195" name="Text Placeholder 12"/>
          <p:cNvSpPr>
            <a:spLocks noGrp="1"/>
          </p:cNvSpPr>
          <p:nvPr>
            <p:custDataLst>
              <p:tags r:id="rId31"/>
            </p:custDataLst>
          </p:nvPr>
        </p:nvSpPr>
        <p:spPr bwMode="auto">
          <a:xfrm>
            <a:off x="657225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7" name="Text Placeholder 12"/>
          <p:cNvSpPr>
            <a:spLocks noGrp="1"/>
          </p:cNvSpPr>
          <p:nvPr>
            <p:custDataLst>
              <p:tags r:id="rId32"/>
            </p:custDataLst>
          </p:nvPr>
        </p:nvSpPr>
        <p:spPr bwMode="auto">
          <a:xfrm>
            <a:off x="725646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useBgFill="1">
        <p:nvSpPr>
          <p:cNvPr id="388" name="テキスト プレースホルダ 9">
            <a:extLst>
              <a:ext uri="{FF2B5EF4-FFF2-40B4-BE49-F238E27FC236}">
                <a16:creationId xmlns:a16="http://schemas.microsoft.com/office/drawing/2014/main" id="{AFA98AD3-6FCC-4193-B206-7B1B16D20F75}"/>
              </a:ext>
            </a:extLst>
          </p:cNvPr>
          <p:cNvSpPr>
            <a:spLocks noGrp="1"/>
          </p:cNvSpPr>
          <p:nvPr>
            <p:custDataLst>
              <p:tags r:id="rId33"/>
            </p:custDataLst>
          </p:nvPr>
        </p:nvSpPr>
        <p:spPr bwMode="gray">
          <a:xfrm>
            <a:off x="6886575" y="30734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AE17AC-6FCD-435C-B94F-6C1C83A242E8}" type="datetime'''''''''''''''''''''''0.''''''''''''''''''''''''9'''''''">
              <a:rPr lang="ja-JP" altLang="en-US" sz="1000" smtClean="0">
                <a:effectLst/>
                <a:sym typeface="+mn-lt"/>
              </a:rPr>
              <a:pPr marL="0" indent="0" algn="ctr">
                <a:spcBef>
                  <a:spcPct val="0"/>
                </a:spcBef>
                <a:buNone/>
              </a:pPr>
              <a:t>0.9</a:t>
            </a:fld>
            <a:endParaRPr lang="ja-JP" altLang="en-US" sz="1000" dirty="0">
              <a:sym typeface="+mn-lt"/>
            </a:endParaRPr>
          </a:p>
        </p:txBody>
      </p:sp>
      <p:sp>
        <p:nvSpPr>
          <p:cNvPr id="196" name="Text Placeholder 12"/>
          <p:cNvSpPr>
            <a:spLocks noGrp="1"/>
          </p:cNvSpPr>
          <p:nvPr>
            <p:custDataLst>
              <p:tags r:id="rId34"/>
            </p:custDataLst>
          </p:nvPr>
        </p:nvSpPr>
        <p:spPr bwMode="auto">
          <a:xfrm>
            <a:off x="691515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44" name="Text Placeholder 12"/>
          <p:cNvSpPr>
            <a:spLocks noGrp="1"/>
          </p:cNvSpPr>
          <p:nvPr>
            <p:custDataLst>
              <p:tags r:id="rId35"/>
            </p:custDataLst>
          </p:nvPr>
        </p:nvSpPr>
        <p:spPr bwMode="auto">
          <a:xfrm>
            <a:off x="520382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useBgFill="1">
        <p:nvSpPr>
          <p:cNvPr id="392" name="テキスト プレースホルダ 9">
            <a:extLst>
              <a:ext uri="{FF2B5EF4-FFF2-40B4-BE49-F238E27FC236}">
                <a16:creationId xmlns:a16="http://schemas.microsoft.com/office/drawing/2014/main" id="{E3E72BCD-B153-435D-8768-094E9240CA49}"/>
              </a:ext>
            </a:extLst>
          </p:cNvPr>
          <p:cNvSpPr>
            <a:spLocks noGrp="1"/>
          </p:cNvSpPr>
          <p:nvPr>
            <p:custDataLst>
              <p:tags r:id="rId36"/>
            </p:custDataLst>
          </p:nvPr>
        </p:nvSpPr>
        <p:spPr bwMode="gray">
          <a:xfrm>
            <a:off x="7570788" y="30940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4BA1BE-7DC3-47D2-8587-9202DE34B54D}" type="datetime'''''''0''''.''''9'''''''''''''''''''''''''''''''''''''''''''''">
              <a:rPr lang="ja-JP" altLang="en-US" sz="1000" smtClean="0">
                <a:effectLst/>
                <a:sym typeface="+mn-lt"/>
              </a:rPr>
              <a:pPr marL="0" indent="0" algn="ctr">
                <a:spcBef>
                  <a:spcPct val="0"/>
                </a:spcBef>
                <a:buNone/>
              </a:pPr>
              <a:t>0.9</a:t>
            </a:fld>
            <a:endParaRPr lang="ja-JP" altLang="en-US" sz="1000" dirty="0">
              <a:sym typeface="+mn-lt"/>
            </a:endParaRPr>
          </a:p>
        </p:txBody>
      </p:sp>
      <p:sp useBgFill="1">
        <p:nvSpPr>
          <p:cNvPr id="341" name="テキスト プレースホルダ 9">
            <a:extLst>
              <a:ext uri="{FF2B5EF4-FFF2-40B4-BE49-F238E27FC236}">
                <a16:creationId xmlns:a16="http://schemas.microsoft.com/office/drawing/2014/main" id="{6E600612-50B0-46B5-8DE6-A60403F55DA4}"/>
              </a:ext>
            </a:extLst>
          </p:cNvPr>
          <p:cNvSpPr>
            <a:spLocks noGrp="1"/>
          </p:cNvSpPr>
          <p:nvPr>
            <p:custDataLst>
              <p:tags r:id="rId37"/>
            </p:custDataLst>
          </p:nvPr>
        </p:nvSpPr>
        <p:spPr bwMode="gray">
          <a:xfrm>
            <a:off x="8597900" y="36306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20B0CA-029C-468C-AD67-04B09647FE6E}" type="datetime'''0''''''''''''''''.''''''''''2'">
              <a:rPr lang="ja-JP" altLang="en-US" sz="1000" smtClean="0">
                <a:effectLst/>
                <a:sym typeface="+mn-lt"/>
              </a:rPr>
              <a:pPr marL="0" indent="0" algn="ctr">
                <a:spcBef>
                  <a:spcPct val="0"/>
                </a:spcBef>
                <a:buNone/>
              </a:pPr>
              <a:t>0.2</a:t>
            </a:fld>
            <a:endParaRPr lang="ja-JP" altLang="en-US" sz="1000" dirty="0">
              <a:sym typeface="+mn-lt"/>
            </a:endParaRPr>
          </a:p>
        </p:txBody>
      </p:sp>
      <p:sp>
        <p:nvSpPr>
          <p:cNvPr id="39" name="Text Placeholder 12"/>
          <p:cNvSpPr>
            <a:spLocks noGrp="1"/>
          </p:cNvSpPr>
          <p:nvPr>
            <p:custDataLst>
              <p:tags r:id="rId38"/>
            </p:custDataLst>
          </p:nvPr>
        </p:nvSpPr>
        <p:spPr bwMode="auto">
          <a:xfrm>
            <a:off x="862488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useBgFill="1">
        <p:nvSpPr>
          <p:cNvPr id="385" name="テキスト プレースホルダ 9">
            <a:extLst>
              <a:ext uri="{FF2B5EF4-FFF2-40B4-BE49-F238E27FC236}">
                <a16:creationId xmlns:a16="http://schemas.microsoft.com/office/drawing/2014/main" id="{2D36E08C-1502-45E0-B793-4FD01C0A2A86}"/>
              </a:ext>
            </a:extLst>
          </p:cNvPr>
          <p:cNvSpPr>
            <a:spLocks noGrp="1"/>
          </p:cNvSpPr>
          <p:nvPr>
            <p:custDataLst>
              <p:tags r:id="rId39"/>
            </p:custDataLst>
          </p:nvPr>
        </p:nvSpPr>
        <p:spPr bwMode="gray">
          <a:xfrm>
            <a:off x="6681788" y="28940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A2D32B-50E1-4574-BE5E-9027A06C6FE9}" type="datetime'''''''9''''''''''4''''''''''''''''''.''''''''''9'">
              <a:rPr lang="ja-JP" altLang="en-US" sz="1000" smtClean="0">
                <a:effectLst/>
                <a:sym typeface="+mn-lt"/>
              </a:rPr>
              <a:pPr marL="0" indent="0" algn="ctr">
                <a:spcBef>
                  <a:spcPct val="0"/>
                </a:spcBef>
                <a:buNone/>
              </a:pPr>
              <a:t>94.9</a:t>
            </a:fld>
            <a:endParaRPr lang="ja-JP" altLang="en-US" sz="1000" dirty="0">
              <a:sym typeface="+mn-lt"/>
            </a:endParaRPr>
          </a:p>
        </p:txBody>
      </p:sp>
      <p:sp>
        <p:nvSpPr>
          <p:cNvPr id="40" name="Text Placeholder 12"/>
          <p:cNvSpPr>
            <a:spLocks noGrp="1"/>
          </p:cNvSpPr>
          <p:nvPr>
            <p:custDataLst>
              <p:tags r:id="rId40"/>
            </p:custDataLst>
          </p:nvPr>
        </p:nvSpPr>
        <p:spPr bwMode="auto">
          <a:xfrm>
            <a:off x="896778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useBgFill="1">
        <p:nvSpPr>
          <p:cNvPr id="384" name="テキスト プレースホルダ 9">
            <a:extLst>
              <a:ext uri="{FF2B5EF4-FFF2-40B4-BE49-F238E27FC236}">
                <a16:creationId xmlns:a16="http://schemas.microsoft.com/office/drawing/2014/main" id="{56282C87-F0F9-4A4A-B869-B818315EB7B4}"/>
              </a:ext>
            </a:extLst>
          </p:cNvPr>
          <p:cNvSpPr>
            <a:spLocks noGrp="1"/>
          </p:cNvSpPr>
          <p:nvPr>
            <p:custDataLst>
              <p:tags r:id="rId41"/>
            </p:custDataLst>
          </p:nvPr>
        </p:nvSpPr>
        <p:spPr bwMode="gray">
          <a:xfrm>
            <a:off x="6338888" y="28289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788BC3-7D7B-42AC-A6A6-50C07E3A03D3}" type="datetime'''''''''''94''''''''.0'''''''''''''''''''''''''''''''">
              <a:rPr lang="ja-JP" altLang="en-US" sz="1000" smtClean="0">
                <a:effectLst/>
                <a:sym typeface="+mn-lt"/>
              </a:rPr>
              <a:pPr marL="0" indent="0" algn="ctr">
                <a:spcBef>
                  <a:spcPct val="0"/>
                </a:spcBef>
                <a:buNone/>
              </a:pPr>
              <a:t>94.0</a:t>
            </a:fld>
            <a:endParaRPr lang="ja-JP" altLang="en-US" sz="1000" dirty="0">
              <a:sym typeface="+mn-lt"/>
            </a:endParaRPr>
          </a:p>
        </p:txBody>
      </p:sp>
      <p:sp>
        <p:nvSpPr>
          <p:cNvPr id="50" name="Text Placeholder 12"/>
          <p:cNvSpPr>
            <a:spLocks noGrp="1"/>
          </p:cNvSpPr>
          <p:nvPr>
            <p:custDataLst>
              <p:tags r:id="rId42"/>
            </p:custDataLst>
          </p:nvPr>
        </p:nvSpPr>
        <p:spPr bwMode="auto">
          <a:xfrm>
            <a:off x="486251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cxnSp>
        <p:nvCxnSpPr>
          <p:cNvPr id="87" name="Straight Connector 86"/>
          <p:cNvCxnSpPr/>
          <p:nvPr>
            <p:custDataLst>
              <p:tags r:id="rId43"/>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4"/>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45"/>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46"/>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47"/>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67" name="Straight Connector 266">
            <a:extLst>
              <a:ext uri="{FF2B5EF4-FFF2-40B4-BE49-F238E27FC236}">
                <a16:creationId xmlns:a16="http://schemas.microsoft.com/office/drawing/2014/main" id="{68E3FAB3-3BFA-4312-9B03-3912FE56C677}"/>
              </a:ext>
            </a:extLst>
          </p:cNvPr>
          <p:cNvCxnSpPr/>
          <p:nvPr>
            <p:custDataLst>
              <p:tags r:id="rId48"/>
            </p:custDataLst>
          </p:nvPr>
        </p:nvCxnSpPr>
        <p:spPr bwMode="auto">
          <a:xfrm>
            <a:off x="6097588" y="58721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49"/>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50"/>
            </p:custDataLst>
          </p:nvPr>
        </p:nvCxnSpPr>
        <p:spPr bwMode="auto">
          <a:xfrm>
            <a:off x="5060950" y="58674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51"/>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52"/>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3"/>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54"/>
            </p:custDataLst>
          </p:nvPr>
        </p:nvCxnSpPr>
        <p:spPr bwMode="auto">
          <a:xfrm>
            <a:off x="6443662" y="489902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55"/>
            </p:custDataLst>
          </p:nvPr>
        </p:nvCxnSpPr>
        <p:spPr bwMode="auto">
          <a:xfrm>
            <a:off x="6097587" y="48958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56"/>
            </p:custDataLst>
          </p:nvPr>
        </p:nvCxnSpPr>
        <p:spPr bwMode="auto">
          <a:xfrm>
            <a:off x="6443663" y="58737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57"/>
            </p:custDataLst>
          </p:nvPr>
        </p:nvCxnSpPr>
        <p:spPr bwMode="auto">
          <a:xfrm>
            <a:off x="5751513" y="58705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58"/>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59"/>
            </p:custDataLst>
          </p:nvPr>
        </p:nvCxnSpPr>
        <p:spPr bwMode="auto">
          <a:xfrm>
            <a:off x="2295525" y="48863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60"/>
            </p:custDataLst>
          </p:nvPr>
        </p:nvCxnSpPr>
        <p:spPr bwMode="auto">
          <a:xfrm>
            <a:off x="5060950" y="48895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1"/>
            </p:custDataLst>
          </p:nvPr>
        </p:nvCxnSpPr>
        <p:spPr bwMode="auto">
          <a:xfrm>
            <a:off x="6789738" y="49022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62"/>
            </p:custDataLst>
          </p:nvPr>
        </p:nvCxnSpPr>
        <p:spPr bwMode="auto">
          <a:xfrm>
            <a:off x="6789738" y="5875337"/>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3"/>
            </p:custDataLst>
          </p:nvPr>
        </p:nvCxnSpPr>
        <p:spPr bwMode="auto">
          <a:xfrm>
            <a:off x="7134225" y="490537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64"/>
            </p:custDataLst>
          </p:nvPr>
        </p:nvCxnSpPr>
        <p:spPr bwMode="auto">
          <a:xfrm>
            <a:off x="2641600" y="5816600"/>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5"/>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66"/>
            </p:custDataLst>
          </p:nvPr>
        </p:nvCxnSpPr>
        <p:spPr bwMode="auto">
          <a:xfrm>
            <a:off x="7134225" y="58769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67"/>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68"/>
            </p:custDataLst>
          </p:nvPr>
        </p:nvCxnSpPr>
        <p:spPr bwMode="auto">
          <a:xfrm>
            <a:off x="7480300" y="4910139"/>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69"/>
            </p:custDataLst>
          </p:nvPr>
        </p:nvCxnSpPr>
        <p:spPr bwMode="auto">
          <a:xfrm>
            <a:off x="2986088" y="582771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70"/>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71"/>
            </p:custDataLst>
          </p:nvPr>
        </p:nvCxnSpPr>
        <p:spPr bwMode="auto">
          <a:xfrm>
            <a:off x="7826375" y="491490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72"/>
            </p:custDataLst>
          </p:nvPr>
        </p:nvCxnSpPr>
        <p:spPr bwMode="auto">
          <a:xfrm>
            <a:off x="7826375" y="58816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73"/>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74"/>
            </p:custDataLst>
          </p:nvPr>
        </p:nvCxnSpPr>
        <p:spPr bwMode="auto">
          <a:xfrm>
            <a:off x="8172450" y="4919663"/>
            <a:ext cx="128588" cy="508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75"/>
            </p:custDataLst>
          </p:nvPr>
        </p:nvCxnSpPr>
        <p:spPr bwMode="auto">
          <a:xfrm>
            <a:off x="8172450" y="5884864"/>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76"/>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77"/>
            </p:custDataLst>
          </p:nvPr>
        </p:nvCxnSpPr>
        <p:spPr bwMode="auto">
          <a:xfrm>
            <a:off x="8516938" y="4970463"/>
            <a:ext cx="128588"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8"/>
            </p:custDataLst>
          </p:nvPr>
        </p:nvCxnSpPr>
        <p:spPr bwMode="auto">
          <a:xfrm>
            <a:off x="8516938" y="5915025"/>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79"/>
            </p:custDataLst>
          </p:nvPr>
        </p:nvCxnSpPr>
        <p:spPr bwMode="auto">
          <a:xfrm>
            <a:off x="8863013" y="5019675"/>
            <a:ext cx="128588" cy="587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80"/>
            </p:custDataLst>
          </p:nvPr>
        </p:nvCxnSpPr>
        <p:spPr bwMode="auto">
          <a:xfrm>
            <a:off x="5751513" y="48926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81"/>
            </p:custDataLst>
          </p:nvPr>
        </p:nvCxnSpPr>
        <p:spPr bwMode="auto">
          <a:xfrm>
            <a:off x="8863012" y="5949950"/>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82"/>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3"/>
            </p:custDataLst>
          </p:nvPr>
        </p:nvCxnSpPr>
        <p:spPr bwMode="auto">
          <a:xfrm>
            <a:off x="912813" y="48847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84"/>
            </p:custDataLst>
          </p:nvPr>
        </p:nvCxnSpPr>
        <p:spPr bwMode="auto">
          <a:xfrm>
            <a:off x="912813" y="5761038"/>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5"/>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86"/>
            </p:custDataLst>
          </p:nvPr>
        </p:nvCxnSpPr>
        <p:spPr bwMode="auto">
          <a:xfrm>
            <a:off x="1258888" y="48847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87"/>
            </p:custDataLst>
          </p:nvPr>
        </p:nvCxnSpPr>
        <p:spPr bwMode="auto">
          <a:xfrm>
            <a:off x="1258888" y="5772149"/>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88"/>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89"/>
            </p:custDataLst>
          </p:nvPr>
        </p:nvCxnSpPr>
        <p:spPr bwMode="auto">
          <a:xfrm>
            <a:off x="1603375" y="48863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90"/>
            </p:custDataLst>
          </p:nvPr>
        </p:nvCxnSpPr>
        <p:spPr bwMode="auto">
          <a:xfrm>
            <a:off x="1603375" y="5784850"/>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91"/>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92"/>
            </p:custDataLst>
          </p:nvPr>
        </p:nvCxnSpPr>
        <p:spPr bwMode="auto">
          <a:xfrm>
            <a:off x="1949450" y="48863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93"/>
            </p:custDataLst>
          </p:nvPr>
        </p:nvCxnSpPr>
        <p:spPr bwMode="auto">
          <a:xfrm>
            <a:off x="1949450" y="579596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94"/>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95"/>
            </p:custDataLst>
          </p:nvPr>
        </p:nvCxnSpPr>
        <p:spPr bwMode="auto">
          <a:xfrm>
            <a:off x="7480300" y="5880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96"/>
            </p:custDataLst>
          </p:nvPr>
        </p:nvCxnSpPr>
        <p:spPr bwMode="auto">
          <a:xfrm>
            <a:off x="2295525" y="5805488"/>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97"/>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98"/>
            </p:custDataLst>
          </p:nvPr>
        </p:nvCxnSpPr>
        <p:spPr bwMode="auto">
          <a:xfrm>
            <a:off x="2641600" y="48863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99"/>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0"/>
            </p:custDataLst>
          </p:nvPr>
        </p:nvCxnSpPr>
        <p:spPr bwMode="auto">
          <a:xfrm>
            <a:off x="2986088" y="48879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1"/>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02"/>
            </p:custDataLst>
          </p:nvPr>
        </p:nvCxnSpPr>
        <p:spPr bwMode="auto">
          <a:xfrm>
            <a:off x="3332163" y="48879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03"/>
            </p:custDataLst>
          </p:nvPr>
        </p:nvCxnSpPr>
        <p:spPr bwMode="auto">
          <a:xfrm>
            <a:off x="3332163" y="583723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04"/>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105"/>
            </p:custDataLst>
          </p:nvPr>
        </p:nvCxnSpPr>
        <p:spPr bwMode="auto">
          <a:xfrm>
            <a:off x="3678238" y="48879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06"/>
            </p:custDataLst>
          </p:nvPr>
        </p:nvCxnSpPr>
        <p:spPr bwMode="auto">
          <a:xfrm>
            <a:off x="3678238" y="58467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07"/>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08"/>
            </p:custDataLst>
          </p:nvPr>
        </p:nvCxnSpPr>
        <p:spPr bwMode="auto">
          <a:xfrm>
            <a:off x="4024313" y="48879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09"/>
            </p:custDataLst>
          </p:nvPr>
        </p:nvCxnSpPr>
        <p:spPr bwMode="auto">
          <a:xfrm>
            <a:off x="4024313" y="58531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10"/>
            </p:custDataLst>
          </p:nvPr>
        </p:nvCxnSpPr>
        <p:spPr bwMode="auto">
          <a:xfrm>
            <a:off x="4368800" y="48879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11"/>
            </p:custDataLst>
          </p:nvPr>
        </p:nvCxnSpPr>
        <p:spPr bwMode="auto">
          <a:xfrm>
            <a:off x="4368800" y="58594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12"/>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13"/>
            </p:custDataLst>
          </p:nvPr>
        </p:nvCxnSpPr>
        <p:spPr bwMode="auto">
          <a:xfrm>
            <a:off x="4714875" y="48879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14"/>
            </p:custDataLst>
          </p:nvPr>
        </p:nvCxnSpPr>
        <p:spPr bwMode="auto">
          <a:xfrm>
            <a:off x="4714875" y="58642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15"/>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16"/>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17"/>
            </p:custDataLst>
          </p:nvPr>
        </p:nvCxnSpPr>
        <p:spPr bwMode="auto">
          <a:xfrm>
            <a:off x="5407025" y="48895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18"/>
            </p:custDataLst>
          </p:nvPr>
        </p:nvCxnSpPr>
        <p:spPr bwMode="auto">
          <a:xfrm>
            <a:off x="5407025" y="58689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19"/>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79" name="Chart 378">
            <a:extLst>
              <a:ext uri="{FF2B5EF4-FFF2-40B4-BE49-F238E27FC236}">
                <a16:creationId xmlns:a16="http://schemas.microsoft.com/office/drawing/2014/main" id="{4351BD69-CAA9-4665-B1DB-1C0F81317B43}"/>
              </a:ext>
            </a:extLst>
          </p:cNvPr>
          <p:cNvGraphicFramePr/>
          <p:nvPr>
            <p:custDataLst>
              <p:tags r:id="rId120"/>
            </p:custData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9"/>
          </a:graphicData>
        </a:graphic>
      </p:graphicFrame>
      <p:cxnSp>
        <p:nvCxnSpPr>
          <p:cNvPr id="303" name="Straight Connector 302">
            <a:extLst>
              <a:ext uri="{FF2B5EF4-FFF2-40B4-BE49-F238E27FC236}">
                <a16:creationId xmlns:a16="http://schemas.microsoft.com/office/drawing/2014/main" id="{BB116CEB-1120-4EBD-91D4-0084ADE7EEAD}"/>
              </a:ext>
            </a:extLst>
          </p:cNvPr>
          <p:cNvCxnSpPr/>
          <p:nvPr>
            <p:custDataLst>
              <p:tags r:id="rId121"/>
            </p:custDataLst>
          </p:nvPr>
        </p:nvCxnSpPr>
        <p:spPr bwMode="auto">
          <a:xfrm>
            <a:off x="322262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22"/>
            </p:custDataLst>
          </p:nvPr>
        </p:nvCxnSpPr>
        <p:spPr bwMode="auto">
          <a:xfrm>
            <a:off x="5643563" y="4772026"/>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23"/>
            </p:custDataLst>
          </p:nvPr>
        </p:nvCxnSpPr>
        <p:spPr bwMode="auto">
          <a:xfrm>
            <a:off x="803275"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直線コネクタ 15"/>
          <p:cNvCxnSpPr/>
          <p:nvPr>
            <p:custDataLst>
              <p:tags r:id="rId124"/>
            </p:custDataLst>
          </p:nvPr>
        </p:nvCxnSpPr>
        <p:spPr bwMode="auto">
          <a:xfrm>
            <a:off x="7026275" y="4772026"/>
            <a:ext cx="0" cy="793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25"/>
            </p:custDataLst>
          </p:nvPr>
        </p:nvCxnSpPr>
        <p:spPr bwMode="auto">
          <a:xfrm>
            <a:off x="391477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26"/>
            </p:custDataLst>
          </p:nvPr>
        </p:nvCxnSpPr>
        <p:spPr bwMode="auto">
          <a:xfrm>
            <a:off x="4951413"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27"/>
            </p:custDataLst>
          </p:nvPr>
        </p:nvCxnSpPr>
        <p:spPr bwMode="auto">
          <a:xfrm>
            <a:off x="529748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8"/>
            </p:custDataLst>
          </p:nvPr>
        </p:nvCxnSpPr>
        <p:spPr bwMode="auto">
          <a:xfrm>
            <a:off x="287813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29"/>
            </p:custDataLst>
          </p:nvPr>
        </p:nvCxnSpPr>
        <p:spPr bwMode="auto">
          <a:xfrm>
            <a:off x="1149350"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30"/>
            </p:custDataLst>
          </p:nvPr>
        </p:nvCxnSpPr>
        <p:spPr bwMode="auto">
          <a:xfrm>
            <a:off x="4260850"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31"/>
            </p:custDataLst>
          </p:nvPr>
        </p:nvCxnSpPr>
        <p:spPr bwMode="auto">
          <a:xfrm>
            <a:off x="21859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32"/>
            </p:custDataLst>
          </p:nvPr>
        </p:nvCxnSpPr>
        <p:spPr bwMode="auto">
          <a:xfrm>
            <a:off x="253206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3"/>
            </p:custDataLst>
          </p:nvPr>
        </p:nvCxnSpPr>
        <p:spPr bwMode="auto">
          <a:xfrm>
            <a:off x="149542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8F451C4A-A4D0-4026-836B-D4930C7A6D47}"/>
              </a:ext>
            </a:extLst>
          </p:cNvPr>
          <p:cNvCxnSpPr/>
          <p:nvPr>
            <p:custDataLst>
              <p:tags r:id="rId134"/>
            </p:custDataLst>
          </p:nvPr>
        </p:nvCxnSpPr>
        <p:spPr bwMode="auto">
          <a:xfrm>
            <a:off x="6334125"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35"/>
            </p:custDataLst>
          </p:nvPr>
        </p:nvCxnSpPr>
        <p:spPr bwMode="auto">
          <a:xfrm>
            <a:off x="3568700"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直線コネクタ 30"/>
          <p:cNvCxnSpPr/>
          <p:nvPr>
            <p:custDataLst>
              <p:tags r:id="rId136"/>
            </p:custDataLst>
          </p:nvPr>
        </p:nvCxnSpPr>
        <p:spPr bwMode="auto">
          <a:xfrm>
            <a:off x="6680200" y="4772025"/>
            <a:ext cx="0" cy="777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37"/>
            </p:custDataLst>
          </p:nvPr>
        </p:nvCxnSpPr>
        <p:spPr bwMode="auto">
          <a:xfrm>
            <a:off x="183991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38"/>
            </p:custDataLst>
          </p:nvPr>
        </p:nvCxnSpPr>
        <p:spPr bwMode="auto">
          <a:xfrm>
            <a:off x="460533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E62B13A8-1FA1-47CC-8016-3414A819F682}"/>
              </a:ext>
            </a:extLst>
          </p:cNvPr>
          <p:cNvCxnSpPr/>
          <p:nvPr>
            <p:custDataLst>
              <p:tags r:id="rId139"/>
            </p:custDataLst>
          </p:nvPr>
        </p:nvCxnSpPr>
        <p:spPr bwMode="auto">
          <a:xfrm>
            <a:off x="7370763"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BCE427BC-14C0-48BC-B140-F54B90E425D8}"/>
              </a:ext>
            </a:extLst>
          </p:cNvPr>
          <p:cNvCxnSpPr/>
          <p:nvPr>
            <p:custDataLst>
              <p:tags r:id="rId140"/>
            </p:custDataLst>
          </p:nvPr>
        </p:nvCxnSpPr>
        <p:spPr bwMode="auto">
          <a:xfrm>
            <a:off x="7716838" y="47720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4191CCD8-D249-4B21-8B96-F00A272E9081}"/>
              </a:ext>
            </a:extLst>
          </p:cNvPr>
          <p:cNvCxnSpPr/>
          <p:nvPr>
            <p:custDataLst>
              <p:tags r:id="rId141"/>
            </p:custDataLst>
          </p:nvPr>
        </p:nvCxnSpPr>
        <p:spPr bwMode="auto">
          <a:xfrm>
            <a:off x="8062913"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42"/>
            </p:custDataLst>
          </p:nvPr>
        </p:nvCxnSpPr>
        <p:spPr bwMode="gray">
          <a:xfrm>
            <a:off x="5988050" y="4772025"/>
            <a:ext cx="0" cy="746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1" name="Text Placeholder 12"/>
          <p:cNvSpPr>
            <a:spLocks noGrp="1"/>
          </p:cNvSpPr>
          <p:nvPr>
            <p:custDataLst>
              <p:tags r:id="rId143"/>
            </p:custDataLst>
          </p:nvPr>
        </p:nvSpPr>
        <p:spPr bwMode="gray">
          <a:xfrm>
            <a:off x="7577138" y="53213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D704FD2-8BD1-4AF5-A234-0F905E52470E}" type="datetime'''''''''''6''''''''8''''''.''''''''''9'">
              <a:rPr lang="ja-JP" altLang="en-US" sz="1000" b="0" smtClean="0">
                <a:effectLst/>
              </a:rPr>
              <a:pPr/>
              <a:t>68.9</a:t>
            </a:fld>
            <a:endParaRPr kumimoji="0" lang="ja-JP" altLang="en-US" sz="1000" b="0" dirty="0">
              <a:sym typeface="+mn-lt"/>
            </a:endParaRPr>
          </a:p>
        </p:txBody>
      </p:sp>
      <p:sp>
        <p:nvSpPr>
          <p:cNvPr id="148" name="Text Placeholder 12"/>
          <p:cNvSpPr>
            <a:spLocks noGrp="1"/>
          </p:cNvSpPr>
          <p:nvPr>
            <p:custDataLst>
              <p:tags r:id="rId144"/>
            </p:custDataLst>
          </p:nvPr>
        </p:nvSpPr>
        <p:spPr bwMode="gray">
          <a:xfrm>
            <a:off x="5848350" y="53070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50611A-0A03-4694-84CD-A6A29681E45E}" type="datetime'''''6''''''''''''''''''''''''''9.''''''''''''''''''''''6'''">
              <a:rPr lang="ja-JP" altLang="en-US" sz="1000" b="0" smtClean="0">
                <a:effectLst/>
              </a:rPr>
              <a:pPr/>
              <a:t>69.6</a:t>
            </a:fld>
            <a:endParaRPr kumimoji="0" lang="ja-JP" altLang="en-US" sz="1000" b="0" dirty="0">
              <a:sym typeface="+mn-lt"/>
            </a:endParaRPr>
          </a:p>
        </p:txBody>
      </p:sp>
      <p:sp>
        <p:nvSpPr>
          <p:cNvPr id="172" name="Text Placeholder 12"/>
          <p:cNvSpPr>
            <a:spLocks noGrp="1"/>
          </p:cNvSpPr>
          <p:nvPr>
            <p:custDataLst>
              <p:tags r:id="rId145"/>
            </p:custDataLst>
          </p:nvPr>
        </p:nvSpPr>
        <p:spPr bwMode="gray">
          <a:xfrm>
            <a:off x="7577138" y="5964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D3E833-4DE8-4859-B34B-D4AB35E51CCB}" type="datetime'''2''''''''''''2''''''''''''''.''''''''''''''''''7'''">
              <a:rPr lang="ja-JP" altLang="en-US" sz="1000" b="0" smtClean="0">
                <a:solidFill>
                  <a:schemeClr val="bg1"/>
                </a:solidFill>
                <a:effectLst/>
              </a:rPr>
              <a:pPr/>
              <a:t>22.7</a:t>
            </a:fld>
            <a:endParaRPr kumimoji="0" lang="ja-JP" altLang="en-US" sz="1000" b="0" dirty="0">
              <a:solidFill>
                <a:schemeClr val="bg1"/>
              </a:solidFill>
              <a:sym typeface="+mn-lt"/>
            </a:endParaRPr>
          </a:p>
        </p:txBody>
      </p:sp>
      <p:sp>
        <p:nvSpPr>
          <p:cNvPr id="122" name="Text Placeholder 12"/>
          <p:cNvSpPr>
            <a:spLocks noGrp="1"/>
          </p:cNvSpPr>
          <p:nvPr>
            <p:custDataLst>
              <p:tags r:id="rId146"/>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03" name="Text Placeholder 12"/>
          <p:cNvSpPr>
            <a:spLocks noGrp="1"/>
          </p:cNvSpPr>
          <p:nvPr>
            <p:custDataLst>
              <p:tags r:id="rId147"/>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52" name="Text Placeholder 12"/>
          <p:cNvSpPr>
            <a:spLocks noGrp="1"/>
          </p:cNvSpPr>
          <p:nvPr>
            <p:custDataLst>
              <p:tags r:id="rId148"/>
            </p:custDataLst>
          </p:nvPr>
        </p:nvSpPr>
        <p:spPr bwMode="gray">
          <a:xfrm>
            <a:off x="7923213" y="53260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DCDBDD-0CB1-43D7-BC6C-7BD7C1C47B4B}" type="datetime'6''''8''''''''''''.''''''''''''''''7'''''''''''''''''''">
              <a:rPr lang="ja-JP" altLang="en-US" sz="1000" b="0" smtClean="0">
                <a:effectLst/>
              </a:rPr>
              <a:pPr/>
              <a:t>68.7</a:t>
            </a:fld>
            <a:endParaRPr kumimoji="0" lang="ja-JP" altLang="en-US" sz="1000" b="0" dirty="0">
              <a:sym typeface="+mn-lt"/>
            </a:endParaRPr>
          </a:p>
        </p:txBody>
      </p:sp>
      <p:sp>
        <p:nvSpPr>
          <p:cNvPr id="173" name="Text Placeholder 12"/>
          <p:cNvSpPr>
            <a:spLocks noGrp="1"/>
          </p:cNvSpPr>
          <p:nvPr>
            <p:custDataLst>
              <p:tags r:id="rId149"/>
            </p:custDataLst>
          </p:nvPr>
        </p:nvSpPr>
        <p:spPr bwMode="gray">
          <a:xfrm>
            <a:off x="7923213" y="59658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96F6CBF-4E49-46F9-8323-FB3BFEE53940}" type="datetime'''''''''''''''''''22''.''''''''5'''''''''''''''''">
              <a:rPr lang="ja-JP" altLang="en-US" sz="1000" b="0" smtClean="0">
                <a:solidFill>
                  <a:schemeClr val="bg1"/>
                </a:solidFill>
                <a:effectLst/>
              </a:rPr>
              <a:pPr/>
              <a:t>22.5</a:t>
            </a:fld>
            <a:endParaRPr kumimoji="0" lang="ja-JP" altLang="en-US" sz="1000" b="0" dirty="0">
              <a:solidFill>
                <a:schemeClr val="bg1"/>
              </a:solidFill>
              <a:sym typeface="+mn-lt"/>
            </a:endParaRPr>
          </a:p>
        </p:txBody>
      </p:sp>
      <p:sp>
        <p:nvSpPr>
          <p:cNvPr id="123" name="Text Placeholder 12"/>
          <p:cNvSpPr>
            <a:spLocks noGrp="1"/>
          </p:cNvSpPr>
          <p:nvPr>
            <p:custDataLst>
              <p:tags r:id="rId150"/>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155" name="Text Placeholder 12"/>
          <p:cNvSpPr>
            <a:spLocks noGrp="1"/>
          </p:cNvSpPr>
          <p:nvPr>
            <p:custDataLst>
              <p:tags r:id="rId151"/>
            </p:custDataLst>
          </p:nvPr>
        </p:nvSpPr>
        <p:spPr bwMode="gray">
          <a:xfrm>
            <a:off x="1009650" y="5910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EBF56-9EFD-48A1-803B-E5942D5C9438}" type="datetime'''30''.''''''''''''''''''''''''''5'''''''''">
              <a:rPr lang="ja-JP" altLang="en-US" sz="1000" b="0" smtClean="0">
                <a:solidFill>
                  <a:schemeClr val="bg1"/>
                </a:solidFill>
                <a:effectLst/>
              </a:rPr>
              <a:pPr/>
              <a:t>30.5</a:t>
            </a:fld>
            <a:endParaRPr kumimoji="0" lang="ja-JP" altLang="en-US" sz="1000" b="0" dirty="0">
              <a:solidFill>
                <a:schemeClr val="bg1"/>
              </a:solidFill>
              <a:sym typeface="+mn-lt"/>
            </a:endParaRPr>
          </a:p>
        </p:txBody>
      </p:sp>
      <p:sp>
        <p:nvSpPr>
          <p:cNvPr id="323" name="テキスト プレースホルダ 9">
            <a:extLst>
              <a:ext uri="{FF2B5EF4-FFF2-40B4-BE49-F238E27FC236}">
                <a16:creationId xmlns:a16="http://schemas.microsoft.com/office/drawing/2014/main" id="{61E866FC-B48C-4F59-BE26-D52D53B77919}"/>
              </a:ext>
            </a:extLst>
          </p:cNvPr>
          <p:cNvSpPr>
            <a:spLocks noGrp="1"/>
          </p:cNvSpPr>
          <p:nvPr>
            <p:custDataLst>
              <p:tags r:id="rId152"/>
            </p:custDataLst>
          </p:nvPr>
        </p:nvSpPr>
        <p:spPr bwMode="gray">
          <a:xfrm>
            <a:off x="8269288" y="480695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6B2C65-93BC-4563-8D62-C5AB2175F0D4}" type="datetime'''''1''''''''''''''''''''''''''''2''''''''''''''.''3'''''">
              <a:rPr lang="ja-JP" altLang="en-US" sz="1000" smtClean="0">
                <a:effectLst/>
              </a:rPr>
              <a:pPr/>
              <a:t>12.3</a:t>
            </a:fld>
            <a:endParaRPr lang="ja-JP" altLang="en-US" sz="1000" dirty="0">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53"/>
            </p:custDataLst>
          </p:nvPr>
        </p:nvSpPr>
        <p:spPr bwMode="gray">
          <a:xfrm>
            <a:off x="8269288" y="53657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1E1E49-9477-4255-94AB-7FFDACB93A3C}" type="datetime'''67''''''''.''''''''4'''''''''''''''''">
              <a:rPr lang="ja-JP" altLang="en-US" sz="1000" smtClean="0">
                <a:effectLst/>
              </a:rPr>
              <a:pPr/>
              <a:t>67.4</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54"/>
            </p:custDataLst>
          </p:nvPr>
        </p:nvSpPr>
        <p:spPr bwMode="gray">
          <a:xfrm>
            <a:off x="8269288" y="59817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07E3BC-A790-40C9-A1CF-ACE90D78B684}" type="datetime'2''''0''''''''''''''''''''''''''''''''.''''''''''''4'">
              <a:rPr lang="ja-JP" altLang="en-US" sz="1000" smtClean="0">
                <a:solidFill>
                  <a:schemeClr val="bg1"/>
                </a:solidFill>
                <a:effectLst/>
              </a:rPr>
              <a:pPr/>
              <a:t>20.4</a:t>
            </a:fld>
            <a:endParaRPr lang="ja-JP" altLang="en-US" sz="1000" dirty="0">
              <a:solidFill>
                <a:schemeClr val="bg1"/>
              </a:solidFill>
              <a:sym typeface="+mn-lt"/>
            </a:endParaRPr>
          </a:p>
        </p:txBody>
      </p:sp>
      <p:sp>
        <p:nvSpPr>
          <p:cNvPr id="124" name="Text Placeholder 12"/>
          <p:cNvSpPr>
            <a:spLocks noGrp="1"/>
          </p:cNvSpPr>
          <p:nvPr>
            <p:custDataLst>
              <p:tags r:id="rId155"/>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56"/>
            </p:custDataLst>
          </p:nvPr>
        </p:nvSpPr>
        <p:spPr bwMode="gray">
          <a:xfrm>
            <a:off x="8613775" y="54086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205021-02B2-4608-B9C9-3A3DD54ADDF0}" type="datetime'66''''''.3'''''">
              <a:rPr lang="ja-JP" altLang="en-US" sz="1000" smtClean="0">
                <a:effectLst/>
              </a:rPr>
              <a:pPr/>
              <a:t>66.3</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57"/>
            </p:custDataLst>
          </p:nvPr>
        </p:nvSpPr>
        <p:spPr bwMode="gray">
          <a:xfrm>
            <a:off x="8613775" y="599916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D4FFE6-8DD1-41BD-9766-947C2022C781}" type="datetime'''''1''''''''''''7''''''''''''''''''''''''''''''''''''''.8'''">
              <a:rPr lang="ja-JP" altLang="en-US" sz="1000" smtClean="0">
                <a:solidFill>
                  <a:schemeClr val="bg1"/>
                </a:solidFill>
                <a:effectLst/>
              </a:rPr>
              <a:pPr/>
              <a:t>17.8</a:t>
            </a:fld>
            <a:endParaRPr lang="ja-JP" altLang="en-US" sz="1000" dirty="0">
              <a:solidFill>
                <a:schemeClr val="bg1"/>
              </a:solidFill>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8"/>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9"/>
            </p:custDataLst>
          </p:nvPr>
        </p:nvSpPr>
        <p:spPr bwMode="gray">
          <a:xfrm>
            <a:off x="8959850" y="54435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6A5A2C-9349-4034-8ACA-DF0EC9F32657}" type="datetime'''''6''''''''''''''''''''3''''''''.''''''''0'''''''''">
              <a:rPr lang="ja-JP" altLang="en-US" sz="1000" smtClean="0">
                <a:effectLst/>
              </a:rPr>
              <a:pPr/>
              <a:t>63.0</a:t>
            </a:fld>
            <a:endParaRPr lang="ja-JP" altLang="en-US" sz="1000" dirty="0">
              <a:sym typeface="+mn-lt"/>
            </a:endParaRPr>
          </a:p>
        </p:txBody>
      </p:sp>
      <p:sp>
        <p:nvSpPr>
          <p:cNvPr id="378" name="テキスト プレースホルダ 9">
            <a:extLst>
              <a:ext uri="{FF2B5EF4-FFF2-40B4-BE49-F238E27FC236}">
                <a16:creationId xmlns:a16="http://schemas.microsoft.com/office/drawing/2014/main" id="{EB5EEDD3-9C55-4B2F-AA6A-586EFB216F35}"/>
              </a:ext>
            </a:extLst>
          </p:cNvPr>
          <p:cNvSpPr>
            <a:spLocks noGrp="1"/>
          </p:cNvSpPr>
          <p:nvPr>
            <p:custDataLst>
              <p:tags r:id="rId160"/>
            </p:custDataLst>
          </p:nvPr>
        </p:nvSpPr>
        <p:spPr bwMode="gray">
          <a:xfrm>
            <a:off x="8959850" y="60055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2A785F-ED26-4797-887D-4D22D696DB24}" type="datetime'''''''''''''''''''''''''''16''''''''''''.''''''9'''''''''''">
              <a:rPr lang="ja-JP" altLang="en-US" sz="1000" smtClean="0">
                <a:solidFill>
                  <a:schemeClr val="bg1"/>
                </a:solidFill>
                <a:effectLst/>
                <a:sym typeface="+mn-lt"/>
              </a:rPr>
              <a:pPr marL="0" indent="0" algn="ctr">
                <a:spcBef>
                  <a:spcPct val="0"/>
                </a:spcBef>
                <a:buNone/>
              </a:pPr>
              <a:t>16.9</a:t>
            </a:fld>
            <a:endParaRPr lang="ja-JP" altLang="en-US" sz="1000" dirty="0">
              <a:solidFill>
                <a:schemeClr val="bg1"/>
              </a:solidFill>
              <a:sym typeface="+mn-lt"/>
            </a:endParaRPr>
          </a:p>
        </p:txBody>
      </p:sp>
      <p:sp>
        <p:nvSpPr>
          <p:cNvPr id="125" name="Text Placeholder 12"/>
          <p:cNvSpPr>
            <a:spLocks noGrp="1"/>
          </p:cNvSpPr>
          <p:nvPr>
            <p:custDataLst>
              <p:tags r:id="rId161"/>
            </p:custDataLst>
          </p:nvPr>
        </p:nvSpPr>
        <p:spPr bwMode="auto">
          <a:xfrm>
            <a:off x="9310688" y="48609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62"/>
            </p:custDataLst>
          </p:nvPr>
        </p:nvSpPr>
        <p:spPr bwMode="auto">
          <a:xfrm>
            <a:off x="9310688" y="54435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163"/>
            </p:custDataLst>
          </p:nvPr>
        </p:nvSpPr>
        <p:spPr bwMode="auto">
          <a:xfrm>
            <a:off x="9310688" y="60055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04" name="Text Placeholder 12"/>
          <p:cNvSpPr>
            <a:spLocks noGrp="1"/>
          </p:cNvSpPr>
          <p:nvPr>
            <p:custDataLst>
              <p:tags r:id="rId164"/>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54" name="Text Placeholder 12"/>
          <p:cNvSpPr>
            <a:spLocks noGrp="1"/>
          </p:cNvSpPr>
          <p:nvPr>
            <p:custDataLst>
              <p:tags r:id="rId165"/>
            </p:custDataLst>
          </p:nvPr>
        </p:nvSpPr>
        <p:spPr bwMode="gray">
          <a:xfrm>
            <a:off x="663575"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4FFE04-EF04-4E46-A6CF-96B4689D7BC1}" type="datetime'''''''''''''3''''''''1.''''4'">
              <a:rPr lang="ja-JP" altLang="en-US" sz="1000" b="0" smtClean="0">
                <a:solidFill>
                  <a:schemeClr val="bg1"/>
                </a:solidFill>
                <a:effectLst/>
              </a:rPr>
              <a:pPr/>
              <a:t>31.4</a:t>
            </a:fld>
            <a:endParaRPr kumimoji="0" lang="ja-JP" altLang="en-US" sz="1000" b="0" dirty="0">
              <a:solidFill>
                <a:schemeClr val="bg1"/>
              </a:solidFill>
              <a:sym typeface="+mn-lt"/>
            </a:endParaRPr>
          </a:p>
        </p:txBody>
      </p:sp>
      <p:sp>
        <p:nvSpPr>
          <p:cNvPr id="142" name="Text Placeholder 12"/>
          <p:cNvSpPr>
            <a:spLocks noGrp="1"/>
          </p:cNvSpPr>
          <p:nvPr>
            <p:custDataLst>
              <p:tags r:id="rId166"/>
            </p:custDataLst>
          </p:nvPr>
        </p:nvSpPr>
        <p:spPr bwMode="gray">
          <a:xfrm>
            <a:off x="3775075" y="52943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2050CB-83B3-448C-9A63-E2E329597D80}" type="datetime'6''''8''''''''''''''''''''.''''''''''''''8'''''''''''''">
              <a:rPr lang="ja-JP" altLang="en-US" sz="1000" b="0" smtClean="0">
                <a:effectLst/>
              </a:rPr>
              <a:pPr/>
              <a:t>68.8</a:t>
            </a:fld>
            <a:endParaRPr kumimoji="0" lang="ja-JP" altLang="en-US" sz="1000" b="0" dirty="0">
              <a:sym typeface="+mn-lt"/>
            </a:endParaRPr>
          </a:p>
        </p:txBody>
      </p:sp>
      <p:sp>
        <p:nvSpPr>
          <p:cNvPr id="133" name="Text Placeholder 12"/>
          <p:cNvSpPr>
            <a:spLocks noGrp="1"/>
          </p:cNvSpPr>
          <p:nvPr>
            <p:custDataLst>
              <p:tags r:id="rId167"/>
            </p:custDataLst>
          </p:nvPr>
        </p:nvSpPr>
        <p:spPr bwMode="gray">
          <a:xfrm>
            <a:off x="663575" y="5246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7BA2456-5302-4FB0-AB25-C80FFDC5234B}" type="datetime'''''''''''''''''''''''''6''''''''''''2''''''.''''''4'''''''">
              <a:rPr lang="ja-JP" altLang="en-US" sz="1000" b="0" smtClean="0">
                <a:effectLst/>
              </a:rPr>
              <a:pPr/>
              <a:t>62.4</a:t>
            </a:fld>
            <a:endParaRPr kumimoji="0" lang="ja-JP" altLang="en-US" sz="1000" b="0" dirty="0">
              <a:sym typeface="+mn-lt"/>
            </a:endParaRPr>
          </a:p>
        </p:txBody>
      </p:sp>
      <p:sp>
        <p:nvSpPr>
          <p:cNvPr id="111" name="Text Placeholder 12"/>
          <p:cNvSpPr>
            <a:spLocks noGrp="1"/>
          </p:cNvSpPr>
          <p:nvPr>
            <p:custDataLst>
              <p:tags r:id="rId168"/>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05" name="Text Placeholder 12"/>
          <p:cNvSpPr>
            <a:spLocks noGrp="1"/>
          </p:cNvSpPr>
          <p:nvPr>
            <p:custDataLst>
              <p:tags r:id="rId169"/>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35" name="Text Placeholder 12"/>
          <p:cNvSpPr>
            <a:spLocks noGrp="1"/>
          </p:cNvSpPr>
          <p:nvPr>
            <p:custDataLst>
              <p:tags r:id="rId170"/>
            </p:custDataLst>
          </p:nvPr>
        </p:nvSpPr>
        <p:spPr bwMode="gray">
          <a:xfrm>
            <a:off x="1355725"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C5F542-FA68-44CE-9162-B5BB8F7F1D8C}" type="datetime'6''''''''''''4''''.''''''''''''''''''0'''''''''''''''''">
              <a:rPr lang="ja-JP" altLang="en-US" sz="1000" b="0" smtClean="0">
                <a:effectLst/>
              </a:rPr>
              <a:pPr/>
              <a:t>64.0</a:t>
            </a:fld>
            <a:endParaRPr kumimoji="0" lang="ja-JP" altLang="en-US" sz="1000" b="0" dirty="0">
              <a:sym typeface="+mn-lt"/>
            </a:endParaRPr>
          </a:p>
        </p:txBody>
      </p:sp>
      <p:sp>
        <p:nvSpPr>
          <p:cNvPr id="156" name="Text Placeholder 12"/>
          <p:cNvSpPr>
            <a:spLocks noGrp="1"/>
          </p:cNvSpPr>
          <p:nvPr>
            <p:custDataLst>
              <p:tags r:id="rId171"/>
            </p:custDataLst>
          </p:nvPr>
        </p:nvSpPr>
        <p:spPr bwMode="gray">
          <a:xfrm>
            <a:off x="1355725"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0983752-51AD-42FC-93DD-6D16CC6A1A16}" type="datetime'''''''''''''''''''''''''''''''''29.''''''''''''''7'''''''">
              <a:rPr lang="ja-JP" altLang="en-US" sz="1000" b="0" smtClean="0">
                <a:solidFill>
                  <a:schemeClr val="bg1"/>
                </a:solidFill>
                <a:effectLst/>
              </a:rPr>
              <a:pPr/>
              <a:t>29.7</a:t>
            </a:fld>
            <a:endParaRPr kumimoji="0" lang="ja-JP" altLang="en-US" sz="1000" b="0" dirty="0">
              <a:solidFill>
                <a:schemeClr val="bg1"/>
              </a:solidFill>
              <a:sym typeface="+mn-lt"/>
            </a:endParaRPr>
          </a:p>
        </p:txBody>
      </p:sp>
      <p:sp>
        <p:nvSpPr>
          <p:cNvPr id="106" name="Text Placeholder 12"/>
          <p:cNvSpPr>
            <a:spLocks noGrp="1"/>
          </p:cNvSpPr>
          <p:nvPr>
            <p:custDataLst>
              <p:tags r:id="rId172"/>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36" name="Text Placeholder 12"/>
          <p:cNvSpPr>
            <a:spLocks noGrp="1"/>
          </p:cNvSpPr>
          <p:nvPr>
            <p:custDataLst>
              <p:tags r:id="rId173"/>
            </p:custDataLst>
          </p:nvPr>
        </p:nvSpPr>
        <p:spPr bwMode="gray">
          <a:xfrm>
            <a:off x="1700213" y="52641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6F0C8C-333E-4A5A-82E1-162DD8509DDF}" type="datetime'''''''''''''''''''''''6''''4''''''''''''''.''''''''8'">
              <a:rPr lang="ja-JP" altLang="en-US" sz="1000" b="0" smtClean="0">
                <a:effectLst/>
              </a:rPr>
              <a:pPr/>
              <a:t>64.8</a:t>
            </a:fld>
            <a:endParaRPr kumimoji="0" lang="ja-JP" altLang="en-US" sz="1000" b="0" dirty="0">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74"/>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47" name="Text Placeholder 12"/>
          <p:cNvSpPr>
            <a:spLocks noGrp="1"/>
          </p:cNvSpPr>
          <p:nvPr>
            <p:custDataLst>
              <p:tags r:id="rId175"/>
            </p:custDataLst>
          </p:nvPr>
        </p:nvSpPr>
        <p:spPr bwMode="gray">
          <a:xfrm>
            <a:off x="5503863" y="53054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55CF016-B5A4-4E14-8D32-30212946F88B}" type="datetime'''6''''''9''''''''''''.''''''''7'''''''''''">
              <a:rPr lang="ja-JP" altLang="en-US" sz="1000" b="0" smtClean="0">
                <a:effectLst/>
              </a:rPr>
              <a:pPr/>
              <a:t>69.7</a:t>
            </a:fld>
            <a:endParaRPr kumimoji="0" lang="ja-JP" altLang="en-US" sz="1000" b="0" dirty="0">
              <a:sym typeface="+mn-lt"/>
            </a:endParaRPr>
          </a:p>
        </p:txBody>
      </p:sp>
      <p:sp>
        <p:nvSpPr>
          <p:cNvPr id="157" name="Text Placeholder 12"/>
          <p:cNvSpPr>
            <a:spLocks noGrp="1"/>
          </p:cNvSpPr>
          <p:nvPr>
            <p:custDataLst>
              <p:tags r:id="rId176"/>
            </p:custDataLst>
          </p:nvPr>
        </p:nvSpPr>
        <p:spPr bwMode="gray">
          <a:xfrm>
            <a:off x="1700213" y="59213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B94428-C83A-4321-B461-6994703EB6C9}" type="datetime'''''''2''8''.''''''''''''''''''''''''''''''''''''''''9'">
              <a:rPr lang="ja-JP" altLang="en-US" sz="1000" b="0" smtClean="0">
                <a:solidFill>
                  <a:schemeClr val="bg1"/>
                </a:solidFill>
                <a:effectLst/>
              </a:rPr>
              <a:pPr/>
              <a:t>28.9</a:t>
            </a:fld>
            <a:endParaRPr kumimoji="0" lang="ja-JP" altLang="en-US" sz="1000" b="0" dirty="0">
              <a:solidFill>
                <a:schemeClr val="bg1"/>
              </a:solidFill>
              <a:sym typeface="+mn-lt"/>
            </a:endParaRPr>
          </a:p>
        </p:txBody>
      </p:sp>
      <p:sp>
        <p:nvSpPr>
          <p:cNvPr id="211" name="テキスト プレースホルダ 9"/>
          <p:cNvSpPr>
            <a:spLocks noGrp="1"/>
          </p:cNvSpPr>
          <p:nvPr>
            <p:custDataLst>
              <p:tags r:id="rId177"/>
            </p:custDataLst>
          </p:nvPr>
        </p:nvSpPr>
        <p:spPr bwMode="gray">
          <a:xfrm>
            <a:off x="6886575" y="59626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500C51-2711-4599-A60A-B11A11E0C0C1}" type="datetime'2''''''''''''3''''.''''''''''''''''0'''''''''''''">
              <a:rPr lang="ja-JP" altLang="en-US" sz="1000" smtClean="0">
                <a:solidFill>
                  <a:schemeClr val="bg1"/>
                </a:solidFill>
                <a:effectLst/>
              </a:rPr>
              <a:pPr/>
              <a:t>23.0</a:t>
            </a:fld>
            <a:endParaRPr kumimoji="0" lang="ja-JP" altLang="en-US" sz="1000" dirty="0">
              <a:solidFill>
                <a:schemeClr val="bg1"/>
              </a:solidFill>
              <a:sym typeface="+mn-lt"/>
            </a:endParaRPr>
          </a:p>
        </p:txBody>
      </p:sp>
      <p:sp>
        <p:nvSpPr>
          <p:cNvPr id="107" name="Text Placeholder 12"/>
          <p:cNvSpPr>
            <a:spLocks noGrp="1"/>
          </p:cNvSpPr>
          <p:nvPr>
            <p:custDataLst>
              <p:tags r:id="rId178"/>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205" name="Text Placeholder 12"/>
          <p:cNvSpPr>
            <a:spLocks noGrp="1"/>
          </p:cNvSpPr>
          <p:nvPr>
            <p:custDataLst>
              <p:tags r:id="rId179"/>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37" name="Text Placeholder 12"/>
          <p:cNvSpPr>
            <a:spLocks noGrp="1"/>
          </p:cNvSpPr>
          <p:nvPr>
            <p:custDataLst>
              <p:tags r:id="rId180"/>
            </p:custDataLst>
          </p:nvPr>
        </p:nvSpPr>
        <p:spPr bwMode="gray">
          <a:xfrm>
            <a:off x="2046288" y="5268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6429E7-42A5-4DF5-9068-F3C2BBCA45C8}" type="datetime'''''''''''''''''''''''''6''''''''5''.''''''5'''''">
              <a:rPr lang="ja-JP" altLang="en-US" sz="1000" b="0" smtClean="0">
                <a:effectLst/>
              </a:rPr>
              <a:pPr/>
              <a:t>65.5</a:t>
            </a:fld>
            <a:endParaRPr kumimoji="0" lang="ja-JP" altLang="en-US" sz="1000" b="0" dirty="0">
              <a:sym typeface="+mn-lt"/>
            </a:endParaRPr>
          </a:p>
        </p:txBody>
      </p:sp>
      <p:sp>
        <p:nvSpPr>
          <p:cNvPr id="158" name="Text Placeholder 12"/>
          <p:cNvSpPr>
            <a:spLocks noGrp="1"/>
          </p:cNvSpPr>
          <p:nvPr>
            <p:custDataLst>
              <p:tags r:id="rId181"/>
            </p:custDataLst>
          </p:nvPr>
        </p:nvSpPr>
        <p:spPr bwMode="gray">
          <a:xfrm>
            <a:off x="2046288" y="59261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E2080A-4A68-4A1D-8DF7-C3B6BE6A612B}" type="datetime'''''''''''''''''''''''''2''''''''8.1'''''''''">
              <a:rPr lang="ja-JP" altLang="en-US" sz="1000" b="0" smtClean="0">
                <a:solidFill>
                  <a:schemeClr val="bg1"/>
                </a:solidFill>
                <a:effectLst/>
              </a:rPr>
              <a:pPr/>
              <a:t>28.1</a:t>
            </a:fld>
            <a:endParaRPr kumimoji="0" lang="ja-JP" altLang="en-US" sz="1000" b="0" dirty="0">
              <a:solidFill>
                <a:schemeClr val="bg1"/>
              </a:solidFill>
              <a:sym typeface="+mn-lt"/>
            </a:endParaRPr>
          </a:p>
        </p:txBody>
      </p:sp>
      <p:sp>
        <p:nvSpPr>
          <p:cNvPr id="108" name="Text Placeholder 12"/>
          <p:cNvSpPr>
            <a:spLocks noGrp="1"/>
          </p:cNvSpPr>
          <p:nvPr>
            <p:custDataLst>
              <p:tags r:id="rId182"/>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13" name="Text Placeholder 12"/>
          <p:cNvSpPr>
            <a:spLocks noGrp="1"/>
          </p:cNvSpPr>
          <p:nvPr>
            <p:custDataLst>
              <p:tags r:id="rId183"/>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38" name="Text Placeholder 12"/>
          <p:cNvSpPr>
            <a:spLocks noGrp="1"/>
          </p:cNvSpPr>
          <p:nvPr>
            <p:custDataLst>
              <p:tags r:id="rId184"/>
            </p:custDataLst>
          </p:nvPr>
        </p:nvSpPr>
        <p:spPr bwMode="gray">
          <a:xfrm>
            <a:off x="2392363" y="5275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D5932B-25F4-4C7A-AE0A-D5C228DE350B}" type="datetime'''''''''''''''''''''6''6''''.2'''''">
              <a:rPr lang="ja-JP" altLang="en-US" sz="1000" b="0" smtClean="0">
                <a:effectLst/>
              </a:rPr>
              <a:pPr/>
              <a:t>66.2</a:t>
            </a:fld>
            <a:endParaRPr kumimoji="0" lang="ja-JP" altLang="en-US" sz="1000" b="0" dirty="0">
              <a:sym typeface="+mn-lt"/>
            </a:endParaRPr>
          </a:p>
        </p:txBody>
      </p:sp>
      <p:sp>
        <p:nvSpPr>
          <p:cNvPr id="114" name="Text Placeholder 12"/>
          <p:cNvSpPr>
            <a:spLocks noGrp="1"/>
          </p:cNvSpPr>
          <p:nvPr>
            <p:custDataLst>
              <p:tags r:id="rId185"/>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59" name="Text Placeholder 12"/>
          <p:cNvSpPr>
            <a:spLocks noGrp="1"/>
          </p:cNvSpPr>
          <p:nvPr>
            <p:custDataLst>
              <p:tags r:id="rId186"/>
            </p:custDataLst>
          </p:nvPr>
        </p:nvSpPr>
        <p:spPr bwMode="gray">
          <a:xfrm>
            <a:off x="2392363" y="59324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DD6F16-D928-4E5A-BE14-2E929CFE07FC}" type="datetime'2''''''''7''''''''''''''''.''''''''''''''''''''''''''''4'''''">
              <a:rPr lang="ja-JP" altLang="en-US" sz="1000" b="0" smtClean="0">
                <a:solidFill>
                  <a:schemeClr val="bg1"/>
                </a:solidFill>
                <a:effectLst/>
              </a:rPr>
              <a:pPr/>
              <a:t>27.4</a:t>
            </a:fld>
            <a:endParaRPr kumimoji="0" lang="ja-JP" altLang="en-US" sz="1000" b="0" dirty="0">
              <a:solidFill>
                <a:schemeClr val="bg1"/>
              </a:solidFill>
              <a:sym typeface="+mn-lt"/>
            </a:endParaRPr>
          </a:p>
        </p:txBody>
      </p:sp>
      <p:sp>
        <p:nvSpPr>
          <p:cNvPr id="109" name="Text Placeholder 12"/>
          <p:cNvSpPr>
            <a:spLocks noGrp="1"/>
          </p:cNvSpPr>
          <p:nvPr>
            <p:custDataLst>
              <p:tags r:id="rId187"/>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88"/>
            </p:custDataLst>
          </p:nvPr>
        </p:nvSpPr>
        <p:spPr bwMode="gray">
          <a:xfrm>
            <a:off x="8959850" y="4860925"/>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4D974D-49AA-4B35-8173-DD3E40E67439}" type="datetime'''''''''''2''''''0''''''''''.''''''''''''''''''0'''''''">
              <a:rPr lang="ja-JP" altLang="en-US" sz="1000" smtClean="0">
                <a:effectLst/>
              </a:rPr>
              <a:pPr/>
              <a:t>20.0</a:t>
            </a:fld>
            <a:endParaRPr lang="ja-JP" altLang="en-US" sz="1000" dirty="0">
              <a:sym typeface="+mn-lt"/>
            </a:endParaRPr>
          </a:p>
        </p:txBody>
      </p:sp>
      <p:sp>
        <p:nvSpPr>
          <p:cNvPr id="139" name="Text Placeholder 12"/>
          <p:cNvSpPr>
            <a:spLocks noGrp="1"/>
          </p:cNvSpPr>
          <p:nvPr>
            <p:custDataLst>
              <p:tags r:id="rId189"/>
            </p:custDataLst>
          </p:nvPr>
        </p:nvSpPr>
        <p:spPr bwMode="gray">
          <a:xfrm>
            <a:off x="2738438" y="52816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D087E84-0F80-490E-9490-8F70A09DC38F}" type="datetime'''''6''''''6''.''''9'''''''''''''''">
              <a:rPr lang="ja-JP" altLang="en-US" sz="1000" b="0" smtClean="0">
                <a:effectLst/>
              </a:rPr>
              <a:pPr/>
              <a:t>66.9</a:t>
            </a:fld>
            <a:endParaRPr kumimoji="0" lang="ja-JP" altLang="en-US" sz="1000" b="0" dirty="0">
              <a:sym typeface="+mn-lt"/>
            </a:endParaRPr>
          </a:p>
        </p:txBody>
      </p:sp>
      <p:sp>
        <p:nvSpPr>
          <p:cNvPr id="163" name="Text Placeholder 12"/>
          <p:cNvSpPr>
            <a:spLocks noGrp="1"/>
          </p:cNvSpPr>
          <p:nvPr>
            <p:custDataLst>
              <p:tags r:id="rId190"/>
            </p:custDataLst>
          </p:nvPr>
        </p:nvSpPr>
        <p:spPr bwMode="gray">
          <a:xfrm>
            <a:off x="3775075" y="59499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D923D7-9812-4A8A-BFD8-14C45B50480F}" type="datetime'''''''''''''''''''''''''''''''''''2''''''''''''4.''7'''">
              <a:rPr lang="ja-JP" altLang="en-US" sz="1000" b="0" smtClean="0">
                <a:solidFill>
                  <a:schemeClr val="bg1"/>
                </a:solidFill>
                <a:effectLst/>
              </a:rPr>
              <a:pPr/>
              <a:t>24.7</a:t>
            </a:fld>
            <a:endParaRPr kumimoji="0" lang="ja-JP" altLang="en-US" sz="1000" b="0" dirty="0">
              <a:solidFill>
                <a:schemeClr val="bg1"/>
              </a:solidFill>
              <a:sym typeface="+mn-lt"/>
            </a:endParaRPr>
          </a:p>
        </p:txBody>
      </p:sp>
      <p:sp>
        <p:nvSpPr>
          <p:cNvPr id="160" name="Text Placeholder 12"/>
          <p:cNvSpPr>
            <a:spLocks noGrp="1"/>
          </p:cNvSpPr>
          <p:nvPr>
            <p:custDataLst>
              <p:tags r:id="rId191"/>
            </p:custDataLst>
          </p:nvPr>
        </p:nvSpPr>
        <p:spPr bwMode="gray">
          <a:xfrm>
            <a:off x="2738438" y="5937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CFDABD-24C4-4D7A-B8EB-8FBA86714D28}" type="datetime'''2''''''''''6''''''''''''''''.''''''''''6'''''''''''">
              <a:rPr lang="ja-JP" altLang="en-US" sz="1000" b="0" smtClean="0">
                <a:solidFill>
                  <a:schemeClr val="bg1"/>
                </a:solidFill>
                <a:effectLst/>
              </a:rPr>
              <a:pPr/>
              <a:t>26.6</a:t>
            </a:fld>
            <a:endParaRPr kumimoji="0" lang="ja-JP" altLang="en-US" sz="1000" b="0" dirty="0">
              <a:solidFill>
                <a:schemeClr val="bg1"/>
              </a:solidFill>
              <a:sym typeface="+mn-lt"/>
            </a:endParaRPr>
          </a:p>
        </p:txBody>
      </p:sp>
      <p:sp>
        <p:nvSpPr>
          <p:cNvPr id="110" name="Text Placeholder 12"/>
          <p:cNvSpPr>
            <a:spLocks noGrp="1"/>
          </p:cNvSpPr>
          <p:nvPr>
            <p:custDataLst>
              <p:tags r:id="rId192"/>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40" name="Text Placeholder 12"/>
          <p:cNvSpPr>
            <a:spLocks noGrp="1"/>
          </p:cNvSpPr>
          <p:nvPr>
            <p:custDataLst>
              <p:tags r:id="rId193"/>
            </p:custDataLst>
          </p:nvPr>
        </p:nvSpPr>
        <p:spPr bwMode="gray">
          <a:xfrm>
            <a:off x="3082925" y="5286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B945B3-E007-4294-8BD5-AA41C7FE45C3}" type="datetime'''''''''''''''''''''''6''7''''''''''''''''''''''.''6'">
              <a:rPr lang="ja-JP" altLang="en-US" sz="1000" b="0" smtClean="0">
                <a:effectLst/>
              </a:rPr>
              <a:pPr/>
              <a:t>67.6</a:t>
            </a:fld>
            <a:endParaRPr kumimoji="0" lang="ja-JP" altLang="en-US" sz="1000" b="0" dirty="0">
              <a:sym typeface="+mn-lt"/>
            </a:endParaRPr>
          </a:p>
        </p:txBody>
      </p:sp>
      <p:sp>
        <p:nvSpPr>
          <p:cNvPr id="161" name="Text Placeholder 12"/>
          <p:cNvSpPr>
            <a:spLocks noGrp="1"/>
          </p:cNvSpPr>
          <p:nvPr>
            <p:custDataLst>
              <p:tags r:id="rId194"/>
            </p:custDataLst>
          </p:nvPr>
        </p:nvSpPr>
        <p:spPr bwMode="gray">
          <a:xfrm>
            <a:off x="3082925" y="59420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CE1167-FE32-4812-B796-D811F96C4909}" type="datetime'''25''''''''''''''''''''''''''.9'''''''''''">
              <a:rPr lang="ja-JP" altLang="en-US" sz="1000" b="0" smtClean="0">
                <a:solidFill>
                  <a:schemeClr val="bg1"/>
                </a:solidFill>
                <a:effectLst/>
              </a:rPr>
              <a:pPr/>
              <a:t>25.9</a:t>
            </a:fld>
            <a:endParaRPr kumimoji="0" lang="ja-JP" altLang="en-US" sz="1000" b="0" dirty="0">
              <a:solidFill>
                <a:schemeClr val="bg1"/>
              </a:solidFill>
              <a:sym typeface="+mn-lt"/>
            </a:endParaRPr>
          </a:p>
        </p:txBody>
      </p:sp>
      <p:sp>
        <p:nvSpPr>
          <p:cNvPr id="141" name="Text Placeholder 12"/>
          <p:cNvSpPr>
            <a:spLocks noGrp="1"/>
          </p:cNvSpPr>
          <p:nvPr>
            <p:custDataLst>
              <p:tags r:id="rId195"/>
            </p:custDataLst>
          </p:nvPr>
        </p:nvSpPr>
        <p:spPr bwMode="gray">
          <a:xfrm>
            <a:off x="3429000" y="52911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0D8D21-41CB-4265-B1B4-2B8E73956241}" type="datetime'''6''''''''''''''''''''''''''''''''''''''''''''8''.3'">
              <a:rPr lang="ja-JP" altLang="en-US" sz="1000" b="0" smtClean="0">
                <a:effectLst/>
              </a:rPr>
              <a:pPr/>
              <a:t>68.3</a:t>
            </a:fld>
            <a:endParaRPr kumimoji="0" lang="ja-JP" altLang="en-US" sz="1000" b="0" dirty="0">
              <a:sym typeface="+mn-lt"/>
            </a:endParaRPr>
          </a:p>
        </p:txBody>
      </p:sp>
      <p:sp>
        <p:nvSpPr>
          <p:cNvPr id="146" name="Text Placeholder 12"/>
          <p:cNvSpPr>
            <a:spLocks noGrp="1"/>
          </p:cNvSpPr>
          <p:nvPr>
            <p:custDataLst>
              <p:tags r:id="rId196"/>
            </p:custDataLst>
          </p:nvPr>
        </p:nvSpPr>
        <p:spPr bwMode="gray">
          <a:xfrm>
            <a:off x="5157788" y="53022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435F6-A2F7-4AE2-A6BB-79B06E1B3E8F}" type="datetime'''''''''6''''''''9''''''''''''.''''''8'''''''''''''''''''''">
              <a:rPr lang="ja-JP" altLang="en-US" sz="1000" b="0" smtClean="0">
                <a:effectLst/>
              </a:rPr>
              <a:pPr/>
              <a:t>69.8</a:t>
            </a:fld>
            <a:endParaRPr kumimoji="0" lang="ja-JP" altLang="en-US" sz="1000" b="0" dirty="0">
              <a:sym typeface="+mn-lt"/>
            </a:endParaRPr>
          </a:p>
        </p:txBody>
      </p:sp>
      <p:sp>
        <p:nvSpPr>
          <p:cNvPr id="116" name="Text Placeholder 12"/>
          <p:cNvSpPr>
            <a:spLocks noGrp="1"/>
          </p:cNvSpPr>
          <p:nvPr>
            <p:custDataLst>
              <p:tags r:id="rId197"/>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62" name="Text Placeholder 12"/>
          <p:cNvSpPr>
            <a:spLocks noGrp="1"/>
          </p:cNvSpPr>
          <p:nvPr>
            <p:custDataLst>
              <p:tags r:id="rId198"/>
            </p:custDataLst>
          </p:nvPr>
        </p:nvSpPr>
        <p:spPr bwMode="gray">
          <a:xfrm>
            <a:off x="3429000" y="5946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869329-2C62-4433-A851-D709C5981D74}" type="datetime'''''''2''''''''5''''''.''''''''3'''">
              <a:rPr lang="ja-JP" altLang="en-US" sz="1000" b="0" smtClean="0">
                <a:solidFill>
                  <a:schemeClr val="bg1"/>
                </a:solidFill>
                <a:effectLst/>
              </a:rPr>
              <a:pPr/>
              <a:t>25.3</a:t>
            </a:fld>
            <a:endParaRPr kumimoji="0" lang="ja-JP" altLang="en-US" sz="1000" b="0" dirty="0">
              <a:solidFill>
                <a:schemeClr val="bg1"/>
              </a:solidFill>
              <a:sym typeface="+mn-lt"/>
            </a:endParaRPr>
          </a:p>
        </p:txBody>
      </p:sp>
      <p:sp>
        <p:nvSpPr>
          <p:cNvPr id="117" name="Text Placeholder 12"/>
          <p:cNvSpPr>
            <a:spLocks noGrp="1"/>
          </p:cNvSpPr>
          <p:nvPr>
            <p:custDataLst>
              <p:tags r:id="rId199"/>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12" name="Text Placeholder 12"/>
          <p:cNvSpPr>
            <a:spLocks noGrp="1"/>
          </p:cNvSpPr>
          <p:nvPr>
            <p:custDataLst>
              <p:tags r:id="rId200"/>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45" name="Text Placeholder 12"/>
          <p:cNvSpPr>
            <a:spLocks noGrp="1"/>
          </p:cNvSpPr>
          <p:nvPr>
            <p:custDataLst>
              <p:tags r:id="rId201"/>
            </p:custDataLst>
          </p:nvPr>
        </p:nvSpPr>
        <p:spPr bwMode="gray">
          <a:xfrm>
            <a:off x="4811713" y="53022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E2D8823-8912-4740-86A1-CB7107748B43}" type="datetime'''''''''''6''9''''''.''''''7'''''''''''''''">
              <a:rPr lang="ja-JP" altLang="en-US" sz="1000" b="0" smtClean="0">
                <a:effectLst/>
              </a:rPr>
              <a:pPr/>
              <a:t>69.7</a:t>
            </a:fld>
            <a:endParaRPr kumimoji="0" lang="ja-JP" altLang="en-US" sz="1000" b="0" dirty="0">
              <a:sym typeface="+mn-lt"/>
            </a:endParaRPr>
          </a:p>
        </p:txBody>
      </p:sp>
      <p:sp>
        <p:nvSpPr>
          <p:cNvPr id="213" name="テキスト プレースホルダ 9"/>
          <p:cNvSpPr>
            <a:spLocks noGrp="1"/>
          </p:cNvSpPr>
          <p:nvPr>
            <p:custDataLst>
              <p:tags r:id="rId202"/>
            </p:custDataLst>
          </p:nvPr>
        </p:nvSpPr>
        <p:spPr bwMode="gray">
          <a:xfrm>
            <a:off x="6886575" y="531495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B97513-2ABC-4C1F-A1D7-83860BF7AF9D}" type="datetime'''''6''''''''''''9''''''''''''''''.''''2'''''''''''''''''''''">
              <a:rPr lang="ja-JP" altLang="en-US" sz="1000" smtClean="0">
                <a:effectLst/>
              </a:rPr>
              <a:pPr/>
              <a:t>69.2</a:t>
            </a:fld>
            <a:endParaRPr kumimoji="0" lang="ja-JP" altLang="en-US" sz="1000" dirty="0">
              <a:sym typeface="+mn-lt"/>
            </a:endParaRPr>
          </a:p>
        </p:txBody>
      </p:sp>
      <p:sp>
        <p:nvSpPr>
          <p:cNvPr id="143" name="Text Placeholder 12"/>
          <p:cNvSpPr>
            <a:spLocks noGrp="1"/>
          </p:cNvSpPr>
          <p:nvPr>
            <p:custDataLst>
              <p:tags r:id="rId203"/>
            </p:custDataLst>
          </p:nvPr>
        </p:nvSpPr>
        <p:spPr bwMode="gray">
          <a:xfrm>
            <a:off x="4121150" y="52974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EECE2A-A218-4FF8-BF58-CB4E8E737610}" type="datetime'''''''''''''69''''''''''''''.''2'''''''''''''''''">
              <a:rPr lang="ja-JP" altLang="en-US" sz="1000" b="0" smtClean="0">
                <a:effectLst/>
              </a:rPr>
              <a:pPr/>
              <a:t>69.2</a:t>
            </a:fld>
            <a:endParaRPr kumimoji="0" lang="ja-JP" altLang="en-US" sz="1000" b="0" dirty="0">
              <a:sym typeface="+mn-lt"/>
            </a:endParaRPr>
          </a:p>
        </p:txBody>
      </p:sp>
      <p:sp>
        <p:nvSpPr>
          <p:cNvPr id="164" name="Text Placeholder 12"/>
          <p:cNvSpPr>
            <a:spLocks noGrp="1"/>
          </p:cNvSpPr>
          <p:nvPr>
            <p:custDataLst>
              <p:tags r:id="rId204"/>
            </p:custDataLst>
          </p:nvPr>
        </p:nvSpPr>
        <p:spPr bwMode="gray">
          <a:xfrm>
            <a:off x="4121150" y="59531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07460F-DFEC-4D1D-A0F8-034A773B05DD}" type="datetime'''''''''''2''''''4''''''.''''''''''''''''''''''''3'''">
              <a:rPr lang="ja-JP" altLang="en-US" sz="1000" b="0" smtClean="0">
                <a:solidFill>
                  <a:schemeClr val="bg1"/>
                </a:solidFill>
                <a:effectLst/>
              </a:rPr>
              <a:pPr/>
              <a:t>24.3</a:t>
            </a:fld>
            <a:endParaRPr kumimoji="0" lang="ja-JP" altLang="en-US" sz="1000" b="0" dirty="0">
              <a:solidFill>
                <a:schemeClr val="bg1"/>
              </a:solidFill>
              <a:sym typeface="+mn-lt"/>
            </a:endParaRPr>
          </a:p>
        </p:txBody>
      </p:sp>
      <p:sp>
        <p:nvSpPr>
          <p:cNvPr id="144" name="Text Placeholder 12"/>
          <p:cNvSpPr>
            <a:spLocks noGrp="1"/>
          </p:cNvSpPr>
          <p:nvPr>
            <p:custDataLst>
              <p:tags r:id="rId205"/>
            </p:custDataLst>
          </p:nvPr>
        </p:nvSpPr>
        <p:spPr bwMode="gray">
          <a:xfrm>
            <a:off x="4465638" y="5299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C8545C6-F865-493A-B2DB-A7B53B5EDDB7}" type="datetime'''''''''''''''''''''''''''6''''''''''''''''9''''''''''.5'''">
              <a:rPr lang="ja-JP" altLang="en-US" sz="1000" b="0" smtClean="0">
                <a:effectLst/>
              </a:rPr>
              <a:pPr/>
              <a:t>69.5</a:t>
            </a:fld>
            <a:endParaRPr kumimoji="0" lang="ja-JP" altLang="en-US" sz="1000" b="0" dirty="0">
              <a:sym typeface="+mn-lt"/>
            </a:endParaRPr>
          </a:p>
        </p:txBody>
      </p:sp>
      <p:sp>
        <p:nvSpPr>
          <p:cNvPr id="168" name="Text Placeholder 12"/>
          <p:cNvSpPr>
            <a:spLocks noGrp="1"/>
          </p:cNvSpPr>
          <p:nvPr>
            <p:custDataLst>
              <p:tags r:id="rId206"/>
            </p:custDataLst>
          </p:nvPr>
        </p:nvSpPr>
        <p:spPr bwMode="gray">
          <a:xfrm>
            <a:off x="5503863" y="5959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8B1FE0-A6DA-496F-AAED-2E06196E4BF8}" type="datetime'''''2''3''''''''''''''''.''''''''''''5'''''''''''">
              <a:rPr lang="ja-JP" altLang="en-US" sz="1000" b="0" smtClean="0">
                <a:solidFill>
                  <a:schemeClr val="bg1"/>
                </a:solidFill>
                <a:effectLst/>
              </a:rPr>
              <a:pPr/>
              <a:t>23.5</a:t>
            </a:fld>
            <a:endParaRPr kumimoji="0" lang="ja-JP" altLang="en-US" sz="1000" b="0" dirty="0">
              <a:solidFill>
                <a:schemeClr val="bg1"/>
              </a:solidFill>
              <a:sym typeface="+mn-lt"/>
            </a:endParaRPr>
          </a:p>
        </p:txBody>
      </p:sp>
      <p:sp>
        <p:nvSpPr>
          <p:cNvPr id="165" name="Text Placeholder 12"/>
          <p:cNvSpPr>
            <a:spLocks noGrp="1"/>
          </p:cNvSpPr>
          <p:nvPr>
            <p:custDataLst>
              <p:tags r:id="rId207"/>
            </p:custDataLst>
          </p:nvPr>
        </p:nvSpPr>
        <p:spPr bwMode="gray">
          <a:xfrm>
            <a:off x="4465638" y="59563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BBB0C4-795B-475F-9D73-90F110AD2B55}" type="datetime'''''2''''''''''''''''''''4''''''''''.0'''''">
              <a:rPr lang="ja-JP" altLang="en-US" sz="1000" b="0" smtClean="0">
                <a:solidFill>
                  <a:schemeClr val="bg1"/>
                </a:solidFill>
                <a:effectLst/>
              </a:rPr>
              <a:pPr/>
              <a:t>24.0</a:t>
            </a:fld>
            <a:endParaRPr kumimoji="0" lang="ja-JP" altLang="en-US" sz="1000" b="0" dirty="0">
              <a:solidFill>
                <a:schemeClr val="bg1"/>
              </a:solidFill>
              <a:sym typeface="+mn-lt"/>
            </a:endParaRPr>
          </a:p>
        </p:txBody>
      </p:sp>
      <p:sp>
        <p:nvSpPr>
          <p:cNvPr id="166" name="Text Placeholder 12"/>
          <p:cNvSpPr>
            <a:spLocks noGrp="1"/>
          </p:cNvSpPr>
          <p:nvPr>
            <p:custDataLst>
              <p:tags r:id="rId208"/>
            </p:custDataLst>
          </p:nvPr>
        </p:nvSpPr>
        <p:spPr bwMode="gray">
          <a:xfrm>
            <a:off x="4811713" y="59578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6CD9E72-E76B-494A-B39E-FEFF02399768}" type="datetime'''''''''''''''''2''''''''''''3''''''''''''''''.7'''''''''''''">
              <a:rPr lang="ja-JP" altLang="en-US" sz="1000" b="0" smtClean="0">
                <a:solidFill>
                  <a:schemeClr val="bg1"/>
                </a:solidFill>
                <a:effectLst/>
              </a:rPr>
              <a:pPr/>
              <a:t>23.7</a:t>
            </a:fld>
            <a:endParaRPr kumimoji="0" lang="ja-JP" altLang="en-US" sz="1000" b="0" dirty="0">
              <a:solidFill>
                <a:schemeClr val="bg1"/>
              </a:solidFill>
              <a:sym typeface="+mn-lt"/>
            </a:endParaRPr>
          </a:p>
        </p:txBody>
      </p:sp>
      <p:sp>
        <p:nvSpPr>
          <p:cNvPr id="167" name="Text Placeholder 12"/>
          <p:cNvSpPr>
            <a:spLocks noGrp="1"/>
          </p:cNvSpPr>
          <p:nvPr>
            <p:custDataLst>
              <p:tags r:id="rId209"/>
            </p:custDataLst>
          </p:nvPr>
        </p:nvSpPr>
        <p:spPr bwMode="gray">
          <a:xfrm>
            <a:off x="5157788" y="59578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415125-37BE-4FC8-9CA5-8E4B7A1BC868}" type="datetime'''''''''''''''''''2''''''3''''''''''''''''.''''''6'''''">
              <a:rPr lang="ja-JP" altLang="en-US" sz="1000" b="0" smtClean="0">
                <a:solidFill>
                  <a:schemeClr val="bg1"/>
                </a:solidFill>
                <a:effectLst/>
              </a:rPr>
              <a:pPr/>
              <a:t>23.6</a:t>
            </a:fld>
            <a:endParaRPr kumimoji="0" lang="ja-JP" altLang="en-US" sz="1000" b="0" dirty="0">
              <a:solidFill>
                <a:schemeClr val="bg1"/>
              </a:solidFill>
              <a:sym typeface="+mn-lt"/>
            </a:endParaRPr>
          </a:p>
        </p:txBody>
      </p:sp>
      <p:sp>
        <p:nvSpPr>
          <p:cNvPr id="118" name="Text Placeholder 12"/>
          <p:cNvSpPr>
            <a:spLocks noGrp="1"/>
          </p:cNvSpPr>
          <p:nvPr>
            <p:custDataLst>
              <p:tags r:id="rId210"/>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69" name="Text Placeholder 12"/>
          <p:cNvSpPr>
            <a:spLocks noGrp="1"/>
          </p:cNvSpPr>
          <p:nvPr>
            <p:custDataLst>
              <p:tags r:id="rId211"/>
            </p:custDataLst>
          </p:nvPr>
        </p:nvSpPr>
        <p:spPr bwMode="gray">
          <a:xfrm>
            <a:off x="5848350" y="5959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6CD5F8C-B7B6-400B-B963-11F6A24CE4FB}" type="datetime'''''2''''''''''3''.''''''''''''4'''''''''''''''''''''''''">
              <a:rPr lang="ja-JP" altLang="en-US" sz="1000" b="0" smtClean="0">
                <a:solidFill>
                  <a:schemeClr val="bg1"/>
                </a:solidFill>
                <a:effectLst/>
              </a:rPr>
              <a:pPr/>
              <a:t>23.4</a:t>
            </a:fld>
            <a:endParaRPr kumimoji="0" lang="ja-JP" altLang="en-US" sz="1000" b="0" dirty="0">
              <a:solidFill>
                <a:schemeClr val="bg1"/>
              </a:solidFill>
              <a:sym typeface="+mn-lt"/>
            </a:endParaRPr>
          </a:p>
        </p:txBody>
      </p:sp>
      <p:sp>
        <p:nvSpPr>
          <p:cNvPr id="119" name="Text Placeholder 12"/>
          <p:cNvSpPr>
            <a:spLocks noGrp="1"/>
          </p:cNvSpPr>
          <p:nvPr>
            <p:custDataLst>
              <p:tags r:id="rId212"/>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49" name="Text Placeholder 12"/>
          <p:cNvSpPr>
            <a:spLocks noGrp="1"/>
          </p:cNvSpPr>
          <p:nvPr>
            <p:custDataLst>
              <p:tags r:id="rId213"/>
            </p:custDataLst>
          </p:nvPr>
        </p:nvSpPr>
        <p:spPr bwMode="gray">
          <a:xfrm>
            <a:off x="6194425" y="53101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074675-E235-46B2-8E8A-4DCBD0D348E6}" type="datetime'''''''''''6''''''9''''''''''''''''''.''''''''''5'">
              <a:rPr lang="ja-JP" altLang="en-US" sz="1000" b="0" smtClean="0">
                <a:effectLst/>
              </a:rPr>
              <a:pPr/>
              <a:t>69.5</a:t>
            </a:fld>
            <a:endParaRPr kumimoji="0" lang="ja-JP" altLang="en-US" sz="1000" b="0" dirty="0">
              <a:sym typeface="+mn-lt"/>
            </a:endParaRPr>
          </a:p>
        </p:txBody>
      </p:sp>
      <p:sp>
        <p:nvSpPr>
          <p:cNvPr id="170" name="Text Placeholder 12"/>
          <p:cNvSpPr>
            <a:spLocks noGrp="1"/>
          </p:cNvSpPr>
          <p:nvPr>
            <p:custDataLst>
              <p:tags r:id="rId214"/>
            </p:custDataLst>
          </p:nvPr>
        </p:nvSpPr>
        <p:spPr bwMode="gray">
          <a:xfrm>
            <a:off x="6194425" y="59610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79FC5D-DBF6-42C3-9888-B5091B1DC4D5}" type="datetime'''2''''''''''''''''''''''3''''''''''''''''''''''.''''3'">
              <a:rPr lang="ja-JP" altLang="en-US" sz="1000" b="0" smtClean="0">
                <a:solidFill>
                  <a:schemeClr val="bg1"/>
                </a:solidFill>
                <a:effectLst/>
              </a:rPr>
              <a:pPr/>
              <a:t>23.3</a:t>
            </a:fld>
            <a:endParaRPr kumimoji="0" lang="ja-JP" altLang="en-US" sz="1000" b="0" dirty="0">
              <a:solidFill>
                <a:schemeClr val="bg1"/>
              </a:solidFill>
              <a:sym typeface="+mn-lt"/>
            </a:endParaRPr>
          </a:p>
        </p:txBody>
      </p:sp>
      <p:sp>
        <p:nvSpPr>
          <p:cNvPr id="120" name="Text Placeholder 12"/>
          <p:cNvSpPr>
            <a:spLocks noGrp="1"/>
          </p:cNvSpPr>
          <p:nvPr>
            <p:custDataLst>
              <p:tags r:id="rId215"/>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209" name="テキスト プレースホルダ 9"/>
          <p:cNvSpPr>
            <a:spLocks noGrp="1"/>
          </p:cNvSpPr>
          <p:nvPr>
            <p:custDataLst>
              <p:tags r:id="rId216"/>
            </p:custDataLst>
          </p:nvPr>
        </p:nvSpPr>
        <p:spPr bwMode="gray">
          <a:xfrm>
            <a:off x="6540500" y="53117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E39A1E-802E-4EA8-A6AC-AA8EB6A7C07D}" type="datetime'''''6''''''9''''''''''''''''''''''''''''.''''''4'''''">
              <a:rPr lang="ja-JP" altLang="en-US" sz="1000" smtClean="0">
                <a:effectLst/>
              </a:rPr>
              <a:pPr/>
              <a:t>69.4</a:t>
            </a:fld>
            <a:endParaRPr kumimoji="0" lang="ja-JP" altLang="en-US" sz="1000" dirty="0">
              <a:sym typeface="+mn-lt"/>
            </a:endParaRPr>
          </a:p>
        </p:txBody>
      </p:sp>
      <p:sp>
        <p:nvSpPr>
          <p:cNvPr id="212" name="テキスト プレースホルダ 9"/>
          <p:cNvSpPr>
            <a:spLocks noGrp="1"/>
          </p:cNvSpPr>
          <p:nvPr>
            <p:custDataLst>
              <p:tags r:id="rId217"/>
            </p:custDataLst>
          </p:nvPr>
        </p:nvSpPr>
        <p:spPr bwMode="gray">
          <a:xfrm>
            <a:off x="6540500" y="59610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9AA37D-9A9B-4443-AB56-438058581597}" type="datetime'''''''2''''''''''3''''''.''''2'''''''''''''''''''''">
              <a:rPr lang="ja-JP" altLang="en-US" sz="1000" smtClean="0">
                <a:solidFill>
                  <a:schemeClr val="bg1"/>
                </a:solidFill>
                <a:effectLst/>
              </a:rPr>
              <a:pPr/>
              <a:t>23.2</a:t>
            </a:fld>
            <a:endParaRPr kumimoji="0" lang="ja-JP" altLang="en-US" sz="1000" dirty="0">
              <a:solidFill>
                <a:schemeClr val="bg1"/>
              </a:solidFill>
              <a:sym typeface="+mn-lt"/>
            </a:endParaRPr>
          </a:p>
        </p:txBody>
      </p:sp>
      <p:sp>
        <p:nvSpPr>
          <p:cNvPr id="134" name="Text Placeholder 12"/>
          <p:cNvSpPr>
            <a:spLocks noGrp="1"/>
          </p:cNvSpPr>
          <p:nvPr>
            <p:custDataLst>
              <p:tags r:id="rId218"/>
            </p:custDataLst>
          </p:nvPr>
        </p:nvSpPr>
        <p:spPr bwMode="gray">
          <a:xfrm>
            <a:off x="1009650"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5AB125-7771-44EE-A3D3-9980F5CE1C3C}" type="datetime'''''''''6''3''''''''''''''''''''''''.''''2'''''''''''''''">
              <a:rPr lang="ja-JP" altLang="en-US" sz="1000" b="0" smtClean="0">
                <a:effectLst/>
              </a:rPr>
              <a:pPr/>
              <a:t>63.2</a:t>
            </a:fld>
            <a:endParaRPr kumimoji="0" lang="ja-JP" altLang="en-US" sz="1000" b="0" dirty="0">
              <a:sym typeface="+mn-lt"/>
            </a:endParaRPr>
          </a:p>
        </p:txBody>
      </p:sp>
      <p:sp>
        <p:nvSpPr>
          <p:cNvPr id="207" name="Text Placeholder 12"/>
          <p:cNvSpPr>
            <a:spLocks noGrp="1"/>
          </p:cNvSpPr>
          <p:nvPr>
            <p:custDataLst>
              <p:tags r:id="rId219"/>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220"/>
            </p:custDataLst>
          </p:nvPr>
        </p:nvSpPr>
        <p:spPr bwMode="gray">
          <a:xfrm>
            <a:off x="8613775" y="483235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2C25B1-2271-4A16-B720-26770351B979}" type="datetime'''''1''''''''''''''5.''''''''''9'''''''''''''''''''">
              <a:rPr lang="ja-JP" altLang="en-US" sz="1000" smtClean="0">
                <a:effectLst/>
              </a:rPr>
              <a:pPr/>
              <a:t>15.9</a:t>
            </a:fld>
            <a:endParaRPr lang="ja-JP" altLang="en-US" sz="1000" dirty="0">
              <a:sym typeface="+mn-lt"/>
            </a:endParaRPr>
          </a:p>
        </p:txBody>
      </p:sp>
      <p:sp>
        <p:nvSpPr>
          <p:cNvPr id="150" name="Text Placeholder 12"/>
          <p:cNvSpPr>
            <a:spLocks noGrp="1"/>
          </p:cNvSpPr>
          <p:nvPr>
            <p:custDataLst>
              <p:tags r:id="rId221"/>
            </p:custDataLst>
          </p:nvPr>
        </p:nvSpPr>
        <p:spPr bwMode="gray">
          <a:xfrm>
            <a:off x="7231063" y="53181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DE36929-FC7E-43FA-85B4-1DF5777BF117}" type="datetime'''6''''''9''''''''''.''''''''''1'">
              <a:rPr lang="ja-JP" altLang="en-US" sz="1000" b="0" smtClean="0">
                <a:effectLst/>
              </a:rPr>
              <a:pPr/>
              <a:t>69.1</a:t>
            </a:fld>
            <a:endParaRPr kumimoji="0" lang="ja-JP" altLang="en-US" sz="1000" b="0" dirty="0">
              <a:sym typeface="+mn-lt"/>
            </a:endParaRPr>
          </a:p>
        </p:txBody>
      </p:sp>
      <p:sp>
        <p:nvSpPr>
          <p:cNvPr id="171" name="Text Placeholder 12"/>
          <p:cNvSpPr>
            <a:spLocks noGrp="1"/>
          </p:cNvSpPr>
          <p:nvPr>
            <p:custDataLst>
              <p:tags r:id="rId222"/>
            </p:custDataLst>
          </p:nvPr>
        </p:nvSpPr>
        <p:spPr bwMode="gray">
          <a:xfrm>
            <a:off x="7231063" y="5964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9E7E0A-F89F-4E13-BC61-2946AAAA2906}" type="datetime'''''22''''''''''''''''''''.''''''''''''''''''''''''''''''9'">
              <a:rPr lang="ja-JP" altLang="en-US" sz="1000" b="0" smtClean="0">
                <a:solidFill>
                  <a:schemeClr val="bg1"/>
                </a:solidFill>
                <a:effectLst/>
              </a:rPr>
              <a:pPr/>
              <a:t>22.9</a:t>
            </a:fld>
            <a:endParaRPr kumimoji="0" lang="ja-JP" altLang="en-US" sz="1000" b="0" dirty="0">
              <a:solidFill>
                <a:schemeClr val="bg1"/>
              </a:solidFill>
              <a:sym typeface="+mn-lt"/>
            </a:endParaRPr>
          </a:p>
        </p:txBody>
      </p:sp>
      <p:sp>
        <p:nvSpPr>
          <p:cNvPr id="121" name="Text Placeholder 12"/>
          <p:cNvSpPr>
            <a:spLocks noGrp="1"/>
          </p:cNvSpPr>
          <p:nvPr>
            <p:custDataLst>
              <p:tags r:id="rId223"/>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15" name="Text Placeholder 12"/>
          <p:cNvSpPr>
            <a:spLocks noGrp="1"/>
          </p:cNvSpPr>
          <p:nvPr>
            <p:custDataLst>
              <p:tags r:id="rId224"/>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Tree>
    <p:extLst>
      <p:ext uri="{BB962C8B-B14F-4D97-AF65-F5344CB8AC3E}">
        <p14:creationId xmlns:p14="http://schemas.microsoft.com/office/powerpoint/2010/main" val="263051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30723"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3FCCA9FF-6B94-433A-8EFA-F60D72BBBBB7}"/>
              </a:ext>
            </a:extLst>
          </p:cNvPr>
          <p:cNvSpPr/>
          <p:nvPr/>
        </p:nvSpPr>
        <p:spPr>
          <a:xfrm>
            <a:off x="4944335" y="28753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8C9DE56D-AF79-4EEC-946F-CCC891A7603B}"/>
              </a:ext>
            </a:extLst>
          </p:cNvPr>
          <p:cNvSpPr/>
          <p:nvPr/>
        </p:nvSpPr>
        <p:spPr>
          <a:xfrm>
            <a:off x="4944276" y="2562070"/>
            <a:ext cx="4744487"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0.49</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8EB34125-BD06-4069-A734-FAD30C706343}"/>
              </a:ext>
            </a:extLst>
          </p:cNvPr>
          <p:cNvSpPr/>
          <p:nvPr/>
        </p:nvSpPr>
        <p:spPr>
          <a:xfrm>
            <a:off x="4950155" y="2326705"/>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ベトナム／医療関連／その他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ベトナムでは、疾病予防、診察・治療、健康管理などの分野で、スマートヘルスケア産業の基盤整備が進んでいる。</a:t>
            </a:r>
            <a:r>
              <a:rPr lang="en-US" altLang="ja-JP" sz="1138" dirty="0">
                <a:solidFill>
                  <a:srgbClr val="000000"/>
                </a:solidFill>
              </a:rPr>
              <a:t>2019</a:t>
            </a:r>
            <a:r>
              <a:rPr lang="ja-JP" altLang="en-US" sz="1138" dirty="0">
                <a:solidFill>
                  <a:srgbClr val="000000"/>
                </a:solidFill>
              </a:rPr>
              <a:t>年に、保健省は病院の患者記録をデジタル化し、スマート病院を設立するためのロードマップを定め、</a:t>
            </a:r>
            <a:r>
              <a:rPr lang="en-US" altLang="ja-JP" sz="1138" dirty="0">
                <a:solidFill>
                  <a:srgbClr val="000000"/>
                </a:solidFill>
              </a:rPr>
              <a:t>2025</a:t>
            </a:r>
            <a:r>
              <a:rPr lang="ja-JP" altLang="en-US" sz="1138" dirty="0">
                <a:solidFill>
                  <a:srgbClr val="000000"/>
                </a:solidFill>
              </a:rPr>
              <a:t>年までに、ベトナム人の</a:t>
            </a:r>
            <a:r>
              <a:rPr lang="en-US" altLang="ja-JP" sz="1138" dirty="0">
                <a:solidFill>
                  <a:srgbClr val="000000"/>
                </a:solidFill>
              </a:rPr>
              <a:t>95</a:t>
            </a:r>
            <a:r>
              <a:rPr lang="ja-JP" altLang="en-US" sz="1138" dirty="0">
                <a:solidFill>
                  <a:srgbClr val="000000"/>
                </a:solidFill>
              </a:rPr>
              <a:t>％が</a:t>
            </a:r>
            <a:r>
              <a:rPr lang="en-US" altLang="ja-JP" sz="1138" dirty="0">
                <a:solidFill>
                  <a:srgbClr val="000000"/>
                </a:solidFill>
              </a:rPr>
              <a:t>Electronic Medical Records</a:t>
            </a:r>
            <a:r>
              <a:rPr lang="ja-JP" altLang="en-US" sz="1138" dirty="0">
                <a:solidFill>
                  <a:srgbClr val="000000"/>
                </a:solidFill>
              </a:rPr>
              <a:t>を持つという目標を掲げている。</a:t>
            </a:r>
            <a:endParaRPr lang="en-US" altLang="ja-JP" sz="1138" dirty="0">
              <a:solidFill>
                <a:srgbClr val="000000"/>
              </a:solidFill>
            </a:endParaRPr>
          </a:p>
        </p:txBody>
      </p:sp>
      <p:graphicFrame>
        <p:nvGraphicFramePr>
          <p:cNvPr id="5" name="表 4"/>
          <p:cNvGraphicFramePr>
            <a:graphicFrameLocks noGrp="1"/>
          </p:cNvGraphicFramePr>
          <p:nvPr/>
        </p:nvGraphicFramePr>
        <p:xfrm>
          <a:off x="266584" y="2069784"/>
          <a:ext cx="9438944" cy="4547292"/>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ベトナム</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142.7</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17.2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0.53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4701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2020</a:t>
                      </a:r>
                      <a:r>
                        <a:rPr lang="ja-JP" altLang="en-US" sz="900" dirty="0"/>
                        <a:t>年</a:t>
                      </a:r>
                      <a:r>
                        <a:rPr lang="en-US" altLang="ja-JP" sz="900" dirty="0"/>
                        <a:t>12</a:t>
                      </a:r>
                      <a:r>
                        <a:rPr lang="ja-JP" altLang="en-US" sz="900" dirty="0"/>
                        <a:t>月</a:t>
                      </a:r>
                      <a:r>
                        <a:rPr lang="en-US" altLang="ja-JP" sz="900" dirty="0"/>
                        <a:t>22</a:t>
                      </a:r>
                      <a:r>
                        <a:rPr lang="ja-JP" altLang="en-US" sz="900" dirty="0"/>
                        <a:t>日、保健相は</a:t>
                      </a:r>
                      <a:r>
                        <a:rPr lang="en-US" altLang="ja-JP" sz="900" dirty="0"/>
                        <a:t>2030</a:t>
                      </a:r>
                      <a:r>
                        <a:rPr lang="ja-JP" altLang="en-US" sz="900" dirty="0"/>
                        <a:t>年を志向した</a:t>
                      </a:r>
                      <a:r>
                        <a:rPr lang="en-US" altLang="ja-JP" sz="900" dirty="0"/>
                        <a:t>2025</a:t>
                      </a:r>
                      <a:r>
                        <a:rPr lang="ja-JP" altLang="en-US" sz="900" dirty="0"/>
                        <a:t>年までの医療デジタル変革に関するプログラムを公布する決定に署名した。予算の詳細等は公表されていない。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保健省は</a:t>
                      </a:r>
                      <a:r>
                        <a:rPr lang="en-US" altLang="ja-JP" sz="900" dirty="0">
                          <a:solidFill>
                            <a:srgbClr val="000000"/>
                          </a:solidFill>
                        </a:rPr>
                        <a:t>2017</a:t>
                      </a:r>
                      <a:r>
                        <a:rPr lang="ja-JP" altLang="en-US" sz="900" dirty="0">
                          <a:solidFill>
                            <a:srgbClr val="000000"/>
                          </a:solidFill>
                        </a:rPr>
                        <a:t>年に遠隔医療を規制する省令を発行した。この症例は</a:t>
                      </a:r>
                      <a:r>
                        <a:rPr lang="en-US" altLang="ja-JP" sz="900" dirty="0">
                          <a:solidFill>
                            <a:srgbClr val="000000"/>
                          </a:solidFill>
                        </a:rPr>
                        <a:t>2018</a:t>
                      </a:r>
                      <a:r>
                        <a:rPr lang="ja-JP" altLang="en-US" sz="900" dirty="0">
                          <a:solidFill>
                            <a:srgbClr val="000000"/>
                          </a:solidFill>
                        </a:rPr>
                        <a:t>年</a:t>
                      </a:r>
                      <a:r>
                        <a:rPr lang="en-US" altLang="ja-JP" sz="900" dirty="0">
                          <a:solidFill>
                            <a:srgbClr val="000000"/>
                          </a:solidFill>
                        </a:rPr>
                        <a:t>2</a:t>
                      </a:r>
                      <a:r>
                        <a:rPr lang="ja-JP" altLang="en-US" sz="900" dirty="0">
                          <a:solidFill>
                            <a:srgbClr val="000000"/>
                          </a:solidFill>
                        </a:rPr>
                        <a:t>月から施行されており、</a:t>
                      </a:r>
                      <a:r>
                        <a:rPr lang="en-US" altLang="ja-JP" sz="900" dirty="0">
                          <a:solidFill>
                            <a:srgbClr val="000000"/>
                          </a:solidFill>
                        </a:rPr>
                        <a:t>IT</a:t>
                      </a:r>
                      <a:r>
                        <a:rPr lang="ja-JP" altLang="en-US" sz="900" dirty="0">
                          <a:solidFill>
                            <a:srgbClr val="000000"/>
                          </a:solidFill>
                        </a:rPr>
                        <a:t>インフラやライセンスなどの一定の要件を満たした上で、医師が患者に遠隔医療サービスを提供することを認めている。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「ヘルスケアデジタルトランスフォーメーション</a:t>
                      </a:r>
                      <a:r>
                        <a:rPr lang="en-US" altLang="ja-JP" sz="900" dirty="0"/>
                        <a:t>2020-2025</a:t>
                      </a:r>
                      <a:r>
                        <a:rPr lang="ja-JP" altLang="en-US" sz="900" dirty="0"/>
                        <a:t>」では、医学教育におけるデジタルヘルス教育の推進が目指されているが、具体的なデジタルヘルス関連の学位に関する情報は限定的である。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2021</a:t>
                      </a:r>
                      <a:r>
                        <a:rPr kumimoji="1" lang="ja-JP" altLang="en-US" sz="900" b="0" kern="1200" dirty="0">
                          <a:solidFill>
                            <a:schemeClr val="tx1"/>
                          </a:solidFill>
                          <a:latin typeface="+mn-lt"/>
                          <a:ea typeface="ＭＳ Ｐゴシック" charset="-128"/>
                          <a:cs typeface="Arial" pitchFamily="34" charset="0"/>
                        </a:rPr>
                        <a:t>年時点で、全国で電子カルテを導入している病院は</a:t>
                      </a:r>
                      <a:r>
                        <a:rPr kumimoji="1" lang="en-US" altLang="ja-JP" sz="900" b="0" kern="1200" dirty="0">
                          <a:solidFill>
                            <a:schemeClr val="tx1"/>
                          </a:solidFill>
                          <a:latin typeface="+mn-lt"/>
                          <a:ea typeface="ＭＳ Ｐゴシック" charset="-128"/>
                          <a:cs typeface="Arial" pitchFamily="34" charset="0"/>
                        </a:rPr>
                        <a:t>20</a:t>
                      </a:r>
                      <a:r>
                        <a:rPr kumimoji="1" lang="ja-JP" altLang="en-US" sz="900" b="0" kern="1200" dirty="0">
                          <a:solidFill>
                            <a:schemeClr val="tx1"/>
                          </a:solidFill>
                          <a:latin typeface="+mn-lt"/>
                          <a:ea typeface="ＭＳ Ｐゴシック" charset="-128"/>
                          <a:cs typeface="Arial" pitchFamily="34" charset="0"/>
                        </a:rPr>
                        <a:t>病院（～</a:t>
                      </a:r>
                      <a:r>
                        <a:rPr kumimoji="1" lang="en-US" altLang="ja-JP" sz="900" b="0" kern="1200" dirty="0">
                          <a:solidFill>
                            <a:schemeClr val="tx1"/>
                          </a:solidFill>
                          <a:latin typeface="+mn-lt"/>
                          <a:ea typeface="ＭＳ Ｐゴシック" charset="-128"/>
                          <a:cs typeface="Arial" pitchFamily="34" charset="0"/>
                        </a:rPr>
                        <a:t>15</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年、電子カルテを</a:t>
                      </a:r>
                      <a:r>
                        <a:rPr kumimoji="1" lang="en-US" altLang="ja-JP" sz="900" b="0" kern="1200" dirty="0">
                          <a:solidFill>
                            <a:schemeClr val="tx1"/>
                          </a:solidFill>
                          <a:latin typeface="+mn-lt"/>
                          <a:ea typeface="ＭＳ Ｐゴシック" charset="-128"/>
                          <a:cs typeface="Arial" pitchFamily="34" charset="0"/>
                        </a:rPr>
                        <a:t>2</a:t>
                      </a:r>
                      <a:r>
                        <a:rPr kumimoji="1" lang="ja-JP" altLang="en-US" sz="900" b="0" kern="1200" dirty="0">
                          <a:solidFill>
                            <a:schemeClr val="tx1"/>
                          </a:solidFill>
                          <a:latin typeface="+mn-lt"/>
                          <a:ea typeface="ＭＳ Ｐゴシック" charset="-128"/>
                          <a:cs typeface="Arial" pitchFamily="34" charset="0"/>
                        </a:rPr>
                        <a:t>段階に分けて導入するためのロードマップを策定しており、</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年から</a:t>
                      </a:r>
                      <a:r>
                        <a:rPr kumimoji="1" lang="en-US" altLang="ja-JP" sz="900" b="0" kern="1200" dirty="0">
                          <a:solidFill>
                            <a:schemeClr val="tx1"/>
                          </a:solidFill>
                          <a:latin typeface="+mn-lt"/>
                          <a:ea typeface="ＭＳ Ｐゴシック" charset="-128"/>
                          <a:cs typeface="Arial" pitchFamily="34" charset="0"/>
                        </a:rPr>
                        <a:t>2023</a:t>
                      </a:r>
                      <a:r>
                        <a:rPr kumimoji="1" lang="ja-JP" altLang="en-US" sz="900" b="0" kern="1200" dirty="0">
                          <a:solidFill>
                            <a:schemeClr val="tx1"/>
                          </a:solidFill>
                          <a:latin typeface="+mn-lt"/>
                          <a:ea typeface="ＭＳ Ｐゴシック" charset="-128"/>
                          <a:cs typeface="Arial" pitchFamily="34" charset="0"/>
                        </a:rPr>
                        <a:t>年までは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等級以上のすべての病院が電子カルテを導入すること（</a:t>
                      </a:r>
                      <a:r>
                        <a:rPr kumimoji="1" lang="en-US" altLang="ja-JP" sz="900" b="0" kern="1200" dirty="0">
                          <a:solidFill>
                            <a:schemeClr val="tx1"/>
                          </a:solidFill>
                          <a:latin typeface="+mn-lt"/>
                          <a:ea typeface="ＭＳ Ｐゴシック" charset="-128"/>
                          <a:cs typeface="Arial" pitchFamily="34" charset="0"/>
                        </a:rPr>
                        <a:t>135</a:t>
                      </a:r>
                      <a:r>
                        <a:rPr kumimoji="1" lang="ja-JP" altLang="en-US" sz="900" b="0" kern="1200" dirty="0">
                          <a:solidFill>
                            <a:schemeClr val="tx1"/>
                          </a:solidFill>
                          <a:latin typeface="+mn-lt"/>
                          <a:ea typeface="ＭＳ Ｐゴシック" charset="-128"/>
                          <a:cs typeface="Arial" pitchFamily="34" charset="0"/>
                        </a:rPr>
                        <a:t>病院）、</a:t>
                      </a:r>
                      <a:r>
                        <a:rPr kumimoji="1" lang="en-US" altLang="ja-JP" sz="900" b="0" kern="1200" dirty="0">
                          <a:solidFill>
                            <a:schemeClr val="tx1"/>
                          </a:solidFill>
                          <a:latin typeface="+mn-lt"/>
                          <a:ea typeface="ＭＳ Ｐゴシック" charset="-128"/>
                          <a:cs typeface="Arial" pitchFamily="34" charset="0"/>
                        </a:rPr>
                        <a:t>2024</a:t>
                      </a:r>
                      <a:r>
                        <a:rPr kumimoji="1" lang="ja-JP" altLang="en-US" sz="900" b="0" kern="1200" dirty="0">
                          <a:solidFill>
                            <a:schemeClr val="tx1"/>
                          </a:solidFill>
                          <a:latin typeface="+mn-lt"/>
                          <a:ea typeface="ＭＳ Ｐゴシック" charset="-128"/>
                          <a:cs typeface="Arial" pitchFamily="34" charset="0"/>
                        </a:rPr>
                        <a:t>年から</a:t>
                      </a:r>
                      <a:r>
                        <a:rPr kumimoji="1" lang="en-US" altLang="ja-JP" sz="900" b="0" kern="1200" dirty="0">
                          <a:solidFill>
                            <a:schemeClr val="tx1"/>
                          </a:solidFill>
                          <a:latin typeface="+mn-lt"/>
                          <a:ea typeface="ＭＳ Ｐゴシック" charset="-128"/>
                          <a:cs typeface="Arial" pitchFamily="34" charset="0"/>
                        </a:rPr>
                        <a:t>2030</a:t>
                      </a:r>
                      <a:r>
                        <a:rPr kumimoji="1" lang="ja-JP" altLang="en-US" sz="900" b="0" kern="1200" dirty="0">
                          <a:solidFill>
                            <a:schemeClr val="tx1"/>
                          </a:solidFill>
                          <a:latin typeface="+mn-lt"/>
                          <a:ea typeface="ＭＳ Ｐゴシック" charset="-128"/>
                          <a:cs typeface="Arial" pitchFamily="34" charset="0"/>
                        </a:rPr>
                        <a:t>年まで：全国のすべての病院・診療所で導入することが目標とされている。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現時点では存在は確認できていないが、</a:t>
                      </a:r>
                      <a:r>
                        <a:rPr lang="en-US" altLang="ja-JP" sz="900" dirty="0"/>
                        <a:t>2021</a:t>
                      </a:r>
                      <a:r>
                        <a:rPr lang="ja-JP" altLang="en-US" sz="900" dirty="0"/>
                        <a:t>年に国家健康データベースを規定する政令案が作成されており、その中で健康に関連した幅広い情報を収集することとされている。</a:t>
                      </a:r>
                      <a:endParaRPr lang="en-US"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なお、保健省はベトナム社会保障庁（</a:t>
                      </a:r>
                      <a:r>
                        <a:rPr lang="en-US" altLang="ja-JP" sz="900" dirty="0"/>
                        <a:t>VSS</a:t>
                      </a:r>
                      <a:r>
                        <a:rPr lang="ja-JP" altLang="en-US" sz="900" dirty="0"/>
                        <a:t>）と連携し、ベトナム国内の医療施設の</a:t>
                      </a:r>
                      <a:r>
                        <a:rPr lang="en-US" altLang="ja-JP" sz="900" dirty="0"/>
                        <a:t>99.5%</a:t>
                      </a:r>
                      <a:r>
                        <a:rPr lang="ja-JP" altLang="en-US" sz="900" dirty="0"/>
                        <a:t>を</a:t>
                      </a:r>
                      <a:r>
                        <a:rPr lang="en-US" altLang="ja-JP" sz="900" dirty="0"/>
                        <a:t>VSS</a:t>
                      </a:r>
                      <a:r>
                        <a:rPr lang="ja-JP" altLang="en-US" sz="900" dirty="0"/>
                        <a:t>の医療監督システム下に置いている。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772816"/>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844527"/>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844527"/>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844527"/>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844527"/>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844527"/>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835136"/>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KPMG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Digital Health in Vietnam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p>
        </p:txBody>
      </p:sp>
    </p:spTree>
    <p:extLst>
      <p:ext uri="{BB962C8B-B14F-4D97-AF65-F5344CB8AC3E}">
        <p14:creationId xmlns:p14="http://schemas.microsoft.com/office/powerpoint/2010/main" val="220919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61281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ベトナム／医療関連／その他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804578689"/>
              </p:ext>
            </p:extLst>
          </p:nvPr>
        </p:nvGraphicFramePr>
        <p:xfrm>
          <a:off x="272480" y="1076122"/>
          <a:ext cx="9433039" cy="5156923"/>
        </p:xfrm>
        <a:graphic>
          <a:graphicData uri="http://schemas.openxmlformats.org/drawingml/2006/table">
            <a:tbl>
              <a:tblPr firstRow="1" bandRow="1">
                <a:tableStyleId>{2D5ABB26-0587-4C30-8999-92F81FD0307C}</a:tableStyleId>
              </a:tblPr>
              <a:tblGrid>
                <a:gridCol w="446057">
                  <a:extLst>
                    <a:ext uri="{9D8B030D-6E8A-4147-A177-3AD203B41FA5}">
                      <a16:colId xmlns:a16="http://schemas.microsoft.com/office/drawing/2014/main" val="20000"/>
                    </a:ext>
                  </a:extLst>
                </a:gridCol>
                <a:gridCol w="1282135">
                  <a:extLst>
                    <a:ext uri="{9D8B030D-6E8A-4147-A177-3AD203B41FA5}">
                      <a16:colId xmlns:a16="http://schemas.microsoft.com/office/drawing/2014/main" val="20001"/>
                    </a:ext>
                  </a:extLst>
                </a:gridCol>
                <a:gridCol w="559895">
                  <a:extLst>
                    <a:ext uri="{9D8B030D-6E8A-4147-A177-3AD203B41FA5}">
                      <a16:colId xmlns:a16="http://schemas.microsoft.com/office/drawing/2014/main" val="4043692328"/>
                    </a:ext>
                  </a:extLst>
                </a:gridCol>
                <a:gridCol w="559895">
                  <a:extLst>
                    <a:ext uri="{9D8B030D-6E8A-4147-A177-3AD203B41FA5}">
                      <a16:colId xmlns:a16="http://schemas.microsoft.com/office/drawing/2014/main" val="2928583021"/>
                    </a:ext>
                  </a:extLst>
                </a:gridCol>
                <a:gridCol w="559895">
                  <a:extLst>
                    <a:ext uri="{9D8B030D-6E8A-4147-A177-3AD203B41FA5}">
                      <a16:colId xmlns:a16="http://schemas.microsoft.com/office/drawing/2014/main" val="12916020"/>
                    </a:ext>
                  </a:extLst>
                </a:gridCol>
                <a:gridCol w="559895">
                  <a:extLst>
                    <a:ext uri="{9D8B030D-6E8A-4147-A177-3AD203B41FA5}">
                      <a16:colId xmlns:a16="http://schemas.microsoft.com/office/drawing/2014/main" val="589881361"/>
                    </a:ext>
                  </a:extLst>
                </a:gridCol>
                <a:gridCol w="559895">
                  <a:extLst>
                    <a:ext uri="{9D8B030D-6E8A-4147-A177-3AD203B41FA5}">
                      <a16:colId xmlns:a16="http://schemas.microsoft.com/office/drawing/2014/main" val="1970372777"/>
                    </a:ext>
                  </a:extLst>
                </a:gridCol>
                <a:gridCol w="559895">
                  <a:extLst>
                    <a:ext uri="{9D8B030D-6E8A-4147-A177-3AD203B41FA5}">
                      <a16:colId xmlns:a16="http://schemas.microsoft.com/office/drawing/2014/main" val="113390982"/>
                    </a:ext>
                  </a:extLst>
                </a:gridCol>
                <a:gridCol w="559895">
                  <a:extLst>
                    <a:ext uri="{9D8B030D-6E8A-4147-A177-3AD203B41FA5}">
                      <a16:colId xmlns:a16="http://schemas.microsoft.com/office/drawing/2014/main" val="4241552430"/>
                    </a:ext>
                  </a:extLst>
                </a:gridCol>
                <a:gridCol w="559895">
                  <a:extLst>
                    <a:ext uri="{9D8B030D-6E8A-4147-A177-3AD203B41FA5}">
                      <a16:colId xmlns:a16="http://schemas.microsoft.com/office/drawing/2014/main" val="477455651"/>
                    </a:ext>
                  </a:extLst>
                </a:gridCol>
                <a:gridCol w="3225687">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FPT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1988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IPO</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(2006)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30,651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129,625</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17</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ベトナム最大の</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企業。病院情報システム（</a:t>
                      </a:r>
                      <a:r>
                        <a:rPr kumimoji="1" lang="en-US" altLang="ja-JP" sz="1200" kern="1200" dirty="0">
                          <a:solidFill>
                            <a:schemeClr val="tx1"/>
                          </a:solidFill>
                          <a:latin typeface="+mn-lt"/>
                          <a:ea typeface="+mn-ea"/>
                          <a:cs typeface="+mn-cs"/>
                        </a:rPr>
                        <a:t>HIS</a:t>
                      </a:r>
                      <a:r>
                        <a:rPr kumimoji="1" lang="ja-JP" altLang="en-US" sz="1200" kern="1200" dirty="0">
                          <a:solidFill>
                            <a:schemeClr val="tx1"/>
                          </a:solidFill>
                          <a:latin typeface="+mn-lt"/>
                          <a:ea typeface="+mn-ea"/>
                          <a:cs typeface="+mn-cs"/>
                        </a:rPr>
                        <a:t>）である</a:t>
                      </a:r>
                      <a:r>
                        <a:rPr kumimoji="1" lang="en-US" altLang="ja-JP" sz="1200" kern="1200" dirty="0" err="1">
                          <a:solidFill>
                            <a:schemeClr val="tx1"/>
                          </a:solidFill>
                          <a:latin typeface="+mn-lt"/>
                          <a:ea typeface="+mn-ea"/>
                          <a:cs typeface="+mn-cs"/>
                        </a:rPr>
                        <a:t>FPT.eHospital</a:t>
                      </a:r>
                      <a:r>
                        <a:rPr kumimoji="1" lang="ja-JP" altLang="en-US" sz="1200" kern="1200" dirty="0">
                          <a:solidFill>
                            <a:schemeClr val="tx1"/>
                          </a:solidFill>
                          <a:latin typeface="+mn-lt"/>
                          <a:ea typeface="+mn-ea"/>
                          <a:cs typeface="+mn-cs"/>
                        </a:rPr>
                        <a:t>を開発・提供し、ベトナム国内の</a:t>
                      </a:r>
                      <a:r>
                        <a:rPr kumimoji="1" lang="en-US" altLang="ja-JP" sz="1200" kern="1200" dirty="0">
                          <a:solidFill>
                            <a:schemeClr val="tx1"/>
                          </a:solidFill>
                          <a:latin typeface="+mn-lt"/>
                          <a:ea typeface="+mn-ea"/>
                          <a:cs typeface="+mn-cs"/>
                        </a:rPr>
                        <a:t>200</a:t>
                      </a:r>
                      <a:r>
                        <a:rPr kumimoji="1" lang="ja-JP" altLang="en-US" sz="1200" kern="1200" dirty="0">
                          <a:solidFill>
                            <a:schemeClr val="tx1"/>
                          </a:solidFill>
                          <a:latin typeface="+mn-lt"/>
                          <a:ea typeface="+mn-ea"/>
                          <a:cs typeface="+mn-cs"/>
                        </a:rPr>
                        <a:t>以上の医療機関に導入実績がある。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ベトナム国内の医療分野における</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活用拡大に向けて、ベトナム保健省と</a:t>
                      </a:r>
                      <a:r>
                        <a:rPr kumimoji="1" lang="en-US" altLang="ja-JP" sz="1200" kern="1200" dirty="0">
                          <a:solidFill>
                            <a:schemeClr val="tx1"/>
                          </a:solidFill>
                          <a:latin typeface="+mn-lt"/>
                          <a:ea typeface="+mn-ea"/>
                          <a:cs typeface="+mn-cs"/>
                        </a:rPr>
                        <a:t>2018</a:t>
                      </a:r>
                      <a:r>
                        <a:rPr kumimoji="1" lang="ja-JP" altLang="en-US" sz="1200" kern="1200" dirty="0">
                          <a:solidFill>
                            <a:schemeClr val="tx1"/>
                          </a:solidFill>
                          <a:latin typeface="+mn-lt"/>
                          <a:ea typeface="+mn-ea"/>
                          <a:cs typeface="+mn-cs"/>
                        </a:rPr>
                        <a:t>年から</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年間の協力協定を締結している。</a:t>
                      </a:r>
                    </a:p>
                  </a:txBody>
                  <a:tcPr marL="0" marR="0" marT="0" marB="0" anchor="b">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VNPT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501-1000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国営の最大手通信グループ。傘下の</a:t>
                      </a:r>
                      <a:r>
                        <a:rPr kumimoji="1" lang="en-US" altLang="ja-JP" sz="1200" kern="1200" dirty="0">
                          <a:solidFill>
                            <a:schemeClr val="tx1"/>
                          </a:solidFill>
                          <a:latin typeface="+mn-lt"/>
                          <a:ea typeface="+mn-ea"/>
                          <a:cs typeface="+mn-cs"/>
                        </a:rPr>
                        <a:t>VNPT Software</a:t>
                      </a:r>
                      <a:r>
                        <a:rPr kumimoji="1" lang="ja-JP" altLang="en-US" sz="1200" kern="1200" dirty="0">
                          <a:solidFill>
                            <a:schemeClr val="tx1"/>
                          </a:solidFill>
                          <a:latin typeface="+mn-lt"/>
                          <a:ea typeface="+mn-ea"/>
                          <a:cs typeface="+mn-cs"/>
                        </a:rPr>
                        <a:t>が</a:t>
                      </a:r>
                      <a:r>
                        <a:rPr kumimoji="1" lang="en-US" altLang="ja-JP" sz="1200" kern="1200" dirty="0">
                          <a:solidFill>
                            <a:schemeClr val="tx1"/>
                          </a:solidFill>
                          <a:latin typeface="+mn-lt"/>
                          <a:ea typeface="+mn-ea"/>
                          <a:cs typeface="+mn-cs"/>
                        </a:rPr>
                        <a:t>2015</a:t>
                      </a:r>
                      <a:r>
                        <a:rPr kumimoji="1" lang="ja-JP" altLang="en-US" sz="1200" kern="1200" dirty="0">
                          <a:solidFill>
                            <a:schemeClr val="tx1"/>
                          </a:solidFill>
                          <a:latin typeface="+mn-lt"/>
                          <a:ea typeface="+mn-ea"/>
                          <a:cs typeface="+mn-cs"/>
                        </a:rPr>
                        <a:t>年に</a:t>
                      </a:r>
                      <a:r>
                        <a:rPr kumimoji="1" lang="en-US" altLang="ja-JP" sz="1200" kern="1200" dirty="0">
                          <a:solidFill>
                            <a:schemeClr val="tx1"/>
                          </a:solidFill>
                          <a:latin typeface="+mn-lt"/>
                          <a:ea typeface="+mn-ea"/>
                          <a:cs typeface="+mn-cs"/>
                        </a:rPr>
                        <a:t>HIS</a:t>
                      </a:r>
                      <a:r>
                        <a:rPr kumimoji="1" lang="ja-JP" altLang="en-US" sz="1200" kern="1200" dirty="0">
                          <a:solidFill>
                            <a:schemeClr val="tx1"/>
                          </a:solidFill>
                          <a:latin typeface="+mn-lt"/>
                          <a:ea typeface="+mn-ea"/>
                          <a:cs typeface="+mn-cs"/>
                        </a:rPr>
                        <a:t>を開発し、国内の医療機関に導入している。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Viettel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101-350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11,472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1.1</a:t>
                      </a:r>
                      <a:r>
                        <a:rPr lang="ja-JP" altLang="en-US" sz="1000" b="0" i="0" u="none" strike="noStrike" dirty="0">
                          <a:solidFill>
                            <a:srgbClr val="000000"/>
                          </a:solidFill>
                          <a:effectLst/>
                          <a:latin typeface="Arial" panose="020B0604020202020204" pitchFamily="34" charset="0"/>
                        </a:rPr>
                        <a:t>億以上</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国防省傘下の携帯通信最大手グループ。国家オンライン診療プラットフォーム「テレヘルス</a:t>
                      </a:r>
                      <a:r>
                        <a:rPr kumimoji="1" lang="en-US" altLang="ja-JP" sz="1200" kern="1200" dirty="0">
                          <a:solidFill>
                            <a:schemeClr val="tx1"/>
                          </a:solidFill>
                          <a:latin typeface="+mn-lt"/>
                          <a:ea typeface="+mn-ea"/>
                          <a:cs typeface="+mn-cs"/>
                        </a:rPr>
                        <a:t>(Telehealth)</a:t>
                      </a:r>
                      <a:r>
                        <a:rPr kumimoji="1" lang="ja-JP" altLang="en-US" sz="1200" kern="1200" dirty="0">
                          <a:solidFill>
                            <a:schemeClr val="tx1"/>
                          </a:solidFill>
                          <a:latin typeface="+mn-lt"/>
                          <a:ea typeface="+mn-ea"/>
                          <a:cs typeface="+mn-cs"/>
                        </a:rPr>
                        <a:t>」を開発し、</a:t>
                      </a: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月より国内の医療機関に順次導入。医療アクセスが乏しい遠隔地の人々が国内トップクラスの医師の診療を受けることが可能になっている。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250</a:t>
                      </a:r>
                      <a:r>
                        <a:rPr lang="ja-JP" altLang="en-US" sz="1000" b="0" i="0" u="none" strike="noStrike" dirty="0">
                          <a:solidFill>
                            <a:srgbClr val="000000"/>
                          </a:solidFill>
                          <a:effectLst/>
                          <a:latin typeface="Arial" panose="020B0604020202020204" pitchFamily="34" charset="0"/>
                        </a:rPr>
                        <a:t>万</a:t>
                      </a:r>
                      <a:endParaRPr lang="en-US" sz="1000" b="0" i="0" u="none" strike="noStrike" dirty="0">
                        <a:solidFill>
                          <a:srgbClr val="000000"/>
                        </a:solidFill>
                        <a:effectLst/>
                        <a:latin typeface="Arial" panose="020B0604020202020204" pitchFamily="34" charset="0"/>
                      </a:endParaRPr>
                    </a:p>
                    <a:p>
                      <a:pPr algn="ctr" fontAlgn="b"/>
                      <a:r>
                        <a:rPr lang="en-US"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アジア</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全体</a:t>
                      </a:r>
                      <a:r>
                        <a:rPr lang="en-US"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オンライン診療のスタートアップ。提携病院の医師が内科、耳鼻科、小児科等の診察に対応するほか、パートナー企業を通じた医薬品の配送にも対応している。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Jio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259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オンライン診療のスタートアップ。提携病院の医師による診察のほか、パートナー企業を通じた医薬品の配送にも対応している。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extLst>
              <p:ext uri="{D42A27DB-BD31-4B8C-83A1-F6EECF244321}">
                <p14:modId xmlns:p14="http://schemas.microsoft.com/office/powerpoint/2010/main" val="119365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ベトナム／医療関連／その他</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noAutofit/>
          </a:bodyPr>
          <a:lstStyle/>
          <a:p>
            <a:r>
              <a:rPr lang="ja-JP" altLang="en-US" dirty="0"/>
              <a:t>医療の</a:t>
            </a:r>
            <a:r>
              <a:rPr lang="en-US" altLang="ja-JP" dirty="0"/>
              <a:t>IT</a:t>
            </a:r>
            <a:r>
              <a:rPr lang="ja-JP" altLang="en-US" dirty="0"/>
              <a:t>化に関する状況</a:t>
            </a:r>
            <a:endParaRPr kumimoji="1" lang="en-US" altLang="ja-JP" dirty="0"/>
          </a:p>
        </p:txBody>
      </p:sp>
      <p:sp>
        <p:nvSpPr>
          <p:cNvPr id="13" name="テキスト ボックス 3">
            <a:extLst>
              <a:ext uri="{FF2B5EF4-FFF2-40B4-BE49-F238E27FC236}">
                <a16:creationId xmlns:a16="http://schemas.microsoft.com/office/drawing/2014/main" id="{B2ABBDC0-EEFC-493E-AC6B-8AF0391C340E}"/>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医療のデジタル化は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HIS(Hospital Information Systems;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病院情報管理システム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を中心に進展している。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特に近年、政府はデジタル医療の促進に係る各種施策を矢継ぎ早に掲げている。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4">
            <a:extLst>
              <a:ext uri="{FF2B5EF4-FFF2-40B4-BE49-F238E27FC236}">
                <a16:creationId xmlns:a16="http://schemas.microsoft.com/office/drawing/2014/main" id="{C2EBF551-4322-41C8-9EE3-F0A420C2C452}"/>
              </a:ext>
            </a:extLst>
          </p:cNvPr>
          <p:cNvGrpSpPr/>
          <p:nvPr/>
        </p:nvGrpSpPr>
        <p:grpSpPr>
          <a:xfrm>
            <a:off x="416496" y="1771464"/>
            <a:ext cx="4464496" cy="288032"/>
            <a:chOff x="4803500" y="2113806"/>
            <a:chExt cx="2954133" cy="288032"/>
          </a:xfrm>
        </p:grpSpPr>
        <p:cxnSp>
          <p:nvCxnSpPr>
            <p:cNvPr id="15" name="直線コネクタ 5">
              <a:extLst>
                <a:ext uri="{FF2B5EF4-FFF2-40B4-BE49-F238E27FC236}">
                  <a16:creationId xmlns:a16="http://schemas.microsoft.com/office/drawing/2014/main" id="{3443C1F4-6604-4A42-AA28-791BDAA7D7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FF273CB-B253-431F-825B-F5CDDF5A887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デジタル化の進捗動向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E53EE194-9B9F-41BA-B0A1-1A286AEABBE2}"/>
              </a:ext>
            </a:extLst>
          </p:cNvPr>
          <p:cNvGrpSpPr/>
          <p:nvPr/>
        </p:nvGrpSpPr>
        <p:grpSpPr>
          <a:xfrm>
            <a:off x="5241032" y="1771464"/>
            <a:ext cx="4464496" cy="288032"/>
            <a:chOff x="4803500" y="2113806"/>
            <a:chExt cx="2954133" cy="288032"/>
          </a:xfrm>
        </p:grpSpPr>
        <p:cxnSp>
          <p:nvCxnSpPr>
            <p:cNvPr id="19" name="直線コネクタ 79">
              <a:extLst>
                <a:ext uri="{FF2B5EF4-FFF2-40B4-BE49-F238E27FC236}">
                  <a16:creationId xmlns:a16="http://schemas.microsoft.com/office/drawing/2014/main" id="{8ED3D787-A06F-44B9-B34C-C334552857A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F81D020F-9DC5-4710-87E0-4D2DCA83633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1" name="テキスト ボックス 51">
            <a:extLst>
              <a:ext uri="{FF2B5EF4-FFF2-40B4-BE49-F238E27FC236}">
                <a16:creationId xmlns:a16="http://schemas.microsoft.com/office/drawing/2014/main" id="{2F92CDC0-48DB-463B-BCB5-E57953814C6D}"/>
              </a:ext>
            </a:extLst>
          </p:cNvPr>
          <p:cNvSpPr txBox="1"/>
          <p:nvPr/>
        </p:nvSpPr>
        <p:spPr>
          <a:xfrm>
            <a:off x="416496" y="2144899"/>
            <a:ext cx="4429393" cy="4056623"/>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病院向けシステム市場は、基礎システム（</a:t>
            </a:r>
            <a:r>
              <a:rPr lang="en-US" altLang="ja-JP" sz="1100" spc="-30" dirty="0"/>
              <a:t>CIS</a:t>
            </a:r>
            <a:r>
              <a:rPr lang="en-US" altLang="ja-JP" sz="1100" spc="-30" baseline="30000" dirty="0"/>
              <a:t>1</a:t>
            </a:r>
            <a:r>
              <a:rPr lang="ja-JP" altLang="en-US" sz="1100" spc="-30" dirty="0"/>
              <a:t>、</a:t>
            </a:r>
            <a:r>
              <a:rPr lang="en-US" altLang="ja-JP" sz="1100" spc="-30" dirty="0"/>
              <a:t>HIS</a:t>
            </a:r>
            <a:r>
              <a:rPr lang="ja-JP" altLang="en-US" sz="1100" spc="-30" dirty="0"/>
              <a:t>、</a:t>
            </a:r>
            <a:r>
              <a:rPr lang="en-US" altLang="ja-JP" sz="1100" spc="-30" dirty="0"/>
              <a:t>EMR</a:t>
            </a:r>
            <a:r>
              <a:rPr lang="en-US" altLang="ja-JP" sz="1100" spc="-30" baseline="30000" dirty="0"/>
              <a:t>2</a:t>
            </a:r>
            <a:r>
              <a:rPr lang="ja-JP" altLang="en-US" sz="1100" spc="-30" dirty="0"/>
              <a:t>）と専門システム（</a:t>
            </a:r>
            <a:r>
              <a:rPr lang="en-US" altLang="ja-JP" sz="1100" spc="-30" dirty="0"/>
              <a:t>RIS</a:t>
            </a:r>
            <a:r>
              <a:rPr lang="en-US" altLang="ja-JP" sz="1100" spc="-30" baseline="30000" dirty="0"/>
              <a:t>3</a:t>
            </a:r>
            <a:r>
              <a:rPr lang="ja-JP" altLang="en-US" sz="1100" spc="-30" dirty="0"/>
              <a:t>、</a:t>
            </a:r>
            <a:r>
              <a:rPr lang="en-US" altLang="ja-JP" sz="1100" spc="-30" dirty="0"/>
              <a:t>PACS</a:t>
            </a:r>
            <a:r>
              <a:rPr lang="en-US" altLang="ja-JP" sz="1100" spc="-30" baseline="30000" dirty="0"/>
              <a:t>4</a:t>
            </a:r>
            <a:r>
              <a:rPr lang="ja-JP" altLang="en-US" sz="1100" spc="-30" dirty="0"/>
              <a:t>、</a:t>
            </a:r>
            <a:r>
              <a:rPr lang="en-US" altLang="ja-JP" sz="1100" spc="-30" dirty="0"/>
              <a:t>LIS</a:t>
            </a:r>
            <a:r>
              <a:rPr lang="en-US" altLang="ja-JP" sz="1100" spc="-30" baseline="30000" dirty="0"/>
              <a:t>5</a:t>
            </a:r>
            <a:r>
              <a:rPr lang="ja-JP" altLang="en-US" sz="1100" spc="-30" dirty="0"/>
              <a:t>）に大別が可能。医療機器メーカーのほか、総合ソフトウェア企業、医療系ソフトウェア専門事業者等が市場に参入している。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基礎システム市場には、総合ソフトウェア企業と医療系ソフトウェア専門事業者を中心に</a:t>
            </a:r>
            <a:r>
              <a:rPr lang="en-US" altLang="ja-JP" sz="1100" spc="-30" dirty="0"/>
              <a:t>70</a:t>
            </a:r>
            <a:r>
              <a:rPr lang="ja-JP" altLang="en-US" sz="1100" spc="-30" dirty="0"/>
              <a:t>社超の事業者が存在。</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総合ソフトウェア企業の大半は基礎システムのみを取り扱っているに対し、医療系ソフトウェア専門事業者の多くは基礎システムと専門システムの双方を取り扱っている。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HIS</a:t>
            </a:r>
            <a:r>
              <a:rPr lang="ja-JP" altLang="en-US" sz="1100" spc="-30" dirty="0"/>
              <a:t>を中心に電子データシステムの導入が進展している。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HIS</a:t>
            </a:r>
            <a:r>
              <a:rPr lang="ja-JP" altLang="en-US" sz="1100" spc="-30" dirty="0"/>
              <a:t>（病院の一般管理システム）： 全公立病院へ導入済。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EMR</a:t>
            </a:r>
            <a:r>
              <a:rPr lang="ja-JP" altLang="en-US" sz="1100" spc="-30" dirty="0"/>
              <a:t>（紙媒体に代替する電子医療記録システム）： </a:t>
            </a:r>
            <a:r>
              <a:rPr lang="en-US" altLang="ja-JP" sz="1100" spc="-30" dirty="0"/>
              <a:t>8</a:t>
            </a:r>
            <a:r>
              <a:rPr lang="ja-JP" altLang="en-US" sz="1100" spc="-30" dirty="0"/>
              <a:t>つ程度の公立病院にのみ導入済。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RIS / PACS</a:t>
            </a:r>
            <a:r>
              <a:rPr lang="ja-JP" altLang="en-US" sz="1100" spc="-30" dirty="0"/>
              <a:t>（放射線科情報システムおよび画像保存通信システム）： </a:t>
            </a:r>
            <a:br>
              <a:rPr lang="en-US" altLang="ja-JP" sz="1100" spc="-30" dirty="0"/>
            </a:br>
            <a:r>
              <a:rPr lang="ja-JP" altLang="en-US" sz="1100" spc="-30" dirty="0"/>
              <a:t>保健省が</a:t>
            </a:r>
            <a:r>
              <a:rPr lang="en-US" altLang="ja-JP" sz="1100" spc="-30" dirty="0"/>
              <a:t>2015</a:t>
            </a:r>
            <a:r>
              <a:rPr lang="ja-JP" altLang="en-US" sz="1100" spc="-30" dirty="0"/>
              <a:t>年以降試験運用を進めており、</a:t>
            </a:r>
            <a:r>
              <a:rPr lang="en-US" altLang="ja-JP" sz="1100" spc="-30" dirty="0"/>
              <a:t>20</a:t>
            </a:r>
            <a:r>
              <a:rPr lang="ja-JP" altLang="en-US" sz="1100" spc="-30" dirty="0"/>
              <a:t>を超える公立病院に導入済。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LIS</a:t>
            </a:r>
            <a:r>
              <a:rPr lang="ja-JP" altLang="en-US" sz="1100" spc="-30" dirty="0"/>
              <a:t>（検査室の遠隔管理機能を備えた臨床検査情報システム）： </a:t>
            </a:r>
            <a:r>
              <a:rPr lang="en-US" altLang="ja-JP" sz="1100" spc="-30" dirty="0"/>
              <a:t>30</a:t>
            </a:r>
            <a:r>
              <a:rPr lang="ja-JP" altLang="en-US" sz="1100" spc="-30" dirty="0"/>
              <a:t>を超える公立病院に導入済。 </a:t>
            </a:r>
          </a:p>
        </p:txBody>
      </p:sp>
      <p:sp>
        <p:nvSpPr>
          <p:cNvPr id="22" name="テキスト ボックス 51">
            <a:extLst>
              <a:ext uri="{FF2B5EF4-FFF2-40B4-BE49-F238E27FC236}">
                <a16:creationId xmlns:a16="http://schemas.microsoft.com/office/drawing/2014/main" id="{77172202-8E6D-433A-B2E2-C335FA5CF4F4}"/>
              </a:ext>
            </a:extLst>
          </p:cNvPr>
          <p:cNvSpPr txBox="1"/>
          <p:nvPr/>
        </p:nvSpPr>
        <p:spPr>
          <a:xfrm>
            <a:off x="5241032" y="2144899"/>
            <a:ext cx="4429393" cy="394229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2019</a:t>
            </a:r>
            <a:r>
              <a:rPr lang="ja-JP" altLang="en-US" sz="1100" spc="-30" dirty="0"/>
              <a:t>年に保健省が公布した政令</a:t>
            </a:r>
            <a:r>
              <a:rPr lang="en-US" altLang="ja-JP" sz="1100" spc="-30" dirty="0"/>
              <a:t>5349</a:t>
            </a:r>
            <a:r>
              <a:rPr lang="ja-JP" altLang="en-US" sz="1100" spc="-30" dirty="0"/>
              <a:t>号「電子医療記録の導入計画の承認」では、以下の具体的な数値目標を定められ、医療機関間での医療データの共有への道筋が語られている。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2020</a:t>
            </a:r>
            <a:r>
              <a:rPr lang="ja-JP" altLang="en-US" sz="1100" spc="-30" dirty="0"/>
              <a:t>年までに</a:t>
            </a:r>
            <a:r>
              <a:rPr lang="en-US" altLang="ja-JP" sz="1100" spc="-30" dirty="0"/>
              <a:t>EHR</a:t>
            </a:r>
            <a:r>
              <a:rPr lang="en-US" altLang="ja-JP" sz="1100" spc="-30" baseline="30000" dirty="0"/>
              <a:t>5</a:t>
            </a:r>
            <a:r>
              <a:rPr lang="en-US" altLang="ja-JP" sz="1100" spc="-30" dirty="0"/>
              <a:t>(</a:t>
            </a:r>
            <a:r>
              <a:rPr lang="ja-JP" altLang="en-US" sz="1100" spc="-30" dirty="0"/>
              <a:t>電子健康記録</a:t>
            </a:r>
            <a:r>
              <a:rPr lang="en-US" altLang="ja-JP" sz="1100" spc="-30" dirty="0"/>
              <a:t>) </a:t>
            </a:r>
            <a:r>
              <a:rPr lang="ja-JP" altLang="en-US" sz="1100" spc="-30" dirty="0"/>
              <a:t>が中央・省レベルの医療機関に導入される。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2020</a:t>
            </a:r>
            <a:r>
              <a:rPr lang="ja-JP" altLang="en-US" sz="1100" spc="-30" dirty="0"/>
              <a:t>年までに</a:t>
            </a:r>
            <a:r>
              <a:rPr lang="en-US" altLang="ja-JP" sz="1100" spc="-30" dirty="0"/>
              <a:t>80%</a:t>
            </a:r>
            <a:r>
              <a:rPr lang="ja-JP" altLang="en-US" sz="1100" spc="-30" dirty="0"/>
              <a:t>以上の国民が</a:t>
            </a:r>
            <a:r>
              <a:rPr lang="en-US" altLang="ja-JP" sz="1100" spc="-30" dirty="0"/>
              <a:t>EHR</a:t>
            </a:r>
            <a:r>
              <a:rPr lang="en-US" altLang="ja-JP" sz="1100" spc="-30" baseline="30000" dirty="0"/>
              <a:t>5</a:t>
            </a:r>
            <a:r>
              <a:rPr lang="ja-JP" altLang="en-US" sz="1100" spc="-30" dirty="0"/>
              <a:t>に登録する。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2025</a:t>
            </a:r>
            <a:r>
              <a:rPr lang="ja-JP" altLang="en-US" sz="1100" spc="-30" dirty="0"/>
              <a:t>年までに</a:t>
            </a:r>
            <a:r>
              <a:rPr lang="en-US" altLang="ja-JP" sz="1100" spc="-30" dirty="0"/>
              <a:t>95%</a:t>
            </a:r>
            <a:r>
              <a:rPr lang="ja-JP" altLang="en-US" sz="1100" spc="-30" dirty="0"/>
              <a:t>の国民が</a:t>
            </a:r>
            <a:r>
              <a:rPr lang="en-US" altLang="ja-JP" sz="1100" spc="-30" dirty="0"/>
              <a:t>EHR</a:t>
            </a:r>
            <a:r>
              <a:rPr lang="en-US" altLang="ja-JP" sz="1100" spc="-30" baseline="30000" dirty="0"/>
              <a:t>5</a:t>
            </a:r>
            <a:r>
              <a:rPr lang="ja-JP" altLang="en-US" sz="1100" spc="-30" dirty="0"/>
              <a:t>に登録する。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2020</a:t>
            </a:r>
            <a:r>
              <a:rPr lang="ja-JP" altLang="en-US" sz="1100" spc="-30" dirty="0"/>
              <a:t>年に保健省が公布した政令</a:t>
            </a:r>
            <a:r>
              <a:rPr lang="en-US" altLang="ja-JP" sz="1100" spc="-30" dirty="0"/>
              <a:t>2628</a:t>
            </a:r>
            <a:r>
              <a:rPr lang="ja-JP" altLang="en-US" sz="1100" spc="-30" dirty="0"/>
              <a:t>号（</a:t>
            </a:r>
            <a:r>
              <a:rPr lang="en-US" altLang="ja-JP" sz="1100" spc="-30" dirty="0"/>
              <a:t>2020~2025</a:t>
            </a:r>
            <a:r>
              <a:rPr lang="ja-JP" altLang="en-US" sz="1100" spc="-30" dirty="0"/>
              <a:t>年に渡る遠隔医療プロジェクトの承認）では、遠隔医療の促進に向け以下の施策が打ち出された。</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他病院への遠隔支援を行う</a:t>
            </a:r>
            <a:r>
              <a:rPr lang="en-US" altLang="ja-JP" sz="1100" spc="-30" dirty="0"/>
              <a:t>24</a:t>
            </a:r>
            <a:r>
              <a:rPr lang="ja-JP" altLang="en-US" sz="1100" spc="-30" dirty="0"/>
              <a:t>のコア病院を選定。</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全国</a:t>
            </a:r>
            <a:r>
              <a:rPr lang="en-US" altLang="ja-JP" sz="1100" spc="-30" dirty="0"/>
              <a:t>1,000</a:t>
            </a:r>
            <a:r>
              <a:rPr lang="ja-JP" altLang="en-US" sz="1100" spc="-30" dirty="0"/>
              <a:t>の医療機関に遠隔医療設備を導入。</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2021~2025</a:t>
            </a:r>
            <a:r>
              <a:rPr lang="ja-JP" altLang="en-US" sz="1100" spc="-30" dirty="0"/>
              <a:t>年にかけて、コア病院の各医療部門に対する投資を実施。</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2020</a:t>
            </a:r>
            <a:r>
              <a:rPr lang="ja-JP" altLang="en-US" sz="1100" spc="-30" dirty="0"/>
              <a:t>年</a:t>
            </a:r>
            <a:r>
              <a:rPr lang="en-US" altLang="ja-JP" sz="1100" spc="-30" dirty="0"/>
              <a:t>6</a:t>
            </a:r>
            <a:r>
              <a:rPr lang="ja-JP" altLang="en-US" sz="1100" spc="-30" dirty="0"/>
              <a:t>月の首相決定</a:t>
            </a:r>
            <a:r>
              <a:rPr lang="en-US" altLang="ja-JP" sz="1100" spc="-30" dirty="0"/>
              <a:t>749</a:t>
            </a:r>
            <a:r>
              <a:rPr lang="ja-JP" altLang="en-US" sz="1100" spc="-30" dirty="0"/>
              <a:t>号では、デジタル化を進めるべき重点セクターとして医療分野が挙げられ、電子カルテの更なる導入や様々な医療サービスを対象としたオンラインプラットフォームの構築等が目標として言及された。</a:t>
            </a:r>
          </a:p>
        </p:txBody>
      </p:sp>
      <p:sp>
        <p:nvSpPr>
          <p:cNvPr id="23" name="テキスト ボックス 86">
            <a:extLst>
              <a:ext uri="{FF2B5EF4-FFF2-40B4-BE49-F238E27FC236}">
                <a16:creationId xmlns:a16="http://schemas.microsoft.com/office/drawing/2014/main" id="{F377EF52-4361-4286-B231-197B7933FC38}"/>
              </a:ext>
            </a:extLst>
          </p:cNvPr>
          <p:cNvSpPr txBox="1"/>
          <p:nvPr/>
        </p:nvSpPr>
        <p:spPr>
          <a:xfrm>
            <a:off x="200472" y="6546249"/>
            <a:ext cx="9289032"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令和２年度国際ヘルスケア拠点構築促進事業（ベトナムにおける健診システム有料サービス化プロジェクト）報告書、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0ACD86FD-0BA4-4B3F-9AF7-1932CB0BC07C}"/>
              </a:ext>
            </a:extLst>
          </p:cNvPr>
          <p:cNvSpPr txBox="1">
            <a:spLocks/>
          </p:cNvSpPr>
          <p:nvPr>
            <p:custDataLst>
              <p:tags r:id="rId3"/>
            </p:custDataLst>
          </p:nvPr>
        </p:nvSpPr>
        <p:spPr>
          <a:xfrm>
            <a:off x="411479" y="3166011"/>
            <a:ext cx="9505950" cy="3323987"/>
          </a:xfrm>
          <a:prstGeom prst="rect">
            <a:avLst/>
          </a:prstGeom>
          <a:noFill/>
        </p:spPr>
        <p:txBody>
          <a:bodyPr vert="horz" wrap="square" lIns="0" tIns="0" rIns="0" bIns="0" rtlCol="0" anchor="b" anchorCtr="0">
            <a:noAutofit/>
          </a:bodyPr>
          <a:lstStyle/>
          <a:p>
            <a:pPr marL="188913" indent="-198438">
              <a:buAutoNum type="arabicPeriod"/>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Clinical Information System;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臨床情報システム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Electronic Medical Record;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電子医療記録</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Radiology Information Systems;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放射線科情報システム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Picture Archiving and Communication Systems;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画像保存通信システム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  Laboratory Information System;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臨床検査情報システム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  Electronic Health Record </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1151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ベトナム／医療関連／その他</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solidFill>
                  <a:srgbClr val="000000"/>
                </a:solidFill>
                <a:latin typeface="+mn-ea"/>
              </a:rPr>
              <a:t>学会および業界団体</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4195428672"/>
              </p:ext>
            </p:extLst>
          </p:nvPr>
        </p:nvGraphicFramePr>
        <p:xfrm>
          <a:off x="200472" y="1772816"/>
          <a:ext cx="9505055" cy="4672173"/>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37655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rowSpan="2">
                  <a:txBody>
                    <a:bodyPr/>
                    <a:lstStyle/>
                    <a:p>
                      <a:pPr algn="ctr">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学　会</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algn="ctr" fontAlgn="ctr">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ベトナム医学総会</a:t>
                      </a:r>
                      <a:endParaRPr lang="en-US" alt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0000"/>
                        </a:lnSpc>
                        <a:spcBef>
                          <a:spcPts val="200"/>
                        </a:spcBef>
                        <a:spcAft>
                          <a:spcPts val="0"/>
                        </a:spcAft>
                      </a:pP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VMA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医療分野の専門従事者が参加する組織で、会員の連携や相互支援、会員の連携や相互支援、専門知識の向上、人材育成などを任務とする。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火傷、救急・抗毒、外傷・整形外科、内科、眼科、皮膚病、栄養、放射線医学、解剖・細胞病理学など</a:t>
                      </a:r>
                      <a:r>
                        <a:rPr lang="en-US" sz="1050" kern="0" dirty="0">
                          <a:effectLst/>
                          <a:latin typeface="Arial" panose="020B0604020202020204" pitchFamily="34" charset="0"/>
                          <a:ea typeface="ＭＳ Ｐゴシック" panose="020B0600070205080204" pitchFamily="50" charset="-128"/>
                          <a:cs typeface="Arial" panose="020B0604020202020204" pitchFamily="34" charset="0"/>
                        </a:rPr>
                        <a:t>41</a:t>
                      </a: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の下部協会がある。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ベトナム薬学会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0000"/>
                        </a:lnSpc>
                        <a:spcBef>
                          <a:spcPts val="200"/>
                        </a:spcBef>
                        <a:spcAft>
                          <a:spcPts val="0"/>
                        </a:spcAft>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VPA</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薬剤師や薬学分野で活動する科学技術者で構成され、相互の学習、経験の交換、研究などを通じて薬学分野の発展を目指す組織である。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ベトナム医療機器協会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VIMEDAS</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医療機器に関連する科学、技術、生産、販売、修理、メンテナンス等の分野で活動する組織・個人が参加する組織で、医療技術の診療への迅速な導入、情報交換、製造研究などを目的に活動している。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ベトナム医薬品原料会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VIMAMS</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医薬品原料業界で活動する人々が参加し発行する雑誌（ウェブサイト）には、会の紹介や医薬品原料、健康ケアに関する記事、業界で活動する企業・製品が紹介されている。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ベトナム医薬品生産販売協会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VNPCA</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医薬品分野で活動する企業の連携や加盟企業の活動の支援を目的とし、ウェブサイトにはメンバーとして</a:t>
                      </a:r>
                      <a:r>
                        <a:rPr lang="en-US" sz="1050" kern="0" dirty="0">
                          <a:effectLst/>
                          <a:latin typeface="Arial" panose="020B0604020202020204" pitchFamily="34" charset="0"/>
                          <a:ea typeface="ＭＳ Ｐゴシック" panose="020B0600070205080204" pitchFamily="50" charset="-128"/>
                          <a:cs typeface="Arial" panose="020B0604020202020204" pitchFamily="34" charset="0"/>
                        </a:rPr>
                        <a:t>105</a:t>
                      </a: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社掲載されている。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「ベトナムにおける医療機器の輸入制度」（</a:t>
            </a:r>
            <a:r>
              <a:rPr lang="en-US" altLang="ja-JP" sz="800" dirty="0"/>
              <a:t>2011</a:t>
            </a:r>
            <a:r>
              <a:rPr lang="ja-JP" altLang="en-US" sz="800" dirty="0"/>
              <a:t>）</a:t>
            </a:r>
          </a:p>
        </p:txBody>
      </p:sp>
      <p:sp>
        <p:nvSpPr>
          <p:cNvPr id="6" name="テキスト ボックス 5"/>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主な学会として「ベトナム医学総会」や「ベトナム薬学会」、主な業界団体として「ベトナム医療機器協会」や「ベトナム医薬品原料会」が挙げられる。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547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ext uri="{D42A27DB-BD31-4B8C-83A1-F6EECF244321}">
                <p14:modId xmlns:p14="http://schemas.microsoft.com/office/powerpoint/2010/main" val="376952014"/>
              </p:ext>
            </p:extLst>
          </p:nvPr>
        </p:nvGraphicFramePr>
        <p:xfrm>
          <a:off x="272480" y="2492896"/>
          <a:ext cx="4968552"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p:nvPr>
            <p:extLst>
              <p:ext uri="{D42A27DB-BD31-4B8C-83A1-F6EECF244321}">
                <p14:modId xmlns:p14="http://schemas.microsoft.com/office/powerpoint/2010/main" val="48066441"/>
              </p:ext>
            </p:extLst>
          </p:nvPr>
        </p:nvGraphicFramePr>
        <p:xfrm>
          <a:off x="4664968" y="2492896"/>
          <a:ext cx="496855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ja-JP" altLang="en-US"/>
              <a:t>ベトナム／医療関連／その他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14" name="円/楕円 13"/>
          <p:cNvSpPr/>
          <p:nvPr/>
        </p:nvSpPr>
        <p:spPr>
          <a:xfrm>
            <a:off x="2244452" y="3501009"/>
            <a:ext cx="1052364" cy="1050826"/>
          </a:xfrm>
          <a:prstGeom prst="ellipse">
            <a:avLst/>
          </a:prstGeom>
          <a:solidFill>
            <a:srgbClr val="FFFFFF"/>
          </a:solidFill>
        </p:spPr>
        <p:txBody>
          <a:bodyPr wrap="none" rtlCol="0" anchor="ctr">
            <a:noAutofit/>
          </a:bodyPr>
          <a:lstStyle/>
          <a:p>
            <a:pPr algn="ct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総来場者数</a:t>
            </a:r>
            <a:endParaRPr kumimoji="1"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9,865</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6636940" y="3501009"/>
            <a:ext cx="1052364" cy="1050826"/>
          </a:xfrm>
          <a:prstGeom prst="ellipse">
            <a:avLst/>
          </a:prstGeom>
          <a:solidFill>
            <a:srgbClr val="FFFFFF"/>
          </a:solidFill>
        </p:spPr>
        <p:txBody>
          <a:bodyPr wrap="none" rtlCol="0" anchor="ctr">
            <a:noAutofit/>
          </a:bodyPr>
          <a:lstStyle/>
          <a:p>
            <a:pPr algn="ct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総出展社数</a:t>
            </a:r>
            <a:endParaRPr kumimoji="1"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405</a:t>
            </a: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a:t>
            </a:r>
          </a:p>
        </p:txBody>
      </p:sp>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1027397" y="2276872"/>
            <a:ext cx="3456384" cy="288032"/>
            <a:chOff x="4803500" y="2113806"/>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8</a:t>
              </a:r>
              <a:r>
                <a:rPr lang="ja-JP" altLang="en-US" sz="1400" dirty="0">
                  <a:solidFill>
                    <a:srgbClr val="000000"/>
                  </a:solidFill>
                  <a:latin typeface="Arial Black" pitchFamily="34" charset="0"/>
                  <a:ea typeface="HGP創英角ｺﾞｼｯｸUB" pitchFamily="50" charset="-128"/>
                </a:rPr>
                <a:t>回（</a:t>
              </a: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9</a:t>
              </a:r>
              <a:r>
                <a:rPr lang="ja-JP" altLang="en-US" sz="1400" dirty="0">
                  <a:solidFill>
                    <a:srgbClr val="000000"/>
                  </a:solidFill>
                  <a:latin typeface="Arial Black" pitchFamily="34" charset="0"/>
                  <a:ea typeface="HGP創英角ｺﾞｼｯｸUB" pitchFamily="50" charset="-128"/>
                </a:rPr>
                <a:t>月）の同見本市来場者数</a:t>
              </a:r>
              <a:endParaRPr lang="en-US" altLang="ja-JP" sz="1400" baseline="30000" dirty="0">
                <a:solidFill>
                  <a:srgbClr val="000000"/>
                </a:solidFill>
                <a:latin typeface="Arial Black" pitchFamily="34" charset="0"/>
                <a:ea typeface="HGP創英角ｺﾞｼｯｸUB" pitchFamily="50" charset="-128"/>
              </a:endParaRPr>
            </a:p>
          </p:txBody>
        </p:sp>
      </p:grpSp>
      <p:grpSp>
        <p:nvGrpSpPr>
          <p:cNvPr id="20" name="グループ化 7"/>
          <p:cNvGrpSpPr/>
          <p:nvPr/>
        </p:nvGrpSpPr>
        <p:grpSpPr>
          <a:xfrm>
            <a:off x="5396095" y="2276872"/>
            <a:ext cx="3456382"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a:solidFill>
                    <a:srgbClr val="000000"/>
                  </a:solidFill>
                  <a:latin typeface="Arial Black" pitchFamily="34" charset="0"/>
                  <a:ea typeface="HGP創英角ｺﾞｼｯｸUB" pitchFamily="50" charset="-128"/>
                </a:rPr>
                <a:t>8</a:t>
              </a:r>
              <a:r>
                <a:rPr lang="ja-JP" altLang="en-US" sz="1400">
                  <a:solidFill>
                    <a:srgbClr val="000000"/>
                  </a:solidFill>
                  <a:latin typeface="Arial Black" pitchFamily="34" charset="0"/>
                  <a:ea typeface="HGP創英角ｺﾞｼｯｸUB" pitchFamily="50" charset="-128"/>
                </a:rPr>
                <a:t>回（</a:t>
              </a:r>
              <a:r>
                <a:rPr lang="en-US" altLang="ja-JP" sz="1400">
                  <a:solidFill>
                    <a:srgbClr val="000000"/>
                  </a:solidFill>
                  <a:latin typeface="Arial Black" pitchFamily="34" charset="0"/>
                  <a:ea typeface="HGP創英角ｺﾞｼｯｸUB" pitchFamily="50" charset="-128"/>
                </a:rPr>
                <a:t>2013</a:t>
              </a:r>
              <a:r>
                <a:rPr lang="ja-JP" altLang="en-US" sz="1400">
                  <a:solidFill>
                    <a:srgbClr val="000000"/>
                  </a:solidFill>
                  <a:latin typeface="Arial Black" pitchFamily="34" charset="0"/>
                  <a:ea typeface="HGP創英角ｺﾞｼｯｸUB" pitchFamily="50" charset="-128"/>
                </a:rPr>
                <a:t>年</a:t>
              </a:r>
              <a:r>
                <a:rPr lang="en-US" altLang="ja-JP" sz="1400">
                  <a:solidFill>
                    <a:srgbClr val="000000"/>
                  </a:solidFill>
                  <a:latin typeface="Arial Black" pitchFamily="34" charset="0"/>
                  <a:ea typeface="HGP創英角ｺﾞｼｯｸUB" pitchFamily="50" charset="-128"/>
                </a:rPr>
                <a:t>9</a:t>
              </a:r>
              <a:r>
                <a:rPr lang="ja-JP" altLang="en-US" sz="1400">
                  <a:solidFill>
                    <a:srgbClr val="000000"/>
                  </a:solidFill>
                  <a:latin typeface="Arial Black" pitchFamily="34" charset="0"/>
                  <a:ea typeface="HGP創英角ｺﾞｼｯｸUB" pitchFamily="50" charset="-128"/>
                </a:rPr>
                <a:t>月）の</a:t>
              </a:r>
              <a:r>
                <a:rPr lang="ja-JP" altLang="en-US" sz="1400" dirty="0">
                  <a:solidFill>
                    <a:srgbClr val="000000"/>
                  </a:solidFill>
                  <a:latin typeface="Arial Black" pitchFamily="34" charset="0"/>
                  <a:ea typeface="HGP創英角ｺﾞｼｯｸUB" pitchFamily="50" charset="-128"/>
                </a:rPr>
                <a:t>同見本市</a:t>
              </a:r>
              <a:r>
                <a:rPr lang="ja-JP" altLang="en-US" sz="1400">
                  <a:solidFill>
                    <a:srgbClr val="000000"/>
                  </a:solidFill>
                  <a:latin typeface="Arial Black" pitchFamily="34" charset="0"/>
                  <a:ea typeface="HGP創英角ｺﾞｼｯｸUB" pitchFamily="50" charset="-128"/>
                </a:rPr>
                <a:t>の出展社数</a:t>
              </a:r>
              <a:endParaRPr lang="en-US" altLang="ja-JP" sz="1400" baseline="300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大規模な見本市としては、保健省と工商省が後援の「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Pharmed &amp; Healthcare Vietnam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」がある。同見本市は、毎年ホーチミンで開催される。</a:t>
            </a:r>
          </a:p>
        </p:txBody>
      </p:sp>
    </p:spTree>
    <p:extLst>
      <p:ext uri="{BB962C8B-B14F-4D97-AF65-F5344CB8AC3E}">
        <p14:creationId xmlns:p14="http://schemas.microsoft.com/office/powerpoint/2010/main" val="4290701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ベトナム国内には、インバウンド患者向けの医療施設の整備が進んでいる。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一方で、ベトナムの富裕層は年間約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万人が国外で医療サービスを受けている。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1947392" y="3429000"/>
            <a:ext cx="2808312" cy="1224136"/>
          </a:xfrm>
          <a:prstGeom prst="roundRect">
            <a:avLst>
              <a:gd name="adj" fmla="val 8886"/>
            </a:avLst>
          </a:prstGeom>
          <a:solidFill>
            <a:srgbClr val="CCDAEC"/>
          </a:solidFill>
        </p:spPr>
        <p:txBody>
          <a:bodyPr wrap="none" lIns="252000" tIns="36000" rIns="144000" bIns="36000" rtlCol="0" anchor="ctr">
            <a:noAutofit/>
          </a:bodyPr>
          <a:lstStyle/>
          <a:p>
            <a:pPr fontAlgn="ctr">
              <a:spcAft>
                <a:spcPts val="300"/>
              </a:spcAft>
              <a:buClr>
                <a:srgbClr val="5F8AC3"/>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ベトナムの富裕層の中には、</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国外で医療サービスを</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受ける患者も少なくない。</a:t>
            </a:r>
          </a:p>
        </p:txBody>
      </p:sp>
      <p:graphicFrame>
        <p:nvGraphicFramePr>
          <p:cNvPr id="8" name="表 7"/>
          <p:cNvGraphicFramePr>
            <a:graphicFrameLocks noGrp="1"/>
          </p:cNvGraphicFramePr>
          <p:nvPr>
            <p:extLst>
              <p:ext uri="{D42A27DB-BD31-4B8C-83A1-F6EECF244321}">
                <p14:modId xmlns:p14="http://schemas.microsoft.com/office/powerpoint/2010/main" val="363072080"/>
              </p:ext>
            </p:extLst>
          </p:nvPr>
        </p:nvGraphicFramePr>
        <p:xfrm>
          <a:off x="5385048" y="3429000"/>
          <a:ext cx="3600400" cy="259228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518400">
                <a:tc>
                  <a:txBody>
                    <a:bodyPr/>
                    <a:lstStyle/>
                    <a:p>
                      <a:pPr marL="136525" indent="0" algn="l"/>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海外で治療を受ける</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ベトナム人の数</a:t>
                      </a:r>
                      <a:endParaRPr kumimoji="1" lang="ja-JP" altLang="en-US" sz="1200" b="0" dirty="0"/>
                    </a:p>
                  </a:txBody>
                  <a:tcPr anchor="ctr">
                    <a:lnL w="12700" cmpd="sng">
                      <a:noFill/>
                    </a:lnL>
                    <a:lnR w="12700" cmpd="sng">
                      <a:noFill/>
                    </a:lnR>
                    <a:lnT w="6350" cap="flat" cmpd="sng" algn="ctr">
                      <a:solidFill>
                        <a:srgbClr val="BEBEBE"/>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2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万人／年</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18400">
                <a:tc>
                  <a:txBody>
                    <a:bodyPr/>
                    <a:lstStyle/>
                    <a:p>
                      <a:pPr algn="ctr"/>
                      <a:r>
                        <a:rPr kumimoji="1" lang="ja-JP" altLang="en-US" sz="1200" b="1" dirty="0"/>
                        <a:t>支　出</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55488">
                <a:tc>
                  <a:txBody>
                    <a:bodyPr/>
                    <a:lstStyle/>
                    <a:p>
                      <a:pPr algn="ct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　先</a:t>
                      </a:r>
                      <a:endParaRPr kumimoji="1" lang="ja-JP" altLang="en-US" sz="1200" b="1" dirty="0"/>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シンガポール</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 イ</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 国</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 国</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オーストラリア</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アメリカなど</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角丸四角形 8"/>
          <p:cNvSpPr/>
          <p:nvPr/>
        </p:nvSpPr>
        <p:spPr>
          <a:xfrm>
            <a:off x="1928664" y="1988840"/>
            <a:ext cx="2808312" cy="1224136"/>
          </a:xfrm>
          <a:prstGeom prst="roundRect">
            <a:avLst>
              <a:gd name="adj" fmla="val 8108"/>
            </a:avLst>
          </a:prstGeom>
          <a:solidFill>
            <a:srgbClr val="CCDAEC"/>
          </a:solidFill>
        </p:spPr>
        <p:txBody>
          <a:bodyPr wrap="none" lIns="252000" tIns="36000" rIns="144000" bIns="36000" rtlCol="0" anchor="ctr">
            <a:noAutofit/>
          </a:bodyPr>
          <a:lstStyle/>
          <a:p>
            <a:pPr fontAlgn="ctr">
              <a:spcAft>
                <a:spcPts val="300"/>
              </a:spcAft>
              <a:buClr>
                <a:srgbClr val="5F8AC3"/>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国内の外国人患者受入の</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ための医療施設は、近年、</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整備が進められている。</a:t>
            </a:r>
          </a:p>
        </p:txBody>
      </p:sp>
      <p:sp>
        <p:nvSpPr>
          <p:cNvPr id="11" name="角丸四角形 10"/>
          <p:cNvSpPr/>
          <p:nvPr/>
        </p:nvSpPr>
        <p:spPr>
          <a:xfrm>
            <a:off x="5385048" y="1988840"/>
            <a:ext cx="3672408" cy="1224136"/>
          </a:xfrm>
          <a:prstGeom prst="roundRect">
            <a:avLst>
              <a:gd name="adj" fmla="val 10494"/>
            </a:avLst>
          </a:prstGeom>
          <a:solidFill>
            <a:srgbClr val="D2F0FA"/>
          </a:solidFill>
        </p:spPr>
        <p:txBody>
          <a:bodyPr wrap="none" lIns="216000" tIns="72000" anchor="ctr">
            <a:noAutofit/>
          </a:bodyPr>
          <a:lstStyle/>
          <a:p>
            <a:pPr lvl="0" fontAlgn="ctr">
              <a:lnSpc>
                <a:spcPct val="114000"/>
              </a:lnSpc>
              <a:spcAft>
                <a:spcPts val="300"/>
              </a:spcAft>
              <a:buClr>
                <a:srgbClr val="5F8AC3"/>
              </a:buCl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観光開発が進むブンタウに、</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外国人患者受入のための医療施設が建設</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ベトナム保健省ホームページ、ベトジョーホームページ、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「ベトナム一般概況 ～数字で見るベトナム経済～」（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二等辺三角形 11"/>
          <p:cNvSpPr/>
          <p:nvPr/>
        </p:nvSpPr>
        <p:spPr>
          <a:xfrm rot="5400000">
            <a:off x="4450941" y="241889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4306925" y="241889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二等辺三角形 16"/>
          <p:cNvSpPr/>
          <p:nvPr/>
        </p:nvSpPr>
        <p:spPr>
          <a:xfrm rot="5400000">
            <a:off x="4594957" y="2418891"/>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二等辺三角形 17"/>
          <p:cNvSpPr/>
          <p:nvPr/>
        </p:nvSpPr>
        <p:spPr>
          <a:xfrm rot="5400000">
            <a:off x="4450941" y="385905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二等辺三角形 18"/>
          <p:cNvSpPr/>
          <p:nvPr/>
        </p:nvSpPr>
        <p:spPr>
          <a:xfrm rot="5400000">
            <a:off x="4306925" y="385905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二等辺三角形 19"/>
          <p:cNvSpPr/>
          <p:nvPr/>
        </p:nvSpPr>
        <p:spPr>
          <a:xfrm rot="5400000">
            <a:off x="4594958" y="3859051"/>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848544" y="1988840"/>
            <a:ext cx="1224136" cy="1224136"/>
          </a:xfrm>
          <a:prstGeom prst="round2SameRect">
            <a:avLst>
              <a:gd name="adj1" fmla="val 8013"/>
              <a:gd name="adj2" fmla="val 0"/>
            </a:avLst>
          </a:prstGeom>
          <a:solidFill>
            <a:srgbClr val="3D6AA7"/>
          </a:solidFill>
        </p:spPr>
        <p:txBody>
          <a:bodyPr vert="vert" wrap="none" tIns="108000" rtlCol="0" anchor="ctr">
            <a:noAutofit/>
          </a:bodyPr>
          <a:lstStyle/>
          <a:p>
            <a:pPr fontAlgn="ct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インバウンド</a:t>
            </a:r>
          </a:p>
        </p:txBody>
      </p:sp>
      <p:sp>
        <p:nvSpPr>
          <p:cNvPr id="21" name="片側の 2 つの角を丸めた四角形 20"/>
          <p:cNvSpPr/>
          <p:nvPr/>
        </p:nvSpPr>
        <p:spPr>
          <a:xfrm rot="16200000">
            <a:off x="848544" y="3429000"/>
            <a:ext cx="1224136" cy="1224136"/>
          </a:xfrm>
          <a:prstGeom prst="round2SameRect">
            <a:avLst>
              <a:gd name="adj1" fmla="val 8013"/>
              <a:gd name="adj2" fmla="val 0"/>
            </a:avLst>
          </a:prstGeom>
          <a:solidFill>
            <a:srgbClr val="3D6AA7"/>
          </a:solidFill>
        </p:spPr>
        <p:txBody>
          <a:bodyPr vert="vert" wrap="none" tIns="108000"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アウト</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バウンド</a:t>
            </a:r>
          </a:p>
        </p:txBody>
      </p:sp>
    </p:spTree>
    <p:extLst>
      <p:ext uri="{BB962C8B-B14F-4D97-AF65-F5344CB8AC3E}">
        <p14:creationId xmlns:p14="http://schemas.microsoft.com/office/powerpoint/2010/main" val="646338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2676991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ベトナム／政策動向</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医療分野における</a:t>
            </a:r>
            <a:r>
              <a:rPr lang="en-US" altLang="ja-JP" dirty="0"/>
              <a:t>IT</a:t>
            </a:r>
            <a:r>
              <a:rPr lang="ja-JP" altLang="en-US" dirty="0"/>
              <a:t>活用促進に向けた政策動向</a:t>
            </a:r>
          </a:p>
        </p:txBody>
      </p:sp>
      <p:sp>
        <p:nvSpPr>
          <p:cNvPr id="5" name="テキスト ボックス 4"/>
          <p:cNvSpPr txBox="1"/>
          <p:nvPr/>
        </p:nvSpPr>
        <p:spPr>
          <a:xfrm>
            <a:off x="200472" y="1124744"/>
            <a:ext cx="9505056" cy="1452898"/>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活用促進に向けた政策動向</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年までの国家</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DX</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プログラムおよび</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年までの方針</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a:t>
            </a:r>
            <a:r>
              <a:rPr lang="vi-VN" altLang="ja-JP" sz="1400" b="1" u="sng" dirty="0">
                <a:latin typeface="Arial" panose="020B0604020202020204" pitchFamily="34" charset="0"/>
                <a:ea typeface="ＭＳ Ｐゴシック" panose="020B0600070205080204" pitchFamily="50" charset="-128"/>
                <a:cs typeface="Arial" panose="020B0604020202020204" pitchFamily="34" charset="0"/>
              </a:rPr>
              <a:t>CHƯƠNG TRÌNH CHUYỂN ĐỔI SỐ QUỐC GIA ĐẾN NĂM 2025, ĐỊNH HƯỚNG ĐẾN NĂM 2030</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」首相決定</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No. 749</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QĐ-</a:t>
            </a:r>
            <a:r>
              <a:rPr lang="en-US" altLang="ja-JP" sz="1400" b="1" u="sng" dirty="0" err="1">
                <a:latin typeface="Arial" panose="020B0604020202020204" pitchFamily="34" charset="0"/>
                <a:ea typeface="ＭＳ Ｐゴシック" panose="020B0600070205080204" pitchFamily="50" charset="-128"/>
                <a:cs typeface="Arial" panose="020B0604020202020204" pitchFamily="34" charset="0"/>
              </a:rPr>
              <a:t>TTg</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国家開発の基礎戦略である「社会経済開発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）」に合わせて発表された。各省庁横断で、プログラムにおける重点領域が示されている。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教育、金融、農業等を含む重点セクターの一つとしてヘルスケアが指定されている。各省庁が管掌、ヘルスケア領域については保健省が進めることとなっている。具体的なロードマップについては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月時点では確認できていない。</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首相決定、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地域で進む医療のデジタル化」（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日）、ベトナム政府「</a:t>
            </a:r>
            <a:r>
              <a:rPr lang="vi-VN" altLang="ja-JP" sz="800" dirty="0">
                <a:latin typeface="Arial" panose="020B0604020202020204" pitchFamily="34" charset="0"/>
                <a:ea typeface="ＭＳ Ｐゴシック" panose="020B0600070205080204" pitchFamily="50" charset="-128"/>
                <a:cs typeface="Arial" panose="020B0604020202020204" pitchFamily="34" charset="0"/>
              </a:rPr>
              <a:t>CHƯƠNG TRÌNH CHUYỂN ĐỔI SỐ QUỐC GIA ĐẾN NĂM 2025, ĐỊNH HƯỚNG ĐẾN NĂM 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10">
            <a:extLst>
              <a:ext uri="{FF2B5EF4-FFF2-40B4-BE49-F238E27FC236}">
                <a16:creationId xmlns:a16="http://schemas.microsoft.com/office/drawing/2014/main" id="{B9F58F42-151E-4BC0-9154-C36524B2CF4F}"/>
              </a:ext>
            </a:extLst>
          </p:cNvPr>
          <p:cNvGraphicFramePr>
            <a:graphicFrameLocks noGrp="1"/>
          </p:cNvGraphicFramePr>
          <p:nvPr>
            <p:extLst>
              <p:ext uri="{D42A27DB-BD31-4B8C-83A1-F6EECF244321}">
                <p14:modId xmlns:p14="http://schemas.microsoft.com/office/powerpoint/2010/main" val="1699996062"/>
              </p:ext>
            </p:extLst>
          </p:nvPr>
        </p:nvGraphicFramePr>
        <p:xfrm>
          <a:off x="200472" y="2816759"/>
          <a:ext cx="9505055" cy="3326842"/>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407782">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2727" marB="4254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1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目標</a:t>
                      </a:r>
                      <a:endParaRPr kumimoji="1" lang="en-US" altLang="ja-JP" sz="11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2727" marB="425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2030</a:t>
                      </a: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年までの方針</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2727" marB="42545"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rowSpan="2">
                  <a:txBody>
                    <a:bodyPr/>
                    <a:lstStyle/>
                    <a:p>
                      <a:pPr algn="ctr">
                        <a:spcAft>
                          <a:spcPts val="0"/>
                        </a:spcAft>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行政機能の</a:t>
                      </a:r>
                      <a:br>
                        <a:rPr lang="en-US"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デジタル化</a:t>
                      </a:r>
                      <a:endParaRPr 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公共サービスのデジタル化</a:t>
                      </a: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公共サービスのオンライン化、モバイルデバイスからのアクセスを実現。</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国家管理機関による検査は、デジタルシステムと情報システムで実施。</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行政記録のデジタル化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国家、地方行政における業務記録のオンライン化。</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人口、土地、企業登録、財務、保険など国のデータベースはすべてオンラインで接続されており、政府報告情報システムでデータを共有。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経済のデジタル化</a:t>
                      </a:r>
                      <a:endParaRPr lang="ja-JP"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65455" marB="6545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商取引のデジタル化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顧客取引の</a:t>
                      </a:r>
                      <a: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％以上をデジタルチャネルを通じたものに移行。</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銀行のデジタル化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顧客による銀行業務の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％を完全にオンライン化、人口の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％がデジタル当座預金を持つようになる。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個人顧客の貸出、小口、消費者ローンに関する決定の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％をデジタル化、自動化される。</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信用機関の業務・サービス記録の</a:t>
                      </a:r>
                      <a: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％がデジタル処理・保存。</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電子カルテの普及や電子決済の導入等によるスマートホスピタルの推進</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医療サービスオンラインプラットフォームの構築等による遠隔医療の推進</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168988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社会のデジタル化</a:t>
                      </a:r>
                      <a:endParaRPr lang="ja-JP"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65455" marB="6545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115888" marR="0" indent="0" algn="l" defTabSz="914400" rtl="0" eaLnBrk="1" fontAlgn="ctr" latinLnBrk="0" hangingPunct="1">
                        <a:lnSpc>
                          <a:spcPct val="100000"/>
                        </a:lnSpc>
                        <a:spcBef>
                          <a:spcPts val="200"/>
                        </a:spcBef>
                        <a:spcAft>
                          <a:spcPts val="0"/>
                        </a:spcAft>
                        <a:buClrTx/>
                        <a:buSzTx/>
                        <a:buFontTx/>
                        <a:buNone/>
                        <a:tabLst/>
                        <a:defRPr/>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デジタルインフラの整備</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光ファイバーによるインターネットカバー率向上。</a:t>
                      </a:r>
                    </a:p>
                    <a:p>
                      <a:pPr marL="171450" indent="-171450" algn="l" fontAlgn="ctr">
                        <a:buFont typeface="Arial" panose="020B0604020202020204" pitchFamily="34" charset="0"/>
                        <a:buChar char="•"/>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4G/5G</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モバイルネットワークの一般化、スマートフォン・デジタル決済の普及。</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4660994"/>
                  </a:ext>
                </a:extLst>
              </a:tr>
            </a:tbl>
          </a:graphicData>
        </a:graphic>
      </p:graphicFrame>
    </p:spTree>
    <p:extLst>
      <p:ext uri="{BB962C8B-B14F-4D97-AF65-F5344CB8AC3E}">
        <p14:creationId xmlns:p14="http://schemas.microsoft.com/office/powerpoint/2010/main" val="3888591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ベトナム／政策動向</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1/3</a:t>
            </a:r>
            <a:r>
              <a:rPr lang="ja-JP" altLang="en-US" dirty="0"/>
              <a:t>）</a:t>
            </a:r>
          </a:p>
        </p:txBody>
      </p:sp>
      <p:sp>
        <p:nvSpPr>
          <p:cNvPr id="5" name="テキスト ボックス 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国家開発の基礎戦略として「社会経済開発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）」があり、これをより具体化したものとして「社会経済開発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年以降の戦略については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月時点では確認できていない。</a:t>
            </a:r>
          </a:p>
        </p:txBody>
      </p:sp>
      <p:sp>
        <p:nvSpPr>
          <p:cNvPr id="6" name="角丸四角形 5"/>
          <p:cNvSpPr/>
          <p:nvPr/>
        </p:nvSpPr>
        <p:spPr>
          <a:xfrm>
            <a:off x="1568624" y="2348880"/>
            <a:ext cx="6552728"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560512" y="2348880"/>
            <a:ext cx="1080120" cy="504056"/>
          </a:xfrm>
          <a:prstGeom prst="rect">
            <a:avLst/>
          </a:prstGeom>
        </p:spPr>
        <p:txBody>
          <a:bodyPr wrap="square" lIns="0" tIns="0" bIns="0" anchor="ctr" anchorCtr="0">
            <a:noAutofit/>
          </a:bodyPr>
          <a:lstStyle/>
          <a:p>
            <a:pPr fontAlgn="ctr">
              <a:buClr>
                <a:srgbClr val="5F8AC3"/>
              </a:buClr>
            </a:pPr>
            <a:r>
              <a:rPr lang="ja-JP" altLang="en-US" sz="1400" b="1" dirty="0">
                <a:latin typeface="ＭＳ Ｐゴシック" panose="020B0600070205080204" pitchFamily="50" charset="-128"/>
                <a:ea typeface="ＭＳ Ｐゴシック" panose="020B0600070205080204" pitchFamily="50" charset="-128"/>
              </a:rPr>
              <a:t>国家開発の</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基礎戦略</a:t>
            </a:r>
          </a:p>
        </p:txBody>
      </p:sp>
      <p:sp>
        <p:nvSpPr>
          <p:cNvPr id="14" name="Rectangle 6"/>
          <p:cNvSpPr>
            <a:spLocks noChangeArrowheads="1"/>
          </p:cNvSpPr>
          <p:nvPr/>
        </p:nvSpPr>
        <p:spPr bwMode="auto">
          <a:xfrm>
            <a:off x="488504" y="3356992"/>
            <a:ext cx="8913440" cy="648072"/>
          </a:xfrm>
          <a:prstGeom prst="round2SameRect">
            <a:avLst>
              <a:gd name="adj1" fmla="val 11292"/>
              <a:gd name="adj2" fmla="val 0"/>
            </a:avLst>
          </a:prstGeom>
          <a:solidFill>
            <a:srgbClr val="5F8AC3"/>
          </a:solidFill>
          <a:ln w="9525">
            <a:noFill/>
            <a:miter lim="800000"/>
            <a:headEnd/>
            <a:tailEnd/>
          </a:ln>
        </p:spPr>
        <p:txBody>
          <a:bodyPr wrap="square" lIns="0" tIns="7200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fontAlgn="ctr">
              <a:buSzPct val="120000"/>
            </a:pPr>
            <a:r>
              <a:rPr lang="ja-JP" altLang="en-US" sz="1400" dirty="0">
                <a:solidFill>
                  <a:schemeClr val="bg1"/>
                </a:solidFill>
                <a:latin typeface="Arial Black" pitchFamily="34" charset="0"/>
                <a:ea typeface="HGP創英角ｺﾞｼｯｸUB" pitchFamily="50" charset="-128"/>
              </a:rPr>
              <a:t>「社会経済開発</a:t>
            </a:r>
            <a:r>
              <a:rPr lang="en-US" altLang="ja-JP" sz="1400" dirty="0">
                <a:solidFill>
                  <a:schemeClr val="bg1"/>
                </a:solidFill>
                <a:latin typeface="Arial Black" pitchFamily="34" charset="0"/>
                <a:ea typeface="HGP創英角ｺﾞｼｯｸUB" pitchFamily="50" charset="-128"/>
              </a:rPr>
              <a:t>10</a:t>
            </a:r>
            <a:r>
              <a:rPr lang="ja-JP" altLang="en-US" sz="1400" dirty="0">
                <a:solidFill>
                  <a:schemeClr val="bg1"/>
                </a:solidFill>
                <a:latin typeface="Arial Black" pitchFamily="34" charset="0"/>
                <a:ea typeface="HGP創英角ｺﾞｼｯｸUB" pitchFamily="50" charset="-128"/>
              </a:rPr>
              <a:t>か年戦略 </a:t>
            </a:r>
            <a:r>
              <a:rPr lang="en-US" altLang="ja-JP" sz="1400" dirty="0">
                <a:solidFill>
                  <a:schemeClr val="bg1"/>
                </a:solidFill>
                <a:latin typeface="Arial Black" pitchFamily="34" charset="0"/>
                <a:ea typeface="HGP創英角ｺﾞｼｯｸUB" pitchFamily="50" charset="-128"/>
              </a:rPr>
              <a:t>2011-2020</a:t>
            </a:r>
            <a:r>
              <a:rPr lang="ja-JP" altLang="en-US" sz="1400" dirty="0">
                <a:solidFill>
                  <a:schemeClr val="bg1"/>
                </a:solidFill>
                <a:latin typeface="Arial Black" pitchFamily="34" charset="0"/>
                <a:ea typeface="HGP創英角ｺﾞｼｯｸUB" pitchFamily="50" charset="-128"/>
              </a:rPr>
              <a:t>」に示された保険医療分野における目標</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VIETNAM’S SOCIL-ECONOMIC DEVELOPMENT STRATEGY FOR THE PERIOD OF 2011-2020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https://policy.asiapacificenergy.org/sites/default/files/VIETNAM%E2%80%99S%20SOCIO-ECONOMIC%20DEVELOPMENT%20STRATEGY.pdf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正方形/長方形 9"/>
          <p:cNvSpPr/>
          <p:nvPr/>
        </p:nvSpPr>
        <p:spPr>
          <a:xfrm>
            <a:off x="2989352" y="2996952"/>
            <a:ext cx="2592288" cy="216024"/>
          </a:xfrm>
          <a:prstGeom prst="rect">
            <a:avLst/>
          </a:prstGeom>
        </p:spPr>
        <p:txBody>
          <a:bodyPr wrap="square" lIns="0" tIns="0" bIns="0" anchor="ctr" anchorCtr="0">
            <a:noAutofit/>
          </a:bodyPr>
          <a:lstStyle/>
          <a:p>
            <a:pPr fontAlgn="ctr">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か年戦略」を具体化</a:t>
            </a:r>
          </a:p>
        </p:txBody>
      </p:sp>
      <p:sp>
        <p:nvSpPr>
          <p:cNvPr id="20" name="角丸四角形 19"/>
          <p:cNvSpPr/>
          <p:nvPr/>
        </p:nvSpPr>
        <p:spPr>
          <a:xfrm>
            <a:off x="5673080" y="2708920"/>
            <a:ext cx="3384376"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SEDP</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a:off x="5025008" y="3717032"/>
            <a:ext cx="4248472" cy="288032"/>
          </a:xfrm>
          <a:prstGeom prst="round2SameRect">
            <a:avLst/>
          </a:prstGeom>
          <a:solidFill>
            <a:srgbClr val="A2BBDC"/>
          </a:solidFill>
        </p:spPr>
        <p:txBody>
          <a:bodyPr wrap="square" rtlCol="0" anchor="ctr">
            <a:noAutofit/>
          </a:bodyPr>
          <a:lstStyle/>
          <a:p>
            <a:pPr fontAlgn="ctr">
              <a:defRPr/>
            </a:pPr>
            <a:r>
              <a:rPr lang="ja-JP" altLang="ja-JP" sz="1200" dirty="0">
                <a:latin typeface="HGP創英角ｺﾞｼｯｸUB" panose="020B0900000000000000" pitchFamily="50" charset="-128"/>
                <a:ea typeface="HGP創英角ｺﾞｼｯｸUB" panose="020B0900000000000000" pitchFamily="50" charset="-128"/>
              </a:rPr>
              <a:t>保健医療サービス</a:t>
            </a:r>
          </a:p>
        </p:txBody>
      </p:sp>
      <p:sp>
        <p:nvSpPr>
          <p:cNvPr id="22" name="テキスト ボックス 21"/>
          <p:cNvSpPr txBox="1"/>
          <p:nvPr/>
        </p:nvSpPr>
        <p:spPr>
          <a:xfrm>
            <a:off x="5025008" y="4005064"/>
            <a:ext cx="4248472" cy="2376264"/>
          </a:xfrm>
          <a:prstGeom prst="round2SameRect">
            <a:avLst>
              <a:gd name="adj1" fmla="val 0"/>
              <a:gd name="adj2" fmla="val 4107"/>
            </a:avLst>
          </a:prstGeom>
          <a:solidFill>
            <a:srgbClr val="E8E8E8"/>
          </a:solidFill>
        </p:spPr>
        <p:txBody>
          <a:bodyPr wrap="square" lIns="72000" rIns="0" rtlCol="0">
            <a:noAutofit/>
          </a:bodyPr>
          <a:lstStyle/>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地域標準・国際的標準に向けた病院の質の標準化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健康保険、健康診断、治療に関する治療費の適切化に向けた法整備、</a:t>
            </a:r>
            <a:br>
              <a:rPr lang="en-US" altLang="ja-JP" sz="1000" dirty="0"/>
            </a:br>
            <a:r>
              <a:rPr lang="ja-JP" altLang="ja-JP" sz="1000" dirty="0"/>
              <a:t>全人民に対する健康保険ロードマップ構築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ターゲット人口（貧困者や子供）に対する健康診断や治療に対する政策の確立、老人に対する保健医療サービスの提供</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医療従事者に対する、専門知識、医療倫理、責任意識に関する研修の実施</a:t>
            </a:r>
          </a:p>
          <a:p>
            <a:pPr marL="114300" indent="-114300" fontAlgn="t">
              <a:lnSpc>
                <a:spcPct val="110000"/>
              </a:lnSpc>
              <a:spcAft>
                <a:spcPts val="300"/>
              </a:spcAft>
              <a:buClr>
                <a:srgbClr val="5F8AC3"/>
              </a:buClr>
              <a:buSzPct val="90000"/>
              <a:buFont typeface="Wingdings" panose="05000000000000000000" pitchFamily="2" charset="2"/>
              <a:buChar char="l"/>
            </a:pPr>
            <a:r>
              <a:rPr lang="en-US" altLang="ja-JP" sz="1000" dirty="0"/>
              <a:t>2020</a:t>
            </a:r>
            <a:r>
              <a:rPr lang="ja-JP" altLang="ja-JP" sz="1000" dirty="0"/>
              <a:t>年までに全てのコミューンに医師を配置</a:t>
            </a:r>
          </a:p>
          <a:p>
            <a:pPr marL="114300" indent="-114300" fontAlgn="t">
              <a:lnSpc>
                <a:spcPct val="110000"/>
              </a:lnSpc>
              <a:spcAft>
                <a:spcPts val="300"/>
              </a:spcAft>
              <a:buClr>
                <a:srgbClr val="5F8AC3"/>
              </a:buClr>
              <a:buSzPct val="90000"/>
              <a:buFont typeface="Wingdings" panose="05000000000000000000" pitchFamily="2" charset="2"/>
              <a:buChar char="l"/>
            </a:pPr>
            <a:r>
              <a:rPr lang="en-US" altLang="ja-JP" sz="1000" dirty="0"/>
              <a:t>HIV</a:t>
            </a:r>
            <a:r>
              <a:rPr lang="ja-JP" altLang="ja-JP" sz="1000" dirty="0"/>
              <a:t>感染の減少に向けた取り組み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低栄養児率の低減、食の安全に関する質および効率性の向上</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健康維持のための体操やスポーツの強化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人口政策や家族計画政策の実施、適切なジェンダーバランスの維持</a:t>
            </a:r>
          </a:p>
        </p:txBody>
      </p:sp>
      <p:sp>
        <p:nvSpPr>
          <p:cNvPr id="19" name="片側の 2 つの角を丸めた四角形 18"/>
          <p:cNvSpPr/>
          <p:nvPr/>
        </p:nvSpPr>
        <p:spPr>
          <a:xfrm>
            <a:off x="632520" y="3717032"/>
            <a:ext cx="4248472" cy="288032"/>
          </a:xfrm>
          <a:prstGeom prst="round2SameRect">
            <a:avLst/>
          </a:prstGeom>
          <a:solidFill>
            <a:srgbClr val="A2BBDC"/>
          </a:solidFill>
        </p:spPr>
        <p:txBody>
          <a:bodyPr wrap="square" rtlCol="0" anchor="ctr">
            <a:noAutofit/>
          </a:bodyPr>
          <a:lstStyle/>
          <a:p>
            <a:pPr fontAlgn="ctr"/>
            <a:r>
              <a:rPr lang="ja-JP" altLang="en-US" sz="1200" dirty="0">
                <a:latin typeface="HGP創英角ｺﾞｼｯｸUB" panose="020B0900000000000000" pitchFamily="50" charset="-128"/>
                <a:ea typeface="HGP創英角ｺﾞｼｯｸUB" panose="020B0900000000000000" pitchFamily="50" charset="-128"/>
              </a:rPr>
              <a:t>保険医療システム</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632520" y="4005064"/>
            <a:ext cx="4248472" cy="2376264"/>
          </a:xfrm>
          <a:prstGeom prst="round2SameRect">
            <a:avLst>
              <a:gd name="adj1" fmla="val 0"/>
              <a:gd name="adj2" fmla="val 4107"/>
            </a:avLst>
          </a:prstGeom>
          <a:solidFill>
            <a:srgbClr val="E8E8E8"/>
          </a:solidFill>
        </p:spPr>
        <p:txBody>
          <a:bodyPr wrap="square" lIns="72000" rIns="0" rtlCol="0">
            <a:noAutofit/>
          </a:bodyPr>
          <a:lstStyle/>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大病院が抱える様々な問題への克服 （過負荷の是正）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保健医療システムの強化とサービスの質の向上（投資増加、保健医療</a:t>
            </a:r>
            <a:br>
              <a:rPr lang="en-US" altLang="ja-JP" sz="1000" dirty="0"/>
            </a:br>
            <a:r>
              <a:rPr lang="ja-JP" altLang="ja-JP" sz="1000" dirty="0"/>
              <a:t>システムの速やかな発展、基礎保健ネットワークの強化）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コミューンレベルの医療施設の能力強化、郡レベルの病院建設推進、</a:t>
            </a:r>
            <a:br>
              <a:rPr lang="en-US" altLang="ja-JP" sz="1000" dirty="0"/>
            </a:br>
            <a:r>
              <a:rPr lang="ja-JP" altLang="ja-JP" sz="1000" dirty="0"/>
              <a:t>省レベル及び中央レベル病院機能の向</a:t>
            </a:r>
            <a:r>
              <a:rPr lang="ja-JP" altLang="en-US" sz="1000" dirty="0"/>
              <a:t>上</a:t>
            </a:r>
            <a:endParaRPr lang="ja-JP" altLang="ja-JP" sz="1000" dirty="0"/>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高度医療が可能な病院・質の高い病院の建設促進（ハノイ、ホーチミン、</a:t>
            </a:r>
            <a:br>
              <a:rPr lang="en-US" altLang="ja-JP" sz="1000" dirty="0"/>
            </a:br>
            <a:r>
              <a:rPr lang="ja-JP" altLang="ja-JP" sz="1000" dirty="0"/>
              <a:t>一部地域</a:t>
            </a:r>
            <a:r>
              <a:rPr lang="ja-JP" altLang="en-US" sz="1000" dirty="0"/>
              <a:t>）</a:t>
            </a:r>
            <a:endParaRPr lang="ja-JP" altLang="ja-JP" sz="1000" dirty="0"/>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健康診断と治療のための病院建設促進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人民に対して平等で効率的かつ質の高い保健医療サービスの保証</a:t>
            </a:r>
          </a:p>
        </p:txBody>
      </p:sp>
      <p:grpSp>
        <p:nvGrpSpPr>
          <p:cNvPr id="27" name="グループ化 7"/>
          <p:cNvGrpSpPr/>
          <p:nvPr/>
        </p:nvGrpSpPr>
        <p:grpSpPr>
          <a:xfrm>
            <a:off x="488504" y="1844824"/>
            <a:ext cx="8928992" cy="288032"/>
            <a:chOff x="4803500" y="2113806"/>
            <a:chExt cx="5626916" cy="288032"/>
          </a:xfrm>
        </p:grpSpPr>
        <p:cxnSp>
          <p:nvCxnSpPr>
            <p:cNvPr id="28" name="直線コネクタ 2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政府戦略</a:t>
              </a:r>
            </a:p>
          </p:txBody>
        </p:sp>
      </p:grpSp>
      <p:sp>
        <p:nvSpPr>
          <p:cNvPr id="4" name="屈折矢印 3"/>
          <p:cNvSpPr/>
          <p:nvPr/>
        </p:nvSpPr>
        <p:spPr>
          <a:xfrm rot="5400000">
            <a:off x="4168217" y="1549487"/>
            <a:ext cx="345430" cy="2664296"/>
          </a:xfrm>
          <a:prstGeom prst="bentUpArrow">
            <a:avLst>
              <a:gd name="adj1" fmla="val 21560"/>
              <a:gd name="adj2" fmla="val 25000"/>
              <a:gd name="adj3" fmla="val 35488"/>
            </a:avLst>
          </a:prstGeom>
          <a:gradFill flip="none" rotWithShape="1">
            <a:gsLst>
              <a:gs pos="69000">
                <a:srgbClr val="3D6AA7"/>
              </a:gs>
              <a:gs pos="100000">
                <a:schemeClr val="bg1"/>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38250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2/3</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政府戦略である「社会経済開発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のガイドラインに基づき、保健省は「保健セクター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か年開発計画」を策定している。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953000" y="2348880"/>
            <a:ext cx="3672408" cy="523220"/>
          </a:xfrm>
          <a:prstGeom prst="rect">
            <a:avLst/>
          </a:prstGeom>
        </p:spPr>
        <p:txBody>
          <a:bodyPr wrap="square">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政府戦略である 「社会経済開発</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か年戦略」と</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のガイドラインに基づいて</a:t>
            </a:r>
            <a:r>
              <a:rPr lang="ja-JP" altLang="en-US" sz="1400" b="1" dirty="0"/>
              <a:t>策定</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角丸四角形 14"/>
          <p:cNvSpPr/>
          <p:nvPr/>
        </p:nvSpPr>
        <p:spPr>
          <a:xfrm>
            <a:off x="1136576" y="2348880"/>
            <a:ext cx="3702124"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保健セクター</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か年開発計画</a:t>
            </a:r>
          </a:p>
        </p:txBody>
      </p:sp>
      <p:sp>
        <p:nvSpPr>
          <p:cNvPr id="17" name="Rectangle 6"/>
          <p:cNvSpPr>
            <a:spLocks noChangeArrowheads="1"/>
          </p:cNvSpPr>
          <p:nvPr/>
        </p:nvSpPr>
        <p:spPr bwMode="auto">
          <a:xfrm>
            <a:off x="1140672" y="3140968"/>
            <a:ext cx="7628752" cy="576064"/>
          </a:xfrm>
          <a:prstGeom prst="round2SameRect">
            <a:avLst>
              <a:gd name="adj1" fmla="val 10620"/>
              <a:gd name="adj2" fmla="val 0"/>
            </a:avLst>
          </a:prstGeom>
          <a:solidFill>
            <a:srgbClr val="5F8AC3"/>
          </a:soli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ja-JP" altLang="en-US" sz="1400" dirty="0">
                <a:solidFill>
                  <a:schemeClr val="bg1"/>
                </a:solidFill>
                <a:latin typeface="Arial Black" pitchFamily="34" charset="0"/>
                <a:ea typeface="HGP創英角ｺﾞｼｯｸUB" pitchFamily="50" charset="-128"/>
              </a:rPr>
              <a:t>「保健セクター</a:t>
            </a:r>
            <a:r>
              <a:rPr lang="en-US" altLang="ja-JP" sz="1400" dirty="0">
                <a:solidFill>
                  <a:schemeClr val="bg1"/>
                </a:solidFill>
                <a:latin typeface="Arial Black" pitchFamily="34" charset="0"/>
                <a:ea typeface="HGP創英角ｺﾞｼｯｸUB" pitchFamily="50" charset="-128"/>
              </a:rPr>
              <a:t>5</a:t>
            </a:r>
            <a:r>
              <a:rPr lang="ja-JP" altLang="en-US" sz="1400" dirty="0">
                <a:solidFill>
                  <a:schemeClr val="bg1"/>
                </a:solidFill>
                <a:latin typeface="Arial Black" pitchFamily="34" charset="0"/>
                <a:ea typeface="HGP創英角ｺﾞｼｯｸUB" pitchFamily="50" charset="-128"/>
              </a:rPr>
              <a:t>か年開発計画」に示された目標</a:t>
            </a:r>
          </a:p>
        </p:txBody>
      </p:sp>
      <p:graphicFrame>
        <p:nvGraphicFramePr>
          <p:cNvPr id="14" name="表 13"/>
          <p:cNvGraphicFramePr>
            <a:graphicFrameLocks noGrp="1"/>
          </p:cNvGraphicFramePr>
          <p:nvPr>
            <p:extLst>
              <p:ext uri="{D42A27DB-BD31-4B8C-83A1-F6EECF244321}">
                <p14:modId xmlns:p14="http://schemas.microsoft.com/office/powerpoint/2010/main" val="3685042747"/>
              </p:ext>
            </p:extLst>
          </p:nvPr>
        </p:nvGraphicFramePr>
        <p:xfrm>
          <a:off x="1337048" y="3501008"/>
          <a:ext cx="7236000" cy="216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8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168000">
                  <a:extLst>
                    <a:ext uri="{9D8B030D-6E8A-4147-A177-3AD203B41FA5}">
                      <a16:colId xmlns:a16="http://schemas.microsoft.com/office/drawing/2014/main" val="20004"/>
                    </a:ext>
                  </a:extLst>
                </a:gridCol>
              </a:tblGrid>
              <a:tr h="432000">
                <a:tc>
                  <a:txBody>
                    <a:bodyPr/>
                    <a:lstStyle/>
                    <a:p>
                      <a:pPr marL="176213" indent="-176213" algn="ctr"/>
                      <a:r>
                        <a:rPr lang="en-US" altLang="ja-JP" sz="1100" b="1" dirty="0">
                          <a:solidFill>
                            <a:schemeClr val="tx1"/>
                          </a:solidFill>
                        </a:rPr>
                        <a:t>1</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r>
                        <a:rPr lang="ja-JP" altLang="en-US" sz="1100" b="0" dirty="0">
                          <a:solidFill>
                            <a:schemeClr val="tx1"/>
                          </a:solidFill>
                        </a:rPr>
                        <a:t>草の根保健医療における保健医療提供ネットワークの強化および達成</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en-US" altLang="ja-JP"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indent="-176213" algn="ctr"/>
                      <a:r>
                        <a:rPr lang="en-US" altLang="ja-JP" sz="1100" b="1" dirty="0">
                          <a:solidFill>
                            <a:schemeClr val="tx1"/>
                          </a:solidFill>
                        </a:rPr>
                        <a:t>6</a:t>
                      </a: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保健医療情報システムの開発</a:t>
                      </a:r>
                      <a:endParaRPr kumimoji="1" lang="en-US" altLang="ja-JP" sz="1100" b="0" kern="1200" dirty="0">
                        <a:solidFill>
                          <a:schemeClr val="tx1"/>
                        </a:solidFill>
                        <a:latin typeface="+mn-lt"/>
                        <a:ea typeface="+mn-ea"/>
                        <a:cs typeface="+mn-cs"/>
                      </a:endParaRP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432000">
                <a:tc>
                  <a:txBody>
                    <a:bodyPr/>
                    <a:lstStyle/>
                    <a:p>
                      <a:pPr marL="176213" indent="-176213" algn="ctr"/>
                      <a:r>
                        <a:rPr lang="en-US" altLang="ja-JP" sz="1100" b="1" dirty="0">
                          <a:solidFill>
                            <a:schemeClr val="tx1"/>
                          </a:solidFill>
                        </a:rPr>
                        <a:t>2</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予防医学と国家保健医療プログラム分野の強化</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7</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保健医療サービスと財政メカニズムの革新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432000">
                <a:tc>
                  <a:txBody>
                    <a:bodyPr/>
                    <a:lstStyle/>
                    <a:p>
                      <a:pPr marL="176213" indent="-176213" algn="ctr"/>
                      <a:r>
                        <a:rPr lang="en-US" altLang="ja-JP" sz="1100" b="1" dirty="0">
                          <a:solidFill>
                            <a:schemeClr val="tx1"/>
                          </a:solidFill>
                        </a:rPr>
                        <a:t>3</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健康診断および治療の質の強化および向上</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8</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医薬品とバイオメディカル製品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32000">
                <a:tc>
                  <a:txBody>
                    <a:bodyPr/>
                    <a:lstStyle/>
                    <a:p>
                      <a:pPr marL="176213" indent="-176213" algn="ctr"/>
                      <a:r>
                        <a:rPr lang="en-US" altLang="ja-JP" sz="1100" b="1" dirty="0">
                          <a:solidFill>
                            <a:schemeClr val="tx1"/>
                          </a:solidFill>
                        </a:rPr>
                        <a:t>4</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人口計画・家族計画とリプロダクティブ・ヘルス</a:t>
                      </a:r>
                      <a:br>
                        <a:rPr kumimoji="1" lang="en-US" altLang="ja-JP" sz="1100" b="0" kern="1200" dirty="0">
                          <a:solidFill>
                            <a:schemeClr val="tx1"/>
                          </a:solidFill>
                          <a:latin typeface="+mn-lt"/>
                          <a:ea typeface="+mn-ea"/>
                          <a:cs typeface="+mn-cs"/>
                        </a:rPr>
                      </a:br>
                      <a:r>
                        <a:rPr kumimoji="1" lang="ja-JP" altLang="en-US" sz="1100" b="0" kern="1200" dirty="0">
                          <a:solidFill>
                            <a:schemeClr val="tx1"/>
                          </a:solidFill>
                          <a:latin typeface="+mn-lt"/>
                          <a:ea typeface="+mn-ea"/>
                          <a:cs typeface="+mn-cs"/>
                        </a:rPr>
                        <a:t>ケアの強化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en-US" altLang="ja-JP"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9</a:t>
                      </a: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医療機材とインフラ </a:t>
                      </a:r>
                      <a:endParaRPr kumimoji="1" lang="en-US" altLang="ja-JP" sz="1100" b="0" kern="1200" dirty="0">
                        <a:solidFill>
                          <a:schemeClr val="tx1"/>
                        </a:solidFill>
                        <a:latin typeface="+mn-lt"/>
                        <a:ea typeface="+mn-ea"/>
                        <a:cs typeface="+mn-cs"/>
                      </a:endParaRP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432000">
                <a:tc>
                  <a:txBody>
                    <a:bodyPr/>
                    <a:lstStyle/>
                    <a:p>
                      <a:pPr marL="176213" indent="-176213" algn="ctr"/>
                      <a:r>
                        <a:rPr lang="en-US" altLang="ja-JP" sz="1100" b="1" dirty="0">
                          <a:solidFill>
                            <a:schemeClr val="tx1"/>
                          </a:solidFill>
                        </a:rPr>
                        <a:t>5</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保健医療人材の開発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10</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保健医療セクターのマネジメント能力強化</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bl>
          </a:graphicData>
        </a:graphic>
      </p:graphicFrame>
      <p:grpSp>
        <p:nvGrpSpPr>
          <p:cNvPr id="12" name="グループ化 7"/>
          <p:cNvGrpSpPr/>
          <p:nvPr/>
        </p:nvGrpSpPr>
        <p:grpSpPr>
          <a:xfrm>
            <a:off x="488504" y="1844824"/>
            <a:ext cx="8928992"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保健省による開発計画</a:t>
              </a:r>
            </a:p>
          </p:txBody>
        </p:sp>
      </p:grpSp>
    </p:spTree>
    <p:extLst>
      <p:ext uri="{BB962C8B-B14F-4D97-AF65-F5344CB8AC3E}">
        <p14:creationId xmlns:p14="http://schemas.microsoft.com/office/powerpoint/2010/main" val="101897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090335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9" name="think-cell Slide" r:id="rId41" imgW="360" imgH="360" progId="TCLayout.ActiveDocument.1">
                  <p:embed/>
                </p:oleObj>
              </mc:Choice>
              <mc:Fallback>
                <p:oleObj name="think-cell Slide"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5" name="タイトル 4"/>
          <p:cNvSpPr>
            <a:spLocks noGrp="1"/>
          </p:cNvSpPr>
          <p:nvPr>
            <p:ph type="title"/>
          </p:nvPr>
        </p:nvSpPr>
        <p:spPr/>
        <p:txBody>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都市化率が進み、</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年には都市部と農村部の人口が逆転する見込み。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年の人口で上位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都市を見ると、特にハノイにおいて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年の人口増が顕著である。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 name="Object 2"/>
          <p:cNvGraphicFramePr>
            <a:graphicFrameLocks/>
          </p:cNvGraphicFramePr>
          <p:nvPr>
            <p:custDataLst>
              <p:tags r:id="rId4"/>
            </p:custDataLst>
            <p:extLst>
              <p:ext uri="{D42A27DB-BD31-4B8C-83A1-F6EECF244321}">
                <p14:modId xmlns:p14="http://schemas.microsoft.com/office/powerpoint/2010/main" val="385800730"/>
              </p:ext>
            </p:extLst>
          </p:nvPr>
        </p:nvGraphicFramePr>
        <p:xfrm>
          <a:off x="38100" y="2133600"/>
          <a:ext cx="4467251" cy="4124315"/>
        </p:xfrm>
        <a:graphic>
          <a:graphicData uri="http://schemas.openxmlformats.org/presentationml/2006/ole">
            <mc:AlternateContent xmlns:mc="http://schemas.openxmlformats.org/markup-compatibility/2006">
              <mc:Choice xmlns:v="urn:schemas-microsoft-com:vml" Requires="v">
                <p:oleObj spid="_x0000_s6150" name="Chart" r:id="rId43" imgW="4467251" imgH="4124315" progId="MSGraph.Chart.8">
                  <p:embed followColorScheme="full"/>
                </p:oleObj>
              </mc:Choice>
              <mc:Fallback>
                <p:oleObj name="Chart" r:id="rId43" imgW="4467251" imgH="4124315" progId="MSGraph.Chart.8">
                  <p:embed followColorScheme="full"/>
                  <p:pic>
                    <p:nvPicPr>
                      <p:cNvPr id="3" name="Object 2"/>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8100" y="2133600"/>
                        <a:ext cx="4467251" cy="4124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テキスト プレースホルダ 9"/>
          <p:cNvSpPr>
            <a:spLocks noGrp="1"/>
          </p:cNvSpPr>
          <p:nvPr>
            <p:custDataLst>
              <p:tags r:id="rId5"/>
            </p:custDataLst>
          </p:nvPr>
        </p:nvSpPr>
        <p:spPr bwMode="gray">
          <a:xfrm>
            <a:off x="203200" y="215582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000" dirty="0">
              <a:sym typeface="+mn-lt"/>
            </a:endParaRPr>
          </a:p>
        </p:txBody>
      </p:sp>
      <p:sp>
        <p:nvSpPr>
          <p:cNvPr id="36" name="テキスト プレースホルダ 9"/>
          <p:cNvSpPr>
            <a:spLocks noGrp="1"/>
          </p:cNvSpPr>
          <p:nvPr>
            <p:custDataLst>
              <p:tags r:id="rId6"/>
            </p:custDataLst>
          </p:nvPr>
        </p:nvSpPr>
        <p:spPr bwMode="gray">
          <a:xfrm>
            <a:off x="41719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DBFFD-C994-4BA3-9C10-606250ED696D}" type="datetime'''''''''''''''5''''''''''''''''0'''''">
              <a:rPr lang="ja-JP" altLang="en-US" sz="1000"/>
              <a:pPr marL="0" indent="0" algn="ctr">
                <a:spcBef>
                  <a:spcPct val="0"/>
                </a:spcBef>
                <a:buNone/>
              </a:pPr>
              <a:t>50</a:t>
            </a:fld>
            <a:endParaRPr kumimoji="0" lang="ja-JP" altLang="en-US" sz="1000" dirty="0">
              <a:sym typeface="+mn-lt"/>
            </a:endParaRPr>
          </a:p>
        </p:txBody>
      </p:sp>
      <p:sp>
        <p:nvSpPr>
          <p:cNvPr id="32" name="テキスト プレースホルダ 9"/>
          <p:cNvSpPr>
            <a:spLocks noGrp="1"/>
          </p:cNvSpPr>
          <p:nvPr>
            <p:custDataLst>
              <p:tags r:id="rId7"/>
            </p:custDataLst>
          </p:nvPr>
        </p:nvSpPr>
        <p:spPr bwMode="gray">
          <a:xfrm>
            <a:off x="380047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DB798-A650-48F3-96D9-01226B29088C}" type="datetime'''''''''''''''''''''''''''4''5'''''''''''''">
              <a:rPr lang="ja-JP" altLang="en-US" sz="1000"/>
              <a:pPr marL="0" indent="0" algn="ctr">
                <a:spcBef>
                  <a:spcPct val="0"/>
                </a:spcBef>
                <a:buNone/>
              </a:pPr>
              <a:t>45</a:t>
            </a:fld>
            <a:endParaRPr kumimoji="0" lang="ja-JP" altLang="en-US" sz="1000" dirty="0">
              <a:sym typeface="+mn-lt"/>
            </a:endParaRPr>
          </a:p>
        </p:txBody>
      </p:sp>
      <p:sp>
        <p:nvSpPr>
          <p:cNvPr id="31" name="テキスト プレースホルダ 9"/>
          <p:cNvSpPr>
            <a:spLocks noGrp="1"/>
          </p:cNvSpPr>
          <p:nvPr>
            <p:custDataLst>
              <p:tags r:id="rId8"/>
            </p:custDataLst>
          </p:nvPr>
        </p:nvSpPr>
        <p:spPr bwMode="gray">
          <a:xfrm>
            <a:off x="34290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FB7-8FE6-4268-ACD7-8AC91B4A0AB2}" type="datetime'''''4''0'''''''''''''''''''''''''''''''">
              <a:rPr lang="ja-JP" altLang="en-US" sz="1000"/>
              <a:pPr marL="0" indent="0" algn="ctr">
                <a:spcBef>
                  <a:spcPct val="0"/>
                </a:spcBef>
                <a:buNone/>
              </a:pPr>
              <a:t>40</a:t>
            </a:fld>
            <a:endParaRPr kumimoji="0" lang="ja-JP" altLang="en-US" sz="1000" dirty="0">
              <a:sym typeface="+mn-lt"/>
            </a:endParaRPr>
          </a:p>
        </p:txBody>
      </p:sp>
      <p:sp>
        <p:nvSpPr>
          <p:cNvPr id="30" name="テキスト プレースホルダ 9"/>
          <p:cNvSpPr>
            <a:spLocks noGrp="1"/>
          </p:cNvSpPr>
          <p:nvPr>
            <p:custDataLst>
              <p:tags r:id="rId9"/>
            </p:custDataLst>
          </p:nvPr>
        </p:nvSpPr>
        <p:spPr bwMode="gray">
          <a:xfrm>
            <a:off x="30480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A74DC-617F-499F-A85D-176892151821}" type="datetime'''''''''''''''''''''35'''''''''''''''''''''''''''''''''''''''">
              <a:rPr lang="ja-JP" altLang="en-US" sz="1000"/>
              <a:pPr marL="0" indent="0" algn="ctr">
                <a:spcBef>
                  <a:spcPct val="0"/>
                </a:spcBef>
                <a:buNone/>
              </a:pPr>
              <a:t>35</a:t>
            </a:fld>
            <a:endParaRPr kumimoji="0" lang="ja-JP" altLang="en-US" sz="1000" dirty="0">
              <a:sym typeface="+mn-lt"/>
            </a:endParaRPr>
          </a:p>
        </p:txBody>
      </p:sp>
      <p:sp>
        <p:nvSpPr>
          <p:cNvPr id="29" name="テキスト プレースホルダ 9"/>
          <p:cNvSpPr>
            <a:spLocks noGrp="1"/>
          </p:cNvSpPr>
          <p:nvPr>
            <p:custDataLst>
              <p:tags r:id="rId10"/>
            </p:custDataLst>
          </p:nvPr>
        </p:nvSpPr>
        <p:spPr bwMode="gray">
          <a:xfrm>
            <a:off x="267652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F4214-7931-400A-94B0-5B861792B739}" type="datetime'''''''''''3''''''''''''''''''''''''''''''0'''''''''''''">
              <a:rPr lang="ja-JP" altLang="en-US" sz="1000"/>
              <a:pPr marL="0" indent="0" algn="ctr">
                <a:spcBef>
                  <a:spcPct val="0"/>
                </a:spcBef>
                <a:buNone/>
              </a:pPr>
              <a:t>30</a:t>
            </a:fld>
            <a:endParaRPr kumimoji="0" lang="ja-JP" altLang="en-US" sz="1000" dirty="0">
              <a:sym typeface="+mn-lt"/>
            </a:endParaRPr>
          </a:p>
        </p:txBody>
      </p:sp>
      <p:sp>
        <p:nvSpPr>
          <p:cNvPr id="28" name="テキスト プレースホルダ 9"/>
          <p:cNvSpPr>
            <a:spLocks noGrp="1"/>
          </p:cNvSpPr>
          <p:nvPr>
            <p:custDataLst>
              <p:tags r:id="rId11"/>
            </p:custDataLst>
          </p:nvPr>
        </p:nvSpPr>
        <p:spPr bwMode="gray">
          <a:xfrm>
            <a:off x="23050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7A40C-399F-42FF-9DEC-FC64FD674988}" type="datetime'''''''''''''''''2''''''''''''''''5'''''">
              <a:rPr lang="ja-JP" altLang="en-US" sz="1000"/>
              <a:pPr marL="0" indent="0" algn="ctr">
                <a:spcBef>
                  <a:spcPct val="0"/>
                </a:spcBef>
                <a:buNone/>
              </a:pPr>
              <a:t>25</a:t>
            </a:fld>
            <a:endParaRPr kumimoji="0" lang="ja-JP" altLang="en-US" sz="1000" dirty="0">
              <a:sym typeface="+mn-lt"/>
            </a:endParaRPr>
          </a:p>
        </p:txBody>
      </p:sp>
      <p:sp>
        <p:nvSpPr>
          <p:cNvPr id="27" name="テキスト プレースホルダ 9"/>
          <p:cNvSpPr>
            <a:spLocks noGrp="1"/>
          </p:cNvSpPr>
          <p:nvPr>
            <p:custDataLst>
              <p:tags r:id="rId12"/>
            </p:custDataLst>
          </p:nvPr>
        </p:nvSpPr>
        <p:spPr bwMode="gray">
          <a:xfrm>
            <a:off x="193357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1F7-2D67-4641-9E8E-2441ED90A8F8}" type="datetime'''''''''''''''''''''2''''''0'''''''''''''">
              <a:rPr lang="ja-JP" altLang="en-US" sz="1000"/>
              <a:pPr marL="0" indent="0" algn="ctr">
                <a:spcBef>
                  <a:spcPct val="0"/>
                </a:spcBef>
                <a:buNone/>
              </a:pPr>
              <a:t>20</a:t>
            </a:fld>
            <a:endParaRPr kumimoji="0" lang="ja-JP" altLang="en-US" sz="1000" dirty="0">
              <a:sym typeface="+mn-lt"/>
            </a:endParaRPr>
          </a:p>
        </p:txBody>
      </p:sp>
      <p:sp>
        <p:nvSpPr>
          <p:cNvPr id="26" name="テキスト プレースホルダ 9"/>
          <p:cNvSpPr>
            <a:spLocks noGrp="1"/>
          </p:cNvSpPr>
          <p:nvPr>
            <p:custDataLst>
              <p:tags r:id="rId13"/>
            </p:custDataLst>
          </p:nvPr>
        </p:nvSpPr>
        <p:spPr bwMode="gray">
          <a:xfrm>
            <a:off x="15621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C8AAA-0FBD-4F2A-99E2-6030B033AB6C}" type="datetime'1''''''''''''''''''5'''''''''''''''''''''''''''''''''">
              <a:rPr lang="ja-JP" altLang="en-US" sz="1000"/>
              <a:pPr marL="0" indent="0" algn="ctr">
                <a:spcBef>
                  <a:spcPct val="0"/>
                </a:spcBef>
                <a:buNone/>
              </a:pPr>
              <a:t>15</a:t>
            </a:fld>
            <a:endParaRPr kumimoji="0" lang="ja-JP" altLang="en-US" sz="1000" dirty="0">
              <a:sym typeface="+mn-lt"/>
            </a:endParaRPr>
          </a:p>
        </p:txBody>
      </p:sp>
      <p:sp>
        <p:nvSpPr>
          <p:cNvPr id="25" name="テキスト プレースホルダ 9"/>
          <p:cNvSpPr>
            <a:spLocks noGrp="1"/>
          </p:cNvSpPr>
          <p:nvPr>
            <p:custDataLst>
              <p:tags r:id="rId14"/>
            </p:custDataLst>
          </p:nvPr>
        </p:nvSpPr>
        <p:spPr bwMode="gray">
          <a:xfrm>
            <a:off x="11811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913D2-CE34-4B9C-99CB-E0409A052A66}" type="datetime'''''''''''''''''''''''''''''''1''''''''''''''0'''">
              <a:rPr lang="ja-JP" altLang="en-US" sz="1000"/>
              <a:pPr marL="0" indent="0" algn="ctr">
                <a:spcBef>
                  <a:spcPct val="0"/>
                </a:spcBef>
                <a:buNone/>
              </a:pPr>
              <a:t>10</a:t>
            </a:fld>
            <a:endParaRPr kumimoji="0" lang="ja-JP" altLang="en-US" sz="1000" dirty="0">
              <a:sym typeface="+mn-lt"/>
            </a:endParaRPr>
          </a:p>
        </p:txBody>
      </p:sp>
      <p:sp>
        <p:nvSpPr>
          <p:cNvPr id="24" name="テキスト プレースホルダ 9"/>
          <p:cNvSpPr>
            <a:spLocks noGrp="1"/>
          </p:cNvSpPr>
          <p:nvPr>
            <p:custDataLst>
              <p:tags r:id="rId15"/>
            </p:custDataLst>
          </p:nvPr>
        </p:nvSpPr>
        <p:spPr bwMode="gray">
          <a:xfrm>
            <a:off x="80962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C0FE3-B46F-469D-BC0F-DD3C5788283B}" type="datetime'''''''''''''''''''''0''''''''''''''''''''''''''''''''5'''''''">
              <a:rPr lang="ja-JP" altLang="en-US" sz="1000"/>
              <a:pPr marL="0" indent="0" algn="ctr">
                <a:spcBef>
                  <a:spcPct val="0"/>
                </a:spcBef>
                <a:buNone/>
              </a:pPr>
              <a:t>05</a:t>
            </a:fld>
            <a:endParaRPr kumimoji="0" lang="ja-JP" altLang="en-US" sz="1000" dirty="0">
              <a:sym typeface="+mn-lt"/>
            </a:endParaRPr>
          </a:p>
        </p:txBody>
      </p:sp>
      <p:sp>
        <p:nvSpPr>
          <p:cNvPr id="23" name="テキスト プレースホルダ 9"/>
          <p:cNvSpPr>
            <a:spLocks noGrp="1"/>
          </p:cNvSpPr>
          <p:nvPr>
            <p:custDataLst>
              <p:tags r:id="rId16"/>
            </p:custDataLst>
          </p:nvPr>
        </p:nvSpPr>
        <p:spPr bwMode="gray">
          <a:xfrm>
            <a:off x="368300"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AE4D1-DDF6-46F6-8D14-0EFB0F989B17}" type="datetime'2''''''''''''''''''00''''''''''0'''''''''''''''">
              <a:rPr lang="ja-JP" altLang="en-US" sz="1000"/>
              <a:pPr marL="0" indent="0" algn="ctr">
                <a:spcBef>
                  <a:spcPct val="0"/>
                </a:spcBef>
                <a:buNone/>
              </a:pPr>
              <a:t>2000</a:t>
            </a:fld>
            <a:endParaRPr kumimoji="0" lang="ja-JP" altLang="en-US" sz="1000" dirty="0">
              <a:sym typeface="+mn-lt"/>
            </a:endParaRPr>
          </a:p>
        </p:txBody>
      </p:sp>
      <p:graphicFrame>
        <p:nvGraphicFramePr>
          <p:cNvPr id="4" name="Object 3"/>
          <p:cNvGraphicFramePr>
            <a:graphicFrameLocks/>
          </p:cNvGraphicFramePr>
          <p:nvPr>
            <p:custDataLst>
              <p:tags r:id="rId17"/>
            </p:custDataLst>
            <p:extLst>
              <p:ext uri="{D42A27DB-BD31-4B8C-83A1-F6EECF244321}">
                <p14:modId xmlns:p14="http://schemas.microsoft.com/office/powerpoint/2010/main" val="3089373125"/>
              </p:ext>
            </p:extLst>
          </p:nvPr>
        </p:nvGraphicFramePr>
        <p:xfrm>
          <a:off x="4876800" y="2209800"/>
          <a:ext cx="4924531" cy="3990968"/>
        </p:xfrm>
        <a:graphic>
          <a:graphicData uri="http://schemas.openxmlformats.org/presentationml/2006/ole">
            <mc:AlternateContent xmlns:mc="http://schemas.openxmlformats.org/markup-compatibility/2006">
              <mc:Choice xmlns:v="urn:schemas-microsoft-com:vml" Requires="v">
                <p:oleObj spid="_x0000_s6151" name="Chart" r:id="rId45" imgW="4924531" imgH="3990968" progId="MSGraph.Chart.8">
                  <p:embed followColorScheme="full"/>
                </p:oleObj>
              </mc:Choice>
              <mc:Fallback>
                <p:oleObj name="Chart" r:id="rId45" imgW="4924531" imgH="3990968" progId="MSGraph.Chart.8">
                  <p:embed followColorScheme="full"/>
                  <p:pic>
                    <p:nvPicPr>
                      <p:cNvPr id="4" name="Object 3"/>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76800" y="2209800"/>
                        <a:ext cx="4924531" cy="3990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テキスト プレースホルダ 9"/>
          <p:cNvSpPr>
            <a:spLocks noGrp="1"/>
          </p:cNvSpPr>
          <p:nvPr>
            <p:custDataLst>
              <p:tags r:id="rId18"/>
            </p:custDataLst>
          </p:nvPr>
        </p:nvSpPr>
        <p:spPr bwMode="gray">
          <a:xfrm>
            <a:off x="50101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49" name="テキスト プレースホルダ 9"/>
          <p:cNvSpPr>
            <a:spLocks noGrp="1"/>
          </p:cNvSpPr>
          <p:nvPr>
            <p:custDataLst>
              <p:tags r:id="rId19"/>
            </p:custDataLst>
          </p:nvPr>
        </p:nvSpPr>
        <p:spPr bwMode="gray">
          <a:xfrm>
            <a:off x="8591550" y="606107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5BA6DF-3625-4844-833D-69933E8A1652}"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48" name="テキスト プレースホルダ 9"/>
          <p:cNvSpPr>
            <a:spLocks noGrp="1"/>
          </p:cNvSpPr>
          <p:nvPr>
            <p:custDataLst>
              <p:tags r:id="rId20"/>
            </p:custDataLst>
          </p:nvPr>
        </p:nvSpPr>
        <p:spPr bwMode="gray">
          <a:xfrm>
            <a:off x="7445375"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AD980-4F86-4309-8A55-445E0B68C244}"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7" name="テキスト プレースホルダ 9"/>
          <p:cNvSpPr>
            <a:spLocks noGrp="1"/>
          </p:cNvSpPr>
          <p:nvPr>
            <p:custDataLst>
              <p:tags r:id="rId21"/>
            </p:custDataLst>
          </p:nvPr>
        </p:nvSpPr>
        <p:spPr bwMode="gray">
          <a:xfrm>
            <a:off x="6045200"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A8492-F022-42CD-BE54-83BED9EE72D4}"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55" name="テキスト プレースホルダ 9"/>
          <p:cNvSpPr>
            <a:spLocks noGrp="1"/>
          </p:cNvSpPr>
          <p:nvPr>
            <p:custDataLst>
              <p:tags r:id="rId22"/>
            </p:custDataLst>
          </p:nvPr>
        </p:nvSpPr>
        <p:spPr bwMode="gray">
          <a:xfrm>
            <a:off x="6280150" y="4305300"/>
            <a:ext cx="260350" cy="152400"/>
          </a:xfrm>
          <a:prstGeom prst="rect">
            <a:avLst/>
          </a:prstGeom>
          <a:solidFill>
            <a:srgbClr val="D2E0E6"/>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E89CAB-5161-4C1D-B415-10D7D3638111}" type="datetime'''''5''''''''''''''''''''''''''''0''''''''''''''0'''''">
              <a:rPr kumimoji="0" lang="ja-JP" altLang="en-US" sz="1000">
                <a:sym typeface="+mn-lt"/>
              </a:rPr>
              <a:pPr marL="0" indent="0" algn="ctr">
                <a:spcBef>
                  <a:spcPct val="0"/>
                </a:spcBef>
                <a:buNone/>
              </a:pPr>
              <a:t>500</a:t>
            </a:fld>
            <a:endParaRPr kumimoji="0" lang="ja-JP" altLang="en-US" sz="1000" dirty="0">
              <a:sym typeface="+mn-lt"/>
            </a:endParaRPr>
          </a:p>
        </p:txBody>
      </p:sp>
      <p:sp>
        <p:nvSpPr>
          <p:cNvPr id="56" name="テキスト プレースホルダ 9"/>
          <p:cNvSpPr>
            <a:spLocks noGrp="1"/>
          </p:cNvSpPr>
          <p:nvPr>
            <p:custDataLst>
              <p:tags r:id="rId23"/>
            </p:custDataLst>
          </p:nvPr>
        </p:nvSpPr>
        <p:spPr bwMode="gray">
          <a:xfrm>
            <a:off x="5842000" y="4195763"/>
            <a:ext cx="260350" cy="152400"/>
          </a:xfrm>
          <a:prstGeom prst="rect">
            <a:avLst/>
          </a:prstGeom>
          <a:solidFill>
            <a:srgbClr val="ECE5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C1D89A-358B-4D9B-8079-8CDDC8215E41}" type="datetime'4''''''''''''''''''5''''''''''''5'''''''''''''''''''''''">
              <a:rPr kumimoji="0" lang="ja-JP" altLang="en-US" sz="1000">
                <a:sym typeface="+mn-lt"/>
              </a:rPr>
              <a:pPr marL="0" indent="0" algn="ctr">
                <a:spcBef>
                  <a:spcPct val="0"/>
                </a:spcBef>
                <a:buNone/>
              </a:pPr>
              <a:t>455</a:t>
            </a:fld>
            <a:endParaRPr kumimoji="0" lang="ja-JP" altLang="en-US" sz="1000" dirty="0">
              <a:sym typeface="+mn-lt"/>
            </a:endParaRPr>
          </a:p>
        </p:txBody>
      </p:sp>
      <p:sp>
        <p:nvSpPr>
          <p:cNvPr id="13" name="Rectangle 12"/>
          <p:cNvSpPr/>
          <p:nvPr>
            <p:custDataLst>
              <p:tags r:id="rId24"/>
            </p:custDataLst>
          </p:nvPr>
        </p:nvSpPr>
        <p:spPr bwMode="gray">
          <a:xfrm>
            <a:off x="5911850" y="3548063"/>
            <a:ext cx="179387" cy="133350"/>
          </a:xfrm>
          <a:prstGeom prst="rect">
            <a:avLst/>
          </a:prstGeom>
          <a:solidFill>
            <a:srgbClr val="1F497D"/>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p:cNvSpPr/>
          <p:nvPr>
            <p:custDataLst>
              <p:tags r:id="rId25"/>
            </p:custDataLst>
          </p:nvPr>
        </p:nvSpPr>
        <p:spPr bwMode="gray">
          <a:xfrm>
            <a:off x="5911850" y="3344863"/>
            <a:ext cx="179387" cy="133350"/>
          </a:xfrm>
          <a:prstGeom prst="rect">
            <a:avLst/>
          </a:prstGeom>
          <a:solidFill>
            <a:srgbClr val="80CCE8"/>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p:nvPr>
            <p:custDataLst>
              <p:tags r:id="rId26"/>
            </p:custDataLst>
          </p:nvPr>
        </p:nvSpPr>
        <p:spPr bwMode="gray">
          <a:xfrm>
            <a:off x="5911850" y="3141663"/>
            <a:ext cx="179387" cy="133350"/>
          </a:xfrm>
          <a:prstGeom prst="rect">
            <a:avLst/>
          </a:prstGeom>
          <a:solidFill>
            <a:srgbClr val="C0E6F4"/>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27"/>
            </p:custDataLst>
          </p:nvPr>
        </p:nvSpPr>
        <p:spPr bwMode="gray">
          <a:xfrm>
            <a:off x="5911850" y="2938463"/>
            <a:ext cx="179387" cy="133350"/>
          </a:xfrm>
          <a:prstGeom prst="rect">
            <a:avLst/>
          </a:prstGeom>
          <a:solidFill>
            <a:srgbClr val="D2E0E6"/>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8"/>
          <p:cNvSpPr/>
          <p:nvPr>
            <p:custDataLst>
              <p:tags r:id="rId28"/>
            </p:custDataLst>
          </p:nvPr>
        </p:nvSpPr>
        <p:spPr bwMode="gray">
          <a:xfrm>
            <a:off x="5911850" y="2735263"/>
            <a:ext cx="179387" cy="133350"/>
          </a:xfrm>
          <a:prstGeom prst="rect">
            <a:avLst/>
          </a:prstGeom>
          <a:solidFill>
            <a:srgbClr val="ECE5F4"/>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プレースホルダ 9"/>
          <p:cNvSpPr>
            <a:spLocks noGrp="1"/>
          </p:cNvSpPr>
          <p:nvPr>
            <p:custDataLst>
              <p:tags r:id="rId29"/>
            </p:custDataLst>
          </p:nvPr>
        </p:nvSpPr>
        <p:spPr bwMode="gray">
          <a:xfrm>
            <a:off x="6142039" y="3543300"/>
            <a:ext cx="549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4CF5F3B-9754-40AA-A31E-016FEBF92ACF}" type="datetime'''''ホ''ー''''''''チ''''''''ミ''ン'">
              <a:rPr lang="ja-JP" altLang="en-US" sz="1000"/>
              <a:pPr marL="0" indent="0">
                <a:spcBef>
                  <a:spcPct val="0"/>
                </a:spcBef>
                <a:buNone/>
              </a:pPr>
              <a:t>ホーチミン</a:t>
            </a:fld>
            <a:endParaRPr kumimoji="0" lang="ja-JP" altLang="en-US" sz="1000" dirty="0">
              <a:sym typeface="+mn-lt"/>
            </a:endParaRPr>
          </a:p>
        </p:txBody>
      </p:sp>
      <p:sp>
        <p:nvSpPr>
          <p:cNvPr id="53" name="テキスト プレースホルダ 9"/>
          <p:cNvSpPr>
            <a:spLocks noGrp="1"/>
          </p:cNvSpPr>
          <p:nvPr>
            <p:custDataLst>
              <p:tags r:id="rId30"/>
            </p:custDataLst>
          </p:nvPr>
        </p:nvSpPr>
        <p:spPr bwMode="gray">
          <a:xfrm>
            <a:off x="6142039" y="3340100"/>
            <a:ext cx="322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EE3293-DE14-443F-A588-612A2D0C008C}" type="datetime'''''''''''''ハ''''''''''''''''''''''ノ''''''''''イ'''">
              <a:rPr lang="ja-JP" altLang="en-US" sz="1000"/>
              <a:pPr marL="0" indent="0">
                <a:spcBef>
                  <a:spcPct val="0"/>
                </a:spcBef>
                <a:buNone/>
              </a:pPr>
              <a:t>ハノイ</a:t>
            </a:fld>
            <a:endParaRPr kumimoji="0" lang="ja-JP" altLang="en-US" sz="1000" dirty="0">
              <a:sym typeface="+mn-lt"/>
            </a:endParaRPr>
          </a:p>
        </p:txBody>
      </p:sp>
      <p:sp>
        <p:nvSpPr>
          <p:cNvPr id="52" name="テキスト プレースホルダ 9"/>
          <p:cNvSpPr>
            <a:spLocks noGrp="1"/>
          </p:cNvSpPr>
          <p:nvPr>
            <p:custDataLst>
              <p:tags r:id="rId31"/>
            </p:custDataLst>
          </p:nvPr>
        </p:nvSpPr>
        <p:spPr bwMode="gray">
          <a:xfrm>
            <a:off x="6142038" y="3136900"/>
            <a:ext cx="3460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8B3D94-BA41-4CD6-96BF-B8E8C8D7FC4B}" type="datetime'''''''''''''''''ダ''''''''''ナ''''''''''ン'''''''''''''''">
              <a:rPr kumimoji="0" lang="ja-JP" altLang="en-US" sz="1000">
                <a:sym typeface="+mn-lt"/>
              </a:rPr>
              <a:pPr marL="0" indent="0">
                <a:spcBef>
                  <a:spcPct val="0"/>
                </a:spcBef>
                <a:buNone/>
              </a:pPr>
              <a:t>ダナン</a:t>
            </a:fld>
            <a:endParaRPr kumimoji="0" lang="ja-JP" altLang="en-US" sz="1000" dirty="0">
              <a:sym typeface="+mn-lt"/>
            </a:endParaRPr>
          </a:p>
        </p:txBody>
      </p:sp>
      <p:sp>
        <p:nvSpPr>
          <p:cNvPr id="51" name="テキスト プレースホルダ 9"/>
          <p:cNvSpPr>
            <a:spLocks noGrp="1"/>
          </p:cNvSpPr>
          <p:nvPr>
            <p:custDataLst>
              <p:tags r:id="rId32"/>
            </p:custDataLst>
          </p:nvPr>
        </p:nvSpPr>
        <p:spPr bwMode="gray">
          <a:xfrm>
            <a:off x="6142037" y="2933700"/>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9D0F04-F869-4FD7-8843-19C6DB41D859}" type="datetime'''''''''''''''''''''''''''''ハイ''''''''フ''''ォ''''''ン'''''''''">
              <a:rPr lang="ja-JP" altLang="en-US" sz="1000"/>
              <a:pPr marL="0" indent="0">
                <a:spcBef>
                  <a:spcPct val="0"/>
                </a:spcBef>
                <a:buNone/>
              </a:pPr>
              <a:t>ハイフォン</a:t>
            </a:fld>
            <a:endParaRPr kumimoji="0" lang="ja-JP" altLang="en-US" sz="1000" dirty="0">
              <a:sym typeface="+mn-lt"/>
            </a:endParaRPr>
          </a:p>
        </p:txBody>
      </p:sp>
      <p:sp>
        <p:nvSpPr>
          <p:cNvPr id="50" name="テキスト プレースホルダ 9"/>
          <p:cNvSpPr>
            <a:spLocks noGrp="1"/>
          </p:cNvSpPr>
          <p:nvPr>
            <p:custDataLst>
              <p:tags r:id="rId33"/>
            </p:custDataLst>
          </p:nvPr>
        </p:nvSpPr>
        <p:spPr bwMode="gray">
          <a:xfrm>
            <a:off x="6142037" y="2730500"/>
            <a:ext cx="565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A17CC28-F3C0-4A88-BE29-F1231FFDFE47}" type="datetime'ビ''エ''ン''''ホ''''''''''''''''''''''''''ア'''''''''">
              <a:rPr lang="ja-JP" altLang="en-US" sz="1000"/>
              <a:pPr marL="0" indent="0">
                <a:spcBef>
                  <a:spcPct val="0"/>
                </a:spcBef>
                <a:buNone/>
              </a:pPr>
              <a:t>ビエンホア</a:t>
            </a:fld>
            <a:endParaRPr kumimoji="0" lang="ja-JP" altLang="en-US" sz="1000" dirty="0">
              <a:sym typeface="+mn-lt"/>
            </a:endParaRPr>
          </a:p>
        </p:txBody>
      </p:sp>
      <p:cxnSp>
        <p:nvCxnSpPr>
          <p:cNvPr id="70" name="Straight Connector 69"/>
          <p:cNvCxnSpPr/>
          <p:nvPr>
            <p:custDataLst>
              <p:tags r:id="rId34"/>
            </p:custDataLst>
          </p:nvPr>
        </p:nvCxnSpPr>
        <p:spPr bwMode="gray">
          <a:xfrm>
            <a:off x="2700338" y="3005138"/>
            <a:ext cx="285750" cy="0"/>
          </a:xfrm>
          <a:prstGeom prst="line">
            <a:avLst/>
          </a:prstGeom>
          <a:ln w="9525">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35"/>
            </p:custDataLst>
          </p:nvPr>
        </p:nvCxnSpPr>
        <p:spPr bwMode="gray">
          <a:xfrm>
            <a:off x="2700338" y="280193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custDataLst>
              <p:tags r:id="rId36"/>
            </p:custDataLst>
          </p:nvPr>
        </p:nvSpPr>
        <p:spPr bwMode="gray">
          <a:xfrm>
            <a:off x="2809875" y="2971800"/>
            <a:ext cx="66675" cy="66675"/>
          </a:xfrm>
          <a:prstGeom prst="rect">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Oval 16"/>
          <p:cNvSpPr/>
          <p:nvPr>
            <p:custDataLst>
              <p:tags r:id="rId37"/>
            </p:custDataLst>
          </p:nvPr>
        </p:nvSpPr>
        <p:spPr bwMode="gray">
          <a:xfrm>
            <a:off x="2809875" y="2768600"/>
            <a:ext cx="66675" cy="66675"/>
          </a:xfrm>
          <a:prstGeom prst="ellipse">
            <a:avLst/>
          </a:prstGeom>
          <a:solidFill>
            <a:srgbClr val="80CCE8"/>
          </a:solidFill>
          <a:ln w="9525">
            <a:solidFill>
              <a:srgbClr val="80CCE8"/>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noGrp="1"/>
          </p:cNvSpPr>
          <p:nvPr>
            <p:custDataLst>
              <p:tags r:id="rId38"/>
            </p:custDataLst>
          </p:nvPr>
        </p:nvSpPr>
        <p:spPr bwMode="gray">
          <a:xfrm>
            <a:off x="3036888" y="27305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EBA54E-A595-434B-A6FD-B4969779460F}" type="datetime'''''''''''''''''''''''''都''''市''''''''''''部'''''''''''''">
              <a:rPr lang="ja-JP" altLang="en-US" sz="1000"/>
              <a:pPr marL="0" indent="0">
                <a:spcBef>
                  <a:spcPct val="0"/>
                </a:spcBef>
                <a:buNone/>
              </a:pPr>
              <a:t>都市部</a:t>
            </a:fld>
            <a:endParaRPr kumimoji="0" lang="ja-JP" altLang="en-US" sz="1000" dirty="0">
              <a:sym typeface="+mn-lt"/>
            </a:endParaRPr>
          </a:p>
        </p:txBody>
      </p:sp>
      <p:sp>
        <p:nvSpPr>
          <p:cNvPr id="38" name="テキスト プレースホルダ 9"/>
          <p:cNvSpPr>
            <a:spLocks noGrp="1"/>
          </p:cNvSpPr>
          <p:nvPr>
            <p:custDataLst>
              <p:tags r:id="rId39"/>
            </p:custDataLst>
          </p:nvPr>
        </p:nvSpPr>
        <p:spPr bwMode="gray">
          <a:xfrm>
            <a:off x="3036888" y="29337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254FED-628B-4F43-8F26-22CB55C214AF}" type="datetime'''''''''''''''''''''''農''''村''''''''''''''部'''''">
              <a:rPr lang="ja-JP" altLang="en-US" sz="1000">
                <a:sym typeface="+mn-lt"/>
              </a:rPr>
              <a:pPr marL="0" indent="0">
                <a:spcBef>
                  <a:spcPct val="0"/>
                </a:spcBef>
                <a:buNone/>
              </a:pPr>
              <a:t>農村部</a:t>
            </a:fld>
            <a:endParaRPr kumimoji="0" lang="ja-JP" altLang="en-US" sz="1000" dirty="0">
              <a:sym typeface="+mn-lt"/>
            </a:endParaRPr>
          </a:p>
        </p:txBody>
      </p:sp>
    </p:spTree>
    <p:extLst>
      <p:ext uri="{BB962C8B-B14F-4D97-AF65-F5344CB8AC3E}">
        <p14:creationId xmlns:p14="http://schemas.microsoft.com/office/powerpoint/2010/main" val="1415221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3/3</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今後の社会保障政策、および医療保険制度改革の方向性としては、大きく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6"/>
          <p:cNvSpPr>
            <a:spLocks noChangeArrowheads="1"/>
          </p:cNvSpPr>
          <p:nvPr/>
        </p:nvSpPr>
        <p:spPr bwMode="auto">
          <a:xfrm>
            <a:off x="704528" y="2276872"/>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レファラルシステムの問題是正</a:t>
            </a:r>
            <a:endParaRPr lang="en-US" altLang="ko-KR" sz="1400" dirty="0">
              <a:solidFill>
                <a:srgbClr val="000000"/>
              </a:solidFill>
              <a:latin typeface="Arial Black" pitchFamily="34" charset="0"/>
              <a:ea typeface="HGP創英角ｺﾞｼｯｸUB" pitchFamily="50" charset="-128"/>
            </a:endParaRPr>
          </a:p>
        </p:txBody>
      </p:sp>
      <p:sp>
        <p:nvSpPr>
          <p:cNvPr id="12" name="Rectangle 6"/>
          <p:cNvSpPr>
            <a:spLocks noChangeArrowheads="1"/>
          </p:cNvSpPr>
          <p:nvPr/>
        </p:nvSpPr>
        <p:spPr bwMode="auto">
          <a:xfrm>
            <a:off x="5097016" y="2276872"/>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医療人材の確保、開発</a:t>
            </a:r>
          </a:p>
        </p:txBody>
      </p:sp>
      <p:sp>
        <p:nvSpPr>
          <p:cNvPr id="15" name="Rectangle 6"/>
          <p:cNvSpPr>
            <a:spLocks noChangeArrowheads="1"/>
          </p:cNvSpPr>
          <p:nvPr/>
        </p:nvSpPr>
        <p:spPr bwMode="auto">
          <a:xfrm>
            <a:off x="704528" y="4365104"/>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地域格差の是正</a:t>
            </a:r>
          </a:p>
        </p:txBody>
      </p:sp>
      <p:sp>
        <p:nvSpPr>
          <p:cNvPr id="18" name="Rectangle 6"/>
          <p:cNvSpPr>
            <a:spLocks noChangeArrowheads="1"/>
          </p:cNvSpPr>
          <p:nvPr/>
        </p:nvSpPr>
        <p:spPr bwMode="auto">
          <a:xfrm>
            <a:off x="5097016" y="4365104"/>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国民皆保険に向けた動き</a:t>
            </a:r>
          </a:p>
        </p:txBody>
      </p:sp>
      <p:sp>
        <p:nvSpPr>
          <p:cNvPr id="19" name="正方形/長方形 18"/>
          <p:cNvSpPr/>
          <p:nvPr/>
        </p:nvSpPr>
        <p:spPr>
          <a:xfrm>
            <a:off x="704528" y="2636912"/>
            <a:ext cx="4104456" cy="1656184"/>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下級病院は信頼度が低く、上級病院へ患者が集中し、大病院の</a:t>
            </a:r>
            <a:br>
              <a:rPr lang="en-US" altLang="ja-JP" sz="1100" b="1" dirty="0">
                <a:latin typeface="ＭＳ Ｐゴシック" panose="020B0600070205080204" pitchFamily="50" charset="-128"/>
                <a:ea typeface="ＭＳ Ｐゴシック" panose="020B0600070205080204" pitchFamily="50" charset="-128"/>
              </a:rPr>
            </a:br>
            <a:r>
              <a:rPr lang="ja-JP" altLang="en-US" sz="1100" b="1" dirty="0">
                <a:latin typeface="ＭＳ Ｐゴシック" panose="020B0600070205080204" pitchFamily="50" charset="-128"/>
                <a:ea typeface="ＭＳ Ｐゴシック" panose="020B0600070205080204" pitchFamily="50" charset="-128"/>
              </a:rPr>
              <a:t>混雑度は深刻な状況。</a:t>
            </a:r>
            <a:endParaRPr lang="en-US" altLang="ja-JP" sz="1100" b="1" dirty="0">
              <a:latin typeface="ＭＳ Ｐゴシック" panose="020B0600070205080204" pitchFamily="50" charset="-128"/>
              <a:ea typeface="ＭＳ Ｐゴシック" panose="020B0600070205080204" pitchFamily="50" charset="-128"/>
            </a:endParaRPr>
          </a:p>
          <a:p>
            <a:pPr lvl="0" algn="just">
              <a:lnSpc>
                <a:spcPct val="114000"/>
              </a:lnSpc>
              <a:spcAft>
                <a:spcPts val="300"/>
              </a:spcAft>
              <a:buClr>
                <a:srgbClr val="5F8AC3"/>
              </a:buClr>
              <a:buSzPct val="90000"/>
            </a:pPr>
            <a:r>
              <a:rPr lang="ja-JP" altLang="en-US" sz="1000" dirty="0">
                <a:solidFill>
                  <a:srgbClr val="000000"/>
                </a:solidFill>
              </a:rPr>
              <a:t>保健省はバクマイ・フエ中央・チョーライの</a:t>
            </a:r>
            <a:r>
              <a:rPr lang="en-US" altLang="ja-JP" sz="1000" dirty="0">
                <a:solidFill>
                  <a:srgbClr val="000000"/>
                </a:solidFill>
              </a:rPr>
              <a:t>3</a:t>
            </a:r>
            <a:r>
              <a:rPr lang="ja-JP" altLang="en-US" sz="1000" dirty="0">
                <a:solidFill>
                  <a:srgbClr val="000000"/>
                </a:solidFill>
              </a:rPr>
              <a:t>大病院に加えて、省総合病院を強化し地域中核病院として格上げさせる構想など、様々な政策を実行。</a:t>
            </a:r>
            <a:endParaRPr lang="en-US" altLang="ja-JP" sz="1000" dirty="0">
              <a:solidFill>
                <a:srgbClr val="000000"/>
              </a:solidFill>
            </a:endParaRPr>
          </a:p>
          <a:p>
            <a:pPr lvl="0" algn="just">
              <a:lnSpc>
                <a:spcPct val="114000"/>
              </a:lnSpc>
              <a:spcAft>
                <a:spcPts val="300"/>
              </a:spcAft>
              <a:buClr>
                <a:srgbClr val="5F8AC3"/>
              </a:buClr>
              <a:buSzPct val="90000"/>
            </a:pPr>
            <a:r>
              <a:rPr lang="ja-JP" altLang="en-US" sz="1000" dirty="0">
                <a:solidFill>
                  <a:srgbClr val="000000"/>
                </a:solidFill>
              </a:rPr>
              <a:t>出来高払い方式ではない支払い方式を取り入れるといったことも検討。</a:t>
            </a:r>
            <a:endParaRPr lang="en-US" altLang="ja-JP" sz="1000" dirty="0">
              <a:solidFill>
                <a:srgbClr val="000000"/>
              </a:solidFill>
            </a:endParaRPr>
          </a:p>
          <a:p>
            <a:pPr lvl="0" algn="just">
              <a:lnSpc>
                <a:spcPct val="114000"/>
              </a:lnSpc>
              <a:spcAft>
                <a:spcPts val="300"/>
              </a:spcAft>
              <a:buClr>
                <a:srgbClr val="5F8AC3"/>
              </a:buClr>
              <a:buSzPct val="90000"/>
            </a:pPr>
            <a:r>
              <a:rPr lang="ja-JP" altLang="en-US" sz="1000" dirty="0">
                <a:solidFill>
                  <a:srgbClr val="000000"/>
                </a:solidFill>
              </a:rPr>
              <a:t>「保健セクター</a:t>
            </a:r>
            <a:r>
              <a:rPr lang="en-US" altLang="ja-JP" sz="1000" dirty="0">
                <a:solidFill>
                  <a:srgbClr val="000000"/>
                </a:solidFill>
              </a:rPr>
              <a:t>5</a:t>
            </a:r>
            <a:r>
              <a:rPr lang="ja-JP" altLang="en-US" sz="1000" dirty="0">
                <a:solidFill>
                  <a:srgbClr val="000000"/>
                </a:solidFill>
              </a:rPr>
              <a:t>カ年開発計画 </a:t>
            </a:r>
            <a:r>
              <a:rPr lang="en-US" altLang="ja-JP" sz="1000" dirty="0">
                <a:solidFill>
                  <a:srgbClr val="000000"/>
                </a:solidFill>
              </a:rPr>
              <a:t>2011-2015</a:t>
            </a:r>
            <a:r>
              <a:rPr lang="ja-JP" altLang="en-US" sz="1000" dirty="0">
                <a:solidFill>
                  <a:srgbClr val="000000"/>
                </a:solidFill>
              </a:rPr>
              <a:t>」においては、予防活動やプライマリヘルスケアを強化することも目標として掲げられている。</a:t>
            </a:r>
          </a:p>
        </p:txBody>
      </p:sp>
      <p:sp>
        <p:nvSpPr>
          <p:cNvPr id="33" name="テキスト ボックス 3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3" name="正方形/長方形 22"/>
          <p:cNvSpPr/>
          <p:nvPr/>
        </p:nvSpPr>
        <p:spPr>
          <a:xfrm>
            <a:off x="704528" y="4725144"/>
            <a:ext cx="4104456" cy="1440160"/>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都市部と地方、特に貧困地域との地域格差が大きい。貧困層は北西部山岳地域、メコンデルタ、中部沿岸（北）地域および中部高原に集中しており、保健医療サービスの格差が生じている。</a:t>
            </a:r>
            <a:endParaRPr lang="en-US" altLang="ja-JP" sz="1100" b="1" dirty="0">
              <a:latin typeface="ＭＳ Ｐゴシック" panose="020B0600070205080204" pitchFamily="50" charset="-128"/>
              <a:ea typeface="ＭＳ Ｐゴシック" panose="020B0600070205080204" pitchFamily="50" charset="-128"/>
            </a:endParaRPr>
          </a:p>
          <a:p>
            <a:pPr lvl="0" algn="just">
              <a:lnSpc>
                <a:spcPct val="114000"/>
              </a:lnSpc>
              <a:spcAft>
                <a:spcPts val="300"/>
              </a:spcAft>
              <a:buClr>
                <a:srgbClr val="5F8AC3"/>
              </a:buClr>
              <a:buSzPct val="90000"/>
            </a:pPr>
            <a:r>
              <a:rPr lang="ja-JP" altLang="en-US" sz="1000" dirty="0">
                <a:solidFill>
                  <a:srgbClr val="000000"/>
                </a:solidFill>
              </a:rPr>
              <a:t>政府は地域格差是正を重点課題としており、貧困層に対しては保健サービスの基金（</a:t>
            </a:r>
            <a:r>
              <a:rPr lang="en-US" altLang="ja-JP" sz="1000" dirty="0">
                <a:solidFill>
                  <a:srgbClr val="000000"/>
                </a:solidFill>
              </a:rPr>
              <a:t>HCFP</a:t>
            </a:r>
            <a:r>
              <a:rPr lang="ja-JP" altLang="en-US" sz="1000" dirty="0">
                <a:solidFill>
                  <a:srgbClr val="000000"/>
                </a:solidFill>
              </a:rPr>
              <a:t>）を設立し、無償で保険証を配布している。</a:t>
            </a:r>
          </a:p>
          <a:p>
            <a:pPr lvl="0" algn="just">
              <a:lnSpc>
                <a:spcPct val="114000"/>
              </a:lnSpc>
              <a:spcAft>
                <a:spcPts val="300"/>
              </a:spcAft>
              <a:buClr>
                <a:srgbClr val="5F8AC3"/>
              </a:buClr>
              <a:buSzPct val="90000"/>
            </a:pPr>
            <a:r>
              <a:rPr lang="ja-JP" altLang="en-US" sz="1000" spc="-50" dirty="0">
                <a:solidFill>
                  <a:srgbClr val="000000"/>
                </a:solidFill>
              </a:rPr>
              <a:t>政府は</a:t>
            </a:r>
            <a:r>
              <a:rPr lang="en-US" altLang="ja-JP" sz="1000" spc="-50" dirty="0">
                <a:solidFill>
                  <a:srgbClr val="000000"/>
                </a:solidFill>
              </a:rPr>
              <a:t>JICA</a:t>
            </a:r>
            <a:r>
              <a:rPr lang="ja-JP" altLang="en-US" sz="1000" spc="-50" dirty="0">
                <a:solidFill>
                  <a:srgbClr val="000000"/>
                </a:solidFill>
              </a:rPr>
              <a:t>や世界銀行による支援を得て、地域医療の強化に努めている。</a:t>
            </a:r>
          </a:p>
        </p:txBody>
      </p:sp>
      <p:sp>
        <p:nvSpPr>
          <p:cNvPr id="25" name="正方形/長方形 24"/>
          <p:cNvSpPr/>
          <p:nvPr/>
        </p:nvSpPr>
        <p:spPr>
          <a:xfrm>
            <a:off x="5097016" y="2636912"/>
            <a:ext cx="4104456" cy="1656184"/>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看護師の不足や地域格差などの問題がある。</a:t>
            </a:r>
            <a:endParaRPr lang="en-US" altLang="ja-JP" sz="1100" b="1" dirty="0">
              <a:latin typeface="ＭＳ Ｐゴシック" panose="020B0600070205080204" pitchFamily="50" charset="-128"/>
              <a:ea typeface="ＭＳ Ｐゴシック" panose="020B0600070205080204" pitchFamily="50" charset="-128"/>
            </a:endParaRPr>
          </a:p>
          <a:p>
            <a:pPr algn="just">
              <a:lnSpc>
                <a:spcPct val="114000"/>
              </a:lnSpc>
              <a:spcAft>
                <a:spcPts val="300"/>
              </a:spcAft>
              <a:buClr>
                <a:srgbClr val="5F8AC3"/>
              </a:buClr>
              <a:buSzPct val="90000"/>
            </a:pPr>
            <a:r>
              <a:rPr lang="ja-JP" altLang="en-US" sz="1000" dirty="0"/>
              <a:t>「保健セクター</a:t>
            </a:r>
            <a:r>
              <a:rPr lang="en-US" altLang="ja-JP" sz="1000" dirty="0"/>
              <a:t>5</a:t>
            </a:r>
            <a:r>
              <a:rPr lang="ja-JP" altLang="en-US" sz="1000" dirty="0"/>
              <a:t>カ年開発計画 </a:t>
            </a:r>
            <a:r>
              <a:rPr lang="en-US" altLang="ja-JP" sz="1000" dirty="0"/>
              <a:t>2011-2015</a:t>
            </a:r>
            <a:r>
              <a:rPr lang="ja-JP" altLang="en-US" sz="1000" dirty="0"/>
              <a:t>」において、政府は</a:t>
            </a:r>
            <a:r>
              <a:rPr lang="en-US" altLang="ja-JP" sz="1000" dirty="0"/>
              <a:t>2015</a:t>
            </a:r>
            <a:r>
              <a:rPr lang="ja-JP" altLang="en-US" sz="1000" dirty="0"/>
              <a:t>年までに国民</a:t>
            </a:r>
            <a:r>
              <a:rPr lang="en-US" altLang="ja-JP" sz="1000" dirty="0"/>
              <a:t>1</a:t>
            </a:r>
            <a:r>
              <a:rPr lang="ja-JP" altLang="en-US" sz="1000" dirty="0"/>
              <a:t>万人当たり</a:t>
            </a:r>
            <a:r>
              <a:rPr lang="en-US" altLang="ja-JP" sz="1000" dirty="0"/>
              <a:t>8</a:t>
            </a:r>
            <a:r>
              <a:rPr lang="ja-JP" altLang="en-US" sz="1000" dirty="0"/>
              <a:t>名の医師の確保、医療従事者の教育施設の改善・臨床実習の強化、管理手法の導入による医療訓練の質および量の向上、医療従事者の能力に係るより適切な基準の設定、高次レベルから低次レベル施設への技術移転の継続、高度先端技術医療センターの開発などの目標を掲げている。</a:t>
            </a:r>
          </a:p>
        </p:txBody>
      </p:sp>
      <p:sp>
        <p:nvSpPr>
          <p:cNvPr id="26" name="正方形/長方形 25"/>
          <p:cNvSpPr/>
          <p:nvPr/>
        </p:nvSpPr>
        <p:spPr>
          <a:xfrm>
            <a:off x="5097016" y="4725144"/>
            <a:ext cx="4104456" cy="1440160"/>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en-US" altLang="ja-JP" sz="1100" b="1" dirty="0">
                <a:latin typeface="ＭＳ Ｐゴシック" panose="020B0600070205080204" pitchFamily="50" charset="-128"/>
                <a:ea typeface="ＭＳ Ｐゴシック" panose="020B0600070205080204" pitchFamily="50" charset="-128"/>
              </a:rPr>
              <a:t>2014</a:t>
            </a:r>
            <a:r>
              <a:rPr lang="ja-JP" altLang="en-US" sz="1100" b="1" dirty="0">
                <a:latin typeface="ＭＳ Ｐゴシック" panose="020B0600070205080204" pitchFamily="50" charset="-128"/>
                <a:ea typeface="ＭＳ Ｐゴシック" panose="020B0600070205080204" pitchFamily="50" charset="-128"/>
              </a:rPr>
              <a:t>年までに国民皆保険とすることを目指している。</a:t>
            </a:r>
            <a:endParaRPr lang="en-US" altLang="ja-JP" sz="1100" b="1" dirty="0">
              <a:latin typeface="ＭＳ Ｐゴシック" panose="020B0600070205080204" pitchFamily="50" charset="-128"/>
              <a:ea typeface="ＭＳ Ｐゴシック" panose="020B0600070205080204" pitchFamily="50" charset="-128"/>
            </a:endParaRPr>
          </a:p>
          <a:p>
            <a:pPr algn="just">
              <a:lnSpc>
                <a:spcPct val="114000"/>
              </a:lnSpc>
              <a:spcAft>
                <a:spcPts val="300"/>
              </a:spcAft>
              <a:buClr>
                <a:srgbClr val="5F8AC3"/>
              </a:buClr>
              <a:buSzPct val="90000"/>
            </a:pPr>
            <a:r>
              <a:rPr lang="ja-JP" altLang="en-US" sz="1000" dirty="0"/>
              <a:t>「新農村開発のため国家目標プログラム」においては、農村部における医療保険加入率を</a:t>
            </a:r>
            <a:r>
              <a:rPr lang="en-US" altLang="ja-JP" sz="1000" dirty="0"/>
              <a:t>2015</a:t>
            </a:r>
            <a:r>
              <a:rPr lang="ja-JP" altLang="en-US" sz="1000" dirty="0"/>
              <a:t>年までに</a:t>
            </a:r>
            <a:r>
              <a:rPr lang="en-US" altLang="ja-JP" sz="1000" dirty="0"/>
              <a:t>50%</a:t>
            </a:r>
            <a:r>
              <a:rPr lang="ja-JP" altLang="en-US" sz="1000" dirty="0" err="1"/>
              <a:t>、</a:t>
            </a:r>
            <a:r>
              <a:rPr lang="en-US" altLang="ja-JP" sz="1000" dirty="0"/>
              <a:t>2020</a:t>
            </a:r>
            <a:r>
              <a:rPr lang="ja-JP" altLang="en-US" sz="1000" dirty="0"/>
              <a:t>年までに</a:t>
            </a:r>
            <a:r>
              <a:rPr lang="en-US" altLang="ja-JP" sz="1000" dirty="0"/>
              <a:t>75%</a:t>
            </a:r>
            <a:r>
              <a:rPr lang="ja-JP" altLang="en-US" sz="1000" dirty="0"/>
              <a:t>とする目標が掲げている。</a:t>
            </a:r>
          </a:p>
        </p:txBody>
      </p:sp>
      <p:grpSp>
        <p:nvGrpSpPr>
          <p:cNvPr id="21" name="グループ化 7"/>
          <p:cNvGrpSpPr/>
          <p:nvPr/>
        </p:nvGrpSpPr>
        <p:grpSpPr>
          <a:xfrm>
            <a:off x="488504" y="1844824"/>
            <a:ext cx="8928992" cy="288032"/>
            <a:chOff x="4803500" y="2113806"/>
            <a:chExt cx="5626916" cy="288032"/>
          </a:xfrm>
        </p:grpSpPr>
        <p:cxnSp>
          <p:nvCxnSpPr>
            <p:cNvPr id="22" name="直線コネクタ 2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今後の社会保障政策、および医療保険制度の改革</a:t>
              </a:r>
            </a:p>
          </p:txBody>
        </p:sp>
      </p:grpSp>
    </p:spTree>
    <p:extLst>
      <p:ext uri="{BB962C8B-B14F-4D97-AF65-F5344CB8AC3E}">
        <p14:creationId xmlns:p14="http://schemas.microsoft.com/office/powerpoint/2010/main" val="1957889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4024485503"/>
              </p:ext>
            </p:extLst>
          </p:nvPr>
        </p:nvGraphicFramePr>
        <p:xfrm>
          <a:off x="416496" y="2750731"/>
          <a:ext cx="3102399" cy="236449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医薬品が輸入に大きく依存しているため、政府は医薬品産業の育成を目指している。</a:t>
            </a:r>
          </a:p>
        </p:txBody>
      </p:sp>
      <p:sp>
        <p:nvSpPr>
          <p:cNvPr id="10" name="正方形/長方形 9"/>
          <p:cNvSpPr/>
          <p:nvPr/>
        </p:nvSpPr>
        <p:spPr>
          <a:xfrm>
            <a:off x="488504" y="5589240"/>
            <a:ext cx="4953000" cy="215444"/>
          </a:xfrm>
          <a:prstGeom prst="rect">
            <a:avLst/>
          </a:prstGeom>
        </p:spPr>
        <p:txBody>
          <a:bodyPr lIns="0" rIns="0">
            <a:noAutofit/>
          </a:bodyPr>
          <a:lstStyle/>
          <a:p>
            <a:pPr fontAlgn="base"/>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Decision No. 81/2009/QD-</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TTg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年）」による</a:t>
            </a:r>
          </a:p>
        </p:txBody>
      </p:sp>
      <p:sp>
        <p:nvSpPr>
          <p:cNvPr id="11" name="正方形/長方形 10"/>
          <p:cNvSpPr/>
          <p:nvPr/>
        </p:nvSpPr>
        <p:spPr>
          <a:xfrm>
            <a:off x="1468908"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3" name="Text Box 8"/>
          <p:cNvSpPr txBox="1">
            <a:spLocks noChangeAspect="1" noChangeArrowheads="1"/>
          </p:cNvSpPr>
          <p:nvPr/>
        </p:nvSpPr>
        <p:spPr bwMode="auto">
          <a:xfrm>
            <a:off x="1712640" y="3254787"/>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graphicFrame>
        <p:nvGraphicFramePr>
          <p:cNvPr id="14" name="グラフ 13"/>
          <p:cNvGraphicFramePr/>
          <p:nvPr>
            <p:extLst>
              <p:ext uri="{D42A27DB-BD31-4B8C-83A1-F6EECF244321}">
                <p14:modId xmlns:p14="http://schemas.microsoft.com/office/powerpoint/2010/main" val="2442892133"/>
              </p:ext>
            </p:extLst>
          </p:nvPr>
        </p:nvGraphicFramePr>
        <p:xfrm>
          <a:off x="3368824" y="2750731"/>
          <a:ext cx="3102399" cy="2364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632963542"/>
              </p:ext>
            </p:extLst>
          </p:nvPr>
        </p:nvGraphicFramePr>
        <p:xfrm>
          <a:off x="6321152" y="2750731"/>
          <a:ext cx="3102399" cy="2364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4421237"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7" name="Text Box 8"/>
          <p:cNvSpPr txBox="1">
            <a:spLocks noChangeAspect="1" noChangeArrowheads="1"/>
          </p:cNvSpPr>
          <p:nvPr/>
        </p:nvSpPr>
        <p:spPr bwMode="auto">
          <a:xfrm>
            <a:off x="4808984" y="3614827"/>
            <a:ext cx="1368152"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18" name="Text Box 8"/>
          <p:cNvSpPr txBox="1">
            <a:spLocks noChangeAspect="1" noChangeArrowheads="1"/>
          </p:cNvSpPr>
          <p:nvPr/>
        </p:nvSpPr>
        <p:spPr bwMode="auto">
          <a:xfrm>
            <a:off x="7545288" y="4049364"/>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spc="-1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7</a:t>
            </a:r>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19" name="正方形/長方形 18"/>
          <p:cNvSpPr/>
          <p:nvPr/>
        </p:nvSpPr>
        <p:spPr>
          <a:xfrm>
            <a:off x="7373564"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0" name="二等辺三角形 19"/>
          <p:cNvSpPr/>
          <p:nvPr/>
        </p:nvSpPr>
        <p:spPr>
          <a:xfrm rot="5400000">
            <a:off x="2396716" y="3722839"/>
            <a:ext cx="2088232" cy="432048"/>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1" name="二等辺三角形 20"/>
          <p:cNvSpPr/>
          <p:nvPr/>
        </p:nvSpPr>
        <p:spPr>
          <a:xfrm rot="5400000">
            <a:off x="5277036" y="3722839"/>
            <a:ext cx="2088232" cy="432048"/>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3" name="グループ化 7"/>
          <p:cNvGrpSpPr/>
          <p:nvPr/>
        </p:nvGrpSpPr>
        <p:grpSpPr>
          <a:xfrm>
            <a:off x="488504" y="1844824"/>
            <a:ext cx="8928992"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政府による医薬品全体に占める国内生産の割合目標　</a:t>
              </a:r>
            </a:p>
          </p:txBody>
        </p:sp>
      </p:grpSp>
    </p:spTree>
    <p:extLst>
      <p:ext uri="{BB962C8B-B14F-4D97-AF65-F5344CB8AC3E}">
        <p14:creationId xmlns:p14="http://schemas.microsoft.com/office/powerpoint/2010/main" val="2184291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34133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p:cNvGrpSpPr/>
          <p:nvPr/>
        </p:nvGrpSpPr>
        <p:grpSpPr>
          <a:xfrm>
            <a:off x="1784648" y="1973758"/>
            <a:ext cx="7200800" cy="330721"/>
            <a:chOff x="1712640" y="2132856"/>
            <a:chExt cx="7200800" cy="360040"/>
          </a:xfrm>
        </p:grpSpPr>
        <p:sp>
          <p:nvSpPr>
            <p:cNvPr id="61" name="片側の 2 つの角を丸めた四角形 60"/>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2" name="片側の 2 つの角を丸めた四角形 61"/>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63" name="表 62"/>
          <p:cNvGraphicFramePr>
            <a:graphicFrameLocks noGrp="1"/>
          </p:cNvGraphicFramePr>
          <p:nvPr>
            <p:extLst>
              <p:ext uri="{D42A27DB-BD31-4B8C-83A1-F6EECF244321}">
                <p14:modId xmlns:p14="http://schemas.microsoft.com/office/powerpoint/2010/main" val="1049488021"/>
              </p:ext>
            </p:extLst>
          </p:nvPr>
        </p:nvGraphicFramePr>
        <p:xfrm>
          <a:off x="920552" y="2304480"/>
          <a:ext cx="8064896" cy="43648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0">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2002</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アン国会議長、ニエン外相、マイン書記長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小泉総理大臣、</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綿貫衆議院議長</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2003</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カイ首相（</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回）、ニエン外相（</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2004</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カイ首相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小泉総理大臣、川口外務大臣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町村外務大臣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カイ首相、ニエン外相（</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町村外務大臣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ズン首相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安倍総理大臣、麻生外務大臣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チエット国家主席、キエム副首相兼外相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キエム副首相兼外相、チョン国会議長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高村外務大臣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ズン首相（</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回）、マイン書記長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皇太子殿下、</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中曽根外務大臣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チエット国家主席、キエム副首相兼外相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菅総理大臣、岡田外務大臣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前原外務大臣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ズン首相、サン共産党書記局常務</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ズン首相、フン国会議長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玄葉外務大臣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0">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ズン首相（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　　　</a:t>
                      </a:r>
                      <a:r>
                        <a:rPr lang="ja-JP" altLang="en-US" sz="1000" b="0" baseline="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　　　　　　　　　　　　　　　　、ミン外相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月、就任後最初の外遊先）</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t>サン国家主席</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岸田外務大臣</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0">
                <a:tc>
                  <a:txBody>
                    <a:bodyPr/>
                    <a:lstStyle/>
                    <a:p>
                      <a:pPr marL="0" algn="ctr" defTabSz="914400" rtl="0" eaLnBrk="1" fontAlgn="ctr" latinLnBrk="0"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ズン首相、ミン副首相兼外務大臣、ゾアン副主席</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0">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世耕経済産業大臣、岸田外務大臣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4"/>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天皇皇后両陛下、</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ja-JP" altLang="en-US" sz="1050" b="0" dirty="0"/>
                        <a:t>河野外務大臣、大島衆議院議長</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5"/>
                  </a:ext>
                </a:extLst>
              </a:tr>
              <a:tr h="0">
                <a:tc>
                  <a:txBody>
                    <a:bodyPr/>
                    <a:lstStyle/>
                    <a:p>
                      <a:pPr algn="ctr" fontAlgn="ctr" hangingPunct="0"/>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クアン国家主席、フック首相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1" dirty="0"/>
                        <a:t>河野外務大臣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6"/>
                  </a:ext>
                </a:extLst>
              </a:tr>
            </a:tbl>
          </a:graphicData>
        </a:graphic>
      </p:graphicFrame>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外交関係</a:t>
            </a:r>
          </a:p>
        </p:txBody>
      </p:sp>
      <p:sp>
        <p:nvSpPr>
          <p:cNvPr id="9" name="テキスト ボックス 8"/>
          <p:cNvSpPr txBox="1"/>
          <p:nvPr/>
        </p:nvSpPr>
        <p:spPr>
          <a:xfrm>
            <a:off x="200472" y="66869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特別首脳会談のためミン首相の訪日を受け、「戦略的パートナーシップ」の発展が確認された。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月には、安倍総理大臣がベトナムを訪問し、フック首相と会談した。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2774906" y="5049200"/>
            <a:ext cx="1619884"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a:t>
            </a: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特別首脳会議</a:t>
            </a:r>
          </a:p>
        </p:txBody>
      </p:sp>
      <p:grpSp>
        <p:nvGrpSpPr>
          <p:cNvPr id="25" name="グループ化 7"/>
          <p:cNvGrpSpPr/>
          <p:nvPr/>
        </p:nvGrpSpPr>
        <p:grpSpPr>
          <a:xfrm>
            <a:off x="776536" y="1654262"/>
            <a:ext cx="8352928" cy="288032"/>
            <a:chOff x="4803500" y="2113806"/>
            <a:chExt cx="5626916" cy="288032"/>
          </a:xfrm>
        </p:grpSpPr>
        <p:cxnSp>
          <p:nvCxnSpPr>
            <p:cNvPr id="26" name="直線コネクタ 2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4205403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ベトナム／日本との関わり</a:t>
            </a:r>
            <a:endParaRPr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1/7</a:t>
            </a:r>
            <a:r>
              <a:rPr lang="ja-JP" altLang="en-US" dirty="0"/>
              <a:t>）</a:t>
            </a:r>
          </a:p>
        </p:txBody>
      </p:sp>
      <p:sp>
        <p:nvSpPr>
          <p:cNvPr id="10"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「官民ミッション」、「</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」、「インフラシステム輸出促進調査等事業」を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815752246"/>
              </p:ext>
            </p:extLst>
          </p:nvPr>
        </p:nvGraphicFramePr>
        <p:xfrm>
          <a:off x="200472" y="2276872"/>
          <a:ext cx="9504000" cy="284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遠隔画像診断・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研修センター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遠隔画像診断システムを用いたパイロット診断</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現地および日本におけるパイロット研修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遠隔画像診断・研修事業の事業化について検証</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遠隔画像診断・研修センター設立事業の実現可能性が高いことが確認された。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提携先の国立病院との間で遠隔画像診断・研修センターを設立する方向で同意した。 </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地域医療情報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ネットワーク展開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富士通総研</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ベトナムの保健医療・</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の現状の調査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地域医療情報ネットワークの導入可能性・課題の調査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ベトナムの医療機関では一定の通信環境が整備されており、地域医療情報ネットワークを導入することは可能であることがわかった。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上位に位置する国立・省立レベルの病院では「遠隔診断システム」、下位に位置する郡立レベルの病院や</a:t>
                      </a:r>
                      <a:b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コミューンヘルスステーション（診療所）では「患者紹介システム」のニーズが大きいことがわかった。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多くの医療機関において運用費用を負担することは可能だが、初期費用の負担が困難であることから、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ODA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の活用を要望された。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264637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2/7</a:t>
            </a:r>
            <a:r>
              <a:rPr lang="ja-JP" altLang="en-US" dirty="0"/>
              <a:t>）</a:t>
            </a:r>
          </a:p>
        </p:txBody>
      </p:sp>
      <p:sp>
        <p:nvSpPr>
          <p:cNvPr id="6"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123830247"/>
              </p:ext>
            </p:extLst>
          </p:nvPr>
        </p:nvGraphicFramePr>
        <p:xfrm>
          <a:off x="200472" y="2276872"/>
          <a:ext cx="9504000" cy="41589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周産期医療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葵鐘会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医療サービス差別化（妊娠初期健診、保育器を使った新生児ケア、腰痛妊婦に対する理学療法やマタニティビクスの指導、電子カルテ活用）の実証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現地医療関係者に対する日本式周産期医療および日本製医療機器の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PR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事業会社（現地法人）設立に必要となるプロセスや手続きの調査・確認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現地パートナーおよび日本側パートナーの選定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号クリニック立地の選定 </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日本式周産期医療サービスにおいて、競合他者との差別化を図るサービス要素の受容性・実施可能性を確認した。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現地パートナーならびに日本側パートナーとの連携の道筋を開いた。これにより、</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年半ばの投資ライセンス申請、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初めから半ばにかけての第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号クリニック開設の目途が立った。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内視鏡診療</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トレーニング</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現地実証調査の対象及び日本側の医師派遣スケジュール等の計画立案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内視鏡トレーニングカリキュラム及びトレーニング機材の準備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ミャンマーとベトナムの連携可能性に関する検討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結果分析及び次年度以降事業展開計画立案</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内視鏡的治療技術及び看護技術向上のための内視鏡トレーニングを実施した。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内視鏡トレーニングを通して日本製医療機器の有用性と信頼性のイメージが向上した。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内視鏡トレーニングセンターの国際化に関して検討を開始し、ミャンマーでの早期がんの発見・治療に関する講演などで内視鏡治療の普及及びセンターの認知度向上を図った。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継続運営について関係者での検討を実施。病院収入の一部充当、及びトレーニングの有料化等の具体的なプランにつきバクマイ病院とそのコンセプト及び方向性に関しては合意し、詳細についての調整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58110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経済産業省の主な医療国際化関連事業業（</a:t>
            </a:r>
            <a:r>
              <a:rPr lang="en-US" altLang="ja-JP" dirty="0"/>
              <a:t>3/7</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539836765"/>
              </p:ext>
            </p:extLst>
          </p:nvPr>
        </p:nvGraphicFramePr>
        <p:xfrm>
          <a:off x="200472" y="2276872"/>
          <a:ext cx="9504000" cy="392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ドリーム</a:t>
                      </a: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インキュベータ</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事業環境調査（企業・医療機関・市民等へのインタビューを含む）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潜在顧客へのプロモーション（</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SNS</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活用など）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中核人材の採用、日本への招聘研修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日本式健診センターの運営実証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ビジネスモデル設計、収支シミュレーション</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法定／ベーシック／プレミアムの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タイプの健診サービスを設計した。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企業健診受診者を主要ターゲットとして定め、集患の準備（現地医療機関との提携交渉や企業への営業活動）を進めた。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運営実証を行い、オペレーションの改善点などを明らかにした。その結果を踏まえ収支シミュレーションを実施した。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中核人材</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名を採用し、共同で「日本式」健診センターの差別化要素を抽出した。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日本システム</a:t>
                      </a: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サイエンス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ベトナムの介護・介護人材育成に関する市場調査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介護研修プログラムの実施による教育効果検証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事業性評価 </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indent="-112713" algn="just" defTabSz="914400" rtl="0" eaLnBrk="1" fontAlgn="ctr" latinLnBrk="0" hangingPunct="0">
                        <a:spcBef>
                          <a:spcPts val="300"/>
                        </a:spcBef>
                        <a:buClr>
                          <a:srgbClr val="3D6AA7"/>
                        </a:buClr>
                        <a:buSzPct val="80000"/>
                        <a:buFont typeface="Wingdings" panose="05000000000000000000" pitchFamily="2" charset="2"/>
                        <a:buChar char="l"/>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調査では、ベトナムでは介護ニーズが顕在化しておらず、高齢者市場のみならず、まだ介護の概念も形成されていない段階であることが確認できた。介護サービス事業の展開は時期尚早であり、育成した介護人材の就労先をベトナム国外に求める必要があるとの結論に至った。 </a:t>
                      </a:r>
                    </a:p>
                    <a:p>
                      <a:pPr marL="112713" indent="-112713" algn="just" defTabSz="914400" rtl="0" eaLnBrk="1" fontAlgn="ctr" latinLnBrk="0" hangingPunct="0">
                        <a:spcBef>
                          <a:spcPts val="300"/>
                        </a:spcBef>
                        <a:buClr>
                          <a:srgbClr val="3D6AA7"/>
                        </a:buClr>
                        <a:buSzPct val="80000"/>
                        <a:buFont typeface="Wingdings" panose="05000000000000000000" pitchFamily="2" charset="2"/>
                        <a:buChar char="l"/>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介護研修プログラムの実施では、筆記テスト・実技テストを実施し、本研修プログラムの有効性を実証した。受講生へのアンケート・インタビューから、継続的に介護を学び、日本や他の国の介護現場で働きたいとの声を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862066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4/7</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959282494"/>
              </p:ext>
            </p:extLst>
          </p:nvPr>
        </p:nvGraphicFramePr>
        <p:xfrm>
          <a:off x="200472" y="1772816"/>
          <a:ext cx="9504000" cy="4578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人間ドックセンター開設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現地チョーライ病院からの要請に基づき、国際医療福祉大が有する予防医学分野での技術・経験・ノウハウを活用し、「日本型人間ドックサービス」を提供する施設の開設と共同での事業運営を検討する。</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具体的には、チョーライ病院が建設する高機能外来センター内に日本型人間ドックセンターを開設し、共同で運営する。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日本型人間ドックセンターの開設に関し、保健省からの事業認可を取得。合弁会社設立に向けた株主間契約書の草案を作成。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チョーライ病院から研修員（放射線医師、臨床検査技師、看護師）を受け入れ、国際医療福祉大学附属病院等で研修を実施。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ベトナムでの人間ドック実施を想定したマニュアルを作成。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JETRO</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展示会への出展、予防医学をテーマとしたワークショップの開催等の啓発活動を実施。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現地日本企業や外資系企業を対象としたヒアリングを実施し、顧客獲得に向けた検討を行った。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コンタクトレンズ診断・普及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シード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におけるコンタクトレンズ市場が、経済成長とともに、急速にコモディティ化が進む中、①医師は知識不足から、コンタクトレンズを眼障害の誘因可能性ある矯正方法として懸念する、②患者（消費者）は商品の性能や安全性よりも安価な商品を求める等の課題が生じている。</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この課題解消に向け、品質・安全性、処方技術、眼病予防及び、医療分野への応用に関して様々な経験を有している日本型コンタクトレンズの診断・処方システムそのものをベトナム国内で構築する。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現地の医師、オプトメトリスト、販売店、スタッフから情報収集した、コンタクトレンズを取り巻く環境・課題・要望を分析し、日本製コンタクトレンズの優位性を検討した。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医療従事者・販売店への研修、一般消費者向けのイベント出展、動画コンテンツの配信による啓発活動を行い、日本製コンタクトレンズの品質の周知と、日本型医療システムの理解を促進した。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コンタクトレンズの競争優位性を、品質・安全性・処方技術水準の高さと市販後のフォローアップ体制と位置付け、「医療としてのコンタクトレンズ」、「一般向けのコンタクトレンズ」に市場を分類し、事業モデルを構築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1626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5/7</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228712925"/>
              </p:ext>
            </p:extLst>
          </p:nvPr>
        </p:nvGraphicFramePr>
        <p:xfrm>
          <a:off x="200472" y="1556792"/>
          <a:ext cx="9504000" cy="4748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ベトナムでの医療</a:t>
                      </a:r>
                      <a:r>
                        <a:rPr kumimoji="1" lang="en-US" altLang="ja-JP" sz="1000" b="0" i="0" u="none" strike="noStrike" kern="1200" baseline="0" dirty="0">
                          <a:solidFill>
                            <a:schemeClr val="dk1"/>
                          </a:solidFill>
                          <a:latin typeface="+mn-lt"/>
                          <a:ea typeface="+mn-ea"/>
                          <a:cs typeface="+mn-cs"/>
                        </a:rPr>
                        <a:t>ICT</a:t>
                      </a:r>
                      <a:r>
                        <a:rPr kumimoji="1" lang="ja-JP" altLang="en-US" sz="1000" b="0" i="0" u="none" strike="noStrike" kern="1200" baseline="0" dirty="0">
                          <a:solidFill>
                            <a:schemeClr val="dk1"/>
                          </a:solidFill>
                          <a:latin typeface="+mn-lt"/>
                          <a:ea typeface="+mn-ea"/>
                          <a:cs typeface="+mn-cs"/>
                        </a:rPr>
                        <a:t>を活用した病院内における診療の効率化及び医療の質の向上を目的に、ホーチミン市の第三次医療施設チョーライ病院への富士フイルム</a:t>
                      </a:r>
                      <a:r>
                        <a:rPr kumimoji="1" lang="en-US" altLang="ja-JP" sz="1000" b="0" i="0" u="none" strike="noStrike" kern="1200" baseline="0" dirty="0">
                          <a:solidFill>
                            <a:schemeClr val="dk1"/>
                          </a:solidFill>
                          <a:latin typeface="+mn-lt"/>
                          <a:ea typeface="+mn-ea"/>
                          <a:cs typeface="+mn-cs"/>
                        </a:rPr>
                        <a:t>RIS/PACS</a:t>
                      </a:r>
                      <a:r>
                        <a:rPr kumimoji="1" lang="ja-JP" altLang="en-US" sz="1000" b="0" i="0" u="none" strike="noStrike" kern="1200" baseline="0" dirty="0">
                          <a:solidFill>
                            <a:schemeClr val="dk1"/>
                          </a:solidFill>
                          <a:latin typeface="+mn-lt"/>
                          <a:ea typeface="+mn-ea"/>
                          <a:cs typeface="+mn-cs"/>
                        </a:rPr>
                        <a:t>及び富士通の</a:t>
                      </a:r>
                      <a:r>
                        <a:rPr kumimoji="1" lang="en-US" altLang="ja-JP" sz="1000" b="0" i="0" u="none" strike="noStrike" kern="1200" baseline="0" dirty="0">
                          <a:solidFill>
                            <a:schemeClr val="dk1"/>
                          </a:solidFill>
                          <a:latin typeface="+mn-lt"/>
                          <a:ea typeface="+mn-ea"/>
                          <a:cs typeface="+mn-cs"/>
                        </a:rPr>
                        <a:t>DMS</a:t>
                      </a:r>
                      <a:r>
                        <a:rPr kumimoji="1" lang="ja-JP" altLang="en-US" sz="1000" b="0" i="0" u="none" strike="noStrike" kern="1200" baseline="0" dirty="0">
                          <a:solidFill>
                            <a:schemeClr val="dk1"/>
                          </a:solidFill>
                          <a:latin typeface="+mn-lt"/>
                          <a:ea typeface="+mn-ea"/>
                          <a:cs typeface="+mn-cs"/>
                        </a:rPr>
                        <a:t>の導入を図る。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また、佐賀好生館の協力を得て、医療</a:t>
                      </a:r>
                      <a:r>
                        <a:rPr kumimoji="1" lang="en-US" altLang="ja-JP" sz="1000" b="0" i="0" u="none" strike="noStrike" kern="1200" baseline="0" dirty="0">
                          <a:solidFill>
                            <a:schemeClr val="dk1"/>
                          </a:solidFill>
                          <a:latin typeface="+mn-lt"/>
                          <a:ea typeface="+mn-ea"/>
                          <a:cs typeface="+mn-cs"/>
                        </a:rPr>
                        <a:t>ICT</a:t>
                      </a:r>
                      <a:r>
                        <a:rPr kumimoji="1" lang="ja-JP" altLang="en-US" sz="1000" b="0" i="0" u="none" strike="noStrike" kern="1200" baseline="0" dirty="0">
                          <a:solidFill>
                            <a:schemeClr val="dk1"/>
                          </a:solidFill>
                          <a:latin typeface="+mn-lt"/>
                          <a:ea typeface="+mn-ea"/>
                          <a:cs typeface="+mn-cs"/>
                        </a:rPr>
                        <a:t>システムの理解促進を図る。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チョーライ病院に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RIS/PACS,DMS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を導入し放射線科の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化（フイルムからモニタ診断への変更、放射線科レポートの紙からデジタルデータ化）を図った。医療</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化が診療の効率化に繋がることに対して、効果を実証した。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ベトナム南部最大の病院のワークフローに根付いたシステムを稼働させることができた。このことにより、周辺病院に提案する際の訴求効果の高いモデルサイトを構築することができた。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佐賀好生館による医療従事者の経験に基づいた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システム提案を行い、チョーライ病院の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システムへの理解促成と日本式システムへの高い信頼を得ることができた。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ベトナム保健省に成果をアピールし、保険請求で必要なフィルム提出を不要にする等、政府レベルでの見直しも検討したいとのコメントを引き出すことができた。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地域ヘルスケア振興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メディヴァ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ホーチミン市北部のビンズン新都市にて、ヘルスケア振興事業を展開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プライマリケアを提供する内科総合診療クリニックの開設から母子保健、高齢者福祉まで、段階を踏んでヘルスケア水準の向上を図る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外資系医療施設開設のための資本金、外国人医師の現地ライセンス、薬局の設置等、クリニック開設のための諸手続きを確認し、方法を検証、事業計画に反映</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ビンズン省計画投資局および保健局と面談し、本事業への理解を得た。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Rectangle 6"/>
          <p:cNvSpPr>
            <a:spLocks noChangeArrowheads="1"/>
          </p:cNvSpPr>
          <p:nvPr/>
        </p:nvSpPr>
        <p:spPr bwMode="auto">
          <a:xfrm>
            <a:off x="200472" y="11967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 name="Straight Connector 9"/>
          <p:cNvCxnSpPr/>
          <p:nvPr/>
        </p:nvCxnSpPr>
        <p:spPr>
          <a:xfrm>
            <a:off x="200025" y="4509120"/>
            <a:ext cx="9504447" cy="0"/>
          </a:xfrm>
          <a:prstGeom prst="line">
            <a:avLst/>
          </a:prstGeom>
          <a:ln w="9525" cap="flat"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39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6/7</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4060390285"/>
              </p:ext>
            </p:extLst>
          </p:nvPr>
        </p:nvGraphicFramePr>
        <p:xfrm>
          <a:off x="200472" y="1700808"/>
          <a:ext cx="9505056" cy="478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後藤秀美　教授</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「フエ医科大学などで行った内視鏡分野での医療貢献実績」</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佐野俊二　教授</a:t>
                      </a:r>
                    </a:p>
                    <a:p>
                      <a:pPr marL="85725"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「ハノイにある子ども病院における小児心臓血管外科領域での医療貢献実績」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保健省副大臣が参加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がんと生活習慣病の</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検診・治療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チョーライ病院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Chief of Department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MD. PhD. Huynh Kim PHUONG</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「日本とチョーライ病院の国際協力について、およびチョーライ病院における</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がん・生活習慣病の実態」</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小山和作先生</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「日本式がん・生活習慣病の検診と治療（予防医療の観点から）」</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後藤秀実教授</a:t>
                      </a:r>
                    </a:p>
                    <a:p>
                      <a:pPr marL="85725"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「日本の消化器がんの早期発見と治療」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保健省局長が参加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医療機関等訪問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Bach Mai</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Saint Paul</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FPT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Information System</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ベンダ）を訪問。</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0">
                        <a:lnSpc>
                          <a:spcPct val="100000"/>
                        </a:lnSpc>
                        <a:spcBef>
                          <a:spcPts val="0"/>
                        </a:spcBef>
                        <a:spcAft>
                          <a:spcPts val="30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月には、厚生労働省と連携し、ベトナム保健省幹部を日本に招聘するフォローアップを実施</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9"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5975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62" imgW="360" imgH="360" progId="TCLayout.ActiveDocument.1">
                  <p:embed/>
                </p:oleObj>
              </mc:Choice>
              <mc:Fallback>
                <p:oleObj name="think-cell Slide" r:id="rId62" imgW="360" imgH="360" progId="TCLayout.ActiveDocument.1">
                  <p:embed/>
                  <p:pic>
                    <p:nvPicPr>
                      <p:cNvPr id="8" name="Object 7" hidden="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469.62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4,682.83</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0" y="978742"/>
            <a:ext cx="9505056"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a:t>
            </a:r>
            <a:r>
              <a:rPr lang="ja-JP" altLang="en-US"/>
              <a:t>質</a:t>
            </a:r>
            <a:r>
              <a:rPr lang="en-US" altLang="ja-JP"/>
              <a:t>GDP</a:t>
            </a:r>
            <a:r>
              <a:rPr lang="ja-JP" altLang="en-US" dirty="0"/>
              <a:t>成長率は過</a:t>
            </a:r>
            <a:r>
              <a:rPr lang="ja-JP" altLang="en-US"/>
              <a:t>去</a:t>
            </a:r>
            <a:r>
              <a:rPr lang="en-US" altLang="ja-JP"/>
              <a:t>10</a:t>
            </a:r>
            <a:r>
              <a:rPr lang="ja-JP" altLang="en-US" dirty="0"/>
              <a:t>年は</a:t>
            </a:r>
            <a:r>
              <a:rPr lang="en-US" altLang="ja-JP" dirty="0"/>
              <a:t>5%~</a:t>
            </a:r>
            <a:r>
              <a:rPr lang="en-US" altLang="ja-JP"/>
              <a:t>7%</a:t>
            </a:r>
            <a:r>
              <a:rPr lang="ja-JP" altLang="en-US"/>
              <a:t>台</a:t>
            </a:r>
            <a:r>
              <a:rPr lang="ja-JP" altLang="en-US" dirty="0"/>
              <a:t>で安</a:t>
            </a:r>
            <a:r>
              <a:rPr lang="ja-JP" altLang="en-US"/>
              <a:t>定して</a:t>
            </a:r>
            <a:r>
              <a:rPr lang="ja-JP" altLang="en-US" dirty="0"/>
              <a:t>いたが、新型コロナの影響もあり</a:t>
            </a:r>
            <a:r>
              <a:rPr lang="ja-JP" altLang="en-US"/>
              <a:t>、</a:t>
            </a:r>
            <a:r>
              <a:rPr lang="en-US" altLang="ja-JP"/>
              <a:t>2020</a:t>
            </a:r>
            <a:r>
              <a:rPr lang="ja-JP" altLang="en-US" dirty="0"/>
              <a:t>年に急落した。</a:t>
            </a:r>
            <a:endParaRPr lang="en-US" altLang="ja-JP" dirty="0"/>
          </a:p>
          <a:p>
            <a:r>
              <a:rPr lang="en-US" altLang="ja-JP"/>
              <a:t>2021</a:t>
            </a:r>
            <a:r>
              <a:rPr lang="ja-JP" altLang="en-US" dirty="0"/>
              <a:t>年においても成長率は</a:t>
            </a:r>
            <a:r>
              <a:rPr lang="en-US" altLang="ja-JP"/>
              <a:t>2.6%</a:t>
            </a:r>
            <a:r>
              <a:rPr lang="ja-JP" altLang="en-US" dirty="0"/>
              <a:t>とコロナ前水準を下回ってい</a:t>
            </a:r>
            <a:r>
              <a:rPr lang="ja-JP" altLang="en-US"/>
              <a:t>るが</a:t>
            </a:r>
            <a:r>
              <a:rPr lang="ja-JP" altLang="en-US" dirty="0"/>
              <a:t>、今後回復し</a:t>
            </a:r>
            <a:r>
              <a:rPr lang="ja-JP" altLang="en-US"/>
              <a:t>、</a:t>
            </a:r>
            <a:r>
              <a:rPr lang="en-US" altLang="ja-JP"/>
              <a:t>2023</a:t>
            </a:r>
            <a:r>
              <a:rPr lang="ja-JP" altLang="en-US"/>
              <a:t>年の</a:t>
            </a:r>
            <a:r>
              <a:rPr lang="ja-JP" altLang="en-US" dirty="0"/>
              <a:t>名</a:t>
            </a:r>
            <a:r>
              <a:rPr lang="ja-JP" altLang="en-US"/>
              <a:t>目</a:t>
            </a:r>
            <a:r>
              <a:rPr lang="en-US" altLang="ja-JP"/>
              <a:t>GDP</a:t>
            </a:r>
            <a:r>
              <a:rPr lang="ja-JP" altLang="en-US" dirty="0"/>
              <a:t>は</a:t>
            </a:r>
            <a:r>
              <a:rPr lang="ja-JP" altLang="en-US"/>
              <a:t>約</a:t>
            </a:r>
            <a:r>
              <a:rPr lang="en-US" altLang="ja-JP"/>
              <a:t>4,700</a:t>
            </a:r>
            <a:r>
              <a:rPr lang="ja-JP" altLang="en-US" dirty="0"/>
              <a:t>億</a:t>
            </a:r>
            <a:r>
              <a:rPr lang="en-US" altLang="ja-JP"/>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93" name="Chart 92">
            <a:extLst>
              <a:ext uri="{FF2B5EF4-FFF2-40B4-BE49-F238E27FC236}">
                <a16:creationId xmlns:a16="http://schemas.microsoft.com/office/drawing/2014/main" id="{599A14D5-A452-42C9-99A3-B2145DC96889}"/>
              </a:ext>
            </a:extLst>
          </p:cNvPr>
          <p:cNvGraphicFramePr/>
          <p:nvPr>
            <p:custDataLst>
              <p:tags r:id="rId4"/>
            </p:custDataLst>
          </p:nvPr>
        </p:nvGraphicFramePr>
        <p:xfrm>
          <a:off x="338138" y="2119313"/>
          <a:ext cx="7889875" cy="1865312"/>
        </p:xfrm>
        <a:graphic>
          <a:graphicData uri="http://schemas.openxmlformats.org/drawingml/2006/chart">
            <c:chart xmlns:c="http://schemas.openxmlformats.org/drawingml/2006/chart" xmlns:r="http://schemas.openxmlformats.org/officeDocument/2006/relationships" r:id="rId64"/>
          </a:graphicData>
        </a:graphic>
      </p:graphicFrame>
      <p:sp>
        <p:nvSpPr>
          <p:cNvPr id="36" name="Text Placeholder 12"/>
          <p:cNvSpPr>
            <a:spLocks noGrp="1"/>
          </p:cNvSpPr>
          <p:nvPr>
            <p:custDataLst>
              <p:tags r:id="rId5"/>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24" name="Text Placeholder 12"/>
          <p:cNvSpPr>
            <a:spLocks noGrp="1"/>
          </p:cNvSpPr>
          <p:nvPr>
            <p:custDataLst>
              <p:tags r:id="rId6"/>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37" name="Text Placeholder 12"/>
          <p:cNvSpPr>
            <a:spLocks noGrp="1"/>
          </p:cNvSpPr>
          <p:nvPr>
            <p:custDataLst>
              <p:tags r:id="rId7"/>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1" name="Text Placeholder 12"/>
          <p:cNvSpPr>
            <a:spLocks noGrp="1"/>
          </p:cNvSpPr>
          <p:nvPr>
            <p:custDataLst>
              <p:tags r:id="rId8"/>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27" name="Text Placeholder 12"/>
          <p:cNvSpPr>
            <a:spLocks noGrp="1"/>
          </p:cNvSpPr>
          <p:nvPr>
            <p:custDataLst>
              <p:tags r:id="rId9"/>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42" name="Text Placeholder 12"/>
          <p:cNvSpPr>
            <a:spLocks noGrp="1"/>
          </p:cNvSpPr>
          <p:nvPr>
            <p:custDataLst>
              <p:tags r:id="rId10"/>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11"/>
            </p:custDataLst>
          </p:nvPr>
        </p:nvSpPr>
        <p:spPr bwMode="gray">
          <a:xfrm>
            <a:off x="7245350" y="30734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A3A0AE-2A36-4C78-805C-90DE6B45A0E2}" type="datetime'''''''''''2''''''''''''''''''''''''.''''9'">
              <a:rPr lang="en-US" altLang="en-US" sz="1000" smtClean="0">
                <a:effectLst/>
              </a:rPr>
              <a:pPr/>
              <a:t>2.9</a:t>
            </a:fld>
            <a:endParaRPr lang="ja-JP" altLang="en-US" sz="1000" dirty="0">
              <a:sym typeface="+mn-lt"/>
            </a:endParaRPr>
          </a:p>
        </p:txBody>
      </p:sp>
      <p:sp>
        <p:nvSpPr>
          <p:cNvPr id="26" name="Text Placeholder 12"/>
          <p:cNvSpPr>
            <a:spLocks noGrp="1"/>
          </p:cNvSpPr>
          <p:nvPr>
            <p:custDataLst>
              <p:tags r:id="rId12"/>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13"/>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p:nvSpPr>
          <p:cNvPr id="28" name="Text Placeholder 12"/>
          <p:cNvSpPr>
            <a:spLocks noGrp="1"/>
          </p:cNvSpPr>
          <p:nvPr>
            <p:custDataLst>
              <p:tags r:id="rId14"/>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29" name="Text Placeholder 12"/>
          <p:cNvSpPr>
            <a:spLocks noGrp="1"/>
          </p:cNvSpPr>
          <p:nvPr>
            <p:custDataLst>
              <p:tags r:id="rId15"/>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0" name="Text Placeholder 12"/>
          <p:cNvSpPr>
            <a:spLocks noGrp="1"/>
          </p:cNvSpPr>
          <p:nvPr>
            <p:custDataLst>
              <p:tags r:id="rId16"/>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32" name="Text Placeholder 12"/>
          <p:cNvSpPr>
            <a:spLocks noGrp="1"/>
          </p:cNvSpPr>
          <p:nvPr>
            <p:custDataLst>
              <p:tags r:id="rId17"/>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3" name="Text Placeholder 12"/>
          <p:cNvSpPr>
            <a:spLocks noGrp="1"/>
          </p:cNvSpPr>
          <p:nvPr>
            <p:custDataLst>
              <p:tags r:id="rId18"/>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34" name="Text Placeholder 12"/>
          <p:cNvSpPr>
            <a:spLocks noGrp="1"/>
          </p:cNvSpPr>
          <p:nvPr>
            <p:custDataLst>
              <p:tags r:id="rId19"/>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useBgFill="1">
        <p:nvSpPr>
          <p:cNvPr id="108" name="テキスト プレースホルダ 9">
            <a:extLst>
              <a:ext uri="{FF2B5EF4-FFF2-40B4-BE49-F238E27FC236}">
                <a16:creationId xmlns:a16="http://schemas.microsoft.com/office/drawing/2014/main" id="{B2863D42-F85E-4BE4-9F90-CFD55F9BAC93}"/>
              </a:ext>
            </a:extLst>
          </p:cNvPr>
          <p:cNvSpPr>
            <a:spLocks noGrp="1"/>
          </p:cNvSpPr>
          <p:nvPr>
            <p:custDataLst>
              <p:tags r:id="rId20"/>
            </p:custDataLst>
          </p:nvPr>
        </p:nvSpPr>
        <p:spPr bwMode="gray">
          <a:xfrm>
            <a:off x="6905625" y="2587625"/>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2135C4-B977-4E66-AB1D-2A435604D2FC}" type="datetime'''''''''''''''''''32''''''''''''''''8'''''''''''''">
              <a:rPr lang="en-US" altLang="en-US" sz="1000" smtClean="0">
                <a:effectLst/>
                <a:sym typeface="+mn-lt"/>
              </a:rPr>
              <a:pPr marL="0" indent="0" algn="ctr">
                <a:spcBef>
                  <a:spcPct val="0"/>
                </a:spcBef>
                <a:buNone/>
              </a:pPr>
              <a:t>328</a:t>
            </a:fld>
            <a:endParaRPr lang="ja-JP" altLang="en-US" sz="1000" dirty="0">
              <a:sym typeface="+mn-lt"/>
            </a:endParaRPr>
          </a:p>
        </p:txBody>
      </p:sp>
      <p:sp>
        <p:nvSpPr>
          <p:cNvPr id="35" name="Text Placeholder 12"/>
          <p:cNvSpPr>
            <a:spLocks noGrp="1"/>
          </p:cNvSpPr>
          <p:nvPr>
            <p:custDataLst>
              <p:tags r:id="rId21"/>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38" name="Text Placeholder 12"/>
          <p:cNvSpPr>
            <a:spLocks noGrp="1"/>
          </p:cNvSpPr>
          <p:nvPr>
            <p:custDataLst>
              <p:tags r:id="rId22"/>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39" name="Text Placeholder 12"/>
          <p:cNvSpPr>
            <a:spLocks noGrp="1"/>
          </p:cNvSpPr>
          <p:nvPr>
            <p:custDataLst>
              <p:tags r:id="rId23"/>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40" name="Text Placeholder 12"/>
          <p:cNvSpPr>
            <a:spLocks noGrp="1"/>
          </p:cNvSpPr>
          <p:nvPr>
            <p:custDataLst>
              <p:tags r:id="rId24"/>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41" name="Text Placeholder 12"/>
          <p:cNvSpPr>
            <a:spLocks noGrp="1"/>
          </p:cNvSpPr>
          <p:nvPr>
            <p:custDataLst>
              <p:tags r:id="rId25"/>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26"/>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83" name="Text Placeholder 12"/>
          <p:cNvSpPr>
            <a:spLocks noGrp="1"/>
          </p:cNvSpPr>
          <p:nvPr>
            <p:custDataLst>
              <p:tags r:id="rId27"/>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8"/>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9"/>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0"/>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graphicFrame>
        <p:nvGraphicFramePr>
          <p:cNvPr id="114" name="Chart 113">
            <a:extLst>
              <a:ext uri="{FF2B5EF4-FFF2-40B4-BE49-F238E27FC236}">
                <a16:creationId xmlns:a16="http://schemas.microsoft.com/office/drawing/2014/main" id="{2BB46231-B3CE-4ECF-B0BF-968223CE00D3}"/>
              </a:ext>
            </a:extLst>
          </p:cNvPr>
          <p:cNvGraphicFramePr/>
          <p:nvPr>
            <p:custDataLst>
              <p:tags r:id="rId31"/>
            </p:custDataLst>
          </p:nvPr>
        </p:nvGraphicFramePr>
        <p:xfrm>
          <a:off x="200025" y="4679950"/>
          <a:ext cx="7753350" cy="1800225"/>
        </p:xfrm>
        <a:graphic>
          <a:graphicData uri="http://schemas.openxmlformats.org/drawingml/2006/chart">
            <c:chart xmlns:c="http://schemas.openxmlformats.org/drawingml/2006/chart" xmlns:r="http://schemas.openxmlformats.org/officeDocument/2006/relationships" r:id="rId65"/>
          </a:graphicData>
        </a:graphic>
      </p:graphicFrame>
      <p:cxnSp>
        <p:nvCxnSpPr>
          <p:cNvPr id="21" name="Straight Connector 20">
            <a:extLst>
              <a:ext uri="{FF2B5EF4-FFF2-40B4-BE49-F238E27FC236}">
                <a16:creationId xmlns:a16="http://schemas.microsoft.com/office/drawing/2014/main" id="{24D363C2-620B-4651-A2F3-4EDF93B9D3CD}"/>
              </a:ext>
            </a:extLst>
          </p:cNvPr>
          <p:cNvCxnSpPr/>
          <p:nvPr>
            <p:custDataLst>
              <p:tags r:id="rId32"/>
            </p:custDataLst>
          </p:nvPr>
        </p:nvCxnSpPr>
        <p:spPr bwMode="auto">
          <a:xfrm>
            <a:off x="5762625" y="5184775"/>
            <a:ext cx="0" cy="2476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5" name="Text Placeholder 12"/>
          <p:cNvSpPr>
            <a:spLocks noGrp="1"/>
          </p:cNvSpPr>
          <p:nvPr>
            <p:custDataLst>
              <p:tags r:id="rId33"/>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63" name="Text Placeholder 12"/>
          <p:cNvSpPr>
            <a:spLocks noGrp="1"/>
          </p:cNvSpPr>
          <p:nvPr>
            <p:custDataLst>
              <p:tags r:id="rId34"/>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6" name="Text Placeholder 12"/>
          <p:cNvSpPr>
            <a:spLocks noGrp="1"/>
          </p:cNvSpPr>
          <p:nvPr>
            <p:custDataLst>
              <p:tags r:id="rId35"/>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4" name="Text Placeholder 12"/>
          <p:cNvSpPr>
            <a:spLocks noGrp="1"/>
          </p:cNvSpPr>
          <p:nvPr>
            <p:custDataLst>
              <p:tags r:id="rId36"/>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8" name="Text Placeholder 12"/>
          <p:cNvSpPr>
            <a:spLocks noGrp="1"/>
          </p:cNvSpPr>
          <p:nvPr>
            <p:custDataLst>
              <p:tags r:id="rId37"/>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5" name="Text Placeholder 12"/>
          <p:cNvSpPr>
            <a:spLocks noGrp="1"/>
          </p:cNvSpPr>
          <p:nvPr>
            <p:custDataLst>
              <p:tags r:id="rId38"/>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9" name="Text Placeholder 12"/>
          <p:cNvSpPr>
            <a:spLocks noGrp="1"/>
          </p:cNvSpPr>
          <p:nvPr>
            <p:custDataLst>
              <p:tags r:id="rId39"/>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67" name="Text Placeholder 12"/>
          <p:cNvSpPr>
            <a:spLocks noGrp="1"/>
          </p:cNvSpPr>
          <p:nvPr>
            <p:custDataLst>
              <p:tags r:id="rId40"/>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70" name="Text Placeholder 12"/>
          <p:cNvSpPr>
            <a:spLocks noGrp="1"/>
          </p:cNvSpPr>
          <p:nvPr>
            <p:custDataLst>
              <p:tags r:id="rId41"/>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71" name="Text Placeholder 12"/>
          <p:cNvSpPr>
            <a:spLocks noGrp="1"/>
          </p:cNvSpPr>
          <p:nvPr>
            <p:custDataLst>
              <p:tags r:id="rId42"/>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43"/>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44"/>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45"/>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6" name="Text Placeholder 12"/>
          <p:cNvSpPr>
            <a:spLocks noGrp="1"/>
          </p:cNvSpPr>
          <p:nvPr>
            <p:custDataLst>
              <p:tags r:id="rId46"/>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7" name="Text Placeholder 12"/>
          <p:cNvSpPr>
            <a:spLocks noGrp="1"/>
          </p:cNvSpPr>
          <p:nvPr>
            <p:custDataLst>
              <p:tags r:id="rId47"/>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48"/>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112" name="Text Placeholder 12"/>
          <p:cNvSpPr>
            <a:spLocks noGrp="1"/>
          </p:cNvSpPr>
          <p:nvPr>
            <p:custDataLst>
              <p:tags r:id="rId49"/>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79" name="Text Placeholder 12"/>
          <p:cNvSpPr>
            <a:spLocks noGrp="1"/>
          </p:cNvSpPr>
          <p:nvPr>
            <p:custDataLst>
              <p:tags r:id="rId50"/>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86" name="Text Placeholder 12"/>
          <p:cNvSpPr>
            <a:spLocks noGrp="1"/>
          </p:cNvSpPr>
          <p:nvPr>
            <p:custDataLst>
              <p:tags r:id="rId51"/>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52"/>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3"/>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4"/>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5"/>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5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5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5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27145932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7/7</a:t>
            </a:r>
            <a:r>
              <a:rPr lang="ja-JP" altLang="en-US" dirty="0"/>
              <a:t>）</a:t>
            </a:r>
          </a:p>
        </p:txBody>
      </p:sp>
      <p:sp>
        <p:nvSpPr>
          <p:cNvPr id="9"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p>
        </p:txBody>
      </p:sp>
      <p:graphicFrame>
        <p:nvGraphicFramePr>
          <p:cNvPr id="6" name="表 5"/>
          <p:cNvGraphicFramePr>
            <a:graphicFrameLocks noGrp="1"/>
          </p:cNvGraphicFramePr>
          <p:nvPr>
            <p:extLst>
              <p:ext uri="{D42A27DB-BD31-4B8C-83A1-F6EECF244321}">
                <p14:modId xmlns:p14="http://schemas.microsoft.com/office/powerpoint/2010/main" val="1735964768"/>
              </p:ext>
            </p:extLst>
          </p:nvPr>
        </p:nvGraphicFramePr>
        <p:xfrm>
          <a:off x="200472" y="1700808"/>
          <a:ext cx="9504000" cy="11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6480000">
                  <a:extLst>
                    <a:ext uri="{9D8B030D-6E8A-4147-A177-3AD203B41FA5}">
                      <a16:colId xmlns:a16="http://schemas.microsoft.com/office/drawing/2014/main" val="20004"/>
                    </a:ext>
                  </a:extLst>
                </a:gridCol>
              </a:tblGrid>
              <a:tr h="206061">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消化器系</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がん検診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日本消化器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内視鏡学会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ベトナム消化器内視鏡学会と連携し、ベトナム３都市（ハノイ、ダナン、ホーチミン）への専門家派遣を実施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日本への受入研修を通じた日本式消化器系がん検診システムの講義・技術指導を実施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Rectangle 6"/>
          <p:cNvSpPr>
            <a:spLocks noChangeArrowheads="1"/>
          </p:cNvSpPr>
          <p:nvPr/>
        </p:nvSpPr>
        <p:spPr bwMode="auto">
          <a:xfrm>
            <a:off x="200472" y="382570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インフラシステム輸出促進調査等事業</a:t>
            </a:r>
            <a:endParaRPr lang="en-US" altLang="ja-JP" sz="1400"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51801930"/>
              </p:ext>
            </p:extLst>
          </p:nvPr>
        </p:nvGraphicFramePr>
        <p:xfrm>
          <a:off x="200472" y="4185740"/>
          <a:ext cx="9504000" cy="11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医療保険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NTT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データ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ベトナムが検討する診療報酬制度を</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システム化した場合の実証事業等を、厚生労働省、</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と連携し、実施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年度にバクマイ病院、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年度にバクニン省の中堅病院で事業を実施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ベトナム保健省副大臣を座長とする検討会議で進捗を報告</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ベトナム</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
        <p:nvSpPr>
          <p:cNvPr id="11" name="テキスト ボックス 1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902474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2339868231"/>
              </p:ext>
            </p:extLst>
          </p:nvPr>
        </p:nvGraphicFramePr>
        <p:xfrm>
          <a:off x="200472" y="2276872"/>
          <a:ext cx="9505056" cy="3880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を駆使した遠隔診断・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遠隔研修医療連携事業調査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ViewSend ICT</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遠隔診断、遠隔研修医療連携に関する調査。地域間や医療機関による医療サービス格差の解消に向けて、北部の中央レベル病院と各省病院（総合病院、専門病院）間に当該製品を活用して医療連携システムを導入し、病院間の遠隔診断及び遠隔研修網の構築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医療の質を高める地域医療情報ネットワークシステム案件化調査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テクノプロジェクト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医療への情報ネットワーク導入に関する調査。今まで、情報連携がなされていなかった病院をネットワーク接続し、患者の症状・検査・投薬等の情報を複数の地域医療機関で共有することで、無駄な検査や投薬を避け、専門医師不足や薬・医療器材不足に悩む貧困地域の地域医療の質の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産科（</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及び小児科に入院している乳幼児に対する安心安全な哺乳のための病院内設備システム導入案件化調査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三田理化工業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産科及び小児科に入院している乳幼児に対する調乳設備システムの導入に関する調査。患者である乳幼児が必要とする安全性の高い人工乳母乳の哺乳のための哺乳瓶等の洗浄・滅菌システム及び人工乳の栄養価の維持とバクテリア等の殺菌を同時に実現する低温殺菌技術等を組み合わせた一連の調乳設備システムをベトナムの主要都市の中核病院に導入し、ミルク由来の感染症疾患率の減少や体重増加率の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新生児黄疸診断機器導入を通じた新生児医療向上案件化調査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アペレ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生児の黄疸診断機器導入を通じた新生児医療向上に関する調査。新生児の黄疸を診断する検査機器の未普及により黄疸の適切な診断と治療が遅れているベトナムの地方・中規模病院に対し、単機能、操作が簡単で廉価な専用検査機器を導入することで、新生児医療の水準向上と乳幼児死亡率の改善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15752978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24378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5" name="think-cell Slide" r:id="rId5" imgW="270" imgH="270" progId="TCLayout.ActiveDocument.1">
                  <p:embed/>
                </p:oleObj>
              </mc:Choice>
              <mc:Fallback>
                <p:oleObj name="think-cell Slide" r:id="rId5" imgW="270" imgH="270" progId="TCLayout.ActiveDocument.1">
                  <p:embed/>
                  <p:pic>
                    <p:nvPicPr>
                      <p:cNvPr id="5" name="オブジェクト 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4"/>
            <a:ext cx="735371" cy="426633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厚生労働省とベトナム保健省の協力覚書（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月に、厚生労働省とベトナム保健省が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276872"/>
            <a:ext cx="4608512" cy="4176464"/>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r>
              <a:rPr lang="ja-JP" altLang="en-US" sz="1050" dirty="0">
                <a:solidFill>
                  <a:schemeClr val="tx1"/>
                </a:solidFill>
              </a:rPr>
              <a:t>社会保障</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制度：日本の公的医療保険システムの経験の共有を通じた</a:t>
            </a:r>
            <a:b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a:t>
            </a:r>
            <a:r>
              <a:rPr lang="en-US" altLang="ja-JP" sz="105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高齢化社会への対応：政策対話と技術支援による知見と経験の共有</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新興感染症及び再興感染症の予防及び管理と、災害への対策及び応答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人材開発：医師・看護師・助産師・公衆衛生専門職及び</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a:t>
            </a:r>
            <a:r>
              <a:rPr lang="en-US" altLang="ja-JP" sz="105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等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先進技術：先進的な医療技術・医薬品・医療機器の導入（生活習慣病対応の技術・製品を含む）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規制：上記　 を実現するため、日本の医薬品・医療機器のメーカーがベトナム市場にアクセスする際にかかる規制について、ベトナムが当事者である国際的合意の下でベトナムの責任の範囲内で、改善措置を採ることをベトナム政府に推薦する </a:t>
            </a:r>
          </a:p>
          <a:p>
            <a:pPr marL="269875" algn="just">
              <a:lnSpc>
                <a:spcPct val="110000"/>
              </a:lnSpc>
              <a:spcAft>
                <a:spcPts val="300"/>
              </a:spcAft>
              <a:buClr>
                <a:srgbClr val="868686"/>
              </a:buClr>
              <a:buSzPct val="90000"/>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ヘルス、特に</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ヘルス基準の開発、公的医療保険、病院情報システム（</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HIS</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）、健康管理情報システム（</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HMIS</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）及びデータセンターについての日本の経験や技術の紹介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政策対話</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国際保健外交についての情報や経験の交換</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相互に関心のある分野について</a:t>
            </a:r>
            <a:r>
              <a:rPr lang="ja-JP" altLang="en-US" sz="1050" dirty="0">
                <a:solidFill>
                  <a:schemeClr val="tx1"/>
                </a:solidFill>
              </a:rPr>
              <a:t>両国の病院、施設および大学の間の協力促進</a:t>
            </a:r>
          </a:p>
        </p:txBody>
      </p:sp>
      <p:sp>
        <p:nvSpPr>
          <p:cNvPr id="37" name="円/楕円 36"/>
          <p:cNvSpPr/>
          <p:nvPr/>
        </p:nvSpPr>
        <p:spPr>
          <a:xfrm>
            <a:off x="5076725" y="259020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6725" y="298231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6725" y="319741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6725" y="340854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6725" y="362602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6725" y="401279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円/楕円 43"/>
          <p:cNvSpPr/>
          <p:nvPr/>
        </p:nvSpPr>
        <p:spPr>
          <a:xfrm>
            <a:off x="5076725" y="475951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円/楕円 44"/>
          <p:cNvSpPr/>
          <p:nvPr/>
        </p:nvSpPr>
        <p:spPr>
          <a:xfrm>
            <a:off x="5076725" y="532185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円/楕円 45"/>
          <p:cNvSpPr/>
          <p:nvPr/>
        </p:nvSpPr>
        <p:spPr>
          <a:xfrm>
            <a:off x="5076725" y="554378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円/楕円 47"/>
          <p:cNvSpPr/>
          <p:nvPr/>
        </p:nvSpPr>
        <p:spPr>
          <a:xfrm>
            <a:off x="5881854" y="4024762"/>
            <a:ext cx="134014" cy="134014"/>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880992" y="5896322"/>
            <a:ext cx="4608512" cy="518091"/>
          </a:xfrm>
          <a:prstGeom prst="rect">
            <a:avLst/>
          </a:prstGeom>
        </p:spPr>
        <p:txBody>
          <a:bodyPr wrap="square" lIns="198000" tIns="0" rIns="180000" bIns="0">
            <a:spAutoFit/>
          </a:bodyPr>
          <a:lstStyle/>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1	</a:t>
            </a:r>
            <a:r>
              <a:rPr kumimoji="0" lang="ja-JP" altLang="ja-JP" sz="800" dirty="0">
                <a:solidFill>
                  <a:srgbClr val="000000"/>
                </a:solidFill>
                <a:latin typeface="Arial" panose="020B0604020202020204" pitchFamily="34" charset="0"/>
              </a:rPr>
              <a:t>ユニバーサル・ヘルス・カバレッジとは、「すべての人が適切な予防、治療などの保健医療サービスを、必要な時に支払い可能な費用で受けられる状態」のこと</a:t>
            </a:r>
            <a:endParaRPr kumimoji="0" lang="en-US" altLang="ja-JP" sz="800" dirty="0">
              <a:solidFill>
                <a:srgbClr val="000000"/>
              </a:solidFill>
              <a:latin typeface="Arial" panose="020B0604020202020204" pitchFamily="34" charset="0"/>
            </a:endParaRPr>
          </a:p>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2	</a:t>
            </a:r>
            <a:r>
              <a:rPr kumimoji="0" lang="ja-JP" altLang="ja-JP" sz="800" dirty="0">
                <a:solidFill>
                  <a:srgbClr val="000000"/>
                </a:solidFill>
                <a:latin typeface="Arial" panose="020B0604020202020204" pitchFamily="34" charset="0"/>
              </a:rPr>
              <a:t>E-ヘルスとは、インターネットなどのIT技術を活用して、健康づくりに役立つ情報・サービスを利用または提供すること</a:t>
            </a: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360040"/>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日本国厚生労働省とベトナム社会主義共和国保健省の</a:t>
            </a:r>
            <a:b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日本国厚生労働省とベトナム社会主義共和国保健省の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6025357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月、厚生労働省はベトナム労働・傷病兵・社会問題省と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月、日本国内閣官房健康・医療戦略室、日本国厚生労働省及び日本国経済産業省とベトナム社会主義共和国保健省との間のヘルスケア分野における協力覚書が交換された。</a:t>
            </a:r>
          </a:p>
        </p:txBody>
      </p:sp>
      <p:sp>
        <p:nvSpPr>
          <p:cNvPr id="5" name="テキスト ボックス 4"/>
          <p:cNvSpPr txBox="1"/>
          <p:nvPr/>
        </p:nvSpPr>
        <p:spPr>
          <a:xfrm>
            <a:off x="200472" y="6639235"/>
            <a:ext cx="8640960" cy="144016"/>
          </a:xfrm>
          <a:prstGeom prst="rect">
            <a:avLst/>
          </a:prstGeom>
          <a:noFill/>
        </p:spPr>
        <p:txBody>
          <a:bodyPr wrap="square" lIns="0" tIns="0" rIns="0" bIns="0" rtlCol="0">
            <a:noAutofit/>
          </a:bodyPr>
          <a:lstStyle/>
          <a:p>
            <a:r>
              <a:rPr lang="zh-TW" altLang="en-US" sz="800" dirty="0"/>
              <a:t>（出所） </a:t>
            </a:r>
            <a:r>
              <a:rPr lang="ja-JP" altLang="en-US" sz="800" dirty="0"/>
              <a:t>厚生労働省ホームページ、内閣官房ホームページ</a:t>
            </a:r>
            <a:endParaRPr lang="en-US" altLang="zh-TW" sz="800" dirty="0"/>
          </a:p>
        </p:txBody>
      </p:sp>
      <p:graphicFrame>
        <p:nvGraphicFramePr>
          <p:cNvPr id="8" name="表 7"/>
          <p:cNvGraphicFramePr>
            <a:graphicFrameLocks noGrp="1"/>
          </p:cNvGraphicFramePr>
          <p:nvPr>
            <p:extLst>
              <p:ext uri="{D42A27DB-BD31-4B8C-83A1-F6EECF244321}">
                <p14:modId xmlns:p14="http://schemas.microsoft.com/office/powerpoint/2010/main" val="1602246753"/>
              </p:ext>
            </p:extLst>
          </p:nvPr>
        </p:nvGraphicFramePr>
        <p:xfrm>
          <a:off x="200023" y="1956829"/>
          <a:ext cx="9504000" cy="45396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2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日本国法務省・外務省・厚生労働省とベトナム国労働・傷病兵・社会問題省との間の技能実習に関する協力覚書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労働・傷病兵・</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社会問題省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）の基準に基づき、監理団体の許可事務・技能実習計画の認定事務を適切に行う。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監理団体の許可取消や技能実習計画の認定取消等の行政処分を行った場合は、ベトナム側に情報を提供する。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ベトナム側から不適切な監理団体・実習実施者の情報が提供された場合は、調査を行い適切に対処する。また、その結果をベトナム側に通知する。</a:t>
                      </a:r>
                      <a:b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外国人の技能実習の適正な実施及び技能実習生の保護に関する法律」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今回の覚書の基準に基づき、送出機関の認定事務を適切に行う。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送出機関の認定取消等の処分について、日本側に情報を提供する。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日本側から不適切な送出機関についての情報が提供された場合は、調査を行い適切に対処する。また、その結果を日本側に通知する。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654">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日本国内閣官房健康・医療戦略室、日本国厚生労働省及び日本国経済産業省とベトナム社会主義共和国保健省との間のヘルスケア分野における協力覚書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内閣官房健康・医療戦略室、</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日本政府が推進しているアジア健康構想を通じ、日越のヘルスケアと健康分野における協力の深化を図り、民間事業の振興を図る。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医療サービスや高齢者向け介護サービスの提供、医療機器の導入、子どもの栄養状態の向上等の具体的事業の推進</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医薬品・医療機器産業の育成や環境衛生の向上等の基盤の構築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医療人材および介護人材の育成等の人材開発　等</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3940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601072" y="3966960"/>
            <a:ext cx="3960440" cy="97420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1/3</a:t>
            </a:r>
            <a:r>
              <a:rPr lang="ja-JP" altLang="en-US" dirty="0"/>
              <a:t>）</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厚生労働省ホームページ</a:t>
            </a:r>
            <a:r>
              <a:rPr lang="en-US" altLang="ja-JP" sz="800" dirty="0"/>
              <a:t> </a:t>
            </a:r>
            <a:r>
              <a:rPr lang="ja-JP" altLang="en-US" sz="800" dirty="0"/>
              <a:t>「ベトナム人看護師・介護福祉士候補者の受入れについて」、国立国際医療研究センターホームページ</a:t>
            </a:r>
            <a:endParaRPr lang="en-US" altLang="ja-JP" sz="800" dirty="0"/>
          </a:p>
        </p:txBody>
      </p:sp>
      <p:sp>
        <p:nvSpPr>
          <p:cNvPr id="10" name="テキスト ボックス 9"/>
          <p:cNvSpPr txBox="1"/>
          <p:nvPr/>
        </p:nvSpPr>
        <p:spPr>
          <a:xfrm>
            <a:off x="200472" y="1052736"/>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2014</a:t>
            </a:r>
            <a:r>
              <a:rPr lang="ja-JP" altLang="en-US" sz="1400" dirty="0"/>
              <a:t>年より、ベトナム人看護師・介護福祉士候補者の受入れ事業を実施している。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5601072" y="2708920"/>
            <a:ext cx="396044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インドネシアやフィリピンからの受入れは</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年以前より開始されていたが、両国と比べて特徴的な点は、日本語能力試験</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N3</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（日常的な場面で使われる日本語をある程度理解することができるレベル）を候補者の要件として課した点にある。</a:t>
            </a:r>
          </a:p>
        </p:txBody>
      </p:sp>
      <p:cxnSp>
        <p:nvCxnSpPr>
          <p:cNvPr id="5" name="直線コネクタ 4"/>
          <p:cNvCxnSpPr/>
          <p:nvPr/>
        </p:nvCxnSpPr>
        <p:spPr>
          <a:xfrm>
            <a:off x="774784" y="2636912"/>
            <a:ext cx="0" cy="2448272"/>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704528" y="278411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15799" y="270892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角丸四角形 22"/>
          <p:cNvSpPr/>
          <p:nvPr/>
        </p:nvSpPr>
        <p:spPr>
          <a:xfrm>
            <a:off x="1640632" y="2709652"/>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ベトナム人看護師・介護福祉士候補者の受入れ開始 </a:t>
            </a:r>
          </a:p>
        </p:txBody>
      </p:sp>
      <p:sp>
        <p:nvSpPr>
          <p:cNvPr id="25" name="正方形/長方形 24"/>
          <p:cNvSpPr/>
          <p:nvPr/>
        </p:nvSpPr>
        <p:spPr>
          <a:xfrm>
            <a:off x="1775935" y="3041907"/>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598</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フリーフォーム 25"/>
          <p:cNvSpPr/>
          <p:nvPr/>
        </p:nvSpPr>
        <p:spPr>
          <a:xfrm flipH="1">
            <a:off x="3648143" y="3066570"/>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704528" y="404215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915799" y="396696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7" name="角丸四角形 36"/>
          <p:cNvSpPr/>
          <p:nvPr/>
        </p:nvSpPr>
        <p:spPr>
          <a:xfrm>
            <a:off x="1640632" y="3967692"/>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41" name="角丸四角形 40"/>
          <p:cNvSpPr/>
          <p:nvPr/>
        </p:nvSpPr>
        <p:spPr>
          <a:xfrm>
            <a:off x="1712640" y="445162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42" name="正方形/長方形 41"/>
          <p:cNvSpPr/>
          <p:nvPr/>
        </p:nvSpPr>
        <p:spPr>
          <a:xfrm>
            <a:off x="1962572" y="443711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3916813" y="4392916"/>
            <a:ext cx="208823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21600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ベトナムを対象とした事業</a:t>
            </a:r>
          </a:p>
        </p:txBody>
      </p:sp>
      <p:grpSp>
        <p:nvGrpSpPr>
          <p:cNvPr id="2" name="グループ化 1"/>
          <p:cNvGrpSpPr/>
          <p:nvPr/>
        </p:nvGrpSpPr>
        <p:grpSpPr>
          <a:xfrm>
            <a:off x="3788484" y="3099971"/>
            <a:ext cx="2526901" cy="338554"/>
            <a:chOff x="3788984" y="2128942"/>
            <a:chExt cx="2526901" cy="338554"/>
          </a:xfrm>
        </p:grpSpPr>
        <p:sp>
          <p:nvSpPr>
            <p:cNvPr id="27" name="正方形/長方形 26"/>
            <p:cNvSpPr/>
            <p:nvPr/>
          </p:nvSpPr>
          <p:spPr>
            <a:xfrm>
              <a:off x="3788984" y="2206418"/>
              <a:ext cx="2526901"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日時点）</a:t>
              </a:r>
            </a:p>
          </p:txBody>
        </p:sp>
        <p:sp>
          <p:nvSpPr>
            <p:cNvPr id="30" name="正方形/長方形 29"/>
            <p:cNvSpPr/>
            <p:nvPr/>
          </p:nvSpPr>
          <p:spPr>
            <a:xfrm>
              <a:off x="3996397" y="2128942"/>
              <a:ext cx="562655"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673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グループ化 8"/>
          <p:cNvGrpSpPr/>
          <p:nvPr/>
        </p:nvGrpSpPr>
        <p:grpSpPr>
          <a:xfrm>
            <a:off x="4150980" y="4602614"/>
            <a:ext cx="1882140" cy="338554"/>
            <a:chOff x="4027452" y="3200558"/>
            <a:chExt cx="1457212" cy="338554"/>
          </a:xfrm>
        </p:grpSpPr>
        <p:sp>
          <p:nvSpPr>
            <p:cNvPr id="28" name="正方形/長方形 27"/>
            <p:cNvSpPr/>
            <p:nvPr/>
          </p:nvSpPr>
          <p:spPr>
            <a:xfrm>
              <a:off x="4266709" y="3271650"/>
              <a:ext cx="1217955"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027452" y="3200558"/>
              <a:ext cx="290417"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45</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208033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2/3</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2196666665"/>
              </p:ext>
            </p:extLst>
          </p:nvPr>
        </p:nvGraphicFramePr>
        <p:xfrm>
          <a:off x="200472" y="1325037"/>
          <a:ext cx="9504000" cy="5278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6">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ヘルスケアの質改善</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人材育成臨床技術の改善</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病院における臨床検査・放射線・薬剤部門強化</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UHC</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／健康社会保障支援アクションプログラム</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ベトナム、カンボジアにおける糖尿病足病変診療（フットケア）の医療技術支援事業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CN"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リハビリテーション分野及び先進的医療分野における海外人材育成事業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佐久大学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高齢者看護ケア教育モデュールの開発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ベトナム南部の拠点病院・チョーライ病院での医療技術協力</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味の素イノベーション研究所</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ベトナム社会主義共和国での</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Nutrition Standard</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（栄養施策実施基準）に関する創設及び設置促進のための研修事業</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名古屋大学</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5">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病院における放射線技術部門、薬剤部門強化プロジェクト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医療の質・安全にかかるマネジメント能力強化事業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ベトナム社会主義共和国における脳卒中診療の質の向上に対する支援事業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ベトナム拠点を中心とした協力協定締結施設間連携強化とその関連施設の臨床部門における人材育成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チョーライ病院との医療技術協力と地方展開のための省病院での卒後研修強化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63208">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NPO</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法人タンデムマス・スクリーニング普及会</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ベトナムにおけるタンデムマス検査導入の研修事業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オリンパス株式会社</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胃癌に対する内視鏡下手術の普及促進</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
        <p:nvSpPr>
          <p:cNvPr id="14" name="Rectangle 6"/>
          <p:cNvSpPr>
            <a:spLocks noChangeArrowheads="1"/>
          </p:cNvSpPr>
          <p:nvPr/>
        </p:nvSpPr>
        <p:spPr bwMode="auto">
          <a:xfrm>
            <a:off x="200472" y="1052736"/>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5317662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3/3</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3117103070"/>
              </p:ext>
            </p:extLst>
          </p:nvPr>
        </p:nvGraphicFramePr>
        <p:xfrm>
          <a:off x="200472" y="1397045"/>
          <a:ext cx="9504000" cy="5062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　名古屋大学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カ国におけるＩＣＴを活用した内視鏡医師及び看護師の人材育成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東邦大学</a:t>
                      </a:r>
                      <a:endPar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チョーライ病院との医療技術協力と卒後教育強化による地方への展開</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医療の質・安全にかかるマネジメント能力強化事業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ベトナム拠点を通じた臨床部門における人材育成（脳外科）（麻酔科）（胸部外科・呼吸器内科）</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432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CN"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一般財団法人味の素ファンデーション</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ベトナム国における栄養制度の創設に向けた</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Nutrition Standard</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研修及び浸透事業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アジアにおける放射線・臨床検査・</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部門の技術支援事業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医療の質・安全に係る組織内連携促進のための看護師のマネジメント能力強化事業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呼吸器内視鏡に関連する医療技術の向上と関連機器展開</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東邦大学医学部</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ベトナムにおける医療（婦人科・エコー・病理診断分野）人材育成事業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筑波大学附属病院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チョーライ病院への医療技術協力と南部ベトナム省病院への普及のための卒後教育強化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公益財団法人がん研究会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先進技術：先進的な医療技術（がん治療）の指導、医療交流</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182767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台形 2"/>
          <p:cNvSpPr/>
          <p:nvPr/>
        </p:nvSpPr>
        <p:spPr>
          <a:xfrm>
            <a:off x="5601072" y="3115367"/>
            <a:ext cx="4104456" cy="1267321"/>
          </a:xfrm>
          <a:prstGeom prst="trapezoid">
            <a:avLst>
              <a:gd name="adj" fmla="val 85877"/>
            </a:avLst>
          </a:prstGeom>
          <a:gradFill>
            <a:gsLst>
              <a:gs pos="0">
                <a:srgbClr val="DADADA"/>
              </a:gs>
              <a:gs pos="100000">
                <a:schemeClr val="bg1">
                  <a:alpha val="0"/>
                </a:schemeClr>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正方形/長方形 348"/>
          <p:cNvSpPr/>
          <p:nvPr/>
        </p:nvSpPr>
        <p:spPr>
          <a:xfrm>
            <a:off x="2864768" y="3193925"/>
            <a:ext cx="2448272" cy="1387204"/>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1" name="正方形/長方形 350"/>
          <p:cNvSpPr/>
          <p:nvPr/>
        </p:nvSpPr>
        <p:spPr>
          <a:xfrm>
            <a:off x="200472" y="3193925"/>
            <a:ext cx="2448272" cy="1387204"/>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3" name="円/楕円 432"/>
          <p:cNvSpPr/>
          <p:nvPr/>
        </p:nvSpPr>
        <p:spPr>
          <a:xfrm>
            <a:off x="5666057" y="406756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5" name="円/楕円 434"/>
          <p:cNvSpPr/>
          <p:nvPr/>
        </p:nvSpPr>
        <p:spPr>
          <a:xfrm>
            <a:off x="6909529" y="459168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6" name="円/楕円 435"/>
          <p:cNvSpPr/>
          <p:nvPr/>
        </p:nvSpPr>
        <p:spPr>
          <a:xfrm>
            <a:off x="8136697" y="406756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7" name="円/楕円 306"/>
          <p:cNvSpPr/>
          <p:nvPr/>
        </p:nvSpPr>
        <p:spPr>
          <a:xfrm>
            <a:off x="2864768" y="4149083"/>
            <a:ext cx="2448272" cy="792088"/>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5" name="円/楕円 304"/>
          <p:cNvSpPr/>
          <p:nvPr/>
        </p:nvSpPr>
        <p:spPr>
          <a:xfrm>
            <a:off x="200472" y="4149083"/>
            <a:ext cx="2448272" cy="792088"/>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円/楕円 280"/>
          <p:cNvSpPr/>
          <p:nvPr/>
        </p:nvSpPr>
        <p:spPr>
          <a:xfrm>
            <a:off x="2864768" y="2817856"/>
            <a:ext cx="2448272"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2" name="正方形/長方形 281"/>
          <p:cNvSpPr/>
          <p:nvPr/>
        </p:nvSpPr>
        <p:spPr>
          <a:xfrm>
            <a:off x="3102256" y="3213556"/>
            <a:ext cx="1973297" cy="207749"/>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350" dirty="0">
                <a:latin typeface="HGP創英角ｺﾞｼｯｸUB" panose="020B0900000000000000" pitchFamily="50" charset="-128"/>
                <a:ea typeface="HGP創英角ｺﾞｼｯｸUB" panose="020B0900000000000000" pitchFamily="50" charset="-128"/>
                <a:cs typeface="Arial" panose="020B0604020202020204" pitchFamily="34" charset="0"/>
              </a:rPr>
              <a:t>国立国際医療研究センター</a:t>
            </a:r>
          </a:p>
        </p:txBody>
      </p:sp>
      <p:sp>
        <p:nvSpPr>
          <p:cNvPr id="283" name="正方形/長方形 282"/>
          <p:cNvSpPr/>
          <p:nvPr/>
        </p:nvSpPr>
        <p:spPr>
          <a:xfrm>
            <a:off x="4256034" y="3641008"/>
            <a:ext cx="564257"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284" name="グループ化 283"/>
          <p:cNvGrpSpPr/>
          <p:nvPr/>
        </p:nvGrpSpPr>
        <p:grpSpPr>
          <a:xfrm>
            <a:off x="3679858" y="3915472"/>
            <a:ext cx="818092" cy="594976"/>
            <a:chOff x="4232920" y="1124744"/>
            <a:chExt cx="1584176" cy="1152128"/>
          </a:xfrm>
        </p:grpSpPr>
        <p:sp>
          <p:nvSpPr>
            <p:cNvPr id="28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6" name="正方形/長方形 285"/>
            <p:cNvSpPr/>
            <p:nvPr/>
          </p:nvSpPr>
          <p:spPr>
            <a:xfrm>
              <a:off x="4304928" y="1529408"/>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正方形/長方形 286"/>
            <p:cNvSpPr/>
            <p:nvPr/>
          </p:nvSpPr>
          <p:spPr>
            <a:xfrm>
              <a:off x="4304928" y="1673424"/>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8" name="正方形/長方形 287"/>
            <p:cNvSpPr/>
            <p:nvPr/>
          </p:nvSpPr>
          <p:spPr>
            <a:xfrm>
              <a:off x="4304928" y="1817440"/>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9" name="正方形/長方形 288"/>
            <p:cNvSpPr/>
            <p:nvPr/>
          </p:nvSpPr>
          <p:spPr>
            <a:xfrm>
              <a:off x="4304928" y="1961456"/>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0" name="正方形/長方形 289"/>
            <p:cNvSpPr/>
            <p:nvPr/>
          </p:nvSpPr>
          <p:spPr>
            <a:xfrm>
              <a:off x="4304928" y="2105472"/>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1" name="正方形/長方形 290"/>
            <p:cNvSpPr/>
            <p:nvPr/>
          </p:nvSpPr>
          <p:spPr>
            <a:xfrm>
              <a:off x="5241032" y="1529408"/>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2" name="正方形/長方形 291"/>
            <p:cNvSpPr/>
            <p:nvPr/>
          </p:nvSpPr>
          <p:spPr>
            <a:xfrm>
              <a:off x="5241032" y="1673424"/>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3" name="正方形/長方形 292"/>
            <p:cNvSpPr/>
            <p:nvPr/>
          </p:nvSpPr>
          <p:spPr>
            <a:xfrm>
              <a:off x="5241032" y="1817440"/>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正方形/長方形 293"/>
            <p:cNvSpPr/>
            <p:nvPr/>
          </p:nvSpPr>
          <p:spPr>
            <a:xfrm>
              <a:off x="5241032" y="1961456"/>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正方形/長方形 294"/>
            <p:cNvSpPr/>
            <p:nvPr/>
          </p:nvSpPr>
          <p:spPr>
            <a:xfrm>
              <a:off x="5241032" y="2105472"/>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97" name="グループ化 296"/>
          <p:cNvGrpSpPr/>
          <p:nvPr/>
        </p:nvGrpSpPr>
        <p:grpSpPr>
          <a:xfrm>
            <a:off x="3982385" y="3527384"/>
            <a:ext cx="213038" cy="340647"/>
            <a:chOff x="1318089" y="3501008"/>
            <a:chExt cx="213038" cy="340647"/>
          </a:xfrm>
          <a:solidFill>
            <a:srgbClr val="002060"/>
          </a:solidFill>
        </p:grpSpPr>
        <p:sp>
          <p:nvSpPr>
            <p:cNvPr id="298" name="右矢印 297"/>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山形 298"/>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0" name="山形 299"/>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 name="円/楕円 1"/>
          <p:cNvSpPr/>
          <p:nvPr/>
        </p:nvSpPr>
        <p:spPr>
          <a:xfrm>
            <a:off x="200472" y="2817856"/>
            <a:ext cx="2448272"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6" name="テキスト プレースホルダー 3"/>
          <p:cNvSpPr>
            <a:spLocks noGrp="1"/>
          </p:cNvSpPr>
          <p:nvPr>
            <p:ph type="body" sz="quarter" idx="15"/>
          </p:nvPr>
        </p:nvSpPr>
        <p:spPr/>
        <p:txBody>
          <a:bodyPr/>
          <a:lstStyle/>
          <a:p>
            <a:r>
              <a:rPr lang="ja-JP" altLang="en-US" dirty="0"/>
              <a:t>文部科学省の主な医療国際化関連事業</a:t>
            </a:r>
          </a:p>
        </p:txBody>
      </p:sp>
      <p:sp>
        <p:nvSpPr>
          <p:cNvPr id="10" name="テキスト ボックス 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「感染症研究国際ネットワーク推進プログラム」では、長崎大学と国立国際医療研究センターによる拠点が設立された。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「大学の世界展開力強化事業」では、東京医科歯科大学により、ホーチミン医科薬科大学との連携が結ばれた。</a:t>
            </a:r>
          </a:p>
        </p:txBody>
      </p:sp>
      <p:grpSp>
        <p:nvGrpSpPr>
          <p:cNvPr id="253" name="グループ化 252"/>
          <p:cNvGrpSpPr/>
          <p:nvPr/>
        </p:nvGrpSpPr>
        <p:grpSpPr>
          <a:xfrm>
            <a:off x="3620738" y="2420888"/>
            <a:ext cx="936332" cy="733346"/>
            <a:chOff x="2122652" y="2564905"/>
            <a:chExt cx="1146118" cy="897652"/>
          </a:xfrm>
        </p:grpSpPr>
        <p:sp>
          <p:nvSpPr>
            <p:cNvPr id="144" name="二等辺三角形 8"/>
            <p:cNvSpPr/>
            <p:nvPr/>
          </p:nvSpPr>
          <p:spPr>
            <a:xfrm>
              <a:off x="2122652" y="2564905"/>
              <a:ext cx="1146118" cy="897652"/>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5" name="グループ化 144"/>
            <p:cNvGrpSpPr/>
            <p:nvPr/>
          </p:nvGrpSpPr>
          <p:grpSpPr>
            <a:xfrm>
              <a:off x="2181108" y="2845421"/>
              <a:ext cx="216675" cy="216675"/>
              <a:chOff x="560512" y="1484784"/>
              <a:chExt cx="288032" cy="288032"/>
            </a:xfrm>
          </p:grpSpPr>
          <p:sp>
            <p:nvSpPr>
              <p:cNvPr id="146" name="正方形/長方形 1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7" name="正方形/長方形 1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8" name="正方形/長方形 1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9" name="正方形/長方形 1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0" name="グループ化 149"/>
            <p:cNvGrpSpPr/>
            <p:nvPr/>
          </p:nvGrpSpPr>
          <p:grpSpPr>
            <a:xfrm>
              <a:off x="2451952" y="2845421"/>
              <a:ext cx="216675" cy="216675"/>
              <a:chOff x="560512" y="1484784"/>
              <a:chExt cx="288032" cy="288032"/>
            </a:xfrm>
          </p:grpSpPr>
          <p:sp>
            <p:nvSpPr>
              <p:cNvPr id="151" name="正方形/長方形 15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15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15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正方形/長方形 15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5" name="グループ化 154"/>
            <p:cNvGrpSpPr/>
            <p:nvPr/>
          </p:nvGrpSpPr>
          <p:grpSpPr>
            <a:xfrm>
              <a:off x="2722794" y="2845421"/>
              <a:ext cx="216675" cy="216675"/>
              <a:chOff x="560512" y="1484784"/>
              <a:chExt cx="288032" cy="288032"/>
            </a:xfrm>
          </p:grpSpPr>
          <p:sp>
            <p:nvSpPr>
              <p:cNvPr id="156" name="正方形/長方形 15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9" name="正方形/長方形 15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0" name="グループ化 159"/>
            <p:cNvGrpSpPr/>
            <p:nvPr/>
          </p:nvGrpSpPr>
          <p:grpSpPr>
            <a:xfrm>
              <a:off x="2993638" y="2845421"/>
              <a:ext cx="216675" cy="216675"/>
              <a:chOff x="560512" y="1484784"/>
              <a:chExt cx="288032" cy="288032"/>
            </a:xfrm>
          </p:grpSpPr>
          <p:sp>
            <p:nvSpPr>
              <p:cNvPr id="161" name="正方形/長方形 1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正方形/長方形 1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正方形/長方形 1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正方形/長方形 1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5" name="グループ化 164"/>
            <p:cNvGrpSpPr/>
            <p:nvPr/>
          </p:nvGrpSpPr>
          <p:grpSpPr>
            <a:xfrm>
              <a:off x="2181108" y="3077572"/>
              <a:ext cx="216675" cy="216675"/>
              <a:chOff x="560512" y="1484784"/>
              <a:chExt cx="288032" cy="288032"/>
            </a:xfrm>
          </p:grpSpPr>
          <p:sp>
            <p:nvSpPr>
              <p:cNvPr id="166" name="正方形/長方形 16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正方形/長方形 16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16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16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0" name="グループ化 169"/>
            <p:cNvGrpSpPr/>
            <p:nvPr/>
          </p:nvGrpSpPr>
          <p:grpSpPr>
            <a:xfrm>
              <a:off x="2451952" y="3077572"/>
              <a:ext cx="216675" cy="216675"/>
              <a:chOff x="560512" y="1484784"/>
              <a:chExt cx="288032" cy="288032"/>
            </a:xfrm>
          </p:grpSpPr>
          <p:sp>
            <p:nvSpPr>
              <p:cNvPr id="171" name="正方形/長方形 17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5" name="グループ化 174"/>
            <p:cNvGrpSpPr/>
            <p:nvPr/>
          </p:nvGrpSpPr>
          <p:grpSpPr>
            <a:xfrm>
              <a:off x="2722794" y="3077572"/>
              <a:ext cx="216675" cy="216675"/>
              <a:chOff x="560512" y="1484784"/>
              <a:chExt cx="288032" cy="288032"/>
            </a:xfrm>
          </p:grpSpPr>
          <p:sp>
            <p:nvSpPr>
              <p:cNvPr id="176" name="正方形/長方形 17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正方形/長方形 17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0" name="グループ化 179"/>
            <p:cNvGrpSpPr/>
            <p:nvPr/>
          </p:nvGrpSpPr>
          <p:grpSpPr>
            <a:xfrm>
              <a:off x="2993638" y="3077572"/>
              <a:ext cx="216675" cy="216675"/>
              <a:chOff x="560512" y="1484784"/>
              <a:chExt cx="288032" cy="288032"/>
            </a:xfrm>
          </p:grpSpPr>
          <p:sp>
            <p:nvSpPr>
              <p:cNvPr id="181" name="正方形/長方形 18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3" name="正方形/長方形 18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5"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7"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8"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Freeform 2692"/>
            <p:cNvSpPr>
              <a:spLocks noChangeAspect="1"/>
            </p:cNvSpPr>
            <p:nvPr/>
          </p:nvSpPr>
          <p:spPr bwMode="auto">
            <a:xfrm>
              <a:off x="2610105" y="2621008"/>
              <a:ext cx="171211" cy="168310"/>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54" name="グループ化 253"/>
          <p:cNvGrpSpPr/>
          <p:nvPr/>
        </p:nvGrpSpPr>
        <p:grpSpPr>
          <a:xfrm>
            <a:off x="956556" y="2481824"/>
            <a:ext cx="936104" cy="675842"/>
            <a:chOff x="200025" y="2564904"/>
            <a:chExt cx="1296591" cy="936104"/>
          </a:xfrm>
        </p:grpSpPr>
        <p:sp>
          <p:nvSpPr>
            <p:cNvPr id="200" name="正方形/長方形 199"/>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02" name="正方形/長方形 2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98" name="片側の 2 つの角を丸めた四角形 197"/>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1" name="グループ化 200"/>
            <p:cNvGrpSpPr/>
            <p:nvPr/>
          </p:nvGrpSpPr>
          <p:grpSpPr>
            <a:xfrm>
              <a:off x="756498" y="2604538"/>
              <a:ext cx="184096" cy="184096"/>
              <a:chOff x="764204" y="2641792"/>
              <a:chExt cx="168684" cy="168684"/>
            </a:xfrm>
          </p:grpSpPr>
          <p:sp>
            <p:nvSpPr>
              <p:cNvPr id="4" name="円/楕円 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フリーフォーム 189"/>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9" name="グループ化 238"/>
            <p:cNvGrpSpPr/>
            <p:nvPr/>
          </p:nvGrpSpPr>
          <p:grpSpPr>
            <a:xfrm>
              <a:off x="266580" y="2875097"/>
              <a:ext cx="421345" cy="561794"/>
              <a:chOff x="266580" y="2875097"/>
              <a:chExt cx="421345" cy="561794"/>
            </a:xfrm>
          </p:grpSpPr>
          <p:sp>
            <p:nvSpPr>
              <p:cNvPr id="140" name="正方形/長方形 13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正方形/長方形 14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正方形/長方形 14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正方形/長方形 20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正方形/長方形 20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9" name="正方形/長方形 20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0" name="正方形/長方形 20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2" name="正方形/長方形 211"/>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5" name="正方形/長方形 234"/>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正方形/長方形 235"/>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7" name="正方形/長方形 236"/>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0" name="グループ化 239"/>
            <p:cNvGrpSpPr/>
            <p:nvPr/>
          </p:nvGrpSpPr>
          <p:grpSpPr>
            <a:xfrm>
              <a:off x="1009164" y="2875097"/>
              <a:ext cx="421345" cy="561794"/>
              <a:chOff x="266580" y="2875097"/>
              <a:chExt cx="421345" cy="561794"/>
            </a:xfrm>
          </p:grpSpPr>
          <p:sp>
            <p:nvSpPr>
              <p:cNvPr id="241" name="正方形/長方形 240"/>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3" name="正方形/長方形 242"/>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4" name="正方形/長方形 243"/>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正方形/長方形 244"/>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7" name="正方形/長方形 246"/>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8" name="正方形/長方形 247"/>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9" name="正方形/長方形 248"/>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0" name="正方形/長方形 249"/>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1" name="正方形/長方形 250"/>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2" name="正方形/長方形 251"/>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91" name="正方形/長方形 190"/>
          <p:cNvSpPr/>
          <p:nvPr/>
        </p:nvSpPr>
        <p:spPr>
          <a:xfrm>
            <a:off x="1065536" y="3213556"/>
            <a:ext cx="718145"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長崎大学</a:t>
            </a:r>
          </a:p>
        </p:txBody>
      </p:sp>
      <p:sp>
        <p:nvSpPr>
          <p:cNvPr id="205" name="正方形/長方形 204"/>
          <p:cNvSpPr/>
          <p:nvPr/>
        </p:nvSpPr>
        <p:spPr>
          <a:xfrm>
            <a:off x="380493" y="5085184"/>
            <a:ext cx="936104"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グループ</a:t>
            </a:r>
          </a:p>
        </p:txBody>
      </p:sp>
      <p:sp>
        <p:nvSpPr>
          <p:cNvPr id="224" name="テキスト ボックス 22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感染症研究国際ネットワーク推進プログラムホームページ、東南アジア医療・歯科医療ネットワークの構築を目指した大学間交流プログラムホームページ</a:t>
            </a:r>
            <a:endParaRPr lang="en-US" altLang="ja-JP" sz="800" dirty="0"/>
          </a:p>
        </p:txBody>
      </p:sp>
      <p:sp>
        <p:nvSpPr>
          <p:cNvPr id="275" name="正方形/長方形 274"/>
          <p:cNvSpPr/>
          <p:nvPr/>
        </p:nvSpPr>
        <p:spPr>
          <a:xfrm>
            <a:off x="1591738" y="3641008"/>
            <a:ext cx="564257"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259" name="グループ化 258"/>
          <p:cNvGrpSpPr/>
          <p:nvPr/>
        </p:nvGrpSpPr>
        <p:grpSpPr>
          <a:xfrm>
            <a:off x="1015562" y="3915472"/>
            <a:ext cx="818092" cy="594976"/>
            <a:chOff x="4232925" y="1124744"/>
            <a:chExt cx="1584178" cy="1152129"/>
          </a:xfrm>
        </p:grpSpPr>
        <p:sp>
          <p:nvSpPr>
            <p:cNvPr id="260"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61" name="正方形/長方形 260"/>
            <p:cNvSpPr/>
            <p:nvPr/>
          </p:nvSpPr>
          <p:spPr>
            <a:xfrm>
              <a:off x="4304933" y="1529408"/>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4304933" y="1673424"/>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304933" y="1817440"/>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4304933" y="1961456"/>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304935" y="2105472"/>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5241040" y="1529408"/>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5241040" y="1673424"/>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5241040" y="1817440"/>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5241040" y="1961456"/>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5241038" y="2105472"/>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Freeform 2692"/>
            <p:cNvSpPr>
              <a:spLocks noChangeAspect="1"/>
            </p:cNvSpPr>
            <p:nvPr/>
          </p:nvSpPr>
          <p:spPr bwMode="auto">
            <a:xfrm>
              <a:off x="4915133"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79" name="グループ化 278"/>
          <p:cNvGrpSpPr/>
          <p:nvPr/>
        </p:nvGrpSpPr>
        <p:grpSpPr>
          <a:xfrm>
            <a:off x="1318089" y="3527384"/>
            <a:ext cx="213038" cy="340647"/>
            <a:chOff x="1318089" y="3501008"/>
            <a:chExt cx="213038" cy="340647"/>
          </a:xfrm>
          <a:solidFill>
            <a:srgbClr val="002060"/>
          </a:solidFill>
        </p:grpSpPr>
        <p:sp>
          <p:nvSpPr>
            <p:cNvPr id="272" name="右矢印 271"/>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3" name="山形 272"/>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4" name="山形 273"/>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2" name="円/楕円 311"/>
          <p:cNvSpPr/>
          <p:nvPr/>
        </p:nvSpPr>
        <p:spPr>
          <a:xfrm>
            <a:off x="6645188" y="2835440"/>
            <a:ext cx="2016224"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3" name="グループ化 312"/>
          <p:cNvGrpSpPr/>
          <p:nvPr/>
        </p:nvGrpSpPr>
        <p:grpSpPr>
          <a:xfrm>
            <a:off x="7185248" y="2499408"/>
            <a:ext cx="936104" cy="675842"/>
            <a:chOff x="200025" y="2564904"/>
            <a:chExt cx="1296591" cy="936104"/>
          </a:xfrm>
        </p:grpSpPr>
        <p:sp>
          <p:nvSpPr>
            <p:cNvPr id="314" name="正方形/長方形 313"/>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5" name="正方形/長方形 314"/>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6" name="片側の 2 つの角を丸めた四角形 315"/>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7" name="グループ化 316"/>
            <p:cNvGrpSpPr/>
            <p:nvPr/>
          </p:nvGrpSpPr>
          <p:grpSpPr>
            <a:xfrm>
              <a:off x="756498" y="2604538"/>
              <a:ext cx="184096" cy="184096"/>
              <a:chOff x="764204" y="2641792"/>
              <a:chExt cx="168684" cy="168684"/>
            </a:xfrm>
          </p:grpSpPr>
          <p:sp>
            <p:nvSpPr>
              <p:cNvPr id="344" name="円/楕円 34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5" name="フリーフォーム 344"/>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8" name="グループ化 317"/>
            <p:cNvGrpSpPr/>
            <p:nvPr/>
          </p:nvGrpSpPr>
          <p:grpSpPr>
            <a:xfrm>
              <a:off x="266580" y="2875097"/>
              <a:ext cx="421345" cy="561794"/>
              <a:chOff x="266580" y="2875097"/>
              <a:chExt cx="421345" cy="561794"/>
            </a:xfrm>
          </p:grpSpPr>
          <p:sp>
            <p:nvSpPr>
              <p:cNvPr id="332" name="正方形/長方形 331"/>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3" name="正方形/長方形 332"/>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4" name="正方形/長方形 333"/>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5" name="正方形/長方形 334"/>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正方形/長方形 33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8" name="正方形/長方形 337"/>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正方形/長方形 338"/>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正方形/長方形 339"/>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1" name="正方形/長方形 340"/>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正方形/長方形 341"/>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3" name="正方形/長方形 342"/>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19" name="グループ化 318"/>
            <p:cNvGrpSpPr/>
            <p:nvPr/>
          </p:nvGrpSpPr>
          <p:grpSpPr>
            <a:xfrm>
              <a:off x="1009164" y="2875097"/>
              <a:ext cx="421345" cy="561794"/>
              <a:chOff x="266580" y="2875097"/>
              <a:chExt cx="421345" cy="561794"/>
            </a:xfrm>
          </p:grpSpPr>
          <p:sp>
            <p:nvSpPr>
              <p:cNvPr id="320" name="正方形/長方形 31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2" name="正方形/長方形 32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正方形/長方形 325"/>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正方形/長方形 329"/>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1" name="正方形/長方形 330"/>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346" name="正方形/長方形 345"/>
          <p:cNvSpPr/>
          <p:nvPr/>
        </p:nvSpPr>
        <p:spPr>
          <a:xfrm>
            <a:off x="6935155" y="3231140"/>
            <a:ext cx="1436291"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東京医科歯科大学</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98" name="グループ化 97"/>
          <p:cNvGrpSpPr/>
          <p:nvPr/>
        </p:nvGrpSpPr>
        <p:grpSpPr>
          <a:xfrm>
            <a:off x="6003160" y="3662608"/>
            <a:ext cx="818092" cy="594976"/>
            <a:chOff x="5920671" y="3861045"/>
            <a:chExt cx="818092" cy="594976"/>
          </a:xfrm>
        </p:grpSpPr>
        <p:sp>
          <p:nvSpPr>
            <p:cNvPr id="381"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82" name="正方形/長方形 381"/>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3" name="正方形/長方形 382"/>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4" name="正方形/長方形 383"/>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5" name="正方形/長方形 384"/>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6" name="正方形/長方形 385"/>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7" name="正方形/長方形 386"/>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8" name="正方形/長方形 387"/>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9" name="正方形/長方形 388"/>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0" name="正方形/長方形 389"/>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1" name="正方形/長方形 390"/>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96"/>
            <p:cNvGrpSpPr/>
            <p:nvPr/>
          </p:nvGrpSpPr>
          <p:grpSpPr>
            <a:xfrm>
              <a:off x="6269398" y="3890776"/>
              <a:ext cx="120638" cy="120638"/>
              <a:chOff x="6267822" y="4095750"/>
              <a:chExt cx="120638" cy="120638"/>
            </a:xfrm>
          </p:grpSpPr>
          <p:sp>
            <p:nvSpPr>
              <p:cNvPr id="394" name="円/楕円 393"/>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5" name="フリーフォーム 394"/>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0" name="片側の 2 つの角を丸めた四角形 349"/>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96" name="正方形/長方形 395"/>
          <p:cNvSpPr/>
          <p:nvPr/>
        </p:nvSpPr>
        <p:spPr>
          <a:xfrm>
            <a:off x="5639164" y="4301158"/>
            <a:ext cx="1546084" cy="2923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ホーチミン医科薬科大学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7" name="グループ化 396"/>
          <p:cNvGrpSpPr/>
          <p:nvPr/>
        </p:nvGrpSpPr>
        <p:grpSpPr>
          <a:xfrm>
            <a:off x="7244254" y="4186728"/>
            <a:ext cx="818092" cy="594976"/>
            <a:chOff x="5920671" y="3861045"/>
            <a:chExt cx="818092" cy="594976"/>
          </a:xfrm>
        </p:grpSpPr>
        <p:sp>
          <p:nvSpPr>
            <p:cNvPr id="398"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9" name="正方形/長方形 398"/>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0" name="正方形/長方形 399"/>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3" name="正方形/長方形 402"/>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正方形/長方形 406"/>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9" name="グループ化 408"/>
            <p:cNvGrpSpPr/>
            <p:nvPr/>
          </p:nvGrpSpPr>
          <p:grpSpPr>
            <a:xfrm>
              <a:off x="6269398" y="3890776"/>
              <a:ext cx="120638" cy="120638"/>
              <a:chOff x="6267822" y="4095750"/>
              <a:chExt cx="120638" cy="120638"/>
            </a:xfrm>
          </p:grpSpPr>
          <p:sp>
            <p:nvSpPr>
              <p:cNvPr id="411" name="円/楕円 410"/>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2" name="フリーフォーム 411"/>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0" name="片側の 2 つの角を丸めた四角形 409"/>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13" name="正方形/長方形 412"/>
          <p:cNvSpPr/>
          <p:nvPr/>
        </p:nvSpPr>
        <p:spPr>
          <a:xfrm>
            <a:off x="7154766" y="4825278"/>
            <a:ext cx="997068"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チュラロコン大学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14" name="グループ化 413"/>
          <p:cNvGrpSpPr/>
          <p:nvPr/>
        </p:nvGrpSpPr>
        <p:grpSpPr>
          <a:xfrm>
            <a:off x="8468392" y="3662608"/>
            <a:ext cx="818092" cy="594976"/>
            <a:chOff x="5920671" y="3861045"/>
            <a:chExt cx="818092" cy="594976"/>
          </a:xfrm>
        </p:grpSpPr>
        <p:sp>
          <p:nvSpPr>
            <p:cNvPr id="415"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16" name="正方形/長方形 415"/>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9" name="正方形/長方形 418"/>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0" name="正方形/長方形 419"/>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4" name="正方形/長方形 423"/>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正方形/長方形 424"/>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26" name="グループ化 425"/>
            <p:cNvGrpSpPr/>
            <p:nvPr/>
          </p:nvGrpSpPr>
          <p:grpSpPr>
            <a:xfrm>
              <a:off x="6269398" y="3890776"/>
              <a:ext cx="120638" cy="120638"/>
              <a:chOff x="6267822" y="4095750"/>
              <a:chExt cx="120638" cy="120638"/>
            </a:xfrm>
          </p:grpSpPr>
          <p:sp>
            <p:nvSpPr>
              <p:cNvPr id="428" name="円/楕円 427"/>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9" name="フリーフォーム 428"/>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7" name="片側の 2 つの角を丸めた四角形 426"/>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30" name="正方形/長方形 429"/>
          <p:cNvSpPr/>
          <p:nvPr/>
        </p:nvSpPr>
        <p:spPr>
          <a:xfrm>
            <a:off x="8374093" y="4301158"/>
            <a:ext cx="1006686"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インドネシア大学</a:t>
            </a:r>
          </a:p>
        </p:txBody>
      </p:sp>
      <p:sp>
        <p:nvSpPr>
          <p:cNvPr id="347" name="正方形/長方形 346"/>
          <p:cNvSpPr/>
          <p:nvPr/>
        </p:nvSpPr>
        <p:spPr>
          <a:xfrm>
            <a:off x="732111" y="4535496"/>
            <a:ext cx="1384995" cy="3077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p>
          <a:p>
            <a:pPr lvl="0" algn="ctr">
              <a:buClr>
                <a:srgbClr val="3D6AA7"/>
              </a:buClr>
            </a:pPr>
            <a:r>
              <a:rPr lang="zh-CN" altLang="en-US" sz="1200" b="1" dirty="0">
                <a:latin typeface="Arial" panose="020B0604020202020204" pitchFamily="34" charset="0"/>
                <a:ea typeface="ＭＳ Ｐゴシック" panose="020B0600070205080204" pitchFamily="50" charset="-128"/>
                <a:cs typeface="Arial" panose="020B0604020202020204" pitchFamily="34" charset="0"/>
              </a:rPr>
              <a:t>国立衛生疫学研究所</a:t>
            </a:r>
          </a:p>
        </p:txBody>
      </p:sp>
      <p:sp>
        <p:nvSpPr>
          <p:cNvPr id="348" name="正方形/長方形 347"/>
          <p:cNvSpPr/>
          <p:nvPr/>
        </p:nvSpPr>
        <p:spPr>
          <a:xfrm>
            <a:off x="3479763" y="4535496"/>
            <a:ext cx="1218282" cy="3077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p>
          <a:p>
            <a:pPr lvl="0" algn="ctr">
              <a:buClr>
                <a:srgbClr val="3D6AA7"/>
              </a:buClr>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バックマイ病院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a:t>
            </a:r>
          </a:p>
        </p:txBody>
      </p:sp>
      <p:sp>
        <p:nvSpPr>
          <p:cNvPr id="352" name="正方形/長方形 351"/>
          <p:cNvSpPr/>
          <p:nvPr/>
        </p:nvSpPr>
        <p:spPr>
          <a:xfrm>
            <a:off x="2072680" y="2708920"/>
            <a:ext cx="1368152" cy="288032"/>
          </a:xfrm>
          <a:prstGeom prst="rect">
            <a:avLst/>
          </a:prstGeom>
          <a:gradFill flip="none" rotWithShape="1">
            <a:gsLst>
              <a:gs pos="70000">
                <a:srgbClr val="E4BB46"/>
              </a:gs>
              <a:gs pos="30000">
                <a:srgbClr val="E4BB46"/>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fontAlgn="ctr">
              <a:buClr>
                <a:srgbClr val="3D6AA7"/>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拠 点</a:t>
            </a:r>
          </a:p>
        </p:txBody>
      </p:sp>
      <p:sp>
        <p:nvSpPr>
          <p:cNvPr id="353" name="正方形/長方形 352"/>
          <p:cNvSpPr/>
          <p:nvPr/>
        </p:nvSpPr>
        <p:spPr>
          <a:xfrm>
            <a:off x="7512236" y="394111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354" name="グループ化 353"/>
          <p:cNvGrpSpPr/>
          <p:nvPr/>
        </p:nvGrpSpPr>
        <p:grpSpPr>
          <a:xfrm>
            <a:off x="7546781" y="3571549"/>
            <a:ext cx="213038" cy="340647"/>
            <a:chOff x="1318089" y="3501008"/>
            <a:chExt cx="213038" cy="340647"/>
          </a:xfrm>
          <a:solidFill>
            <a:srgbClr val="002060"/>
          </a:solidFill>
        </p:grpSpPr>
        <p:sp>
          <p:nvSpPr>
            <p:cNvPr id="355" name="右矢印 354"/>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6" name="山形 355"/>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7" name="山形 356"/>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58" name="グループ化 357"/>
          <p:cNvGrpSpPr/>
          <p:nvPr/>
        </p:nvGrpSpPr>
        <p:grpSpPr>
          <a:xfrm rot="1800000">
            <a:off x="6657568" y="3359361"/>
            <a:ext cx="213038" cy="340647"/>
            <a:chOff x="1318089" y="3501008"/>
            <a:chExt cx="213038" cy="340647"/>
          </a:xfrm>
          <a:solidFill>
            <a:srgbClr val="002060"/>
          </a:solidFill>
        </p:grpSpPr>
        <p:sp>
          <p:nvSpPr>
            <p:cNvPr id="359" name="右矢印 358"/>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0" name="山形 359"/>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1" name="山形 360"/>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62" name="グループ化 361"/>
          <p:cNvGrpSpPr/>
          <p:nvPr/>
        </p:nvGrpSpPr>
        <p:grpSpPr>
          <a:xfrm rot="19800000" flipH="1">
            <a:off x="8439775" y="3359361"/>
            <a:ext cx="213038" cy="340647"/>
            <a:chOff x="1318089" y="3501008"/>
            <a:chExt cx="213038" cy="340647"/>
          </a:xfrm>
          <a:solidFill>
            <a:srgbClr val="002060"/>
          </a:solidFill>
        </p:grpSpPr>
        <p:sp>
          <p:nvSpPr>
            <p:cNvPr id="363" name="右矢印 362"/>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4" name="山形 363"/>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5" name="山形 364"/>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66" name="正方形/長方形 365"/>
          <p:cNvSpPr/>
          <p:nvPr/>
        </p:nvSpPr>
        <p:spPr>
          <a:xfrm>
            <a:off x="6342126" y="330535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367" name="正方形/長方形 366"/>
          <p:cNvSpPr/>
          <p:nvPr/>
        </p:nvSpPr>
        <p:spPr>
          <a:xfrm>
            <a:off x="8672086" y="330535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68" name="グループ化 67"/>
          <p:cNvGrpSpPr/>
          <p:nvPr/>
        </p:nvGrpSpPr>
        <p:grpSpPr>
          <a:xfrm>
            <a:off x="380493" y="5275017"/>
            <a:ext cx="2088231" cy="529545"/>
            <a:chOff x="344489" y="5203009"/>
            <a:chExt cx="2088231" cy="529545"/>
          </a:xfrm>
        </p:grpSpPr>
        <p:sp>
          <p:nvSpPr>
            <p:cNvPr id="368" name="角丸四角形 367"/>
            <p:cNvSpPr/>
            <p:nvPr/>
          </p:nvSpPr>
          <p:spPr>
            <a:xfrm>
              <a:off x="344489" y="5203009"/>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下痢症</a:t>
              </a:r>
            </a:p>
          </p:txBody>
        </p:sp>
        <p:sp>
          <p:nvSpPr>
            <p:cNvPr id="369" name="角丸四角形 368"/>
            <p:cNvSpPr/>
            <p:nvPr/>
          </p:nvSpPr>
          <p:spPr>
            <a:xfrm>
              <a:off x="1424608" y="5203009"/>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蚊媒介性感染症</a:t>
              </a:r>
            </a:p>
          </p:txBody>
        </p:sp>
        <p:sp>
          <p:nvSpPr>
            <p:cNvPr id="370" name="角丸四角形 369"/>
            <p:cNvSpPr/>
            <p:nvPr/>
          </p:nvSpPr>
          <p:spPr>
            <a:xfrm>
              <a:off x="344489" y="5494851"/>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臨床研究</a:t>
              </a:r>
            </a:p>
          </p:txBody>
        </p:sp>
        <p:sp>
          <p:nvSpPr>
            <p:cNvPr id="371" name="角丸四角形 370"/>
            <p:cNvSpPr/>
            <p:nvPr/>
          </p:nvSpPr>
          <p:spPr>
            <a:xfrm>
              <a:off x="1424608" y="5494851"/>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人獣共通感染症</a:t>
              </a:r>
            </a:p>
          </p:txBody>
        </p:sp>
      </p:grpSp>
      <p:sp>
        <p:nvSpPr>
          <p:cNvPr id="374" name="角丸四角形 373"/>
          <p:cNvSpPr/>
          <p:nvPr/>
        </p:nvSpPr>
        <p:spPr>
          <a:xfrm>
            <a:off x="4376936" y="4334344"/>
            <a:ext cx="432048" cy="220066"/>
          </a:xfrm>
          <a:prstGeom prst="roundRect">
            <a:avLst>
              <a:gd name="adj" fmla="val 50000"/>
            </a:avLst>
          </a:prstGeom>
          <a:solidFill>
            <a:srgbClr val="77D4ED"/>
          </a:solidFill>
        </p:spPr>
        <p:txBody>
          <a:bodyPr wrap="none" lIns="0" tIns="0" rIns="0" bIns="0" anchor="ctr" anchorCtr="0">
            <a:noAutofit/>
          </a:bodyPr>
          <a:lstStyle/>
          <a:p>
            <a:pPr algn="ctr" fontAlgn="ctr">
              <a:buClr>
                <a:srgbClr val="3D6AA7"/>
              </a:buCl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8" name="角丸四角形 7"/>
          <p:cNvSpPr/>
          <p:nvPr/>
        </p:nvSpPr>
        <p:spPr>
          <a:xfrm>
            <a:off x="2900772" y="5589240"/>
            <a:ext cx="2376264" cy="864096"/>
          </a:xfrm>
          <a:prstGeom prst="roundRect">
            <a:avLst>
              <a:gd name="adj" fmla="val 9060"/>
            </a:avLst>
          </a:prstGeom>
          <a:noFill/>
          <a:ln w="9525" cap="flat" cmpd="sng" algn="ctr">
            <a:solidFill>
              <a:srgbClr val="FB8265"/>
            </a:solidFill>
            <a:prstDash val="solid"/>
            <a:round/>
            <a:headEnd type="none" w="med" len="med"/>
            <a:tailEnd type="none" w="med" len="med"/>
          </a:ln>
          <a:effectLst/>
          <a:extLst>
            <a:ext uri="{909E8E84-426E-40DD-AFC4-6F175D3DCCD1}">
              <a14:hiddenFill xmlns:a14="http://schemas.microsoft.com/office/drawing/2010/main">
                <a:gradFill flip="none" rotWithShape="1">
                  <a:gsLst>
                    <a:gs pos="21000">
                      <a:srgbClr val="FFEEE7"/>
                    </a:gs>
                    <a:gs pos="0">
                      <a:srgbClr val="FEDACA"/>
                    </a:gs>
                    <a:gs pos="100000">
                      <a:srgbClr val="FFEEE7"/>
                    </a:gs>
                  </a:gsLst>
                  <a:lin ang="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57600" rtlCol="0" anchor="b" anchorCtr="0"/>
          <a:lstStyle/>
          <a:p>
            <a:pPr algn="ctr"/>
            <a:r>
              <a:rPr kumimoji="1" lang="ja-JP" altLang="en-US" sz="11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協力・提携</a:t>
            </a:r>
          </a:p>
        </p:txBody>
      </p:sp>
      <p:sp>
        <p:nvSpPr>
          <p:cNvPr id="310" name="正方形/長方形 309"/>
          <p:cNvSpPr/>
          <p:nvPr/>
        </p:nvSpPr>
        <p:spPr>
          <a:xfrm>
            <a:off x="3269922" y="5648850"/>
            <a:ext cx="957313" cy="743793"/>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100"/>
              </a:spcBef>
              <a:buClr>
                <a:srgbClr val="A2A2A2"/>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ハノイ市内</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国立熱帯病病院</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国立小児病院</a:t>
            </a: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国立結核病院</a:t>
            </a: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ハノイ結核病院</a:t>
            </a:r>
          </a:p>
        </p:txBody>
      </p:sp>
      <p:sp>
        <p:nvSpPr>
          <p:cNvPr id="311" name="正方形/長方形 310"/>
          <p:cNvSpPr/>
          <p:nvPr/>
        </p:nvSpPr>
        <p:spPr>
          <a:xfrm>
            <a:off x="4311465" y="5648850"/>
            <a:ext cx="878767" cy="718145"/>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100"/>
              </a:spcBef>
              <a:buClr>
                <a:srgbClr val="A2A2A2"/>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ホーチミン市</a:t>
            </a:r>
          </a:p>
          <a:p>
            <a:pPr marL="147638" indent="-104775">
              <a:spcBef>
                <a:spcPts val="100"/>
              </a:spcBef>
              <a:buClr>
                <a:srgbClr val="C71F0D"/>
              </a:buClr>
              <a:buSzPct val="80000"/>
              <a:buFont typeface="Wingdings" panose="05000000000000000000" pitchFamily="2" charset="2"/>
              <a:buChar char="n"/>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熱帯病病院</a:t>
            </a:r>
            <a:br>
              <a:rPr lang="en-US" altLang="zh-TW" sz="900" dirty="0">
                <a:latin typeface="Arial" panose="020B0604020202020204" pitchFamily="34" charset="0"/>
                <a:ea typeface="ＭＳ Ｐゴシック" panose="020B0600070205080204" pitchFamily="50" charset="-128"/>
                <a:cs typeface="Arial" panose="020B0604020202020204" pitchFamily="34" charset="0"/>
              </a:rPr>
            </a:br>
            <a:r>
              <a:rPr lang="zh-TW" altLang="en-US" sz="9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900" dirty="0">
                <a:latin typeface="Arial" panose="020B0604020202020204" pitchFamily="34" charset="0"/>
                <a:ea typeface="ＭＳ Ｐゴシック" panose="020B0600070205080204" pitchFamily="50" charset="-128"/>
                <a:cs typeface="Arial" panose="020B0604020202020204" pitchFamily="34" charset="0"/>
              </a:rPr>
              <a:t>HCMC</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a:t>
            </a:r>
            <a:endParaRPr lang="en-US" altLang="zh-TW"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ホーチミン医科</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薬科大学</a:t>
            </a:r>
          </a:p>
        </p:txBody>
      </p:sp>
      <p:sp>
        <p:nvSpPr>
          <p:cNvPr id="376" name="角丸四角形 375"/>
          <p:cNvSpPr/>
          <p:nvPr/>
        </p:nvSpPr>
        <p:spPr>
          <a:xfrm>
            <a:off x="2900772" y="5157192"/>
            <a:ext cx="1116124"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新興呼吸器感染症</a:t>
            </a:r>
            <a:r>
              <a:rPr lang="en-US" altLang="ja-JP" sz="9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7" name="角丸四角形 376"/>
          <p:cNvSpPr/>
          <p:nvPr/>
        </p:nvSpPr>
        <p:spPr>
          <a:xfrm>
            <a:off x="4084141" y="5157192"/>
            <a:ext cx="476353"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結核症</a:t>
            </a:r>
          </a:p>
        </p:txBody>
      </p:sp>
      <p:sp>
        <p:nvSpPr>
          <p:cNvPr id="378" name="角丸四角形 377"/>
          <p:cNvSpPr/>
          <p:nvPr/>
        </p:nvSpPr>
        <p:spPr>
          <a:xfrm>
            <a:off x="4628964" y="5157192"/>
            <a:ext cx="64807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en-US" altLang="zh-TW"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HIV</a:t>
            </a: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5" name="正方形/長方形 64"/>
          <p:cNvSpPr/>
          <p:nvPr/>
        </p:nvSpPr>
        <p:spPr>
          <a:xfrm>
            <a:off x="2900772" y="5421409"/>
            <a:ext cx="2221762" cy="123111"/>
          </a:xfrm>
          <a:prstGeom prst="rect">
            <a:avLst/>
          </a:prstGeom>
          <a:noFill/>
        </p:spPr>
        <p:txBody>
          <a:bodyPr wrap="none" lIns="0" tIns="0" rIns="0" bIns="0" rtlCol="0">
            <a:spAutoFit/>
          </a:bodyPr>
          <a:lstStyle/>
          <a:p>
            <a:r>
              <a:rPr lang="en-US" altLang="ja-JP" sz="800" dirty="0"/>
              <a:t>※</a:t>
            </a:r>
            <a:r>
              <a:rPr lang="ja-JP" altLang="en-US" sz="800" dirty="0"/>
              <a:t>高病原性鳥インフルエンザ（</a:t>
            </a:r>
            <a:r>
              <a:rPr lang="en-US" altLang="ja-JP" sz="800" dirty="0"/>
              <a:t>H5N1</a:t>
            </a:r>
            <a:r>
              <a:rPr lang="ja-JP" altLang="en-US" sz="800" dirty="0"/>
              <a:t>）感染症を含む</a:t>
            </a:r>
          </a:p>
        </p:txBody>
      </p:sp>
      <p:sp>
        <p:nvSpPr>
          <p:cNvPr id="379" name="正方形/長方形 378"/>
          <p:cNvSpPr/>
          <p:nvPr/>
        </p:nvSpPr>
        <p:spPr>
          <a:xfrm>
            <a:off x="2900772" y="4958752"/>
            <a:ext cx="936104"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主なテーマ</a:t>
            </a:r>
          </a:p>
        </p:txBody>
      </p:sp>
      <p:sp>
        <p:nvSpPr>
          <p:cNvPr id="380" name="正方形/長方形 379"/>
          <p:cNvSpPr/>
          <p:nvPr/>
        </p:nvSpPr>
        <p:spPr>
          <a:xfrm>
            <a:off x="5817096" y="5314176"/>
            <a:ext cx="3672408" cy="99514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158750" indent="-158750" algn="just">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日本の先端医療や最新技術を基盤とした、東南アジア医療・歯科医療ネットワークの構築を目指している。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algn="just">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「医歯学領域において、国際的にリーダーシップのとれる自立型の若手研究教育者・医療者」を育成し、日本の医歯学領域の世界展開力の強化をはかる。</a:t>
            </a:r>
          </a:p>
        </p:txBody>
      </p:sp>
      <p:grpSp>
        <p:nvGrpSpPr>
          <p:cNvPr id="7" name="グループ化 6"/>
          <p:cNvGrpSpPr/>
          <p:nvPr/>
        </p:nvGrpSpPr>
        <p:grpSpPr>
          <a:xfrm>
            <a:off x="428556" y="5938962"/>
            <a:ext cx="1997814" cy="375158"/>
            <a:chOff x="428556" y="5866954"/>
            <a:chExt cx="1997814" cy="375158"/>
          </a:xfrm>
        </p:grpSpPr>
        <p:sp>
          <p:nvSpPr>
            <p:cNvPr id="392" name="正方形/長方形 391"/>
            <p:cNvSpPr/>
            <p:nvPr/>
          </p:nvSpPr>
          <p:spPr>
            <a:xfrm>
              <a:off x="428556" y="5866954"/>
              <a:ext cx="1133718" cy="33855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spcAft>
                  <a:spcPts val="600"/>
                </a:spcAft>
                <a:buClr>
                  <a:srgbClr val="3D6AA7"/>
                </a:buClr>
                <a:tabLst>
                  <a:tab pos="854075" algn="r"/>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スタッフ（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77800" indent="-98425">
                <a:lnSpc>
                  <a:spcPct val="90000"/>
                </a:lnSpc>
                <a:buClr>
                  <a:srgbClr val="83A4D1"/>
                </a:buClr>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日本人：　 　</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名</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3" name="正方形/長方形 392"/>
            <p:cNvSpPr/>
            <p:nvPr/>
          </p:nvSpPr>
          <p:spPr>
            <a:xfrm>
              <a:off x="1436668" y="6067009"/>
              <a:ext cx="989702" cy="138499"/>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98425" indent="-98425">
                <a:lnSpc>
                  <a:spcPct val="90000"/>
                </a:lnSpc>
                <a:buClr>
                  <a:srgbClr val="83A4D1"/>
                </a:buClr>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ベトナム人：</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名</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6" name="正方形/長方形 275"/>
            <p:cNvSpPr/>
            <p:nvPr/>
          </p:nvSpPr>
          <p:spPr>
            <a:xfrm>
              <a:off x="1044726" y="5995891"/>
              <a:ext cx="136256" cy="246221"/>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Aft>
                  <a:spcPts val="200"/>
                </a:spcAft>
                <a:buClr>
                  <a:srgbClr val="3D6AA7"/>
                </a:buClr>
                <a:tabLst>
                  <a:tab pos="854075" algn="r"/>
                </a:tabLst>
              </a:pP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2145658" y="5995891"/>
              <a:ext cx="136256" cy="246221"/>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Aft>
                  <a:spcPts val="200"/>
                </a:spcAft>
                <a:buClr>
                  <a:srgbClr val="3D6AA7"/>
                </a:buClr>
                <a:tabLst>
                  <a:tab pos="854075" algn="r"/>
                </a:tabLst>
              </a:pP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78" name="グループ化 7"/>
          <p:cNvGrpSpPr/>
          <p:nvPr/>
        </p:nvGrpSpPr>
        <p:grpSpPr>
          <a:xfrm>
            <a:off x="200472" y="1772816"/>
            <a:ext cx="5112568" cy="288032"/>
            <a:chOff x="4803500" y="2113806"/>
            <a:chExt cx="2954133" cy="288032"/>
          </a:xfrm>
        </p:grpSpPr>
        <p:cxnSp>
          <p:nvCxnSpPr>
            <p:cNvPr id="280" name="直線コネクタ 2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感染症研究国際ネットワーク推進プログラム</a:t>
              </a:r>
            </a:p>
          </p:txBody>
        </p:sp>
      </p:grpSp>
      <p:grpSp>
        <p:nvGrpSpPr>
          <p:cNvPr id="302" name="グループ化 7"/>
          <p:cNvGrpSpPr/>
          <p:nvPr/>
        </p:nvGrpSpPr>
        <p:grpSpPr>
          <a:xfrm>
            <a:off x="5673080" y="1772816"/>
            <a:ext cx="3960440" cy="288032"/>
            <a:chOff x="4803500" y="2113806"/>
            <a:chExt cx="2954133" cy="288032"/>
          </a:xfrm>
        </p:grpSpPr>
        <p:cxnSp>
          <p:nvCxnSpPr>
            <p:cNvPr id="303" name="直線コネクタ 30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p>
          </p:txBody>
        </p:sp>
      </p:grpSp>
      <p:sp>
        <p:nvSpPr>
          <p:cNvPr id="306" name="正方形/長方形 305"/>
          <p:cNvSpPr/>
          <p:nvPr/>
        </p:nvSpPr>
        <p:spPr>
          <a:xfrm>
            <a:off x="200472" y="2060848"/>
            <a:ext cx="5112568" cy="430887"/>
          </a:xfrm>
          <a:prstGeom prst="rect">
            <a:avLst/>
          </a:prstGeom>
        </p:spPr>
        <p:txBody>
          <a:bodyPr wrap="square">
            <a:spAutoFit/>
          </a:bodyPr>
          <a:lstStyle/>
          <a:p>
            <a:pPr algn="just"/>
            <a:r>
              <a:rPr lang="ja-JP" altLang="en-US" sz="1100" dirty="0"/>
              <a:t>長崎大学拠点と国立国際医療研究センター拠点を設立し、感染症に関する様々な研究をベトナムの研究機関と連携して行っている。</a:t>
            </a:r>
            <a:endParaRPr lang="en-US" altLang="ja-JP" sz="1100" baseline="30000" dirty="0"/>
          </a:p>
        </p:txBody>
      </p:sp>
      <p:sp>
        <p:nvSpPr>
          <p:cNvPr id="308" name="正方形/長方形 307"/>
          <p:cNvSpPr/>
          <p:nvPr/>
        </p:nvSpPr>
        <p:spPr>
          <a:xfrm>
            <a:off x="5673080" y="2060848"/>
            <a:ext cx="3960440" cy="430887"/>
          </a:xfrm>
          <a:prstGeom prst="rect">
            <a:avLst/>
          </a:prstGeom>
        </p:spPr>
        <p:txBody>
          <a:bodyPr wrap="square">
            <a:spAutoFit/>
          </a:bodyPr>
          <a:lstStyle/>
          <a:p>
            <a:pPr algn="just"/>
            <a:r>
              <a:rPr lang="en-US" altLang="ja-JP" sz="1100" dirty="0"/>
              <a:t>2012</a:t>
            </a:r>
            <a:r>
              <a:rPr lang="ja-JP" altLang="en-US" sz="1100" dirty="0"/>
              <a:t>年度に東京医科歯科大学による「東南アジア医療・歯科医療ネットワークの構築を目指した大学間交流プログラム」を採択。</a:t>
            </a:r>
            <a:endParaRPr lang="en-US" altLang="ja-JP" sz="1100" baseline="30000" dirty="0"/>
          </a:p>
        </p:txBody>
      </p:sp>
    </p:spTree>
    <p:extLst>
      <p:ext uri="{BB962C8B-B14F-4D97-AF65-F5344CB8AC3E}">
        <p14:creationId xmlns:p14="http://schemas.microsoft.com/office/powerpoint/2010/main" val="39361730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849876388"/>
              </p:ext>
            </p:extLst>
          </p:nvPr>
        </p:nvGraphicFramePr>
        <p:xfrm>
          <a:off x="200023" y="1124744"/>
          <a:ext cx="9508778" cy="4782745"/>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保健医療従事者の質の改善プロジェクト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国立国際医療研究センター、ほか</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保健省、バックマイ病院、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フエ中央病院、チョーライ病院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高危険度病原体に係るバイオセーフティ並びに</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実験室診断能力の向上と連携強化プロジェクト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国立感染症研究所</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国立衛生疫学研究所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2517">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地方病院医療開発事業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101.84</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（うち借款契約額</a:t>
                      </a:r>
                      <a:b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86.93</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（円借款）</a:t>
                      </a:r>
                      <a:b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（日本タイド）</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保健省、各人民委員会</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65062">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薬剤耐性細菌発生機構の解明と対策モデルの</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大阪大学、</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大阪府立公衆衛生研究所、ほか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ベトナム国立栄養院、ニャチャン・パスツール研究所、ホーチミン市公衆衛生医療院、ほか</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医療支援ネットワーク構築によるベトナム南部地域への放射線技術シェアーへの取り組み</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滋賀県放射線技師会</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栄養士制度普及促進事業</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味の素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北西部省医療サービス強化プロジェクト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有償技術支援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保健省、対象</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省の省病院・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郡病院・コミューンヘルスセンター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麻疹風疹混合ワクチン製造技術移転プロジェクト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第一三共、</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北里第一三共ワクチン</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ベトナム国保健省、ワクチン・</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生物製剤研究・製造センター</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ベトナムでの足こぎ車いすを利用したリハビリ</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モデル開発及び、リハビリ人材育成プロジェクト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TESS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仙台大学、</a:t>
                      </a:r>
                      <a:r>
                        <a:rPr lang="en-US" altLang="ja-JP"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re:terra</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日本テピア</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バックマイ病院リハビリテーションセンター、地方病院・医療組織</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9" name="テキスト ボックス 8"/>
          <p:cNvSpPr txBox="1"/>
          <p:nvPr/>
        </p:nvSpPr>
        <p:spPr>
          <a:xfrm>
            <a:off x="200472" y="5957372"/>
            <a:ext cx="9504000" cy="518091"/>
          </a:xfrm>
          <a:prstGeom prst="rect">
            <a:avLst/>
          </a:prstGeom>
          <a:noFill/>
        </p:spPr>
        <p:txBody>
          <a:bodyPr wrap="square" lIns="0" tIns="0" rIns="0" bIns="0" rtlCol="0">
            <a:spAutoFit/>
          </a:bodyPr>
          <a:lstStyle/>
          <a:p>
            <a:pPr marL="228600" indent="-228600" algn="just">
              <a:spcAft>
                <a:spcPts val="200"/>
              </a:spcAft>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679157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2/2</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580810291"/>
              </p:ext>
            </p:extLst>
          </p:nvPr>
        </p:nvGraphicFramePr>
        <p:xfrm>
          <a:off x="200023" y="1124744"/>
          <a:ext cx="9505506" cy="502548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1044000">
                  <a:extLst>
                    <a:ext uri="{9D8B030D-6E8A-4147-A177-3AD203B41FA5}">
                      <a16:colId xmlns:a16="http://schemas.microsoft.com/office/drawing/2014/main" val="20004"/>
                    </a:ext>
                  </a:extLst>
                </a:gridCol>
                <a:gridCol w="1942364">
                  <a:extLst>
                    <a:ext uri="{9D8B030D-6E8A-4147-A177-3AD203B41FA5}">
                      <a16:colId xmlns:a16="http://schemas.microsoft.com/office/drawing/2014/main" val="20005"/>
                    </a:ext>
                  </a:extLst>
                </a:gridCol>
                <a:gridCol w="1942364">
                  <a:extLst>
                    <a:ext uri="{9D8B030D-6E8A-4147-A177-3AD203B41FA5}">
                      <a16:colId xmlns:a16="http://schemas.microsoft.com/office/drawing/2014/main" val="20006"/>
                    </a:ext>
                  </a:extLst>
                </a:gridCol>
              </a:tblGrid>
              <a:tr h="183133">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17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05667">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（健康・医療特別枠</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5667">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医療材料物流管理システム普及促進事業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p>
                      <a:pPr algn="ctr" fontAlgn="ct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（健康・医療特別枠）</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アルフレッサメディカルサービス、アルフレッサホールディングス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ホーチミン市保健局関係者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3638">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チョーライ日越友好病院整備事業</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398.41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（うち借款契約額</a:t>
                      </a:r>
                      <a:b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dirty="0"/>
                        <a:t>286.12</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（円借款）</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香川らしい国際協力プロジェクト「ハイフォン市における生活習慣病対策のモデル事業構築プログラム」 </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ハイフォン市予防医療センター</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ベトナム医療技術支援（循環器疾患領域）</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国立大学法人岡山大学（岡山大学病院　心臓血管外科）</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dirty="0">
                          <a:effectLst/>
                        </a:rPr>
                        <a:t>E</a:t>
                      </a:r>
                      <a:r>
                        <a:rPr lang="ja-JP" altLang="en-US" sz="1000" dirty="0">
                          <a:effectLst/>
                        </a:rPr>
                        <a:t>病院、ハノイ国立小児病院、ホーチミン医薬大学病院</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新卒看護師のための臨床研修制度強化プロジェクト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effectLst/>
                        </a:rPr>
                        <a:t>保健省科学技術訓練局</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診療報酬及び保険適用診療サービスパッケージ改善プロジェクト</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開発計画調査型技術協力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保健省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3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ベトナム南部における科学的根拠に基づく患者中心の保健医療サービス向上：大学と医師会の連携イニシアチブ</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ホーチミン市医科薬科大学</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チョーライ病院向け病院運営・管理能力向上支援プロジェクト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有償技術支援－附帯プロ</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チョーライ病院</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感染症の予防・対応能力向上のための実験室の機能及び連携強化プロジェクト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国立衛生疫学研究所</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237234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7301471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110" imgW="360" imgH="360" progId="TCLayout.ActiveDocument.1">
                  <p:embed/>
                </p:oleObj>
              </mc:Choice>
              <mc:Fallback>
                <p:oleObj name="think-cell Slide" r:id="rId110" imgW="360" imgH="360" progId="TCLayout.ActiveDocument.1">
                  <p:embed/>
                  <p:pic>
                    <p:nvPicPr>
                      <p:cNvPr id="7" name="Object 6" hidden="1"/>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7438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台で安定して推移していく見込みである。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defRPr/>
            </a:pPr>
            <a:r>
              <a:rPr lang="ja-JP" altLang="en-US" sz="1400" dirty="0"/>
              <a:t>ベトナムの為替制度は事実上、米ドルと連動するドルペッグ制を敷いている。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95" name="Chart 94">
            <a:extLst>
              <a:ext uri="{FF2B5EF4-FFF2-40B4-BE49-F238E27FC236}">
                <a16:creationId xmlns:a16="http://schemas.microsoft.com/office/drawing/2014/main" id="{ED047C2B-F73B-4E89-A2DD-CA238773FCE4}"/>
              </a:ext>
            </a:extLst>
          </p:cNvPr>
          <p:cNvGraphicFramePr/>
          <p:nvPr>
            <p:custDataLst>
              <p:tags r:id="rId4"/>
            </p:custDataLst>
            <p:extLst>
              <p:ext uri="{D42A27DB-BD31-4B8C-83A1-F6EECF244321}">
                <p14:modId xmlns:p14="http://schemas.microsoft.com/office/powerpoint/2010/main" val="1626789248"/>
              </p:ext>
            </p:extLst>
          </p:nvPr>
        </p:nvGraphicFramePr>
        <p:xfrm>
          <a:off x="28575" y="2343150"/>
          <a:ext cx="4948238" cy="3798888"/>
        </p:xfrm>
        <a:graphic>
          <a:graphicData uri="http://schemas.openxmlformats.org/drawingml/2006/chart">
            <c:chart xmlns:c="http://schemas.openxmlformats.org/drawingml/2006/chart" xmlns:r="http://schemas.openxmlformats.org/officeDocument/2006/relationships" r:id="rId112"/>
          </a:graphicData>
        </a:graphic>
      </p:graphicFrame>
      <p:sp>
        <p:nvSpPr>
          <p:cNvPr id="70" name="Text Placeholder 12"/>
          <p:cNvSpPr>
            <a:spLocks noGrp="1"/>
          </p:cNvSpPr>
          <p:nvPr>
            <p:custDataLst>
              <p:tags r:id="rId5"/>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p:nvSpPr>
          <p:cNvPr id="75" name="Text Placeholder 12"/>
          <p:cNvSpPr>
            <a:spLocks noGrp="1"/>
          </p:cNvSpPr>
          <p:nvPr>
            <p:custDataLst>
              <p:tags r:id="rId6"/>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101" name="テキスト プレースホルダ 9">
            <a:extLst>
              <a:ext uri="{FF2B5EF4-FFF2-40B4-BE49-F238E27FC236}">
                <a16:creationId xmlns:a16="http://schemas.microsoft.com/office/drawing/2014/main" id="{B519D86A-7E50-497E-AA1A-8C3E7D7806C3}"/>
              </a:ext>
            </a:extLst>
          </p:cNvPr>
          <p:cNvSpPr>
            <a:spLocks noGrp="1"/>
          </p:cNvSpPr>
          <p:nvPr>
            <p:custDataLst>
              <p:tags r:id="rId7"/>
            </p:custDataLst>
          </p:nvPr>
        </p:nvSpPr>
        <p:spPr bwMode="gray">
          <a:xfrm>
            <a:off x="2651125" y="46228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BF66F5-DDEA-4D80-96F6-A0B6BCB032AB}" type="datetime'''''''''''6.6'''''''''''">
              <a:rPr lang="en-US" altLang="en-US" sz="1000" smtClean="0">
                <a:effectLst/>
              </a:rPr>
              <a:pPr/>
              <a:t>6.6</a:t>
            </a:fld>
            <a:endParaRPr lang="ja-JP" altLang="en-US" sz="1000" dirty="0">
              <a:sym typeface="+mn-lt"/>
            </a:endParaRPr>
          </a:p>
        </p:txBody>
      </p:sp>
      <p:sp useBgFill="1">
        <p:nvSpPr>
          <p:cNvPr id="94" name="Text Placeholder 12"/>
          <p:cNvSpPr>
            <a:spLocks noGrp="1"/>
          </p:cNvSpPr>
          <p:nvPr>
            <p:custDataLst>
              <p:tags r:id="rId8"/>
            </p:custDataLst>
          </p:nvPr>
        </p:nvSpPr>
        <p:spPr bwMode="gray">
          <a:xfrm>
            <a:off x="911225" y="50720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23422D-9E4B-4D1F-B79E-A6999F5D91F1}" type="datetime'''3''''''''''''''''''''''''''''''.''''''''''''''3'''''''">
              <a:rPr lang="en-US" altLang="en-US" sz="1000" b="0" smtClean="0">
                <a:effectLst/>
              </a:rPr>
              <a:pPr/>
              <a:t>3.3</a:t>
            </a:fld>
            <a:endParaRPr kumimoji="0" lang="ja-JP" altLang="en-US" sz="1000" b="0" dirty="0">
              <a:sym typeface="+mn-lt"/>
            </a:endParaRPr>
          </a:p>
        </p:txBody>
      </p:sp>
      <p:sp useBgFill="1">
        <p:nvSpPr>
          <p:cNvPr id="136" name="テキスト プレースホルダ 9">
            <a:extLst>
              <a:ext uri="{FF2B5EF4-FFF2-40B4-BE49-F238E27FC236}">
                <a16:creationId xmlns:a16="http://schemas.microsoft.com/office/drawing/2014/main" id="{7119D16A-FD20-485C-BF83-95FFAB9A15A1}"/>
              </a:ext>
            </a:extLst>
          </p:cNvPr>
          <p:cNvSpPr>
            <a:spLocks noGrp="1"/>
          </p:cNvSpPr>
          <p:nvPr>
            <p:custDataLst>
              <p:tags r:id="rId9"/>
            </p:custDataLst>
          </p:nvPr>
        </p:nvSpPr>
        <p:spPr bwMode="gray">
          <a:xfrm>
            <a:off x="542925" y="55657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D34017-BBE4-458F-BED4-DD65FDBD2A2B}" type="datetime'''''''-''''''''''''''''''0''''''''''''.''3'">
              <a:rPr lang="en-US" altLang="en-US" sz="1000" smtClean="0">
                <a:effectLst/>
                <a:sym typeface="+mn-lt"/>
              </a:rPr>
              <a:pPr marL="0" indent="0" algn="ctr">
                <a:spcBef>
                  <a:spcPct val="0"/>
                </a:spcBef>
                <a:buNone/>
              </a:pPr>
              <a:t>-0.3</a:t>
            </a:fld>
            <a:endParaRPr lang="ja-JP" altLang="en-US" sz="1000" dirty="0">
              <a:sym typeface="+mn-lt"/>
            </a:endParaRPr>
          </a:p>
        </p:txBody>
      </p:sp>
      <p:sp useBgFill="1">
        <p:nvSpPr>
          <p:cNvPr id="102" name="テキスト プレースホルダ 9">
            <a:extLst>
              <a:ext uri="{FF2B5EF4-FFF2-40B4-BE49-F238E27FC236}">
                <a16:creationId xmlns:a16="http://schemas.microsoft.com/office/drawing/2014/main" id="{50E118F4-88A2-4AC7-B569-F36C5AEC3BC9}"/>
              </a:ext>
            </a:extLst>
          </p:cNvPr>
          <p:cNvSpPr>
            <a:spLocks noGrp="1"/>
          </p:cNvSpPr>
          <p:nvPr>
            <p:custDataLst>
              <p:tags r:id="rId10"/>
            </p:custDataLst>
          </p:nvPr>
        </p:nvSpPr>
        <p:spPr bwMode="gray">
          <a:xfrm>
            <a:off x="525463" y="57642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6DA53D-7306-4CA0-BE31-FA335BF98F37}" type="datetime'-''''''''''''''''1''''''''''.''''''''8'''''''''''''">
              <a:rPr lang="en-US" altLang="en-US" sz="1000" smtClean="0">
                <a:effectLst/>
                <a:sym typeface="+mn-lt"/>
              </a:rPr>
              <a:pPr marL="0" indent="0" algn="ctr">
                <a:spcBef>
                  <a:spcPct val="0"/>
                </a:spcBef>
                <a:buNone/>
              </a:pPr>
              <a:t>-1.8</a:t>
            </a:fld>
            <a:endParaRPr lang="ja-JP" altLang="en-US" sz="1000" dirty="0">
              <a:sym typeface="+mn-lt"/>
            </a:endParaRPr>
          </a:p>
        </p:txBody>
      </p:sp>
      <p:sp>
        <p:nvSpPr>
          <p:cNvPr id="88" name="Text Placeholder 12"/>
          <p:cNvSpPr>
            <a:spLocks noGrp="1"/>
          </p:cNvSpPr>
          <p:nvPr>
            <p:custDataLst>
              <p:tags r:id="rId11"/>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p:nvSpPr>
          <p:cNvPr id="76" name="Text Placeholder 12"/>
          <p:cNvSpPr>
            <a:spLocks noGrp="1"/>
          </p:cNvSpPr>
          <p:nvPr>
            <p:custDataLst>
              <p:tags r:id="rId12"/>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77" name="Text Placeholder 12"/>
          <p:cNvSpPr>
            <a:spLocks noGrp="1"/>
          </p:cNvSpPr>
          <p:nvPr>
            <p:custDataLst>
              <p:tags r:id="rId13"/>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p:nvSpPr>
          <p:cNvPr id="74" name="Text Placeholder 12"/>
          <p:cNvSpPr>
            <a:spLocks noGrp="1"/>
          </p:cNvSpPr>
          <p:nvPr>
            <p:custDataLst>
              <p:tags r:id="rId14"/>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p:nvSpPr>
          <p:cNvPr id="82" name="Text Placeholder 12"/>
          <p:cNvSpPr>
            <a:spLocks noGrp="1"/>
          </p:cNvSpPr>
          <p:nvPr>
            <p:custDataLst>
              <p:tags r:id="rId15"/>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78" name="Text Placeholder 12"/>
          <p:cNvSpPr>
            <a:spLocks noGrp="1"/>
          </p:cNvSpPr>
          <p:nvPr>
            <p:custDataLst>
              <p:tags r:id="rId16"/>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p:nvSpPr>
          <p:cNvPr id="135" name="Text Placeholder 12"/>
          <p:cNvSpPr>
            <a:spLocks noGrp="1"/>
          </p:cNvSpPr>
          <p:nvPr>
            <p:custDataLst>
              <p:tags r:id="rId17"/>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p:nvSpPr>
          <p:cNvPr id="79" name="Text Placeholder 12"/>
          <p:cNvSpPr>
            <a:spLocks noGrp="1"/>
          </p:cNvSpPr>
          <p:nvPr>
            <p:custDataLst>
              <p:tags r:id="rId18"/>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p:nvSpPr>
          <p:cNvPr id="80" name="Text Placeholder 12"/>
          <p:cNvSpPr>
            <a:spLocks noGrp="1"/>
          </p:cNvSpPr>
          <p:nvPr>
            <p:custDataLst>
              <p:tags r:id="rId19"/>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p:nvSpPr>
          <p:cNvPr id="81" name="Text Placeholder 12"/>
          <p:cNvSpPr>
            <a:spLocks noGrp="1"/>
          </p:cNvSpPr>
          <p:nvPr>
            <p:custDataLst>
              <p:tags r:id="rId20"/>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useBgFill="1">
        <p:nvSpPr>
          <p:cNvPr id="91" name="Text Placeholder 12"/>
          <p:cNvSpPr>
            <a:spLocks noGrp="1"/>
          </p:cNvSpPr>
          <p:nvPr>
            <p:custDataLst>
              <p:tags r:id="rId21"/>
            </p:custDataLst>
          </p:nvPr>
        </p:nvSpPr>
        <p:spPr bwMode="gray">
          <a:xfrm>
            <a:off x="1606550" y="43830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A99E111-FE57-4852-A023-5E988723EB55}" type="datetime'''''''''''''''''''''''8''''''''''''.''''''''''''''''''3'''''">
              <a:rPr lang="en-US" altLang="en-US" sz="1000" b="0" smtClean="0">
                <a:effectLst/>
              </a:rPr>
              <a:pPr/>
              <a:t>8.3</a:t>
            </a:fld>
            <a:endParaRPr kumimoji="0" lang="ja-JP" altLang="en-US" sz="1000" b="0" dirty="0">
              <a:sym typeface="+mn-lt"/>
            </a:endParaRPr>
          </a:p>
        </p:txBody>
      </p:sp>
      <p:sp>
        <p:nvSpPr>
          <p:cNvPr id="73" name="Text Placeholder 12"/>
          <p:cNvSpPr>
            <a:spLocks noGrp="1"/>
          </p:cNvSpPr>
          <p:nvPr>
            <p:custDataLst>
              <p:tags r:id="rId22"/>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p:nvSpPr>
          <p:cNvPr id="83" name="Text Placeholder 12"/>
          <p:cNvSpPr>
            <a:spLocks noGrp="1"/>
          </p:cNvSpPr>
          <p:nvPr>
            <p:custDataLst>
              <p:tags r:id="rId23"/>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useBgFill="1">
        <p:nvSpPr>
          <p:cNvPr id="97" name="Text Placeholder 12"/>
          <p:cNvSpPr>
            <a:spLocks noGrp="1"/>
          </p:cNvSpPr>
          <p:nvPr>
            <p:custDataLst>
              <p:tags r:id="rId24"/>
            </p:custDataLst>
          </p:nvPr>
        </p:nvSpPr>
        <p:spPr bwMode="gray">
          <a:xfrm>
            <a:off x="1954213" y="46053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6E8362-DA0D-4C3A-8947-91B5857BB0C9}" type="datetime'''''''''6''''''''''''''''''''.''''''''''''''''''''''7'''''">
              <a:rPr lang="en-US" altLang="en-US" sz="1000" b="0" smtClean="0">
                <a:effectLst/>
              </a:rPr>
              <a:pPr/>
              <a:t>6.7</a:t>
            </a:fld>
            <a:endParaRPr kumimoji="0" lang="ja-JP" altLang="en-US" sz="1000" b="0" dirty="0">
              <a:sym typeface="+mn-lt"/>
            </a:endParaRPr>
          </a:p>
        </p:txBody>
      </p:sp>
      <p:sp>
        <p:nvSpPr>
          <p:cNvPr id="69" name="Text Placeholder 12"/>
          <p:cNvSpPr>
            <a:spLocks noGrp="1"/>
          </p:cNvSpPr>
          <p:nvPr>
            <p:custDataLst>
              <p:tags r:id="rId25"/>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p:nvSpPr>
          <p:cNvPr id="89" name="Text Placeholder 12"/>
          <p:cNvSpPr>
            <a:spLocks noGrp="1"/>
          </p:cNvSpPr>
          <p:nvPr>
            <p:custDataLst>
              <p:tags r:id="rId26"/>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p:nvSpPr>
          <p:cNvPr id="84" name="Text Placeholder 12"/>
          <p:cNvSpPr>
            <a:spLocks noGrp="1"/>
          </p:cNvSpPr>
          <p:nvPr>
            <p:custDataLst>
              <p:tags r:id="rId27"/>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useBgFill="1">
        <p:nvSpPr>
          <p:cNvPr id="98" name="Text Placeholder 12"/>
          <p:cNvSpPr>
            <a:spLocks noGrp="1"/>
          </p:cNvSpPr>
          <p:nvPr>
            <p:custDataLst>
              <p:tags r:id="rId28"/>
            </p:custDataLst>
          </p:nvPr>
        </p:nvSpPr>
        <p:spPr bwMode="gray">
          <a:xfrm>
            <a:off x="2128838" y="42656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B74246-F813-484B-8E53-FC435BFC6318}" type="datetime'''''''''''''''9''''.''''''2'''''''''''''''''''">
              <a:rPr lang="en-US" altLang="en-US" sz="1000" b="0" smtClean="0">
                <a:effectLst/>
              </a:rPr>
              <a:pPr/>
              <a:t>9.2</a:t>
            </a:fld>
            <a:endParaRPr kumimoji="0" lang="ja-JP" altLang="en-US" sz="1000" b="0" dirty="0">
              <a:sym typeface="+mn-lt"/>
            </a:endParaRPr>
          </a:p>
        </p:txBody>
      </p:sp>
      <p:sp>
        <p:nvSpPr>
          <p:cNvPr id="85" name="Text Placeholder 12"/>
          <p:cNvSpPr>
            <a:spLocks noGrp="1"/>
          </p:cNvSpPr>
          <p:nvPr>
            <p:custDataLst>
              <p:tags r:id="rId29"/>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p:nvSpPr>
          <p:cNvPr id="86" name="Text Placeholder 12"/>
          <p:cNvSpPr>
            <a:spLocks noGrp="1"/>
          </p:cNvSpPr>
          <p:nvPr>
            <p:custDataLst>
              <p:tags r:id="rId30"/>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useBgFill="1">
        <p:nvSpPr>
          <p:cNvPr id="99" name="Text Placeholder 12"/>
          <p:cNvSpPr>
            <a:spLocks noGrp="1"/>
          </p:cNvSpPr>
          <p:nvPr>
            <p:custDataLst>
              <p:tags r:id="rId31"/>
            </p:custDataLst>
          </p:nvPr>
        </p:nvSpPr>
        <p:spPr bwMode="gray">
          <a:xfrm>
            <a:off x="2476500" y="42799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C7A1BE-3BE2-4E06-AD5E-4CE512339BE8}" type="datetime'''''''''9''''.''''''''''''''''1'">
              <a:rPr lang="en-US" altLang="en-US" sz="1000" b="0" smtClean="0">
                <a:effectLst/>
              </a:rPr>
              <a:pPr/>
              <a:t>9.1</a:t>
            </a:fld>
            <a:endParaRPr kumimoji="0" lang="ja-JP" altLang="en-US" sz="1000" b="0" dirty="0">
              <a:sym typeface="+mn-lt"/>
            </a:endParaRPr>
          </a:p>
        </p:txBody>
      </p:sp>
      <p:sp>
        <p:nvSpPr>
          <p:cNvPr id="87" name="Text Placeholder 12"/>
          <p:cNvSpPr>
            <a:spLocks noGrp="1"/>
          </p:cNvSpPr>
          <p:nvPr>
            <p:custDataLst>
              <p:tags r:id="rId32"/>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33"/>
            </p:custDataLst>
          </p:nvPr>
        </p:nvSpPr>
        <p:spPr bwMode="gray">
          <a:xfrm>
            <a:off x="2998788" y="54371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D0AC93-DD1B-43A7-82D1-8555F12AC78A}" type="datetime'''''0''''''''''''''''.''''''''''''''''''6'''''''''''">
              <a:rPr lang="en-US" altLang="en-US" sz="1000" smtClean="0">
                <a:effectLst/>
              </a:rPr>
              <a:pPr/>
              <a:t>0.6</a:t>
            </a:fld>
            <a:endParaRPr lang="ja-JP" altLang="en-US" sz="1000" dirty="0">
              <a:sym typeface="+mn-lt"/>
            </a:endParaRPr>
          </a:p>
        </p:txBody>
      </p:sp>
      <p:sp useBgFill="1">
        <p:nvSpPr>
          <p:cNvPr id="104" name="テキスト プレースホルダ 9">
            <a:extLst>
              <a:ext uri="{FF2B5EF4-FFF2-40B4-BE49-F238E27FC236}">
                <a16:creationId xmlns:a16="http://schemas.microsoft.com/office/drawing/2014/main" id="{88F4160C-2CDD-42E7-9CC3-1EDC35BB318F}"/>
              </a:ext>
            </a:extLst>
          </p:cNvPr>
          <p:cNvSpPr>
            <a:spLocks noGrp="1"/>
          </p:cNvSpPr>
          <p:nvPr>
            <p:custDataLst>
              <p:tags r:id="rId34"/>
            </p:custDataLst>
          </p:nvPr>
        </p:nvSpPr>
        <p:spPr bwMode="gray">
          <a:xfrm>
            <a:off x="2824163" y="4965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97DE4B-2696-4B0B-8DEC-5CCF4313B804}" type="datetime'4''''''''.''''''''''''''''''''''''''1'''''''''''''''">
              <a:rPr lang="en-US" altLang="en-US" sz="1000" smtClean="0">
                <a:effectLst/>
              </a:rPr>
              <a:pPr/>
              <a:t>4.1</a:t>
            </a:fld>
            <a:endParaRPr lang="ja-JP" altLang="en-US" sz="1000" dirty="0">
              <a:sym typeface="+mn-lt"/>
            </a:endParaRPr>
          </a:p>
        </p:txBody>
      </p:sp>
      <p:sp>
        <p:nvSpPr>
          <p:cNvPr id="90" name="Text Placeholder 12"/>
          <p:cNvSpPr>
            <a:spLocks noGrp="1"/>
          </p:cNvSpPr>
          <p:nvPr>
            <p:custDataLst>
              <p:tags r:id="rId35"/>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p:nvSpPr>
          <p:cNvPr id="71" name="Text Placeholder 12"/>
          <p:cNvSpPr>
            <a:spLocks noGrp="1"/>
          </p:cNvSpPr>
          <p:nvPr>
            <p:custDataLst>
              <p:tags r:id="rId36"/>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p:nvSpPr>
          <p:cNvPr id="72" name="Text Placeholder 12"/>
          <p:cNvSpPr>
            <a:spLocks noGrp="1"/>
          </p:cNvSpPr>
          <p:nvPr>
            <p:custDataLst>
              <p:tags r:id="rId37"/>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38"/>
            </p:custDataLst>
          </p:nvPr>
        </p:nvSpPr>
        <p:spPr bwMode="gray">
          <a:xfrm>
            <a:off x="4043363" y="52720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E673DF-9584-4C07-B76A-AC9715FBAB7F}" type="datetime'''''''''''''''''''1''''''''''''''''''''''''''.''''''8'">
              <a:rPr lang="en-US" altLang="en-US" sz="1000" smtClean="0">
                <a:effectLst/>
              </a:rPr>
              <a:pPr/>
              <a:t>1.8</a:t>
            </a:fld>
            <a:endParaRPr lang="ja-JP" altLang="en-US" sz="1000" dirty="0">
              <a:sym typeface="+mn-lt"/>
            </a:endParaRPr>
          </a:p>
        </p:txBody>
      </p:sp>
      <p:sp>
        <p:nvSpPr>
          <p:cNvPr id="133" name="Text Placeholder 12"/>
          <p:cNvSpPr>
            <a:spLocks noGrp="1"/>
          </p:cNvSpPr>
          <p:nvPr>
            <p:custDataLst>
              <p:tags r:id="rId39"/>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0"/>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1"/>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2"/>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graphicFrame>
        <p:nvGraphicFramePr>
          <p:cNvPr id="227" name="Chart 226">
            <a:extLst>
              <a:ext uri="{FF2B5EF4-FFF2-40B4-BE49-F238E27FC236}">
                <a16:creationId xmlns:a16="http://schemas.microsoft.com/office/drawing/2014/main" id="{5C4DFBBA-61C3-4D21-BC3D-B53655B22A0D}"/>
              </a:ext>
            </a:extLst>
          </p:cNvPr>
          <p:cNvGraphicFramePr/>
          <p:nvPr>
            <p:custDataLst>
              <p:tags r:id="rId43"/>
            </p:custDataLst>
            <p:extLst>
              <p:ext uri="{D42A27DB-BD31-4B8C-83A1-F6EECF244321}">
                <p14:modId xmlns:p14="http://schemas.microsoft.com/office/powerpoint/2010/main" val="1841799570"/>
              </p:ext>
            </p:extLst>
          </p:nvPr>
        </p:nvGraphicFramePr>
        <p:xfrm>
          <a:off x="5416550" y="2409825"/>
          <a:ext cx="4165600" cy="3622675"/>
        </p:xfrm>
        <a:graphic>
          <a:graphicData uri="http://schemas.openxmlformats.org/drawingml/2006/chart">
            <c:chart xmlns:c="http://schemas.openxmlformats.org/drawingml/2006/chart" xmlns:r="http://schemas.openxmlformats.org/officeDocument/2006/relationships" r:id="rId113"/>
          </a:graphicData>
        </a:graphic>
      </p:graphicFrame>
      <p:sp>
        <p:nvSpPr>
          <p:cNvPr id="153" name="テキスト プレースホルダ 9">
            <a:extLst>
              <a:ext uri="{FF2B5EF4-FFF2-40B4-BE49-F238E27FC236}">
                <a16:creationId xmlns:a16="http://schemas.microsoft.com/office/drawing/2014/main" id="{78B3E7D1-0ED3-4514-A0AC-2DB3CA9503D7}"/>
              </a:ext>
            </a:extLst>
          </p:cNvPr>
          <p:cNvSpPr>
            <a:spLocks noGrp="1"/>
          </p:cNvSpPr>
          <p:nvPr>
            <p:custDataLst>
              <p:tags r:id="rId44"/>
            </p:custDataLst>
          </p:nvPr>
        </p:nvSpPr>
        <p:spPr bwMode="gray">
          <a:xfrm>
            <a:off x="5195888" y="52625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F6A0C0-C918-44EF-A171-EE0B82CA6918}" type="datetime'1''''''''''''''''''''''''''''.''''''''5'''''''''''''''">
              <a:rPr lang="en-US" altLang="en-US" sz="1000" smtClean="0">
                <a:sym typeface="+mn-lt"/>
              </a:rPr>
              <a:pPr/>
              <a:t>1.5</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BF54F2F4-E1E9-4C16-B9DA-AE0D7CF6BB22}"/>
              </a:ext>
            </a:extLst>
          </p:cNvPr>
          <p:cNvSpPr>
            <a:spLocks noGrp="1"/>
          </p:cNvSpPr>
          <p:nvPr>
            <p:custDataLst>
              <p:tags r:id="rId45"/>
            </p:custDataLst>
          </p:nvPr>
        </p:nvSpPr>
        <p:spPr bwMode="gray">
          <a:xfrm>
            <a:off x="5195888" y="40433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339A28-7327-4D43-8C8C-13726F2B1E7D}" type="datetime'''''''''''''4''.''''''''''''''''''''''''5'''''''''''">
              <a:rPr lang="en-US" altLang="en-US" sz="1000" smtClean="0">
                <a:sym typeface="+mn-lt"/>
              </a:rPr>
              <a:pPr/>
              <a:t>4.5</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6B24CDB-28C2-4A1E-BFF1-5F472DEA255E}"/>
              </a:ext>
            </a:extLst>
          </p:cNvPr>
          <p:cNvSpPr>
            <a:spLocks noGrp="1"/>
          </p:cNvSpPr>
          <p:nvPr>
            <p:custDataLst>
              <p:tags r:id="rId46"/>
            </p:custDataLst>
          </p:nvPr>
        </p:nvSpPr>
        <p:spPr bwMode="gray">
          <a:xfrm>
            <a:off x="5195888" y="38401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30FC1A3-F9F0-4B10-863D-B65784D1A6DF}" type="datetime'5.''''''''''''''''''''''0'''''">
              <a:rPr lang="en-US" altLang="en-US" sz="1000" smtClean="0">
                <a:sym typeface="+mn-lt"/>
              </a:rPr>
              <a:pPr/>
              <a:t>5.0</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BDFEAD24-6645-4DCA-9F5C-392939ACE0A2}"/>
              </a:ext>
            </a:extLst>
          </p:cNvPr>
          <p:cNvSpPr>
            <a:spLocks noGrp="1"/>
          </p:cNvSpPr>
          <p:nvPr>
            <p:custDataLst>
              <p:tags r:id="rId47"/>
            </p:custDataLst>
          </p:nvPr>
        </p:nvSpPr>
        <p:spPr bwMode="gray">
          <a:xfrm>
            <a:off x="5195888" y="2822575"/>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523AB7-224E-46FA-BF2E-A82289861D0E}" type="datetime'''''''''7''''''''''.''''''''''''''''''''''''''5'">
              <a:rPr lang="en-US" altLang="en-US" sz="1000" smtClean="0">
                <a:sym typeface="+mn-lt"/>
              </a:rPr>
              <a:pPr/>
              <a:t>7.5</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277085D3-B694-47A5-BA52-420D55295FA8}"/>
              </a:ext>
            </a:extLst>
          </p:cNvPr>
          <p:cNvSpPr>
            <a:spLocks noGrp="1"/>
          </p:cNvSpPr>
          <p:nvPr>
            <p:custDataLst>
              <p:tags r:id="rId48"/>
            </p:custDataLst>
          </p:nvPr>
        </p:nvSpPr>
        <p:spPr bwMode="gray">
          <a:xfrm>
            <a:off x="5195888" y="46529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651B058-3EA0-4C40-97C0-038C96754670}" type="datetime'''''''''3''''''''''.''''''''''''''''''''''''''''0'">
              <a:rPr lang="en-US" altLang="en-US" sz="1000" smtClean="0">
                <a:sym typeface="+mn-lt"/>
              </a:rPr>
              <a:pPr/>
              <a:t>3.0</a:t>
            </a:fld>
            <a:endParaRPr lang="ja-JP" altLang="en-US" sz="1000" dirty="0">
              <a:sym typeface="+mn-lt"/>
            </a:endParaRPr>
          </a:p>
        </p:txBody>
      </p:sp>
      <p:sp>
        <p:nvSpPr>
          <p:cNvPr id="145" name="テキスト プレースホルダ 9">
            <a:extLst>
              <a:ext uri="{FF2B5EF4-FFF2-40B4-BE49-F238E27FC236}">
                <a16:creationId xmlns:a16="http://schemas.microsoft.com/office/drawing/2014/main" id="{9600B90F-4C3E-4E76-87EF-C0FC0B3D3CB1}"/>
              </a:ext>
            </a:extLst>
          </p:cNvPr>
          <p:cNvSpPr>
            <a:spLocks noGrp="1"/>
          </p:cNvSpPr>
          <p:nvPr>
            <p:custDataLst>
              <p:tags r:id="rId49"/>
            </p:custDataLst>
          </p:nvPr>
        </p:nvSpPr>
        <p:spPr bwMode="gray">
          <a:xfrm>
            <a:off x="5195888" y="36369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C8C6BC-993F-4959-AAF5-9A22EAD31465}" type="datetime'''''5''''''''''''''''''''''''''''''''''.''''5'''''''''''''">
              <a:rPr lang="en-US" altLang="en-US" sz="1000" smtClean="0">
                <a:sym typeface="+mn-lt"/>
              </a:rPr>
              <a:pPr/>
              <a:t>5.5</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E433A598-38FE-47F3-B690-607AC19AF2DB}"/>
              </a:ext>
            </a:extLst>
          </p:cNvPr>
          <p:cNvSpPr>
            <a:spLocks noGrp="1"/>
          </p:cNvSpPr>
          <p:nvPr>
            <p:custDataLst>
              <p:tags r:id="rId50"/>
            </p:custDataLst>
          </p:nvPr>
        </p:nvSpPr>
        <p:spPr bwMode="gray">
          <a:xfrm>
            <a:off x="5195888" y="3433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C5ACF07-48D5-47F7-8834-5DAF6F724BF3}" type="datetime'''''''''''''''''''''''''''''6''''''''''''''''''.''''''''''''0'">
              <a:rPr lang="en-US" altLang="en-US" sz="1000" smtClean="0">
                <a:sym typeface="+mn-lt"/>
              </a:rPr>
              <a:pPr/>
              <a:t>6.0</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3B477B62-F201-41EF-B04A-EB3DAE7B5E88}"/>
              </a:ext>
            </a:extLst>
          </p:cNvPr>
          <p:cNvSpPr>
            <a:spLocks noGrp="1"/>
          </p:cNvSpPr>
          <p:nvPr>
            <p:custDataLst>
              <p:tags r:id="rId51"/>
            </p:custDataLst>
          </p:nvPr>
        </p:nvSpPr>
        <p:spPr bwMode="gray">
          <a:xfrm>
            <a:off x="5195888" y="58737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B9B21A-7F9E-4511-9515-5ACDF19179BF}" type="datetime'''''''''''''''''''0''''.0'''''">
              <a:rPr lang="en-US" altLang="en-US" sz="1000" smtClean="0">
                <a:sym typeface="+mn-lt"/>
              </a:rPr>
              <a:pPr/>
              <a:t>0.0</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A4C61669-A210-46C2-9E9C-E2568C73DB93}"/>
              </a:ext>
            </a:extLst>
          </p:cNvPr>
          <p:cNvSpPr>
            <a:spLocks noGrp="1"/>
          </p:cNvSpPr>
          <p:nvPr>
            <p:custDataLst>
              <p:tags r:id="rId52"/>
            </p:custDataLst>
          </p:nvPr>
        </p:nvSpPr>
        <p:spPr bwMode="gray">
          <a:xfrm>
            <a:off x="5195888" y="48561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BECE0D-0064-4B51-B8BF-9E11F1D8B14A}" type="datetime'2''''''''''''.''''''''5'''''''''''''''''''''''''''''''''''''''">
              <a:rPr lang="en-US" altLang="en-US" sz="1000" smtClean="0">
                <a:sym typeface="+mn-lt"/>
              </a:rPr>
              <a:pPr/>
              <a:t>2.5</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03DAB669-C9CA-4926-B886-0589E8E701DA}"/>
              </a:ext>
            </a:extLst>
          </p:cNvPr>
          <p:cNvSpPr>
            <a:spLocks noGrp="1"/>
          </p:cNvSpPr>
          <p:nvPr>
            <p:custDataLst>
              <p:tags r:id="rId53"/>
            </p:custDataLst>
          </p:nvPr>
        </p:nvSpPr>
        <p:spPr bwMode="gray">
          <a:xfrm>
            <a:off x="5195888" y="5670550"/>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E6F9F3-5A2D-4FEC-A68F-699FD76B2021}" type="datetime'''''''0''''''.''''''''''''''''''''''5'''''''''''''">
              <a:rPr lang="en-US" altLang="en-US" sz="1000" smtClean="0">
                <a:sym typeface="+mn-lt"/>
              </a:rPr>
              <a:pPr/>
              <a:t>0.5</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F07577E6-FEAC-45AF-9168-E1D1FA4E1DDA}"/>
              </a:ext>
            </a:extLst>
          </p:cNvPr>
          <p:cNvSpPr>
            <a:spLocks noGrp="1"/>
          </p:cNvSpPr>
          <p:nvPr>
            <p:custDataLst>
              <p:tags r:id="rId54"/>
            </p:custDataLst>
          </p:nvPr>
        </p:nvSpPr>
        <p:spPr bwMode="gray">
          <a:xfrm>
            <a:off x="5195888" y="50593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5278DB4-68FD-45EF-A2C7-0EA83726656D}" type="datetime'''''''''''''''''''''''''2.''''''''''''0'''''''''''''''''''''''">
              <a:rPr lang="en-US" altLang="en-US" sz="1000" smtClean="0">
                <a:sym typeface="+mn-lt"/>
              </a:rPr>
              <a:pPr/>
              <a:t>2.0</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F1EA200E-D5D8-4BAF-AD8A-468303ED036C}"/>
              </a:ext>
            </a:extLst>
          </p:cNvPr>
          <p:cNvSpPr>
            <a:spLocks noGrp="1"/>
          </p:cNvSpPr>
          <p:nvPr>
            <p:custDataLst>
              <p:tags r:id="rId55"/>
            </p:custDataLst>
          </p:nvPr>
        </p:nvSpPr>
        <p:spPr bwMode="gray">
          <a:xfrm>
            <a:off x="5195888" y="26193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96DF9C3-2ECD-4707-946E-E01640026B03}" type="datetime'''''''''''''''''''''''''''''''8''.''''0'''''''''''''''''''''''">
              <a:rPr lang="en-US" altLang="en-US" sz="1000" smtClean="0">
                <a:sym typeface="+mn-lt"/>
              </a:rPr>
              <a:pPr/>
              <a:t>8.0</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B36F0B74-5DB7-4B75-870F-C018F115B5F0}"/>
              </a:ext>
            </a:extLst>
          </p:cNvPr>
          <p:cNvSpPr>
            <a:spLocks noGrp="1"/>
          </p:cNvSpPr>
          <p:nvPr>
            <p:custDataLst>
              <p:tags r:id="rId56"/>
            </p:custDataLst>
          </p:nvPr>
        </p:nvSpPr>
        <p:spPr bwMode="gray">
          <a:xfrm>
            <a:off x="5195888" y="2416175"/>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2E96A2-AB5F-4E64-BFC5-20B65574DA06}" type="datetime'''''''''''''''''''8.''''''''''''''''''5'''''''''">
              <a:rPr lang="en-US" altLang="en-US" sz="1000" smtClean="0">
                <a:sym typeface="+mn-lt"/>
              </a:rPr>
              <a:pPr/>
              <a:t>8.5</a:t>
            </a:fld>
            <a:endParaRPr lang="ja-JP" altLang="en-US" sz="1000" dirty="0">
              <a:sym typeface="+mn-lt"/>
            </a:endParaRPr>
          </a:p>
        </p:txBody>
      </p:sp>
      <p:sp>
        <p:nvSpPr>
          <p:cNvPr id="150" name="テキスト プレースホルダ 9">
            <a:extLst>
              <a:ext uri="{FF2B5EF4-FFF2-40B4-BE49-F238E27FC236}">
                <a16:creationId xmlns:a16="http://schemas.microsoft.com/office/drawing/2014/main" id="{6137FCF9-684F-4C9B-BA95-6000ED98797A}"/>
              </a:ext>
            </a:extLst>
          </p:cNvPr>
          <p:cNvSpPr>
            <a:spLocks noGrp="1"/>
          </p:cNvSpPr>
          <p:nvPr>
            <p:custDataLst>
              <p:tags r:id="rId57"/>
            </p:custDataLst>
          </p:nvPr>
        </p:nvSpPr>
        <p:spPr bwMode="gray">
          <a:xfrm>
            <a:off x="5195888" y="32305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E4732D-A29F-4B71-A36D-1D054867F1B6}" type="datetime'''''''6''''''''''.''''''''''''''''''''''''''''''''5'''''">
              <a:rPr lang="en-US" altLang="en-US" sz="1000" smtClean="0">
                <a:sym typeface="+mn-lt"/>
              </a:rPr>
              <a:pPr/>
              <a:t>6.5</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916CEBD4-F40E-46E2-8C50-A91FCE87CBEE}"/>
              </a:ext>
            </a:extLst>
          </p:cNvPr>
          <p:cNvSpPr>
            <a:spLocks noGrp="1"/>
          </p:cNvSpPr>
          <p:nvPr>
            <p:custDataLst>
              <p:tags r:id="rId58"/>
            </p:custDataLst>
          </p:nvPr>
        </p:nvSpPr>
        <p:spPr bwMode="gray">
          <a:xfrm>
            <a:off x="5195888" y="54657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883029-91EB-4510-912A-69F6CA5473DF}" type="datetime'''''''''''''''''''''1''''.''''''''''''''''''''''0'''''''''">
              <a:rPr lang="en-US" altLang="en-US" sz="1000" smtClean="0">
                <a:sym typeface="+mn-lt"/>
              </a:rPr>
              <a:pPr/>
              <a:t>1.0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F40DA008-59E2-4EFE-AF23-F9D79E40E8F4}"/>
              </a:ext>
            </a:extLst>
          </p:cNvPr>
          <p:cNvSpPr>
            <a:spLocks noGrp="1"/>
          </p:cNvSpPr>
          <p:nvPr>
            <p:custDataLst>
              <p:tags r:id="rId59"/>
            </p:custDataLst>
          </p:nvPr>
        </p:nvSpPr>
        <p:spPr bwMode="gray">
          <a:xfrm>
            <a:off x="5195888" y="44497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798192E-D294-44AF-8119-3677C067D069}" type="datetime'''''''''''''3''''''''''''''''.''''''5'''''''">
              <a:rPr lang="en-US" altLang="en-US" sz="1000" smtClean="0">
                <a:sym typeface="+mn-lt"/>
              </a:rPr>
              <a:pPr/>
              <a:t>3.5</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DD7BCA8D-5954-4CBE-BA02-7DD37AD60F50}"/>
              </a:ext>
            </a:extLst>
          </p:cNvPr>
          <p:cNvSpPr>
            <a:spLocks noGrp="1"/>
          </p:cNvSpPr>
          <p:nvPr>
            <p:custDataLst>
              <p:tags r:id="rId60"/>
            </p:custDataLst>
          </p:nvPr>
        </p:nvSpPr>
        <p:spPr bwMode="gray">
          <a:xfrm>
            <a:off x="5195888" y="30273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D24A263-04E0-4D68-A0F0-CA36659EAFB7}" type="datetime'''''''''7''''''''''.''''''''0'''''''">
              <a:rPr lang="en-US" altLang="en-US" sz="1000" smtClean="0">
                <a:sym typeface="+mn-lt"/>
              </a:rPr>
              <a:pPr/>
              <a:t>7.0</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4B394C64-5446-4068-B599-133450C6D5A2}"/>
              </a:ext>
            </a:extLst>
          </p:cNvPr>
          <p:cNvSpPr>
            <a:spLocks noGrp="1"/>
          </p:cNvSpPr>
          <p:nvPr>
            <p:custDataLst>
              <p:tags r:id="rId61"/>
            </p:custDataLst>
          </p:nvPr>
        </p:nvSpPr>
        <p:spPr bwMode="gray">
          <a:xfrm>
            <a:off x="5195888" y="4246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DC68D51-3F52-4AAB-8696-1E1EDF4E0BC4}" type="datetime'''''''''4''''.''''''''''''''''''''''''''0'''''''''''''''''''''">
              <a:rPr lang="en-US" altLang="en-US" sz="1000" smtClean="0">
                <a:sym typeface="+mn-lt"/>
              </a:rPr>
              <a:pPr/>
              <a:t>4.0</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6503AFC0-F7FC-4E97-9041-4C1CC9F9F8CF}"/>
              </a:ext>
            </a:extLst>
          </p:cNvPr>
          <p:cNvSpPr>
            <a:spLocks noGrp="1"/>
          </p:cNvSpPr>
          <p:nvPr>
            <p:custDataLst>
              <p:tags r:id="rId62"/>
            </p:custDataLst>
          </p:nvPr>
        </p:nvSpPr>
        <p:spPr bwMode="gray">
          <a:xfrm>
            <a:off x="6667500" y="273367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F4327-6BD2-4D20-8DD1-F9245753BA1B}" type="datetime'''''''''''''''''''''''''''''''''''''7.''''''''''''''3'''''''">
              <a:rPr lang="en-US" altLang="en-US" sz="1000" smtClean="0"/>
              <a:pPr/>
              <a:t>7.3</a:t>
            </a:fld>
            <a:endParaRPr kumimoji="0" lang="ja-JP" altLang="en-US" sz="1000" dirty="0">
              <a:sym typeface="+mn-lt"/>
            </a:endParaRPr>
          </a:p>
        </p:txBody>
      </p:sp>
      <p:sp>
        <p:nvSpPr>
          <p:cNvPr id="203" name="テキスト プレースホルダ 9">
            <a:extLst>
              <a:ext uri="{FF2B5EF4-FFF2-40B4-BE49-F238E27FC236}">
                <a16:creationId xmlns:a16="http://schemas.microsoft.com/office/drawing/2014/main" id="{7AB67CD0-27DE-4FC6-820C-21170B1BE3B8}"/>
              </a:ext>
            </a:extLst>
          </p:cNvPr>
          <p:cNvSpPr>
            <a:spLocks noGrp="1"/>
          </p:cNvSpPr>
          <p:nvPr>
            <p:custDataLst>
              <p:tags r:id="rId63"/>
            </p:custDataLst>
          </p:nvPr>
        </p:nvSpPr>
        <p:spPr bwMode="auto">
          <a:xfrm>
            <a:off x="90598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41A269-F061-428E-8B5A-C9151AF07B8E}" type="datetime'''2''''''''''''''0'''''''''''''''''''''''''''''''''''">
              <a:rPr lang="en-US" altLang="en-US" sz="1000" smtClean="0"/>
              <a:pPr/>
              <a:t>20</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61CEF45D-1C92-4886-8E1A-847EEB744E65}"/>
              </a:ext>
            </a:extLst>
          </p:cNvPr>
          <p:cNvSpPr>
            <a:spLocks noGrp="1"/>
          </p:cNvSpPr>
          <p:nvPr>
            <p:custDataLst>
              <p:tags r:id="rId64"/>
            </p:custDataLst>
          </p:nvPr>
        </p:nvSpPr>
        <p:spPr bwMode="gray">
          <a:xfrm>
            <a:off x="8485188" y="36972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18C32E-F40F-45CF-B0AE-7C95D279976D}" type="datetime'''4''''''''''.''''''''''9'''''''''''''''">
              <a:rPr lang="en-US" altLang="en-US" sz="1000" smtClean="0"/>
              <a:pPr/>
              <a:t>4.9</a:t>
            </a:fld>
            <a:endParaRPr kumimoji="0" lang="ja-JP" altLang="en-US" sz="1000" dirty="0">
              <a:sym typeface="+mn-lt"/>
            </a:endParaRPr>
          </a:p>
        </p:txBody>
      </p:sp>
      <p:sp>
        <p:nvSpPr>
          <p:cNvPr id="198" name="テキスト プレースホルダ 9">
            <a:extLst>
              <a:ext uri="{FF2B5EF4-FFF2-40B4-BE49-F238E27FC236}">
                <a16:creationId xmlns:a16="http://schemas.microsoft.com/office/drawing/2014/main" id="{367FD1D3-DE6C-4C09-BD03-72CA3A83A3E7}"/>
              </a:ext>
            </a:extLst>
          </p:cNvPr>
          <p:cNvSpPr>
            <a:spLocks noGrp="1"/>
          </p:cNvSpPr>
          <p:nvPr>
            <p:custDataLst>
              <p:tags r:id="rId65"/>
            </p:custDataLst>
          </p:nvPr>
        </p:nvSpPr>
        <p:spPr bwMode="auto">
          <a:xfrm>
            <a:off x="83327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A40986-3759-4A82-A1EE-62176B79A20F}" type="datetime'''''1''''''6'''''">
              <a:rPr lang="en-US" altLang="en-US" sz="1000" smtClean="0"/>
              <a:pPr/>
              <a:t>16</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F76C0AB0-B593-4F92-A8BF-E08BBAF7A605}"/>
              </a:ext>
            </a:extLst>
          </p:cNvPr>
          <p:cNvSpPr>
            <a:spLocks noGrp="1"/>
          </p:cNvSpPr>
          <p:nvPr>
            <p:custDataLst>
              <p:tags r:id="rId66"/>
            </p:custDataLst>
          </p:nvPr>
        </p:nvSpPr>
        <p:spPr bwMode="auto">
          <a:xfrm>
            <a:off x="92408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1EDDF0-862E-42E4-A58D-52EBEE197C63}" type="datetime'''''''''''''''''''''''2''''''''''''''''1'''''''''''''''''''''">
              <a:rPr lang="en-US" altLang="en-US" sz="1000" smtClean="0"/>
              <a:pPr/>
              <a:t>21</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D582A608-DCDF-438F-BB95-18C276A70F4A}"/>
              </a:ext>
            </a:extLst>
          </p:cNvPr>
          <p:cNvSpPr>
            <a:spLocks noGrp="1"/>
          </p:cNvSpPr>
          <p:nvPr>
            <p:custDataLst>
              <p:tags r:id="rId67"/>
            </p:custDataLst>
          </p:nvPr>
        </p:nvSpPr>
        <p:spPr bwMode="auto">
          <a:xfrm>
            <a:off x="88773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A616BE-AC81-4BF4-B9EB-FF54F9857E3C}" type="datetime'''''''''''''''1''''''''''''''''''''''''''''''''''''''''''9'">
              <a:rPr lang="en-US" altLang="en-US" sz="1000" smtClean="0"/>
              <a:pPr/>
              <a:t>19</a:t>
            </a:fld>
            <a:endParaRPr kumimoji="0" lang="ja-JP" altLang="en-US" sz="1000" dirty="0">
              <a:sym typeface="+mn-lt"/>
            </a:endParaRPr>
          </a:p>
        </p:txBody>
      </p:sp>
      <p:sp>
        <p:nvSpPr>
          <p:cNvPr id="202" name="テキスト プレースホルダ 9">
            <a:extLst>
              <a:ext uri="{FF2B5EF4-FFF2-40B4-BE49-F238E27FC236}">
                <a16:creationId xmlns:a16="http://schemas.microsoft.com/office/drawing/2014/main" id="{D4FA349C-5ABA-4DD2-A3AB-E146664B1220}"/>
              </a:ext>
            </a:extLst>
          </p:cNvPr>
          <p:cNvSpPr>
            <a:spLocks noGrp="1"/>
          </p:cNvSpPr>
          <p:nvPr>
            <p:custDataLst>
              <p:tags r:id="rId68"/>
            </p:custDataLst>
          </p:nvPr>
        </p:nvSpPr>
        <p:spPr bwMode="gray">
          <a:xfrm>
            <a:off x="9031288" y="384175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07A5C2-129C-4869-96C2-C284797D192E}" type="datetime'''''''''''''''''''4''''''''''''.''''''''''6'''''''''''''''">
              <a:rPr lang="en-US" altLang="en-US" sz="1000" smtClean="0"/>
              <a:pPr/>
              <a:t>4.6</a:t>
            </a:fld>
            <a:endParaRPr kumimoji="0" lang="ja-JP" altLang="en-US" sz="1000" dirty="0">
              <a:sym typeface="+mn-lt"/>
            </a:endParaRPr>
          </a:p>
        </p:txBody>
      </p:sp>
      <p:sp useBgFill="1">
        <p:nvSpPr>
          <p:cNvPr id="159" name="テキスト プレースホルダ 9">
            <a:extLst>
              <a:ext uri="{FF2B5EF4-FFF2-40B4-BE49-F238E27FC236}">
                <a16:creationId xmlns:a16="http://schemas.microsoft.com/office/drawing/2014/main" id="{191D2F3E-277C-45CB-AEE4-9086E74DE0F7}"/>
              </a:ext>
            </a:extLst>
          </p:cNvPr>
          <p:cNvSpPr>
            <a:spLocks noGrp="1"/>
          </p:cNvSpPr>
          <p:nvPr>
            <p:custDataLst>
              <p:tags r:id="rId69"/>
            </p:custDataLst>
          </p:nvPr>
        </p:nvSpPr>
        <p:spPr bwMode="gray">
          <a:xfrm>
            <a:off x="7212013" y="385286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779B66-89C9-4A48-A245-95DA12AFC9F0}" type="datetime'''''4''''.''''''5'''''''''''''''''''''''''''''''''''''''''''''">
              <a:rPr lang="en-US" altLang="en-US" sz="1000" smtClean="0">
                <a:effectLst/>
              </a:rPr>
              <a:pPr/>
              <a:t>4.5</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7550499F-D55F-4D5C-8AA3-ACD91DB66C2A}"/>
              </a:ext>
            </a:extLst>
          </p:cNvPr>
          <p:cNvSpPr>
            <a:spLocks noGrp="1"/>
          </p:cNvSpPr>
          <p:nvPr>
            <p:custDataLst>
              <p:tags r:id="rId70"/>
            </p:custDataLst>
          </p:nvPr>
        </p:nvSpPr>
        <p:spPr bwMode="auto">
          <a:xfrm>
            <a:off x="70596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88DB37-C265-4376-A9CD-8581CDAF0387}" type="datetime'''''''''''''0''''''''''''9'''''''''''''''''">
              <a:rPr lang="en-US" altLang="en-US" sz="1000" smtClean="0"/>
              <a:pPr/>
              <a:t>09</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37D68769-3925-45D2-AB88-3BD4BF3752BB}"/>
              </a:ext>
            </a:extLst>
          </p:cNvPr>
          <p:cNvSpPr>
            <a:spLocks noGrp="1"/>
          </p:cNvSpPr>
          <p:nvPr>
            <p:custDataLst>
              <p:tags r:id="rId71"/>
            </p:custDataLst>
          </p:nvPr>
        </p:nvSpPr>
        <p:spPr bwMode="auto">
          <a:xfrm>
            <a:off x="65135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8BF5C4-4E47-4331-9126-0FC83D454524}" type="datetime'''''''''''''''''''''0''6'''">
              <a:rPr lang="en-US" altLang="en-US" sz="1000" smtClean="0"/>
              <a:pPr/>
              <a:t>06</a:t>
            </a:fld>
            <a:endParaRPr kumimoji="0" lang="ja-JP" altLang="en-US" sz="1000" dirty="0">
              <a:sym typeface="+mn-lt"/>
            </a:endParaRPr>
          </a:p>
        </p:txBody>
      </p:sp>
      <p:sp useBgFill="1">
        <p:nvSpPr>
          <p:cNvPr id="197" name="テキスト プレースホルダ 9">
            <a:extLst>
              <a:ext uri="{FF2B5EF4-FFF2-40B4-BE49-F238E27FC236}">
                <a16:creationId xmlns:a16="http://schemas.microsoft.com/office/drawing/2014/main" id="{8C79CA4A-1E18-4350-9B37-D5651D79F21A}"/>
              </a:ext>
            </a:extLst>
          </p:cNvPr>
          <p:cNvSpPr>
            <a:spLocks noGrp="1"/>
          </p:cNvSpPr>
          <p:nvPr>
            <p:custDataLst>
              <p:tags r:id="rId72"/>
            </p:custDataLst>
          </p:nvPr>
        </p:nvSpPr>
        <p:spPr bwMode="gray">
          <a:xfrm>
            <a:off x="8304213" y="371633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3228DB-25D4-4C81-9AEC-BF6A7164769F}" type="datetime'''''''''4''''''''''''''''''''.9'">
              <a:rPr lang="en-US" altLang="en-US" sz="1000" smtClean="0">
                <a:effectLst/>
              </a:rPr>
              <a:pPr/>
              <a:t>4.9</a:t>
            </a:fld>
            <a:endParaRPr kumimoji="0" lang="ja-JP" altLang="en-US" sz="1000" dirty="0">
              <a:sym typeface="+mn-lt"/>
            </a:endParaRPr>
          </a:p>
        </p:txBody>
      </p:sp>
      <p:sp>
        <p:nvSpPr>
          <p:cNvPr id="179" name="テキスト プレースホルダ 9">
            <a:extLst>
              <a:ext uri="{FF2B5EF4-FFF2-40B4-BE49-F238E27FC236}">
                <a16:creationId xmlns:a16="http://schemas.microsoft.com/office/drawing/2014/main" id="{2CE4645B-EC7F-430F-887D-811BCB1B20FB}"/>
              </a:ext>
            </a:extLst>
          </p:cNvPr>
          <p:cNvSpPr>
            <a:spLocks noGrp="1"/>
          </p:cNvSpPr>
          <p:nvPr>
            <p:custDataLst>
              <p:tags r:id="rId73"/>
            </p:custDataLst>
          </p:nvPr>
        </p:nvSpPr>
        <p:spPr bwMode="auto">
          <a:xfrm>
            <a:off x="5195888" y="2162175"/>
            <a:ext cx="615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千ドン）</a:t>
            </a:r>
          </a:p>
        </p:txBody>
      </p:sp>
      <p:sp>
        <p:nvSpPr>
          <p:cNvPr id="199" name="テキスト プレースホルダ 9">
            <a:extLst>
              <a:ext uri="{FF2B5EF4-FFF2-40B4-BE49-F238E27FC236}">
                <a16:creationId xmlns:a16="http://schemas.microsoft.com/office/drawing/2014/main" id="{7AD98762-CB60-4C7B-9CBC-8689F2C4B321}"/>
              </a:ext>
            </a:extLst>
          </p:cNvPr>
          <p:cNvSpPr>
            <a:spLocks noGrp="1"/>
          </p:cNvSpPr>
          <p:nvPr>
            <p:custDataLst>
              <p:tags r:id="rId74"/>
            </p:custDataLst>
          </p:nvPr>
        </p:nvSpPr>
        <p:spPr bwMode="auto">
          <a:xfrm>
            <a:off x="85137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350D06-97C4-4CEC-9CD1-0D652AD6D471}" type="datetime'''''''''''''''''''''''''''''''1''''''''''''''''''7'">
              <a:rPr lang="en-US" altLang="en-US" sz="1000" smtClean="0"/>
              <a:pPr/>
              <a:t>17</a:t>
            </a:fld>
            <a:endParaRPr kumimoji="0" lang="ja-JP" altLang="en-US" sz="1000" dirty="0">
              <a:sym typeface="+mn-lt"/>
            </a:endParaRPr>
          </a:p>
        </p:txBody>
      </p:sp>
      <p:sp useBgFill="1">
        <p:nvSpPr>
          <p:cNvPr id="172" name="テキスト プレースホルダ 9">
            <a:extLst>
              <a:ext uri="{FF2B5EF4-FFF2-40B4-BE49-F238E27FC236}">
                <a16:creationId xmlns:a16="http://schemas.microsoft.com/office/drawing/2014/main" id="{2FCFF17F-9AB2-49BA-A5CD-6EB91C221CE8}"/>
              </a:ext>
            </a:extLst>
          </p:cNvPr>
          <p:cNvSpPr>
            <a:spLocks noGrp="1"/>
          </p:cNvSpPr>
          <p:nvPr>
            <p:custDataLst>
              <p:tags r:id="rId75"/>
            </p:custDataLst>
          </p:nvPr>
        </p:nvSpPr>
        <p:spPr bwMode="gray">
          <a:xfrm>
            <a:off x="5530850" y="25908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DAD05-2B2F-4500-B84C-F20FAF1D71DA}" type="datetime'''''''''''7''''''''''''.''''''''''''7'''''''''''''''''''''''''">
              <a:rPr lang="en-US" altLang="en-US" sz="1000" smtClean="0">
                <a:effectLst/>
              </a:rPr>
              <a:pPr/>
              <a:t>7.7</a:t>
            </a:fld>
            <a:endParaRPr kumimoji="0" lang="ja-JP" altLang="en-US" sz="1000" dirty="0">
              <a:sym typeface="+mn-lt"/>
            </a:endParaRPr>
          </a:p>
        </p:txBody>
      </p:sp>
      <p:sp>
        <p:nvSpPr>
          <p:cNvPr id="193" name="テキスト プレースホルダ 9">
            <a:extLst>
              <a:ext uri="{FF2B5EF4-FFF2-40B4-BE49-F238E27FC236}">
                <a16:creationId xmlns:a16="http://schemas.microsoft.com/office/drawing/2014/main" id="{8DE01029-58E3-44B7-A414-15CDF3849FFC}"/>
              </a:ext>
            </a:extLst>
          </p:cNvPr>
          <p:cNvSpPr>
            <a:spLocks noGrp="1"/>
          </p:cNvSpPr>
          <p:nvPr>
            <p:custDataLst>
              <p:tags r:id="rId76"/>
            </p:custDataLst>
          </p:nvPr>
        </p:nvSpPr>
        <p:spPr bwMode="auto">
          <a:xfrm>
            <a:off x="72405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A0BCF5-9F20-40D3-9B91-881A75BC7D36}" type="datetime'''''''''''''1''''''''''''''''''''''''''''''''''''0'''''">
              <a:rPr lang="en-US" altLang="en-US" sz="1000" smtClean="0"/>
              <a:pPr/>
              <a:t>10</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9E5E24BB-9F5F-4DA7-AAE9-498E79C6DB93}"/>
              </a:ext>
            </a:extLst>
          </p:cNvPr>
          <p:cNvSpPr>
            <a:spLocks noGrp="1"/>
          </p:cNvSpPr>
          <p:nvPr>
            <p:custDataLst>
              <p:tags r:id="rId77"/>
            </p:custDataLst>
          </p:nvPr>
        </p:nvSpPr>
        <p:spPr bwMode="gray">
          <a:xfrm>
            <a:off x="5576888" y="23495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850B62-5722-459A-8E18-536CF45B6CC8}" type="datetime'''''''''''8''''''''''''''''.''''''''''''''''''2'''">
              <a:rPr lang="en-US" altLang="en-US" sz="1000" smtClean="0"/>
              <a:pPr/>
              <a:t>8.2</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2A30ECC0-2F1E-43B1-95B0-8C1F2736274B}"/>
              </a:ext>
            </a:extLst>
          </p:cNvPr>
          <p:cNvSpPr>
            <a:spLocks noGrp="1"/>
          </p:cNvSpPr>
          <p:nvPr>
            <p:custDataLst>
              <p:tags r:id="rId78"/>
            </p:custDataLst>
          </p:nvPr>
        </p:nvSpPr>
        <p:spPr bwMode="auto">
          <a:xfrm>
            <a:off x="5353050"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E8A76D-7FAD-4625-B0E9-0A7A90EA9F37}" type="datetime'''''''''''''''''''''''''''2''00''''''0'''''''">
              <a:rPr lang="en-US" altLang="en-US" sz="1000" smtClean="0"/>
              <a:pPr/>
              <a:t>2000</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D5368AD9-CD2C-4C56-A78B-0A04FEF43E88}"/>
              </a:ext>
            </a:extLst>
          </p:cNvPr>
          <p:cNvSpPr>
            <a:spLocks noGrp="1"/>
          </p:cNvSpPr>
          <p:nvPr>
            <p:custDataLst>
              <p:tags r:id="rId79"/>
            </p:custDataLst>
          </p:nvPr>
        </p:nvSpPr>
        <p:spPr bwMode="auto">
          <a:xfrm>
            <a:off x="5605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568168-689F-4C33-B7C7-AC241771EC22}" type="datetime'''''''''''''''''0''''''''''''''''''''''''''''1'''''''">
              <a:rPr lang="en-US" altLang="en-US" sz="1000" smtClean="0"/>
              <a:pPr/>
              <a:t>01</a:t>
            </a:fld>
            <a:endParaRPr kumimoji="0" lang="ja-JP" altLang="en-US" sz="1000" dirty="0">
              <a:sym typeface="+mn-lt"/>
            </a:endParaRPr>
          </a:p>
        </p:txBody>
      </p:sp>
      <p:sp useBgFill="1">
        <p:nvSpPr>
          <p:cNvPr id="177" name="テキスト プレースホルダ 9">
            <a:extLst>
              <a:ext uri="{FF2B5EF4-FFF2-40B4-BE49-F238E27FC236}">
                <a16:creationId xmlns:a16="http://schemas.microsoft.com/office/drawing/2014/main" id="{008140BE-3BD1-419B-B116-2CB865BCFAEF}"/>
              </a:ext>
            </a:extLst>
          </p:cNvPr>
          <p:cNvSpPr>
            <a:spLocks noGrp="1"/>
          </p:cNvSpPr>
          <p:nvPr>
            <p:custDataLst>
              <p:tags r:id="rId80"/>
            </p:custDataLst>
          </p:nvPr>
        </p:nvSpPr>
        <p:spPr bwMode="gray">
          <a:xfrm>
            <a:off x="7394575" y="413861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B46849-63A8-42F9-B0AE-3B8D4EB4D54A}" type="datetime'''''''3''.''''''''''8'''''''''''">
              <a:rPr lang="en-US" altLang="en-US" sz="1000" smtClean="0">
                <a:effectLst/>
              </a:rPr>
              <a:pPr/>
              <a:t>3.8</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8E024D81-3E2A-4F78-8592-795BAD54B709}"/>
              </a:ext>
            </a:extLst>
          </p:cNvPr>
          <p:cNvSpPr>
            <a:spLocks noGrp="1"/>
          </p:cNvSpPr>
          <p:nvPr>
            <p:custDataLst>
              <p:tags r:id="rId81"/>
            </p:custDataLst>
          </p:nvPr>
        </p:nvSpPr>
        <p:spPr bwMode="gray">
          <a:xfrm>
            <a:off x="5757863" y="23828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E775ED-BE32-4617-AF28-E4CD2AC7A8B9}" type="datetime'''''8''''''''''''''''''''''''''''''''''.''''2'''''''''">
              <a:rPr lang="en-US" altLang="en-US" sz="1000" smtClean="0"/>
              <a:pPr/>
              <a:t>8.2</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96B1CD28-ED46-479B-9B09-6A5760818472}"/>
              </a:ext>
            </a:extLst>
          </p:cNvPr>
          <p:cNvSpPr>
            <a:spLocks noGrp="1"/>
          </p:cNvSpPr>
          <p:nvPr>
            <p:custDataLst>
              <p:tags r:id="rId82"/>
            </p:custDataLst>
          </p:nvPr>
        </p:nvSpPr>
        <p:spPr bwMode="gray">
          <a:xfrm>
            <a:off x="6484938" y="274955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8F67C-4BFF-4337-9769-4580EB0690F1}" type="datetime'''7''''''''''.''''''''''''''''''''''''''3'''''''''''''''''''">
              <a:rPr lang="en-US" altLang="en-US" sz="1000" smtClean="0"/>
              <a:pPr/>
              <a:t>7.3</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A759700B-0D5F-4F7A-B66B-E67F451A49D1}"/>
              </a:ext>
            </a:extLst>
          </p:cNvPr>
          <p:cNvSpPr>
            <a:spLocks noGrp="1"/>
          </p:cNvSpPr>
          <p:nvPr>
            <p:custDataLst>
              <p:tags r:id="rId83"/>
            </p:custDataLst>
          </p:nvPr>
        </p:nvSpPr>
        <p:spPr bwMode="auto">
          <a:xfrm>
            <a:off x="5786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B8EFC3-3330-4664-92B6-096244A33253}" type="datetime'''''''''''0''''''''''''''''''2'''''''''''''''">
              <a:rPr lang="en-US" altLang="en-US" sz="1000" smtClean="0"/>
              <a:pPr/>
              <a:t>02</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B02571D6-D459-4DC0-AF7C-A7E3AAEF2C1F}"/>
              </a:ext>
            </a:extLst>
          </p:cNvPr>
          <p:cNvSpPr>
            <a:spLocks noGrp="1"/>
          </p:cNvSpPr>
          <p:nvPr>
            <p:custDataLst>
              <p:tags r:id="rId84"/>
            </p:custDataLst>
          </p:nvPr>
        </p:nvSpPr>
        <p:spPr bwMode="gray">
          <a:xfrm>
            <a:off x="7940675" y="3654425"/>
            <a:ext cx="20955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70A5D9-4296-4A1B-AE89-2444B84D96CA}" type="datetime'''''''''''''''''''''''''5''''''''.''''''''''0'''''''''">
              <a:rPr lang="en-US" altLang="en-US" sz="1000" smtClean="0">
                <a:effectLst/>
              </a:rPr>
              <a:pPr/>
              <a:t>5.0</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BB5693C7-9D9E-4B44-858E-EBB457B3AFA4}"/>
              </a:ext>
            </a:extLst>
          </p:cNvPr>
          <p:cNvSpPr>
            <a:spLocks noGrp="1"/>
          </p:cNvSpPr>
          <p:nvPr>
            <p:custDataLst>
              <p:tags r:id="rId85"/>
            </p:custDataLst>
          </p:nvPr>
        </p:nvSpPr>
        <p:spPr bwMode="gray">
          <a:xfrm>
            <a:off x="9212263" y="37417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C8EE53-78C7-48E9-99F2-411438BCA9EE}" type="datetime'''''''''''''4''''''''''''''.''''''''''''''''''''''8'">
              <a:rPr lang="en-US" altLang="en-US" sz="1000" smtClean="0"/>
              <a:pPr/>
              <a:t>4.8</a:t>
            </a:fld>
            <a:endParaRPr kumimoji="0" lang="ja-JP" altLang="en-US" sz="1000" dirty="0">
              <a:sym typeface="+mn-lt"/>
            </a:endParaRPr>
          </a:p>
        </p:txBody>
      </p:sp>
      <p:sp useBgFill="1">
        <p:nvSpPr>
          <p:cNvPr id="184" name="テキスト プレースホルダ 9">
            <a:extLst>
              <a:ext uri="{FF2B5EF4-FFF2-40B4-BE49-F238E27FC236}">
                <a16:creationId xmlns:a16="http://schemas.microsoft.com/office/drawing/2014/main" id="{4C09613E-AE72-4DB7-A005-01948EDA5248}"/>
              </a:ext>
            </a:extLst>
          </p:cNvPr>
          <p:cNvSpPr>
            <a:spLocks noGrp="1"/>
          </p:cNvSpPr>
          <p:nvPr>
            <p:custDataLst>
              <p:tags r:id="rId86"/>
            </p:custDataLst>
          </p:nvPr>
        </p:nvSpPr>
        <p:spPr bwMode="gray">
          <a:xfrm>
            <a:off x="5940425" y="2667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2638A3-52EE-4982-9051-1AEDA6430ADA}" type="datetime'''''''''''''''''7''''.''''''''''''''''''''''''5'''''''">
              <a:rPr lang="en-US" altLang="en-US" sz="1000" smtClean="0">
                <a:effectLst/>
              </a:rPr>
              <a:pPr/>
              <a:t>7.5</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A83305AE-290D-472E-9A7A-E0AEC7B70CDF}"/>
              </a:ext>
            </a:extLst>
          </p:cNvPr>
          <p:cNvSpPr>
            <a:spLocks noGrp="1"/>
          </p:cNvSpPr>
          <p:nvPr>
            <p:custDataLst>
              <p:tags r:id="rId87"/>
            </p:custDataLst>
          </p:nvPr>
        </p:nvSpPr>
        <p:spPr bwMode="auto">
          <a:xfrm>
            <a:off x="59690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3965FA-0985-4D86-A695-370BD298CD38}" type="datetime'''''''''''''''''''''''''''''0''''''''''''''''''''''''''3'''''">
              <a:rPr lang="en-US" altLang="en-US" sz="1000" smtClean="0"/>
              <a:pPr/>
              <a:t>03</a:t>
            </a:fld>
            <a:endParaRPr kumimoji="0" lang="ja-JP" altLang="en-US" sz="1000" dirty="0">
              <a:sym typeface="+mn-lt"/>
            </a:endParaRPr>
          </a:p>
        </p:txBody>
      </p:sp>
      <p:sp>
        <p:nvSpPr>
          <p:cNvPr id="204" name="テキスト プレースホルダ 9">
            <a:extLst>
              <a:ext uri="{FF2B5EF4-FFF2-40B4-BE49-F238E27FC236}">
                <a16:creationId xmlns:a16="http://schemas.microsoft.com/office/drawing/2014/main" id="{E4474177-45AD-49BC-9BA4-BE95A7FF4807}"/>
              </a:ext>
            </a:extLst>
          </p:cNvPr>
          <p:cNvSpPr>
            <a:spLocks noGrp="1"/>
          </p:cNvSpPr>
          <p:nvPr>
            <p:custDataLst>
              <p:tags r:id="rId88"/>
            </p:custDataLst>
          </p:nvPr>
        </p:nvSpPr>
        <p:spPr bwMode="gray">
          <a:xfrm>
            <a:off x="9394825" y="36671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915F6B-2200-48F8-9743-02B14C363296}" type="datetime'''''''''''''''''''''''5''''''''''.''''0'''''''''''''''''''">
              <a:rPr lang="en-US" altLang="en-US" sz="1000" smtClean="0"/>
              <a:pPr/>
              <a:t>5.0</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AC201A1F-2368-4880-9A4D-3F9D48214C25}"/>
              </a:ext>
            </a:extLst>
          </p:cNvPr>
          <p:cNvSpPr>
            <a:spLocks noGrp="1"/>
          </p:cNvSpPr>
          <p:nvPr>
            <p:custDataLst>
              <p:tags r:id="rId89"/>
            </p:custDataLst>
          </p:nvPr>
        </p:nvSpPr>
        <p:spPr bwMode="auto">
          <a:xfrm>
            <a:off x="81502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A04FC8-D59D-4ECA-B331-7AB74B4ACB7F}" type="datetime'''''''''''1''''''''''''''''''''''''5'''''''''''''''''''''">
              <a:rPr lang="en-US" altLang="en-US" sz="1000" smtClean="0"/>
              <a:pPr/>
              <a:t>15</a:t>
            </a:fld>
            <a:endParaRPr kumimoji="0" lang="ja-JP" altLang="en-US" sz="1000" dirty="0">
              <a:sym typeface="+mn-lt"/>
            </a:endParaRPr>
          </a:p>
        </p:txBody>
      </p:sp>
      <p:sp useBgFill="1">
        <p:nvSpPr>
          <p:cNvPr id="175" name="テキスト プレースホルダ 9">
            <a:extLst>
              <a:ext uri="{FF2B5EF4-FFF2-40B4-BE49-F238E27FC236}">
                <a16:creationId xmlns:a16="http://schemas.microsoft.com/office/drawing/2014/main" id="{06361693-FFCB-4B23-B216-0187EB558080}"/>
              </a:ext>
            </a:extLst>
          </p:cNvPr>
          <p:cNvSpPr>
            <a:spLocks noGrp="1"/>
          </p:cNvSpPr>
          <p:nvPr>
            <p:custDataLst>
              <p:tags r:id="rId90"/>
            </p:custDataLst>
          </p:nvPr>
        </p:nvSpPr>
        <p:spPr bwMode="gray">
          <a:xfrm>
            <a:off x="6121400" y="292576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3928A2-2ABE-44A0-8136-A4196C894386}" type="datetime'''''''''''''''''''''''6''''''''''''.''''''''''''''''''''8'''''">
              <a:rPr lang="en-US" altLang="en-US" sz="1000" smtClean="0">
                <a:effectLst/>
              </a:rPr>
              <a:pPr/>
              <a:t>6.8</a:t>
            </a:fld>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89C1798F-CC87-45D1-9006-9DF45C0ADFC1}"/>
              </a:ext>
            </a:extLst>
          </p:cNvPr>
          <p:cNvSpPr>
            <a:spLocks noGrp="1"/>
          </p:cNvSpPr>
          <p:nvPr>
            <p:custDataLst>
              <p:tags r:id="rId91"/>
            </p:custDataLst>
          </p:nvPr>
        </p:nvSpPr>
        <p:spPr bwMode="auto">
          <a:xfrm>
            <a:off x="61499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0BD49C-982F-4530-955D-A1CA28DF32E8}" type="datetime'''''''''0''''''''''''''''''''''''''''''''''''''4'''''''''''">
              <a:rPr lang="en-US" altLang="en-US" sz="1000" smtClean="0"/>
              <a:pPr/>
              <a:t>04</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FE336853-D473-43F5-9809-77602EE42D43}"/>
              </a:ext>
            </a:extLst>
          </p:cNvPr>
          <p:cNvSpPr>
            <a:spLocks noGrp="1"/>
          </p:cNvSpPr>
          <p:nvPr>
            <p:custDataLst>
              <p:tags r:id="rId92"/>
            </p:custDataLst>
          </p:nvPr>
        </p:nvSpPr>
        <p:spPr bwMode="auto">
          <a:xfrm>
            <a:off x="68770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0DA163-80A7-4DFB-A5A2-A1CD6A304AAB}" type="datetime'''''''''''''''0''''''''''8'''''">
              <a:rPr lang="en-US" altLang="en-US" sz="1000" smtClean="0"/>
              <a:pPr/>
              <a:t>08</a:t>
            </a:fld>
            <a:endParaRPr kumimoji="0" lang="ja-JP" altLang="en-US" sz="1000" dirty="0">
              <a:sym typeface="+mn-lt"/>
            </a:endParaRPr>
          </a:p>
        </p:txBody>
      </p:sp>
      <p:sp>
        <p:nvSpPr>
          <p:cNvPr id="178" name="テキスト プレースホルダ 9">
            <a:extLst>
              <a:ext uri="{FF2B5EF4-FFF2-40B4-BE49-F238E27FC236}">
                <a16:creationId xmlns:a16="http://schemas.microsoft.com/office/drawing/2014/main" id="{6695B733-7529-4D6A-B235-72E07756B47D}"/>
              </a:ext>
            </a:extLst>
          </p:cNvPr>
          <p:cNvSpPr>
            <a:spLocks noGrp="1"/>
          </p:cNvSpPr>
          <p:nvPr>
            <p:custDataLst>
              <p:tags r:id="rId93"/>
            </p:custDataLst>
          </p:nvPr>
        </p:nvSpPr>
        <p:spPr bwMode="gray">
          <a:xfrm>
            <a:off x="6303963" y="28590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B4B238-D53D-4E8A-864D-57DE14E15AF9}" type="datetime'''''''''7''''''''.''''''0'''''''''''''''''">
              <a:rPr lang="en-US" altLang="en-US" sz="1000" smtClean="0"/>
              <a:pPr/>
              <a:t>7.0</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1439DF5B-0236-402B-A1E0-D66A761238FF}"/>
              </a:ext>
            </a:extLst>
          </p:cNvPr>
          <p:cNvSpPr>
            <a:spLocks noGrp="1"/>
          </p:cNvSpPr>
          <p:nvPr>
            <p:custDataLst>
              <p:tags r:id="rId94"/>
            </p:custDataLst>
          </p:nvPr>
        </p:nvSpPr>
        <p:spPr bwMode="auto">
          <a:xfrm>
            <a:off x="63325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4B829-E7E7-4B86-893A-451CB2C88D2C}" type="datetime'''''''0''''''''''''''''''''''''''5'''''''''''''''''''''''''''">
              <a:rPr lang="en-US" altLang="en-US" sz="1000" smtClean="0"/>
              <a:pPr/>
              <a:t>05</a:t>
            </a:fld>
            <a:endParaRPr kumimoji="0" lang="ja-JP" altLang="en-US" sz="1000" dirty="0">
              <a:sym typeface="+mn-lt"/>
            </a:endParaRPr>
          </a:p>
        </p:txBody>
      </p:sp>
      <p:sp>
        <p:nvSpPr>
          <p:cNvPr id="196" name="テキスト プレースホルダ 9">
            <a:extLst>
              <a:ext uri="{FF2B5EF4-FFF2-40B4-BE49-F238E27FC236}">
                <a16:creationId xmlns:a16="http://schemas.microsoft.com/office/drawing/2014/main" id="{989545D6-92CB-4CAE-946E-32F6411E036F}"/>
              </a:ext>
            </a:extLst>
          </p:cNvPr>
          <p:cNvSpPr>
            <a:spLocks noGrp="1"/>
          </p:cNvSpPr>
          <p:nvPr>
            <p:custDataLst>
              <p:tags r:id="rId95"/>
            </p:custDataLst>
          </p:nvPr>
        </p:nvSpPr>
        <p:spPr bwMode="gray">
          <a:xfrm>
            <a:off x="8121650" y="34591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D82A11-9840-4753-9905-8DD2BC988129}" type="datetime'''''5''''''''''.''''''''''''''''''''5'''">
              <a:rPr lang="en-US" altLang="en-US" sz="1000" smtClean="0"/>
              <a:pPr/>
              <a:t>5.5</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FD174543-2F1C-48AD-ACDE-B5E75BBB16DE}"/>
              </a:ext>
            </a:extLst>
          </p:cNvPr>
          <p:cNvSpPr>
            <a:spLocks noGrp="1"/>
          </p:cNvSpPr>
          <p:nvPr>
            <p:custDataLst>
              <p:tags r:id="rId96"/>
            </p:custDataLst>
          </p:nvPr>
        </p:nvSpPr>
        <p:spPr bwMode="auto">
          <a:xfrm>
            <a:off x="66960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F2C6D1-8568-421F-9254-2F02D0731E15}" type="datetime'''''''''07'''''''''''''''''''''''''''''''''''''''''''">
              <a:rPr lang="en-US" altLang="en-US" sz="1000" smtClean="0"/>
              <a:pPr/>
              <a:t>07</a:t>
            </a:fld>
            <a:endParaRPr kumimoji="0" lang="ja-JP" altLang="en-US" sz="1000" dirty="0">
              <a:sym typeface="+mn-lt"/>
            </a:endParaRPr>
          </a:p>
        </p:txBody>
      </p:sp>
      <p:sp useBgFill="1">
        <p:nvSpPr>
          <p:cNvPr id="190" name="テキスト プレースホルダ 9">
            <a:extLst>
              <a:ext uri="{FF2B5EF4-FFF2-40B4-BE49-F238E27FC236}">
                <a16:creationId xmlns:a16="http://schemas.microsoft.com/office/drawing/2014/main" id="{B508134B-4EC0-45DE-8035-2F3803CF67D0}"/>
              </a:ext>
            </a:extLst>
          </p:cNvPr>
          <p:cNvSpPr>
            <a:spLocks noGrp="1"/>
          </p:cNvSpPr>
          <p:nvPr>
            <p:custDataLst>
              <p:tags r:id="rId97"/>
            </p:custDataLst>
          </p:nvPr>
        </p:nvSpPr>
        <p:spPr bwMode="gray">
          <a:xfrm>
            <a:off x="6848475" y="3175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39FBFB-0FE2-4659-8A90-72705CF649B5}" type="datetime'6''''''''''''''''''''''.''''''2'''''''''''''''''''''''">
              <a:rPr lang="en-US" altLang="en-US" sz="1000" smtClean="0">
                <a:effectLst/>
              </a:rPr>
              <a:pPr/>
              <a:t>6.2</a:t>
            </a:fld>
            <a:endParaRPr kumimoji="0" lang="ja-JP" altLang="en-US" sz="1000" dirty="0">
              <a:sym typeface="+mn-lt"/>
            </a:endParaRPr>
          </a:p>
        </p:txBody>
      </p:sp>
      <p:sp useBgFill="1">
        <p:nvSpPr>
          <p:cNvPr id="161" name="テキスト プレースホルダ 9">
            <a:extLst>
              <a:ext uri="{FF2B5EF4-FFF2-40B4-BE49-F238E27FC236}">
                <a16:creationId xmlns:a16="http://schemas.microsoft.com/office/drawing/2014/main" id="{43DA003E-6C03-4965-B2D0-10B2F4C8674C}"/>
              </a:ext>
            </a:extLst>
          </p:cNvPr>
          <p:cNvSpPr>
            <a:spLocks noGrp="1"/>
          </p:cNvSpPr>
          <p:nvPr>
            <p:custDataLst>
              <p:tags r:id="rId98"/>
            </p:custDataLst>
          </p:nvPr>
        </p:nvSpPr>
        <p:spPr bwMode="gray">
          <a:xfrm>
            <a:off x="7031038" y="357028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28F6F6-E281-498F-BA67-C15AEA99F6CE}" type="datetime'5''''''''''''''''''''''''''''''.2'''''''">
              <a:rPr lang="en-US" altLang="en-US" sz="1000" smtClean="0">
                <a:effectLst/>
              </a:rPr>
              <a:pPr/>
              <a:t>5.2</a:t>
            </a:fld>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02A49101-EE5A-4B40-A07E-CAEFEC0BF109}"/>
              </a:ext>
            </a:extLst>
          </p:cNvPr>
          <p:cNvSpPr>
            <a:spLocks noGrp="1"/>
          </p:cNvSpPr>
          <p:nvPr>
            <p:custDataLst>
              <p:tags r:id="rId99"/>
            </p:custDataLst>
          </p:nvPr>
        </p:nvSpPr>
        <p:spPr bwMode="auto">
          <a:xfrm>
            <a:off x="74231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E4116E-63C9-4BB7-86A7-DAA8F5B8D6CA}" type="datetime'''''''''''''''''1''''''''''''1'''''''">
              <a:rPr lang="en-US" altLang="en-US" sz="1000" smtClean="0"/>
              <a:pPr/>
              <a:t>11</a:t>
            </a:fld>
            <a:endParaRPr kumimoji="0" lang="ja-JP" altLang="en-US" sz="1000" dirty="0">
              <a:sym typeface="+mn-lt"/>
            </a:endParaRPr>
          </a:p>
        </p:txBody>
      </p:sp>
      <p:sp useBgFill="1">
        <p:nvSpPr>
          <p:cNvPr id="194" name="テキスト プレースホルダ 9">
            <a:extLst>
              <a:ext uri="{FF2B5EF4-FFF2-40B4-BE49-F238E27FC236}">
                <a16:creationId xmlns:a16="http://schemas.microsoft.com/office/drawing/2014/main" id="{CC9DBC0A-5CC7-46CA-A9B6-829A5BB9ED96}"/>
              </a:ext>
            </a:extLst>
          </p:cNvPr>
          <p:cNvSpPr>
            <a:spLocks noGrp="1"/>
          </p:cNvSpPr>
          <p:nvPr>
            <p:custDataLst>
              <p:tags r:id="rId100"/>
            </p:custDataLst>
          </p:nvPr>
        </p:nvSpPr>
        <p:spPr bwMode="gray">
          <a:xfrm>
            <a:off x="7577138" y="413861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0F122-15BB-450B-8FFA-978BFCF0B393}" type="datetime'''''''''''''''''''''3''''''''.8'''''''''''''''''''''''">
              <a:rPr lang="en-US" altLang="en-US" sz="1000" smtClean="0">
                <a:effectLst/>
              </a:rPr>
              <a:pPr/>
              <a:t>3.8</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3A3AA8D9-C141-4EA7-A2D1-8D0C550F5C33}"/>
              </a:ext>
            </a:extLst>
          </p:cNvPr>
          <p:cNvSpPr>
            <a:spLocks noGrp="1"/>
          </p:cNvSpPr>
          <p:nvPr>
            <p:custDataLst>
              <p:tags r:id="rId101"/>
            </p:custDataLst>
          </p:nvPr>
        </p:nvSpPr>
        <p:spPr bwMode="gray">
          <a:xfrm>
            <a:off x="7758113" y="38068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F80086-388E-48BD-8F41-AD39FB0124C0}" type="datetime'''''4''''''''''''.''7'''''''''''''''''''">
              <a:rPr lang="en-US" altLang="en-US" sz="1000" smtClean="0"/>
              <a:pPr/>
              <a:t>4.7</a:t>
            </a:fld>
            <a:endParaRPr kumimoji="0" lang="ja-JP" altLang="en-US" sz="1000" dirty="0">
              <a:sym typeface="+mn-lt"/>
            </a:endParaRPr>
          </a:p>
        </p:txBody>
      </p:sp>
      <p:sp>
        <p:nvSpPr>
          <p:cNvPr id="173" name="テキスト プレースホルダ 9">
            <a:extLst>
              <a:ext uri="{FF2B5EF4-FFF2-40B4-BE49-F238E27FC236}">
                <a16:creationId xmlns:a16="http://schemas.microsoft.com/office/drawing/2014/main" id="{7ED3E4E9-8758-4A16-B19C-1621629E4953}"/>
              </a:ext>
            </a:extLst>
          </p:cNvPr>
          <p:cNvSpPr>
            <a:spLocks noGrp="1"/>
          </p:cNvSpPr>
          <p:nvPr>
            <p:custDataLst>
              <p:tags r:id="rId102"/>
            </p:custDataLst>
          </p:nvPr>
        </p:nvSpPr>
        <p:spPr bwMode="auto">
          <a:xfrm>
            <a:off x="77866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37A19-F693-49EC-8409-F75618E4DF11}" type="datetime'1''''''''''''''''''''''''''''''''''''''''''''''3'''">
              <a:rPr lang="en-US" altLang="en-US" sz="1000" smtClean="0"/>
              <a:pPr/>
              <a:t>13</a:t>
            </a:fld>
            <a:endParaRPr kumimoji="0" lang="ja-JP" altLang="en-US" sz="1000" dirty="0">
              <a:sym typeface="+mn-lt"/>
            </a:endParaRPr>
          </a:p>
        </p:txBody>
      </p:sp>
      <p:sp>
        <p:nvSpPr>
          <p:cNvPr id="195" name="テキスト プレースホルダ 9">
            <a:extLst>
              <a:ext uri="{FF2B5EF4-FFF2-40B4-BE49-F238E27FC236}">
                <a16:creationId xmlns:a16="http://schemas.microsoft.com/office/drawing/2014/main" id="{D5256518-EE73-4BCD-9658-0D9526F83FAD}"/>
              </a:ext>
            </a:extLst>
          </p:cNvPr>
          <p:cNvSpPr>
            <a:spLocks noGrp="1"/>
          </p:cNvSpPr>
          <p:nvPr>
            <p:custDataLst>
              <p:tags r:id="rId103"/>
            </p:custDataLst>
          </p:nvPr>
        </p:nvSpPr>
        <p:spPr bwMode="auto">
          <a:xfrm>
            <a:off x="79692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341F1-7FF5-4091-AE3B-EA086D913EBF}" type="datetime'''''''''''''''''''''''''''''''''''''''''''''''14'''''''''''">
              <a:rPr lang="en-US" altLang="en-US" sz="1000" smtClean="0"/>
              <a:pPr/>
              <a:t>14</a:t>
            </a:fld>
            <a:endParaRPr kumimoji="0" lang="ja-JP" altLang="en-US" sz="1000" dirty="0">
              <a:sym typeface="+mn-lt"/>
            </a:endParaRPr>
          </a:p>
        </p:txBody>
      </p:sp>
      <p:sp>
        <p:nvSpPr>
          <p:cNvPr id="200" name="テキスト プレースホルダ 9">
            <a:extLst>
              <a:ext uri="{FF2B5EF4-FFF2-40B4-BE49-F238E27FC236}">
                <a16:creationId xmlns:a16="http://schemas.microsoft.com/office/drawing/2014/main" id="{B600083C-5F9A-49F1-B34A-7B5849E85F83}"/>
              </a:ext>
            </a:extLst>
          </p:cNvPr>
          <p:cNvSpPr>
            <a:spLocks noGrp="1"/>
          </p:cNvSpPr>
          <p:nvPr>
            <p:custDataLst>
              <p:tags r:id="rId104"/>
            </p:custDataLst>
          </p:nvPr>
        </p:nvSpPr>
        <p:spPr bwMode="gray">
          <a:xfrm>
            <a:off x="8667750" y="37560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C34485-6E09-4FEB-AF5E-311B66117F50}" type="datetime'4''''''''''''''''''''''''''''''''''''''''.''''''''''8'''''''''">
              <a:rPr lang="en-US" altLang="en-US" sz="1000" smtClean="0"/>
              <a:pPr/>
              <a:t>4.8</a:t>
            </a:fld>
            <a:endParaRPr kumimoji="0" lang="ja-JP" altLang="en-US" sz="1000" dirty="0">
              <a:sym typeface="+mn-lt"/>
            </a:endParaRPr>
          </a:p>
        </p:txBody>
      </p:sp>
      <p:sp>
        <p:nvSpPr>
          <p:cNvPr id="176" name="テキスト プレースホルダ 9">
            <a:extLst>
              <a:ext uri="{FF2B5EF4-FFF2-40B4-BE49-F238E27FC236}">
                <a16:creationId xmlns:a16="http://schemas.microsoft.com/office/drawing/2014/main" id="{47EFD29A-3500-4A57-BED8-D344ADEB2E8F}"/>
              </a:ext>
            </a:extLst>
          </p:cNvPr>
          <p:cNvSpPr>
            <a:spLocks noGrp="1"/>
          </p:cNvSpPr>
          <p:nvPr>
            <p:custDataLst>
              <p:tags r:id="rId105"/>
            </p:custDataLst>
          </p:nvPr>
        </p:nvSpPr>
        <p:spPr bwMode="auto">
          <a:xfrm>
            <a:off x="8696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652686-7501-4040-82DA-A59335DE0C60}" type="datetime'''''''''''''''''''''''''''''''''1''''''''''''''''''''''''8'">
              <a:rPr lang="en-US" altLang="en-US" sz="1000" smtClean="0"/>
              <a:pPr/>
              <a:t>18</a:t>
            </a:fld>
            <a:endParaRPr kumimoji="0" lang="ja-JP" altLang="en-US" sz="1000" dirty="0">
              <a:sym typeface="+mn-lt"/>
            </a:endParaRPr>
          </a:p>
        </p:txBody>
      </p:sp>
      <p:sp>
        <p:nvSpPr>
          <p:cNvPr id="201" name="テキスト プレースホルダ 9">
            <a:extLst>
              <a:ext uri="{FF2B5EF4-FFF2-40B4-BE49-F238E27FC236}">
                <a16:creationId xmlns:a16="http://schemas.microsoft.com/office/drawing/2014/main" id="{65933A2C-38E1-437E-A56B-7B0E309F62CA}"/>
              </a:ext>
            </a:extLst>
          </p:cNvPr>
          <p:cNvSpPr>
            <a:spLocks noGrp="1"/>
          </p:cNvSpPr>
          <p:nvPr>
            <p:custDataLst>
              <p:tags r:id="rId106"/>
            </p:custDataLst>
          </p:nvPr>
        </p:nvSpPr>
        <p:spPr bwMode="gray">
          <a:xfrm>
            <a:off x="8848725" y="37941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DFB509-4EF4-4C0A-855D-DBF74AA65909}" type="datetime'''''4''''''''''''''''''.''''''''7'''''">
              <a:rPr lang="en-US" altLang="en-US" sz="1000" smtClean="0"/>
              <a:pPr/>
              <a:t>4.7</a:t>
            </a:fld>
            <a:endParaRPr kumimoji="0" lang="ja-JP" altLang="en-US" sz="1000" dirty="0">
              <a:sym typeface="+mn-lt"/>
            </a:endParaRPr>
          </a:p>
        </p:txBody>
      </p:sp>
      <p:sp>
        <p:nvSpPr>
          <p:cNvPr id="205" name="テキスト プレースホルダ 9">
            <a:extLst>
              <a:ext uri="{FF2B5EF4-FFF2-40B4-BE49-F238E27FC236}">
                <a16:creationId xmlns:a16="http://schemas.microsoft.com/office/drawing/2014/main" id="{C1143C00-2E15-46C8-9690-8333C2C160E9}"/>
              </a:ext>
            </a:extLst>
          </p:cNvPr>
          <p:cNvSpPr>
            <a:spLocks noGrp="1"/>
          </p:cNvSpPr>
          <p:nvPr>
            <p:custDataLst>
              <p:tags r:id="rId107"/>
            </p:custDataLst>
          </p:nvPr>
        </p:nvSpPr>
        <p:spPr bwMode="auto">
          <a:xfrm>
            <a:off x="94234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A45642-1765-4480-8B80-255A650192DC}" type="datetime'''''''''''''''''''''''''''''''''''''''''''''2''2'''''''''''">
              <a:rPr lang="en-US" altLang="en-US" sz="1000" smtClean="0"/>
              <a:pPr/>
              <a:t>22</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3396230D-97A2-4AE4-A793-F142F5C5F23F}"/>
              </a:ext>
            </a:extLst>
          </p:cNvPr>
          <p:cNvSpPr>
            <a:spLocks noGrp="1"/>
          </p:cNvSpPr>
          <p:nvPr>
            <p:custDataLst>
              <p:tags r:id="rId108"/>
            </p:custDataLst>
          </p:nvPr>
        </p:nvSpPr>
        <p:spPr bwMode="auto">
          <a:xfrm>
            <a:off x="76057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5B029B-C0E0-4BDB-A7A5-8A0C04DEAAF9}" type="datetime'''12'''''''''''''''''">
              <a:rPr lang="en-US" altLang="en-US" sz="1000" smtClean="0"/>
              <a:pPr/>
              <a:t>12</a:t>
            </a:fld>
            <a:endParaRPr kumimoji="0" lang="ja-JP" altLang="en-US" sz="1000" dirty="0">
              <a:sym typeface="+mn-lt"/>
            </a:endParaRPr>
          </a:p>
        </p:txBody>
      </p:sp>
    </p:spTree>
    <p:extLst>
      <p:ext uri="{BB962C8B-B14F-4D97-AF65-F5344CB8AC3E}">
        <p14:creationId xmlns:p14="http://schemas.microsoft.com/office/powerpoint/2010/main" val="7942437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ベトナム／日本との関わり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111728055"/>
              </p:ext>
            </p:extLst>
          </p:nvPr>
        </p:nvGraphicFramePr>
        <p:xfrm>
          <a:off x="200472" y="1180968"/>
          <a:ext cx="9504000" cy="5089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5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5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帝京大学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5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ベトナムにおける感染症制御研究・開発プロジェクト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急性下痢症の積極的動向調査、人口密度と上水道整備がデング熱発生リスクに与える影響調査、人材育成、アウトリーチ活動等を実施</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「文部科学省の主な医療国際化関連事業」に概要記載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高病原性鳥インフルエンザ感染症の臨床病理学的解析に基づく診断・治療に関する国際連携研究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高病原性鳥インフルエンザウイルスを含む呼吸器感染症を引き起こすウイルスを迅速かつ簡便に同定可能なマルチプレックス</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RT-LAMP</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法と呼吸器感染症を引き起こすウイルスおよびバクテリアを同定可能なマルチプレックスリアルタイム</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RT-PCR</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法をベトナムの国立バクマイ病院に導入し、呼吸器感染症を引き起こす病原体のスクリーニングシステムを構築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5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染色体性薬剤耐性遺伝子を保持する薬剤耐性菌の分子疫学的解析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琉球大学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ベトナム、インドネシアにおける健常人由来薬剤耐性菌、医療関連施設において分離される薬剤耐性臨床分離株を用い、通常薬剤耐性プラスミド上に保持される薬剤耐性遺伝子が染色体に転移した染色体性薬剤耐性遺伝子を効率的に検出する新たな検出法の確立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5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オールジャパンでの医療機器開発プロジェクト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ベトナム国向け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High-flow nasal cannula (HFNC)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機器の開発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株式会社メトラン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44160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「健康長寿広報展」の主催や各種レポートの公開を行っている。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rot="767249">
            <a:off x="6417250" y="4250170"/>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767249">
            <a:off x="6945395" y="4754226"/>
            <a:ext cx="1224136" cy="1656184"/>
            <a:chOff x="2432720" y="3429000"/>
            <a:chExt cx="1224136" cy="1656184"/>
          </a:xfrm>
        </p:grpSpPr>
        <p:sp>
          <p:nvSpPr>
            <p:cNvPr id="45" name="正方形/長方形 4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6" name="直線コネクタ 4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8" name="正方形/長方形 7"/>
          <p:cNvSpPr/>
          <p:nvPr/>
        </p:nvSpPr>
        <p:spPr>
          <a:xfrm>
            <a:off x="5299219" y="2204864"/>
            <a:ext cx="4046269" cy="2119170"/>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ベトナムにおける医療機器の輸入制度（</a:t>
            </a:r>
            <a:r>
              <a:rPr lang="en-US" altLang="ja-JP" sz="1400" dirty="0">
                <a:cs typeface="Arial" panose="020B0604020202020204" pitchFamily="34" charset="0"/>
              </a:rPr>
              <a:t>2011</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ベトナム医薬品制度調査（</a:t>
            </a:r>
            <a:r>
              <a:rPr lang="en-US" altLang="ja-JP" sz="1400" dirty="0">
                <a:cs typeface="Arial" panose="020B0604020202020204" pitchFamily="34" charset="0"/>
              </a:rPr>
              <a:t>2014</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ベトナムにおける医療機器等の輸入販売業者調査（</a:t>
            </a:r>
            <a:r>
              <a:rPr lang="en-US" altLang="ja-JP" sz="1400" dirty="0"/>
              <a:t>2017</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ヘルスケア・ビジネスの</a:t>
            </a:r>
            <a:r>
              <a:rPr lang="en-US" altLang="ja-JP" sz="1400" dirty="0"/>
              <a:t>ASEAN</a:t>
            </a:r>
            <a:r>
              <a:rPr lang="ja-JP" altLang="en-US" sz="1400" dirty="0"/>
              <a:t>展開（</a:t>
            </a:r>
            <a:r>
              <a:rPr lang="en-US" altLang="ja-JP" sz="1400" dirty="0"/>
              <a:t>2018</a:t>
            </a:r>
            <a:r>
              <a:rPr lang="ja-JP" altLang="en-US" sz="1400" dirty="0"/>
              <a:t>年）</a:t>
            </a:r>
          </a:p>
        </p:txBody>
      </p:sp>
      <p:grpSp>
        <p:nvGrpSpPr>
          <p:cNvPr id="68" name="グループ化 7"/>
          <p:cNvGrpSpPr/>
          <p:nvPr/>
        </p:nvGrpSpPr>
        <p:grpSpPr>
          <a:xfrm>
            <a:off x="560512" y="1772816"/>
            <a:ext cx="4104457"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「健康長寿広報展」主催</a:t>
              </a:r>
            </a:p>
          </p:txBody>
        </p:sp>
      </p:grpSp>
      <p:grpSp>
        <p:nvGrpSpPr>
          <p:cNvPr id="74" name="グループ化 7"/>
          <p:cNvGrpSpPr/>
          <p:nvPr/>
        </p:nvGrpSpPr>
        <p:grpSpPr>
          <a:xfrm>
            <a:off x="5241032" y="1772816"/>
            <a:ext cx="4104456"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78" name="表 77"/>
          <p:cNvGraphicFramePr>
            <a:graphicFrameLocks noGrp="1"/>
          </p:cNvGraphicFramePr>
          <p:nvPr>
            <p:extLst>
              <p:ext uri="{D42A27DB-BD31-4B8C-83A1-F6EECF244321}">
                <p14:modId xmlns:p14="http://schemas.microsoft.com/office/powerpoint/2010/main" val="440643626"/>
              </p:ext>
            </p:extLst>
          </p:nvPr>
        </p:nvGraphicFramePr>
        <p:xfrm>
          <a:off x="560968" y="2204864"/>
          <a:ext cx="4104000" cy="332232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0000"/>
                    </a:ext>
                  </a:extLst>
                </a:gridCol>
                <a:gridCol w="3132000">
                  <a:extLst>
                    <a:ext uri="{9D8B030D-6E8A-4147-A177-3AD203B41FA5}">
                      <a16:colId xmlns:a16="http://schemas.microsoft.com/office/drawing/2014/main" val="20001"/>
                    </a:ext>
                  </a:extLst>
                </a:gridCol>
              </a:tblGrid>
              <a:tr h="464820">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開催日</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3</a:t>
                      </a:r>
                      <a:r>
                        <a:rPr lang="ja-JP" altLang="en-US" sz="1200" b="0" dirty="0">
                          <a:solidFill>
                            <a:schemeClr val="tx1"/>
                          </a:solidFill>
                        </a:rPr>
                        <a:t>月</a:t>
                      </a:r>
                      <a:r>
                        <a:rPr lang="en-US" altLang="ja-JP" sz="1200" b="0" dirty="0">
                          <a:solidFill>
                            <a:schemeClr val="tx1"/>
                          </a:solidFill>
                        </a:rPr>
                        <a:t>4</a:t>
                      </a:r>
                      <a:r>
                        <a:rPr lang="ja-JP" altLang="en-US" sz="1200" b="0" dirty="0">
                          <a:solidFill>
                            <a:schemeClr val="tx1"/>
                          </a:solidFill>
                        </a:rPr>
                        <a:t>～</a:t>
                      </a:r>
                      <a:r>
                        <a:rPr lang="en-US" altLang="ja-JP" sz="1200" b="0" dirty="0">
                          <a:solidFill>
                            <a:schemeClr val="tx1"/>
                          </a:solidFill>
                        </a:rPr>
                        <a:t>5</a:t>
                      </a:r>
                      <a:r>
                        <a:rPr lang="ja-JP" altLang="en-US" sz="1200" b="0" dirty="0">
                          <a:solidFill>
                            <a:schemeClr val="tx1"/>
                          </a:solidFill>
                        </a:rPr>
                        <a:t>日</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4820">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場所</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b="0" dirty="0">
                          <a:solidFill>
                            <a:schemeClr val="tx1"/>
                          </a:solidFill>
                        </a:rPr>
                        <a:t>ハノイ市・イオンモール　ロンビエン</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4820">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来場者数</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のべ</a:t>
                      </a:r>
                      <a:r>
                        <a:rPr kumimoji="1" lang="en-US" altLang="ja-JP" sz="14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110,000</a:t>
                      </a:r>
                      <a:r>
                        <a:rPr kumimoji="1" lang="ja-JP" altLang="en-US"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人</a:t>
                      </a:r>
                      <a:endParaRPr kumimoji="1" lang="en-US" altLang="ja-JP"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4820">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展示企業数</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日系企業・機関</a:t>
                      </a:r>
                      <a:r>
                        <a:rPr kumimoji="1" lang="en-US" altLang="ja-JP" sz="14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51</a:t>
                      </a:r>
                      <a:r>
                        <a:rPr kumimoji="1" lang="ja-JP" altLang="en-US"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団体</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4820">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対象分野</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8900" indent="-88900" algn="l" defTabSz="914400" rtl="0" eaLnBrk="1" latinLnBrk="0" hangingPunct="1">
                        <a:buFont typeface="Arial" panose="020B0604020202020204" pitchFamily="34" charset="0"/>
                        <a:buChar char="•"/>
                      </a:pPr>
                      <a:r>
                        <a:rPr kumimoji="1" lang="ja-JP" altLang="en-US" sz="1050" kern="1200" dirty="0">
                          <a:solidFill>
                            <a:schemeClr val="dk1"/>
                          </a:solidFill>
                          <a:latin typeface="+mn-lt"/>
                          <a:ea typeface="+mn-ea"/>
                          <a:cs typeface="+mn-cs"/>
                        </a:rPr>
                        <a:t>診断・健康管理分野</a:t>
                      </a:r>
                      <a:endParaRPr kumimoji="1" lang="en-US" altLang="ja-JP" sz="1050" kern="1200" dirty="0">
                        <a:solidFill>
                          <a:schemeClr val="dk1"/>
                        </a:solidFill>
                        <a:latin typeface="+mn-lt"/>
                        <a:ea typeface="+mn-ea"/>
                        <a:cs typeface="+mn-cs"/>
                      </a:endParaRPr>
                    </a:p>
                    <a:p>
                      <a:pPr marL="88900" indent="-88900" algn="l" defTabSz="914400" rtl="0" eaLnBrk="1" latinLnBrk="0" hangingPunct="1">
                        <a:buFont typeface="Arial" panose="020B0604020202020204" pitchFamily="34" charset="0"/>
                        <a:buChar char="•"/>
                      </a:pPr>
                      <a:r>
                        <a:rPr kumimoji="1" lang="ja-JP" altLang="en-US" sz="1050" kern="1200" dirty="0">
                          <a:solidFill>
                            <a:schemeClr val="dk1"/>
                          </a:solidFill>
                          <a:latin typeface="+mn-lt"/>
                          <a:ea typeface="+mn-ea"/>
                          <a:cs typeface="+mn-cs"/>
                        </a:rPr>
                        <a:t>スポーツ</a:t>
                      </a:r>
                      <a:r>
                        <a:rPr kumimoji="1" lang="en-US" altLang="ja-JP" sz="1050" kern="1200" dirty="0">
                          <a:solidFill>
                            <a:schemeClr val="dk1"/>
                          </a:solidFill>
                          <a:latin typeface="+mn-lt"/>
                          <a:ea typeface="+mn-ea"/>
                          <a:cs typeface="+mn-cs"/>
                        </a:rPr>
                        <a:t>&amp;</a:t>
                      </a:r>
                      <a:r>
                        <a:rPr kumimoji="1" lang="ja-JP" altLang="en-US" sz="1050" kern="1200" dirty="0">
                          <a:solidFill>
                            <a:schemeClr val="dk1"/>
                          </a:solidFill>
                          <a:latin typeface="+mn-lt"/>
                          <a:ea typeface="+mn-ea"/>
                          <a:cs typeface="+mn-cs"/>
                        </a:rPr>
                        <a:t>レクリエーション分野</a:t>
                      </a:r>
                      <a:endParaRPr kumimoji="1" lang="en-US" altLang="ja-JP" sz="1050" kern="1200" dirty="0">
                        <a:solidFill>
                          <a:schemeClr val="dk1"/>
                        </a:solidFill>
                        <a:latin typeface="+mn-lt"/>
                        <a:ea typeface="+mn-ea"/>
                        <a:cs typeface="+mn-cs"/>
                      </a:endParaRPr>
                    </a:p>
                    <a:p>
                      <a:pPr marL="88900" indent="-88900" algn="l" defTabSz="914400" rtl="0" eaLnBrk="1" latinLnBrk="0" hangingPunct="1">
                        <a:buFont typeface="Arial" panose="020B0604020202020204" pitchFamily="34" charset="0"/>
                        <a:buChar char="•"/>
                      </a:pPr>
                      <a:r>
                        <a:rPr kumimoji="1" lang="ja-JP" altLang="en-US" sz="1050" kern="1200" dirty="0">
                          <a:solidFill>
                            <a:schemeClr val="dk1"/>
                          </a:solidFill>
                          <a:latin typeface="+mn-lt"/>
                          <a:ea typeface="+mn-ea"/>
                          <a:cs typeface="+mn-cs"/>
                        </a:rPr>
                        <a:t>ヘルシーフード</a:t>
                      </a:r>
                      <a:r>
                        <a:rPr kumimoji="1" lang="en-US" altLang="ja-JP" sz="1050" kern="1200" dirty="0">
                          <a:solidFill>
                            <a:schemeClr val="dk1"/>
                          </a:solidFill>
                          <a:latin typeface="+mn-lt"/>
                          <a:ea typeface="+mn-ea"/>
                          <a:cs typeface="+mn-cs"/>
                        </a:rPr>
                        <a:t>&amp;</a:t>
                      </a:r>
                      <a:r>
                        <a:rPr kumimoji="1" lang="ja-JP" altLang="en-US" sz="1050" kern="1200" dirty="0">
                          <a:solidFill>
                            <a:schemeClr val="dk1"/>
                          </a:solidFill>
                          <a:latin typeface="+mn-lt"/>
                          <a:ea typeface="+mn-ea"/>
                          <a:cs typeface="+mn-cs"/>
                        </a:rPr>
                        <a:t>ビューティー分野</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ジェトロ・ハノイ事務所のコメント</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8900" indent="-88900" algn="l" defTabSz="914400" rtl="0" eaLnBrk="1" latinLnBrk="0" hangingPunct="1">
                        <a:buFont typeface="Arial" panose="020B0604020202020204" pitchFamily="34" charset="0"/>
                        <a:buChar char="•"/>
                      </a:pPr>
                      <a:r>
                        <a:rPr kumimoji="1" lang="zh-TW" altLang="en-US" sz="1050" kern="1200" dirty="0">
                          <a:solidFill>
                            <a:schemeClr val="dk1"/>
                          </a:solidFill>
                          <a:latin typeface="+mn-lt"/>
                          <a:ea typeface="+mn-ea"/>
                          <a:cs typeface="+mn-cs"/>
                        </a:rPr>
                        <a:t>北川浩伸所長</a:t>
                      </a:r>
                      <a:r>
                        <a:rPr kumimoji="1" lang="ja-JP" altLang="en-US" sz="1050" kern="1200" dirty="0">
                          <a:solidFill>
                            <a:schemeClr val="dk1"/>
                          </a:solidFill>
                          <a:latin typeface="+mn-lt"/>
                          <a:ea typeface="+mn-ea"/>
                          <a:cs typeface="+mn-cs"/>
                        </a:rPr>
                        <a:t>「ベトナムは</a:t>
                      </a:r>
                      <a:r>
                        <a:rPr kumimoji="1" lang="en-US" altLang="ja-JP" sz="1050" kern="1200" dirty="0">
                          <a:solidFill>
                            <a:schemeClr val="dk1"/>
                          </a:solidFill>
                          <a:latin typeface="+mn-lt"/>
                          <a:ea typeface="+mn-ea"/>
                          <a:cs typeface="+mn-cs"/>
                        </a:rPr>
                        <a:t>2020</a:t>
                      </a:r>
                      <a:r>
                        <a:rPr kumimoji="1" lang="ja-JP" altLang="en-US" sz="1050" kern="1200" dirty="0">
                          <a:solidFill>
                            <a:schemeClr val="dk1"/>
                          </a:solidFill>
                          <a:latin typeface="+mn-lt"/>
                          <a:ea typeface="+mn-ea"/>
                          <a:cs typeface="+mn-cs"/>
                        </a:rPr>
                        <a:t>年頃から、日本の経験を上回る速度で急速な高齢化に直面する。さらに生活習慣病の拡大も予想される」として、長寿国日本の経験が今後のベトナムでも利用できるとの考え。</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8504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9&quot;&gt;&lt;elem m_fUsage=&quot;2.96871488390132576285E+00&quot;&gt;&lt;m_msothmcolidx val=&quot;0&quot;/&gt;&lt;m_rgb r=&quot;80&quot; g=&quot;CC&quot; b=&quot;E8&quot;/&gt;&lt;/elem&gt;&lt;elem m_fUsage=&quot;2.95841612165320055894E+00&quot;&gt;&lt;m_msothmcolidx val=&quot;0&quot;/&gt;&lt;m_rgb r=&quot;1F&quot; g=&quot;49&quot; b=&quot;7D&quot;/&gt;&lt;/elem&gt;&lt;elem m_fUsage=&quot;2.25632790000000005293E+00&quot;&gt;&lt;m_msothmcolidx val=&quot;0&quot;/&gt;&lt;m_rgb r=&quot;33&quot; g=&quot;99&quot; b=&quot;CC&quot;/&gt;&lt;/elem&gt;&lt;elem m_fUsage=&quot;1.81561217018231624287E+00&quot;&gt;&lt;m_msothmcolidx val=&quot;0&quot;/&gt;&lt;m_rgb r=&quot;C0&quot; g=&quot;E6&quot; b=&quot;F4&quot;/&gt;&lt;/elem&gt;&lt;elem m_fUsage=&quot;3.73591395903551202334E-04&quot;&gt;&lt;m_msothmcolidx val=&quot;0&quot;/&gt;&lt;m_rgb r=&quot;EC&quot; g=&quot;E5&quot; b=&quot;F4&quot;/&gt;&lt;/elem&gt;&lt;elem m_fUsage=&quot;1.72504652277445896628E-04&quot;&gt;&lt;m_msothmcolidx val=&quot;0&quot;/&gt;&lt;m_rgb r=&quot;00&quot; g=&quot;64&quot; b=&quot;C8&quot;/&gt;&lt;/elem&gt;&lt;elem m_fUsage=&quot;1.35445686323340134865E-04&quot;&gt;&lt;m_msothmcolidx val=&quot;0&quot;/&gt;&lt;m_rgb r=&quot;8C&quot; g=&quot;C8&quot; b=&quot;F0&quot;/&gt;&lt;/elem&gt;&lt;elem m_fUsage=&quot;1.31773992450452589456E-04&quot;&gt;&lt;m_msothmcolidx val=&quot;0&quot;/&gt;&lt;m_rgb r=&quot;EB&quot; g=&quot;05&quot; b=&quot;05&quot;/&gt;&lt;/elem&gt;&lt;elem m_fUsage=&quot;1.27042347475965756819E-05&quot;&gt;&lt;m_msothmcolidx val=&quot;0&quot;/&gt;&lt;m_rgb r=&quot;FA&quot; g=&quot;28&quot; b=&quot;28&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AnxbnRrF6g6TkXfrQWd4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b8CVTRMvKEjqiMfk3UHm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VcTELxrn_2FktmQsN80K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ADlKSd2NAZB3ngZ3QH0L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siChnd8ruLgKkwc82P9YC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VAng_FyIWkhjU6biivHo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FO_EjPA0DzHgLD0q7I6Mi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SFkImdcuKw2qcrdLgOcci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nm2K779IN1cWXr_wnkx2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2UnAUg8PQamM.cZN.6JvM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OeBlSLDOQVGwajDXb.znS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BjDN4LqTCGd1wFGw4PIn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YMbosOk6T3qZuJQEljneH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W5OBVdCTkK8m2hDuU4li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qrrE8F5gR1eAXTZoJUZX0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V1uthLCS5OFqudaouQva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Fcyv54dUQ6eE.6wBmD_p_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ZmksDr.8QsGkbuytzKHP8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8jy5UGkGSHulqVH6n46_x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2_kZIwsrSBayK43kfzezS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z1ZMki.DTVmTbKmCGFfX6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6w3BEAKgRW2urZZ12pj95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UxxnlwWVQxON33JCX1Iki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Yl6OZYBTQrGBoR.vACQSk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49n0kRAsQ_S2XpxgshKqM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apzhwPEaQcSkV3otQG06.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00cOGALeQpmfLwi3XSc4Z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CHipTPIZRUOG9yD1v81s_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OZ6d9UCYTCa0a7bDPYf6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J0nuXdmZRCaVdGsareqF.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k33Zq7mHQkSMrpBys2_qY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nJXmkRjRHeJ7lmNlpAM8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lew98IJS.mjwdt2eAhno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CKzhFT8cSpedT3CZhAwlh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c6IJtp22Qb6ECOCG_3CIz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dtpzl0o2RlaE4oZISfwZZ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eD_UHRnQ9eIjtE9e2zkX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XtvOVGprQFeZn0XGcNQ9_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2pjpTEI9StKu8Omog8kwY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_UOoweSjRjiLXc1SkKUIW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fUNP5Zv5Ql6Hv5RoYkemQ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wAbX94mRS0.KHpWlM1ZZH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bDtlILFBQGy_nOnAog1EH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QAt3qrHQaeFOhY694ezg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5cfdTiq7QlKF2J_FGFUQ0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4fFlJHz3RnWb2TbrSh.Rm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39cb84TS0S34yiJ7IUKo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6oP4nGF_XafW56Z3FFE9e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dgY1odkLRuzl6S_nJzFhU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7Cxt9UBhPrdJRee.d5n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lbJqCd8037K6Qzz3jkRZD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TOVO9AshnwA8Eavuf5J9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LJmj3FlZ4HdXvCe2iJtRN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kPCRdwA.uv4PaypwuZFuw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SQDp.IW.8KvbdWvIrrVos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Lp6oCQub0ISW7CKyxXKEr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YoblKoPBUDsW4E8S3fOQF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QJbaG8ntTRElHa33Ft7t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ABwoUKQjMoApPf9Nosu0p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zDpUD24ggICBWhVmw3S11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AcVUZykDsyrMmfVqmEHl5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iG7dP5_xFFNvnQJ75rGRL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mZLKDSHw6RPKSksVgYqj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m1n25h7NqfMtNfMZJiYCj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KeQFtJ5aKR8F.7gCYh_aT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MImyyszBmqjQXAhfrq9PO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eLYcbvTi1FhcJRlLssM_l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gIsmD6Sw7CLXwhmnPLt9O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As_bQaknOOjbDcP9gEanU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S7YGV99qiUTubNVQWCTp_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3DnKXV6MxCxXfPza5DbOA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0fTkRZ4rGZVQUV5rjqCH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CwEW6Or83rcn5eGRVo_fp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XLdrDQpOcql6_tn6fE427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RvzLOOCTdBimeMIRd3w5G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q0wKZnTk5sCF4ph5DfQSH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t8OaxFuHjoWjKOpfjwX8Q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qSd2JaGfO0wB_kBiuJMY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JlE9Pcvk1ayYq5A1mrnno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e1rjihVdAKoEAtEYwfOXw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zKjNVKrmW3eK4O2XxrV8R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n_Tijbkcu2UVhPdQDIzyT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OzGRslqUlnp12LJ7iJYj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GdyL1FGvzDXbKowBVOZ23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ihD9rmIuUqNIZkEZyjvjn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5O3Ox2pjVsZ5LcfneTC0O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p6UG1NXTES3.scPJCX_Mz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2mKZaJo01lhtUPMjjrcE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teigK8n5RYi8MDMZsE5Ch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k548Z53XGBeqC71QzToA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nP0vbfNoMXKA1.L5OQilO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A0SEEAo9jLRItQwgS7HvJ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sSLsGz578PZcpPi2vpXTj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fS1qqFaq4wSuSw2JyzVt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T_eGaADUIo5R3IxmxJoUr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qz8lnxkYMSrWOxTWKZdAh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jp8qCbC2jnA7yEKporfaq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KLeq0i6lM4vLhemzOo8KU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Fy3c7VjHBxg8.mZSdnXWQ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beCgLbRBAA0GQ5nMZE3Pz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rTNfj.DXVSPJJDqBIk3ou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Pex03ExGJLuKwPhYQYM2t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leshTHrby6NSZr06xuAJM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KFKT.ERIP8uz3jTLtMwZ_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PIvWXLYfYz8OAYB7ogKiQ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nxZRhTZ24RXnNVYStIyFs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xjeuS7FXHApkneZMwsDtx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FtsWI2YJuoA5L9tlbOKd8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Lp04X4BqexHrfueXwwkg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YfRazYymvd2VPuwk0BrkO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uD.SN1WOEEac8aOAeJJia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vwz9IAI3IUl7JKYi3gYe5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liiPXAiPLnqZ3iSbQ9tI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fgIJIkwj81cFq_g9.exBk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PMXJyefXKhBDkDtjj3mwP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YEtFeqLZjuIZKSLORx3he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jXXcKiIFOqww76tP1x85M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VF6TL0WhbpzLrlQz0gsx_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BgQJEiiJIitif..Pw_Zv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nlet.4YvTtuYnL3BdQlNC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RHwiSW_kQ52lUCM.wU1Kj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LrRR7k4nlazBPW9C.Srw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yDTjhoGRQIy317w1wW6So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yWQVB0FUWZi5qi4mc_FLs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S_XOZtZhQpKnc1DqswZ9k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Wyi_0BkFS0Wb8.t6LKlnL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UgdQF1grRQK6KTS0UmXOv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bnLyFr9ehyGPvxgVAdw5m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8TwCjQfT4mvGSWNNc2ZF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_HfLhTLAQDqm6Qir1RMag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RkCKnJ4GT9K4y5tAfNH.L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q2B1OxmATgGZY8KSemSrZ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r4vyrUclUEOLviKiaPR1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ZBN_pZ9RS2bHKFihV3vd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aE_g13evOXkjJAQpSu0K.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GWC2ui_g07TdgzPEzFVlm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NjCaQdDp1hWpD7eJTK1dH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Ik2.8NdrSmeepaWsTkCr.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lT4aakZOS2GBFKoKfk5HL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b.vTzid9SGy0BE6dCzVMB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3ocEgyfIRmaee91g606l3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rT7zAWc4SsoWQCVpnggdu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IPSJYiKTRMSctPGKUkyx0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5fCYfeeHeaVvfDrHqyg4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ph8_B2XHdk84JnmfMhImq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mGGVs2uRTL2nUWj5ytMpi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Mx4JR.mIRe2YXt8p6B7fS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mIDm8sKTkKm6zgLQ2l7J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1Fe3qGKcRPWwJAgYp7n98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TWP_6wo_Nhg0jgp4Nd7ZN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RB0Xp3pRB2DdcnHA.3B3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kOE7oEWNT9KCJYiP6kD8X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jo6ShwG2SoCsmLS7J0lnc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YcEW2kofrWFcZuiUd2iDl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nOg_FKpCmqsVzIGCWxKo4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neBJGr8FchiSbltxL52Kx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xVMWyhsTr.1spM1hb2C0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BzqFalIiWIIcE4sMwto0j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eN_TcTlHTuCLTCXDl8mo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USF.d8mo473yrAoLI1OQL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9A05tvQRnEVTArApAcQq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v7IYFU91SIOOMC7gOt2XK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nq2QHHfGTPWtc9ZbNKTIZ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4qBZTpl6TYyQMtAL4Tqh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CbhxauXEQiukRkps1mzYp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RusTco.e2GCL2WuYWn_wW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gqRixYAK_HnYu2eqy8HpL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upJGNwnEP85KrcxDdpVI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vmQ5XxmlLbid_PtEHoOP3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1f3OhMn7xigNr2YzNhiEO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SqY9cSgIfSXkUl9DgZ53S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DcPt6lW3HLyBg.62.UJx7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ZZg8prqQ1VOob.cT_N4E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f1vKGU4Dd4yyF8wCM51fo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wgnoxa9kTQi_VG8mG60SM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mQm7z21ARUCHuZwIyj7q_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ra6W2URNRZSQJac4v5xkl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TXSPNOf6RnS2fpH2pvO1L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Qp13RgvRSuSLDCKvEAmPd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wkvsi5rSTOW1LY6pQtHlo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AyQ3E.IRLCiiM5qNv4NQ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4ReX8UHIQE27YIk4Ay4hu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qK57puTHSt.EA1hY6x6V7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Q5mmxxz3Q7.vXlQRIDe80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jDamhoRcQtC1ZLHdl.VC8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EOLW3U.vYm4eKvoRZPdYb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vm9FH7FY5jveg.gNI4mXA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J5_8dMXZRYruSSiVdrMaY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sBHmNWwZ2yidXd4y6SVwY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L5aNAIwun2bEHflron52Z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0ajC2YU28nV4JbmZX3G5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fAhioZ4tPZocfGejpuksW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8bCHSVky.A7nc9nOWrkrs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ZP1KTiU7AdnXafrvmVSIX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aVOXyoD4SJ2OFy3YlsMAA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bYst_jfs7mZgzX1Ch8NaU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LZEFCVPSTrWLbSV92CCbu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LkdaNmb.Ro.YzOXpRfDbX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TOw0qLiIRmqAtLt0_ekFs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FCjGcrvXSIihLhcSqp9aM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XXnh2NqPRrSlFfFigs5Yi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U_zSkISfSrm0bPKTn9EJU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dXEmX8w5TvWDJ7WHgxatu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ardHLC7MS.ifIhYVOw7H5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l4FM7Dn2SmGzZT449HxH0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oMty4vomR.GCjzmBAFsn1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wEO5.KJ0SPiasfzIpQAaa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zhbLCFAgQO6nZpvetCb8f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9LydMJ_zX5PMzHXvPW3.a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C.F.0LOEQx6ZGO9gDpqoi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51LRazDwRnuI4pvdR36XL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JmiP1uAOQDyIjQKL9nc36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fkfQXjs7Sd60UTE2kIGEM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N3e2i3V.TxOuCl.HUlKT_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j38D5UF0RSmv3bkmjp5SD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srdu7Ze1R_mmHNBSC6hfY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kIAsqux5RYqXYdpc5m_yQ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I_kboxsFRhGjkqjUP4LzS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RmzIY6cMSMGYo3CfwGvIY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ZjdLrzrNQyeqf9MoxBgR3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g1VAIDmHRQag8U2XQpUIs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4GBnWTc49WiJQWxzmOlpI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q42UniWRZDjfnSa8TQo_3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o5EVznpERoFLHnjatUEcR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GEO5yOzuWvZ.au1Ufm0ce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4Y6395ToPE0Xit8B1P8zc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lGenYjRDNAcxpXQY.Z_s2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l3h1.dUnvYnxxWVeSXV8P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_6Gx_oD2SZFSzeazrWUDm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vcdh8nM6573HCRPKDSZAe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MLT2D_WNQjKbV5EfZkwm2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bZX61lakIKNKOSip5MZgk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jXgpTdZA_rgUgSRNx264M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3GUEWeLqny0cP3Sbzc6l4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fd8VXPlaYlos074aAAn0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20zrB6DA1YiDbiDTuezUM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5BxPMCF.uQys3zIRQvYC1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Sii4dRurf8PEmn6Ggnt04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QGUNVEQuFBExtQGpBw4JO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VKD9Ck6nAJVz2jZNlbxmX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yyXH80_6BGeMh__33k193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tPXLV2uMr4.sE3fPt11Ks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rmasV4ktoz19mF3sRo43a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R7C2AbZ7aDsRGWU1Zr8j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tEcCdy6fj0_m89t3STqKr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ikekJGMq.hpFRsZ3XJVS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F81Oiq6JMhWmeN9hqi5Pp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yGKfQz5isGqezKTq8glRg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6i8op3kGBgRIlREySsM44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fxFsU_3IH_kRhX4RcB1uQ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3SXG5B8ZqzajjXDbYbjL0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ucx4aE8Smxg_c5Yui1N0J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sDOXokufbASH09VSQpoEo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6mhaPDAdHHsiUXXFx8UK2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mBxyVrHSEDVVmCIWjBeMV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8H921rzeHPoYK8seLdTsb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rHgI_qaRyMovQZE0PrD_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zgJ9C8dubQo0xOLY_z.eU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xioIH_grZ.imRChSUynxc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RgZrLXceE9FrUL285WCNu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R_eXnken.fjcO2lUGHiJp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uB7exgC0i95SMkqgsCFAJ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52JapbCwDkpy284DxSVgn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NuqvNnh6pMjl5stBH8ESz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7b6p7j9nnMSl9nzZ3aPZN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LKvMzbcIwSg2ysOwjNOZc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8sRiETT_qmogorIjCYc62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sBMUXOZr14qzTh.LNEqe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x9Bx.hqpc9uHrE6pUXSti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MWhTjLF06la1vDWb89thQ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4VUTKeYDdUJ1.PdIU__V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zOqRfuSsXNYII5vfB9698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ys.U4DR5Q4f_cTB66fSTy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UOQaUCOU3S3nSk6txsk74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oJZgDscIylBIzhuG1OxAf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qx4kQEpRBAXa77L4encYV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O3x0t4Z.1g7hMuSLNgPQj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omwtqN2THUPjwI.c83LH9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q7cR82AfRfoorUN3zqC_4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810.xml><?xml version="1.0" encoding="utf-8"?>
<p:tagLst xmlns:a="http://schemas.openxmlformats.org/drawingml/2006/main" xmlns:r="http://schemas.openxmlformats.org/officeDocument/2006/relationships" xmlns:p="http://schemas.openxmlformats.org/presentationml/2006/main">
  <p:tag name="NAME" val="4. Footnot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44905</Words>
  <Application>Microsoft Office PowerPoint</Application>
  <PresentationFormat>A4 Paper (210x297 mm)</PresentationFormat>
  <Paragraphs>3901</Paragraphs>
  <Slides>91</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5" baseType="lpstr">
      <vt:lpstr>HGP創英角ｺﾞｼｯｸUB</vt:lpstr>
      <vt:lpstr>HGS創英角ｺﾞｼｯｸUB</vt:lpstr>
      <vt:lpstr>Meiryo UI</vt:lpstr>
      <vt:lpstr>MS Pゴシック</vt:lpstr>
      <vt:lpstr>ＭＳ Ｐゴシック</vt:lpstr>
      <vt:lpstr>ＭＳ Ｐゴシック</vt:lpstr>
      <vt:lpstr>Arial</vt:lpstr>
      <vt:lpstr>Arial Black</vt:lpstr>
      <vt:lpstr>Calibri</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ベトナム／一般概況</vt:lpstr>
      <vt:lpstr>ベトナム／一般概況／経済</vt:lpstr>
      <vt:lpstr>ベトナム／一般概況／経済</vt:lpstr>
      <vt:lpstr>ベトナム／一般概況／経済</vt:lpstr>
      <vt:lpstr>ベトナム／一般概況／経済</vt:lpstr>
      <vt:lpstr>ベトナム／一般概況／規制</vt:lpstr>
      <vt:lpstr>ベトナム／一般概況／規制</vt:lpstr>
      <vt:lpstr>ベトナム／一般概況／規制</vt:lpstr>
      <vt:lpstr>医療関連</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ベトナム(Vietnam)／医療関連／制度</vt:lpstr>
      <vt:lpstr>ベトナム(Vietnam) ／医療関連／制度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ベトナム／医療関連／医療サービス</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ベトナム／医療関連／医薬品</vt:lpstr>
      <vt:lpstr>ベトナム／医療関連／医薬品</vt:lpstr>
      <vt:lpstr>ベトナム／医療関連／医薬品</vt:lpstr>
      <vt:lpstr>ベトナム／医療関連／医薬品</vt:lpstr>
      <vt:lpstr>ベトナム／医療関連／医薬品</vt:lpstr>
      <vt:lpstr>ベトナム／医療関連／医薬品</vt:lpstr>
      <vt:lpstr>ベトナム／医療関連／介護</vt:lpstr>
      <vt:lpstr>ベトナム／医療関連／介護</vt:lpstr>
      <vt:lpstr>ベトナム／医療関連／歯科</vt:lpstr>
      <vt:lpstr>その他</vt:lpstr>
      <vt:lpstr>ベトナム／医療関連／その他</vt:lpstr>
      <vt:lpstr>ベトナム／医療関連／その他</vt:lpstr>
      <vt:lpstr>ベトナム／医療関連／その他</vt:lpstr>
      <vt:lpstr>ベトナム／医療関連／その他</vt:lpstr>
      <vt:lpstr>ベトナム／医療関連／その他</vt:lpstr>
      <vt:lpstr>ベトナム／医療関連／その他</vt:lpstr>
      <vt:lpstr>政策動向</vt:lpstr>
      <vt:lpstr>ベトナム／政策動向</vt:lpstr>
      <vt:lpstr>ベトナム／政策動向</vt:lpstr>
      <vt:lpstr>ベトナム／政策動向</vt:lpstr>
      <vt:lpstr>ベトナム／政策動向</vt:lpstr>
      <vt:lpstr>ベトナム／政策動向</vt:lpstr>
      <vt:lpstr>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2015-10-15T09:59:27Z</dcterms:created>
  <dcterms:modified xsi:type="dcterms:W3CDTF">2023-03-30T06:44:32Z</dcterms:modified>
</cp:coreProperties>
</file>